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2" r:id="rId4"/>
    <p:sldMasterId id="2147483718" r:id="rId5"/>
  </p:sldMasterIdLst>
  <p:notesMasterIdLst>
    <p:notesMasterId r:id="rId48"/>
  </p:notesMasterIdLst>
  <p:sldIdLst>
    <p:sldId id="561" r:id="rId6"/>
    <p:sldId id="516" r:id="rId7"/>
    <p:sldId id="518" r:id="rId8"/>
    <p:sldId id="520" r:id="rId9"/>
    <p:sldId id="519" r:id="rId10"/>
    <p:sldId id="521" r:id="rId11"/>
    <p:sldId id="522" r:id="rId12"/>
    <p:sldId id="524" r:id="rId13"/>
    <p:sldId id="526" r:id="rId14"/>
    <p:sldId id="527" r:id="rId15"/>
    <p:sldId id="528" r:id="rId16"/>
    <p:sldId id="529" r:id="rId17"/>
    <p:sldId id="530" r:id="rId18"/>
    <p:sldId id="531" r:id="rId19"/>
    <p:sldId id="532" r:id="rId20"/>
    <p:sldId id="533"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551" r:id="rId39"/>
    <p:sldId id="552" r:id="rId40"/>
    <p:sldId id="553" r:id="rId41"/>
    <p:sldId id="554" r:id="rId42"/>
    <p:sldId id="555" r:id="rId43"/>
    <p:sldId id="556" r:id="rId44"/>
    <p:sldId id="557" r:id="rId45"/>
    <p:sldId id="558" r:id="rId46"/>
    <p:sldId id="5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6FB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7" autoAdjust="0"/>
    <p:restoredTop sz="94660"/>
  </p:normalViewPr>
  <p:slideViewPr>
    <p:cSldViewPr snapToGrid="0">
      <p:cViewPr varScale="1">
        <p:scale>
          <a:sx n="86" d="100"/>
          <a:sy n="86" d="100"/>
        </p:scale>
        <p:origin x="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9E9D9-0A4E-48F2-8EC2-AF9809706781}" type="datetimeFigureOut">
              <a:rPr lang="en-SG" smtClean="0"/>
              <a:t>11/1/2024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5A275-ECBC-4A54-AA3B-71A70F10B506}" type="slidenum">
              <a:rPr lang="en-SG" smtClean="0"/>
              <a:t>‹#›</a:t>
            </a:fld>
            <a:endParaRPr lang="en-SG"/>
          </a:p>
        </p:txBody>
      </p:sp>
    </p:spTree>
    <p:extLst>
      <p:ext uri="{BB962C8B-B14F-4D97-AF65-F5344CB8AC3E}">
        <p14:creationId xmlns:p14="http://schemas.microsoft.com/office/powerpoint/2010/main" val="236854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280FF1-5E21-4797-A46F-98306E4A55B0}" type="slidenum">
              <a:rPr lang="zh-CN" altLang="en-US" smtClean="0"/>
              <a:pPr/>
              <a:t>2</a:t>
            </a:fld>
            <a:endParaRPr lang="zh-CN" altLang="en-US" smtClean="0"/>
          </a:p>
        </p:txBody>
      </p:sp>
    </p:spTree>
    <p:extLst>
      <p:ext uri="{BB962C8B-B14F-4D97-AF65-F5344CB8AC3E}">
        <p14:creationId xmlns:p14="http://schemas.microsoft.com/office/powerpoint/2010/main" val="152019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DBC11D-A1C6-4DF2-9BA2-282487ADD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 xmlns:a16="http://schemas.microsoft.com/office/drawing/2014/main" id="{AF976EDC-EC30-4082-AD7C-E6D83F466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 xmlns:a16="http://schemas.microsoft.com/office/drawing/2014/main" id="{88E25659-6042-4E47-9338-13CC2446D596}"/>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5" name="Footer Placeholder 4">
            <a:extLst>
              <a:ext uri="{FF2B5EF4-FFF2-40B4-BE49-F238E27FC236}">
                <a16:creationId xmlns="" xmlns:a16="http://schemas.microsoft.com/office/drawing/2014/main" id="{ED3EA529-3B50-42C9-B0CA-4118FC42D0A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E72B8B33-81E6-4134-BC77-13A192C61A3F}"/>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425664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2528CD-605B-48AB-B46E-80C44A572C1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 xmlns:a16="http://schemas.microsoft.com/office/drawing/2014/main" id="{629FF930-5EC0-4DCC-A51C-5F0EA22448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DCB52A74-9F16-4B00-93D6-DE1C1A545C5B}"/>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5" name="Footer Placeholder 4">
            <a:extLst>
              <a:ext uri="{FF2B5EF4-FFF2-40B4-BE49-F238E27FC236}">
                <a16:creationId xmlns="" xmlns:a16="http://schemas.microsoft.com/office/drawing/2014/main" id="{F4EB59FA-5CD5-4E7A-887B-33C8B7E8EBB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E89522CC-AF19-4E3A-A384-C0B4F63314D3}"/>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42257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E71DB8-46E8-45F0-8642-651BDF670A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 xmlns:a16="http://schemas.microsoft.com/office/drawing/2014/main" id="{A810212E-4C0A-4ADF-B4E1-73A8FDF7A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069967FE-DAA0-4321-ADD4-5E5D05A2733C}"/>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5" name="Footer Placeholder 4">
            <a:extLst>
              <a:ext uri="{FF2B5EF4-FFF2-40B4-BE49-F238E27FC236}">
                <a16:creationId xmlns="" xmlns:a16="http://schemas.microsoft.com/office/drawing/2014/main" id="{9921D30C-F2C7-47BA-AE72-2067BAA7087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B6844AA7-72AF-4F43-878E-C599B27B061D}"/>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389467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1167" y="-181400"/>
            <a:ext cx="12514400" cy="7220800"/>
            <a:chOff x="-120875" y="-136050"/>
            <a:chExt cx="9385800" cy="5415600"/>
          </a:xfrm>
        </p:grpSpPr>
        <p:cxnSp>
          <p:nvCxnSpPr>
            <p:cNvPr id="10" name="Google Shape;10;p2"/>
            <p:cNvCxnSpPr/>
            <p:nvPr/>
          </p:nvCxnSpPr>
          <p:spPr>
            <a:xfrm>
              <a:off x="4107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1" name="Google Shape;11;p2"/>
            <p:cNvCxnSpPr/>
            <p:nvPr/>
          </p:nvCxnSpPr>
          <p:spPr>
            <a:xfrm>
              <a:off x="8488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2" name="Google Shape;12;p2"/>
            <p:cNvCxnSpPr/>
            <p:nvPr/>
          </p:nvCxnSpPr>
          <p:spPr>
            <a:xfrm>
              <a:off x="12868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3" name="Google Shape;13;p2"/>
            <p:cNvCxnSpPr/>
            <p:nvPr/>
          </p:nvCxnSpPr>
          <p:spPr>
            <a:xfrm>
              <a:off x="17248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4" name="Google Shape;14;p2"/>
            <p:cNvCxnSpPr/>
            <p:nvPr/>
          </p:nvCxnSpPr>
          <p:spPr>
            <a:xfrm>
              <a:off x="21628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5" name="Google Shape;15;p2"/>
            <p:cNvCxnSpPr/>
            <p:nvPr/>
          </p:nvCxnSpPr>
          <p:spPr>
            <a:xfrm>
              <a:off x="26009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6" name="Google Shape;16;p2"/>
            <p:cNvCxnSpPr/>
            <p:nvPr/>
          </p:nvCxnSpPr>
          <p:spPr>
            <a:xfrm>
              <a:off x="30389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7" name="Google Shape;17;p2"/>
            <p:cNvCxnSpPr/>
            <p:nvPr/>
          </p:nvCxnSpPr>
          <p:spPr>
            <a:xfrm>
              <a:off x="34769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8" name="Google Shape;18;p2"/>
            <p:cNvCxnSpPr/>
            <p:nvPr/>
          </p:nvCxnSpPr>
          <p:spPr>
            <a:xfrm>
              <a:off x="39149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19" name="Google Shape;19;p2"/>
            <p:cNvCxnSpPr/>
            <p:nvPr/>
          </p:nvCxnSpPr>
          <p:spPr>
            <a:xfrm>
              <a:off x="43530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0" name="Google Shape;20;p2"/>
            <p:cNvCxnSpPr/>
            <p:nvPr/>
          </p:nvCxnSpPr>
          <p:spPr>
            <a:xfrm>
              <a:off x="47910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1" name="Google Shape;21;p2"/>
            <p:cNvCxnSpPr/>
            <p:nvPr/>
          </p:nvCxnSpPr>
          <p:spPr>
            <a:xfrm>
              <a:off x="52290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2" name="Google Shape;22;p2"/>
            <p:cNvCxnSpPr/>
            <p:nvPr/>
          </p:nvCxnSpPr>
          <p:spPr>
            <a:xfrm>
              <a:off x="56670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3" name="Google Shape;23;p2"/>
            <p:cNvCxnSpPr/>
            <p:nvPr/>
          </p:nvCxnSpPr>
          <p:spPr>
            <a:xfrm>
              <a:off x="61051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4" name="Google Shape;24;p2"/>
            <p:cNvCxnSpPr/>
            <p:nvPr/>
          </p:nvCxnSpPr>
          <p:spPr>
            <a:xfrm>
              <a:off x="65431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5" name="Google Shape;25;p2"/>
            <p:cNvCxnSpPr/>
            <p:nvPr/>
          </p:nvCxnSpPr>
          <p:spPr>
            <a:xfrm>
              <a:off x="69811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6" name="Google Shape;26;p2"/>
            <p:cNvCxnSpPr/>
            <p:nvPr/>
          </p:nvCxnSpPr>
          <p:spPr>
            <a:xfrm>
              <a:off x="74191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7" name="Google Shape;27;p2"/>
            <p:cNvCxnSpPr/>
            <p:nvPr/>
          </p:nvCxnSpPr>
          <p:spPr>
            <a:xfrm>
              <a:off x="78572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8" name="Google Shape;28;p2"/>
            <p:cNvCxnSpPr/>
            <p:nvPr/>
          </p:nvCxnSpPr>
          <p:spPr>
            <a:xfrm>
              <a:off x="82952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29" name="Google Shape;29;p2"/>
            <p:cNvCxnSpPr/>
            <p:nvPr/>
          </p:nvCxnSpPr>
          <p:spPr>
            <a:xfrm>
              <a:off x="87332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30" name="Google Shape;30;p2"/>
            <p:cNvCxnSpPr/>
            <p:nvPr/>
          </p:nvCxnSpPr>
          <p:spPr>
            <a:xfrm>
              <a:off x="4572025" y="-42780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1" name="Google Shape;31;p2"/>
            <p:cNvCxnSpPr/>
            <p:nvPr/>
          </p:nvCxnSpPr>
          <p:spPr>
            <a:xfrm>
              <a:off x="4572025" y="-38400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2" name="Google Shape;32;p2"/>
            <p:cNvCxnSpPr/>
            <p:nvPr/>
          </p:nvCxnSpPr>
          <p:spPr>
            <a:xfrm>
              <a:off x="4572025" y="-34020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3" name="Google Shape;33;p2"/>
            <p:cNvCxnSpPr/>
            <p:nvPr/>
          </p:nvCxnSpPr>
          <p:spPr>
            <a:xfrm>
              <a:off x="4572025" y="-29640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4" name="Google Shape;34;p2"/>
            <p:cNvCxnSpPr/>
            <p:nvPr/>
          </p:nvCxnSpPr>
          <p:spPr>
            <a:xfrm>
              <a:off x="4572025" y="-25259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5" name="Google Shape;35;p2"/>
            <p:cNvCxnSpPr/>
            <p:nvPr/>
          </p:nvCxnSpPr>
          <p:spPr>
            <a:xfrm>
              <a:off x="4572025" y="-20879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6" name="Google Shape;36;p2"/>
            <p:cNvCxnSpPr/>
            <p:nvPr/>
          </p:nvCxnSpPr>
          <p:spPr>
            <a:xfrm>
              <a:off x="4572025" y="-16499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7" name="Google Shape;37;p2"/>
            <p:cNvCxnSpPr/>
            <p:nvPr/>
          </p:nvCxnSpPr>
          <p:spPr>
            <a:xfrm>
              <a:off x="4572025" y="-12119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8" name="Google Shape;38;p2"/>
            <p:cNvCxnSpPr/>
            <p:nvPr/>
          </p:nvCxnSpPr>
          <p:spPr>
            <a:xfrm>
              <a:off x="4572025" y="-7738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39" name="Google Shape;39;p2"/>
            <p:cNvCxnSpPr/>
            <p:nvPr/>
          </p:nvCxnSpPr>
          <p:spPr>
            <a:xfrm>
              <a:off x="4572025" y="-3358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0" name="Google Shape;40;p2"/>
            <p:cNvCxnSpPr/>
            <p:nvPr/>
          </p:nvCxnSpPr>
          <p:spPr>
            <a:xfrm>
              <a:off x="4572025" y="102175"/>
              <a:ext cx="0" cy="9385800"/>
            </a:xfrm>
            <a:prstGeom prst="straightConnector1">
              <a:avLst/>
            </a:prstGeom>
            <a:noFill/>
            <a:ln w="19050" cap="flat" cmpd="sng">
              <a:solidFill>
                <a:srgbClr val="EEE3D7"/>
              </a:solidFill>
              <a:prstDash val="solid"/>
              <a:round/>
              <a:headEnd type="none" w="med" len="med"/>
              <a:tailEnd type="none" w="med" len="med"/>
            </a:ln>
          </p:spPr>
        </p:cxnSp>
      </p:grpSp>
      <p:sp>
        <p:nvSpPr>
          <p:cNvPr id="41" name="Google Shape;41;p2"/>
          <p:cNvSpPr txBox="1">
            <a:spLocks noGrp="1"/>
          </p:cNvSpPr>
          <p:nvPr>
            <p:ph type="ctrTitle"/>
          </p:nvPr>
        </p:nvSpPr>
        <p:spPr>
          <a:xfrm>
            <a:off x="2315233" y="1339800"/>
            <a:ext cx="7561600" cy="29072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5200"/>
              <a:buFont typeface="Londrina Solid"/>
              <a:buNone/>
              <a:defRPr sz="11333">
                <a:latin typeface="Londrina Solid"/>
                <a:ea typeface="Londrina Solid"/>
                <a:cs typeface="Londrina Solid"/>
                <a:sym typeface="Londrina Solid"/>
              </a:defRPr>
            </a:lvl1pPr>
            <a:lvl2pPr lvl="1" algn="ctr">
              <a:spcBef>
                <a:spcPts val="0"/>
              </a:spcBef>
              <a:spcAft>
                <a:spcPts val="0"/>
              </a:spcAft>
              <a:buSzPts val="5200"/>
              <a:buFont typeface="Londrina Solid"/>
              <a:buNone/>
              <a:defRPr sz="6933">
                <a:latin typeface="Londrina Solid"/>
                <a:ea typeface="Londrina Solid"/>
                <a:cs typeface="Londrina Solid"/>
                <a:sym typeface="Londrina Solid"/>
              </a:defRPr>
            </a:lvl2pPr>
            <a:lvl3pPr lvl="2" algn="ctr">
              <a:spcBef>
                <a:spcPts val="0"/>
              </a:spcBef>
              <a:spcAft>
                <a:spcPts val="0"/>
              </a:spcAft>
              <a:buSzPts val="5200"/>
              <a:buFont typeface="Londrina Solid"/>
              <a:buNone/>
              <a:defRPr sz="6933">
                <a:latin typeface="Londrina Solid"/>
                <a:ea typeface="Londrina Solid"/>
                <a:cs typeface="Londrina Solid"/>
                <a:sym typeface="Londrina Solid"/>
              </a:defRPr>
            </a:lvl3pPr>
            <a:lvl4pPr lvl="3" algn="ctr">
              <a:spcBef>
                <a:spcPts val="0"/>
              </a:spcBef>
              <a:spcAft>
                <a:spcPts val="0"/>
              </a:spcAft>
              <a:buSzPts val="5200"/>
              <a:buFont typeface="Londrina Solid"/>
              <a:buNone/>
              <a:defRPr sz="6933">
                <a:latin typeface="Londrina Solid"/>
                <a:ea typeface="Londrina Solid"/>
                <a:cs typeface="Londrina Solid"/>
                <a:sym typeface="Londrina Solid"/>
              </a:defRPr>
            </a:lvl4pPr>
            <a:lvl5pPr lvl="4" algn="ctr">
              <a:spcBef>
                <a:spcPts val="0"/>
              </a:spcBef>
              <a:spcAft>
                <a:spcPts val="0"/>
              </a:spcAft>
              <a:buSzPts val="5200"/>
              <a:buFont typeface="Londrina Solid"/>
              <a:buNone/>
              <a:defRPr sz="6933">
                <a:latin typeface="Londrina Solid"/>
                <a:ea typeface="Londrina Solid"/>
                <a:cs typeface="Londrina Solid"/>
                <a:sym typeface="Londrina Solid"/>
              </a:defRPr>
            </a:lvl5pPr>
            <a:lvl6pPr lvl="5" algn="ctr">
              <a:spcBef>
                <a:spcPts val="0"/>
              </a:spcBef>
              <a:spcAft>
                <a:spcPts val="0"/>
              </a:spcAft>
              <a:buSzPts val="5200"/>
              <a:buFont typeface="Londrina Solid"/>
              <a:buNone/>
              <a:defRPr sz="6933">
                <a:latin typeface="Londrina Solid"/>
                <a:ea typeface="Londrina Solid"/>
                <a:cs typeface="Londrina Solid"/>
                <a:sym typeface="Londrina Solid"/>
              </a:defRPr>
            </a:lvl6pPr>
            <a:lvl7pPr lvl="6" algn="ctr">
              <a:spcBef>
                <a:spcPts val="0"/>
              </a:spcBef>
              <a:spcAft>
                <a:spcPts val="0"/>
              </a:spcAft>
              <a:buSzPts val="5200"/>
              <a:buFont typeface="Londrina Solid"/>
              <a:buNone/>
              <a:defRPr sz="6933">
                <a:latin typeface="Londrina Solid"/>
                <a:ea typeface="Londrina Solid"/>
                <a:cs typeface="Londrina Solid"/>
                <a:sym typeface="Londrina Solid"/>
              </a:defRPr>
            </a:lvl7pPr>
            <a:lvl8pPr lvl="7" algn="ctr">
              <a:spcBef>
                <a:spcPts val="0"/>
              </a:spcBef>
              <a:spcAft>
                <a:spcPts val="0"/>
              </a:spcAft>
              <a:buSzPts val="5200"/>
              <a:buFont typeface="Londrina Solid"/>
              <a:buNone/>
              <a:defRPr sz="6933">
                <a:latin typeface="Londrina Solid"/>
                <a:ea typeface="Londrina Solid"/>
                <a:cs typeface="Londrina Solid"/>
                <a:sym typeface="Londrina Solid"/>
              </a:defRPr>
            </a:lvl8pPr>
            <a:lvl9pPr lvl="8" algn="ctr">
              <a:spcBef>
                <a:spcPts val="0"/>
              </a:spcBef>
              <a:spcAft>
                <a:spcPts val="0"/>
              </a:spcAft>
              <a:buSzPts val="5200"/>
              <a:buFont typeface="Londrina Solid"/>
              <a:buNone/>
              <a:defRPr sz="6933">
                <a:latin typeface="Londrina Solid"/>
                <a:ea typeface="Londrina Solid"/>
                <a:cs typeface="Londrina Solid"/>
                <a:sym typeface="Londrina Solid"/>
              </a:defRPr>
            </a:lvl9pPr>
          </a:lstStyle>
          <a:p>
            <a:endParaRPr/>
          </a:p>
        </p:txBody>
      </p:sp>
      <p:sp>
        <p:nvSpPr>
          <p:cNvPr id="42" name="Google Shape;42;p2"/>
          <p:cNvSpPr txBox="1">
            <a:spLocks noGrp="1"/>
          </p:cNvSpPr>
          <p:nvPr>
            <p:ph type="subTitle" idx="1"/>
          </p:nvPr>
        </p:nvSpPr>
        <p:spPr>
          <a:xfrm>
            <a:off x="3190033" y="46602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3" name="Google Shape;43;p2"/>
          <p:cNvSpPr/>
          <p:nvPr/>
        </p:nvSpPr>
        <p:spPr>
          <a:xfrm rot="-1800004">
            <a:off x="9067263" y="423260"/>
            <a:ext cx="639068" cy="565097"/>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rot="-1800004">
            <a:off x="11272763" y="5874260"/>
            <a:ext cx="639068" cy="565097"/>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rot="-1800044">
            <a:off x="8490290" y="8768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rot="-1800004">
            <a:off x="414063" y="5900760"/>
            <a:ext cx="639068" cy="565097"/>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rot="-1800044">
            <a:off x="3835690" y="62083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rot="-1800044">
            <a:off x="741123" y="3639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rot="-1800044">
            <a:off x="8919756" y="62348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rot="-1799829">
            <a:off x="11599568" y="1228281"/>
            <a:ext cx="242307" cy="21426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rot="-1799829">
            <a:off x="5046752" y="616363"/>
            <a:ext cx="242307" cy="21426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6860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97"/>
        <p:cNvGrpSpPr/>
        <p:nvPr/>
      </p:nvGrpSpPr>
      <p:grpSpPr>
        <a:xfrm>
          <a:off x="0" y="0"/>
          <a:ext cx="0" cy="0"/>
          <a:chOff x="0" y="0"/>
          <a:chExt cx="0" cy="0"/>
        </a:xfrm>
      </p:grpSpPr>
      <p:sp>
        <p:nvSpPr>
          <p:cNvPr id="98" name="Google Shape;98;p4"/>
          <p:cNvSpPr/>
          <p:nvPr/>
        </p:nvSpPr>
        <p:spPr>
          <a:xfrm rot="-1800004">
            <a:off x="9067263" y="423260"/>
            <a:ext cx="639068" cy="565097"/>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4"/>
          <p:cNvSpPr/>
          <p:nvPr/>
        </p:nvSpPr>
        <p:spPr>
          <a:xfrm rot="-1800004">
            <a:off x="11272763" y="5874260"/>
            <a:ext cx="639068" cy="565097"/>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4"/>
          <p:cNvSpPr/>
          <p:nvPr/>
        </p:nvSpPr>
        <p:spPr>
          <a:xfrm rot="-1800044">
            <a:off x="8490290" y="8768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4"/>
          <p:cNvSpPr/>
          <p:nvPr/>
        </p:nvSpPr>
        <p:spPr>
          <a:xfrm rot="-1800004">
            <a:off x="414063" y="5900760"/>
            <a:ext cx="639068" cy="565097"/>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4"/>
          <p:cNvSpPr/>
          <p:nvPr/>
        </p:nvSpPr>
        <p:spPr>
          <a:xfrm rot="-1800044">
            <a:off x="3835690" y="62083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4"/>
          <p:cNvSpPr/>
          <p:nvPr/>
        </p:nvSpPr>
        <p:spPr>
          <a:xfrm rot="-1800044">
            <a:off x="741123" y="3639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4"/>
          <p:cNvSpPr/>
          <p:nvPr/>
        </p:nvSpPr>
        <p:spPr>
          <a:xfrm rot="-1800044">
            <a:off x="8919756" y="6234856"/>
            <a:ext cx="328293" cy="29029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4"/>
          <p:cNvSpPr/>
          <p:nvPr/>
        </p:nvSpPr>
        <p:spPr>
          <a:xfrm rot="-1799829">
            <a:off x="11599568" y="1228281"/>
            <a:ext cx="242307" cy="21426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4"/>
          <p:cNvSpPr/>
          <p:nvPr/>
        </p:nvSpPr>
        <p:spPr>
          <a:xfrm rot="-1799829">
            <a:off x="5046752" y="616363"/>
            <a:ext cx="242307" cy="21426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7" name="Google Shape;107;p4"/>
          <p:cNvGrpSpPr/>
          <p:nvPr/>
        </p:nvGrpSpPr>
        <p:grpSpPr>
          <a:xfrm>
            <a:off x="-161167" y="-181400"/>
            <a:ext cx="12514400" cy="7220800"/>
            <a:chOff x="-120875" y="-136050"/>
            <a:chExt cx="9385800" cy="5415600"/>
          </a:xfrm>
        </p:grpSpPr>
        <p:cxnSp>
          <p:nvCxnSpPr>
            <p:cNvPr id="108" name="Google Shape;108;p4"/>
            <p:cNvCxnSpPr/>
            <p:nvPr/>
          </p:nvCxnSpPr>
          <p:spPr>
            <a:xfrm>
              <a:off x="41078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09" name="Google Shape;109;p4"/>
            <p:cNvCxnSpPr/>
            <p:nvPr/>
          </p:nvCxnSpPr>
          <p:spPr>
            <a:xfrm>
              <a:off x="84881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0" name="Google Shape;110;p4"/>
            <p:cNvCxnSpPr/>
            <p:nvPr/>
          </p:nvCxnSpPr>
          <p:spPr>
            <a:xfrm>
              <a:off x="128683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1" name="Google Shape;111;p4"/>
            <p:cNvCxnSpPr/>
            <p:nvPr/>
          </p:nvCxnSpPr>
          <p:spPr>
            <a:xfrm>
              <a:off x="172486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2" name="Google Shape;112;p4"/>
            <p:cNvCxnSpPr/>
            <p:nvPr/>
          </p:nvCxnSpPr>
          <p:spPr>
            <a:xfrm>
              <a:off x="216288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3" name="Google Shape;113;p4"/>
            <p:cNvCxnSpPr/>
            <p:nvPr/>
          </p:nvCxnSpPr>
          <p:spPr>
            <a:xfrm>
              <a:off x="260091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4" name="Google Shape;114;p4"/>
            <p:cNvCxnSpPr/>
            <p:nvPr/>
          </p:nvCxnSpPr>
          <p:spPr>
            <a:xfrm>
              <a:off x="303893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5" name="Google Shape;115;p4"/>
            <p:cNvCxnSpPr/>
            <p:nvPr/>
          </p:nvCxnSpPr>
          <p:spPr>
            <a:xfrm>
              <a:off x="347696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6" name="Google Shape;116;p4"/>
            <p:cNvCxnSpPr/>
            <p:nvPr/>
          </p:nvCxnSpPr>
          <p:spPr>
            <a:xfrm>
              <a:off x="391498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7" name="Google Shape;117;p4"/>
            <p:cNvCxnSpPr/>
            <p:nvPr/>
          </p:nvCxnSpPr>
          <p:spPr>
            <a:xfrm>
              <a:off x="435301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8" name="Google Shape;118;p4"/>
            <p:cNvCxnSpPr/>
            <p:nvPr/>
          </p:nvCxnSpPr>
          <p:spPr>
            <a:xfrm>
              <a:off x="479103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19" name="Google Shape;119;p4"/>
            <p:cNvCxnSpPr/>
            <p:nvPr/>
          </p:nvCxnSpPr>
          <p:spPr>
            <a:xfrm>
              <a:off x="522906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0" name="Google Shape;120;p4"/>
            <p:cNvCxnSpPr/>
            <p:nvPr/>
          </p:nvCxnSpPr>
          <p:spPr>
            <a:xfrm>
              <a:off x="566708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1" name="Google Shape;121;p4"/>
            <p:cNvCxnSpPr/>
            <p:nvPr/>
          </p:nvCxnSpPr>
          <p:spPr>
            <a:xfrm>
              <a:off x="610511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2" name="Google Shape;122;p4"/>
            <p:cNvCxnSpPr/>
            <p:nvPr/>
          </p:nvCxnSpPr>
          <p:spPr>
            <a:xfrm>
              <a:off x="654313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3" name="Google Shape;123;p4"/>
            <p:cNvCxnSpPr/>
            <p:nvPr/>
          </p:nvCxnSpPr>
          <p:spPr>
            <a:xfrm>
              <a:off x="698116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4" name="Google Shape;124;p4"/>
            <p:cNvCxnSpPr/>
            <p:nvPr/>
          </p:nvCxnSpPr>
          <p:spPr>
            <a:xfrm>
              <a:off x="741918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5" name="Google Shape;125;p4"/>
            <p:cNvCxnSpPr/>
            <p:nvPr/>
          </p:nvCxnSpPr>
          <p:spPr>
            <a:xfrm>
              <a:off x="785721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6" name="Google Shape;126;p4"/>
            <p:cNvCxnSpPr/>
            <p:nvPr/>
          </p:nvCxnSpPr>
          <p:spPr>
            <a:xfrm>
              <a:off x="8295238"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7" name="Google Shape;127;p4"/>
            <p:cNvCxnSpPr/>
            <p:nvPr/>
          </p:nvCxnSpPr>
          <p:spPr>
            <a:xfrm>
              <a:off x="8733263" y="-136050"/>
              <a:ext cx="0" cy="5415600"/>
            </a:xfrm>
            <a:prstGeom prst="straightConnector1">
              <a:avLst/>
            </a:prstGeom>
            <a:noFill/>
            <a:ln w="19050" cap="flat" cmpd="sng">
              <a:solidFill>
                <a:schemeClr val="lt1"/>
              </a:solidFill>
              <a:prstDash val="solid"/>
              <a:round/>
              <a:headEnd type="none" w="med" len="med"/>
              <a:tailEnd type="none" w="med" len="med"/>
            </a:ln>
          </p:spPr>
        </p:cxnSp>
        <p:cxnSp>
          <p:nvCxnSpPr>
            <p:cNvPr id="128" name="Google Shape;128;p4"/>
            <p:cNvCxnSpPr/>
            <p:nvPr/>
          </p:nvCxnSpPr>
          <p:spPr>
            <a:xfrm>
              <a:off x="4572025" y="-4278075"/>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29" name="Google Shape;129;p4"/>
            <p:cNvCxnSpPr/>
            <p:nvPr/>
          </p:nvCxnSpPr>
          <p:spPr>
            <a:xfrm>
              <a:off x="4572025" y="-3840050"/>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0" name="Google Shape;130;p4"/>
            <p:cNvCxnSpPr/>
            <p:nvPr/>
          </p:nvCxnSpPr>
          <p:spPr>
            <a:xfrm>
              <a:off x="4572025" y="-3402025"/>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1" name="Google Shape;131;p4"/>
            <p:cNvCxnSpPr/>
            <p:nvPr/>
          </p:nvCxnSpPr>
          <p:spPr>
            <a:xfrm>
              <a:off x="4572025" y="-2964000"/>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2" name="Google Shape;132;p4"/>
            <p:cNvCxnSpPr/>
            <p:nvPr/>
          </p:nvCxnSpPr>
          <p:spPr>
            <a:xfrm>
              <a:off x="4572025" y="-2525975"/>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3" name="Google Shape;133;p4"/>
            <p:cNvCxnSpPr/>
            <p:nvPr/>
          </p:nvCxnSpPr>
          <p:spPr>
            <a:xfrm>
              <a:off x="4572025" y="-2087950"/>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4" name="Google Shape;134;p4"/>
            <p:cNvCxnSpPr/>
            <p:nvPr/>
          </p:nvCxnSpPr>
          <p:spPr>
            <a:xfrm>
              <a:off x="4572025" y="-1649925"/>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5" name="Google Shape;135;p4"/>
            <p:cNvCxnSpPr/>
            <p:nvPr/>
          </p:nvCxnSpPr>
          <p:spPr>
            <a:xfrm>
              <a:off x="4572025" y="-1211900"/>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6" name="Google Shape;136;p4"/>
            <p:cNvCxnSpPr/>
            <p:nvPr/>
          </p:nvCxnSpPr>
          <p:spPr>
            <a:xfrm>
              <a:off x="4572025" y="-773875"/>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7" name="Google Shape;137;p4"/>
            <p:cNvCxnSpPr/>
            <p:nvPr/>
          </p:nvCxnSpPr>
          <p:spPr>
            <a:xfrm>
              <a:off x="4572025" y="-335850"/>
              <a:ext cx="0" cy="9385800"/>
            </a:xfrm>
            <a:prstGeom prst="straightConnector1">
              <a:avLst/>
            </a:prstGeom>
            <a:noFill/>
            <a:ln w="19050" cap="flat" cmpd="sng">
              <a:solidFill>
                <a:schemeClr val="lt1"/>
              </a:solidFill>
              <a:prstDash val="solid"/>
              <a:round/>
              <a:headEnd type="none" w="med" len="med"/>
              <a:tailEnd type="none" w="med" len="med"/>
            </a:ln>
          </p:spPr>
        </p:cxnSp>
        <p:cxnSp>
          <p:nvCxnSpPr>
            <p:cNvPr id="138" name="Google Shape;138;p4"/>
            <p:cNvCxnSpPr/>
            <p:nvPr/>
          </p:nvCxnSpPr>
          <p:spPr>
            <a:xfrm>
              <a:off x="4572025" y="102175"/>
              <a:ext cx="0" cy="9385800"/>
            </a:xfrm>
            <a:prstGeom prst="straightConnector1">
              <a:avLst/>
            </a:prstGeom>
            <a:noFill/>
            <a:ln w="19050" cap="flat" cmpd="sng">
              <a:solidFill>
                <a:schemeClr val="lt1"/>
              </a:solidFill>
              <a:prstDash val="solid"/>
              <a:round/>
              <a:headEnd type="none" w="med" len="med"/>
              <a:tailEnd type="none" w="med" len="med"/>
            </a:ln>
          </p:spPr>
        </p:cxnSp>
      </p:grpSp>
      <p:sp>
        <p:nvSpPr>
          <p:cNvPr id="139" name="Google Shape;139;p4"/>
          <p:cNvSpPr/>
          <p:nvPr/>
        </p:nvSpPr>
        <p:spPr>
          <a:xfrm>
            <a:off x="484101" y="480601"/>
            <a:ext cx="11223796" cy="86371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4"/>
          <p:cNvSpPr txBox="1">
            <a:spLocks noGrp="1"/>
          </p:cNvSpPr>
          <p:nvPr>
            <p:ph type="title"/>
          </p:nvPr>
        </p:nvSpPr>
        <p:spPr>
          <a:xfrm>
            <a:off x="960000" y="567352"/>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4"/>
          <p:cNvSpPr txBox="1">
            <a:spLocks noGrp="1"/>
          </p:cNvSpPr>
          <p:nvPr>
            <p:ph type="body" idx="1"/>
          </p:nvPr>
        </p:nvSpPr>
        <p:spPr>
          <a:xfrm>
            <a:off x="960000" y="1582800"/>
            <a:ext cx="10272000" cy="4555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667"/>
            </a:lvl1pPr>
            <a:lvl2pPr marL="1219170" lvl="1" indent="-406390" rtl="0">
              <a:lnSpc>
                <a:spcPct val="115000"/>
              </a:lnSpc>
              <a:spcBef>
                <a:spcPts val="0"/>
              </a:spcBef>
              <a:spcAft>
                <a:spcPts val="0"/>
              </a:spcAft>
              <a:buSzPts val="1200"/>
              <a:buFont typeface="Roboto Condensed Light"/>
              <a:buAutoNum type="alphaLcPeriod"/>
              <a:defRPr/>
            </a:lvl2pPr>
            <a:lvl3pPr marL="1828754" lvl="2" indent="-406390" rtl="0">
              <a:lnSpc>
                <a:spcPct val="115000"/>
              </a:lnSpc>
              <a:spcBef>
                <a:spcPts val="0"/>
              </a:spcBef>
              <a:spcAft>
                <a:spcPts val="0"/>
              </a:spcAft>
              <a:buSzPts val="1200"/>
              <a:buFont typeface="Roboto Condensed Light"/>
              <a:buAutoNum type="romanLcPeriod"/>
              <a:defRPr/>
            </a:lvl3pPr>
            <a:lvl4pPr marL="2438339" lvl="3" indent="-406390" rtl="0">
              <a:lnSpc>
                <a:spcPct val="115000"/>
              </a:lnSpc>
              <a:spcBef>
                <a:spcPts val="0"/>
              </a:spcBef>
              <a:spcAft>
                <a:spcPts val="0"/>
              </a:spcAft>
              <a:buSzPts val="1200"/>
              <a:buFont typeface="Roboto Condensed Light"/>
              <a:buAutoNum type="arabicPeriod"/>
              <a:defRPr/>
            </a:lvl4pPr>
            <a:lvl5pPr marL="3047924" lvl="4" indent="-406390" rtl="0">
              <a:lnSpc>
                <a:spcPct val="115000"/>
              </a:lnSpc>
              <a:spcBef>
                <a:spcPts val="0"/>
              </a:spcBef>
              <a:spcAft>
                <a:spcPts val="0"/>
              </a:spcAft>
              <a:buSzPts val="1200"/>
              <a:buFont typeface="Roboto Condensed Light"/>
              <a:buAutoNum type="alphaLcPeriod"/>
              <a:defRPr/>
            </a:lvl5pPr>
            <a:lvl6pPr marL="3657509" lvl="5" indent="-406390" rtl="0">
              <a:lnSpc>
                <a:spcPct val="115000"/>
              </a:lnSpc>
              <a:spcBef>
                <a:spcPts val="0"/>
              </a:spcBef>
              <a:spcAft>
                <a:spcPts val="0"/>
              </a:spcAft>
              <a:buSzPts val="1200"/>
              <a:buFont typeface="Roboto Condensed Light"/>
              <a:buAutoNum type="romanLcPeriod"/>
              <a:defRPr/>
            </a:lvl6pPr>
            <a:lvl7pPr marL="4267093" lvl="6" indent="-406390" rtl="0">
              <a:lnSpc>
                <a:spcPct val="115000"/>
              </a:lnSpc>
              <a:spcBef>
                <a:spcPts val="0"/>
              </a:spcBef>
              <a:spcAft>
                <a:spcPts val="0"/>
              </a:spcAft>
              <a:buSzPts val="1200"/>
              <a:buFont typeface="Roboto Condensed Light"/>
              <a:buAutoNum type="arabicPeriod"/>
              <a:defRPr/>
            </a:lvl7pPr>
            <a:lvl8pPr marL="4876678" lvl="7" indent="-406390" rtl="0">
              <a:lnSpc>
                <a:spcPct val="115000"/>
              </a:lnSpc>
              <a:spcBef>
                <a:spcPts val="0"/>
              </a:spcBef>
              <a:spcAft>
                <a:spcPts val="0"/>
              </a:spcAft>
              <a:buSzPts val="1200"/>
              <a:buFont typeface="Roboto Condensed Light"/>
              <a:buAutoNum type="alphaLcPeriod"/>
              <a:defRPr/>
            </a:lvl8pPr>
            <a:lvl9pPr marL="5486263" lvl="8" indent="-406390" rtl="0">
              <a:lnSpc>
                <a:spcPct val="115000"/>
              </a:lnSpc>
              <a:spcBef>
                <a:spcPts val="0"/>
              </a:spcBef>
              <a:spcAft>
                <a:spcPts val="0"/>
              </a:spcAft>
              <a:buSzPts val="1200"/>
              <a:buFont typeface="Roboto Condensed Light"/>
              <a:buAutoNum type="romanLcPeriod"/>
              <a:defRPr/>
            </a:lvl9pPr>
          </a:lstStyle>
          <a:p>
            <a:endParaRPr/>
          </a:p>
        </p:txBody>
      </p:sp>
    </p:spTree>
    <p:extLst>
      <p:ext uri="{BB962C8B-B14F-4D97-AF65-F5344CB8AC3E}">
        <p14:creationId xmlns:p14="http://schemas.microsoft.com/office/powerpoint/2010/main" val="118265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2"/>
        <p:cNvGrpSpPr/>
        <p:nvPr/>
      </p:nvGrpSpPr>
      <p:grpSpPr>
        <a:xfrm>
          <a:off x="0" y="0"/>
          <a:ext cx="0" cy="0"/>
          <a:chOff x="0" y="0"/>
          <a:chExt cx="0" cy="0"/>
        </a:xfrm>
      </p:grpSpPr>
    </p:spTree>
    <p:extLst>
      <p:ext uri="{BB962C8B-B14F-4D97-AF65-F5344CB8AC3E}">
        <p14:creationId xmlns:p14="http://schemas.microsoft.com/office/powerpoint/2010/main" val="367808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413"/>
        <p:cNvGrpSpPr/>
        <p:nvPr/>
      </p:nvGrpSpPr>
      <p:grpSpPr>
        <a:xfrm>
          <a:off x="0" y="0"/>
          <a:ext cx="0" cy="0"/>
          <a:chOff x="0" y="0"/>
          <a:chExt cx="0" cy="0"/>
        </a:xfrm>
      </p:grpSpPr>
      <p:grpSp>
        <p:nvGrpSpPr>
          <p:cNvPr id="414" name="Google Shape;414;p13"/>
          <p:cNvGrpSpPr/>
          <p:nvPr/>
        </p:nvGrpSpPr>
        <p:grpSpPr>
          <a:xfrm>
            <a:off x="315600" y="301329"/>
            <a:ext cx="11694697" cy="6286449"/>
            <a:chOff x="236699" y="225996"/>
            <a:chExt cx="8771023" cy="4714837"/>
          </a:xfrm>
        </p:grpSpPr>
        <p:sp>
          <p:nvSpPr>
            <p:cNvPr id="415" name="Google Shape;415;p13"/>
            <p:cNvSpPr/>
            <p:nvPr/>
          </p:nvSpPr>
          <p:spPr>
            <a:xfrm rot="-1800004">
              <a:off x="6800447" y="31744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13"/>
            <p:cNvSpPr/>
            <p:nvPr/>
          </p:nvSpPr>
          <p:spPr>
            <a:xfrm rot="-1800004">
              <a:off x="8454572" y="440569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13"/>
            <p:cNvSpPr/>
            <p:nvPr/>
          </p:nvSpPr>
          <p:spPr>
            <a:xfrm rot="-1800044">
              <a:off x="6367717" y="6576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13"/>
            <p:cNvSpPr/>
            <p:nvPr/>
          </p:nvSpPr>
          <p:spPr>
            <a:xfrm rot="-1800004">
              <a:off x="310547" y="4425569"/>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13"/>
            <p:cNvSpPr/>
            <p:nvPr/>
          </p:nvSpPr>
          <p:spPr>
            <a:xfrm rot="-1800044">
              <a:off x="2876767" y="46562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13"/>
            <p:cNvSpPr/>
            <p:nvPr/>
          </p:nvSpPr>
          <p:spPr>
            <a:xfrm rot="-1800044">
              <a:off x="555842" y="2729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13"/>
            <p:cNvSpPr/>
            <p:nvPr/>
          </p:nvSpPr>
          <p:spPr>
            <a:xfrm rot="-1800044">
              <a:off x="6689817" y="46761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13"/>
            <p:cNvSpPr/>
            <p:nvPr/>
          </p:nvSpPr>
          <p:spPr>
            <a:xfrm rot="-1799829">
              <a:off x="8699676" y="921210"/>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13"/>
            <p:cNvSpPr/>
            <p:nvPr/>
          </p:nvSpPr>
          <p:spPr>
            <a:xfrm rot="-1799829">
              <a:off x="3785064" y="462272"/>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24" name="Google Shape;424;p13"/>
          <p:cNvGrpSpPr/>
          <p:nvPr/>
        </p:nvGrpSpPr>
        <p:grpSpPr>
          <a:xfrm>
            <a:off x="-161167" y="-181400"/>
            <a:ext cx="12514400" cy="7220800"/>
            <a:chOff x="-120875" y="-136050"/>
            <a:chExt cx="9385800" cy="5415600"/>
          </a:xfrm>
        </p:grpSpPr>
        <p:cxnSp>
          <p:nvCxnSpPr>
            <p:cNvPr id="425" name="Google Shape;425;p13"/>
            <p:cNvCxnSpPr/>
            <p:nvPr/>
          </p:nvCxnSpPr>
          <p:spPr>
            <a:xfrm>
              <a:off x="4107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26" name="Google Shape;426;p13"/>
            <p:cNvCxnSpPr/>
            <p:nvPr/>
          </p:nvCxnSpPr>
          <p:spPr>
            <a:xfrm>
              <a:off x="8488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27" name="Google Shape;427;p13"/>
            <p:cNvCxnSpPr/>
            <p:nvPr/>
          </p:nvCxnSpPr>
          <p:spPr>
            <a:xfrm>
              <a:off x="12868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28" name="Google Shape;428;p13"/>
            <p:cNvCxnSpPr/>
            <p:nvPr/>
          </p:nvCxnSpPr>
          <p:spPr>
            <a:xfrm>
              <a:off x="17248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29" name="Google Shape;429;p13"/>
            <p:cNvCxnSpPr/>
            <p:nvPr/>
          </p:nvCxnSpPr>
          <p:spPr>
            <a:xfrm>
              <a:off x="21628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0" name="Google Shape;430;p13"/>
            <p:cNvCxnSpPr/>
            <p:nvPr/>
          </p:nvCxnSpPr>
          <p:spPr>
            <a:xfrm>
              <a:off x="26009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1" name="Google Shape;431;p13"/>
            <p:cNvCxnSpPr/>
            <p:nvPr/>
          </p:nvCxnSpPr>
          <p:spPr>
            <a:xfrm>
              <a:off x="30389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2" name="Google Shape;432;p13"/>
            <p:cNvCxnSpPr/>
            <p:nvPr/>
          </p:nvCxnSpPr>
          <p:spPr>
            <a:xfrm>
              <a:off x="34769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3" name="Google Shape;433;p13"/>
            <p:cNvCxnSpPr/>
            <p:nvPr/>
          </p:nvCxnSpPr>
          <p:spPr>
            <a:xfrm>
              <a:off x="39149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4" name="Google Shape;434;p13"/>
            <p:cNvCxnSpPr/>
            <p:nvPr/>
          </p:nvCxnSpPr>
          <p:spPr>
            <a:xfrm>
              <a:off x="43530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5" name="Google Shape;435;p13"/>
            <p:cNvCxnSpPr/>
            <p:nvPr/>
          </p:nvCxnSpPr>
          <p:spPr>
            <a:xfrm>
              <a:off x="47910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6" name="Google Shape;436;p13"/>
            <p:cNvCxnSpPr/>
            <p:nvPr/>
          </p:nvCxnSpPr>
          <p:spPr>
            <a:xfrm>
              <a:off x="52290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7" name="Google Shape;437;p13"/>
            <p:cNvCxnSpPr/>
            <p:nvPr/>
          </p:nvCxnSpPr>
          <p:spPr>
            <a:xfrm>
              <a:off x="56670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8" name="Google Shape;438;p13"/>
            <p:cNvCxnSpPr/>
            <p:nvPr/>
          </p:nvCxnSpPr>
          <p:spPr>
            <a:xfrm>
              <a:off x="61051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39" name="Google Shape;439;p13"/>
            <p:cNvCxnSpPr/>
            <p:nvPr/>
          </p:nvCxnSpPr>
          <p:spPr>
            <a:xfrm>
              <a:off x="65431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40" name="Google Shape;440;p13"/>
            <p:cNvCxnSpPr/>
            <p:nvPr/>
          </p:nvCxnSpPr>
          <p:spPr>
            <a:xfrm>
              <a:off x="69811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41" name="Google Shape;441;p13"/>
            <p:cNvCxnSpPr/>
            <p:nvPr/>
          </p:nvCxnSpPr>
          <p:spPr>
            <a:xfrm>
              <a:off x="74191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42" name="Google Shape;442;p13"/>
            <p:cNvCxnSpPr/>
            <p:nvPr/>
          </p:nvCxnSpPr>
          <p:spPr>
            <a:xfrm>
              <a:off x="78572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43" name="Google Shape;443;p13"/>
            <p:cNvCxnSpPr/>
            <p:nvPr/>
          </p:nvCxnSpPr>
          <p:spPr>
            <a:xfrm>
              <a:off x="82952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44" name="Google Shape;444;p13"/>
            <p:cNvCxnSpPr/>
            <p:nvPr/>
          </p:nvCxnSpPr>
          <p:spPr>
            <a:xfrm>
              <a:off x="87332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45" name="Google Shape;445;p13"/>
            <p:cNvCxnSpPr/>
            <p:nvPr/>
          </p:nvCxnSpPr>
          <p:spPr>
            <a:xfrm>
              <a:off x="4572025" y="-42780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46" name="Google Shape;446;p13"/>
            <p:cNvCxnSpPr/>
            <p:nvPr/>
          </p:nvCxnSpPr>
          <p:spPr>
            <a:xfrm>
              <a:off x="4572025" y="-38400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47" name="Google Shape;447;p13"/>
            <p:cNvCxnSpPr/>
            <p:nvPr/>
          </p:nvCxnSpPr>
          <p:spPr>
            <a:xfrm>
              <a:off x="4572025" y="-34020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48" name="Google Shape;448;p13"/>
            <p:cNvCxnSpPr/>
            <p:nvPr/>
          </p:nvCxnSpPr>
          <p:spPr>
            <a:xfrm>
              <a:off x="4572025" y="-29640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49" name="Google Shape;449;p13"/>
            <p:cNvCxnSpPr/>
            <p:nvPr/>
          </p:nvCxnSpPr>
          <p:spPr>
            <a:xfrm>
              <a:off x="4572025" y="-25259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50" name="Google Shape;450;p13"/>
            <p:cNvCxnSpPr/>
            <p:nvPr/>
          </p:nvCxnSpPr>
          <p:spPr>
            <a:xfrm>
              <a:off x="4572025" y="-20879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51" name="Google Shape;451;p13"/>
            <p:cNvCxnSpPr/>
            <p:nvPr/>
          </p:nvCxnSpPr>
          <p:spPr>
            <a:xfrm>
              <a:off x="4572025" y="-16499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52" name="Google Shape;452;p13"/>
            <p:cNvCxnSpPr/>
            <p:nvPr/>
          </p:nvCxnSpPr>
          <p:spPr>
            <a:xfrm>
              <a:off x="4572025" y="-12119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53" name="Google Shape;453;p13"/>
            <p:cNvCxnSpPr/>
            <p:nvPr/>
          </p:nvCxnSpPr>
          <p:spPr>
            <a:xfrm>
              <a:off x="4572025" y="-7738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54" name="Google Shape;454;p13"/>
            <p:cNvCxnSpPr/>
            <p:nvPr/>
          </p:nvCxnSpPr>
          <p:spPr>
            <a:xfrm>
              <a:off x="4572025" y="-3358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55" name="Google Shape;455;p13"/>
            <p:cNvCxnSpPr/>
            <p:nvPr/>
          </p:nvCxnSpPr>
          <p:spPr>
            <a:xfrm>
              <a:off x="4572025" y="102175"/>
              <a:ext cx="0" cy="9385800"/>
            </a:xfrm>
            <a:prstGeom prst="straightConnector1">
              <a:avLst/>
            </a:prstGeom>
            <a:noFill/>
            <a:ln w="19050" cap="flat" cmpd="sng">
              <a:solidFill>
                <a:srgbClr val="EEE3D7"/>
              </a:solidFill>
              <a:prstDash val="solid"/>
              <a:round/>
              <a:headEnd type="none" w="med" len="med"/>
              <a:tailEnd type="none" w="med" len="med"/>
            </a:ln>
          </p:spPr>
        </p:cxnSp>
      </p:grpSp>
      <p:sp>
        <p:nvSpPr>
          <p:cNvPr id="456" name="Google Shape;456;p13"/>
          <p:cNvSpPr/>
          <p:nvPr/>
        </p:nvSpPr>
        <p:spPr>
          <a:xfrm>
            <a:off x="484101" y="480601"/>
            <a:ext cx="11223796" cy="86371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EEE3D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13"/>
          <p:cNvSpPr txBox="1">
            <a:spLocks noGrp="1"/>
          </p:cNvSpPr>
          <p:nvPr>
            <p:ph type="subTitle" idx="1"/>
          </p:nvPr>
        </p:nvSpPr>
        <p:spPr>
          <a:xfrm>
            <a:off x="2638607" y="2086333"/>
            <a:ext cx="6914800" cy="6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333">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58" name="Google Shape;458;p13"/>
          <p:cNvSpPr txBox="1">
            <a:spLocks noGrp="1"/>
          </p:cNvSpPr>
          <p:nvPr>
            <p:ph type="subTitle" idx="2"/>
          </p:nvPr>
        </p:nvSpPr>
        <p:spPr>
          <a:xfrm>
            <a:off x="2638607" y="4030767"/>
            <a:ext cx="6914800" cy="60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3333">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59" name="Google Shape;459;p13"/>
          <p:cNvSpPr txBox="1">
            <a:spLocks noGrp="1"/>
          </p:cNvSpPr>
          <p:nvPr>
            <p:ph type="subTitle" idx="3"/>
          </p:nvPr>
        </p:nvSpPr>
        <p:spPr>
          <a:xfrm>
            <a:off x="2638576" y="2695933"/>
            <a:ext cx="69148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13"/>
          <p:cNvSpPr txBox="1">
            <a:spLocks noGrp="1"/>
          </p:cNvSpPr>
          <p:nvPr>
            <p:ph type="subTitle" idx="4"/>
          </p:nvPr>
        </p:nvSpPr>
        <p:spPr>
          <a:xfrm>
            <a:off x="2638576" y="4640367"/>
            <a:ext cx="6914800" cy="8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13"/>
          <p:cNvSpPr txBox="1">
            <a:spLocks noGrp="1"/>
          </p:cNvSpPr>
          <p:nvPr>
            <p:ph type="title"/>
          </p:nvPr>
        </p:nvSpPr>
        <p:spPr>
          <a:xfrm>
            <a:off x="960000" y="567352"/>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5418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dk2"/>
        </a:solidFill>
        <a:effectLst/>
      </p:bgPr>
    </p:bg>
    <p:spTree>
      <p:nvGrpSpPr>
        <p:cNvPr id="1" name="Shape 462"/>
        <p:cNvGrpSpPr/>
        <p:nvPr/>
      </p:nvGrpSpPr>
      <p:grpSpPr>
        <a:xfrm>
          <a:off x="0" y="0"/>
          <a:ext cx="0" cy="0"/>
          <a:chOff x="0" y="0"/>
          <a:chExt cx="0" cy="0"/>
        </a:xfrm>
      </p:grpSpPr>
      <p:grpSp>
        <p:nvGrpSpPr>
          <p:cNvPr id="463" name="Google Shape;463;p14"/>
          <p:cNvGrpSpPr/>
          <p:nvPr/>
        </p:nvGrpSpPr>
        <p:grpSpPr>
          <a:xfrm>
            <a:off x="315600" y="301329"/>
            <a:ext cx="11694697" cy="6286449"/>
            <a:chOff x="236699" y="225996"/>
            <a:chExt cx="8771023" cy="4714837"/>
          </a:xfrm>
        </p:grpSpPr>
        <p:sp>
          <p:nvSpPr>
            <p:cNvPr id="464" name="Google Shape;464;p14"/>
            <p:cNvSpPr/>
            <p:nvPr/>
          </p:nvSpPr>
          <p:spPr>
            <a:xfrm rot="-1800004">
              <a:off x="6800447" y="31744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4"/>
            <p:cNvSpPr/>
            <p:nvPr/>
          </p:nvSpPr>
          <p:spPr>
            <a:xfrm rot="-1800004">
              <a:off x="8454572" y="440569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4"/>
            <p:cNvSpPr/>
            <p:nvPr/>
          </p:nvSpPr>
          <p:spPr>
            <a:xfrm rot="-1800044">
              <a:off x="6367717" y="6576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4"/>
            <p:cNvSpPr/>
            <p:nvPr/>
          </p:nvSpPr>
          <p:spPr>
            <a:xfrm rot="-1800004">
              <a:off x="310547" y="4425569"/>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4"/>
            <p:cNvSpPr/>
            <p:nvPr/>
          </p:nvSpPr>
          <p:spPr>
            <a:xfrm rot="-1800044">
              <a:off x="2876767" y="46562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4"/>
            <p:cNvSpPr/>
            <p:nvPr/>
          </p:nvSpPr>
          <p:spPr>
            <a:xfrm rot="-1800044">
              <a:off x="555842" y="2729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4"/>
            <p:cNvSpPr/>
            <p:nvPr/>
          </p:nvSpPr>
          <p:spPr>
            <a:xfrm rot="-1800044">
              <a:off x="6689817" y="46761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4"/>
            <p:cNvSpPr/>
            <p:nvPr/>
          </p:nvSpPr>
          <p:spPr>
            <a:xfrm rot="-1799829">
              <a:off x="8699676" y="921210"/>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4"/>
            <p:cNvSpPr/>
            <p:nvPr/>
          </p:nvSpPr>
          <p:spPr>
            <a:xfrm rot="-1799829">
              <a:off x="3785064" y="462272"/>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3" name="Google Shape;473;p14"/>
          <p:cNvGrpSpPr/>
          <p:nvPr/>
        </p:nvGrpSpPr>
        <p:grpSpPr>
          <a:xfrm>
            <a:off x="-161167" y="-181400"/>
            <a:ext cx="12514400" cy="7220800"/>
            <a:chOff x="-120875" y="-136050"/>
            <a:chExt cx="9385800" cy="5415600"/>
          </a:xfrm>
        </p:grpSpPr>
        <p:cxnSp>
          <p:nvCxnSpPr>
            <p:cNvPr id="474" name="Google Shape;474;p14"/>
            <p:cNvCxnSpPr/>
            <p:nvPr/>
          </p:nvCxnSpPr>
          <p:spPr>
            <a:xfrm>
              <a:off x="4107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75" name="Google Shape;475;p14"/>
            <p:cNvCxnSpPr/>
            <p:nvPr/>
          </p:nvCxnSpPr>
          <p:spPr>
            <a:xfrm>
              <a:off x="8488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76" name="Google Shape;476;p14"/>
            <p:cNvCxnSpPr/>
            <p:nvPr/>
          </p:nvCxnSpPr>
          <p:spPr>
            <a:xfrm>
              <a:off x="12868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77" name="Google Shape;477;p14"/>
            <p:cNvCxnSpPr/>
            <p:nvPr/>
          </p:nvCxnSpPr>
          <p:spPr>
            <a:xfrm>
              <a:off x="17248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78" name="Google Shape;478;p14"/>
            <p:cNvCxnSpPr/>
            <p:nvPr/>
          </p:nvCxnSpPr>
          <p:spPr>
            <a:xfrm>
              <a:off x="21628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79" name="Google Shape;479;p14"/>
            <p:cNvCxnSpPr/>
            <p:nvPr/>
          </p:nvCxnSpPr>
          <p:spPr>
            <a:xfrm>
              <a:off x="26009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0" name="Google Shape;480;p14"/>
            <p:cNvCxnSpPr/>
            <p:nvPr/>
          </p:nvCxnSpPr>
          <p:spPr>
            <a:xfrm>
              <a:off x="30389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1" name="Google Shape;481;p14"/>
            <p:cNvCxnSpPr/>
            <p:nvPr/>
          </p:nvCxnSpPr>
          <p:spPr>
            <a:xfrm>
              <a:off x="34769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2" name="Google Shape;482;p14"/>
            <p:cNvCxnSpPr/>
            <p:nvPr/>
          </p:nvCxnSpPr>
          <p:spPr>
            <a:xfrm>
              <a:off x="39149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3" name="Google Shape;483;p14"/>
            <p:cNvCxnSpPr/>
            <p:nvPr/>
          </p:nvCxnSpPr>
          <p:spPr>
            <a:xfrm>
              <a:off x="43530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4" name="Google Shape;484;p14"/>
            <p:cNvCxnSpPr/>
            <p:nvPr/>
          </p:nvCxnSpPr>
          <p:spPr>
            <a:xfrm>
              <a:off x="47910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5" name="Google Shape;485;p14"/>
            <p:cNvCxnSpPr/>
            <p:nvPr/>
          </p:nvCxnSpPr>
          <p:spPr>
            <a:xfrm>
              <a:off x="52290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6" name="Google Shape;486;p14"/>
            <p:cNvCxnSpPr/>
            <p:nvPr/>
          </p:nvCxnSpPr>
          <p:spPr>
            <a:xfrm>
              <a:off x="56670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7" name="Google Shape;487;p14"/>
            <p:cNvCxnSpPr/>
            <p:nvPr/>
          </p:nvCxnSpPr>
          <p:spPr>
            <a:xfrm>
              <a:off x="61051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8" name="Google Shape;488;p14"/>
            <p:cNvCxnSpPr/>
            <p:nvPr/>
          </p:nvCxnSpPr>
          <p:spPr>
            <a:xfrm>
              <a:off x="65431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89" name="Google Shape;489;p14"/>
            <p:cNvCxnSpPr/>
            <p:nvPr/>
          </p:nvCxnSpPr>
          <p:spPr>
            <a:xfrm>
              <a:off x="69811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90" name="Google Shape;490;p14"/>
            <p:cNvCxnSpPr/>
            <p:nvPr/>
          </p:nvCxnSpPr>
          <p:spPr>
            <a:xfrm>
              <a:off x="74191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91" name="Google Shape;491;p14"/>
            <p:cNvCxnSpPr/>
            <p:nvPr/>
          </p:nvCxnSpPr>
          <p:spPr>
            <a:xfrm>
              <a:off x="78572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92" name="Google Shape;492;p14"/>
            <p:cNvCxnSpPr/>
            <p:nvPr/>
          </p:nvCxnSpPr>
          <p:spPr>
            <a:xfrm>
              <a:off x="82952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93" name="Google Shape;493;p14"/>
            <p:cNvCxnSpPr/>
            <p:nvPr/>
          </p:nvCxnSpPr>
          <p:spPr>
            <a:xfrm>
              <a:off x="87332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494" name="Google Shape;494;p14"/>
            <p:cNvCxnSpPr/>
            <p:nvPr/>
          </p:nvCxnSpPr>
          <p:spPr>
            <a:xfrm>
              <a:off x="4572025" y="-42780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95" name="Google Shape;495;p14"/>
            <p:cNvCxnSpPr/>
            <p:nvPr/>
          </p:nvCxnSpPr>
          <p:spPr>
            <a:xfrm>
              <a:off x="4572025" y="-38400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96" name="Google Shape;496;p14"/>
            <p:cNvCxnSpPr/>
            <p:nvPr/>
          </p:nvCxnSpPr>
          <p:spPr>
            <a:xfrm>
              <a:off x="4572025" y="-34020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97" name="Google Shape;497;p14"/>
            <p:cNvCxnSpPr/>
            <p:nvPr/>
          </p:nvCxnSpPr>
          <p:spPr>
            <a:xfrm>
              <a:off x="4572025" y="-29640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98" name="Google Shape;498;p14"/>
            <p:cNvCxnSpPr/>
            <p:nvPr/>
          </p:nvCxnSpPr>
          <p:spPr>
            <a:xfrm>
              <a:off x="4572025" y="-25259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499" name="Google Shape;499;p14"/>
            <p:cNvCxnSpPr/>
            <p:nvPr/>
          </p:nvCxnSpPr>
          <p:spPr>
            <a:xfrm>
              <a:off x="4572025" y="-20879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500" name="Google Shape;500;p14"/>
            <p:cNvCxnSpPr/>
            <p:nvPr/>
          </p:nvCxnSpPr>
          <p:spPr>
            <a:xfrm>
              <a:off x="4572025" y="-16499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501" name="Google Shape;501;p14"/>
            <p:cNvCxnSpPr/>
            <p:nvPr/>
          </p:nvCxnSpPr>
          <p:spPr>
            <a:xfrm>
              <a:off x="4572025" y="-12119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502" name="Google Shape;502;p14"/>
            <p:cNvCxnSpPr/>
            <p:nvPr/>
          </p:nvCxnSpPr>
          <p:spPr>
            <a:xfrm>
              <a:off x="4572025" y="-7738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503" name="Google Shape;503;p14"/>
            <p:cNvCxnSpPr/>
            <p:nvPr/>
          </p:nvCxnSpPr>
          <p:spPr>
            <a:xfrm>
              <a:off x="4572025" y="-3358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504" name="Google Shape;504;p14"/>
            <p:cNvCxnSpPr/>
            <p:nvPr/>
          </p:nvCxnSpPr>
          <p:spPr>
            <a:xfrm>
              <a:off x="4572025" y="102175"/>
              <a:ext cx="0" cy="9385800"/>
            </a:xfrm>
            <a:prstGeom prst="straightConnector1">
              <a:avLst/>
            </a:prstGeom>
            <a:noFill/>
            <a:ln w="19050" cap="flat" cmpd="sng">
              <a:solidFill>
                <a:srgbClr val="EEE3D7"/>
              </a:solidFill>
              <a:prstDash val="solid"/>
              <a:round/>
              <a:headEnd type="none" w="med" len="med"/>
              <a:tailEnd type="none" w="med" len="med"/>
            </a:ln>
          </p:spPr>
        </p:cxnSp>
      </p:grpSp>
      <p:sp>
        <p:nvSpPr>
          <p:cNvPr id="505" name="Google Shape;505;p14"/>
          <p:cNvSpPr txBox="1">
            <a:spLocks noGrp="1"/>
          </p:cNvSpPr>
          <p:nvPr>
            <p:ph type="title"/>
          </p:nvPr>
        </p:nvSpPr>
        <p:spPr>
          <a:xfrm>
            <a:off x="3048000" y="2906167"/>
            <a:ext cx="6096000" cy="12192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6" name="Google Shape;506;p14"/>
          <p:cNvSpPr txBox="1">
            <a:spLocks noGrp="1"/>
          </p:cNvSpPr>
          <p:nvPr>
            <p:ph type="title" idx="2" hasCustomPrompt="1"/>
          </p:nvPr>
        </p:nvSpPr>
        <p:spPr>
          <a:xfrm>
            <a:off x="4876800" y="1783767"/>
            <a:ext cx="2438400" cy="1122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06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7" name="Google Shape;507;p14"/>
          <p:cNvSpPr txBox="1">
            <a:spLocks noGrp="1"/>
          </p:cNvSpPr>
          <p:nvPr>
            <p:ph type="subTitle" idx="1"/>
          </p:nvPr>
        </p:nvSpPr>
        <p:spPr>
          <a:xfrm>
            <a:off x="3048000" y="4125367"/>
            <a:ext cx="60960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9979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571"/>
        <p:cNvGrpSpPr/>
        <p:nvPr/>
      </p:nvGrpSpPr>
      <p:grpSpPr>
        <a:xfrm>
          <a:off x="0" y="0"/>
          <a:ext cx="0" cy="0"/>
          <a:chOff x="0" y="0"/>
          <a:chExt cx="0" cy="0"/>
        </a:xfrm>
      </p:grpSpPr>
      <p:grpSp>
        <p:nvGrpSpPr>
          <p:cNvPr id="572" name="Google Shape;572;p16"/>
          <p:cNvGrpSpPr/>
          <p:nvPr/>
        </p:nvGrpSpPr>
        <p:grpSpPr>
          <a:xfrm>
            <a:off x="315600" y="301329"/>
            <a:ext cx="11694697" cy="6286449"/>
            <a:chOff x="236699" y="225996"/>
            <a:chExt cx="8771023" cy="4714837"/>
          </a:xfrm>
        </p:grpSpPr>
        <p:sp>
          <p:nvSpPr>
            <p:cNvPr id="573" name="Google Shape;573;p16"/>
            <p:cNvSpPr/>
            <p:nvPr/>
          </p:nvSpPr>
          <p:spPr>
            <a:xfrm rot="-1800004">
              <a:off x="6800447" y="31744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16"/>
            <p:cNvSpPr/>
            <p:nvPr/>
          </p:nvSpPr>
          <p:spPr>
            <a:xfrm rot="-1800004">
              <a:off x="8454572" y="440569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6"/>
            <p:cNvSpPr/>
            <p:nvPr/>
          </p:nvSpPr>
          <p:spPr>
            <a:xfrm rot="-1800044">
              <a:off x="6367717" y="6576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16"/>
            <p:cNvSpPr/>
            <p:nvPr/>
          </p:nvSpPr>
          <p:spPr>
            <a:xfrm rot="-1800004">
              <a:off x="310547" y="4425569"/>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16"/>
            <p:cNvSpPr/>
            <p:nvPr/>
          </p:nvSpPr>
          <p:spPr>
            <a:xfrm rot="-1800044">
              <a:off x="2876767" y="46562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16"/>
            <p:cNvSpPr/>
            <p:nvPr/>
          </p:nvSpPr>
          <p:spPr>
            <a:xfrm rot="-1800044">
              <a:off x="555842" y="2729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16"/>
            <p:cNvSpPr/>
            <p:nvPr/>
          </p:nvSpPr>
          <p:spPr>
            <a:xfrm rot="-1800044">
              <a:off x="6689817" y="46761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16"/>
            <p:cNvSpPr/>
            <p:nvPr/>
          </p:nvSpPr>
          <p:spPr>
            <a:xfrm rot="-1799829">
              <a:off x="8699676" y="921210"/>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16"/>
            <p:cNvSpPr/>
            <p:nvPr/>
          </p:nvSpPr>
          <p:spPr>
            <a:xfrm rot="-1799829">
              <a:off x="3785064" y="462272"/>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82" name="Google Shape;582;p16"/>
          <p:cNvGrpSpPr/>
          <p:nvPr/>
        </p:nvGrpSpPr>
        <p:grpSpPr>
          <a:xfrm>
            <a:off x="-161167" y="-181400"/>
            <a:ext cx="12514400" cy="7220800"/>
            <a:chOff x="-120875" y="-136050"/>
            <a:chExt cx="9385800" cy="5415600"/>
          </a:xfrm>
        </p:grpSpPr>
        <p:cxnSp>
          <p:nvCxnSpPr>
            <p:cNvPr id="583" name="Google Shape;583;p16"/>
            <p:cNvCxnSpPr/>
            <p:nvPr/>
          </p:nvCxnSpPr>
          <p:spPr>
            <a:xfrm>
              <a:off x="4107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84" name="Google Shape;584;p16"/>
            <p:cNvCxnSpPr/>
            <p:nvPr/>
          </p:nvCxnSpPr>
          <p:spPr>
            <a:xfrm>
              <a:off x="8488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85" name="Google Shape;585;p16"/>
            <p:cNvCxnSpPr/>
            <p:nvPr/>
          </p:nvCxnSpPr>
          <p:spPr>
            <a:xfrm>
              <a:off x="12868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86" name="Google Shape;586;p16"/>
            <p:cNvCxnSpPr/>
            <p:nvPr/>
          </p:nvCxnSpPr>
          <p:spPr>
            <a:xfrm>
              <a:off x="17248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87" name="Google Shape;587;p16"/>
            <p:cNvCxnSpPr/>
            <p:nvPr/>
          </p:nvCxnSpPr>
          <p:spPr>
            <a:xfrm>
              <a:off x="21628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88" name="Google Shape;588;p16"/>
            <p:cNvCxnSpPr/>
            <p:nvPr/>
          </p:nvCxnSpPr>
          <p:spPr>
            <a:xfrm>
              <a:off x="26009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89" name="Google Shape;589;p16"/>
            <p:cNvCxnSpPr/>
            <p:nvPr/>
          </p:nvCxnSpPr>
          <p:spPr>
            <a:xfrm>
              <a:off x="30389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0" name="Google Shape;590;p16"/>
            <p:cNvCxnSpPr/>
            <p:nvPr/>
          </p:nvCxnSpPr>
          <p:spPr>
            <a:xfrm>
              <a:off x="34769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1" name="Google Shape;591;p16"/>
            <p:cNvCxnSpPr/>
            <p:nvPr/>
          </p:nvCxnSpPr>
          <p:spPr>
            <a:xfrm>
              <a:off x="39149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2" name="Google Shape;592;p16"/>
            <p:cNvCxnSpPr/>
            <p:nvPr/>
          </p:nvCxnSpPr>
          <p:spPr>
            <a:xfrm>
              <a:off x="43530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3" name="Google Shape;593;p16"/>
            <p:cNvCxnSpPr/>
            <p:nvPr/>
          </p:nvCxnSpPr>
          <p:spPr>
            <a:xfrm>
              <a:off x="47910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4" name="Google Shape;594;p16"/>
            <p:cNvCxnSpPr/>
            <p:nvPr/>
          </p:nvCxnSpPr>
          <p:spPr>
            <a:xfrm>
              <a:off x="52290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5" name="Google Shape;595;p16"/>
            <p:cNvCxnSpPr/>
            <p:nvPr/>
          </p:nvCxnSpPr>
          <p:spPr>
            <a:xfrm>
              <a:off x="56670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6" name="Google Shape;596;p16"/>
            <p:cNvCxnSpPr/>
            <p:nvPr/>
          </p:nvCxnSpPr>
          <p:spPr>
            <a:xfrm>
              <a:off x="61051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7" name="Google Shape;597;p16"/>
            <p:cNvCxnSpPr/>
            <p:nvPr/>
          </p:nvCxnSpPr>
          <p:spPr>
            <a:xfrm>
              <a:off x="65431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8" name="Google Shape;598;p16"/>
            <p:cNvCxnSpPr/>
            <p:nvPr/>
          </p:nvCxnSpPr>
          <p:spPr>
            <a:xfrm>
              <a:off x="69811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599" name="Google Shape;599;p16"/>
            <p:cNvCxnSpPr/>
            <p:nvPr/>
          </p:nvCxnSpPr>
          <p:spPr>
            <a:xfrm>
              <a:off x="74191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600" name="Google Shape;600;p16"/>
            <p:cNvCxnSpPr/>
            <p:nvPr/>
          </p:nvCxnSpPr>
          <p:spPr>
            <a:xfrm>
              <a:off x="78572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601" name="Google Shape;601;p16"/>
            <p:cNvCxnSpPr/>
            <p:nvPr/>
          </p:nvCxnSpPr>
          <p:spPr>
            <a:xfrm>
              <a:off x="82952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602" name="Google Shape;602;p16"/>
            <p:cNvCxnSpPr/>
            <p:nvPr/>
          </p:nvCxnSpPr>
          <p:spPr>
            <a:xfrm>
              <a:off x="87332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603" name="Google Shape;603;p16"/>
            <p:cNvCxnSpPr/>
            <p:nvPr/>
          </p:nvCxnSpPr>
          <p:spPr>
            <a:xfrm>
              <a:off x="4572025" y="-42780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04" name="Google Shape;604;p16"/>
            <p:cNvCxnSpPr/>
            <p:nvPr/>
          </p:nvCxnSpPr>
          <p:spPr>
            <a:xfrm>
              <a:off x="4572025" y="-38400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05" name="Google Shape;605;p16"/>
            <p:cNvCxnSpPr/>
            <p:nvPr/>
          </p:nvCxnSpPr>
          <p:spPr>
            <a:xfrm>
              <a:off x="4572025" y="-34020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06" name="Google Shape;606;p16"/>
            <p:cNvCxnSpPr/>
            <p:nvPr/>
          </p:nvCxnSpPr>
          <p:spPr>
            <a:xfrm>
              <a:off x="4572025" y="-29640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07" name="Google Shape;607;p16"/>
            <p:cNvCxnSpPr/>
            <p:nvPr/>
          </p:nvCxnSpPr>
          <p:spPr>
            <a:xfrm>
              <a:off x="4572025" y="-25259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08" name="Google Shape;608;p16"/>
            <p:cNvCxnSpPr/>
            <p:nvPr/>
          </p:nvCxnSpPr>
          <p:spPr>
            <a:xfrm>
              <a:off x="4572025" y="-20879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09" name="Google Shape;609;p16"/>
            <p:cNvCxnSpPr/>
            <p:nvPr/>
          </p:nvCxnSpPr>
          <p:spPr>
            <a:xfrm>
              <a:off x="4572025" y="-16499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10" name="Google Shape;610;p16"/>
            <p:cNvCxnSpPr/>
            <p:nvPr/>
          </p:nvCxnSpPr>
          <p:spPr>
            <a:xfrm>
              <a:off x="4572025" y="-12119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11" name="Google Shape;611;p16"/>
            <p:cNvCxnSpPr/>
            <p:nvPr/>
          </p:nvCxnSpPr>
          <p:spPr>
            <a:xfrm>
              <a:off x="4572025" y="-7738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12" name="Google Shape;612;p16"/>
            <p:cNvCxnSpPr/>
            <p:nvPr/>
          </p:nvCxnSpPr>
          <p:spPr>
            <a:xfrm>
              <a:off x="4572025" y="-3358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613" name="Google Shape;613;p16"/>
            <p:cNvCxnSpPr/>
            <p:nvPr/>
          </p:nvCxnSpPr>
          <p:spPr>
            <a:xfrm>
              <a:off x="4572025" y="102175"/>
              <a:ext cx="0" cy="9385800"/>
            </a:xfrm>
            <a:prstGeom prst="straightConnector1">
              <a:avLst/>
            </a:prstGeom>
            <a:noFill/>
            <a:ln w="19050" cap="flat" cmpd="sng">
              <a:solidFill>
                <a:srgbClr val="EEE3D7"/>
              </a:solidFill>
              <a:prstDash val="solid"/>
              <a:round/>
              <a:headEnd type="none" w="med" len="med"/>
              <a:tailEnd type="none" w="med" len="med"/>
            </a:ln>
          </p:spPr>
        </p:cxnSp>
      </p:grpSp>
      <p:sp>
        <p:nvSpPr>
          <p:cNvPr id="614" name="Google Shape;614;p16"/>
          <p:cNvSpPr txBox="1">
            <a:spLocks noGrp="1"/>
          </p:cNvSpPr>
          <p:nvPr>
            <p:ph type="title"/>
          </p:nvPr>
        </p:nvSpPr>
        <p:spPr>
          <a:xfrm>
            <a:off x="3053367" y="4523600"/>
            <a:ext cx="6085200" cy="7092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15" name="Google Shape;615;p16"/>
          <p:cNvSpPr txBox="1">
            <a:spLocks noGrp="1"/>
          </p:cNvSpPr>
          <p:nvPr>
            <p:ph type="subTitle" idx="1"/>
          </p:nvPr>
        </p:nvSpPr>
        <p:spPr>
          <a:xfrm>
            <a:off x="1944167" y="1584133"/>
            <a:ext cx="8303600" cy="23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1710331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918"/>
        <p:cNvGrpSpPr/>
        <p:nvPr/>
      </p:nvGrpSpPr>
      <p:grpSpPr>
        <a:xfrm>
          <a:off x="0" y="0"/>
          <a:ext cx="0" cy="0"/>
          <a:chOff x="0" y="0"/>
          <a:chExt cx="0" cy="0"/>
        </a:xfrm>
      </p:grpSpPr>
      <p:grpSp>
        <p:nvGrpSpPr>
          <p:cNvPr id="919" name="Google Shape;919;p23"/>
          <p:cNvGrpSpPr/>
          <p:nvPr/>
        </p:nvGrpSpPr>
        <p:grpSpPr>
          <a:xfrm>
            <a:off x="315600" y="301329"/>
            <a:ext cx="11694697" cy="6286449"/>
            <a:chOff x="236699" y="225996"/>
            <a:chExt cx="8771023" cy="4714837"/>
          </a:xfrm>
        </p:grpSpPr>
        <p:sp>
          <p:nvSpPr>
            <p:cNvPr id="920" name="Google Shape;920;p23"/>
            <p:cNvSpPr/>
            <p:nvPr/>
          </p:nvSpPr>
          <p:spPr>
            <a:xfrm rot="-1800004">
              <a:off x="6800447" y="31744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 name="Google Shape;921;p23"/>
            <p:cNvSpPr/>
            <p:nvPr/>
          </p:nvSpPr>
          <p:spPr>
            <a:xfrm rot="-1800004">
              <a:off x="8454572" y="4405694"/>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 name="Google Shape;922;p23"/>
            <p:cNvSpPr/>
            <p:nvPr/>
          </p:nvSpPr>
          <p:spPr>
            <a:xfrm rot="-1800044">
              <a:off x="6367717" y="6576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 name="Google Shape;923;p23"/>
            <p:cNvSpPr/>
            <p:nvPr/>
          </p:nvSpPr>
          <p:spPr>
            <a:xfrm rot="-1800004">
              <a:off x="310547" y="4425569"/>
              <a:ext cx="479301" cy="423823"/>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 name="Google Shape;924;p23"/>
            <p:cNvSpPr/>
            <p:nvPr/>
          </p:nvSpPr>
          <p:spPr>
            <a:xfrm rot="-1800044">
              <a:off x="2876767" y="46562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 name="Google Shape;925;p23"/>
            <p:cNvSpPr/>
            <p:nvPr/>
          </p:nvSpPr>
          <p:spPr>
            <a:xfrm rot="-1800044">
              <a:off x="555842" y="272967"/>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 name="Google Shape;926;p23"/>
            <p:cNvSpPr/>
            <p:nvPr/>
          </p:nvSpPr>
          <p:spPr>
            <a:xfrm rot="-1800044">
              <a:off x="6689817" y="4676142"/>
              <a:ext cx="246220" cy="217720"/>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 name="Google Shape;927;p23"/>
            <p:cNvSpPr/>
            <p:nvPr/>
          </p:nvSpPr>
          <p:spPr>
            <a:xfrm rot="-1799829">
              <a:off x="8699676" y="921210"/>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 name="Google Shape;928;p23"/>
            <p:cNvSpPr/>
            <p:nvPr/>
          </p:nvSpPr>
          <p:spPr>
            <a:xfrm rot="-1799829">
              <a:off x="3785064" y="462272"/>
              <a:ext cx="181730" cy="160695"/>
            </a:xfrm>
            <a:custGeom>
              <a:avLst/>
              <a:gdLst/>
              <a:ahLst/>
              <a:cxnLst/>
              <a:rect l="l" t="t" r="r" b="b"/>
              <a:pathLst>
                <a:path w="9849" h="8709" extrusionOk="0">
                  <a:moveTo>
                    <a:pt x="2919" y="0"/>
                  </a:moveTo>
                  <a:cubicBezTo>
                    <a:pt x="2881" y="0"/>
                    <a:pt x="2843" y="1"/>
                    <a:pt x="2804" y="2"/>
                  </a:cubicBezTo>
                  <a:cubicBezTo>
                    <a:pt x="0" y="101"/>
                    <a:pt x="1082" y="6960"/>
                    <a:pt x="2177" y="8672"/>
                  </a:cubicBezTo>
                  <a:cubicBezTo>
                    <a:pt x="2393" y="8697"/>
                    <a:pt x="2612" y="8709"/>
                    <a:pt x="2833" y="8709"/>
                  </a:cubicBezTo>
                  <a:cubicBezTo>
                    <a:pt x="6161" y="8709"/>
                    <a:pt x="9848" y="5972"/>
                    <a:pt x="9523" y="3735"/>
                  </a:cubicBezTo>
                  <a:cubicBezTo>
                    <a:pt x="9395" y="2853"/>
                    <a:pt x="8782" y="2575"/>
                    <a:pt x="8061" y="2575"/>
                  </a:cubicBezTo>
                  <a:cubicBezTo>
                    <a:pt x="6833" y="2575"/>
                    <a:pt x="5291" y="3381"/>
                    <a:pt x="5291" y="3381"/>
                  </a:cubicBezTo>
                  <a:cubicBezTo>
                    <a:pt x="5291" y="3381"/>
                    <a:pt x="5598" y="0"/>
                    <a:pt x="2919" y="0"/>
                  </a:cubicBezTo>
                  <a:close/>
                </a:path>
              </a:pathLst>
            </a:custGeom>
            <a:solidFill>
              <a:srgbClr val="EEE3D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29" name="Google Shape;929;p23"/>
          <p:cNvGrpSpPr/>
          <p:nvPr/>
        </p:nvGrpSpPr>
        <p:grpSpPr>
          <a:xfrm>
            <a:off x="-161167" y="-181400"/>
            <a:ext cx="12514400" cy="7220800"/>
            <a:chOff x="-120875" y="-136050"/>
            <a:chExt cx="9385800" cy="5415600"/>
          </a:xfrm>
        </p:grpSpPr>
        <p:cxnSp>
          <p:nvCxnSpPr>
            <p:cNvPr id="930" name="Google Shape;930;p23"/>
            <p:cNvCxnSpPr/>
            <p:nvPr/>
          </p:nvCxnSpPr>
          <p:spPr>
            <a:xfrm>
              <a:off x="4107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1" name="Google Shape;931;p23"/>
            <p:cNvCxnSpPr/>
            <p:nvPr/>
          </p:nvCxnSpPr>
          <p:spPr>
            <a:xfrm>
              <a:off x="8488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2" name="Google Shape;932;p23"/>
            <p:cNvCxnSpPr/>
            <p:nvPr/>
          </p:nvCxnSpPr>
          <p:spPr>
            <a:xfrm>
              <a:off x="12868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3" name="Google Shape;933;p23"/>
            <p:cNvCxnSpPr/>
            <p:nvPr/>
          </p:nvCxnSpPr>
          <p:spPr>
            <a:xfrm>
              <a:off x="17248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4" name="Google Shape;934;p23"/>
            <p:cNvCxnSpPr/>
            <p:nvPr/>
          </p:nvCxnSpPr>
          <p:spPr>
            <a:xfrm>
              <a:off x="21628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5" name="Google Shape;935;p23"/>
            <p:cNvCxnSpPr/>
            <p:nvPr/>
          </p:nvCxnSpPr>
          <p:spPr>
            <a:xfrm>
              <a:off x="26009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6" name="Google Shape;936;p23"/>
            <p:cNvCxnSpPr/>
            <p:nvPr/>
          </p:nvCxnSpPr>
          <p:spPr>
            <a:xfrm>
              <a:off x="30389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7" name="Google Shape;937;p23"/>
            <p:cNvCxnSpPr/>
            <p:nvPr/>
          </p:nvCxnSpPr>
          <p:spPr>
            <a:xfrm>
              <a:off x="34769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8" name="Google Shape;938;p23"/>
            <p:cNvCxnSpPr/>
            <p:nvPr/>
          </p:nvCxnSpPr>
          <p:spPr>
            <a:xfrm>
              <a:off x="39149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39" name="Google Shape;939;p23"/>
            <p:cNvCxnSpPr/>
            <p:nvPr/>
          </p:nvCxnSpPr>
          <p:spPr>
            <a:xfrm>
              <a:off x="43530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0" name="Google Shape;940;p23"/>
            <p:cNvCxnSpPr/>
            <p:nvPr/>
          </p:nvCxnSpPr>
          <p:spPr>
            <a:xfrm>
              <a:off x="47910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1" name="Google Shape;941;p23"/>
            <p:cNvCxnSpPr/>
            <p:nvPr/>
          </p:nvCxnSpPr>
          <p:spPr>
            <a:xfrm>
              <a:off x="52290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2" name="Google Shape;942;p23"/>
            <p:cNvCxnSpPr/>
            <p:nvPr/>
          </p:nvCxnSpPr>
          <p:spPr>
            <a:xfrm>
              <a:off x="56670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3" name="Google Shape;943;p23"/>
            <p:cNvCxnSpPr/>
            <p:nvPr/>
          </p:nvCxnSpPr>
          <p:spPr>
            <a:xfrm>
              <a:off x="61051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4" name="Google Shape;944;p23"/>
            <p:cNvCxnSpPr/>
            <p:nvPr/>
          </p:nvCxnSpPr>
          <p:spPr>
            <a:xfrm>
              <a:off x="65431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5" name="Google Shape;945;p23"/>
            <p:cNvCxnSpPr/>
            <p:nvPr/>
          </p:nvCxnSpPr>
          <p:spPr>
            <a:xfrm>
              <a:off x="69811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6" name="Google Shape;946;p23"/>
            <p:cNvCxnSpPr/>
            <p:nvPr/>
          </p:nvCxnSpPr>
          <p:spPr>
            <a:xfrm>
              <a:off x="74191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7" name="Google Shape;947;p23"/>
            <p:cNvCxnSpPr/>
            <p:nvPr/>
          </p:nvCxnSpPr>
          <p:spPr>
            <a:xfrm>
              <a:off x="78572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8" name="Google Shape;948;p23"/>
            <p:cNvCxnSpPr/>
            <p:nvPr/>
          </p:nvCxnSpPr>
          <p:spPr>
            <a:xfrm>
              <a:off x="82952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49" name="Google Shape;949;p23"/>
            <p:cNvCxnSpPr/>
            <p:nvPr/>
          </p:nvCxnSpPr>
          <p:spPr>
            <a:xfrm>
              <a:off x="87332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50" name="Google Shape;950;p23"/>
            <p:cNvCxnSpPr/>
            <p:nvPr/>
          </p:nvCxnSpPr>
          <p:spPr>
            <a:xfrm>
              <a:off x="4572025" y="-42780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1" name="Google Shape;951;p23"/>
            <p:cNvCxnSpPr/>
            <p:nvPr/>
          </p:nvCxnSpPr>
          <p:spPr>
            <a:xfrm>
              <a:off x="4572025" y="-38400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2" name="Google Shape;952;p23"/>
            <p:cNvCxnSpPr/>
            <p:nvPr/>
          </p:nvCxnSpPr>
          <p:spPr>
            <a:xfrm>
              <a:off x="4572025" y="-34020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3" name="Google Shape;953;p23"/>
            <p:cNvCxnSpPr/>
            <p:nvPr/>
          </p:nvCxnSpPr>
          <p:spPr>
            <a:xfrm>
              <a:off x="4572025" y="-29640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4" name="Google Shape;954;p23"/>
            <p:cNvCxnSpPr/>
            <p:nvPr/>
          </p:nvCxnSpPr>
          <p:spPr>
            <a:xfrm>
              <a:off x="4572025" y="-25259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5" name="Google Shape;955;p23"/>
            <p:cNvCxnSpPr/>
            <p:nvPr/>
          </p:nvCxnSpPr>
          <p:spPr>
            <a:xfrm>
              <a:off x="4572025" y="-20879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6" name="Google Shape;956;p23"/>
            <p:cNvCxnSpPr/>
            <p:nvPr/>
          </p:nvCxnSpPr>
          <p:spPr>
            <a:xfrm>
              <a:off x="4572025" y="-16499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7" name="Google Shape;957;p23"/>
            <p:cNvCxnSpPr/>
            <p:nvPr/>
          </p:nvCxnSpPr>
          <p:spPr>
            <a:xfrm>
              <a:off x="4572025" y="-12119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8" name="Google Shape;958;p23"/>
            <p:cNvCxnSpPr/>
            <p:nvPr/>
          </p:nvCxnSpPr>
          <p:spPr>
            <a:xfrm>
              <a:off x="4572025" y="-7738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59" name="Google Shape;959;p23"/>
            <p:cNvCxnSpPr/>
            <p:nvPr/>
          </p:nvCxnSpPr>
          <p:spPr>
            <a:xfrm>
              <a:off x="4572025" y="-3358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60" name="Google Shape;960;p23"/>
            <p:cNvCxnSpPr/>
            <p:nvPr/>
          </p:nvCxnSpPr>
          <p:spPr>
            <a:xfrm>
              <a:off x="4572025" y="102175"/>
              <a:ext cx="0" cy="9385800"/>
            </a:xfrm>
            <a:prstGeom prst="straightConnector1">
              <a:avLst/>
            </a:prstGeom>
            <a:noFill/>
            <a:ln w="19050" cap="flat" cmpd="sng">
              <a:solidFill>
                <a:srgbClr val="EEE3D7"/>
              </a:solidFill>
              <a:prstDash val="solid"/>
              <a:round/>
              <a:headEnd type="none" w="med" len="med"/>
              <a:tailEnd type="none" w="med" len="med"/>
            </a:ln>
          </p:spPr>
        </p:cxnSp>
      </p:grpSp>
      <p:sp>
        <p:nvSpPr>
          <p:cNvPr id="961" name="Google Shape;961;p23"/>
          <p:cNvSpPr txBox="1">
            <a:spLocks noGrp="1"/>
          </p:cNvSpPr>
          <p:nvPr>
            <p:ph type="ctrTitle"/>
          </p:nvPr>
        </p:nvSpPr>
        <p:spPr>
          <a:xfrm>
            <a:off x="3239933" y="720000"/>
            <a:ext cx="5712000" cy="13304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106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62" name="Google Shape;962;p23"/>
          <p:cNvSpPr txBox="1">
            <a:spLocks noGrp="1"/>
          </p:cNvSpPr>
          <p:nvPr>
            <p:ph type="subTitle" idx="1"/>
          </p:nvPr>
        </p:nvSpPr>
        <p:spPr>
          <a:xfrm>
            <a:off x="3233433" y="2050400"/>
            <a:ext cx="5725200" cy="17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963" name="Google Shape;963;p23"/>
          <p:cNvSpPr txBox="1"/>
          <p:nvPr/>
        </p:nvSpPr>
        <p:spPr>
          <a:xfrm>
            <a:off x="3296500" y="5162800"/>
            <a:ext cx="5598800" cy="487600"/>
          </a:xfrm>
          <a:prstGeom prst="rect">
            <a:avLst/>
          </a:prstGeom>
          <a:noFill/>
          <a:ln>
            <a:noFill/>
          </a:ln>
        </p:spPr>
        <p:txBody>
          <a:bodyPr spcFirstLastPara="1" wrap="square" lIns="0" tIns="0" rIns="0" bIns="0" anchor="ctr" anchorCtr="0">
            <a:noAutofit/>
          </a:bodyPr>
          <a:lstStyle/>
          <a:p>
            <a:pPr algn="ctr">
              <a:spcBef>
                <a:spcPts val="400"/>
              </a:spcBef>
              <a:buClr>
                <a:srgbClr val="000000"/>
              </a:buClr>
              <a:buFont typeface="Arial"/>
              <a:buNone/>
            </a:pPr>
            <a:r>
              <a:rPr lang="en" sz="1467" kern="0">
                <a:solidFill>
                  <a:srgbClr val="4D2C69"/>
                </a:solidFill>
                <a:latin typeface="Anaheim"/>
                <a:ea typeface="Anaheim"/>
                <a:cs typeface="Anaheim"/>
                <a:sym typeface="Anaheim"/>
              </a:rPr>
              <a:t>CREDITS: This presentation template was created by </a:t>
            </a:r>
            <a:r>
              <a:rPr lang="en" sz="1467" b="1" kern="0">
                <a:solidFill>
                  <a:srgbClr val="4D2C69"/>
                </a:solidFill>
                <a:uFill>
                  <a:noFill/>
                </a:uFill>
                <a:latin typeface="Anaheim"/>
                <a:ea typeface="Anaheim"/>
                <a:cs typeface="Anaheim"/>
                <a:sym typeface="Anaheim"/>
                <a:hlinkClick r:id="rId2">
                  <a:extLst>
                    <a:ext uri="{A12FA001-AC4F-418D-AE19-62706E023703}">
                      <ahyp:hlinkClr xmlns="" xmlns:ahyp="http://schemas.microsoft.com/office/drawing/2018/hyperlinkcolor" val="tx"/>
                    </a:ext>
                  </a:extLst>
                </a:hlinkClick>
              </a:rPr>
              <a:t>Slidesgo</a:t>
            </a:r>
            <a:r>
              <a:rPr lang="en" sz="1467" kern="0">
                <a:solidFill>
                  <a:srgbClr val="4D2C69"/>
                </a:solidFill>
                <a:latin typeface="Anaheim"/>
                <a:ea typeface="Anaheim"/>
                <a:cs typeface="Anaheim"/>
                <a:sym typeface="Anaheim"/>
              </a:rPr>
              <a:t>, including icons by </a:t>
            </a:r>
            <a:r>
              <a:rPr lang="en" sz="1467" b="1" kern="0">
                <a:solidFill>
                  <a:srgbClr val="4D2C69"/>
                </a:solidFill>
                <a:uFill>
                  <a:noFill/>
                </a:uFill>
                <a:latin typeface="Anaheim"/>
                <a:ea typeface="Anaheim"/>
                <a:cs typeface="Anaheim"/>
                <a:sym typeface="Anaheim"/>
                <a:hlinkClick r:id="rId3">
                  <a:extLst>
                    <a:ext uri="{A12FA001-AC4F-418D-AE19-62706E023703}">
                      <ahyp:hlinkClr xmlns="" xmlns:ahyp="http://schemas.microsoft.com/office/drawing/2018/hyperlinkcolor" val="tx"/>
                    </a:ext>
                  </a:extLst>
                </a:hlinkClick>
              </a:rPr>
              <a:t>Flaticon</a:t>
            </a:r>
            <a:r>
              <a:rPr lang="en" sz="1467" kern="0">
                <a:solidFill>
                  <a:srgbClr val="4D2C69"/>
                </a:solidFill>
                <a:latin typeface="Anaheim"/>
                <a:ea typeface="Anaheim"/>
                <a:cs typeface="Anaheim"/>
                <a:sym typeface="Anaheim"/>
              </a:rPr>
              <a:t>, and infographics &amp; images by </a:t>
            </a:r>
            <a:r>
              <a:rPr lang="en" sz="1467" b="1" kern="0">
                <a:solidFill>
                  <a:srgbClr val="4D2C69"/>
                </a:solidFill>
                <a:uFill>
                  <a:noFill/>
                </a:uFill>
                <a:latin typeface="Anaheim"/>
                <a:ea typeface="Anaheim"/>
                <a:cs typeface="Anaheim"/>
                <a:sym typeface="Anaheim"/>
                <a:hlinkClick r:id="rId4">
                  <a:extLst>
                    <a:ext uri="{A12FA001-AC4F-418D-AE19-62706E023703}">
                      <ahyp:hlinkClr xmlns="" xmlns:ahyp="http://schemas.microsoft.com/office/drawing/2018/hyperlinkcolor" val="tx"/>
                    </a:ext>
                  </a:extLst>
                </a:hlinkClick>
              </a:rPr>
              <a:t>Freepik</a:t>
            </a:r>
            <a:endParaRPr sz="1467" b="1" kern="0">
              <a:solidFill>
                <a:srgbClr val="4D2C69"/>
              </a:solidFill>
              <a:latin typeface="Anaheim"/>
              <a:ea typeface="Anaheim"/>
              <a:cs typeface="Anaheim"/>
              <a:sym typeface="Anaheim"/>
            </a:endParaRPr>
          </a:p>
        </p:txBody>
      </p:sp>
    </p:spTree>
    <p:extLst>
      <p:ext uri="{BB962C8B-B14F-4D97-AF65-F5344CB8AC3E}">
        <p14:creationId xmlns:p14="http://schemas.microsoft.com/office/powerpoint/2010/main" val="237025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964"/>
        <p:cNvGrpSpPr/>
        <p:nvPr/>
      </p:nvGrpSpPr>
      <p:grpSpPr>
        <a:xfrm>
          <a:off x="0" y="0"/>
          <a:ext cx="0" cy="0"/>
          <a:chOff x="0" y="0"/>
          <a:chExt cx="0" cy="0"/>
        </a:xfrm>
      </p:grpSpPr>
      <p:grpSp>
        <p:nvGrpSpPr>
          <p:cNvPr id="965" name="Google Shape;965;p24"/>
          <p:cNvGrpSpPr/>
          <p:nvPr/>
        </p:nvGrpSpPr>
        <p:grpSpPr>
          <a:xfrm>
            <a:off x="-161167" y="-181400"/>
            <a:ext cx="12514400" cy="7220800"/>
            <a:chOff x="-120875" y="-136050"/>
            <a:chExt cx="9385800" cy="5415600"/>
          </a:xfrm>
        </p:grpSpPr>
        <p:cxnSp>
          <p:nvCxnSpPr>
            <p:cNvPr id="966" name="Google Shape;966;p24"/>
            <p:cNvCxnSpPr/>
            <p:nvPr/>
          </p:nvCxnSpPr>
          <p:spPr>
            <a:xfrm>
              <a:off x="4107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67" name="Google Shape;967;p24"/>
            <p:cNvCxnSpPr/>
            <p:nvPr/>
          </p:nvCxnSpPr>
          <p:spPr>
            <a:xfrm>
              <a:off x="8488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68" name="Google Shape;968;p24"/>
            <p:cNvCxnSpPr/>
            <p:nvPr/>
          </p:nvCxnSpPr>
          <p:spPr>
            <a:xfrm>
              <a:off x="12868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69" name="Google Shape;969;p24"/>
            <p:cNvCxnSpPr/>
            <p:nvPr/>
          </p:nvCxnSpPr>
          <p:spPr>
            <a:xfrm>
              <a:off x="17248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0" name="Google Shape;970;p24"/>
            <p:cNvCxnSpPr/>
            <p:nvPr/>
          </p:nvCxnSpPr>
          <p:spPr>
            <a:xfrm>
              <a:off x="21628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1" name="Google Shape;971;p24"/>
            <p:cNvCxnSpPr/>
            <p:nvPr/>
          </p:nvCxnSpPr>
          <p:spPr>
            <a:xfrm>
              <a:off x="26009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2" name="Google Shape;972;p24"/>
            <p:cNvCxnSpPr/>
            <p:nvPr/>
          </p:nvCxnSpPr>
          <p:spPr>
            <a:xfrm>
              <a:off x="30389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3" name="Google Shape;973;p24"/>
            <p:cNvCxnSpPr/>
            <p:nvPr/>
          </p:nvCxnSpPr>
          <p:spPr>
            <a:xfrm>
              <a:off x="34769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4" name="Google Shape;974;p24"/>
            <p:cNvCxnSpPr/>
            <p:nvPr/>
          </p:nvCxnSpPr>
          <p:spPr>
            <a:xfrm>
              <a:off x="39149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5" name="Google Shape;975;p24"/>
            <p:cNvCxnSpPr/>
            <p:nvPr/>
          </p:nvCxnSpPr>
          <p:spPr>
            <a:xfrm>
              <a:off x="43530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6" name="Google Shape;976;p24"/>
            <p:cNvCxnSpPr/>
            <p:nvPr/>
          </p:nvCxnSpPr>
          <p:spPr>
            <a:xfrm>
              <a:off x="47910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7" name="Google Shape;977;p24"/>
            <p:cNvCxnSpPr/>
            <p:nvPr/>
          </p:nvCxnSpPr>
          <p:spPr>
            <a:xfrm>
              <a:off x="52290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8" name="Google Shape;978;p24"/>
            <p:cNvCxnSpPr/>
            <p:nvPr/>
          </p:nvCxnSpPr>
          <p:spPr>
            <a:xfrm>
              <a:off x="56670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79" name="Google Shape;979;p24"/>
            <p:cNvCxnSpPr/>
            <p:nvPr/>
          </p:nvCxnSpPr>
          <p:spPr>
            <a:xfrm>
              <a:off x="61051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0" name="Google Shape;980;p24"/>
            <p:cNvCxnSpPr/>
            <p:nvPr/>
          </p:nvCxnSpPr>
          <p:spPr>
            <a:xfrm>
              <a:off x="65431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1" name="Google Shape;981;p24"/>
            <p:cNvCxnSpPr/>
            <p:nvPr/>
          </p:nvCxnSpPr>
          <p:spPr>
            <a:xfrm>
              <a:off x="69811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2" name="Google Shape;982;p24"/>
            <p:cNvCxnSpPr/>
            <p:nvPr/>
          </p:nvCxnSpPr>
          <p:spPr>
            <a:xfrm>
              <a:off x="741918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3" name="Google Shape;983;p24"/>
            <p:cNvCxnSpPr/>
            <p:nvPr/>
          </p:nvCxnSpPr>
          <p:spPr>
            <a:xfrm>
              <a:off x="785721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4" name="Google Shape;984;p24"/>
            <p:cNvCxnSpPr/>
            <p:nvPr/>
          </p:nvCxnSpPr>
          <p:spPr>
            <a:xfrm>
              <a:off x="8295238"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5" name="Google Shape;985;p24"/>
            <p:cNvCxnSpPr/>
            <p:nvPr/>
          </p:nvCxnSpPr>
          <p:spPr>
            <a:xfrm>
              <a:off x="8733263" y="-136050"/>
              <a:ext cx="0" cy="5415600"/>
            </a:xfrm>
            <a:prstGeom prst="straightConnector1">
              <a:avLst/>
            </a:prstGeom>
            <a:noFill/>
            <a:ln w="19050" cap="flat" cmpd="sng">
              <a:solidFill>
                <a:srgbClr val="EEE3D7"/>
              </a:solidFill>
              <a:prstDash val="solid"/>
              <a:round/>
              <a:headEnd type="none" w="med" len="med"/>
              <a:tailEnd type="none" w="med" len="med"/>
            </a:ln>
          </p:spPr>
        </p:cxnSp>
        <p:cxnSp>
          <p:nvCxnSpPr>
            <p:cNvPr id="986" name="Google Shape;986;p24"/>
            <p:cNvCxnSpPr/>
            <p:nvPr/>
          </p:nvCxnSpPr>
          <p:spPr>
            <a:xfrm>
              <a:off x="4572025" y="-42780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87" name="Google Shape;987;p24"/>
            <p:cNvCxnSpPr/>
            <p:nvPr/>
          </p:nvCxnSpPr>
          <p:spPr>
            <a:xfrm>
              <a:off x="4572025" y="-38400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88" name="Google Shape;988;p24"/>
            <p:cNvCxnSpPr/>
            <p:nvPr/>
          </p:nvCxnSpPr>
          <p:spPr>
            <a:xfrm>
              <a:off x="4572025" y="-34020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89" name="Google Shape;989;p24"/>
            <p:cNvCxnSpPr/>
            <p:nvPr/>
          </p:nvCxnSpPr>
          <p:spPr>
            <a:xfrm>
              <a:off x="4572025" y="-29640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0" name="Google Shape;990;p24"/>
            <p:cNvCxnSpPr/>
            <p:nvPr/>
          </p:nvCxnSpPr>
          <p:spPr>
            <a:xfrm>
              <a:off x="4572025" y="-25259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1" name="Google Shape;991;p24"/>
            <p:cNvCxnSpPr/>
            <p:nvPr/>
          </p:nvCxnSpPr>
          <p:spPr>
            <a:xfrm>
              <a:off x="4572025" y="-20879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2" name="Google Shape;992;p24"/>
            <p:cNvCxnSpPr/>
            <p:nvPr/>
          </p:nvCxnSpPr>
          <p:spPr>
            <a:xfrm>
              <a:off x="4572025" y="-164992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3" name="Google Shape;993;p24"/>
            <p:cNvCxnSpPr/>
            <p:nvPr/>
          </p:nvCxnSpPr>
          <p:spPr>
            <a:xfrm>
              <a:off x="4572025" y="-121190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4" name="Google Shape;994;p24"/>
            <p:cNvCxnSpPr/>
            <p:nvPr/>
          </p:nvCxnSpPr>
          <p:spPr>
            <a:xfrm>
              <a:off x="4572025" y="-773875"/>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5" name="Google Shape;995;p24"/>
            <p:cNvCxnSpPr/>
            <p:nvPr/>
          </p:nvCxnSpPr>
          <p:spPr>
            <a:xfrm>
              <a:off x="4572025" y="-335850"/>
              <a:ext cx="0" cy="9385800"/>
            </a:xfrm>
            <a:prstGeom prst="straightConnector1">
              <a:avLst/>
            </a:prstGeom>
            <a:noFill/>
            <a:ln w="19050" cap="flat" cmpd="sng">
              <a:solidFill>
                <a:srgbClr val="EEE3D7"/>
              </a:solidFill>
              <a:prstDash val="solid"/>
              <a:round/>
              <a:headEnd type="none" w="med" len="med"/>
              <a:tailEnd type="none" w="med" len="med"/>
            </a:ln>
          </p:spPr>
        </p:cxnSp>
        <p:cxnSp>
          <p:nvCxnSpPr>
            <p:cNvPr id="996" name="Google Shape;996;p24"/>
            <p:cNvCxnSpPr/>
            <p:nvPr/>
          </p:nvCxnSpPr>
          <p:spPr>
            <a:xfrm>
              <a:off x="4572025" y="102175"/>
              <a:ext cx="0" cy="9385800"/>
            </a:xfrm>
            <a:prstGeom prst="straightConnector1">
              <a:avLst/>
            </a:prstGeom>
            <a:noFill/>
            <a:ln w="19050" cap="flat" cmpd="sng">
              <a:solidFill>
                <a:srgbClr val="EEE3D7"/>
              </a:solidFill>
              <a:prstDash val="solid"/>
              <a:round/>
              <a:headEnd type="none" w="med" len="med"/>
              <a:tailEnd type="none" w="med" len="med"/>
            </a:ln>
          </p:spPr>
        </p:cxnSp>
      </p:grpSp>
    </p:spTree>
    <p:extLst>
      <p:ext uri="{BB962C8B-B14F-4D97-AF65-F5344CB8AC3E}">
        <p14:creationId xmlns:p14="http://schemas.microsoft.com/office/powerpoint/2010/main" val="205284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0A0F6-F08E-4439-86D9-8E90B03F5B6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 xmlns:a16="http://schemas.microsoft.com/office/drawing/2014/main" id="{A26DC91E-B944-42A9-9F84-F48479CFE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FBC5E3CC-2DA8-4A2A-8A1C-094DBA613418}"/>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5" name="Footer Placeholder 4">
            <a:extLst>
              <a:ext uri="{FF2B5EF4-FFF2-40B4-BE49-F238E27FC236}">
                <a16:creationId xmlns="" xmlns:a16="http://schemas.microsoft.com/office/drawing/2014/main" id="{0ABCC0AC-0A06-400C-99D9-1E2C71FC2B1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1F2E9E6C-662A-4A0C-9019-2535C75A5FA5}"/>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294016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519334"/>
            <a:ext cx="2844800" cy="245533"/>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908800" y="6477001"/>
            <a:ext cx="3860800" cy="232833"/>
          </a:xfrm>
          <a:prstGeom prst="rect">
            <a:avLst/>
          </a:prstGeom>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xfrm>
            <a:off x="11049000" y="6385984"/>
            <a:ext cx="609600" cy="228600"/>
          </a:xfrm>
          <a:prstGeom prst="rect">
            <a:avLst/>
          </a:prstGeom>
          <a:ln/>
        </p:spPr>
        <p:txBody>
          <a:bodyPr/>
          <a:lstStyle>
            <a:lvl1pPr>
              <a:defRPr/>
            </a:lvl1pPr>
          </a:lstStyle>
          <a:p>
            <a:pPr>
              <a:defRPr/>
            </a:pPr>
            <a:fld id="{92FD98E3-4FE1-41C3-B0A6-20BEF34787EA}" type="slidenum">
              <a:rPr lang="en-US" altLang="vi-VN"/>
              <a:pPr>
                <a:defRPr/>
              </a:pPr>
              <a:t>‹#›</a:t>
            </a:fld>
            <a:endParaRPr lang="en-US" altLang="vi-VN"/>
          </a:p>
        </p:txBody>
      </p:sp>
    </p:spTree>
    <p:extLst>
      <p:ext uri="{BB962C8B-B14F-4D97-AF65-F5344CB8AC3E}">
        <p14:creationId xmlns:p14="http://schemas.microsoft.com/office/powerpoint/2010/main" val="896547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87260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7539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823103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689684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812064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095128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039393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33462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1780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B47E5-118D-429C-94D5-213AE552DE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 xmlns:a16="http://schemas.microsoft.com/office/drawing/2014/main" id="{5455A152-EB51-48BB-884B-CB65F1037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7699DBF-2B30-4C37-88C9-D4E48018B6AC}"/>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5" name="Footer Placeholder 4">
            <a:extLst>
              <a:ext uri="{FF2B5EF4-FFF2-40B4-BE49-F238E27FC236}">
                <a16:creationId xmlns="" xmlns:a16="http://schemas.microsoft.com/office/drawing/2014/main" id="{349DE12F-C914-4387-ACD4-D9920B14A82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5B1E8B64-1327-405C-9C03-44CB3ABEE4ED}"/>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2812899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350148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867946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346679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499808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896335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904719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863200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865651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135394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67935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D77D9-FA96-4CE3-9CEB-3978380EB5E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 xmlns:a16="http://schemas.microsoft.com/office/drawing/2014/main" id="{F3DE2FB9-384B-45E8-A747-E4645CE033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 xmlns:a16="http://schemas.microsoft.com/office/drawing/2014/main" id="{E966ABA8-0592-48F9-92C3-4F8002BA18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 xmlns:a16="http://schemas.microsoft.com/office/drawing/2014/main" id="{DE200410-EA30-4026-979D-AEAD759732F2}"/>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6" name="Footer Placeholder 5">
            <a:extLst>
              <a:ext uri="{FF2B5EF4-FFF2-40B4-BE49-F238E27FC236}">
                <a16:creationId xmlns="" xmlns:a16="http://schemas.microsoft.com/office/drawing/2014/main" id="{7B199905-056A-402C-9A9B-A12E5B65178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 xmlns:a16="http://schemas.microsoft.com/office/drawing/2014/main" id="{DDBC7640-5800-49A7-A3E2-C8BE09F4EF1F}"/>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1693247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4203533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753078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68846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82345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28433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4105499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174519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67741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91585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98892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A5104-CDB6-4E6E-8685-11BA02ECD68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 xmlns:a16="http://schemas.microsoft.com/office/drawing/2014/main" id="{EB85CA8C-13A0-47C5-8C73-46C644996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6EE1E92-2523-439E-BFF0-58745E6089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 xmlns:a16="http://schemas.microsoft.com/office/drawing/2014/main" id="{36171AF0-7BA6-4005-86DA-2606B208F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DC51312-0B85-431A-AD99-7038EB728B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 xmlns:a16="http://schemas.microsoft.com/office/drawing/2014/main" id="{E2C286F0-5DDB-4D83-A61C-F7AE70B1E418}"/>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8" name="Footer Placeholder 7">
            <a:extLst>
              <a:ext uri="{FF2B5EF4-FFF2-40B4-BE49-F238E27FC236}">
                <a16:creationId xmlns="" xmlns:a16="http://schemas.microsoft.com/office/drawing/2014/main" id="{A345AB91-48C8-46B7-A3CD-D5873C2785F7}"/>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 xmlns:a16="http://schemas.microsoft.com/office/drawing/2014/main" id="{E9012264-FA59-4024-9987-A56685395748}"/>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76872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21880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82734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63187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pPr defTabSz="914377"/>
            <a:fld id="{2B8C012C-B1B7-47F6-B168-A941E97A73A9}" type="datetimeFigureOut">
              <a:rPr lang="en-US" smtClean="0">
                <a:solidFill>
                  <a:prstClr val="black">
                    <a:tint val="75000"/>
                  </a:prstClr>
                </a:solidFill>
              </a:rPr>
              <a:pPr defTabSz="914377"/>
              <a:t>1/11/2024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pPr defTabSz="914377"/>
            <a:fld id="{91EC7793-07B9-4429-92E8-8730EA77026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0890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47DA8D-1982-4269-866B-36E0DAC1A0D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 xmlns:a16="http://schemas.microsoft.com/office/drawing/2014/main" id="{1BEF46EB-29DB-4953-84C7-84A80B6189F9}"/>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4" name="Footer Placeholder 3">
            <a:extLst>
              <a:ext uri="{FF2B5EF4-FFF2-40B4-BE49-F238E27FC236}">
                <a16:creationId xmlns="" xmlns:a16="http://schemas.microsoft.com/office/drawing/2014/main" id="{526C239B-1671-484B-9F10-B8F6CA6EE2D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 xmlns:a16="http://schemas.microsoft.com/office/drawing/2014/main" id="{5171040B-8ADE-49C2-A0BA-9EF4C08480D9}"/>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337083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23FDAB-C330-4DF6-91B8-1C30D7FF53A0}"/>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3" name="Footer Placeholder 2">
            <a:extLst>
              <a:ext uri="{FF2B5EF4-FFF2-40B4-BE49-F238E27FC236}">
                <a16:creationId xmlns="" xmlns:a16="http://schemas.microsoft.com/office/drawing/2014/main" id="{CF380AA9-DD01-464A-B8CB-E3408B3D817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 xmlns:a16="http://schemas.microsoft.com/office/drawing/2014/main" id="{3933CF8A-CF30-4347-BF01-6F5D676148E8}"/>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288169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B474F-9B20-49C9-91BC-F0A6660C1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 xmlns:a16="http://schemas.microsoft.com/office/drawing/2014/main" id="{31CE0159-0138-49CC-82C0-E5047451C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 xmlns:a16="http://schemas.microsoft.com/office/drawing/2014/main" id="{37BCB8A9-82AA-465F-80D2-71EB72239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DF25500-EE04-45B6-9E34-A762E7AA3C5E}"/>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6" name="Footer Placeholder 5">
            <a:extLst>
              <a:ext uri="{FF2B5EF4-FFF2-40B4-BE49-F238E27FC236}">
                <a16:creationId xmlns="" xmlns:a16="http://schemas.microsoft.com/office/drawing/2014/main" id="{04AB7B26-7655-41F9-A7AA-83E775BAFA8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 xmlns:a16="http://schemas.microsoft.com/office/drawing/2014/main" id="{DE182158-5E97-40E5-B6A6-8259672976EF}"/>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31165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9D7AC7-592A-427E-B050-C5C0D5553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 xmlns:a16="http://schemas.microsoft.com/office/drawing/2014/main" id="{08B0E642-5F23-4C54-842D-A192E7C28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 xmlns:a16="http://schemas.microsoft.com/office/drawing/2014/main" id="{503AA397-C74E-4B30-87B2-7B66F6CA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2039F5-D36D-40F0-BD59-7DD816E74DC0}"/>
              </a:ext>
            </a:extLst>
          </p:cNvPr>
          <p:cNvSpPr>
            <a:spLocks noGrp="1"/>
          </p:cNvSpPr>
          <p:nvPr>
            <p:ph type="dt" sz="half" idx="10"/>
          </p:nvPr>
        </p:nvSpPr>
        <p:spPr/>
        <p:txBody>
          <a:bodyPr/>
          <a:lstStyle/>
          <a:p>
            <a:fld id="{DC39C81C-C8D4-4FD3-AE20-D8982E16F603}" type="datetimeFigureOut">
              <a:rPr lang="en-SG" smtClean="0"/>
              <a:t>11/1/2024</a:t>
            </a:fld>
            <a:endParaRPr lang="en-SG"/>
          </a:p>
        </p:txBody>
      </p:sp>
      <p:sp>
        <p:nvSpPr>
          <p:cNvPr id="6" name="Footer Placeholder 5">
            <a:extLst>
              <a:ext uri="{FF2B5EF4-FFF2-40B4-BE49-F238E27FC236}">
                <a16:creationId xmlns="" xmlns:a16="http://schemas.microsoft.com/office/drawing/2014/main" id="{64273D5F-B6AF-40E7-8700-0020DBBF2AD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 xmlns:a16="http://schemas.microsoft.com/office/drawing/2014/main" id="{5BE48F90-53AE-4F98-804D-ABD4D9E430D9}"/>
              </a:ext>
            </a:extLst>
          </p:cNvPr>
          <p:cNvSpPr>
            <a:spLocks noGrp="1"/>
          </p:cNvSpPr>
          <p:nvPr>
            <p:ph type="sldNum" sz="quarter" idx="12"/>
          </p:nvPr>
        </p:nvSpPr>
        <p:spPr/>
        <p:txBody>
          <a:bodyPr/>
          <a:lstStyle/>
          <a:p>
            <a:fld id="{29928FF0-2509-4E5B-8B02-0E0F106380D5}" type="slidenum">
              <a:rPr lang="en-SG" smtClean="0"/>
              <a:t>‹#›</a:t>
            </a:fld>
            <a:endParaRPr lang="en-SG"/>
          </a:p>
        </p:txBody>
      </p:sp>
    </p:spTree>
    <p:extLst>
      <p:ext uri="{BB962C8B-B14F-4D97-AF65-F5344CB8AC3E}">
        <p14:creationId xmlns:p14="http://schemas.microsoft.com/office/powerpoint/2010/main" val="203998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1C15C4-442A-4658-B4F5-E9751AD00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 xmlns:a16="http://schemas.microsoft.com/office/drawing/2014/main" id="{521C3DCD-FA3C-4440-B07E-7A44DD7D8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C98C1756-6AA0-48D5-81F6-F9C3DB064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C81C-C8D4-4FD3-AE20-D8982E16F603}" type="datetimeFigureOut">
              <a:rPr lang="en-SG" smtClean="0"/>
              <a:t>11/1/2024</a:t>
            </a:fld>
            <a:endParaRPr lang="en-SG"/>
          </a:p>
        </p:txBody>
      </p:sp>
      <p:sp>
        <p:nvSpPr>
          <p:cNvPr id="5" name="Footer Placeholder 4">
            <a:extLst>
              <a:ext uri="{FF2B5EF4-FFF2-40B4-BE49-F238E27FC236}">
                <a16:creationId xmlns="" xmlns:a16="http://schemas.microsoft.com/office/drawing/2014/main" id="{4E814430-E681-499C-801A-92667B46B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 xmlns:a16="http://schemas.microsoft.com/office/drawing/2014/main" id="{94312788-EC8B-4009-938E-089F66A8B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8FF0-2509-4E5B-8B02-0E0F106380D5}" type="slidenum">
              <a:rPr lang="en-SG" smtClean="0"/>
              <a:t>‹#›</a:t>
            </a:fld>
            <a:endParaRPr lang="en-SG"/>
          </a:p>
        </p:txBody>
      </p:sp>
    </p:spTree>
    <p:extLst>
      <p:ext uri="{BB962C8B-B14F-4D97-AF65-F5344CB8AC3E}">
        <p14:creationId xmlns:p14="http://schemas.microsoft.com/office/powerpoint/2010/main" val="73575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7352"/>
            <a:ext cx="10272000" cy="609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lnSpc>
                <a:spcPct val="100000"/>
              </a:lnSpc>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1600"/>
              </a:spcBef>
              <a:spcAft>
                <a:spcPts val="160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90647558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73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2B8C012C-B1B7-47F6-B168-A941E97A73A9}" type="datetimeFigureOut">
              <a:rPr lang="en-US" smtClean="0">
                <a:solidFill>
                  <a:prstClr val="black">
                    <a:tint val="75000"/>
                  </a:prstClr>
                </a:solidFill>
                <a:cs typeface="Arial"/>
                <a:sym typeface="Arial"/>
              </a:rPr>
              <a:pPr defTabSz="914377"/>
              <a:t>1/11/2024</a:t>
            </a:fld>
            <a:endParaRPr lang="en-US">
              <a:solidFill>
                <a:prstClr val="black">
                  <a:tint val="75000"/>
                </a:prstClr>
              </a:solidFill>
              <a:cs typeface="Arial"/>
              <a:sym typeface="Arial"/>
            </a:endParaRPr>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cs typeface="Arial"/>
              <a:sym typeface="Arial"/>
            </a:endParaRPr>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1EC7793-07B9-4429-92E8-8730EA770269}" type="slidenum">
              <a:rPr lang="en-US" smtClean="0">
                <a:solidFill>
                  <a:prstClr val="black">
                    <a:tint val="75000"/>
                  </a:prstClr>
                </a:solidFill>
                <a:cs typeface="Arial"/>
                <a:sym typeface="Arial"/>
              </a:rPr>
              <a:pPr defTabSz="914377"/>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572377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2B8C012C-B1B7-47F6-B168-A941E97A73A9}" type="datetimeFigureOut">
              <a:rPr lang="en-US" smtClean="0">
                <a:solidFill>
                  <a:prstClr val="black">
                    <a:tint val="75000"/>
                  </a:prstClr>
                </a:solidFill>
                <a:cs typeface="Arial"/>
                <a:sym typeface="Arial"/>
              </a:rPr>
              <a:pPr defTabSz="914377"/>
              <a:t>1/11/2024</a:t>
            </a:fld>
            <a:endParaRPr lang="en-US">
              <a:solidFill>
                <a:prstClr val="black">
                  <a:tint val="75000"/>
                </a:prstClr>
              </a:solidFill>
              <a:cs typeface="Arial"/>
              <a:sym typeface="Arial"/>
            </a:endParaRPr>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cs typeface="Arial"/>
              <a:sym typeface="Arial"/>
            </a:endParaRPr>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1EC7793-07B9-4429-92E8-8730EA770269}" type="slidenum">
              <a:rPr lang="en-US" smtClean="0">
                <a:solidFill>
                  <a:prstClr val="black">
                    <a:tint val="75000"/>
                  </a:prstClr>
                </a:solidFill>
                <a:cs typeface="Arial"/>
                <a:sym typeface="Arial"/>
              </a:rPr>
              <a:pPr defTabSz="914377"/>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4112065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2B8C012C-B1B7-47F6-B168-A941E97A73A9}" type="datetimeFigureOut">
              <a:rPr lang="en-US" smtClean="0">
                <a:solidFill>
                  <a:prstClr val="black">
                    <a:tint val="75000"/>
                  </a:prstClr>
                </a:solidFill>
                <a:cs typeface="Arial"/>
                <a:sym typeface="Arial"/>
              </a:rPr>
              <a:pPr defTabSz="914377"/>
              <a:t>1/11/2024</a:t>
            </a:fld>
            <a:endParaRPr lang="en-US">
              <a:solidFill>
                <a:prstClr val="black">
                  <a:tint val="75000"/>
                </a:prstClr>
              </a:solidFill>
              <a:cs typeface="Arial"/>
              <a:sym typeface="Arial"/>
            </a:endParaRPr>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cs typeface="Arial"/>
              <a:sym typeface="Arial"/>
            </a:endParaRPr>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1EC7793-07B9-4429-92E8-8730EA770269}" type="slidenum">
              <a:rPr lang="en-US" smtClean="0">
                <a:solidFill>
                  <a:prstClr val="black">
                    <a:tint val="75000"/>
                  </a:prstClr>
                </a:solidFill>
                <a:cs typeface="Arial"/>
                <a:sym typeface="Arial"/>
              </a:rPr>
              <a:pPr defTabSz="914377"/>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71645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4.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4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9.xml"/><Relationship Id="rId5" Type="http://schemas.openxmlformats.org/officeDocument/2006/relationships/image" Target="../media/image39.jpeg"/><Relationship Id="rId4" Type="http://schemas.openxmlformats.org/officeDocument/2006/relationships/image" Target="../media/image38.gif"/></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9.xml"/><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49.xml"/><Relationship Id="rId1" Type="http://schemas.openxmlformats.org/officeDocument/2006/relationships/video" Target="file:///F:\Gi&#225;o%20&#225;n%20Powerpoint\Sinh%20h&#7885;c%2011\B&#224;i%2026NC\phan%20xa.wmv" TargetMode="External"/><Relationship Id="rId5" Type="http://schemas.openxmlformats.org/officeDocument/2006/relationships/image" Target="../media/image46.jpe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36" y="1150718"/>
            <a:ext cx="369781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khep la ơ cay trinh 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5" y="3660293"/>
            <a:ext cx="347297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8"/>
          <p:cNvSpPr>
            <a:spLocks noChangeArrowheads="1"/>
          </p:cNvSpPr>
          <p:nvPr/>
        </p:nvSpPr>
        <p:spPr bwMode="auto">
          <a:xfrm>
            <a:off x="1" y="-292387"/>
            <a:ext cx="309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3200" b="0">
              <a:latin typeface="Times New Roman" panose="02020603050405020304" pitchFamily="18" charset="0"/>
              <a:cs typeface="Times New Roman" panose="02020603050405020304" pitchFamily="18" charset="0"/>
            </a:endParaRPr>
          </a:p>
        </p:txBody>
      </p:sp>
      <p:pic>
        <p:nvPicPr>
          <p:cNvPr id="35845" name="Picture 17" descr="n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793" y="3701763"/>
            <a:ext cx="412797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13"/>
          <p:cNvSpPr txBox="1">
            <a:spLocks noChangeArrowheads="1"/>
          </p:cNvSpPr>
          <p:nvPr/>
        </p:nvSpPr>
        <p:spPr bwMode="auto">
          <a:xfrm>
            <a:off x="268817" y="5613400"/>
            <a:ext cx="13546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dirty="0">
                <a:latin typeface="Times New Roman" panose="02020603050405020304" pitchFamily="18" charset="0"/>
                <a:cs typeface="Times New Roman" panose="02020603050405020304" pitchFamily="18" charset="0"/>
              </a:rPr>
              <a:t>         </a:t>
            </a:r>
          </a:p>
        </p:txBody>
      </p:sp>
      <p:pic>
        <p:nvPicPr>
          <p:cNvPr id="3584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269" y="1163881"/>
            <a:ext cx="395181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1" descr="tải xuống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085" y="3701763"/>
            <a:ext cx="4413841" cy="260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7" descr="125232PMre-c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8170" y="1177044"/>
            <a:ext cx="449275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3"/>
          <p:cNvSpPr txBox="1">
            <a:spLocks noChangeArrowheads="1"/>
          </p:cNvSpPr>
          <p:nvPr/>
        </p:nvSpPr>
        <p:spPr bwMode="auto">
          <a:xfrm>
            <a:off x="3055408" y="375864"/>
            <a:ext cx="7833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dirty="0" err="1" smtClean="0">
                <a:solidFill>
                  <a:srgbClr val="FF0000"/>
                </a:solidFill>
                <a:latin typeface="Times New Roman" panose="02020603050405020304" pitchFamily="18" charset="0"/>
                <a:cs typeface="Times New Roman" panose="02020603050405020304" pitchFamily="18" charset="0"/>
              </a:rPr>
              <a:t>Bài</a:t>
            </a:r>
            <a:r>
              <a:rPr lang="en-US" altLang="en-US" sz="3200" dirty="0" smtClean="0">
                <a:solidFill>
                  <a:srgbClr val="FF0000"/>
                </a:solidFill>
                <a:latin typeface="Times New Roman" panose="02020603050405020304" pitchFamily="18" charset="0"/>
                <a:cs typeface="Times New Roman" panose="02020603050405020304" pitchFamily="18" charset="0"/>
              </a:rPr>
              <a:t> 32. CẢM ỨNG Ở SINH VẬT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3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8"/>
                                        </p:tgtEl>
                                        <p:attrNameLst>
                                          <p:attrName>style.visibility</p:attrName>
                                        </p:attrNameLst>
                                      </p:cBhvr>
                                      <p:to>
                                        <p:strVal val="visible"/>
                                      </p:to>
                                    </p:set>
                                    <p:anim calcmode="lin" valueType="num">
                                      <p:cBhvr additive="base">
                                        <p:cTn id="11" dur="500" fill="hold"/>
                                        <p:tgtEl>
                                          <p:spTgt spid="35848"/>
                                        </p:tgtEl>
                                        <p:attrNameLst>
                                          <p:attrName>ppt_x</p:attrName>
                                        </p:attrNameLst>
                                      </p:cBhvr>
                                      <p:tavLst>
                                        <p:tav tm="0">
                                          <p:val>
                                            <p:strVal val="#ppt_x"/>
                                          </p:val>
                                        </p:tav>
                                        <p:tav tm="100000">
                                          <p:val>
                                            <p:strVal val="#ppt_x"/>
                                          </p:val>
                                        </p:tav>
                                      </p:tavLst>
                                    </p:anim>
                                    <p:anim calcmode="lin" valueType="num">
                                      <p:cBhvr additive="base">
                                        <p:cTn id="12" dur="500" fill="hold"/>
                                        <p:tgtEl>
                                          <p:spTgt spid="358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50"/>
                                        </p:tgtEl>
                                        <p:attrNameLst>
                                          <p:attrName>style.visibility</p:attrName>
                                        </p:attrNameLst>
                                      </p:cBhvr>
                                      <p:to>
                                        <p:strVal val="visible"/>
                                      </p:to>
                                    </p:set>
                                    <p:anim calcmode="lin" valueType="num">
                                      <p:cBhvr additive="base">
                                        <p:cTn id="15" dur="500" fill="hold"/>
                                        <p:tgtEl>
                                          <p:spTgt spid="35850"/>
                                        </p:tgtEl>
                                        <p:attrNameLst>
                                          <p:attrName>ppt_x</p:attrName>
                                        </p:attrNameLst>
                                      </p:cBhvr>
                                      <p:tavLst>
                                        <p:tav tm="0">
                                          <p:val>
                                            <p:strVal val="#ppt_x"/>
                                          </p:val>
                                        </p:tav>
                                        <p:tav tm="100000">
                                          <p:val>
                                            <p:strVal val="#ppt_x"/>
                                          </p:val>
                                        </p:tav>
                                      </p:tavLst>
                                    </p:anim>
                                    <p:anim calcmode="lin" valueType="num">
                                      <p:cBhvr additive="base">
                                        <p:cTn id="16"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5843"/>
                                        </p:tgtEl>
                                        <p:attrNameLst>
                                          <p:attrName>style.visibility</p:attrName>
                                        </p:attrNameLst>
                                      </p:cBhvr>
                                      <p:to>
                                        <p:strVal val="visible"/>
                                      </p:to>
                                    </p:set>
                                    <p:anim calcmode="lin" valueType="num">
                                      <p:cBhvr additive="base">
                                        <p:cTn id="21" dur="500" fill="hold"/>
                                        <p:tgtEl>
                                          <p:spTgt spid="35843"/>
                                        </p:tgtEl>
                                        <p:attrNameLst>
                                          <p:attrName>ppt_x</p:attrName>
                                        </p:attrNameLst>
                                      </p:cBhvr>
                                      <p:tavLst>
                                        <p:tav tm="0">
                                          <p:val>
                                            <p:strVal val="#ppt_x"/>
                                          </p:val>
                                        </p:tav>
                                        <p:tav tm="100000">
                                          <p:val>
                                            <p:strVal val="#ppt_x"/>
                                          </p:val>
                                        </p:tav>
                                      </p:tavLst>
                                    </p:anim>
                                    <p:anim calcmode="lin" valueType="num">
                                      <p:cBhvr additive="base">
                                        <p:cTn id="22" dur="500" fill="hold"/>
                                        <p:tgtEl>
                                          <p:spTgt spid="3584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5845"/>
                                        </p:tgtEl>
                                        <p:attrNameLst>
                                          <p:attrName>style.visibility</p:attrName>
                                        </p:attrNameLst>
                                      </p:cBhvr>
                                      <p:to>
                                        <p:strVal val="visible"/>
                                      </p:to>
                                    </p:set>
                                    <p:anim calcmode="lin" valueType="num">
                                      <p:cBhvr additive="base">
                                        <p:cTn id="25" dur="500" fill="hold"/>
                                        <p:tgtEl>
                                          <p:spTgt spid="35845"/>
                                        </p:tgtEl>
                                        <p:attrNameLst>
                                          <p:attrName>ppt_x</p:attrName>
                                        </p:attrNameLst>
                                      </p:cBhvr>
                                      <p:tavLst>
                                        <p:tav tm="0">
                                          <p:val>
                                            <p:strVal val="#ppt_x"/>
                                          </p:val>
                                        </p:tav>
                                        <p:tav tm="100000">
                                          <p:val>
                                            <p:strVal val="#ppt_x"/>
                                          </p:val>
                                        </p:tav>
                                      </p:tavLst>
                                    </p:anim>
                                    <p:anim calcmode="lin" valueType="num">
                                      <p:cBhvr additive="base">
                                        <p:cTn id="26" dur="500" fill="hold"/>
                                        <p:tgtEl>
                                          <p:spTgt spid="3584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849"/>
                                        </p:tgtEl>
                                        <p:attrNameLst>
                                          <p:attrName>style.visibility</p:attrName>
                                        </p:attrNameLst>
                                      </p:cBhvr>
                                      <p:to>
                                        <p:strVal val="visible"/>
                                      </p:to>
                                    </p:set>
                                    <p:anim calcmode="lin" valueType="num">
                                      <p:cBhvr additive="base">
                                        <p:cTn id="29" dur="500" fill="hold"/>
                                        <p:tgtEl>
                                          <p:spTgt spid="35849"/>
                                        </p:tgtEl>
                                        <p:attrNameLst>
                                          <p:attrName>ppt_x</p:attrName>
                                        </p:attrNameLst>
                                      </p:cBhvr>
                                      <p:tavLst>
                                        <p:tav tm="0">
                                          <p:val>
                                            <p:strVal val="#ppt_x"/>
                                          </p:val>
                                        </p:tav>
                                        <p:tav tm="100000">
                                          <p:val>
                                            <p:strVal val="#ppt_x"/>
                                          </p:val>
                                        </p:tav>
                                      </p:tavLst>
                                    </p:anim>
                                    <p:anim calcmode="lin" valueType="num">
                                      <p:cBhvr additive="base">
                                        <p:cTn id="30"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5847"/>
                                        </p:tgtEl>
                                        <p:attrNameLst>
                                          <p:attrName>style.visibility</p:attrName>
                                        </p:attrNameLst>
                                      </p:cBhvr>
                                      <p:to>
                                        <p:strVal val="visible"/>
                                      </p:to>
                                    </p:set>
                                    <p:animEffect transition="in" filter="fade">
                                      <p:cBhvr>
                                        <p:cTn id="35" dur="1000"/>
                                        <p:tgtEl>
                                          <p:spTgt spid="35847"/>
                                        </p:tgtEl>
                                      </p:cBhvr>
                                    </p:animEffect>
                                    <p:anim calcmode="lin" valueType="num">
                                      <p:cBhvr>
                                        <p:cTn id="36" dur="1000" fill="hold"/>
                                        <p:tgtEl>
                                          <p:spTgt spid="35847"/>
                                        </p:tgtEl>
                                        <p:attrNameLst>
                                          <p:attrName>ppt_x</p:attrName>
                                        </p:attrNameLst>
                                      </p:cBhvr>
                                      <p:tavLst>
                                        <p:tav tm="0">
                                          <p:val>
                                            <p:strVal val="#ppt_x"/>
                                          </p:val>
                                        </p:tav>
                                        <p:tav tm="100000">
                                          <p:val>
                                            <p:strVal val="#ppt_x"/>
                                          </p:val>
                                        </p:tav>
                                      </p:tavLst>
                                    </p:anim>
                                    <p:anim calcmode="lin" valueType="num">
                                      <p:cBhvr>
                                        <p:cTn id="37" dur="1000" fill="hold"/>
                                        <p:tgtEl>
                                          <p:spTgt spid="35847"/>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5851"/>
                                        </p:tgtEl>
                                        <p:attrNameLst>
                                          <p:attrName>style.visibility</p:attrName>
                                        </p:attrNameLst>
                                      </p:cBhvr>
                                      <p:to>
                                        <p:strVal val="visible"/>
                                      </p:to>
                                    </p:set>
                                    <p:animEffect transition="in" filter="barn(inVertical)">
                                      <p:cBhvr>
                                        <p:cTn id="42"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358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27051" y="1028700"/>
            <a:ext cx="9120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vai trò của cảm ứng đối với sinh vật</a:t>
            </a:r>
            <a:endParaRPr lang="en-US" altLang="en-US" sz="3200" b="0" dirty="0">
              <a:latin typeface="Times New Roman" panose="02020603050405020304" pitchFamily="18" charset="0"/>
              <a:cs typeface="Times New Roman" panose="02020603050405020304" pitchFamily="18" charset="0"/>
            </a:endParaRPr>
          </a:p>
        </p:txBody>
      </p:sp>
      <p:sp>
        <p:nvSpPr>
          <p:cNvPr id="19459" name="Rectangle 2"/>
          <p:cNvSpPr>
            <a:spLocks noGrp="1" noChangeArrowheads="1"/>
          </p:cNvSpPr>
          <p:nvPr>
            <p:ph type="title"/>
          </p:nvPr>
        </p:nvSpPr>
        <p:spPr>
          <a:xfrm>
            <a:off x="431801" y="472017"/>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1. </a:t>
            </a:r>
            <a:r>
              <a:rPr lang="vi-VN" altLang="en-US" sz="2667"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15364" name="Rectangle 6"/>
          <p:cNvSpPr>
            <a:spLocks noChangeArrowheads="1"/>
          </p:cNvSpPr>
          <p:nvPr/>
        </p:nvSpPr>
        <p:spPr bwMode="auto">
          <a:xfrm>
            <a:off x="431801" y="1604433"/>
            <a:ext cx="103610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b="0" dirty="0">
                <a:latin typeface="Times New Roman" panose="02020603050405020304" pitchFamily="18" charset="0"/>
                <a:cs typeface="Times New Roman" panose="02020603050405020304" pitchFamily="18" charset="0"/>
              </a:rPr>
              <a:t> HS thảo luận theo cặp đôi, quan sát Hình 32.3 và hoàn thành bảng theo mẫu sau:</a:t>
            </a:r>
            <a:endParaRPr lang="en-US" altLang="en-US" sz="3200" b="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719667" y="2755900"/>
          <a:ext cx="9501717" cy="3435348"/>
        </p:xfrm>
        <a:graphic>
          <a:graphicData uri="http://schemas.openxmlformats.org/drawingml/2006/table">
            <a:tbl>
              <a:tblPr firstRow="1" firstCol="1" bandRow="1">
                <a:tableStyleId>{5C22544A-7EE6-4342-B048-85BDC9FD1C3A}</a:tableStyleId>
              </a:tblPr>
              <a:tblGrid>
                <a:gridCol w="6337208"/>
                <a:gridCol w="1728329"/>
                <a:gridCol w="1436180"/>
              </a:tblGrid>
              <a:tr h="858837">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Hiện tượng cảm ứng ở thực vật</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Tác nhân gây ra</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Ý nghĩa</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r>
              <a:tr h="858837">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Ngọn cây mọc hướng về nơi có nguồn ánh sáng</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r>
              <a:tr h="858837">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Rễ cây hướng đất dương và chồi hướng đất âm</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a:cs typeface="Times New Roman" panose="02020603050405020304" pitchFamily="18" charset="0"/>
                      </a:endParaRPr>
                    </a:p>
                  </a:txBody>
                  <a:tcPr marL="63505" marR="63505" marT="63516" marB="63516"/>
                </a:tc>
              </a:tr>
              <a:tr h="858837">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Tua cuốn của thân cây leo cuốn vào giá thể (giàn, cọc)</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a:cs typeface="Times New Roman" panose="02020603050405020304" pitchFamily="18" charset="0"/>
                      </a:endParaRPr>
                    </a:p>
                  </a:txBody>
                  <a:tcPr marL="63505" marR="63505" marT="63516" marB="63516"/>
                </a:tc>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a:cs typeface="Times New Roman" panose="02020603050405020304" pitchFamily="18" charset="0"/>
                      </a:endParaRPr>
                    </a:p>
                  </a:txBody>
                  <a:tcPr marL="63505" marR="63505" marT="63516" marB="63516"/>
                </a:tc>
              </a:tr>
            </a:tbl>
          </a:graphicData>
        </a:graphic>
      </p:graphicFrame>
    </p:spTree>
    <p:extLst>
      <p:ext uri="{BB962C8B-B14F-4D97-AF65-F5344CB8AC3E}">
        <p14:creationId xmlns:p14="http://schemas.microsoft.com/office/powerpoint/2010/main" val="303985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5262" y="218933"/>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 </a:t>
            </a:r>
            <a:r>
              <a:rPr lang="vi-VN" altLang="en-US" sz="3200"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3200" dirty="0">
                <a:latin typeface="Times New Roman" panose="02020603050405020304" pitchFamily="18" charset="0"/>
                <a:cs typeface="Times New Roman" panose="02020603050405020304" pitchFamily="18" charset="0"/>
              </a:rPr>
              <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p:txBody>
      </p:sp>
      <p:sp>
        <p:nvSpPr>
          <p:cNvPr id="20483"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graphicFrame>
        <p:nvGraphicFramePr>
          <p:cNvPr id="2" name="Table 1"/>
          <p:cNvGraphicFramePr>
            <a:graphicFrameLocks noGrp="1"/>
          </p:cNvGraphicFramePr>
          <p:nvPr/>
        </p:nvGraphicFramePr>
        <p:xfrm>
          <a:off x="431800" y="1509184"/>
          <a:ext cx="11425768" cy="4897966"/>
        </p:xfrm>
        <a:graphic>
          <a:graphicData uri="http://schemas.openxmlformats.org/drawingml/2006/table">
            <a:tbl>
              <a:tblPr firstRow="1" firstCol="1" bandRow="1">
                <a:tableStyleId>{5C22544A-7EE6-4342-B048-85BDC9FD1C3A}</a:tableStyleId>
              </a:tblPr>
              <a:tblGrid>
                <a:gridCol w="4693869"/>
                <a:gridCol w="2410836"/>
                <a:gridCol w="4321063"/>
              </a:tblGrid>
              <a:tr h="858659">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Hiện tượng cảm ứng ở thực vật</a:t>
                      </a: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ctr">
                        <a:spcAft>
                          <a:spcPts val="0"/>
                        </a:spcAft>
                      </a:pPr>
                      <a:r>
                        <a:rPr lang="vi-VN" sz="2400" dirty="0">
                          <a:effectLst/>
                          <a:latin typeface="Times New Roman" panose="02020603050405020304" pitchFamily="18" charset="0"/>
                          <a:cs typeface="Times New Roman" panose="02020603050405020304" pitchFamily="18" charset="0"/>
                        </a:rPr>
                        <a:t>Tác nhân gây ra</a:t>
                      </a: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ctr">
                        <a:spcAft>
                          <a:spcPts val="0"/>
                        </a:spcAft>
                      </a:pPr>
                      <a:r>
                        <a:rPr lang="vi-VN" sz="2400">
                          <a:effectLst/>
                          <a:latin typeface="Times New Roman" panose="02020603050405020304" pitchFamily="18" charset="0"/>
                          <a:cs typeface="Times New Roman" panose="02020603050405020304" pitchFamily="18" charset="0"/>
                        </a:rPr>
                        <a:t>Ý nghĩa</a:t>
                      </a:r>
                      <a:endParaRPr lang="en-US" sz="1600">
                        <a:effectLst/>
                        <a:latin typeface="Times New Roman" panose="02020603050405020304" pitchFamily="18" charset="0"/>
                        <a:ea typeface="Calibri"/>
                        <a:cs typeface="Times New Roman" panose="02020603050405020304" pitchFamily="18" charset="0"/>
                      </a:endParaRPr>
                    </a:p>
                  </a:txBody>
                  <a:tcPr marL="63500" marR="63500" marT="63496" marB="63496"/>
                </a:tc>
              </a:tr>
              <a:tr h="858659">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Ngọn cây mọc hướng về nơi có nguồn ánh sáng</a:t>
                      </a: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just">
                        <a:spcAft>
                          <a:spcPts val="0"/>
                        </a:spcAft>
                      </a:pPr>
                      <a:endParaRPr lang="en-US" sz="27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just">
                        <a:spcAft>
                          <a:spcPts val="0"/>
                        </a:spcAft>
                      </a:pP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r>
              <a:tr h="1590324">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Rễ cây hướng đất dương và chồi hướng đất âm</a:t>
                      </a: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just">
                        <a:spcAft>
                          <a:spcPts val="0"/>
                        </a:spcAft>
                      </a:pP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just">
                        <a:spcAft>
                          <a:spcPts val="0"/>
                        </a:spcAft>
                      </a:pP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r>
              <a:tr h="1590324">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Tua cuốn của thân cây leo cuốn vào giá thể (giàn, cọc)</a:t>
                      </a: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just">
                        <a:spcAft>
                          <a:spcPts val="0"/>
                        </a:spcAft>
                      </a:pP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c>
                  <a:txBody>
                    <a:bodyPr/>
                    <a:lstStyle/>
                    <a:p>
                      <a:pPr algn="just">
                        <a:spcAft>
                          <a:spcPts val="0"/>
                        </a:spcAft>
                      </a:pPr>
                      <a:endParaRPr lang="en-US" sz="1600" dirty="0">
                        <a:effectLst/>
                        <a:latin typeface="Times New Roman" panose="02020603050405020304" pitchFamily="18" charset="0"/>
                        <a:ea typeface="Calibri"/>
                        <a:cs typeface="Times New Roman" panose="02020603050405020304" pitchFamily="18" charset="0"/>
                      </a:endParaRPr>
                    </a:p>
                  </a:txBody>
                  <a:tcPr marL="63500" marR="63500" marT="63496" marB="63496"/>
                </a:tc>
              </a:tr>
            </a:tbl>
          </a:graphicData>
        </a:graphic>
      </p:graphicFrame>
      <p:sp>
        <p:nvSpPr>
          <p:cNvPr id="16410" name="Rectangle 8"/>
          <p:cNvSpPr>
            <a:spLocks noChangeArrowheads="1"/>
          </p:cNvSpPr>
          <p:nvPr/>
        </p:nvSpPr>
        <p:spPr bwMode="auto">
          <a:xfrm>
            <a:off x="302081" y="712430"/>
            <a:ext cx="91228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vai trò của cảm ứng đối với sinh vật</a:t>
            </a:r>
            <a:endParaRPr lang="en-US" altLang="en-US" sz="3200" b="0"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5352046" y="2444751"/>
            <a:ext cx="148790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vi-VN" altLang="en-US" sz="2667" b="0">
                <a:latin typeface="Times New Roman" panose="02020603050405020304" pitchFamily="18" charset="0"/>
                <a:cs typeface="Times New Roman" panose="02020603050405020304" pitchFamily="18" charset="0"/>
              </a:rPr>
              <a:t>Ánh sáng</a:t>
            </a:r>
            <a:endParaRPr lang="en-US" altLang="en-US" sz="2667" b="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7535333" y="2372785"/>
            <a:ext cx="4224867"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Thuận lợi cho quá trình quang hợp</a:t>
            </a:r>
            <a:endParaRPr lang="en-US" altLang="en-US" sz="1867" b="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5135034" y="3331634"/>
            <a:ext cx="22479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vi-VN" altLang="en-US" sz="2667" b="0">
                <a:latin typeface="Times New Roman" panose="02020603050405020304" pitchFamily="18" charset="0"/>
                <a:cs typeface="Times New Roman" panose="02020603050405020304" pitchFamily="18" charset="0"/>
              </a:rPr>
              <a:t>Đất, ánh sáng, nguồn nước</a:t>
            </a:r>
            <a:endParaRPr lang="en-US" altLang="en-US" sz="1867" b="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704667" y="3429000"/>
            <a:ext cx="4152900"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Rễ cây hút nước, chất dinh dưỡng cần thiết cho sự sống của tế bào</a:t>
            </a:r>
            <a:endParaRPr lang="en-US" altLang="en-US" sz="1867" b="0">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5398612" y="5253567"/>
            <a:ext cx="148790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Ánh sáng</a:t>
            </a:r>
            <a:endParaRPr lang="en-US" altLang="en-US" sz="1867" b="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658101" y="4883151"/>
            <a:ext cx="4197351"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b="0">
                <a:latin typeface="Times New Roman" panose="02020603050405020304" pitchFamily="18" charset="0"/>
                <a:cs typeface="Times New Roman" panose="02020603050405020304" pitchFamily="18" charset="0"/>
              </a:rPr>
              <a:t>Rễ cây cố định, nhánh bám vững, cây vươn dài hơn, cho hoa kết trái.</a:t>
            </a:r>
            <a:endParaRPr lang="en-US" altLang="en-US" sz="2667"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902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410"/>
                                        </p:tgtEl>
                                        <p:attrNameLst>
                                          <p:attrName>style.visibility</p:attrName>
                                        </p:attrNameLst>
                                      </p:cBhvr>
                                      <p:to>
                                        <p:strVal val="visible"/>
                                      </p:to>
                                    </p:set>
                                    <p:animEffect transition="in" filter="fade">
                                      <p:cBhvr>
                                        <p:cTn id="7" dur="1000"/>
                                        <p:tgtEl>
                                          <p:spTgt spid="16410"/>
                                        </p:tgtEl>
                                      </p:cBhvr>
                                    </p:animEffect>
                                    <p:anim calcmode="lin" valueType="num">
                                      <p:cBhvr>
                                        <p:cTn id="8" dur="1000" fill="hold"/>
                                        <p:tgtEl>
                                          <p:spTgt spid="16410"/>
                                        </p:tgtEl>
                                        <p:attrNameLst>
                                          <p:attrName>ppt_x</p:attrName>
                                        </p:attrNameLst>
                                      </p:cBhvr>
                                      <p:tavLst>
                                        <p:tav tm="0">
                                          <p:val>
                                            <p:strVal val="#ppt_x"/>
                                          </p:val>
                                        </p:tav>
                                        <p:tav tm="100000">
                                          <p:val>
                                            <p:strVal val="#ppt_x"/>
                                          </p:val>
                                        </p:tav>
                                      </p:tavLst>
                                    </p:anim>
                                    <p:anim calcmode="lin" valueType="num">
                                      <p:cBhvr>
                                        <p:cTn id="9" dur="1000" fill="hold"/>
                                        <p:tgtEl>
                                          <p:spTgt spid="164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2000"/>
                                        <p:tgtEl>
                                          <p:spTgt spid="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circle(in)">
                                      <p:cBhvr>
                                        <p:cTn id="5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4651" y="499958"/>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 </a:t>
            </a:r>
            <a:r>
              <a:rPr lang="vi-VN" altLang="en-US" sz="3200"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21507"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7412" name="Rectangle 1"/>
          <p:cNvSpPr>
            <a:spLocks noChangeArrowheads="1"/>
          </p:cNvSpPr>
          <p:nvPr/>
        </p:nvSpPr>
        <p:spPr bwMode="auto">
          <a:xfrm>
            <a:off x="374651" y="1197392"/>
            <a:ext cx="10176933"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733" dirty="0" smtClean="0">
                <a:latin typeface="Times New Roman" panose="02020603050405020304" pitchFamily="18" charset="0"/>
                <a:cs typeface="Times New Roman" panose="02020603050405020304" pitchFamily="18" charset="0"/>
              </a:rPr>
              <a:t>- </a:t>
            </a:r>
            <a:r>
              <a:rPr lang="vi-VN" altLang="en-US" sz="3733" dirty="0" smtClean="0">
                <a:latin typeface="Times New Roman" panose="02020603050405020304" pitchFamily="18" charset="0"/>
                <a:cs typeface="Times New Roman" panose="02020603050405020304" pitchFamily="18" charset="0"/>
              </a:rPr>
              <a:t>Cảm ứng là đặc trưng của cơ thể sống, giúp sinh vật thích nghi với môi trường để tồn tại và phát triển.</a:t>
            </a:r>
            <a:endParaRPr lang="en-US" altLang="en-US"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794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9233" y="833968"/>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2. </a:t>
            </a:r>
            <a:r>
              <a:rPr lang="vi-VN" altLang="en-US" sz="3200"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3200" dirty="0">
                <a:latin typeface="Times New Roman" panose="02020603050405020304" pitchFamily="18" charset="0"/>
                <a:cs typeface="Times New Roman" panose="02020603050405020304" pitchFamily="18" charset="0"/>
              </a:rPr>
              <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p:txBody>
      </p:sp>
      <p:sp>
        <p:nvSpPr>
          <p:cNvPr id="22531"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8436" name="Rectangle 1"/>
          <p:cNvSpPr>
            <a:spLocks noChangeArrowheads="1"/>
          </p:cNvSpPr>
          <p:nvPr/>
        </p:nvSpPr>
        <p:spPr bwMode="auto">
          <a:xfrm>
            <a:off x="239185" y="1123951"/>
            <a:ext cx="114257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3200">
              <a:latin typeface="Times New Roman" panose="02020603050405020304" pitchFamily="18" charset="0"/>
              <a:cs typeface="Times New Roman" panose="02020603050405020304" pitchFamily="18" charset="0"/>
            </a:endParaRPr>
          </a:p>
        </p:txBody>
      </p:sp>
      <p:pic>
        <p:nvPicPr>
          <p:cNvPr id="18437" name="image15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4" y="2660651"/>
            <a:ext cx="2495549" cy="288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15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917" y="2584451"/>
            <a:ext cx="2258483" cy="27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
          <p:cNvSpPr>
            <a:spLocks noChangeArrowheads="1"/>
          </p:cNvSpPr>
          <p:nvPr/>
        </p:nvSpPr>
        <p:spPr bwMode="auto">
          <a:xfrm>
            <a:off x="814918" y="5446184"/>
            <a:ext cx="413606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a:latin typeface="Times New Roman" panose="02020603050405020304" pitchFamily="18" charset="0"/>
                <a:cs typeface="Times New Roman" panose="02020603050405020304" pitchFamily="18" charset="0"/>
              </a:rPr>
              <a:t>Hình 32.4. </a:t>
            </a:r>
            <a:r>
              <a:rPr lang="vi-VN" altLang="en-US" sz="2667" b="0">
                <a:latin typeface="Times New Roman" panose="02020603050405020304" pitchFamily="18" charset="0"/>
                <a:cs typeface="Times New Roman" panose="02020603050405020304" pitchFamily="18" charset="0"/>
              </a:rPr>
              <a:t>Minh hoạ bước 1</a:t>
            </a:r>
            <a:endParaRPr lang="en-US" altLang="en-US" sz="2667" b="0">
              <a:latin typeface="Times New Roman" panose="02020603050405020304" pitchFamily="18" charset="0"/>
              <a:cs typeface="Times New Roman" panose="02020603050405020304" pitchFamily="18" charset="0"/>
            </a:endParaRPr>
          </a:p>
        </p:txBody>
      </p:sp>
      <p:sp>
        <p:nvSpPr>
          <p:cNvPr id="18440" name="Rectangle 2"/>
          <p:cNvSpPr>
            <a:spLocks noChangeArrowheads="1"/>
          </p:cNvSpPr>
          <p:nvPr/>
        </p:nvSpPr>
        <p:spPr bwMode="auto">
          <a:xfrm>
            <a:off x="6529918" y="5579533"/>
            <a:ext cx="413606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a:latin typeface="Times New Roman" panose="02020603050405020304" pitchFamily="18" charset="0"/>
                <a:cs typeface="Times New Roman" panose="02020603050405020304" pitchFamily="18" charset="0"/>
              </a:rPr>
              <a:t>Hình 32.5. </a:t>
            </a:r>
            <a:r>
              <a:rPr lang="vi-VN" altLang="en-US" sz="2667" b="0">
                <a:latin typeface="Times New Roman" panose="02020603050405020304" pitchFamily="18" charset="0"/>
                <a:cs typeface="Times New Roman" panose="02020603050405020304" pitchFamily="18" charset="0"/>
              </a:rPr>
              <a:t>Minh hoạ bước 2</a:t>
            </a:r>
            <a:endParaRPr lang="en-US" altLang="en-US" sz="2667" b="0">
              <a:latin typeface="Times New Roman" panose="02020603050405020304" pitchFamily="18" charset="0"/>
              <a:cs typeface="Times New Roman" panose="02020603050405020304" pitchFamily="18" charset="0"/>
            </a:endParaRPr>
          </a:p>
        </p:txBody>
      </p:sp>
      <p:grpSp>
        <p:nvGrpSpPr>
          <p:cNvPr id="18441" name="docshapegroup2152"/>
          <p:cNvGrpSpPr>
            <a:grpSpLocks/>
          </p:cNvGrpSpPr>
          <p:nvPr/>
        </p:nvGrpSpPr>
        <p:grpSpPr bwMode="auto">
          <a:xfrm>
            <a:off x="5422900" y="2180167"/>
            <a:ext cx="3168651" cy="3399367"/>
            <a:chOff x="2587" y="-1337"/>
            <a:chExt cx="2989" cy="3673"/>
          </a:xfrm>
        </p:grpSpPr>
        <p:pic>
          <p:nvPicPr>
            <p:cNvPr id="22539" name="docshape2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 y="-1337"/>
              <a:ext cx="2989" cy="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docshape2154"/>
            <p:cNvSpPr txBox="1">
              <a:spLocks noChangeArrowheads="1"/>
            </p:cNvSpPr>
            <p:nvPr/>
          </p:nvSpPr>
          <p:spPr bwMode="auto">
            <a:xfrm>
              <a:off x="3761" y="108"/>
              <a:ext cx="108" cy="236"/>
            </a:xfrm>
            <a:prstGeom prst="rect">
              <a:avLst/>
            </a:prstGeom>
            <a:noFill/>
            <a:ln>
              <a:noFill/>
            </a:ln>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4000"/>
                </a:lnSpc>
                <a:spcAft>
                  <a:spcPts val="1333"/>
                </a:spcAft>
                <a:defRPr/>
              </a:pPr>
              <a:r>
                <a:rPr lang="en-US" sz="1400">
                  <a:latin typeface="Times New Roman" panose="02020603050405020304" pitchFamily="18" charset="0"/>
                  <a:cs typeface="Times New Roman" panose="02020603050405020304" pitchFamily="18" charset="0"/>
                </a:rPr>
                <a:t>A</a:t>
              </a:r>
              <a:endParaRPr lang="en-US" sz="2667">
                <a:latin typeface="Times New Roman" panose="02020603050405020304" pitchFamily="18" charset="0"/>
                <a:cs typeface="Times New Roman" panose="02020603050405020304" pitchFamily="18" charset="0"/>
              </a:endParaRPr>
            </a:p>
          </p:txBody>
        </p:sp>
      </p:grpSp>
      <p:pic>
        <p:nvPicPr>
          <p:cNvPr id="18442" name="image15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51" y="2755900"/>
            <a:ext cx="2400300" cy="25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37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fade">
                                      <p:cBhvr>
                                        <p:cTn id="14" dur="1000"/>
                                        <p:tgtEl>
                                          <p:spTgt spid="18437"/>
                                        </p:tgtEl>
                                      </p:cBhvr>
                                    </p:animEffect>
                                    <p:anim calcmode="lin" valueType="num">
                                      <p:cBhvr>
                                        <p:cTn id="15" dur="1000" fill="hold"/>
                                        <p:tgtEl>
                                          <p:spTgt spid="18437"/>
                                        </p:tgtEl>
                                        <p:attrNameLst>
                                          <p:attrName>ppt_x</p:attrName>
                                        </p:attrNameLst>
                                      </p:cBhvr>
                                      <p:tavLst>
                                        <p:tav tm="0">
                                          <p:val>
                                            <p:strVal val="#ppt_x"/>
                                          </p:val>
                                        </p:tav>
                                        <p:tav tm="100000">
                                          <p:val>
                                            <p:strVal val="#ppt_x"/>
                                          </p:val>
                                        </p:tav>
                                      </p:tavLst>
                                    </p:anim>
                                    <p:anim calcmode="lin" valueType="num">
                                      <p:cBhvr>
                                        <p:cTn id="16" dur="1000" fill="hold"/>
                                        <p:tgtEl>
                                          <p:spTgt spid="1843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fade">
                                      <p:cBhvr>
                                        <p:cTn id="19" dur="1000"/>
                                        <p:tgtEl>
                                          <p:spTgt spid="18438"/>
                                        </p:tgtEl>
                                      </p:cBhvr>
                                    </p:animEffect>
                                    <p:anim calcmode="lin" valueType="num">
                                      <p:cBhvr>
                                        <p:cTn id="20" dur="1000" fill="hold"/>
                                        <p:tgtEl>
                                          <p:spTgt spid="18438"/>
                                        </p:tgtEl>
                                        <p:attrNameLst>
                                          <p:attrName>ppt_x</p:attrName>
                                        </p:attrNameLst>
                                      </p:cBhvr>
                                      <p:tavLst>
                                        <p:tav tm="0">
                                          <p:val>
                                            <p:strVal val="#ppt_x"/>
                                          </p:val>
                                        </p:tav>
                                        <p:tav tm="100000">
                                          <p:val>
                                            <p:strVal val="#ppt_x"/>
                                          </p:val>
                                        </p:tav>
                                      </p:tavLst>
                                    </p:anim>
                                    <p:anim calcmode="lin" valueType="num">
                                      <p:cBhvr>
                                        <p:cTn id="21"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8439"/>
                                        </p:tgtEl>
                                        <p:attrNameLst>
                                          <p:attrName>style.visibility</p:attrName>
                                        </p:attrNameLst>
                                      </p:cBhvr>
                                      <p:to>
                                        <p:strVal val="visible"/>
                                      </p:to>
                                    </p:set>
                                    <p:animEffect transition="in" filter="fade">
                                      <p:cBhvr>
                                        <p:cTn id="26" dur="1000"/>
                                        <p:tgtEl>
                                          <p:spTgt spid="18439"/>
                                        </p:tgtEl>
                                      </p:cBhvr>
                                    </p:animEffect>
                                    <p:anim calcmode="lin" valueType="num">
                                      <p:cBhvr>
                                        <p:cTn id="27" dur="1000" fill="hold"/>
                                        <p:tgtEl>
                                          <p:spTgt spid="18439"/>
                                        </p:tgtEl>
                                        <p:attrNameLst>
                                          <p:attrName>ppt_x</p:attrName>
                                        </p:attrNameLst>
                                      </p:cBhvr>
                                      <p:tavLst>
                                        <p:tav tm="0">
                                          <p:val>
                                            <p:strVal val="#ppt_x"/>
                                          </p:val>
                                        </p:tav>
                                        <p:tav tm="100000">
                                          <p:val>
                                            <p:strVal val="#ppt_x"/>
                                          </p:val>
                                        </p:tav>
                                      </p:tavLst>
                                    </p:anim>
                                    <p:anim calcmode="lin" valueType="num">
                                      <p:cBhvr>
                                        <p:cTn id="28"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8441"/>
                                        </p:tgtEl>
                                        <p:attrNameLst>
                                          <p:attrName>style.visibility</p:attrName>
                                        </p:attrNameLst>
                                      </p:cBhvr>
                                      <p:to>
                                        <p:strVal val="visible"/>
                                      </p:to>
                                    </p:set>
                                    <p:animEffect transition="in" filter="fade">
                                      <p:cBhvr>
                                        <p:cTn id="33" dur="1000"/>
                                        <p:tgtEl>
                                          <p:spTgt spid="18441"/>
                                        </p:tgtEl>
                                      </p:cBhvr>
                                    </p:animEffect>
                                    <p:anim calcmode="lin" valueType="num">
                                      <p:cBhvr>
                                        <p:cTn id="34" dur="1000" fill="hold"/>
                                        <p:tgtEl>
                                          <p:spTgt spid="18441"/>
                                        </p:tgtEl>
                                        <p:attrNameLst>
                                          <p:attrName>ppt_x</p:attrName>
                                        </p:attrNameLst>
                                      </p:cBhvr>
                                      <p:tavLst>
                                        <p:tav tm="0">
                                          <p:val>
                                            <p:strVal val="#ppt_x"/>
                                          </p:val>
                                        </p:tav>
                                        <p:tav tm="100000">
                                          <p:val>
                                            <p:strVal val="#ppt_x"/>
                                          </p:val>
                                        </p:tav>
                                      </p:tavLst>
                                    </p:anim>
                                    <p:anim calcmode="lin" valueType="num">
                                      <p:cBhvr>
                                        <p:cTn id="35" dur="1000" fill="hold"/>
                                        <p:tgtEl>
                                          <p:spTgt spid="1844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8442"/>
                                        </p:tgtEl>
                                        <p:attrNameLst>
                                          <p:attrName>style.visibility</p:attrName>
                                        </p:attrNameLst>
                                      </p:cBhvr>
                                      <p:to>
                                        <p:strVal val="visible"/>
                                      </p:to>
                                    </p:set>
                                    <p:animEffect transition="in" filter="fade">
                                      <p:cBhvr>
                                        <p:cTn id="38" dur="1000"/>
                                        <p:tgtEl>
                                          <p:spTgt spid="18442"/>
                                        </p:tgtEl>
                                      </p:cBhvr>
                                    </p:animEffect>
                                    <p:anim calcmode="lin" valueType="num">
                                      <p:cBhvr>
                                        <p:cTn id="39" dur="1000" fill="hold"/>
                                        <p:tgtEl>
                                          <p:spTgt spid="18442"/>
                                        </p:tgtEl>
                                        <p:attrNameLst>
                                          <p:attrName>ppt_x</p:attrName>
                                        </p:attrNameLst>
                                      </p:cBhvr>
                                      <p:tavLst>
                                        <p:tav tm="0">
                                          <p:val>
                                            <p:strVal val="#ppt_x"/>
                                          </p:val>
                                        </p:tav>
                                        <p:tav tm="100000">
                                          <p:val>
                                            <p:strVal val="#ppt_x"/>
                                          </p:val>
                                        </p:tav>
                                      </p:tavLst>
                                    </p:anim>
                                    <p:anim calcmode="lin" valueType="num">
                                      <p:cBhvr>
                                        <p:cTn id="40" dur="1000" fill="hold"/>
                                        <p:tgtEl>
                                          <p:spTgt spid="1844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440"/>
                                        </p:tgtEl>
                                        <p:attrNameLst>
                                          <p:attrName>style.visibility</p:attrName>
                                        </p:attrNameLst>
                                      </p:cBhvr>
                                      <p:to>
                                        <p:strVal val="visible"/>
                                      </p:to>
                                    </p:set>
                                    <p:animEffect transition="in" filter="fade">
                                      <p:cBhvr>
                                        <p:cTn id="43" dur="1000"/>
                                        <p:tgtEl>
                                          <p:spTgt spid="18440"/>
                                        </p:tgtEl>
                                      </p:cBhvr>
                                    </p:animEffect>
                                    <p:anim calcmode="lin" valueType="num">
                                      <p:cBhvr>
                                        <p:cTn id="44" dur="1000" fill="hold"/>
                                        <p:tgtEl>
                                          <p:spTgt spid="18440"/>
                                        </p:tgtEl>
                                        <p:attrNameLst>
                                          <p:attrName>ppt_x</p:attrName>
                                        </p:attrNameLst>
                                      </p:cBhvr>
                                      <p:tavLst>
                                        <p:tav tm="0">
                                          <p:val>
                                            <p:strVal val="#ppt_x"/>
                                          </p:val>
                                        </p:tav>
                                        <p:tav tm="100000">
                                          <p:val>
                                            <p:strVal val="#ppt_x"/>
                                          </p:val>
                                        </p:tav>
                                      </p:tavLst>
                                    </p:anim>
                                    <p:anim calcmode="lin" valueType="num">
                                      <p:cBhvr>
                                        <p:cTn id="45"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9" grpId="0"/>
      <p:bldP spid="184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4434" y="685981"/>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2. </a:t>
            </a:r>
            <a:r>
              <a:rPr lang="vi-VN" altLang="en-US" sz="2667"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23555"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9460" name="Rectangle 1"/>
          <p:cNvSpPr>
            <a:spLocks noChangeArrowheads="1"/>
          </p:cNvSpPr>
          <p:nvPr/>
        </p:nvSpPr>
        <p:spPr bwMode="auto">
          <a:xfrm>
            <a:off x="527051" y="1028700"/>
            <a:ext cx="10369549" cy="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933">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2933">
              <a:latin typeface="Times New Roman" panose="02020603050405020304" pitchFamily="18" charset="0"/>
              <a:cs typeface="Times New Roman" panose="02020603050405020304" pitchFamily="18" charset="0"/>
            </a:endParaRPr>
          </a:p>
        </p:txBody>
      </p:sp>
      <p:sp>
        <p:nvSpPr>
          <p:cNvPr id="19461" name="Rectangle 2"/>
          <p:cNvSpPr>
            <a:spLocks noChangeArrowheads="1"/>
          </p:cNvSpPr>
          <p:nvPr/>
        </p:nvSpPr>
        <p:spPr bwMode="auto">
          <a:xfrm>
            <a:off x="334434" y="2084918"/>
            <a:ext cx="10657417" cy="46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a:solidFill>
                  <a:srgbClr val="FF0000"/>
                </a:solidFill>
                <a:latin typeface="Times New Roman" panose="02020603050405020304" pitchFamily="18" charset="0"/>
                <a:cs typeface="Times New Roman" panose="02020603050405020304" pitchFamily="18" charset="0"/>
              </a:rPr>
              <a:t>Thí nghiệm 1: Chứng minh tính hướng sáng</a:t>
            </a:r>
            <a:endParaRPr lang="en-US" altLang="en-US" sz="2667" b="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b="0">
                <a:latin typeface="Times New Roman" panose="02020603050405020304" pitchFamily="18" charset="0"/>
                <a:cs typeface="Times New Roman" panose="02020603050405020304" pitchFamily="18" charset="0"/>
              </a:rPr>
              <a:t>GV hướng dẫn HS chuẩn bị:</a:t>
            </a:r>
            <a:endParaRPr lang="en-US" altLang="en-US" sz="2667" b="0">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b="0">
                <a:latin typeface="Times New Roman" panose="02020603050405020304" pitchFamily="18" charset="0"/>
                <a:cs typeface="Times New Roman" panose="02020603050405020304" pitchFamily="18" charset="0"/>
              </a:rPr>
              <a:t>+ Dụng cụ: cốc để trồng cây, hộp bìa c</a:t>
            </a:r>
            <a:r>
              <a:rPr lang="en-US" altLang="en-US" sz="2667" b="0">
                <a:latin typeface="Times New Roman" panose="02020603050405020304" pitchFamily="18" charset="0"/>
                <a:cs typeface="Times New Roman" panose="02020603050405020304" pitchFamily="18" charset="0"/>
              </a:rPr>
              <a:t>arton</a:t>
            </a:r>
            <a:r>
              <a:rPr lang="vi-VN" altLang="en-US" sz="2667" b="0">
                <a:latin typeface="Times New Roman" panose="02020603050405020304" pitchFamily="18" charset="0"/>
                <a:cs typeface="Times New Roman" panose="02020603050405020304" pitchFamily="18" charset="0"/>
              </a:rPr>
              <a:t> có đục lỗ và có nắp mở để quan sát.</a:t>
            </a:r>
            <a:endParaRPr lang="en-US" altLang="en-US" sz="2667" b="0">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b="0">
                <a:latin typeface="Times New Roman" panose="02020603050405020304" pitchFamily="18" charset="0"/>
                <a:cs typeface="Times New Roman" panose="02020603050405020304" pitchFamily="18" charset="0"/>
              </a:rPr>
              <a:t>+ Hóa chất: nước.</a:t>
            </a:r>
            <a:endParaRPr lang="en-US" altLang="en-US" sz="2667" b="0">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b="0">
                <a:latin typeface="Times New Roman" panose="02020603050405020304" pitchFamily="18" charset="0"/>
                <a:cs typeface="Times New Roman" panose="02020603050405020304" pitchFamily="18" charset="0"/>
              </a:rPr>
              <a:t>+ Mẫu vật: Hạt đỗ/ ngô, lạc nảy mầm, đất ẩm.</a:t>
            </a:r>
            <a:endParaRPr lang="en-US" altLang="en-US" sz="2667" b="0">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b="0">
                <a:latin typeface="Times New Roman" panose="02020603050405020304" pitchFamily="18" charset="0"/>
                <a:cs typeface="Times New Roman" panose="02020603050405020304" pitchFamily="18" charset="0"/>
              </a:rPr>
              <a:t>- GV chia HS thành các nhóm, yêu cầu HS tiến hành thí nghiệm theo các bước SGK tr.147.  </a:t>
            </a:r>
            <a:endParaRPr lang="en-US" altLang="en-US" sz="2667" b="0">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a:latin typeface="Times New Roman" panose="02020603050405020304" pitchFamily="18" charset="0"/>
                <a:cs typeface="Times New Roman" panose="02020603050405020304" pitchFamily="18" charset="0"/>
              </a:rPr>
              <a:t>- </a:t>
            </a:r>
            <a:r>
              <a:rPr lang="vi-VN" altLang="en-US" sz="2667" b="0">
                <a:latin typeface="Times New Roman" panose="02020603050405020304" pitchFamily="18" charset="0"/>
                <a:cs typeface="Times New Roman" panose="02020603050405020304" pitchFamily="18" charset="0"/>
              </a:rPr>
              <a:t>GV yêu cầu HS trả lời câu hỏi: Tại sao ở bước 2 phải đặt cốc trồng cây trong hộp các-tông kín có đục lỗ?</a:t>
            </a:r>
            <a:endParaRPr lang="en-US" altLang="en-US" sz="2667" b="0">
              <a:latin typeface="Times New Roman" panose="02020603050405020304" pitchFamily="18" charset="0"/>
              <a:cs typeface="Times New Roman" panose="02020603050405020304" pitchFamily="18" charset="0"/>
            </a:endParaRPr>
          </a:p>
          <a:p>
            <a:pPr>
              <a:spcBef>
                <a:spcPct val="0"/>
              </a:spcBef>
              <a:buClrTx/>
              <a:buFontTx/>
              <a:buNone/>
            </a:pPr>
            <a:r>
              <a:rPr lang="vi-VN" altLang="en-US" sz="2667" b="0">
                <a:latin typeface="Times New Roman" panose="02020603050405020304" pitchFamily="18" charset="0"/>
                <a:cs typeface="Times New Roman" panose="02020603050405020304" pitchFamily="18" charset="0"/>
              </a:rPr>
              <a:t>- GV yêu cầu HS dự đoán kết quả thí nghiệm sau </a:t>
            </a:r>
            <a:r>
              <a:rPr lang="en-US" altLang="en-US" sz="2667" b="0">
                <a:latin typeface="Times New Roman" panose="02020603050405020304" pitchFamily="18" charset="0"/>
                <a:cs typeface="Times New Roman" panose="02020603050405020304" pitchFamily="18" charset="0"/>
              </a:rPr>
              <a:t>2</a:t>
            </a:r>
            <a:r>
              <a:rPr lang="vi-VN" altLang="en-US" sz="2667" b="0">
                <a:latin typeface="Times New Roman" panose="02020603050405020304" pitchFamily="18" charset="0"/>
                <a:cs typeface="Times New Roman" panose="02020603050405020304" pitchFamily="18" charset="0"/>
              </a:rPr>
              <a:t> tuần.</a:t>
            </a:r>
            <a:endParaRPr lang="en-US" altLang="en-US" sz="2667"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938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ircle(in)">
                                      <p:cBhvr>
                                        <p:cTn id="7" dur="2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wheel(1)">
                                      <p:cBhvr>
                                        <p:cTn id="12"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6650" y="630768"/>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2. </a:t>
            </a:r>
            <a:r>
              <a:rPr lang="vi-VN" altLang="en-US" sz="2667"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r>
              <a:rPr lang="en-US" altLang="en-US" sz="2667" dirty="0">
                <a:latin typeface="Times New Roman" panose="02020603050405020304" pitchFamily="18" charset="0"/>
                <a:cs typeface="Times New Roman" panose="02020603050405020304" pitchFamily="18" charset="0"/>
              </a:rPr>
              <a:t/>
            </a:r>
            <a:br>
              <a:rPr lang="en-US" altLang="en-US" sz="2667" dirty="0">
                <a:latin typeface="Times New Roman" panose="02020603050405020304" pitchFamily="18" charset="0"/>
                <a:cs typeface="Times New Roman" panose="02020603050405020304" pitchFamily="18" charset="0"/>
              </a:rPr>
            </a:br>
            <a:endParaRPr lang="en-US" altLang="en-US" sz="2667" dirty="0">
              <a:latin typeface="Times New Roman" panose="02020603050405020304" pitchFamily="18" charset="0"/>
              <a:cs typeface="Times New Roman" panose="02020603050405020304" pitchFamily="18" charset="0"/>
            </a:endParaRPr>
          </a:p>
        </p:txBody>
      </p:sp>
      <p:sp>
        <p:nvSpPr>
          <p:cNvPr id="24579"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4580" name="Rectangle 1"/>
          <p:cNvSpPr>
            <a:spLocks noChangeArrowheads="1"/>
          </p:cNvSpPr>
          <p:nvPr/>
        </p:nvSpPr>
        <p:spPr bwMode="auto">
          <a:xfrm>
            <a:off x="139852" y="884248"/>
            <a:ext cx="11404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dirty="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2667" dirty="0">
              <a:latin typeface="Times New Roman" panose="02020603050405020304" pitchFamily="18" charset="0"/>
              <a:cs typeface="Times New Roman" panose="02020603050405020304" pitchFamily="18" charset="0"/>
            </a:endParaRPr>
          </a:p>
        </p:txBody>
      </p:sp>
      <p:sp>
        <p:nvSpPr>
          <p:cNvPr id="20485" name="Rectangle 1"/>
          <p:cNvSpPr>
            <a:spLocks noChangeArrowheads="1"/>
          </p:cNvSpPr>
          <p:nvPr/>
        </p:nvSpPr>
        <p:spPr bwMode="auto">
          <a:xfrm>
            <a:off x="143934" y="1411818"/>
            <a:ext cx="11808884" cy="378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667">
                <a:solidFill>
                  <a:srgbClr val="FF0000"/>
                </a:solidFill>
                <a:latin typeface="Times New Roman" panose="02020603050405020304" pitchFamily="18" charset="0"/>
                <a:cs typeface="Times New Roman" panose="02020603050405020304" pitchFamily="18" charset="0"/>
              </a:rPr>
              <a:t>Thí nghiệm 1: Chứng minh tính hướng sáng</a:t>
            </a:r>
            <a:endParaRPr lang="en-US" altLang="en-US" sz="2667" b="0">
              <a:solidFill>
                <a:srgbClr val="FF0000"/>
              </a:solidFill>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Tiến hành thí nghiệm theo các bước:</a:t>
            </a:r>
            <a:endParaRPr lang="en-US" altLang="en-US" sz="2667" b="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 Bước 1: Trồng vài hạt đỗ/lạc/ngô đang nảy mầm vào 2 cốc chứa đất ẩm A, B.</a:t>
            </a:r>
            <a:endParaRPr lang="en-US" altLang="en-US" sz="2667" b="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 Bước 2: Đặt cốc A vào hộp bìa c</a:t>
            </a:r>
            <a:r>
              <a:rPr lang="en-US" altLang="en-US" sz="2667" b="0">
                <a:latin typeface="Times New Roman" panose="02020603050405020304" pitchFamily="18" charset="0"/>
                <a:cs typeface="Times New Roman" panose="02020603050405020304" pitchFamily="18" charset="0"/>
              </a:rPr>
              <a:t>arton </a:t>
            </a:r>
            <a:r>
              <a:rPr lang="vi-VN" altLang="en-US" sz="2667" b="0">
                <a:latin typeface="Times New Roman" panose="02020603050405020304" pitchFamily="18" charset="0"/>
                <a:cs typeface="Times New Roman" panose="02020603050405020304" pitchFamily="18" charset="0"/>
              </a:rPr>
              <a:t>có khoét lỗ để ánh sáng lọt qua, cốc B để bên ngoài trong điều kiện thường.</a:t>
            </a:r>
            <a:endParaRPr lang="en-US" altLang="en-US" sz="2667" b="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 Bước 3: Đặt cả hộp giấy bìa c</a:t>
            </a:r>
            <a:r>
              <a:rPr lang="en-US" altLang="en-US" sz="2667" b="0">
                <a:latin typeface="Times New Roman" panose="02020603050405020304" pitchFamily="18" charset="0"/>
                <a:cs typeface="Times New Roman" panose="02020603050405020304" pitchFamily="18" charset="0"/>
              </a:rPr>
              <a:t>arton </a:t>
            </a:r>
            <a:r>
              <a:rPr lang="vi-VN" altLang="en-US" sz="2667" b="0">
                <a:latin typeface="Times New Roman" panose="02020603050405020304" pitchFamily="18" charset="0"/>
                <a:cs typeface="Times New Roman" panose="02020603050405020304" pitchFamily="18" charset="0"/>
              </a:rPr>
              <a:t>chứa cốc trồng cây và cốc còn lại ở nơi có ánh sáng, tưới nước để giữ ẩm cho đất.</a:t>
            </a:r>
            <a:endParaRPr lang="en-US" altLang="en-US" sz="2667" b="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667" b="0">
                <a:latin typeface="Times New Roman" panose="02020603050405020304" pitchFamily="18" charset="0"/>
                <a:cs typeface="Times New Roman" panose="02020603050405020304" pitchFamily="18" charset="0"/>
              </a:rPr>
              <a:t>+ Bước 4: Theo dõi và ghi chép lại hiện tượng thay đổi tư thế phát triển của cây trong hai cốc sau </a:t>
            </a:r>
            <a:r>
              <a:rPr lang="en-US" altLang="en-US" sz="2667" b="0">
                <a:latin typeface="Times New Roman" panose="02020603050405020304" pitchFamily="18" charset="0"/>
                <a:cs typeface="Times New Roman" panose="02020603050405020304" pitchFamily="18" charset="0"/>
              </a:rPr>
              <a:t>2</a:t>
            </a:r>
            <a:r>
              <a:rPr lang="vi-VN" altLang="en-US" sz="2667" b="0">
                <a:latin typeface="Times New Roman" panose="02020603050405020304" pitchFamily="18" charset="0"/>
                <a:cs typeface="Times New Roman" panose="02020603050405020304" pitchFamily="18" charset="0"/>
              </a:rPr>
              <a:t> tuần.</a:t>
            </a:r>
            <a:endParaRPr lang="en-US" altLang="en-US" sz="2667" b="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43933" y="5348817"/>
            <a:ext cx="11540067"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667">
                <a:latin typeface="Times New Roman" panose="02020603050405020304" pitchFamily="18" charset="0"/>
                <a:cs typeface="Times New Roman" panose="02020603050405020304" pitchFamily="18" charset="0"/>
              </a:rPr>
              <a:t>Ở bước 2, phải đặt cốc trồng cây trong hộp c</a:t>
            </a:r>
            <a:r>
              <a:rPr lang="en-US" altLang="en-US" sz="2667">
                <a:latin typeface="Times New Roman" panose="02020603050405020304" pitchFamily="18" charset="0"/>
                <a:cs typeface="Times New Roman" panose="02020603050405020304" pitchFamily="18" charset="0"/>
              </a:rPr>
              <a:t>arton </a:t>
            </a:r>
            <a:r>
              <a:rPr lang="vi-VN" altLang="en-US" sz="2667">
                <a:latin typeface="Times New Roman" panose="02020603050405020304" pitchFamily="18" charset="0"/>
                <a:cs typeface="Times New Roman" panose="02020603050405020304" pitchFamily="18" charset="0"/>
              </a:rPr>
              <a:t>kín có đục lỗ vì khi đục lỗ thoát nước dưới đáy thùng xốp sẽ tạo ra các lỗ hổng, giúp thoát nước tốt, thoáng khí.</a:t>
            </a:r>
            <a:endParaRPr lang="en-US" altLang="en-US" sz="266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486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anim calcmode="lin" valueType="num">
                                      <p:cBhvr>
                                        <p:cTn id="8" dur="1000" fill="hold"/>
                                        <p:tgtEl>
                                          <p:spTgt spid="20485"/>
                                        </p:tgtEl>
                                        <p:attrNameLst>
                                          <p:attrName>ppt_x</p:attrName>
                                        </p:attrNameLst>
                                      </p:cBhvr>
                                      <p:tavLst>
                                        <p:tav tm="0">
                                          <p:val>
                                            <p:strVal val="#ppt_x"/>
                                          </p:val>
                                        </p:tav>
                                        <p:tav tm="100000">
                                          <p:val>
                                            <p:strVal val="#ppt_x"/>
                                          </p:val>
                                        </p:tav>
                                      </p:tavLst>
                                    </p:anim>
                                    <p:anim calcmode="lin" valueType="num">
                                      <p:cBhvr>
                                        <p:cTn id="9"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9900" y="561946"/>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2. </a:t>
            </a:r>
            <a:r>
              <a:rPr lang="vi-VN" altLang="en-US" sz="2667"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25603"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5604" name="Rectangle 1"/>
          <p:cNvSpPr>
            <a:spLocks noChangeArrowheads="1"/>
          </p:cNvSpPr>
          <p:nvPr/>
        </p:nvSpPr>
        <p:spPr bwMode="auto">
          <a:xfrm>
            <a:off x="469900" y="907119"/>
            <a:ext cx="10767966"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933" dirty="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2933" dirty="0">
              <a:latin typeface="Times New Roman" panose="02020603050405020304" pitchFamily="18" charset="0"/>
              <a:cs typeface="Times New Roman" panose="02020603050405020304" pitchFamily="18" charset="0"/>
            </a:endParaRPr>
          </a:p>
        </p:txBody>
      </p:sp>
      <p:sp>
        <p:nvSpPr>
          <p:cNvPr id="25605" name="Rectangle 1"/>
          <p:cNvSpPr>
            <a:spLocks noChangeArrowheads="1"/>
          </p:cNvSpPr>
          <p:nvPr/>
        </p:nvSpPr>
        <p:spPr bwMode="auto">
          <a:xfrm>
            <a:off x="389466" y="1585022"/>
            <a:ext cx="10081684" cy="370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933" dirty="0">
                <a:latin typeface="Times New Roman" panose="02020603050405020304" pitchFamily="18" charset="0"/>
                <a:cs typeface="Times New Roman" panose="02020603050405020304" pitchFamily="18" charset="0"/>
              </a:rPr>
              <a:t> </a:t>
            </a:r>
            <a:r>
              <a:rPr lang="vi-VN" altLang="en-US" sz="2933" dirty="0">
                <a:solidFill>
                  <a:srgbClr val="FF0000"/>
                </a:solidFill>
                <a:latin typeface="Times New Roman" panose="02020603050405020304" pitchFamily="18" charset="0"/>
                <a:cs typeface="Times New Roman" panose="02020603050405020304" pitchFamily="18" charset="0"/>
              </a:rPr>
              <a:t>Thí nghiệm 2: Chứng minh tính hướng nước</a:t>
            </a:r>
            <a:endParaRPr lang="en-US" altLang="en-US" sz="2933" b="0" dirty="0">
              <a:solidFill>
                <a:srgbClr val="FF0000"/>
              </a:solidFill>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933" b="0" dirty="0">
                <a:latin typeface="Times New Roman" panose="02020603050405020304" pitchFamily="18" charset="0"/>
                <a:cs typeface="Times New Roman" panose="02020603050405020304" pitchFamily="18" charset="0"/>
              </a:rPr>
              <a:t>- GV hướng dẫn HS chuẩn bị:</a:t>
            </a:r>
            <a:endParaRPr lang="en-US" altLang="en-US" sz="2933"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933" b="0" dirty="0">
                <a:latin typeface="Times New Roman" panose="02020603050405020304" pitchFamily="18" charset="0"/>
                <a:cs typeface="Times New Roman" panose="02020603050405020304" pitchFamily="18" charset="0"/>
              </a:rPr>
              <a:t>+ Dụng cụ: khay đục lỗ nhỏ, giấy ăn.</a:t>
            </a:r>
            <a:endParaRPr lang="en-US" altLang="en-US" sz="2933"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933" b="0" dirty="0">
                <a:latin typeface="Times New Roman" panose="02020603050405020304" pitchFamily="18" charset="0"/>
                <a:cs typeface="Times New Roman" panose="02020603050405020304" pitchFamily="18" charset="0"/>
              </a:rPr>
              <a:t>+ Hóa chất: nước</a:t>
            </a:r>
            <a:endParaRPr lang="en-US" altLang="en-US" sz="2933"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933" b="0" dirty="0">
                <a:latin typeface="Times New Roman" panose="02020603050405020304" pitchFamily="18" charset="0"/>
                <a:cs typeface="Times New Roman" panose="02020603050405020304" pitchFamily="18" charset="0"/>
              </a:rPr>
              <a:t>+ Mẫu vật: hạt đỗ/ngô/lạc mùn cưa.</a:t>
            </a:r>
            <a:endParaRPr lang="en-US" altLang="en-US" sz="2933"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933" b="0" dirty="0">
                <a:latin typeface="Times New Roman" panose="02020603050405020304" pitchFamily="18" charset="0"/>
                <a:cs typeface="Times New Roman" panose="02020603050405020304" pitchFamily="18" charset="0"/>
              </a:rPr>
              <a:t>- GV chia HS thành các nhóm, yêu cầu HS tiến hành thí nghiệm theo các bước SGK tr.147.</a:t>
            </a:r>
            <a:endParaRPr lang="en-US" altLang="en-US" sz="2933"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2933" b="0" dirty="0">
                <a:latin typeface="Times New Roman" panose="02020603050405020304" pitchFamily="18" charset="0"/>
                <a:cs typeface="Times New Roman" panose="02020603050405020304" pitchFamily="18" charset="0"/>
              </a:rPr>
              <a:t>- GV yêu cầu HS dự đoán kết quả thí nghiệm sau </a:t>
            </a:r>
            <a:r>
              <a:rPr lang="en-US" altLang="en-US" sz="2933" b="0" dirty="0">
                <a:latin typeface="Times New Roman" panose="02020603050405020304" pitchFamily="18" charset="0"/>
                <a:cs typeface="Times New Roman" panose="02020603050405020304" pitchFamily="18" charset="0"/>
              </a:rPr>
              <a:t>2</a:t>
            </a:r>
            <a:r>
              <a:rPr lang="vi-VN" altLang="en-US" sz="2933" b="0" dirty="0">
                <a:latin typeface="Times New Roman" panose="02020603050405020304" pitchFamily="18" charset="0"/>
                <a:cs typeface="Times New Roman" panose="02020603050405020304" pitchFamily="18" charset="0"/>
              </a:rPr>
              <a:t> tuần.</a:t>
            </a:r>
            <a:endParaRPr lang="en-US" altLang="en-US" sz="2933"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70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9184" y="519352"/>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2. </a:t>
            </a:r>
            <a:r>
              <a:rPr lang="vi-VN" altLang="en-US" sz="2667"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26627"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6628" name="Rectangle 1"/>
          <p:cNvSpPr>
            <a:spLocks noChangeArrowheads="1"/>
          </p:cNvSpPr>
          <p:nvPr/>
        </p:nvSpPr>
        <p:spPr bwMode="auto">
          <a:xfrm>
            <a:off x="239184" y="832909"/>
            <a:ext cx="116183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dirty="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2667" dirty="0">
              <a:latin typeface="Times New Roman" panose="02020603050405020304" pitchFamily="18" charset="0"/>
              <a:cs typeface="Times New Roman" panose="02020603050405020304" pitchFamily="18" charset="0"/>
            </a:endParaRPr>
          </a:p>
        </p:txBody>
      </p:sp>
      <p:sp>
        <p:nvSpPr>
          <p:cNvPr id="22533" name="Rectangle 1"/>
          <p:cNvSpPr>
            <a:spLocks noChangeArrowheads="1"/>
          </p:cNvSpPr>
          <p:nvPr/>
        </p:nvSpPr>
        <p:spPr bwMode="auto">
          <a:xfrm>
            <a:off x="143933" y="1442797"/>
            <a:ext cx="118088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400" dirty="0">
                <a:solidFill>
                  <a:srgbClr val="FF0000"/>
                </a:solidFill>
                <a:latin typeface="Times New Roman" panose="02020603050405020304" pitchFamily="18" charset="0"/>
                <a:cs typeface="Times New Roman" panose="02020603050405020304" pitchFamily="18" charset="0"/>
              </a:rPr>
              <a:t>Thí nghiệm 2: Chứng minh tính hướng nước</a:t>
            </a:r>
            <a:endParaRPr lang="en-US" altLang="en-US" sz="2400" b="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r>
              <a:rPr lang="vi-VN" altLang="en-US" sz="2400" b="0" dirty="0">
                <a:latin typeface="Times New Roman" panose="02020603050405020304" pitchFamily="18" charset="0"/>
                <a:cs typeface="Times New Roman" panose="02020603050405020304" pitchFamily="18" charset="0"/>
              </a:rPr>
              <a:t>- Tiến hành thí nghiệm theo các bước:</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400" b="0" dirty="0">
                <a:latin typeface="Times New Roman" panose="02020603050405020304" pitchFamily="18" charset="0"/>
                <a:cs typeface="Times New Roman" panose="02020603050405020304" pitchFamily="18" charset="0"/>
              </a:rPr>
              <a:t>+ Bước 1: </a:t>
            </a:r>
            <a:r>
              <a:rPr lang="en-US" altLang="en-US" sz="2400" b="0" dirty="0">
                <a:latin typeface="Times New Roman" panose="02020603050405020304" pitchFamily="18" charset="0"/>
                <a:cs typeface="Times New Roman" panose="02020603050405020304" pitchFamily="18" charset="0"/>
              </a:rPr>
              <a:t>T</a:t>
            </a:r>
            <a:r>
              <a:rPr lang="vi-VN" altLang="en-US" sz="2400" b="0" dirty="0">
                <a:latin typeface="Times New Roman" panose="02020603050405020304" pitchFamily="18" charset="0"/>
                <a:cs typeface="Times New Roman" panose="02020603050405020304" pitchFamily="18" charset="0"/>
              </a:rPr>
              <a:t>rải đều một lớp giấy ăn mỏng vào trong hai khay có đục lỗ.</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400" b="0" dirty="0">
                <a:latin typeface="Times New Roman" panose="02020603050405020304" pitchFamily="18" charset="0"/>
                <a:cs typeface="Times New Roman" panose="02020603050405020304" pitchFamily="18" charset="0"/>
              </a:rPr>
              <a:t>+ Bước 2: </a:t>
            </a:r>
            <a:r>
              <a:rPr lang="en-US" altLang="en-US" sz="2400" b="0" dirty="0">
                <a:latin typeface="Times New Roman" panose="02020603050405020304" pitchFamily="18" charset="0"/>
                <a:cs typeface="Times New Roman" panose="02020603050405020304" pitchFamily="18" charset="0"/>
              </a:rPr>
              <a:t>R</a:t>
            </a:r>
            <a:r>
              <a:rPr lang="vi-VN" altLang="en-US" sz="2400" b="0" dirty="0">
                <a:latin typeface="Times New Roman" panose="02020603050405020304" pitchFamily="18" charset="0"/>
                <a:cs typeface="Times New Roman" panose="02020603050405020304" pitchFamily="18" charset="0"/>
              </a:rPr>
              <a:t>ải mùn cưa ẩm đều khắp mặt các khay thành một lớp khoảng 1cm.</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400" b="0" dirty="0">
                <a:latin typeface="Times New Roman" panose="02020603050405020304" pitchFamily="18" charset="0"/>
                <a:cs typeface="Times New Roman" panose="02020603050405020304" pitchFamily="18" charset="0"/>
              </a:rPr>
              <a:t>+ Bước 3:</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en-US" altLang="en-US" sz="2400" b="0" dirty="0">
                <a:latin typeface="Times New Roman" panose="02020603050405020304" pitchFamily="18" charset="0"/>
                <a:cs typeface="Times New Roman" panose="02020603050405020304" pitchFamily="18" charset="0"/>
              </a:rPr>
              <a:t>- </a:t>
            </a:r>
            <a:r>
              <a:rPr lang="vi-VN" altLang="en-US" sz="2400" b="0" dirty="0">
                <a:latin typeface="Times New Roman" panose="02020603050405020304" pitchFamily="18" charset="0"/>
                <a:cs typeface="Times New Roman" panose="02020603050405020304" pitchFamily="18" charset="0"/>
              </a:rPr>
              <a:t>Khay 1: trồng 1 số hạt đỗ đang nảy mầm vào một phía của khay và tưới nước phía đối diện.</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en-US" altLang="en-US" sz="2400" b="0" dirty="0">
                <a:latin typeface="Times New Roman" panose="02020603050405020304" pitchFamily="18" charset="0"/>
                <a:cs typeface="Times New Roman" panose="02020603050405020304" pitchFamily="18" charset="0"/>
              </a:rPr>
              <a:t>- </a:t>
            </a:r>
            <a:r>
              <a:rPr lang="vi-VN" altLang="en-US" sz="2400" b="0" dirty="0">
                <a:latin typeface="Times New Roman" panose="02020603050405020304" pitchFamily="18" charset="0"/>
                <a:cs typeface="Times New Roman" panose="02020603050405020304" pitchFamily="18" charset="0"/>
              </a:rPr>
              <a:t>Khay 2: trồng một số hạt đỗ đang nảy mầm vào đều mặt khay vào nước tưới.</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400" b="0" dirty="0">
                <a:latin typeface="Times New Roman" panose="02020603050405020304" pitchFamily="18" charset="0"/>
                <a:cs typeface="Times New Roman" panose="02020603050405020304" pitchFamily="18" charset="0"/>
              </a:rPr>
              <a:t>+ Bước 4:</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en-US" altLang="en-US" sz="2400" b="0" dirty="0">
                <a:latin typeface="Times New Roman" panose="02020603050405020304" pitchFamily="18" charset="0"/>
                <a:cs typeface="Times New Roman" panose="02020603050405020304" pitchFamily="18" charset="0"/>
              </a:rPr>
              <a:t>- </a:t>
            </a:r>
            <a:r>
              <a:rPr lang="vi-VN" altLang="en-US" sz="2400" b="0" dirty="0">
                <a:latin typeface="Times New Roman" panose="02020603050405020304" pitchFamily="18" charset="0"/>
                <a:cs typeface="Times New Roman" panose="02020603050405020304" pitchFamily="18" charset="0"/>
              </a:rPr>
              <a:t>Khay 1: treo khay nghiêng 1 góc 45°, sao cho các hạt đỗ ở phía trên.</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en-US" altLang="en-US" sz="2400" b="0" dirty="0">
                <a:latin typeface="Times New Roman" panose="02020603050405020304" pitchFamily="18" charset="0"/>
                <a:cs typeface="Times New Roman" panose="02020603050405020304" pitchFamily="18" charset="0"/>
              </a:rPr>
              <a:t>- </a:t>
            </a:r>
            <a:r>
              <a:rPr lang="vi-VN" altLang="en-US" sz="2400" b="0" dirty="0">
                <a:latin typeface="Times New Roman" panose="02020603050405020304" pitchFamily="18" charset="0"/>
                <a:cs typeface="Times New Roman" panose="02020603050405020304" pitchFamily="18" charset="0"/>
              </a:rPr>
              <a:t>Khay 2: để khay theo mặt phẳng nằm ngang và tưới nước đều đặn.</a:t>
            </a:r>
            <a:endParaRPr lang="en-US" altLang="en-US" sz="2400"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400" b="0" dirty="0">
                <a:latin typeface="Times New Roman" panose="02020603050405020304" pitchFamily="18" charset="0"/>
                <a:cs typeface="Times New Roman" panose="02020603050405020304" pitchFamily="18" charset="0"/>
              </a:rPr>
              <a:t>+ Bước 5: theo dõi và ghi chép lại sự khác nhau về chiều phát triển của rễ giữa các cây trong khay 1 và khay 2 sau </a:t>
            </a:r>
            <a:r>
              <a:rPr lang="en-US" altLang="en-US" sz="2400" b="0" dirty="0">
                <a:latin typeface="Times New Roman" panose="02020603050405020304" pitchFamily="18" charset="0"/>
                <a:cs typeface="Times New Roman" panose="02020603050405020304" pitchFamily="18" charset="0"/>
              </a:rPr>
              <a:t>2</a:t>
            </a:r>
            <a:r>
              <a:rPr lang="vi-VN" altLang="en-US" sz="2400" b="0" dirty="0">
                <a:latin typeface="Times New Roman" panose="02020603050405020304" pitchFamily="18" charset="0"/>
                <a:cs typeface="Times New Roman" panose="02020603050405020304" pitchFamily="18" charset="0"/>
              </a:rPr>
              <a:t> tuần.</a:t>
            </a:r>
            <a:endParaRPr lang="en-US" alt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92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
                                          </p:val>
                                        </p:tav>
                                        <p:tav tm="100000">
                                          <p:val>
                                            <p:strVal val="#ppt_x"/>
                                          </p:val>
                                        </p:tav>
                                      </p:tavLst>
                                    </p:anim>
                                    <p:anim calcmode="lin" valueType="num">
                                      <p:cBhvr>
                                        <p:cTn id="9"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9184" y="592669"/>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2. </a:t>
            </a:r>
            <a:r>
              <a:rPr lang="vi-VN" altLang="en-US" sz="2667"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27651" name="Rectangle 1"/>
          <p:cNvSpPr>
            <a:spLocks noChangeArrowheads="1"/>
          </p:cNvSpPr>
          <p:nvPr/>
        </p:nvSpPr>
        <p:spPr bwMode="auto">
          <a:xfrm>
            <a:off x="158750" y="916461"/>
            <a:ext cx="1142576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dirty="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2667" dirty="0">
              <a:latin typeface="Times New Roman" panose="02020603050405020304" pitchFamily="18" charset="0"/>
              <a:cs typeface="Times New Roman" panose="02020603050405020304" pitchFamily="18" charset="0"/>
            </a:endParaRPr>
          </a:p>
        </p:txBody>
      </p:sp>
      <p:sp>
        <p:nvSpPr>
          <p:cNvPr id="23556" name="Rectangle 1"/>
          <p:cNvSpPr>
            <a:spLocks noChangeArrowheads="1"/>
          </p:cNvSpPr>
          <p:nvPr/>
        </p:nvSpPr>
        <p:spPr bwMode="auto">
          <a:xfrm>
            <a:off x="1873251" y="5877985"/>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Times New Roman" panose="02020603050405020304" pitchFamily="18" charset="0"/>
                <a:cs typeface="Times New Roman" panose="02020603050405020304" pitchFamily="18" charset="0"/>
              </a:rPr>
              <a:t>Hình 32.6. Các bước thực hiện thí nghiệm chứng minh tính hướng tiếp xúc của cây</a:t>
            </a:r>
          </a:p>
        </p:txBody>
      </p:sp>
      <p:pic>
        <p:nvPicPr>
          <p:cNvPr id="23557" name="image16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2" y="1657351"/>
            <a:ext cx="124883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16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657351"/>
            <a:ext cx="115146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age16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118" y="1657351"/>
            <a:ext cx="1098549"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image16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3812118"/>
            <a:ext cx="1151467" cy="19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image16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251" y="3845985"/>
            <a:ext cx="1151467" cy="194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image161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852" y="3845985"/>
            <a:ext cx="1187449" cy="19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image1605.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8617" y="2468033"/>
            <a:ext cx="1151467"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image1606.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7952" y="2468033"/>
            <a:ext cx="124883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image1607.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4652" y="2372785"/>
            <a:ext cx="1248833" cy="340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60867" y="3371852"/>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latin typeface="Times New Roman" panose="02020603050405020304" pitchFamily="18" charset="0"/>
                <a:cs typeface="Times New Roman" panose="02020603050405020304" pitchFamily="18" charset="0"/>
              </a:rPr>
              <a:t>a/</a:t>
            </a:r>
            <a:endParaRPr lang="en-US" altLang="en-US" sz="2400" b="0">
              <a:latin typeface="Times New Roman" panose="02020603050405020304" pitchFamily="18" charset="0"/>
              <a:cs typeface="Times New Roman" panose="02020603050405020304" pitchFamily="18" charset="0"/>
            </a:endParaRPr>
          </a:p>
        </p:txBody>
      </p:sp>
      <p:sp>
        <p:nvSpPr>
          <p:cNvPr id="15" name="Rectangle 14"/>
          <p:cNvSpPr>
            <a:spLocks noChangeArrowheads="1"/>
          </p:cNvSpPr>
          <p:nvPr/>
        </p:nvSpPr>
        <p:spPr bwMode="auto">
          <a:xfrm>
            <a:off x="239184" y="5734052"/>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latin typeface="Times New Roman" panose="02020603050405020304" pitchFamily="18" charset="0"/>
                <a:cs typeface="Times New Roman" panose="02020603050405020304" pitchFamily="18" charset="0"/>
              </a:rPr>
              <a:t>b/</a:t>
            </a:r>
            <a:endParaRPr lang="en-US" altLang="en-US" sz="2400" b="0">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5871634" y="5060952"/>
            <a:ext cx="405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latin typeface="Times New Roman" panose="02020603050405020304" pitchFamily="18" charset="0"/>
                <a:cs typeface="Times New Roman" panose="02020603050405020304" pitchFamily="18" charset="0"/>
              </a:rPr>
              <a:t>c/</a:t>
            </a:r>
            <a:endParaRPr lang="en-US" altLang="en-US" sz="2400"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556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1000"/>
                                        <p:tgtEl>
                                          <p:spTgt spid="23557"/>
                                        </p:tgtEl>
                                      </p:cBhvr>
                                    </p:animEffect>
                                    <p:anim calcmode="lin" valueType="num">
                                      <p:cBhvr>
                                        <p:cTn id="8" dur="1000" fill="hold"/>
                                        <p:tgtEl>
                                          <p:spTgt spid="23557"/>
                                        </p:tgtEl>
                                        <p:attrNameLst>
                                          <p:attrName>ppt_x</p:attrName>
                                        </p:attrNameLst>
                                      </p:cBhvr>
                                      <p:tavLst>
                                        <p:tav tm="0">
                                          <p:val>
                                            <p:strVal val="#ppt_x"/>
                                          </p:val>
                                        </p:tav>
                                        <p:tav tm="100000">
                                          <p:val>
                                            <p:strVal val="#ppt_x"/>
                                          </p:val>
                                        </p:tav>
                                      </p:tavLst>
                                    </p:anim>
                                    <p:anim calcmode="lin" valueType="num">
                                      <p:cBhvr>
                                        <p:cTn id="9" dur="1000" fill="hold"/>
                                        <p:tgtEl>
                                          <p:spTgt spid="235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fade">
                                      <p:cBhvr>
                                        <p:cTn id="12" dur="1000"/>
                                        <p:tgtEl>
                                          <p:spTgt spid="23558"/>
                                        </p:tgtEl>
                                      </p:cBhvr>
                                    </p:animEffect>
                                    <p:anim calcmode="lin" valueType="num">
                                      <p:cBhvr>
                                        <p:cTn id="13" dur="1000" fill="hold"/>
                                        <p:tgtEl>
                                          <p:spTgt spid="23558"/>
                                        </p:tgtEl>
                                        <p:attrNameLst>
                                          <p:attrName>ppt_x</p:attrName>
                                        </p:attrNameLst>
                                      </p:cBhvr>
                                      <p:tavLst>
                                        <p:tav tm="0">
                                          <p:val>
                                            <p:strVal val="#ppt_x"/>
                                          </p:val>
                                        </p:tav>
                                        <p:tav tm="100000">
                                          <p:val>
                                            <p:strVal val="#ppt_x"/>
                                          </p:val>
                                        </p:tav>
                                      </p:tavLst>
                                    </p:anim>
                                    <p:anim calcmode="lin" valueType="num">
                                      <p:cBhvr>
                                        <p:cTn id="14" dur="1000" fill="hold"/>
                                        <p:tgtEl>
                                          <p:spTgt spid="235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fade">
                                      <p:cBhvr>
                                        <p:cTn id="17" dur="1000"/>
                                        <p:tgtEl>
                                          <p:spTgt spid="23559"/>
                                        </p:tgtEl>
                                      </p:cBhvr>
                                    </p:animEffect>
                                    <p:anim calcmode="lin" valueType="num">
                                      <p:cBhvr>
                                        <p:cTn id="18" dur="1000" fill="hold"/>
                                        <p:tgtEl>
                                          <p:spTgt spid="23559"/>
                                        </p:tgtEl>
                                        <p:attrNameLst>
                                          <p:attrName>ppt_x</p:attrName>
                                        </p:attrNameLst>
                                      </p:cBhvr>
                                      <p:tavLst>
                                        <p:tav tm="0">
                                          <p:val>
                                            <p:strVal val="#ppt_x"/>
                                          </p:val>
                                        </p:tav>
                                        <p:tav tm="100000">
                                          <p:val>
                                            <p:strVal val="#ppt_x"/>
                                          </p:val>
                                        </p:tav>
                                      </p:tavLst>
                                    </p:anim>
                                    <p:anim calcmode="lin" valueType="num">
                                      <p:cBhvr>
                                        <p:cTn id="19" dur="1000" fill="hold"/>
                                        <p:tgtEl>
                                          <p:spTgt spid="2355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23561"/>
                                        </p:tgtEl>
                                        <p:attrNameLst>
                                          <p:attrName>style.visibility</p:attrName>
                                        </p:attrNameLst>
                                      </p:cBhvr>
                                      <p:to>
                                        <p:strVal val="visible"/>
                                      </p:to>
                                    </p:set>
                                    <p:animEffect transition="in" filter="circle(in)">
                                      <p:cBhvr>
                                        <p:cTn id="29" dur="2000"/>
                                        <p:tgtEl>
                                          <p:spTgt spid="23561"/>
                                        </p:tgtEl>
                                      </p:cBhvr>
                                    </p:animEffect>
                                  </p:childTnLst>
                                </p:cTn>
                              </p:par>
                              <p:par>
                                <p:cTn id="30" presetID="6" presetClass="entr" presetSubtype="16" fill="hold" nodeType="withEffect">
                                  <p:stCondLst>
                                    <p:cond delay="0"/>
                                  </p:stCondLst>
                                  <p:childTnLst>
                                    <p:set>
                                      <p:cBhvr>
                                        <p:cTn id="31" dur="1" fill="hold">
                                          <p:stCondLst>
                                            <p:cond delay="0"/>
                                          </p:stCondLst>
                                        </p:cTn>
                                        <p:tgtEl>
                                          <p:spTgt spid="23560"/>
                                        </p:tgtEl>
                                        <p:attrNameLst>
                                          <p:attrName>style.visibility</p:attrName>
                                        </p:attrNameLst>
                                      </p:cBhvr>
                                      <p:to>
                                        <p:strVal val="visible"/>
                                      </p:to>
                                    </p:set>
                                    <p:animEffect transition="in" filter="circle(in)">
                                      <p:cBhvr>
                                        <p:cTn id="32" dur="2000"/>
                                        <p:tgtEl>
                                          <p:spTgt spid="23560"/>
                                        </p:tgtEl>
                                      </p:cBhvr>
                                    </p:animEffect>
                                  </p:childTnLst>
                                </p:cTn>
                              </p:par>
                              <p:par>
                                <p:cTn id="33" presetID="6" presetClass="entr" presetSubtype="16" fill="hold" nodeType="withEffect">
                                  <p:stCondLst>
                                    <p:cond delay="0"/>
                                  </p:stCondLst>
                                  <p:childTnLst>
                                    <p:set>
                                      <p:cBhvr>
                                        <p:cTn id="34" dur="1" fill="hold">
                                          <p:stCondLst>
                                            <p:cond delay="0"/>
                                          </p:stCondLst>
                                        </p:cTn>
                                        <p:tgtEl>
                                          <p:spTgt spid="23562"/>
                                        </p:tgtEl>
                                        <p:attrNameLst>
                                          <p:attrName>style.visibility</p:attrName>
                                        </p:attrNameLst>
                                      </p:cBhvr>
                                      <p:to>
                                        <p:strVal val="visible"/>
                                      </p:to>
                                    </p:set>
                                    <p:animEffect transition="in" filter="circle(in)">
                                      <p:cBhvr>
                                        <p:cTn id="35" dur="2000"/>
                                        <p:tgtEl>
                                          <p:spTgt spid="23562"/>
                                        </p:tgtEl>
                                      </p:cBhvr>
                                    </p:animEffect>
                                  </p:childTnLst>
                                </p:cTn>
                              </p:par>
                              <p:par>
                                <p:cTn id="36" presetID="6"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3563"/>
                                        </p:tgtEl>
                                        <p:attrNameLst>
                                          <p:attrName>style.visibility</p:attrName>
                                        </p:attrNameLst>
                                      </p:cBhvr>
                                      <p:to>
                                        <p:strVal val="visible"/>
                                      </p:to>
                                    </p:set>
                                    <p:animEffect transition="in" filter="fade">
                                      <p:cBhvr>
                                        <p:cTn id="43" dur="1000"/>
                                        <p:tgtEl>
                                          <p:spTgt spid="23563"/>
                                        </p:tgtEl>
                                      </p:cBhvr>
                                    </p:animEffect>
                                    <p:anim calcmode="lin" valueType="num">
                                      <p:cBhvr>
                                        <p:cTn id="44" dur="1000" fill="hold"/>
                                        <p:tgtEl>
                                          <p:spTgt spid="23563"/>
                                        </p:tgtEl>
                                        <p:attrNameLst>
                                          <p:attrName>ppt_x</p:attrName>
                                        </p:attrNameLst>
                                      </p:cBhvr>
                                      <p:tavLst>
                                        <p:tav tm="0">
                                          <p:val>
                                            <p:strVal val="#ppt_x"/>
                                          </p:val>
                                        </p:tav>
                                        <p:tav tm="100000">
                                          <p:val>
                                            <p:strVal val="#ppt_x"/>
                                          </p:val>
                                        </p:tav>
                                      </p:tavLst>
                                    </p:anim>
                                    <p:anim calcmode="lin" valueType="num">
                                      <p:cBhvr>
                                        <p:cTn id="45" dur="1000" fill="hold"/>
                                        <p:tgtEl>
                                          <p:spTgt spid="2356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564"/>
                                        </p:tgtEl>
                                        <p:attrNameLst>
                                          <p:attrName>style.visibility</p:attrName>
                                        </p:attrNameLst>
                                      </p:cBhvr>
                                      <p:to>
                                        <p:strVal val="visible"/>
                                      </p:to>
                                    </p:set>
                                    <p:animEffect transition="in" filter="fade">
                                      <p:cBhvr>
                                        <p:cTn id="53" dur="1000"/>
                                        <p:tgtEl>
                                          <p:spTgt spid="23564"/>
                                        </p:tgtEl>
                                      </p:cBhvr>
                                    </p:animEffect>
                                    <p:anim calcmode="lin" valueType="num">
                                      <p:cBhvr>
                                        <p:cTn id="54" dur="1000" fill="hold"/>
                                        <p:tgtEl>
                                          <p:spTgt spid="23564"/>
                                        </p:tgtEl>
                                        <p:attrNameLst>
                                          <p:attrName>ppt_x</p:attrName>
                                        </p:attrNameLst>
                                      </p:cBhvr>
                                      <p:tavLst>
                                        <p:tav tm="0">
                                          <p:val>
                                            <p:strVal val="#ppt_x"/>
                                          </p:val>
                                        </p:tav>
                                        <p:tav tm="100000">
                                          <p:val>
                                            <p:strVal val="#ppt_x"/>
                                          </p:val>
                                        </p:tav>
                                      </p:tavLst>
                                    </p:anim>
                                    <p:anim calcmode="lin" valueType="num">
                                      <p:cBhvr>
                                        <p:cTn id="55" dur="1000" fill="hold"/>
                                        <p:tgtEl>
                                          <p:spTgt spid="2356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3565"/>
                                        </p:tgtEl>
                                        <p:attrNameLst>
                                          <p:attrName>style.visibility</p:attrName>
                                        </p:attrNameLst>
                                      </p:cBhvr>
                                      <p:to>
                                        <p:strVal val="visible"/>
                                      </p:to>
                                    </p:set>
                                    <p:animEffect transition="in" filter="fade">
                                      <p:cBhvr>
                                        <p:cTn id="58" dur="1000"/>
                                        <p:tgtEl>
                                          <p:spTgt spid="23565"/>
                                        </p:tgtEl>
                                      </p:cBhvr>
                                    </p:animEffect>
                                    <p:anim calcmode="lin" valueType="num">
                                      <p:cBhvr>
                                        <p:cTn id="59" dur="1000" fill="hold"/>
                                        <p:tgtEl>
                                          <p:spTgt spid="23565"/>
                                        </p:tgtEl>
                                        <p:attrNameLst>
                                          <p:attrName>ppt_x</p:attrName>
                                        </p:attrNameLst>
                                      </p:cBhvr>
                                      <p:tavLst>
                                        <p:tav tm="0">
                                          <p:val>
                                            <p:strVal val="#ppt_x"/>
                                          </p:val>
                                        </p:tav>
                                        <p:tav tm="100000">
                                          <p:val>
                                            <p:strVal val="#ppt_x"/>
                                          </p:val>
                                        </p:tav>
                                      </p:tavLst>
                                    </p:anim>
                                    <p:anim calcmode="lin" valueType="num">
                                      <p:cBhvr>
                                        <p:cTn id="60" dur="1000" fill="hold"/>
                                        <p:tgtEl>
                                          <p:spTgt spid="23565"/>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3556"/>
                                        </p:tgtEl>
                                        <p:attrNameLst>
                                          <p:attrName>style.visibility</p:attrName>
                                        </p:attrNameLst>
                                      </p:cBhvr>
                                      <p:to>
                                        <p:strVal val="visible"/>
                                      </p:to>
                                    </p:set>
                                    <p:anim calcmode="lin" valueType="num">
                                      <p:cBhvr additive="base">
                                        <p:cTn id="65" dur="500" fill="hold"/>
                                        <p:tgtEl>
                                          <p:spTgt spid="23556"/>
                                        </p:tgtEl>
                                        <p:attrNameLst>
                                          <p:attrName>ppt_x</p:attrName>
                                        </p:attrNameLst>
                                      </p:cBhvr>
                                      <p:tavLst>
                                        <p:tav tm="0">
                                          <p:val>
                                            <p:strVal val="#ppt_x"/>
                                          </p:val>
                                        </p:tav>
                                        <p:tav tm="100000">
                                          <p:val>
                                            <p:strVal val="#ppt_x"/>
                                          </p:val>
                                        </p:tav>
                                      </p:tavLst>
                                    </p:anim>
                                    <p:anim calcmode="lin" valueType="num">
                                      <p:cBhvr additive="base">
                                        <p:cTn id="66"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9185" y="631883"/>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2. </a:t>
            </a:r>
            <a:r>
              <a:rPr lang="vi-VN" altLang="en-US" sz="3200"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28675"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8676" name="Rectangle 1"/>
          <p:cNvSpPr>
            <a:spLocks noChangeArrowheads="1"/>
          </p:cNvSpPr>
          <p:nvPr/>
        </p:nvSpPr>
        <p:spPr bwMode="auto">
          <a:xfrm>
            <a:off x="239185" y="913399"/>
            <a:ext cx="1142576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667" dirty="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2667" dirty="0">
              <a:latin typeface="Times New Roman" panose="02020603050405020304" pitchFamily="18" charset="0"/>
              <a:cs typeface="Times New Roman" panose="02020603050405020304" pitchFamily="18" charset="0"/>
            </a:endParaRPr>
          </a:p>
        </p:txBody>
      </p:sp>
      <p:sp>
        <p:nvSpPr>
          <p:cNvPr id="24581" name="Rectangle 1"/>
          <p:cNvSpPr>
            <a:spLocks noChangeArrowheads="1"/>
          </p:cNvSpPr>
          <p:nvPr/>
        </p:nvSpPr>
        <p:spPr bwMode="auto">
          <a:xfrm>
            <a:off x="239185" y="1628262"/>
            <a:ext cx="10945283" cy="370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933" dirty="0">
                <a:latin typeface="Times New Roman" panose="02020603050405020304" pitchFamily="18" charset="0"/>
                <a:cs typeface="Times New Roman" panose="02020603050405020304" pitchFamily="18" charset="0"/>
              </a:rPr>
              <a:t> </a:t>
            </a:r>
            <a:r>
              <a:rPr lang="vi-VN" altLang="en-US" sz="2933" dirty="0">
                <a:solidFill>
                  <a:srgbClr val="FF0000"/>
                </a:solidFill>
                <a:latin typeface="Times New Roman" panose="02020603050405020304" pitchFamily="18" charset="0"/>
                <a:cs typeface="Times New Roman" panose="02020603050405020304" pitchFamily="18" charset="0"/>
              </a:rPr>
              <a:t>Thí nghiệm 3: Chứng minh hướng tiếp xúc</a:t>
            </a:r>
            <a:endParaRPr lang="en-US" altLang="en-US" sz="2933" b="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r>
              <a:rPr lang="vi-VN" altLang="en-US" sz="2933" b="0" dirty="0">
                <a:latin typeface="Times New Roman" panose="02020603050405020304" pitchFamily="18" charset="0"/>
                <a:cs typeface="Times New Roman" panose="02020603050405020304" pitchFamily="18" charset="0"/>
              </a:rPr>
              <a:t>- GV hướng dẫn HS chuẩn bị:</a:t>
            </a:r>
            <a:endParaRPr lang="en-US" altLang="en-US" sz="2933"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933" b="0" dirty="0">
                <a:latin typeface="Times New Roman" panose="02020603050405020304" pitchFamily="18" charset="0"/>
                <a:cs typeface="Times New Roman" panose="02020603050405020304" pitchFamily="18" charset="0"/>
              </a:rPr>
              <a:t>+ Dụng cụ: chậu để trồng cây, giá thể (cành cây khô, cọc gỗ, lưới thép).</a:t>
            </a:r>
            <a:endParaRPr lang="en-US" altLang="en-US" sz="2933"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933" b="0" dirty="0">
                <a:latin typeface="Times New Roman" panose="02020603050405020304" pitchFamily="18" charset="0"/>
                <a:cs typeface="Times New Roman" panose="02020603050405020304" pitchFamily="18" charset="0"/>
              </a:rPr>
              <a:t>+ Hóa chất: nước</a:t>
            </a:r>
            <a:endParaRPr lang="en-US" altLang="en-US" sz="2933"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933" b="0" dirty="0">
                <a:latin typeface="Times New Roman" panose="02020603050405020304" pitchFamily="18" charset="0"/>
                <a:cs typeface="Times New Roman" panose="02020603050405020304" pitchFamily="18" charset="0"/>
              </a:rPr>
              <a:t>+ Mẫu vật: cây thân leo (đậu cô ve, bầu bí, mướp) đang sinh trưởng, đất ẩm.</a:t>
            </a:r>
            <a:endParaRPr lang="en-US" altLang="en-US" sz="2933" b="0" dirty="0">
              <a:latin typeface="Times New Roman" panose="02020603050405020304" pitchFamily="18" charset="0"/>
              <a:cs typeface="Times New Roman" panose="02020603050405020304" pitchFamily="18" charset="0"/>
            </a:endParaRPr>
          </a:p>
          <a:p>
            <a:pPr>
              <a:spcBef>
                <a:spcPct val="0"/>
              </a:spcBef>
              <a:buClrTx/>
              <a:buFontTx/>
              <a:buNone/>
            </a:pPr>
            <a:r>
              <a:rPr lang="vi-VN" altLang="en-US" sz="2933" b="0" dirty="0">
                <a:latin typeface="Times New Roman" panose="02020603050405020304" pitchFamily="18" charset="0"/>
                <a:cs typeface="Times New Roman" panose="02020603050405020304" pitchFamily="18" charset="0"/>
              </a:rPr>
              <a:t>- GV chia HS thành các nhóm, yêu cầu HS tiến hành thí nghiệm theo các bước SGK tr.148.</a:t>
            </a:r>
            <a:endParaRPr lang="en-US" altLang="en-US" sz="2933" b="0" dirty="0">
              <a:latin typeface="Times New Roman" panose="02020603050405020304" pitchFamily="18" charset="0"/>
              <a:cs typeface="Times New Roman" panose="02020603050405020304" pitchFamily="18" charset="0"/>
            </a:endParaRPr>
          </a:p>
        </p:txBody>
      </p:sp>
      <p:sp>
        <p:nvSpPr>
          <p:cNvPr id="24582" name="Rectangle 2"/>
          <p:cNvSpPr>
            <a:spLocks noChangeArrowheads="1"/>
          </p:cNvSpPr>
          <p:nvPr/>
        </p:nvSpPr>
        <p:spPr bwMode="auto">
          <a:xfrm>
            <a:off x="287868" y="5543424"/>
            <a:ext cx="113770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b="0" dirty="0">
                <a:latin typeface="Times New Roman" panose="02020603050405020304" pitchFamily="18" charset="0"/>
                <a:cs typeface="Times New Roman" panose="02020603050405020304" pitchFamily="18" charset="0"/>
              </a:rPr>
              <a:t>- HS trả lời câu hỏi: </a:t>
            </a:r>
            <a:r>
              <a:rPr lang="vi-VN" altLang="en-US" sz="3200" dirty="0">
                <a:solidFill>
                  <a:srgbClr val="FF0000"/>
                </a:solidFill>
                <a:latin typeface="Times New Roman" panose="02020603050405020304" pitchFamily="18" charset="0"/>
                <a:cs typeface="Times New Roman" panose="02020603050405020304" pitchFamily="18" charset="0"/>
              </a:rPr>
              <a:t>Hãy kể tên một số thực vật có tính hướng tiếp xúc mà em biết</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065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4582"/>
                                        </p:tgtEl>
                                        <p:attrNameLst>
                                          <p:attrName>style.visibility</p:attrName>
                                        </p:attrNameLst>
                                      </p:cBhvr>
                                      <p:to>
                                        <p:strVal val="visible"/>
                                      </p:to>
                                    </p:set>
                                    <p:animEffect transition="in" filter="barn(inVertical)">
                                      <p:cBhvr>
                                        <p:cTn id="14"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4"/>
          <p:cNvSpPr txBox="1">
            <a:spLocks noChangeArrowheads="1"/>
          </p:cNvSpPr>
          <p:nvPr/>
        </p:nvSpPr>
        <p:spPr bwMode="auto">
          <a:xfrm>
            <a:off x="90654" y="1309309"/>
            <a:ext cx="8432800" cy="243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5067"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CHỦ ĐỀ 8. </a:t>
            </a:r>
            <a:r>
              <a:rPr lang="en-US" altLang="en-US" sz="5067"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CẢM ỨNG Ở SINH VẬT VÀ TẬP TÍNH Ở ĐỘNG VẬT</a:t>
            </a:r>
            <a:endParaRPr lang="en-US" altLang="en-US" sz="5067" b="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占位符 8"/>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l="41156" r="15092"/>
          <a:stretch>
            <a:fillRect/>
          </a:stretch>
        </p:blipFill>
        <p:spPr>
          <a:xfrm>
            <a:off x="8636000" y="227814"/>
            <a:ext cx="3385504" cy="3950065"/>
          </a:xfr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17" y="5446184"/>
            <a:ext cx="12206817" cy="154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3048000" y="2997201"/>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2400" b="0">
              <a:latin typeface="Times New Roman" panose="02020603050405020304" pitchFamily="18" charset="0"/>
              <a:cs typeface="Times New Roman" panose="02020603050405020304" pitchFamily="18" charset="0"/>
            </a:endParaRPr>
          </a:p>
        </p:txBody>
      </p:sp>
      <p:sp>
        <p:nvSpPr>
          <p:cNvPr id="2" name="Rectangle 1"/>
          <p:cNvSpPr/>
          <p:nvPr/>
        </p:nvSpPr>
        <p:spPr>
          <a:xfrm>
            <a:off x="1289244" y="4375089"/>
            <a:ext cx="9124742" cy="830997"/>
          </a:xfrm>
          <a:prstGeom prst="rect">
            <a:avLst/>
          </a:prstGeom>
        </p:spPr>
        <p:txBody>
          <a:bodyPr wrap="none">
            <a:spAutoFit/>
          </a:bodyPr>
          <a:lstStyle/>
          <a:p>
            <a:pPr algn="ctr">
              <a:defRPr/>
            </a:pPr>
            <a:r>
              <a:rPr lang="en-US" altLang="zh-CN" sz="4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BÀI 32. CẢM ỨNG Ở SINH VẬT</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3456523774"/>
      </p:ext>
    </p:extLst>
  </p:cSld>
  <p:clrMapOvr>
    <a:masterClrMapping/>
  </p:clrMapOvr>
  <p:transition spd="slow" advClick="0" advTm="5000">
    <p:randomBar dir="vert"/>
  </p:transition>
  <p:timing>
    <p:tnLst>
      <p:par>
        <p:cTn id="1" dur="indefinite" restart="never" nodeType="tmRoot"/>
      </p:par>
    </p:tnLst>
    <p:bldLst>
      <p:bldP spid="819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0825" y="596780"/>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2. </a:t>
            </a:r>
            <a:r>
              <a:rPr lang="vi-VN" altLang="en-US" sz="3200"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29699"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9700" name="Rectangle 1"/>
          <p:cNvSpPr>
            <a:spLocks noChangeArrowheads="1"/>
          </p:cNvSpPr>
          <p:nvPr/>
        </p:nvSpPr>
        <p:spPr bwMode="auto">
          <a:xfrm>
            <a:off x="139701" y="954617"/>
            <a:ext cx="12052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a:latin typeface="Times New Roman" panose="02020603050405020304" pitchFamily="18" charset="0"/>
                <a:cs typeface="Times New Roman" panose="02020603050405020304" pitchFamily="18" charset="0"/>
              </a:rPr>
              <a:t>Tìm hiểu các thí nghiệm chứng minh tính hướng sáng của thực vật</a:t>
            </a:r>
            <a:endParaRPr lang="en-US" altLang="en-US" sz="3200">
              <a:latin typeface="Times New Roman" panose="02020603050405020304" pitchFamily="18" charset="0"/>
              <a:cs typeface="Times New Roman" panose="02020603050405020304" pitchFamily="18" charset="0"/>
            </a:endParaRPr>
          </a:p>
        </p:txBody>
      </p:sp>
      <p:sp>
        <p:nvSpPr>
          <p:cNvPr id="25605" name="Rectangle 1"/>
          <p:cNvSpPr>
            <a:spLocks noChangeArrowheads="1"/>
          </p:cNvSpPr>
          <p:nvPr/>
        </p:nvSpPr>
        <p:spPr bwMode="auto">
          <a:xfrm>
            <a:off x="395817" y="1509185"/>
            <a:ext cx="1152101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dirty="0">
                <a:solidFill>
                  <a:srgbClr val="FF0000"/>
                </a:solidFill>
                <a:latin typeface="Times New Roman" panose="02020603050405020304" pitchFamily="18" charset="0"/>
                <a:cs typeface="Times New Roman" panose="02020603050405020304" pitchFamily="18" charset="0"/>
              </a:rPr>
              <a:t>Thí nghiệm 3: Chứng minh hướng tiếp xúc</a:t>
            </a:r>
            <a:endParaRPr lang="en-US" altLang="en-US" sz="3200" b="0" dirty="0">
              <a:solidFill>
                <a:srgbClr val="FF0000"/>
              </a:solidFill>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b="0" dirty="0">
                <a:latin typeface="Times New Roman" panose="02020603050405020304" pitchFamily="18" charset="0"/>
                <a:cs typeface="Times New Roman" panose="02020603050405020304" pitchFamily="18" charset="0"/>
              </a:rPr>
              <a:t>- Tiến hành thí nghiệm theo các bước:</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b="0" dirty="0">
                <a:latin typeface="Times New Roman" panose="02020603050405020304" pitchFamily="18" charset="0"/>
                <a:cs typeface="Times New Roman" panose="02020603050405020304" pitchFamily="18" charset="0"/>
              </a:rPr>
              <a:t>+ Bước 1: Trồng ba cây thân leo (mướp, bí, bầu) vào ba chậu chứa đất ẩm.</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b="0" dirty="0">
                <a:latin typeface="Times New Roman" panose="02020603050405020304" pitchFamily="18" charset="0"/>
                <a:cs typeface="Times New Roman" panose="02020603050405020304" pitchFamily="18" charset="0"/>
              </a:rPr>
              <a:t>+ Bước 2: Cắm sát bên mỗi cây một giá thể.</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b="0" dirty="0">
                <a:latin typeface="Times New Roman" panose="02020603050405020304" pitchFamily="18" charset="0"/>
                <a:cs typeface="Times New Roman" panose="02020603050405020304" pitchFamily="18" charset="0"/>
              </a:rPr>
              <a:t>+ Bước 3: Đặt chậu cây nơi có đủ ánh sáng và tưới nước hằng ngày.</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b="0" dirty="0">
                <a:latin typeface="Times New Roman" panose="02020603050405020304" pitchFamily="18" charset="0"/>
                <a:cs typeface="Times New Roman" panose="02020603050405020304" pitchFamily="18" charset="0"/>
              </a:rPr>
              <a:t>+ Bước 4: Theo dõi và ghi chép hiện tượng xảy ra của các cây này sau 1 tuần, 2 tuần, 3 tuần.</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dirty="0">
                <a:latin typeface="Times New Roman" panose="02020603050405020304" pitchFamily="18" charset="0"/>
                <a:cs typeface="Times New Roman" panose="02020603050405020304" pitchFamily="18" charset="0"/>
              </a:rPr>
              <a:t>- Một số thực vật có tính hướng tiếp xúc: mướp, bầu, bí, dưa leo, nho, đậu ván, đậu cô ve, cây củ từ…</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31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8234" y="929748"/>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2. </a:t>
            </a:r>
            <a:r>
              <a:rPr lang="vi-VN" altLang="en-US" sz="3200" b="1" dirty="0">
                <a:solidFill>
                  <a:srgbClr val="FF0000"/>
                </a:solidFill>
                <a:latin typeface="Times New Roman" panose="02020603050405020304" pitchFamily="18" charset="0"/>
                <a:cs typeface="Times New Roman" panose="02020603050405020304" pitchFamily="18" charset="0"/>
              </a:rPr>
              <a:t>CẢM ỨNG Ở THỰC VẬT</a:t>
            </a: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0723"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6628" name="Rectangle 1"/>
          <p:cNvSpPr>
            <a:spLocks noChangeArrowheads="1"/>
          </p:cNvSpPr>
          <p:nvPr/>
        </p:nvSpPr>
        <p:spPr bwMode="auto">
          <a:xfrm>
            <a:off x="239184" y="1411818"/>
            <a:ext cx="10657416"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733" b="0" dirty="0">
                <a:latin typeface="Times New Roman" panose="02020603050405020304" pitchFamily="18" charset="0"/>
                <a:cs typeface="Times New Roman" panose="02020603050405020304" pitchFamily="18" charset="0"/>
              </a:rPr>
              <a:t>- </a:t>
            </a:r>
            <a:r>
              <a:rPr lang="vi-VN" altLang="en-US" sz="3733" dirty="0">
                <a:latin typeface="Times New Roman" panose="02020603050405020304" pitchFamily="18" charset="0"/>
                <a:cs typeface="Times New Roman" panose="02020603050405020304" pitchFamily="18" charset="0"/>
              </a:rPr>
              <a:t>Cảm ứng ở thực vật </a:t>
            </a:r>
            <a:r>
              <a:rPr lang="vi-VN" altLang="en-US" sz="3733" b="0" dirty="0">
                <a:latin typeface="Times New Roman" panose="02020603050405020304" pitchFamily="18" charset="0"/>
                <a:cs typeface="Times New Roman" panose="02020603050405020304" pitchFamily="18" charset="0"/>
              </a:rPr>
              <a:t>là khả năng tiếp nhận và phản ứng lại các kích thích từ môi trường thông qua vận động của các cơ quan. </a:t>
            </a:r>
            <a:endParaRPr lang="en-US" altLang="en-US" sz="3733" b="0" dirty="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58234" y="3215218"/>
            <a:ext cx="10638367"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733" b="0">
                <a:latin typeface="Times New Roman" panose="02020603050405020304" pitchFamily="18" charset="0"/>
                <a:cs typeface="Times New Roman" panose="02020603050405020304" pitchFamily="18" charset="0"/>
              </a:rPr>
              <a:t>- </a:t>
            </a:r>
            <a:r>
              <a:rPr lang="vi-VN" altLang="en-US" sz="3733">
                <a:latin typeface="Times New Roman" panose="02020603050405020304" pitchFamily="18" charset="0"/>
                <a:cs typeface="Times New Roman" panose="02020603050405020304" pitchFamily="18" charset="0"/>
              </a:rPr>
              <a:t>Các hình thức của cảm ứng ở thực vật </a:t>
            </a:r>
            <a:r>
              <a:rPr lang="vi-VN" altLang="en-US" sz="3733" b="0">
                <a:latin typeface="Times New Roman" panose="02020603050405020304" pitchFamily="18" charset="0"/>
                <a:cs typeface="Times New Roman" panose="02020603050405020304" pitchFamily="18" charset="0"/>
              </a:rPr>
              <a:t>bao gồm tính hướng sáng, tính hướng nước, tính hướng tiếp xúc, tính hướng hóa, hướng đất,…</a:t>
            </a:r>
            <a:endParaRPr lang="en-US" altLang="en-US" sz="3733"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573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5192" y="308594"/>
            <a:ext cx="10913533" cy="850900"/>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31747"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1748" name="Rectangle 1"/>
          <p:cNvSpPr>
            <a:spLocks noChangeArrowheads="1"/>
          </p:cNvSpPr>
          <p:nvPr/>
        </p:nvSpPr>
        <p:spPr bwMode="auto">
          <a:xfrm>
            <a:off x="312348" y="867106"/>
            <a:ext cx="93133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ứng dụng cảm ứng trong thực tiễn</a:t>
            </a:r>
            <a:endParaRPr lang="en-US" altLang="en-US" sz="3200" b="0" dirty="0">
              <a:latin typeface="Times New Roman" panose="02020603050405020304" pitchFamily="18" charset="0"/>
              <a:cs typeface="Times New Roman" panose="02020603050405020304" pitchFamily="18" charset="0"/>
            </a:endParaRPr>
          </a:p>
        </p:txBody>
      </p:sp>
      <p:sp>
        <p:nvSpPr>
          <p:cNvPr id="27653" name="Rectangle 1"/>
          <p:cNvSpPr>
            <a:spLocks noChangeArrowheads="1"/>
          </p:cNvSpPr>
          <p:nvPr/>
        </p:nvSpPr>
        <p:spPr bwMode="auto">
          <a:xfrm>
            <a:off x="-624745" y="3259667"/>
            <a:ext cx="6336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err="1">
                <a:latin typeface="Times New Roman" panose="02020603050405020304" pitchFamily="18" charset="0"/>
                <a:cs typeface="Times New Roman" panose="02020603050405020304" pitchFamily="18" charset="0"/>
              </a:rPr>
              <a:t>Hình</a:t>
            </a:r>
            <a:r>
              <a:rPr lang="en-US" altLang="en-US" sz="2400" dirty="0">
                <a:latin typeface="Times New Roman" panose="02020603050405020304" pitchFamily="18" charset="0"/>
                <a:cs typeface="Times New Roman" panose="02020603050405020304" pitchFamily="18" charset="0"/>
              </a:rPr>
              <a:t> 32.7.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bon </a:t>
            </a:r>
            <a:r>
              <a:rPr lang="en-US" altLang="en-US" sz="2400" dirty="0" err="1">
                <a:latin typeface="Times New Roman" panose="02020603050405020304" pitchFamily="18" charset="0"/>
                <a:cs typeface="Times New Roman" panose="02020603050405020304" pitchFamily="18" charset="0"/>
              </a:rPr>
              <a:t>sai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triển</a:t>
            </a:r>
            <a:r>
              <a:rPr lang="en-US" altLang="en-US" sz="2400" dirty="0">
                <a:latin typeface="Times New Roman" panose="02020603050405020304" pitchFamily="18" charset="0"/>
                <a:cs typeface="Times New Roman" panose="02020603050405020304" pitchFamily="18" charset="0"/>
              </a:rPr>
              <a:t> </a:t>
            </a:r>
            <a:br>
              <a:rPr lang="en-US" altLang="en-US" sz="2400" dirty="0">
                <a:latin typeface="Times New Roman" panose="02020603050405020304" pitchFamily="18" charset="0"/>
                <a:cs typeface="Times New Roman" panose="02020603050405020304" pitchFamily="18" charset="0"/>
              </a:rPr>
            </a:b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endParaRPr lang="en-US" altLang="en-US" sz="2400" dirty="0">
              <a:latin typeface="Times New Roman" panose="02020603050405020304" pitchFamily="18" charset="0"/>
              <a:cs typeface="Times New Roman" panose="02020603050405020304" pitchFamily="18" charset="0"/>
            </a:endParaRPr>
          </a:p>
        </p:txBody>
      </p:sp>
      <p:sp>
        <p:nvSpPr>
          <p:cNvPr id="27654" name="Rectangle 2"/>
          <p:cNvSpPr>
            <a:spLocks noChangeArrowheads="1"/>
          </p:cNvSpPr>
          <p:nvPr/>
        </p:nvSpPr>
        <p:spPr bwMode="auto">
          <a:xfrm>
            <a:off x="6192011" y="3242073"/>
            <a:ext cx="5952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err="1">
                <a:latin typeface="Times New Roman" panose="02020603050405020304" pitchFamily="18" charset="0"/>
                <a:cs typeface="Times New Roman" panose="02020603050405020304" pitchFamily="18" charset="0"/>
              </a:rPr>
              <a:t>Hình</a:t>
            </a:r>
            <a:r>
              <a:rPr lang="en-US" altLang="en-US" sz="2400" dirty="0">
                <a:latin typeface="Times New Roman" panose="02020603050405020304" pitchFamily="18" charset="0"/>
                <a:cs typeface="Times New Roman" panose="02020603050405020304" pitchFamily="18" charset="0"/>
              </a:rPr>
              <a:t> 32.9. </a:t>
            </a:r>
            <a:r>
              <a:rPr lang="en-US" altLang="en-US" sz="2400" dirty="0" err="1">
                <a:latin typeface="Times New Roman" panose="02020603050405020304" pitchFamily="18" charset="0"/>
                <a:cs typeface="Times New Roman" panose="02020603050405020304" pitchFamily="18" charset="0"/>
              </a:rPr>
              <a:t>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leo</a:t>
            </a:r>
            <a:endParaRPr lang="en-US" altLang="en-US" sz="2400" dirty="0">
              <a:latin typeface="Times New Roman" panose="02020603050405020304" pitchFamily="18" charset="0"/>
              <a:cs typeface="Times New Roman" panose="02020603050405020304" pitchFamily="18" charset="0"/>
            </a:endParaRPr>
          </a:p>
        </p:txBody>
      </p:sp>
      <p:sp>
        <p:nvSpPr>
          <p:cNvPr id="27655" name="Rectangle 3"/>
          <p:cNvSpPr>
            <a:spLocks noChangeArrowheads="1"/>
          </p:cNvSpPr>
          <p:nvPr/>
        </p:nvSpPr>
        <p:spPr bwMode="auto">
          <a:xfrm>
            <a:off x="287240" y="5996517"/>
            <a:ext cx="580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err="1">
                <a:latin typeface="Times New Roman" panose="02020603050405020304" pitchFamily="18" charset="0"/>
                <a:cs typeface="Times New Roman" panose="02020603050405020304" pitchFamily="18" charset="0"/>
              </a:rPr>
              <a:t>Hình</a:t>
            </a:r>
            <a:r>
              <a:rPr lang="en-US" altLang="en-US" sz="2400" dirty="0">
                <a:latin typeface="Times New Roman" panose="02020603050405020304" pitchFamily="18" charset="0"/>
                <a:cs typeface="Times New Roman" panose="02020603050405020304" pitchFamily="18" charset="0"/>
              </a:rPr>
              <a:t> 32.8. </a:t>
            </a:r>
            <a:r>
              <a:rPr lang="en-US" altLang="en-US" sz="2400" dirty="0" err="1">
                <a:latin typeface="Times New Roman" panose="02020603050405020304" pitchFamily="18" charset="0"/>
                <a:cs typeface="Times New Roman" panose="02020603050405020304" pitchFamily="18" charset="0"/>
              </a:rPr>
              <a:t>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thuỷ</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canh</a:t>
            </a:r>
            <a:endParaRPr lang="en-US" altLang="en-US" sz="2400" dirty="0">
              <a:latin typeface="Times New Roman" panose="02020603050405020304" pitchFamily="18" charset="0"/>
              <a:cs typeface="Times New Roman" panose="02020603050405020304" pitchFamily="18" charset="0"/>
            </a:endParaRPr>
          </a:p>
        </p:txBody>
      </p:sp>
      <p:sp>
        <p:nvSpPr>
          <p:cNvPr id="27656" name="Rectangle 4"/>
          <p:cNvSpPr>
            <a:spLocks noChangeArrowheads="1"/>
          </p:cNvSpPr>
          <p:nvPr/>
        </p:nvSpPr>
        <p:spPr bwMode="auto">
          <a:xfrm>
            <a:off x="6824131" y="5899547"/>
            <a:ext cx="52245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err="1">
                <a:latin typeface="Times New Roman" panose="02020603050405020304" pitchFamily="18" charset="0"/>
                <a:cs typeface="Times New Roman" panose="02020603050405020304" pitchFamily="18" charset="0"/>
              </a:rPr>
              <a:t>Hình</a:t>
            </a:r>
            <a:r>
              <a:rPr lang="en-US" altLang="en-US" sz="2400" dirty="0">
                <a:latin typeface="Times New Roman" panose="02020603050405020304" pitchFamily="18" charset="0"/>
                <a:cs typeface="Times New Roman" panose="02020603050405020304" pitchFamily="18" charset="0"/>
              </a:rPr>
              <a:t> 32.10. </a:t>
            </a:r>
            <a:r>
              <a:rPr lang="en-US" altLang="en-US" sz="2400" dirty="0" err="1">
                <a:latin typeface="Times New Roman" panose="02020603050405020304" pitchFamily="18" charset="0"/>
                <a:cs typeface="Times New Roman" panose="02020603050405020304" pitchFamily="18" charset="0"/>
              </a:rPr>
              <a:t>Hiện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bắt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mồi</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vo</a:t>
            </a:r>
            <a:r>
              <a:rPr lang="en-US" altLang="en-US" sz="2400" dirty="0">
                <a:latin typeface="Times New Roman" panose="02020603050405020304" pitchFamily="18" charset="0"/>
                <a:cs typeface="Times New Roman" panose="02020603050405020304" pitchFamily="18" charset="0"/>
              </a:rPr>
              <a:t>́</a:t>
            </a:r>
          </a:p>
        </p:txBody>
      </p:sp>
      <p:pic>
        <p:nvPicPr>
          <p:cNvPr id="27657" name="image16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67" y="1595967"/>
            <a:ext cx="432011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image161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48" y="4165600"/>
            <a:ext cx="4993217" cy="178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image162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661" y="1527740"/>
            <a:ext cx="4607984" cy="168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image1623.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3985684"/>
            <a:ext cx="4449233" cy="184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8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ppt_x</p:attrName>
                                        </p:attrNameLst>
                                      </p:cBhvr>
                                      <p:tavLst>
                                        <p:tav tm="0">
                                          <p:val>
                                            <p:strVal val="#ppt_x"/>
                                          </p:val>
                                        </p:tav>
                                        <p:tav tm="100000">
                                          <p:val>
                                            <p:strVal val="#ppt_x"/>
                                          </p:val>
                                        </p:tav>
                                      </p:tavLst>
                                    </p:anim>
                                    <p:anim calcmode="lin" valueType="num">
                                      <p:cBhvr>
                                        <p:cTn id="9" dur="1000" fill="hold"/>
                                        <p:tgtEl>
                                          <p:spTgt spid="276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fade">
                                      <p:cBhvr>
                                        <p:cTn id="12" dur="1000"/>
                                        <p:tgtEl>
                                          <p:spTgt spid="27657"/>
                                        </p:tgtEl>
                                      </p:cBhvr>
                                    </p:animEffect>
                                    <p:anim calcmode="lin" valueType="num">
                                      <p:cBhvr>
                                        <p:cTn id="13" dur="1000" fill="hold"/>
                                        <p:tgtEl>
                                          <p:spTgt spid="27657"/>
                                        </p:tgtEl>
                                        <p:attrNameLst>
                                          <p:attrName>ppt_x</p:attrName>
                                        </p:attrNameLst>
                                      </p:cBhvr>
                                      <p:tavLst>
                                        <p:tav tm="0">
                                          <p:val>
                                            <p:strVal val="#ppt_x"/>
                                          </p:val>
                                        </p:tav>
                                        <p:tav tm="100000">
                                          <p:val>
                                            <p:strVal val="#ppt_x"/>
                                          </p:val>
                                        </p:tav>
                                      </p:tavLst>
                                    </p:anim>
                                    <p:anim calcmode="lin" valueType="num">
                                      <p:cBhvr>
                                        <p:cTn id="14" dur="1000" fill="hold"/>
                                        <p:tgtEl>
                                          <p:spTgt spid="2765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7658"/>
                                        </p:tgtEl>
                                        <p:attrNameLst>
                                          <p:attrName>style.visibility</p:attrName>
                                        </p:attrNameLst>
                                      </p:cBhvr>
                                      <p:to>
                                        <p:strVal val="visible"/>
                                      </p:to>
                                    </p:set>
                                    <p:animEffect transition="in" filter="fade">
                                      <p:cBhvr>
                                        <p:cTn id="19" dur="1000"/>
                                        <p:tgtEl>
                                          <p:spTgt spid="27658"/>
                                        </p:tgtEl>
                                      </p:cBhvr>
                                    </p:animEffect>
                                    <p:anim calcmode="lin" valueType="num">
                                      <p:cBhvr>
                                        <p:cTn id="20" dur="1000" fill="hold"/>
                                        <p:tgtEl>
                                          <p:spTgt spid="27658"/>
                                        </p:tgtEl>
                                        <p:attrNameLst>
                                          <p:attrName>ppt_x</p:attrName>
                                        </p:attrNameLst>
                                      </p:cBhvr>
                                      <p:tavLst>
                                        <p:tav tm="0">
                                          <p:val>
                                            <p:strVal val="#ppt_x"/>
                                          </p:val>
                                        </p:tav>
                                        <p:tav tm="100000">
                                          <p:val>
                                            <p:strVal val="#ppt_x"/>
                                          </p:val>
                                        </p:tav>
                                      </p:tavLst>
                                    </p:anim>
                                    <p:anim calcmode="lin" valueType="num">
                                      <p:cBhvr>
                                        <p:cTn id="21" dur="1000" fill="hold"/>
                                        <p:tgtEl>
                                          <p:spTgt spid="2765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7655"/>
                                        </p:tgtEl>
                                        <p:attrNameLst>
                                          <p:attrName>style.visibility</p:attrName>
                                        </p:attrNameLst>
                                      </p:cBhvr>
                                      <p:to>
                                        <p:strVal val="visible"/>
                                      </p:to>
                                    </p:set>
                                    <p:animEffect transition="in" filter="fade">
                                      <p:cBhvr>
                                        <p:cTn id="24" dur="1000"/>
                                        <p:tgtEl>
                                          <p:spTgt spid="27655"/>
                                        </p:tgtEl>
                                      </p:cBhvr>
                                    </p:animEffect>
                                    <p:anim calcmode="lin" valueType="num">
                                      <p:cBhvr>
                                        <p:cTn id="25" dur="1000" fill="hold"/>
                                        <p:tgtEl>
                                          <p:spTgt spid="27655"/>
                                        </p:tgtEl>
                                        <p:attrNameLst>
                                          <p:attrName>ppt_x</p:attrName>
                                        </p:attrNameLst>
                                      </p:cBhvr>
                                      <p:tavLst>
                                        <p:tav tm="0">
                                          <p:val>
                                            <p:strVal val="#ppt_x"/>
                                          </p:val>
                                        </p:tav>
                                        <p:tav tm="100000">
                                          <p:val>
                                            <p:strVal val="#ppt_x"/>
                                          </p:val>
                                        </p:tav>
                                      </p:tavLst>
                                    </p:anim>
                                    <p:anim calcmode="lin" valueType="num">
                                      <p:cBhvr>
                                        <p:cTn id="26"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7659"/>
                                        </p:tgtEl>
                                        <p:attrNameLst>
                                          <p:attrName>style.visibility</p:attrName>
                                        </p:attrNameLst>
                                      </p:cBhvr>
                                      <p:to>
                                        <p:strVal val="visible"/>
                                      </p:to>
                                    </p:set>
                                    <p:anim calcmode="lin" valueType="num">
                                      <p:cBhvr additive="base">
                                        <p:cTn id="31" dur="500" fill="hold"/>
                                        <p:tgtEl>
                                          <p:spTgt spid="27659"/>
                                        </p:tgtEl>
                                        <p:attrNameLst>
                                          <p:attrName>ppt_x</p:attrName>
                                        </p:attrNameLst>
                                      </p:cBhvr>
                                      <p:tavLst>
                                        <p:tav tm="0">
                                          <p:val>
                                            <p:strVal val="#ppt_x"/>
                                          </p:val>
                                        </p:tav>
                                        <p:tav tm="100000">
                                          <p:val>
                                            <p:strVal val="#ppt_x"/>
                                          </p:val>
                                        </p:tav>
                                      </p:tavLst>
                                    </p:anim>
                                    <p:anim calcmode="lin" valueType="num">
                                      <p:cBhvr additive="base">
                                        <p:cTn id="32" dur="500" fill="hold"/>
                                        <p:tgtEl>
                                          <p:spTgt spid="2765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654"/>
                                        </p:tgtEl>
                                        <p:attrNameLst>
                                          <p:attrName>style.visibility</p:attrName>
                                        </p:attrNameLst>
                                      </p:cBhvr>
                                      <p:to>
                                        <p:strVal val="visible"/>
                                      </p:to>
                                    </p:set>
                                    <p:anim calcmode="lin" valueType="num">
                                      <p:cBhvr additive="base">
                                        <p:cTn id="35" dur="500" fill="hold"/>
                                        <p:tgtEl>
                                          <p:spTgt spid="27654"/>
                                        </p:tgtEl>
                                        <p:attrNameLst>
                                          <p:attrName>ppt_x</p:attrName>
                                        </p:attrNameLst>
                                      </p:cBhvr>
                                      <p:tavLst>
                                        <p:tav tm="0">
                                          <p:val>
                                            <p:strVal val="#ppt_x"/>
                                          </p:val>
                                        </p:tav>
                                        <p:tav tm="100000">
                                          <p:val>
                                            <p:strVal val="#ppt_x"/>
                                          </p:val>
                                        </p:tav>
                                      </p:tavLst>
                                    </p:anim>
                                    <p:anim calcmode="lin" valueType="num">
                                      <p:cBhvr additive="base">
                                        <p:cTn id="36"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7660"/>
                                        </p:tgtEl>
                                        <p:attrNameLst>
                                          <p:attrName>style.visibility</p:attrName>
                                        </p:attrNameLst>
                                      </p:cBhvr>
                                      <p:to>
                                        <p:strVal val="visible"/>
                                      </p:to>
                                    </p:set>
                                    <p:anim calcmode="lin" valueType="num">
                                      <p:cBhvr additive="base">
                                        <p:cTn id="41" dur="500" fill="hold"/>
                                        <p:tgtEl>
                                          <p:spTgt spid="27660"/>
                                        </p:tgtEl>
                                        <p:attrNameLst>
                                          <p:attrName>ppt_x</p:attrName>
                                        </p:attrNameLst>
                                      </p:cBhvr>
                                      <p:tavLst>
                                        <p:tav tm="0">
                                          <p:val>
                                            <p:strVal val="#ppt_x"/>
                                          </p:val>
                                        </p:tav>
                                        <p:tav tm="100000">
                                          <p:val>
                                            <p:strVal val="#ppt_x"/>
                                          </p:val>
                                        </p:tav>
                                      </p:tavLst>
                                    </p:anim>
                                    <p:anim calcmode="lin" valueType="num">
                                      <p:cBhvr additive="base">
                                        <p:cTn id="42" dur="500" fill="hold"/>
                                        <p:tgtEl>
                                          <p:spTgt spid="2766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656"/>
                                        </p:tgtEl>
                                        <p:attrNameLst>
                                          <p:attrName>style.visibility</p:attrName>
                                        </p:attrNameLst>
                                      </p:cBhvr>
                                      <p:to>
                                        <p:strVal val="visible"/>
                                      </p:to>
                                    </p:set>
                                    <p:anim calcmode="lin" valueType="num">
                                      <p:cBhvr additive="base">
                                        <p:cTn id="45" dur="500" fill="hold"/>
                                        <p:tgtEl>
                                          <p:spTgt spid="27656"/>
                                        </p:tgtEl>
                                        <p:attrNameLst>
                                          <p:attrName>ppt_x</p:attrName>
                                        </p:attrNameLst>
                                      </p:cBhvr>
                                      <p:tavLst>
                                        <p:tav tm="0">
                                          <p:val>
                                            <p:strVal val="#ppt_x"/>
                                          </p:val>
                                        </p:tav>
                                        <p:tav tm="100000">
                                          <p:val>
                                            <p:strVal val="#ppt_x"/>
                                          </p:val>
                                        </p:tav>
                                      </p:tavLst>
                                    </p:anim>
                                    <p:anim calcmode="lin" valueType="num">
                                      <p:cBhvr additive="base">
                                        <p:cTn id="46"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P spid="276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3735" y="370418"/>
            <a:ext cx="10913533" cy="850900"/>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32771"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2772" name="Rectangle 1"/>
          <p:cNvSpPr>
            <a:spLocks noChangeArrowheads="1"/>
          </p:cNvSpPr>
          <p:nvPr/>
        </p:nvSpPr>
        <p:spPr bwMode="auto">
          <a:xfrm>
            <a:off x="433735" y="1130265"/>
            <a:ext cx="931333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733" dirty="0">
                <a:latin typeface="Times New Roman" panose="02020603050405020304" pitchFamily="18" charset="0"/>
                <a:cs typeface="Times New Roman" panose="02020603050405020304" pitchFamily="18" charset="0"/>
              </a:rPr>
              <a:t>Tìm hiểu ứng dụng cảm ứng trong thực tiễn</a:t>
            </a:r>
            <a:endParaRPr lang="en-US" altLang="en-US" sz="3733" b="0" dirty="0">
              <a:latin typeface="Times New Roman" panose="02020603050405020304" pitchFamily="18" charset="0"/>
              <a:cs typeface="Times New Roman" panose="02020603050405020304" pitchFamily="18" charset="0"/>
            </a:endParaRPr>
          </a:p>
        </p:txBody>
      </p:sp>
      <p:sp>
        <p:nvSpPr>
          <p:cNvPr id="28677" name="Rectangle 2"/>
          <p:cNvSpPr>
            <a:spLocks noChangeArrowheads="1"/>
          </p:cNvSpPr>
          <p:nvPr/>
        </p:nvSpPr>
        <p:spPr bwMode="auto">
          <a:xfrm>
            <a:off x="334434" y="1797051"/>
            <a:ext cx="11330517"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733" b="0">
                <a:latin typeface="Times New Roman" panose="02020603050405020304" pitchFamily="18" charset="0"/>
                <a:cs typeface="Times New Roman" panose="02020603050405020304" pitchFamily="18" charset="0"/>
              </a:rPr>
              <a:t>Con người đã vận dụng hiện tượng cảm ứng của thực vật (hướng sáng, hướng nước,…) vào thực tiễn giúp nâng cao năng suất và chất lượng sản phẩm cây trồng.</a:t>
            </a:r>
            <a:endParaRPr lang="en-US" altLang="en-US" sz="3733" b="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527051" y="3776133"/>
            <a:ext cx="11040533"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733" b="0">
                <a:latin typeface="Times New Roman" panose="02020603050405020304" pitchFamily="18" charset="0"/>
                <a:cs typeface="Times New Roman" panose="02020603050405020304" pitchFamily="18" charset="0"/>
              </a:rPr>
              <a:t>HS trả lời câu hỏi: </a:t>
            </a:r>
            <a:r>
              <a:rPr lang="vi-VN" altLang="en-US" sz="3733" b="0">
                <a:solidFill>
                  <a:srgbClr val="FF0000"/>
                </a:solidFill>
                <a:latin typeface="Times New Roman" panose="02020603050405020304" pitchFamily="18" charset="0"/>
                <a:cs typeface="Times New Roman" panose="02020603050405020304" pitchFamily="18" charset="0"/>
              </a:rPr>
              <a:t>Liệt kê một số ví dụ ứng dụng cảm ứng trong trồng trọt. Giải thích cơ sở của việc ứng dụng đó</a:t>
            </a:r>
            <a:r>
              <a:rPr lang="en-US" altLang="en-US" sz="3733" b="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848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anim calcmode="lin" valueType="num">
                                      <p:cBhvr>
                                        <p:cTn id="8" dur="1000" fill="hold"/>
                                        <p:tgtEl>
                                          <p:spTgt spid="28677"/>
                                        </p:tgtEl>
                                        <p:attrNameLst>
                                          <p:attrName>ppt_x</p:attrName>
                                        </p:attrNameLst>
                                      </p:cBhvr>
                                      <p:tavLst>
                                        <p:tav tm="0">
                                          <p:val>
                                            <p:strVal val="#ppt_x"/>
                                          </p:val>
                                        </p:tav>
                                        <p:tav tm="100000">
                                          <p:val>
                                            <p:strVal val="#ppt_x"/>
                                          </p:val>
                                        </p:tav>
                                      </p:tavLst>
                                    </p:anim>
                                    <p:anim calcmode="lin" valueType="num">
                                      <p:cBhvr>
                                        <p:cTn id="9" dur="1000" fill="hold"/>
                                        <p:tgtEl>
                                          <p:spTgt spid="2867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7278" y="316731"/>
            <a:ext cx="10913533" cy="850900"/>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latin typeface="Times New Roman" panose="02020603050405020304" pitchFamily="18" charset="0"/>
                <a:cs typeface="Times New Roman" panose="02020603050405020304" pitchFamily="18" charset="0"/>
              </a:rPr>
              <a:t/>
            </a:r>
            <a:br>
              <a:rPr lang="en-US" altLang="en-US" sz="2667" dirty="0">
                <a:latin typeface="Times New Roman" panose="02020603050405020304" pitchFamily="18" charset="0"/>
                <a:cs typeface="Times New Roman" panose="02020603050405020304" pitchFamily="18" charset="0"/>
              </a:rPr>
            </a:br>
            <a:endParaRPr lang="en-US" altLang="en-US" sz="2667" dirty="0">
              <a:latin typeface="Times New Roman" panose="02020603050405020304" pitchFamily="18" charset="0"/>
              <a:cs typeface="Times New Roman" panose="02020603050405020304" pitchFamily="18" charset="0"/>
            </a:endParaRPr>
          </a:p>
        </p:txBody>
      </p:sp>
      <p:sp>
        <p:nvSpPr>
          <p:cNvPr id="33795"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3796" name="Rectangle 1"/>
          <p:cNvSpPr>
            <a:spLocks noChangeArrowheads="1"/>
          </p:cNvSpPr>
          <p:nvPr/>
        </p:nvSpPr>
        <p:spPr bwMode="auto">
          <a:xfrm>
            <a:off x="407609" y="916474"/>
            <a:ext cx="93133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ứng dụng cảm ứng trong thực tiễn</a:t>
            </a:r>
            <a:endParaRPr lang="en-US" altLang="en-US" sz="3200" b="0" dirty="0">
              <a:latin typeface="Times New Roman" panose="02020603050405020304" pitchFamily="18" charset="0"/>
              <a:cs typeface="Times New Roman" panose="02020603050405020304" pitchFamily="18" charset="0"/>
            </a:endParaRPr>
          </a:p>
        </p:txBody>
      </p:sp>
      <p:sp>
        <p:nvSpPr>
          <p:cNvPr id="29701" name="Rectangle 2"/>
          <p:cNvSpPr>
            <a:spLocks noChangeArrowheads="1"/>
          </p:cNvSpPr>
          <p:nvPr/>
        </p:nvSpPr>
        <p:spPr bwMode="auto">
          <a:xfrm>
            <a:off x="334434" y="1509185"/>
            <a:ext cx="114257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b="0">
                <a:latin typeface="Times New Roman" panose="02020603050405020304" pitchFamily="18" charset="0"/>
                <a:cs typeface="Times New Roman" panose="02020603050405020304" pitchFamily="18" charset="0"/>
              </a:rPr>
              <a:t>- Một số ví dụ ứng dụng cảm ứng trong trồng trọt:</a:t>
            </a:r>
          </a:p>
          <a:p>
            <a:pPr algn="just">
              <a:spcBef>
                <a:spcPct val="0"/>
              </a:spcBef>
              <a:buClrTx/>
              <a:buFontTx/>
              <a:buNone/>
            </a:pPr>
            <a:r>
              <a:rPr lang="en-US" altLang="en-US" sz="3200" b="0">
                <a:latin typeface="Times New Roman" panose="02020603050405020304" pitchFamily="18" charset="0"/>
                <a:cs typeface="Times New Roman" panose="02020603050405020304" pitchFamily="18" charset="0"/>
              </a:rPr>
              <a:t>+ </a:t>
            </a:r>
            <a:r>
              <a:rPr lang="en-US" altLang="en-US" sz="3200" b="0">
                <a:solidFill>
                  <a:srgbClr val="FF0000"/>
                </a:solidFill>
                <a:latin typeface="Times New Roman" panose="02020603050405020304" pitchFamily="18" charset="0"/>
                <a:cs typeface="Times New Roman" panose="02020603050405020304" pitchFamily="18" charset="0"/>
              </a:rPr>
              <a:t>Ứng dụng tính hướng sáng </a:t>
            </a:r>
            <a:r>
              <a:rPr lang="en-US" altLang="en-US" sz="3200" b="0">
                <a:latin typeface="Times New Roman" panose="02020603050405020304" pitchFamily="18" charset="0"/>
                <a:cs typeface="Times New Roman" panose="02020603050405020304" pitchFamily="18" charset="0"/>
              </a:rPr>
              <a:t>của thực vật để tạo hình cây bon sai, trồng xen canh các cây ưa sáng và ưa bóng để tận dụng triệt để nguồn ánh sáng.</a:t>
            </a:r>
          </a:p>
        </p:txBody>
      </p:sp>
      <p:sp>
        <p:nvSpPr>
          <p:cNvPr id="2" name="Rectangle 1"/>
          <p:cNvSpPr>
            <a:spLocks noChangeArrowheads="1"/>
          </p:cNvSpPr>
          <p:nvPr/>
        </p:nvSpPr>
        <p:spPr bwMode="auto">
          <a:xfrm>
            <a:off x="334434" y="3627967"/>
            <a:ext cx="113305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b="0">
                <a:latin typeface="Times New Roman" panose="02020603050405020304" pitchFamily="18" charset="0"/>
                <a:cs typeface="Times New Roman" panose="02020603050405020304" pitchFamily="18" charset="0"/>
              </a:rPr>
              <a:t>+ </a:t>
            </a:r>
            <a:r>
              <a:rPr lang="en-US" altLang="en-US" sz="3200" b="0">
                <a:solidFill>
                  <a:srgbClr val="FF0000"/>
                </a:solidFill>
                <a:latin typeface="Times New Roman" panose="02020603050405020304" pitchFamily="18" charset="0"/>
                <a:cs typeface="Times New Roman" panose="02020603050405020304" pitchFamily="18" charset="0"/>
              </a:rPr>
              <a:t>Ứng dụng tính hướng nước</a:t>
            </a:r>
            <a:r>
              <a:rPr lang="en-US" altLang="en-US" sz="3200" b="0">
                <a:latin typeface="Times New Roman" panose="02020603050405020304" pitchFamily="18" charset="0"/>
                <a:cs typeface="Times New Roman" panose="02020603050405020304" pitchFamily="18" charset="0"/>
              </a:rPr>
              <a:t> để trồng cây thủy sinh, cây gần bờ ao, mương nước.</a:t>
            </a:r>
          </a:p>
        </p:txBody>
      </p:sp>
      <p:sp>
        <p:nvSpPr>
          <p:cNvPr id="3" name="Rectangle 2"/>
          <p:cNvSpPr>
            <a:spLocks noChangeArrowheads="1"/>
          </p:cNvSpPr>
          <p:nvPr/>
        </p:nvSpPr>
        <p:spPr bwMode="auto">
          <a:xfrm>
            <a:off x="334434" y="4773084"/>
            <a:ext cx="113241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b="0">
                <a:latin typeface="Times New Roman" panose="02020603050405020304" pitchFamily="18" charset="0"/>
                <a:cs typeface="Times New Roman" panose="02020603050405020304" pitchFamily="18" charset="0"/>
              </a:rPr>
              <a:t>+ </a:t>
            </a:r>
            <a:r>
              <a:rPr lang="en-US" altLang="en-US" sz="3200" b="0">
                <a:solidFill>
                  <a:srgbClr val="FF0000"/>
                </a:solidFill>
                <a:latin typeface="Times New Roman" panose="02020603050405020304" pitchFamily="18" charset="0"/>
                <a:cs typeface="Times New Roman" panose="02020603050405020304" pitchFamily="18" charset="0"/>
              </a:rPr>
              <a:t>Ứng dụng tính hướng tiếp xúc </a:t>
            </a:r>
            <a:r>
              <a:rPr lang="en-US" altLang="en-US" sz="3200" b="0">
                <a:latin typeface="Times New Roman" panose="02020603050405020304" pitchFamily="18" charset="0"/>
                <a:cs typeface="Times New Roman" panose="02020603050405020304" pitchFamily="18" charset="0"/>
              </a:rPr>
              <a:t>để làm giàn cho các cây leo như: bầu, bí, mướp.</a:t>
            </a:r>
          </a:p>
        </p:txBody>
      </p:sp>
    </p:spTree>
    <p:extLst>
      <p:ext uri="{BB962C8B-B14F-4D97-AF65-F5344CB8AC3E}">
        <p14:creationId xmlns:p14="http://schemas.microsoft.com/office/powerpoint/2010/main" val="943081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arn(inVertical)">
                                      <p:cBhvr>
                                        <p:cTn id="7" dur="5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6616" y="377344"/>
            <a:ext cx="10913533" cy="850900"/>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34819"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0724" name="Rectangle 2"/>
          <p:cNvSpPr>
            <a:spLocks noChangeArrowheads="1"/>
          </p:cNvSpPr>
          <p:nvPr/>
        </p:nvSpPr>
        <p:spPr bwMode="auto">
          <a:xfrm>
            <a:off x="527051" y="1085851"/>
            <a:ext cx="10274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b="0">
                <a:latin typeface="Times New Roman" panose="02020603050405020304" pitchFamily="18" charset="0"/>
                <a:cs typeface="Times New Roman" panose="02020603050405020304" pitchFamily="18" charset="0"/>
              </a:rPr>
              <a:t>T</a:t>
            </a:r>
            <a:r>
              <a:rPr lang="vi-VN" altLang="en-US" sz="3200" b="0">
                <a:latin typeface="Times New Roman" panose="02020603050405020304" pitchFamily="18" charset="0"/>
                <a:cs typeface="Times New Roman" panose="02020603050405020304" pitchFamily="18" charset="0"/>
              </a:rPr>
              <a:t>hảo luận theo cặp đôi và trả lời câu hỏi: </a:t>
            </a:r>
            <a:endParaRPr lang="en-US" altLang="en-US" sz="3200" b="0">
              <a:latin typeface="Times New Roman" panose="02020603050405020304" pitchFamily="18" charset="0"/>
              <a:cs typeface="Times New Roman" panose="02020603050405020304" pitchFamily="18" charset="0"/>
            </a:endParaRPr>
          </a:p>
        </p:txBody>
      </p:sp>
      <p:pic>
        <p:nvPicPr>
          <p:cNvPr id="6" name="image162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1" y="1716618"/>
            <a:ext cx="6625167" cy="400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5422901" y="5721351"/>
            <a:ext cx="6625167"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667">
                <a:latin typeface="Times New Roman" panose="02020603050405020304" pitchFamily="18" charset="0"/>
                <a:cs typeface="Times New Roman" panose="02020603050405020304" pitchFamily="18" charset="0"/>
              </a:rPr>
              <a:t>Hình 32.10. Hiện tượng bắt mồi ở cây gọng vó</a:t>
            </a:r>
          </a:p>
        </p:txBody>
      </p:sp>
      <p:sp>
        <p:nvSpPr>
          <p:cNvPr id="2" name="Rectangle 1"/>
          <p:cNvSpPr>
            <a:spLocks noChangeArrowheads="1"/>
          </p:cNvSpPr>
          <p:nvPr/>
        </p:nvSpPr>
        <p:spPr bwMode="auto">
          <a:xfrm>
            <a:off x="334434" y="2379133"/>
            <a:ext cx="48323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b="0">
                <a:solidFill>
                  <a:srgbClr val="FF0000"/>
                </a:solidFill>
                <a:latin typeface="Times New Roman" panose="02020603050405020304" pitchFamily="18" charset="0"/>
                <a:cs typeface="Times New Roman" panose="02020603050405020304" pitchFamily="18" charset="0"/>
              </a:rPr>
              <a:t>Hãy tìm hiểu và mô tả hiện tượng bắt mồi ở cây gọng vó. Đây có phải là hiện tượng cảm ứng ở thực vật không?</a:t>
            </a:r>
            <a:endParaRPr lang="en-US" altLang="en-US" sz="3200" b="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59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1000"/>
                                        <p:tgtEl>
                                          <p:spTgt spid="30724"/>
                                        </p:tgtEl>
                                      </p:cBhvr>
                                    </p:animEffect>
                                    <p:anim calcmode="lin" valueType="num">
                                      <p:cBhvr>
                                        <p:cTn id="8" dur="1000" fill="hold"/>
                                        <p:tgtEl>
                                          <p:spTgt spid="30724"/>
                                        </p:tgtEl>
                                        <p:attrNameLst>
                                          <p:attrName>ppt_x</p:attrName>
                                        </p:attrNameLst>
                                      </p:cBhvr>
                                      <p:tavLst>
                                        <p:tav tm="0">
                                          <p:val>
                                            <p:strVal val="#ppt_x"/>
                                          </p:val>
                                        </p:tav>
                                        <p:tav tm="100000">
                                          <p:val>
                                            <p:strVal val="#ppt_x"/>
                                          </p:val>
                                        </p:tav>
                                      </p:tavLst>
                                    </p:anim>
                                    <p:anim calcmode="lin" valueType="num">
                                      <p:cBhvr>
                                        <p:cTn id="9"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37941" y="374590"/>
            <a:ext cx="10913533" cy="850900"/>
          </a:xfrm>
        </p:spPr>
        <p:txBody>
          <a:bodyPr/>
          <a:lstStyle/>
          <a:p>
            <a:pPr eaLnBrk="1" hangingPunct="1"/>
            <a:r>
              <a:rPr lang="en-US" altLang="en-US" sz="2533" b="1" dirty="0">
                <a:solidFill>
                  <a:srgbClr val="FF0000"/>
                </a:solidFill>
                <a:latin typeface="Times New Roman" panose="02020603050405020304" pitchFamily="18" charset="0"/>
                <a:cs typeface="Times New Roman" panose="02020603050405020304" pitchFamily="18" charset="0"/>
              </a:rPr>
              <a:t>3. </a:t>
            </a:r>
            <a:r>
              <a:rPr lang="vi-VN" altLang="en-US" sz="2533"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533" dirty="0">
                <a:solidFill>
                  <a:srgbClr val="FF0000"/>
                </a:solidFill>
                <a:latin typeface="Times New Roman" panose="02020603050405020304" pitchFamily="18" charset="0"/>
                <a:cs typeface="Times New Roman" panose="02020603050405020304" pitchFamily="18" charset="0"/>
              </a:rPr>
              <a:t/>
            </a:r>
            <a:br>
              <a:rPr lang="en-US" altLang="en-US" sz="2533" dirty="0">
                <a:solidFill>
                  <a:srgbClr val="FF0000"/>
                </a:solidFill>
                <a:latin typeface="Times New Roman" panose="02020603050405020304" pitchFamily="18" charset="0"/>
                <a:cs typeface="Times New Roman" panose="02020603050405020304" pitchFamily="18" charset="0"/>
              </a:rPr>
            </a:br>
            <a:endParaRPr lang="en-US" altLang="en-US" sz="2533" dirty="0">
              <a:solidFill>
                <a:srgbClr val="FF0000"/>
              </a:solidFill>
              <a:latin typeface="Times New Roman" panose="02020603050405020304" pitchFamily="18" charset="0"/>
              <a:cs typeface="Times New Roman" panose="02020603050405020304" pitchFamily="18" charset="0"/>
            </a:endParaRPr>
          </a:p>
        </p:txBody>
      </p:sp>
      <p:sp>
        <p:nvSpPr>
          <p:cNvPr id="36867"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1748" name="Rectangle 2"/>
          <p:cNvSpPr>
            <a:spLocks noChangeArrowheads="1"/>
          </p:cNvSpPr>
          <p:nvPr/>
        </p:nvSpPr>
        <p:spPr bwMode="auto">
          <a:xfrm>
            <a:off x="239184" y="1335617"/>
            <a:ext cx="585681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a:latin typeface="Times New Roman" panose="02020603050405020304" pitchFamily="18" charset="0"/>
                <a:cs typeface="Times New Roman" panose="02020603050405020304" pitchFamily="18" charset="0"/>
              </a:rPr>
              <a:t>Hiện tượng bắt mồi ở cây gọng vó là</a:t>
            </a:r>
            <a:r>
              <a:rPr lang="vi-VN" altLang="en-US" sz="3200" b="0">
                <a:latin typeface="Times New Roman" panose="02020603050405020304" pitchFamily="18" charset="0"/>
                <a:cs typeface="Times New Roman" panose="02020603050405020304" pitchFamily="18" charset="0"/>
              </a:rPr>
              <a:t> một </a:t>
            </a:r>
            <a:r>
              <a:rPr lang="vi-VN" altLang="en-US" sz="3200">
                <a:latin typeface="Times New Roman" panose="02020603050405020304" pitchFamily="18" charset="0"/>
                <a:cs typeface="Times New Roman" panose="02020603050405020304" pitchFamily="18" charset="0"/>
              </a:rPr>
              <a:t>hiện tượng cảm ứng</a:t>
            </a:r>
            <a:r>
              <a:rPr lang="vi-VN" altLang="en-US" sz="3200" b="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thực</a:t>
            </a:r>
            <a:r>
              <a:rPr lang="vi-VN" altLang="en-US" sz="3200">
                <a:latin typeface="Times New Roman" panose="02020603050405020304" pitchFamily="18" charset="0"/>
                <a:cs typeface="Times New Roman" panose="02020603050405020304" pitchFamily="18" charset="0"/>
              </a:rPr>
              <a:t> vật</a:t>
            </a:r>
            <a:r>
              <a:rPr lang="en-US" altLang="en-US" sz="3200" b="0">
                <a:latin typeface="Times New Roman" panose="02020603050405020304" pitchFamily="18" charset="0"/>
                <a:cs typeface="Times New Roman" panose="02020603050405020304" pitchFamily="18" charset="0"/>
              </a:rPr>
              <a:t>.</a:t>
            </a:r>
          </a:p>
          <a:p>
            <a:pPr algn="just">
              <a:spcBef>
                <a:spcPct val="0"/>
              </a:spcBef>
              <a:buClrTx/>
              <a:buFontTx/>
              <a:buNone/>
            </a:pPr>
            <a:r>
              <a:rPr lang="vi-VN" altLang="en-US" sz="3200" b="0">
                <a:latin typeface="Times New Roman" panose="02020603050405020304" pitchFamily="18" charset="0"/>
                <a:cs typeface="Times New Roman" panose="02020603050405020304" pitchFamily="18" charset="0"/>
              </a:rPr>
              <a:t> Khi mồi (</a:t>
            </a:r>
            <a:r>
              <a:rPr lang="en-US" altLang="en-US" sz="3200" b="0">
                <a:latin typeface="Times New Roman" panose="02020603050405020304" pitchFamily="18" charset="0"/>
                <a:cs typeface="Times New Roman" panose="02020603050405020304" pitchFamily="18" charset="0"/>
              </a:rPr>
              <a:t>c</a:t>
            </a:r>
            <a:r>
              <a:rPr lang="vi-VN" altLang="en-US" sz="3200" b="0">
                <a:latin typeface="Times New Roman" panose="02020603050405020304" pitchFamily="18" charset="0"/>
                <a:cs typeface="Times New Roman" panose="02020603050405020304" pitchFamily="18" charset="0"/>
              </a:rPr>
              <a:t>ôn trùng) tiếp xúc với lá cây gọng vó, con vật sẽ bị dính vào lớp keo dính do cây tiết ra và cuống lá sẽ quấn dẫn lại ôm trọn con mồi.</a:t>
            </a:r>
            <a:endParaRPr lang="en-US" altLang="en-US" sz="3200" b="0">
              <a:solidFill>
                <a:srgbClr val="FF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6496051" y="5156200"/>
            <a:ext cx="5361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3200">
                <a:latin typeface="Times New Roman" panose="02020603050405020304" pitchFamily="18" charset="0"/>
                <a:cs typeface="Times New Roman" panose="02020603050405020304" pitchFamily="18" charset="0"/>
              </a:rPr>
              <a:t>Hình 32.10. Hiện tượng bắt mồi ở cây gọng vó</a:t>
            </a:r>
          </a:p>
        </p:txBody>
      </p:sp>
      <p:pic>
        <p:nvPicPr>
          <p:cNvPr id="6" name="image162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185" y="1123952"/>
            <a:ext cx="5617633" cy="40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403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30717" y="302684"/>
            <a:ext cx="10913533" cy="850900"/>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37891"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2773" name="Rectangle 2"/>
          <p:cNvSpPr>
            <a:spLocks noChangeArrowheads="1"/>
          </p:cNvSpPr>
          <p:nvPr/>
        </p:nvSpPr>
        <p:spPr bwMode="auto">
          <a:xfrm>
            <a:off x="143934" y="1153584"/>
            <a:ext cx="11521017" cy="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2933" b="0">
                <a:latin typeface="Times New Roman" panose="02020603050405020304" pitchFamily="18" charset="0"/>
                <a:cs typeface="Times New Roman" panose="02020603050405020304" pitchFamily="18" charset="0"/>
              </a:rPr>
              <a:t> - </a:t>
            </a:r>
            <a:r>
              <a:rPr lang="en-US" altLang="en-US" sz="2933" b="0">
                <a:solidFill>
                  <a:srgbClr val="FF0000"/>
                </a:solidFill>
                <a:latin typeface="Times New Roman" panose="02020603050405020304" pitchFamily="18" charset="0"/>
                <a:cs typeface="Times New Roman" panose="02020603050405020304" pitchFamily="18" charset="0"/>
              </a:rPr>
              <a:t>Hiện tượng bắt mồi </a:t>
            </a:r>
            <a:r>
              <a:rPr lang="en-US" altLang="en-US" sz="2933" b="0">
                <a:latin typeface="Times New Roman" panose="02020603050405020304" pitchFamily="18" charset="0"/>
                <a:cs typeface="Times New Roman" panose="02020603050405020304" pitchFamily="18" charset="0"/>
              </a:rPr>
              <a:t>của cây gọng vó là hiện tượng cảm ứng ở thực vật, kết hợp của tính hướng tiếp xúc và tính hướng hoá.</a:t>
            </a:r>
          </a:p>
        </p:txBody>
      </p:sp>
      <p:sp>
        <p:nvSpPr>
          <p:cNvPr id="2" name="Rectangle 1"/>
          <p:cNvSpPr>
            <a:spLocks noChangeArrowheads="1"/>
          </p:cNvSpPr>
          <p:nvPr/>
        </p:nvSpPr>
        <p:spPr bwMode="auto">
          <a:xfrm>
            <a:off x="143933" y="4483100"/>
            <a:ext cx="11607800" cy="234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2933" b="0">
                <a:latin typeface="Times New Roman" panose="02020603050405020304" pitchFamily="18" charset="0"/>
                <a:cs typeface="Times New Roman" panose="02020603050405020304" pitchFamily="18" charset="0"/>
              </a:rPr>
              <a:t>+ </a:t>
            </a:r>
            <a:r>
              <a:rPr lang="en-US" altLang="en-US" sz="2933" b="0">
                <a:solidFill>
                  <a:srgbClr val="FF0000"/>
                </a:solidFill>
                <a:latin typeface="Times New Roman" panose="02020603050405020304" pitchFamily="18" charset="0"/>
                <a:cs typeface="Times New Roman" panose="02020603050405020304" pitchFamily="18" charset="0"/>
              </a:rPr>
              <a:t>Hướng hoá</a:t>
            </a:r>
            <a:r>
              <a:rPr lang="en-US" altLang="en-US" sz="2933" b="0">
                <a:latin typeface="Times New Roman" panose="02020603050405020304" pitchFamily="18" charset="0"/>
                <a:cs typeface="Times New Roman" panose="02020603050405020304" pitchFamily="18" charset="0"/>
              </a:rPr>
              <a:t>: Sự uốn cong để phản ứng đối với kích thích hoá học còn mạnh hơn kích thích cơ học. Đầu lông tuyến có chức năng tiếp nhận kích thích hoá học. Sau khi tiếp nhận kích thích hoá học, lông tuyến gập lại để giữ con mồi, đồng thời tiết ra dịch tiêu hoá con mồi. Các tế bào thụ thể của lông tuyến nhạy cảm cao nhất đối với các hợp chất chứa nitơ.</a:t>
            </a:r>
          </a:p>
        </p:txBody>
      </p:sp>
      <p:sp>
        <p:nvSpPr>
          <p:cNvPr id="3" name="Rectangle 2"/>
          <p:cNvSpPr>
            <a:spLocks noChangeArrowheads="1"/>
          </p:cNvSpPr>
          <p:nvPr/>
        </p:nvSpPr>
        <p:spPr bwMode="auto">
          <a:xfrm>
            <a:off x="230717" y="2180167"/>
            <a:ext cx="11521016" cy="234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2933" b="0">
                <a:latin typeface="Times New Roman" panose="02020603050405020304" pitchFamily="18" charset="0"/>
                <a:cs typeface="Times New Roman" panose="02020603050405020304" pitchFamily="18" charset="0"/>
              </a:rPr>
              <a:t>+ </a:t>
            </a:r>
            <a:r>
              <a:rPr lang="en-US" altLang="en-US" sz="2933" b="0">
                <a:solidFill>
                  <a:srgbClr val="FF0000"/>
                </a:solidFill>
                <a:latin typeface="Times New Roman" panose="02020603050405020304" pitchFamily="18" charset="0"/>
                <a:cs typeface="Times New Roman" panose="02020603050405020304" pitchFamily="18" charset="0"/>
              </a:rPr>
              <a:t>Hướng tiếp xúc</a:t>
            </a:r>
            <a:r>
              <a:rPr lang="en-US" altLang="en-US" sz="2933" b="0">
                <a:latin typeface="Times New Roman" panose="02020603050405020304" pitchFamily="18" charset="0"/>
                <a:cs typeface="Times New Roman" panose="02020603050405020304" pitchFamily="18" charset="0"/>
              </a:rPr>
              <a:t>: Các lông tuyến của cây gọng vó phản ứng đối với sự tiếp xúc với con mồi bằng sự uốn cong và bài tiết ra enzim prôtêaza. Đầu tận cùng của lông là nơi tiếp nhận kích thích. Sau đó, kích thích lan truyền theo tế bào chất xuống các tế bào phía dưới. Tốc độ lan truyền kích thích từ khi tiếp xúc đến khi xuất hiện phản ứng trả lời là khoảng 20 mm/giây.</a:t>
            </a:r>
          </a:p>
        </p:txBody>
      </p:sp>
    </p:spTree>
    <p:extLst>
      <p:ext uri="{BB962C8B-B14F-4D97-AF65-F5344CB8AC3E}">
        <p14:creationId xmlns:p14="http://schemas.microsoft.com/office/powerpoint/2010/main" val="231606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1000"/>
                                        <p:tgtEl>
                                          <p:spTgt spid="32773"/>
                                        </p:tgtEl>
                                      </p:cBhvr>
                                    </p:animEffect>
                                    <p:anim calcmode="lin" valueType="num">
                                      <p:cBhvr>
                                        <p:cTn id="8" dur="1000" fill="hold"/>
                                        <p:tgtEl>
                                          <p:spTgt spid="32773"/>
                                        </p:tgtEl>
                                        <p:attrNameLst>
                                          <p:attrName>ppt_x</p:attrName>
                                        </p:attrNameLst>
                                      </p:cBhvr>
                                      <p:tavLst>
                                        <p:tav tm="0">
                                          <p:val>
                                            <p:strVal val="#ppt_x"/>
                                          </p:val>
                                        </p:tav>
                                        <p:tav tm="100000">
                                          <p:val>
                                            <p:strVal val="#ppt_x"/>
                                          </p:val>
                                        </p:tav>
                                      </p:tavLst>
                                    </p:anim>
                                    <p:anim calcmode="lin" valueType="num">
                                      <p:cBhvr>
                                        <p:cTn id="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27051" y="370418"/>
            <a:ext cx="10913533" cy="850900"/>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38915"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3796" name="Rectangle 1"/>
          <p:cNvSpPr>
            <a:spLocks noChangeArrowheads="1"/>
          </p:cNvSpPr>
          <p:nvPr/>
        </p:nvSpPr>
        <p:spPr bwMode="auto">
          <a:xfrm>
            <a:off x="527051" y="1221318"/>
            <a:ext cx="931333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733">
                <a:latin typeface="Times New Roman" panose="02020603050405020304" pitchFamily="18" charset="0"/>
                <a:cs typeface="Times New Roman" panose="02020603050405020304" pitchFamily="18" charset="0"/>
              </a:rPr>
              <a:t>Tìm hiểu ứng dụng cảm ứng trong thực tiễn</a:t>
            </a:r>
            <a:endParaRPr lang="en-US" altLang="en-US" sz="3733"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33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Effect transition="in" filter="fade">
                                      <p:cBhvr>
                                        <p:cTn id="14" dur="1000"/>
                                        <p:tgtEl>
                                          <p:spTgt spid="33796"/>
                                        </p:tgtEl>
                                      </p:cBhvr>
                                    </p:animEffect>
                                    <p:anim calcmode="lin" valueType="num">
                                      <p:cBhvr>
                                        <p:cTn id="15" dur="1000" fill="hold"/>
                                        <p:tgtEl>
                                          <p:spTgt spid="33796"/>
                                        </p:tgtEl>
                                        <p:attrNameLst>
                                          <p:attrName>ppt_x</p:attrName>
                                        </p:attrNameLst>
                                      </p:cBhvr>
                                      <p:tavLst>
                                        <p:tav tm="0">
                                          <p:val>
                                            <p:strVal val="#ppt_x"/>
                                          </p:val>
                                        </p:tav>
                                        <p:tav tm="100000">
                                          <p:val>
                                            <p:strVal val="#ppt_x"/>
                                          </p:val>
                                        </p:tav>
                                      </p:tavLst>
                                    </p:anim>
                                    <p:anim calcmode="lin" valueType="num">
                                      <p:cBhvr>
                                        <p:cTn id="16"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31800" y="499958"/>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3. </a:t>
            </a:r>
            <a:r>
              <a:rPr lang="vi-VN" altLang="en-US" sz="2667" b="1" dirty="0">
                <a:solidFill>
                  <a:srgbClr val="FF0000"/>
                </a:solidFill>
                <a:latin typeface="Times New Roman" panose="02020603050405020304" pitchFamily="18" charset="0"/>
                <a:cs typeface="Times New Roman" panose="02020603050405020304" pitchFamily="18" charset="0"/>
              </a:rPr>
              <a:t>ỨNG DỤNG CẢM ỨNG CỦA THỰC VẬT TRONG THỰC TIỄN</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34820" name="Rectangle 1"/>
          <p:cNvSpPr>
            <a:spLocks noChangeArrowheads="1"/>
          </p:cNvSpPr>
          <p:nvPr/>
        </p:nvSpPr>
        <p:spPr bwMode="auto">
          <a:xfrm>
            <a:off x="431800" y="1545167"/>
            <a:ext cx="10847917"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733" dirty="0">
                <a:latin typeface="Times New Roman" panose="02020603050405020304" pitchFamily="18" charset="0"/>
                <a:cs typeface="Times New Roman" panose="02020603050405020304" pitchFamily="18" charset="0"/>
              </a:rPr>
              <a:t>Dựa vào khả năng cảm ứng của thực vật, người ta tác động làm thay đổi môi trường sống nhằm nâng cao năng suất và chất lượng sản phẩm cây trồng.</a:t>
            </a:r>
            <a:endParaRPr lang="en-US" altLang="en-US"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63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pudi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33" y="1028700"/>
            <a:ext cx="4876800" cy="489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mpudi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718" y="1028700"/>
            <a:ext cx="4959349" cy="489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5211233" y="3050119"/>
            <a:ext cx="2133600" cy="594783"/>
            <a:chOff x="4011662" y="4851063"/>
            <a:chExt cx="1600355" cy="593779"/>
          </a:xfrm>
        </p:grpSpPr>
        <p:cxnSp>
          <p:nvCxnSpPr>
            <p:cNvPr id="5" name="Straight Arrow Connector 4"/>
            <p:cNvCxnSpPr/>
            <p:nvPr/>
          </p:nvCxnSpPr>
          <p:spPr>
            <a:xfrm>
              <a:off x="4060880" y="5444842"/>
              <a:ext cx="125583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5"/>
            <p:cNvSpPr txBox="1">
              <a:spLocks noChangeArrowheads="1"/>
            </p:cNvSpPr>
            <p:nvPr/>
          </p:nvSpPr>
          <p:spPr bwMode="auto">
            <a:xfrm>
              <a:off x="4011662" y="4851063"/>
              <a:ext cx="1600355"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a:solidFill>
                    <a:srgbClr val="0070C0"/>
                  </a:solidFill>
                  <a:latin typeface="Calibri" panose="020F0502020204030204" pitchFamily="34" charset="0"/>
                  <a:cs typeface="Calibri" panose="020F0502020204030204" pitchFamily="34" charset="0"/>
                </a:rPr>
                <a:t>Kích thích</a:t>
              </a:r>
            </a:p>
          </p:txBody>
        </p:sp>
      </p:grpSp>
      <p:sp>
        <p:nvSpPr>
          <p:cNvPr id="7" name="Rectangle 1"/>
          <p:cNvSpPr>
            <a:spLocks noChangeArrowheads="1"/>
          </p:cNvSpPr>
          <p:nvPr/>
        </p:nvSpPr>
        <p:spPr bwMode="auto">
          <a:xfrm>
            <a:off x="334433" y="6146801"/>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Calibri" panose="020F0502020204030204" pitchFamily="34" charset="0"/>
                <a:cs typeface="Calibri" panose="020F0502020204030204" pitchFamily="34" charset="0"/>
              </a:rPr>
              <a:t>Hình: Lá cây xấu hổ </a:t>
            </a:r>
          </a:p>
        </p:txBody>
      </p:sp>
      <p:sp>
        <p:nvSpPr>
          <p:cNvPr id="8" name="Rectangle 1"/>
          <p:cNvSpPr>
            <a:spLocks noChangeArrowheads="1"/>
          </p:cNvSpPr>
          <p:nvPr/>
        </p:nvSpPr>
        <p:spPr bwMode="auto">
          <a:xfrm>
            <a:off x="7059084" y="5988051"/>
            <a:ext cx="480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Calibri" panose="020F0502020204030204" pitchFamily="34" charset="0"/>
                <a:cs typeface="Calibri" panose="020F0502020204030204" pitchFamily="34" charset="0"/>
              </a:rPr>
              <a:t>Hình: Lá cây xấu hổ khép lại </a:t>
            </a:r>
            <a:br>
              <a:rPr lang="en-US" altLang="en-US" sz="2400">
                <a:latin typeface="Calibri" panose="020F0502020204030204" pitchFamily="34" charset="0"/>
                <a:cs typeface="Calibri" panose="020F0502020204030204" pitchFamily="34" charset="0"/>
              </a:rPr>
            </a:br>
            <a:r>
              <a:rPr lang="en-US" altLang="en-US" sz="2400">
                <a:latin typeface="Calibri" panose="020F0502020204030204" pitchFamily="34" charset="0"/>
                <a:cs typeface="Calibri" panose="020F0502020204030204" pitchFamily="34" charset="0"/>
              </a:rPr>
              <a:t>khi chạm tay vào</a:t>
            </a:r>
          </a:p>
        </p:txBody>
      </p:sp>
    </p:spTree>
    <p:extLst>
      <p:ext uri="{BB962C8B-B14F-4D97-AF65-F5344CB8AC3E}">
        <p14:creationId xmlns:p14="http://schemas.microsoft.com/office/powerpoint/2010/main" val="1385213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79917"/>
            <a:ext cx="395181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khep la ơ cay trinh 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7" y="3141133"/>
            <a:ext cx="369781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8"/>
          <p:cNvSpPr>
            <a:spLocks noChangeArrowheads="1"/>
          </p:cNvSpPr>
          <p:nvPr/>
        </p:nvSpPr>
        <p:spPr bwMode="auto">
          <a:xfrm>
            <a:off x="1" y="-292387"/>
            <a:ext cx="309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3200" b="0">
              <a:latin typeface="Times New Roman" panose="02020603050405020304" pitchFamily="18" charset="0"/>
              <a:cs typeface="Times New Roman" panose="02020603050405020304" pitchFamily="18" charset="0"/>
            </a:endParaRPr>
          </a:p>
        </p:txBody>
      </p:sp>
      <p:pic>
        <p:nvPicPr>
          <p:cNvPr id="35845" name="Picture 17" descr="n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1" y="3141133"/>
            <a:ext cx="395181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2"/>
          <p:cNvSpPr txBox="1">
            <a:spLocks noChangeArrowheads="1"/>
          </p:cNvSpPr>
          <p:nvPr/>
        </p:nvSpPr>
        <p:spPr bwMode="auto">
          <a:xfrm>
            <a:off x="262467" y="2571751"/>
            <a:ext cx="13419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1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2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3</a:t>
            </a:r>
          </a:p>
        </p:txBody>
      </p:sp>
      <p:sp>
        <p:nvSpPr>
          <p:cNvPr id="35847" name="TextBox 13"/>
          <p:cNvSpPr txBox="1">
            <a:spLocks noChangeArrowheads="1"/>
          </p:cNvSpPr>
          <p:nvPr/>
        </p:nvSpPr>
        <p:spPr bwMode="auto">
          <a:xfrm>
            <a:off x="268817" y="5613400"/>
            <a:ext cx="13546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a:latin typeface="Times New Roman" panose="02020603050405020304" pitchFamily="18" charset="0"/>
                <a:cs typeface="Times New Roman" panose="02020603050405020304" pitchFamily="18" charset="0"/>
              </a:rPr>
              <a:t>         Hình 5                              Hình 6                             Hình 7</a:t>
            </a:r>
          </a:p>
        </p:txBody>
      </p:sp>
      <p:pic>
        <p:nvPicPr>
          <p:cNvPr id="3584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1" y="165100"/>
            <a:ext cx="395181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1" descr="tải xuống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7533" y="3045885"/>
            <a:ext cx="4499105" cy="260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7" descr="125232PMre-c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3883" y="165100"/>
            <a:ext cx="449275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3"/>
          <p:cNvSpPr txBox="1">
            <a:spLocks noChangeArrowheads="1"/>
          </p:cNvSpPr>
          <p:nvPr/>
        </p:nvSpPr>
        <p:spPr bwMode="auto">
          <a:xfrm>
            <a:off x="2487085" y="6117167"/>
            <a:ext cx="7833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Một vài cảm ứng ở thực vật thường gặp</a:t>
            </a:r>
          </a:p>
        </p:txBody>
      </p:sp>
    </p:spTree>
    <p:extLst>
      <p:ext uri="{BB962C8B-B14F-4D97-AF65-F5344CB8AC3E}">
        <p14:creationId xmlns:p14="http://schemas.microsoft.com/office/powerpoint/2010/main" val="4291707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8"/>
                                        </p:tgtEl>
                                        <p:attrNameLst>
                                          <p:attrName>style.visibility</p:attrName>
                                        </p:attrNameLst>
                                      </p:cBhvr>
                                      <p:to>
                                        <p:strVal val="visible"/>
                                      </p:to>
                                    </p:set>
                                    <p:anim calcmode="lin" valueType="num">
                                      <p:cBhvr additive="base">
                                        <p:cTn id="11" dur="500" fill="hold"/>
                                        <p:tgtEl>
                                          <p:spTgt spid="35848"/>
                                        </p:tgtEl>
                                        <p:attrNameLst>
                                          <p:attrName>ppt_x</p:attrName>
                                        </p:attrNameLst>
                                      </p:cBhvr>
                                      <p:tavLst>
                                        <p:tav tm="0">
                                          <p:val>
                                            <p:strVal val="#ppt_x"/>
                                          </p:val>
                                        </p:tav>
                                        <p:tav tm="100000">
                                          <p:val>
                                            <p:strVal val="#ppt_x"/>
                                          </p:val>
                                        </p:tav>
                                      </p:tavLst>
                                    </p:anim>
                                    <p:anim calcmode="lin" valueType="num">
                                      <p:cBhvr additive="base">
                                        <p:cTn id="12" dur="500" fill="hold"/>
                                        <p:tgtEl>
                                          <p:spTgt spid="358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50"/>
                                        </p:tgtEl>
                                        <p:attrNameLst>
                                          <p:attrName>style.visibility</p:attrName>
                                        </p:attrNameLst>
                                      </p:cBhvr>
                                      <p:to>
                                        <p:strVal val="visible"/>
                                      </p:to>
                                    </p:set>
                                    <p:anim calcmode="lin" valueType="num">
                                      <p:cBhvr additive="base">
                                        <p:cTn id="15" dur="500" fill="hold"/>
                                        <p:tgtEl>
                                          <p:spTgt spid="35850"/>
                                        </p:tgtEl>
                                        <p:attrNameLst>
                                          <p:attrName>ppt_x</p:attrName>
                                        </p:attrNameLst>
                                      </p:cBhvr>
                                      <p:tavLst>
                                        <p:tav tm="0">
                                          <p:val>
                                            <p:strVal val="#ppt_x"/>
                                          </p:val>
                                        </p:tav>
                                        <p:tav tm="100000">
                                          <p:val>
                                            <p:strVal val="#ppt_x"/>
                                          </p:val>
                                        </p:tav>
                                      </p:tavLst>
                                    </p:anim>
                                    <p:anim calcmode="lin" valueType="num">
                                      <p:cBhvr additive="base">
                                        <p:cTn id="16"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fade">
                                      <p:cBhvr>
                                        <p:cTn id="21" dur="1000"/>
                                        <p:tgtEl>
                                          <p:spTgt spid="35846"/>
                                        </p:tgtEl>
                                      </p:cBhvr>
                                    </p:animEffect>
                                    <p:anim calcmode="lin" valueType="num">
                                      <p:cBhvr>
                                        <p:cTn id="22" dur="1000" fill="hold"/>
                                        <p:tgtEl>
                                          <p:spTgt spid="35846"/>
                                        </p:tgtEl>
                                        <p:attrNameLst>
                                          <p:attrName>ppt_x</p:attrName>
                                        </p:attrNameLst>
                                      </p:cBhvr>
                                      <p:tavLst>
                                        <p:tav tm="0">
                                          <p:val>
                                            <p:strVal val="#ppt_x"/>
                                          </p:val>
                                        </p:tav>
                                        <p:tav tm="100000">
                                          <p:val>
                                            <p:strVal val="#ppt_x"/>
                                          </p:val>
                                        </p:tav>
                                      </p:tavLst>
                                    </p:anim>
                                    <p:anim calcmode="lin" valueType="num">
                                      <p:cBhvr>
                                        <p:cTn id="23" dur="1000" fill="hold"/>
                                        <p:tgtEl>
                                          <p:spTgt spid="3584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5843"/>
                                        </p:tgtEl>
                                        <p:attrNameLst>
                                          <p:attrName>style.visibility</p:attrName>
                                        </p:attrNameLst>
                                      </p:cBhvr>
                                      <p:to>
                                        <p:strVal val="visible"/>
                                      </p:to>
                                    </p:set>
                                    <p:anim calcmode="lin" valueType="num">
                                      <p:cBhvr additive="base">
                                        <p:cTn id="28" dur="500" fill="hold"/>
                                        <p:tgtEl>
                                          <p:spTgt spid="35843"/>
                                        </p:tgtEl>
                                        <p:attrNameLst>
                                          <p:attrName>ppt_x</p:attrName>
                                        </p:attrNameLst>
                                      </p:cBhvr>
                                      <p:tavLst>
                                        <p:tav tm="0">
                                          <p:val>
                                            <p:strVal val="#ppt_x"/>
                                          </p:val>
                                        </p:tav>
                                        <p:tav tm="100000">
                                          <p:val>
                                            <p:strVal val="#ppt_x"/>
                                          </p:val>
                                        </p:tav>
                                      </p:tavLst>
                                    </p:anim>
                                    <p:anim calcmode="lin" valueType="num">
                                      <p:cBhvr additive="base">
                                        <p:cTn id="29" dur="500" fill="hold"/>
                                        <p:tgtEl>
                                          <p:spTgt spid="3584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5845"/>
                                        </p:tgtEl>
                                        <p:attrNameLst>
                                          <p:attrName>style.visibility</p:attrName>
                                        </p:attrNameLst>
                                      </p:cBhvr>
                                      <p:to>
                                        <p:strVal val="visible"/>
                                      </p:to>
                                    </p:set>
                                    <p:anim calcmode="lin" valueType="num">
                                      <p:cBhvr additive="base">
                                        <p:cTn id="32" dur="500" fill="hold"/>
                                        <p:tgtEl>
                                          <p:spTgt spid="35845"/>
                                        </p:tgtEl>
                                        <p:attrNameLst>
                                          <p:attrName>ppt_x</p:attrName>
                                        </p:attrNameLst>
                                      </p:cBhvr>
                                      <p:tavLst>
                                        <p:tav tm="0">
                                          <p:val>
                                            <p:strVal val="#ppt_x"/>
                                          </p:val>
                                        </p:tav>
                                        <p:tav tm="100000">
                                          <p:val>
                                            <p:strVal val="#ppt_x"/>
                                          </p:val>
                                        </p:tav>
                                      </p:tavLst>
                                    </p:anim>
                                    <p:anim calcmode="lin" valueType="num">
                                      <p:cBhvr additive="base">
                                        <p:cTn id="33" dur="500" fill="hold"/>
                                        <p:tgtEl>
                                          <p:spTgt spid="3584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5849"/>
                                        </p:tgtEl>
                                        <p:attrNameLst>
                                          <p:attrName>style.visibility</p:attrName>
                                        </p:attrNameLst>
                                      </p:cBhvr>
                                      <p:to>
                                        <p:strVal val="visible"/>
                                      </p:to>
                                    </p:set>
                                    <p:anim calcmode="lin" valueType="num">
                                      <p:cBhvr additive="base">
                                        <p:cTn id="36" dur="500" fill="hold"/>
                                        <p:tgtEl>
                                          <p:spTgt spid="35849"/>
                                        </p:tgtEl>
                                        <p:attrNameLst>
                                          <p:attrName>ppt_x</p:attrName>
                                        </p:attrNameLst>
                                      </p:cBhvr>
                                      <p:tavLst>
                                        <p:tav tm="0">
                                          <p:val>
                                            <p:strVal val="#ppt_x"/>
                                          </p:val>
                                        </p:tav>
                                        <p:tav tm="100000">
                                          <p:val>
                                            <p:strVal val="#ppt_x"/>
                                          </p:val>
                                        </p:tav>
                                      </p:tavLst>
                                    </p:anim>
                                    <p:anim calcmode="lin" valueType="num">
                                      <p:cBhvr additive="base">
                                        <p:cTn id="37"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5847"/>
                                        </p:tgtEl>
                                        <p:attrNameLst>
                                          <p:attrName>style.visibility</p:attrName>
                                        </p:attrNameLst>
                                      </p:cBhvr>
                                      <p:to>
                                        <p:strVal val="visible"/>
                                      </p:to>
                                    </p:set>
                                    <p:animEffect transition="in" filter="fade">
                                      <p:cBhvr>
                                        <p:cTn id="42" dur="1000"/>
                                        <p:tgtEl>
                                          <p:spTgt spid="35847"/>
                                        </p:tgtEl>
                                      </p:cBhvr>
                                    </p:animEffect>
                                    <p:anim calcmode="lin" valueType="num">
                                      <p:cBhvr>
                                        <p:cTn id="43" dur="1000" fill="hold"/>
                                        <p:tgtEl>
                                          <p:spTgt spid="35847"/>
                                        </p:tgtEl>
                                        <p:attrNameLst>
                                          <p:attrName>ppt_x</p:attrName>
                                        </p:attrNameLst>
                                      </p:cBhvr>
                                      <p:tavLst>
                                        <p:tav tm="0">
                                          <p:val>
                                            <p:strVal val="#ppt_x"/>
                                          </p:val>
                                        </p:tav>
                                        <p:tav tm="100000">
                                          <p:val>
                                            <p:strVal val="#ppt_x"/>
                                          </p:val>
                                        </p:tav>
                                      </p:tavLst>
                                    </p:anim>
                                    <p:anim calcmode="lin" valueType="num">
                                      <p:cBhvr>
                                        <p:cTn id="44" dur="1000" fill="hold"/>
                                        <p:tgtEl>
                                          <p:spTgt spid="3584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35851"/>
                                        </p:tgtEl>
                                        <p:attrNameLst>
                                          <p:attrName>style.visibility</p:attrName>
                                        </p:attrNameLst>
                                      </p:cBhvr>
                                      <p:to>
                                        <p:strVal val="visible"/>
                                      </p:to>
                                    </p:set>
                                    <p:animEffect transition="in" filter="barn(inVertical)">
                                      <p:cBhvr>
                                        <p:cTn id="49"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15765"/>
          <a:stretch/>
        </p:blipFill>
        <p:spPr>
          <a:xfrm>
            <a:off x="254001" y="19051"/>
            <a:ext cx="4927601" cy="2647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254000" y="2756926"/>
            <a:ext cx="4927600" cy="336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stretch>
            <a:fillRect/>
          </a:stretch>
        </p:blipFill>
        <p:spPr>
          <a:xfrm>
            <a:off x="5491125" y="2756925"/>
            <a:ext cx="6497675"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5"/>
          <a:srcRect t="22043"/>
          <a:stretch/>
        </p:blipFill>
        <p:spPr>
          <a:xfrm>
            <a:off x="5516525" y="1"/>
            <a:ext cx="6472275" cy="2660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ed Rectangle 8"/>
          <p:cNvSpPr/>
          <p:nvPr/>
        </p:nvSpPr>
        <p:spPr>
          <a:xfrm>
            <a:off x="254000" y="1892300"/>
            <a:ext cx="49276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Times New Roman" panose="02020603050405020304" pitchFamily="18" charset="0"/>
                <a:cs typeface="Times New Roman" panose="02020603050405020304" pitchFamily="18" charset="0"/>
              </a:rPr>
              <a:t>Hướng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trọng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lực</a:t>
            </a:r>
            <a:endParaRPr lang="en-US" sz="3733"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516034" y="1797051"/>
            <a:ext cx="6472767"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Times New Roman" panose="02020603050405020304" pitchFamily="18" charset="0"/>
                <a:cs typeface="Times New Roman" panose="02020603050405020304" pitchFamily="18" charset="0"/>
              </a:rPr>
              <a:t>Ứng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động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không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sinh</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trưởng</a:t>
            </a:r>
            <a:endParaRPr lang="en-US" sz="3733"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254000" y="5446184"/>
            <a:ext cx="49276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Times New Roman" panose="02020603050405020304" pitchFamily="18" charset="0"/>
                <a:cs typeface="Times New Roman" panose="02020603050405020304" pitchFamily="18" charset="0"/>
              </a:rPr>
              <a:t>Hướng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nước</a:t>
            </a:r>
            <a:endParaRPr lang="en-US" sz="3733"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562601" y="5156201"/>
            <a:ext cx="6472767" cy="71755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Times New Roman" panose="02020603050405020304" pitchFamily="18" charset="0"/>
                <a:cs typeface="Times New Roman" panose="02020603050405020304" pitchFamily="18" charset="0"/>
              </a:rPr>
              <a:t>Ứng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động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không</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sinh</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trưởng</a:t>
            </a:r>
            <a:endParaRPr lang="en-US" sz="3733" b="1" dirty="0">
              <a:latin typeface="Times New Roman" panose="02020603050405020304" pitchFamily="18" charset="0"/>
              <a:cs typeface="Times New Roman" panose="02020603050405020304" pitchFamily="18" charset="0"/>
            </a:endParaRPr>
          </a:p>
        </p:txBody>
      </p:sp>
      <p:sp>
        <p:nvSpPr>
          <p:cNvPr id="41994" name="TextBox 1"/>
          <p:cNvSpPr txBox="1">
            <a:spLocks noChangeArrowheads="1"/>
          </p:cNvSpPr>
          <p:nvPr/>
        </p:nvSpPr>
        <p:spPr bwMode="auto">
          <a:xfrm>
            <a:off x="4470400" y="76201"/>
            <a:ext cx="5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Times New Roman" panose="02020603050405020304" pitchFamily="18" charset="0"/>
                <a:cs typeface="Times New Roman" panose="02020603050405020304" pitchFamily="18" charset="0"/>
              </a:rPr>
              <a:t>1</a:t>
            </a:r>
          </a:p>
        </p:txBody>
      </p:sp>
      <p:sp>
        <p:nvSpPr>
          <p:cNvPr id="41995" name="TextBox 2"/>
          <p:cNvSpPr txBox="1">
            <a:spLocks noChangeArrowheads="1"/>
          </p:cNvSpPr>
          <p:nvPr/>
        </p:nvSpPr>
        <p:spPr bwMode="auto">
          <a:xfrm>
            <a:off x="5588000" y="152401"/>
            <a:ext cx="60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Times New Roman" panose="02020603050405020304" pitchFamily="18" charset="0"/>
                <a:cs typeface="Times New Roman" panose="02020603050405020304" pitchFamily="18" charset="0"/>
              </a:rPr>
              <a:t>2</a:t>
            </a:r>
          </a:p>
        </p:txBody>
      </p:sp>
      <p:sp>
        <p:nvSpPr>
          <p:cNvPr id="41996" name="TextBox 5"/>
          <p:cNvSpPr txBox="1">
            <a:spLocks noChangeArrowheads="1"/>
          </p:cNvSpPr>
          <p:nvPr/>
        </p:nvSpPr>
        <p:spPr bwMode="auto">
          <a:xfrm>
            <a:off x="406400" y="3276601"/>
            <a:ext cx="5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Times New Roman" panose="02020603050405020304" pitchFamily="18" charset="0"/>
                <a:cs typeface="Times New Roman" panose="02020603050405020304" pitchFamily="18" charset="0"/>
              </a:rPr>
              <a:t>3</a:t>
            </a:r>
          </a:p>
        </p:txBody>
      </p:sp>
      <p:sp>
        <p:nvSpPr>
          <p:cNvPr id="41997" name="TextBox 12"/>
          <p:cNvSpPr txBox="1">
            <a:spLocks noChangeArrowheads="1"/>
          </p:cNvSpPr>
          <p:nvPr/>
        </p:nvSpPr>
        <p:spPr bwMode="auto">
          <a:xfrm>
            <a:off x="5537200" y="3276601"/>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Times New Roman" panose="02020603050405020304" pitchFamily="18" charset="0"/>
                <a:cs typeface="Times New Roman" panose="02020603050405020304" pitchFamily="18" charset="0"/>
              </a:rPr>
              <a:t>4</a:t>
            </a:r>
          </a:p>
        </p:txBody>
      </p:sp>
      <p:sp>
        <p:nvSpPr>
          <p:cNvPr id="14" name="TextBox 13"/>
          <p:cNvSpPr txBox="1">
            <a:spLocks noChangeArrowheads="1"/>
          </p:cNvSpPr>
          <p:nvPr/>
        </p:nvSpPr>
        <p:spPr bwMode="auto">
          <a:xfrm>
            <a:off x="2487085" y="6119284"/>
            <a:ext cx="7833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Một vài cảm ứng ở thực vật thường gặp</a:t>
            </a:r>
          </a:p>
        </p:txBody>
      </p:sp>
    </p:spTree>
    <p:extLst>
      <p:ext uri="{BB962C8B-B14F-4D97-AF65-F5344CB8AC3E}">
        <p14:creationId xmlns:p14="http://schemas.microsoft.com/office/powerpoint/2010/main" val="111769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 t="6963" r="27017"/>
          <a:stretch/>
        </p:blipFill>
        <p:spPr>
          <a:xfrm>
            <a:off x="280679" y="234375"/>
            <a:ext cx="5282607" cy="2763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3"/>
          <a:srcRect l="15599" t="14068" r="14772" b="15714"/>
          <a:stretch/>
        </p:blipFill>
        <p:spPr>
          <a:xfrm>
            <a:off x="5993807" y="259310"/>
            <a:ext cx="5755979" cy="2733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4"/>
          <a:srcRect b="7075"/>
          <a:stretch/>
        </p:blipFill>
        <p:spPr>
          <a:xfrm>
            <a:off x="239350" y="3140968"/>
            <a:ext cx="6425221" cy="307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le 10"/>
          <p:cNvSpPr/>
          <p:nvPr/>
        </p:nvSpPr>
        <p:spPr>
          <a:xfrm>
            <a:off x="842157" y="2349153"/>
            <a:ext cx="38735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Calibri" pitchFamily="34" charset="0"/>
                <a:cs typeface="Calibri" pitchFamily="34" charset="0"/>
              </a:rPr>
              <a:t>Hướng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tiếp</a:t>
            </a:r>
            <a:r>
              <a:rPr lang="en-US" sz="3733" b="1" dirty="0">
                <a:latin typeface="Calibri" pitchFamily="34" charset="0"/>
                <a:cs typeface="Calibri" pitchFamily="34" charset="0"/>
              </a:rPr>
              <a:t> </a:t>
            </a:r>
            <a:r>
              <a:rPr lang="en-US" sz="3733" b="1" dirty="0" err="1">
                <a:latin typeface="Calibri" pitchFamily="34" charset="0"/>
                <a:cs typeface="Calibri" pitchFamily="34" charset="0"/>
              </a:rPr>
              <a:t>xúc</a:t>
            </a:r>
            <a:endParaRPr lang="en-US" sz="3733" b="1" dirty="0">
              <a:latin typeface="Calibri" pitchFamily="34" charset="0"/>
              <a:cs typeface="Calibri" pitchFamily="34" charset="0"/>
            </a:endParaRPr>
          </a:p>
        </p:txBody>
      </p:sp>
      <p:sp>
        <p:nvSpPr>
          <p:cNvPr id="12" name="Rounded Rectangle 11"/>
          <p:cNvSpPr/>
          <p:nvPr/>
        </p:nvSpPr>
        <p:spPr>
          <a:xfrm>
            <a:off x="5749284" y="2349153"/>
            <a:ext cx="6257461"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Calibri" pitchFamily="34" charset="0"/>
                <a:cs typeface="Calibri" pitchFamily="34" charset="0"/>
              </a:rPr>
              <a:t>Ứng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động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không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sinh</a:t>
            </a:r>
            <a:r>
              <a:rPr lang="en-US" sz="3733" b="1" dirty="0">
                <a:latin typeface="Calibri" pitchFamily="34" charset="0"/>
                <a:cs typeface="Calibri" pitchFamily="34" charset="0"/>
              </a:rPr>
              <a:t> </a:t>
            </a:r>
            <a:r>
              <a:rPr lang="en-US" sz="3733" b="1" dirty="0" err="1">
                <a:latin typeface="Calibri" pitchFamily="34" charset="0"/>
                <a:cs typeface="Calibri" pitchFamily="34" charset="0"/>
              </a:rPr>
              <a:t>trưởng</a:t>
            </a:r>
            <a:endParaRPr lang="en-US" sz="3733" b="1" dirty="0">
              <a:latin typeface="Calibri" pitchFamily="34" charset="0"/>
              <a:cs typeface="Calibri" pitchFamily="34" charset="0"/>
            </a:endParaRPr>
          </a:p>
        </p:txBody>
      </p:sp>
      <p:sp>
        <p:nvSpPr>
          <p:cNvPr id="13" name="Rounded Rectangle 12"/>
          <p:cNvSpPr/>
          <p:nvPr/>
        </p:nvSpPr>
        <p:spPr>
          <a:xfrm>
            <a:off x="863600" y="5734051"/>
            <a:ext cx="49276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Calibri" pitchFamily="34" charset="0"/>
                <a:cs typeface="Calibri" pitchFamily="34" charset="0"/>
              </a:rPr>
              <a:t>Ứng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động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sinh</a:t>
            </a:r>
            <a:r>
              <a:rPr lang="en-US" sz="3733" b="1" dirty="0">
                <a:latin typeface="Calibri" pitchFamily="34" charset="0"/>
                <a:cs typeface="Calibri" pitchFamily="34" charset="0"/>
              </a:rPr>
              <a:t> </a:t>
            </a:r>
            <a:r>
              <a:rPr lang="en-US" sz="3733" b="1" dirty="0" err="1">
                <a:latin typeface="Calibri" pitchFamily="34" charset="0"/>
                <a:cs typeface="Calibri" pitchFamily="34" charset="0"/>
              </a:rPr>
              <a:t>trưởng</a:t>
            </a:r>
            <a:endParaRPr lang="en-US" sz="3733" b="1" dirty="0">
              <a:latin typeface="Calibri" pitchFamily="34" charset="0"/>
              <a:cs typeface="Calibri" pitchFamily="34" charset="0"/>
            </a:endParaRPr>
          </a:p>
        </p:txBody>
      </p:sp>
      <p:pic>
        <p:nvPicPr>
          <p:cNvPr id="6" name="Picture 5"/>
          <p:cNvPicPr>
            <a:picLocks noChangeAspect="1"/>
          </p:cNvPicPr>
          <p:nvPr/>
        </p:nvPicPr>
        <p:blipFill rotWithShape="1">
          <a:blip r:embed="rId5"/>
          <a:srcRect l="3500" t="15017" r="3500" b="19552"/>
          <a:stretch/>
        </p:blipFill>
        <p:spPr>
          <a:xfrm>
            <a:off x="6960096" y="3140968"/>
            <a:ext cx="4992555" cy="307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ounded Rectangle 13"/>
          <p:cNvSpPr/>
          <p:nvPr/>
        </p:nvSpPr>
        <p:spPr>
          <a:xfrm>
            <a:off x="7416800" y="5541433"/>
            <a:ext cx="40640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733" b="1" dirty="0" err="1">
                <a:latin typeface="Calibri" pitchFamily="34" charset="0"/>
                <a:cs typeface="Calibri" pitchFamily="34" charset="0"/>
              </a:rPr>
              <a:t>Hướng</a:t>
            </a:r>
            <a:r>
              <a:rPr lang="en-US" sz="3733" b="1" dirty="0">
                <a:latin typeface="Calibri" pitchFamily="34" charset="0"/>
                <a:cs typeface="Calibri" pitchFamily="34" charset="0"/>
              </a:rPr>
              <a:t> </a:t>
            </a:r>
            <a:r>
              <a:rPr lang="en-US" sz="3733" b="1" dirty="0" err="1">
                <a:latin typeface="Calibri" pitchFamily="34" charset="0"/>
                <a:cs typeface="Calibri" pitchFamily="34" charset="0"/>
              </a:rPr>
              <a:t>sáng</a:t>
            </a:r>
            <a:endParaRPr lang="en-US" sz="3733" b="1" dirty="0">
              <a:latin typeface="Calibri" pitchFamily="34" charset="0"/>
              <a:cs typeface="Calibri" pitchFamily="34" charset="0"/>
            </a:endParaRPr>
          </a:p>
        </p:txBody>
      </p:sp>
      <p:sp>
        <p:nvSpPr>
          <p:cNvPr id="43018" name="TextBox 1"/>
          <p:cNvSpPr txBox="1">
            <a:spLocks noChangeArrowheads="1"/>
          </p:cNvSpPr>
          <p:nvPr/>
        </p:nvSpPr>
        <p:spPr bwMode="auto">
          <a:xfrm>
            <a:off x="711200" y="152401"/>
            <a:ext cx="60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Calibri" panose="020F0502020204030204" pitchFamily="34" charset="0"/>
                <a:cs typeface="Calibri" panose="020F0502020204030204" pitchFamily="34" charset="0"/>
              </a:rPr>
              <a:t>5</a:t>
            </a:r>
          </a:p>
        </p:txBody>
      </p:sp>
      <p:sp>
        <p:nvSpPr>
          <p:cNvPr id="43019" name="TextBox 3"/>
          <p:cNvSpPr txBox="1">
            <a:spLocks noChangeArrowheads="1"/>
          </p:cNvSpPr>
          <p:nvPr/>
        </p:nvSpPr>
        <p:spPr bwMode="auto">
          <a:xfrm>
            <a:off x="6096000" y="152401"/>
            <a:ext cx="569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Calibri" panose="020F0502020204030204" pitchFamily="34" charset="0"/>
                <a:cs typeface="Calibri" panose="020F0502020204030204" pitchFamily="34" charset="0"/>
              </a:rPr>
              <a:t>6</a:t>
            </a:r>
          </a:p>
        </p:txBody>
      </p:sp>
      <p:sp>
        <p:nvSpPr>
          <p:cNvPr id="43020" name="TextBox 4"/>
          <p:cNvSpPr txBox="1">
            <a:spLocks noChangeArrowheads="1"/>
          </p:cNvSpPr>
          <p:nvPr/>
        </p:nvSpPr>
        <p:spPr bwMode="auto">
          <a:xfrm>
            <a:off x="6068484" y="5027085"/>
            <a:ext cx="71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Calibri" panose="020F0502020204030204" pitchFamily="34" charset="0"/>
                <a:cs typeface="Calibri" panose="020F0502020204030204" pitchFamily="34" charset="0"/>
              </a:rPr>
              <a:t>7</a:t>
            </a:r>
          </a:p>
        </p:txBody>
      </p:sp>
      <p:sp>
        <p:nvSpPr>
          <p:cNvPr id="43021" name="TextBox 6"/>
          <p:cNvSpPr txBox="1">
            <a:spLocks noChangeArrowheads="1"/>
          </p:cNvSpPr>
          <p:nvPr/>
        </p:nvSpPr>
        <p:spPr bwMode="auto">
          <a:xfrm>
            <a:off x="7416800" y="3429001"/>
            <a:ext cx="101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Calibri" panose="020F0502020204030204" pitchFamily="34" charset="0"/>
                <a:cs typeface="Calibri" panose="020F0502020204030204" pitchFamily="34" charset="0"/>
              </a:rPr>
              <a:t>8</a:t>
            </a:r>
          </a:p>
        </p:txBody>
      </p:sp>
      <p:sp>
        <p:nvSpPr>
          <p:cNvPr id="15" name="TextBox 13"/>
          <p:cNvSpPr txBox="1">
            <a:spLocks noChangeArrowheads="1"/>
          </p:cNvSpPr>
          <p:nvPr/>
        </p:nvSpPr>
        <p:spPr bwMode="auto">
          <a:xfrm>
            <a:off x="2487085" y="6269567"/>
            <a:ext cx="7833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Một vài cảm ứng ở thực vật thường gặp</a:t>
            </a:r>
          </a:p>
        </p:txBody>
      </p:sp>
    </p:spTree>
    <p:extLst>
      <p:ext uri="{BB962C8B-B14F-4D97-AF65-F5344CB8AC3E}">
        <p14:creationId xmlns:p14="http://schemas.microsoft.com/office/powerpoint/2010/main" val="197108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43933" y="5001684"/>
            <a:ext cx="5486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3200" b="0">
                <a:latin typeface="Calibri" panose="020F0502020204030204" pitchFamily="34" charset="0"/>
                <a:cs typeface="Calibri" panose="020F0502020204030204" pitchFamily="34" charset="0"/>
              </a:rPr>
              <a:t>Chim Sẻ xù lông giúp giữ ấm cơ thể</a:t>
            </a:r>
          </a:p>
        </p:txBody>
      </p:sp>
      <p:pic>
        <p:nvPicPr>
          <p:cNvPr id="90117" name="Picture 5" descr="IMG_8259_2-63"/>
          <p:cNvPicPr>
            <a:picLocks noChangeAspect="1" noChangeArrowheads="1"/>
          </p:cNvPicPr>
          <p:nvPr/>
        </p:nvPicPr>
        <p:blipFill>
          <a:blip r:embed="rId2">
            <a:extLst>
              <a:ext uri="{28A0092B-C50C-407E-A947-70E740481C1C}">
                <a14:useLocalDpi xmlns:a14="http://schemas.microsoft.com/office/drawing/2010/main" val="0"/>
              </a:ext>
            </a:extLst>
          </a:blip>
          <a:srcRect r="11961"/>
          <a:stretch>
            <a:fillRect/>
          </a:stretch>
        </p:blipFill>
        <p:spPr bwMode="auto">
          <a:xfrm>
            <a:off x="0" y="1295401"/>
            <a:ext cx="5994400" cy="376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p:cNvSpPr txBox="1">
            <a:spLocks noChangeArrowheads="1"/>
          </p:cNvSpPr>
          <p:nvPr/>
        </p:nvSpPr>
        <p:spPr bwMode="auto">
          <a:xfrm>
            <a:off x="812800" y="762001"/>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a:latin typeface="Calibri" panose="020F0502020204030204" pitchFamily="34" charset="0"/>
                <a:cs typeface="Calibri" panose="020F0502020204030204" pitchFamily="34" charset="0"/>
              </a:rPr>
              <a:t>Trời trở lạnh</a:t>
            </a:r>
          </a:p>
        </p:txBody>
      </p:sp>
      <p:pic>
        <p:nvPicPr>
          <p:cNvPr id="44037" name="Picture 10" descr="C:\Users\Nhat_Hung\Downloads\Compressed\cho 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295401"/>
            <a:ext cx="5892800" cy="376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7"/>
          <p:cNvSpPr txBox="1">
            <a:spLocks noChangeArrowheads="1"/>
          </p:cNvSpPr>
          <p:nvPr/>
        </p:nvSpPr>
        <p:spPr bwMode="auto">
          <a:xfrm>
            <a:off x="6908800" y="762001"/>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a:latin typeface="Calibri" panose="020F0502020204030204" pitchFamily="34" charset="0"/>
                <a:cs typeface="Calibri" panose="020F0502020204030204" pitchFamily="34" charset="0"/>
              </a:rPr>
              <a:t>Khi trời nóng</a:t>
            </a:r>
          </a:p>
        </p:txBody>
      </p:sp>
      <p:sp>
        <p:nvSpPr>
          <p:cNvPr id="44039" name="Text Box 8"/>
          <p:cNvSpPr txBox="1">
            <a:spLocks noChangeArrowheads="1"/>
          </p:cNvSpPr>
          <p:nvPr/>
        </p:nvSpPr>
        <p:spPr bwMode="auto">
          <a:xfrm>
            <a:off x="6053667" y="5249333"/>
            <a:ext cx="619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a:latin typeface="Calibri" panose="020F0502020204030204" pitchFamily="34" charset="0"/>
                <a:cs typeface="Calibri" panose="020F0502020204030204" pitchFamily="34" charset="0"/>
              </a:rPr>
              <a:t>Chó thè lưỡi để làm mát cơ thể</a:t>
            </a:r>
          </a:p>
        </p:txBody>
      </p:sp>
      <p:sp>
        <p:nvSpPr>
          <p:cNvPr id="9" name="TextBox 13"/>
          <p:cNvSpPr txBox="1">
            <a:spLocks noChangeArrowheads="1"/>
          </p:cNvSpPr>
          <p:nvPr/>
        </p:nvSpPr>
        <p:spPr bwMode="auto">
          <a:xfrm>
            <a:off x="2487085" y="6117167"/>
            <a:ext cx="7833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Một vài cảm ứng ở động vật thường gặp</a:t>
            </a:r>
          </a:p>
        </p:txBody>
      </p:sp>
    </p:spTree>
    <p:extLst>
      <p:ext uri="{BB962C8B-B14F-4D97-AF65-F5344CB8AC3E}">
        <p14:creationId xmlns:p14="http://schemas.microsoft.com/office/powerpoint/2010/main" val="79340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blinds(horizontal)">
                                      <p:cBhvr>
                                        <p:cTn id="7" dur="5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blinds(horizontal)">
                                      <p:cBhvr>
                                        <p:cTn id="12" dur="500"/>
                                        <p:tgtEl>
                                          <p:spTgt spid="901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0114"/>
                                        </p:tgtEl>
                                        <p:attrNameLst>
                                          <p:attrName>style.visibility</p:attrName>
                                        </p:attrNameLst>
                                      </p:cBhvr>
                                      <p:to>
                                        <p:strVal val="visible"/>
                                      </p:to>
                                    </p:set>
                                    <p:animEffect transition="in" filter="box(in)">
                                      <p:cBhvr>
                                        <p:cTn id="17" dur="500"/>
                                        <p:tgtEl>
                                          <p:spTgt spid="901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5" descr="E%3A%5CCUNG_PHAN_XA"/>
          <p:cNvSpPr>
            <a:spLocks noChangeAspect="1" noChangeArrowheads="1"/>
          </p:cNvSpPr>
          <p:nvPr/>
        </p:nvSpPr>
        <p:spPr bwMode="auto">
          <a:xfrm>
            <a:off x="207433" y="46567"/>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2400" b="0">
              <a:latin typeface="Times New Roman" panose="02020603050405020304" pitchFamily="18" charset="0"/>
              <a:cs typeface="Times New Roman" panose="02020603050405020304" pitchFamily="18" charset="0"/>
            </a:endParaRPr>
          </a:p>
        </p:txBody>
      </p:sp>
      <p:sp>
        <p:nvSpPr>
          <p:cNvPr id="45059" name="AutoShape 7" descr="CUNG_PHAN_XA.jpg.jpg (300×278)"/>
          <p:cNvSpPr>
            <a:spLocks noChangeAspect="1" noChangeArrowheads="1"/>
          </p:cNvSpPr>
          <p:nvPr/>
        </p:nvSpPr>
        <p:spPr bwMode="auto">
          <a:xfrm>
            <a:off x="207433" y="46567"/>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2400" b="0">
              <a:latin typeface="Times New Roman" panose="02020603050405020304" pitchFamily="18" charset="0"/>
              <a:cs typeface="Times New Roman" panose="02020603050405020304" pitchFamily="18" charset="0"/>
            </a:endParaRPr>
          </a:p>
        </p:txBody>
      </p:sp>
      <p:pic>
        <p:nvPicPr>
          <p:cNvPr id="23557" name="Picture 10" descr="248dap-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11" y="1123951"/>
            <a:ext cx="5288789" cy="42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 Box 12"/>
          <p:cNvSpPr>
            <a:spLocks noGrp="1" noChangeArrowheads="1"/>
          </p:cNvSpPr>
          <p:nvPr>
            <p:ph type="body" idx="1"/>
          </p:nvPr>
        </p:nvSpPr>
        <p:spPr>
          <a:xfrm>
            <a:off x="207433" y="5637245"/>
            <a:ext cx="11745384" cy="1051984"/>
          </a:xfrm>
          <a:noFill/>
        </p:spPr>
        <p:txBody>
          <a:bodyPr/>
          <a:lstStyle/>
          <a:p>
            <a:pPr eaLnBrk="1" hangingPunct="1">
              <a:spcBef>
                <a:spcPct val="500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 So </a:t>
            </a:r>
            <a:r>
              <a:rPr lang="en-US" altLang="en-US" sz="3200" dirty="0" err="1">
                <a:solidFill>
                  <a:srgbClr val="0000FF"/>
                </a:solidFill>
                <a:latin typeface="Times New Roman" panose="02020603050405020304" pitchFamily="18" charset="0"/>
                <a:cs typeface="Times New Roman" panose="02020603050405020304" pitchFamily="18" charset="0"/>
              </a:rPr>
              <a:t>sánh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biểu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hiện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tốc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độ</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cảm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ứng</a:t>
            </a:r>
            <a:r>
              <a:rPr lang="en-US" altLang="en-US" sz="3200" dirty="0">
                <a:solidFill>
                  <a:srgbClr val="0000FF"/>
                </a:solidFill>
                <a:latin typeface="Times New Roman" panose="02020603050405020304" pitchFamily="18" charset="0"/>
                <a:cs typeface="Times New Roman" panose="02020603050405020304" pitchFamily="18" charset="0"/>
              </a:rPr>
              <a:t> ở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phản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trên</a:t>
            </a:r>
            <a:r>
              <a:rPr lang="en-US" altLang="en-US" sz="3200" dirty="0">
                <a:solidFill>
                  <a:srgbClr val="0000FF"/>
                </a:solidFill>
                <a:latin typeface="Times New Roman" panose="02020603050405020304" pitchFamily="18" charset="0"/>
                <a:cs typeface="Times New Roman" panose="02020603050405020304" pitchFamily="18" charset="0"/>
              </a:rPr>
              <a:t>?</a:t>
            </a:r>
          </a:p>
        </p:txBody>
      </p:sp>
      <p:pic>
        <p:nvPicPr>
          <p:cNvPr id="9" name="Picture 4" descr="0"/>
          <p:cNvPicPr>
            <a:picLocks noChangeAspect="1" noChangeArrowheads="1"/>
          </p:cNvPicPr>
          <p:nvPr/>
        </p:nvPicPr>
        <p:blipFill>
          <a:blip r:embed="rId3">
            <a:extLst>
              <a:ext uri="{28A0092B-C50C-407E-A947-70E740481C1C}">
                <a14:useLocalDpi xmlns:a14="http://schemas.microsoft.com/office/drawing/2010/main" val="0"/>
              </a:ext>
            </a:extLst>
          </a:blip>
          <a:srcRect t="10204"/>
          <a:stretch>
            <a:fillRect/>
          </a:stretch>
        </p:blipFill>
        <p:spPr bwMode="auto">
          <a:xfrm>
            <a:off x="406400" y="1107017"/>
            <a:ext cx="5977467" cy="424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557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3557"/>
                                        </p:tgtEl>
                                        <p:attrNameLst>
                                          <p:attrName>style.visibility</p:attrName>
                                        </p:attrNameLst>
                                      </p:cBhvr>
                                      <p:to>
                                        <p:strVal val="visible"/>
                                      </p:to>
                                    </p:set>
                                    <p:animEffect transition="in" filter="fade">
                                      <p:cBhvr>
                                        <p:cTn id="14" dur="1000"/>
                                        <p:tgtEl>
                                          <p:spTgt spid="23557"/>
                                        </p:tgtEl>
                                      </p:cBhvr>
                                    </p:animEffect>
                                    <p:anim calcmode="lin" valueType="num">
                                      <p:cBhvr>
                                        <p:cTn id="15" dur="1000" fill="hold"/>
                                        <p:tgtEl>
                                          <p:spTgt spid="23557"/>
                                        </p:tgtEl>
                                        <p:attrNameLst>
                                          <p:attrName>ppt_x</p:attrName>
                                        </p:attrNameLst>
                                      </p:cBhvr>
                                      <p:tavLst>
                                        <p:tav tm="0">
                                          <p:val>
                                            <p:strVal val="#ppt_x"/>
                                          </p:val>
                                        </p:tav>
                                        <p:tav tm="100000">
                                          <p:val>
                                            <p:strVal val="#ppt_x"/>
                                          </p:val>
                                        </p:tav>
                                      </p:tavLst>
                                    </p:anim>
                                    <p:anim calcmode="lin" valueType="num">
                                      <p:cBhvr>
                                        <p:cTn id="16"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2236"/>
                                        </p:tgtEl>
                                        <p:attrNameLst>
                                          <p:attrName>style.visibility</p:attrName>
                                        </p:attrNameLst>
                                      </p:cBhvr>
                                      <p:to>
                                        <p:strVal val="visible"/>
                                      </p:to>
                                    </p:set>
                                    <p:animEffect transition="in" filter="blinds(horizontal)">
                                      <p:cBhvr>
                                        <p:cTn id="21" dur="500"/>
                                        <p:tgtEl>
                                          <p:spTgt spid="5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5"/>
          <p:cNvSpPr>
            <a:spLocks noChangeShapeType="1"/>
          </p:cNvSpPr>
          <p:nvPr/>
        </p:nvSpPr>
        <p:spPr bwMode="auto">
          <a:xfrm flipH="1">
            <a:off x="9626601" y="1820334"/>
            <a:ext cx="590551" cy="49741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type="triangle" w="med" len="med"/>
              </a14:hiddenLine>
            </a:ext>
          </a:extLst>
        </p:spPr>
        <p:txBody>
          <a:bodyPr/>
          <a:lstStyle/>
          <a:p>
            <a:endParaRPr lang="en-US" sz="2400"/>
          </a:p>
        </p:txBody>
      </p:sp>
      <p:sp>
        <p:nvSpPr>
          <p:cNvPr id="46083" name="Line 3"/>
          <p:cNvSpPr>
            <a:spLocks noChangeShapeType="1"/>
          </p:cNvSpPr>
          <p:nvPr/>
        </p:nvSpPr>
        <p:spPr bwMode="auto">
          <a:xfrm>
            <a:off x="5892800" y="3124200"/>
            <a:ext cx="0" cy="3733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136196" name="Picture 4" descr="0"/>
          <p:cNvPicPr>
            <a:picLocks noChangeAspect="1" noChangeArrowheads="1"/>
          </p:cNvPicPr>
          <p:nvPr/>
        </p:nvPicPr>
        <p:blipFill>
          <a:blip r:embed="rId3">
            <a:extLst>
              <a:ext uri="{28A0092B-C50C-407E-A947-70E740481C1C}">
                <a14:useLocalDpi xmlns:a14="http://schemas.microsoft.com/office/drawing/2010/main" val="0"/>
              </a:ext>
            </a:extLst>
          </a:blip>
          <a:srcRect t="10204"/>
          <a:stretch>
            <a:fillRect/>
          </a:stretch>
        </p:blipFill>
        <p:spPr bwMode="auto">
          <a:xfrm>
            <a:off x="406400" y="914400"/>
            <a:ext cx="492125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5"/>
          <p:cNvSpPr txBox="1">
            <a:spLocks noChangeArrowheads="1"/>
          </p:cNvSpPr>
          <p:nvPr/>
        </p:nvSpPr>
        <p:spPr bwMode="auto">
          <a:xfrm>
            <a:off x="203201" y="4835524"/>
            <a:ext cx="38608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667" dirty="0">
                <a:latin typeface="Times New Roman" panose="02020603050405020304" pitchFamily="18" charset="0"/>
                <a:cs typeface="Times New Roman" panose="02020603050405020304" pitchFamily="18" charset="0"/>
              </a:rPr>
              <a:t>-</a:t>
            </a:r>
            <a:r>
              <a:rPr lang="en-US" altLang="en-US" sz="2667"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Phản</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ứng</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chậm</a:t>
            </a:r>
            <a:endParaRPr lang="en-US" altLang="en-US" sz="3200" b="0" dirty="0">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n-US" altLang="en-US" sz="3200" b="0" dirty="0">
              <a:latin typeface="Times New Roman" panose="02020603050405020304" pitchFamily="18" charset="0"/>
              <a:cs typeface="Times New Roman" panose="02020603050405020304" pitchFamily="18" charset="0"/>
            </a:endParaRPr>
          </a:p>
        </p:txBody>
      </p:sp>
      <p:sp>
        <p:nvSpPr>
          <p:cNvPr id="136198" name="Text Box 6"/>
          <p:cNvSpPr txBox="1">
            <a:spLocks noChangeArrowheads="1"/>
          </p:cNvSpPr>
          <p:nvPr/>
        </p:nvSpPr>
        <p:spPr bwMode="auto">
          <a:xfrm>
            <a:off x="5994400" y="4773085"/>
            <a:ext cx="619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a:latin typeface="Times New Roman" panose="02020603050405020304" pitchFamily="18" charset="0"/>
                <a:cs typeface="Times New Roman" panose="02020603050405020304" pitchFamily="18" charset="0"/>
              </a:rPr>
              <a:t>- Phản ứng nhanh</a:t>
            </a:r>
          </a:p>
        </p:txBody>
      </p:sp>
      <p:sp>
        <p:nvSpPr>
          <p:cNvPr id="136199" name="Text Box 7"/>
          <p:cNvSpPr txBox="1">
            <a:spLocks noChangeArrowheads="1"/>
          </p:cNvSpPr>
          <p:nvPr/>
        </p:nvSpPr>
        <p:spPr bwMode="auto">
          <a:xfrm>
            <a:off x="164756" y="5320375"/>
            <a:ext cx="365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Khó</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nhận</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thấy</a:t>
            </a:r>
            <a:endParaRPr lang="en-US" altLang="en-US" sz="3200" b="0" dirty="0">
              <a:latin typeface="Times New Roman" panose="02020603050405020304" pitchFamily="18" charset="0"/>
              <a:cs typeface="Times New Roman" panose="02020603050405020304" pitchFamily="18" charset="0"/>
            </a:endParaRPr>
          </a:p>
        </p:txBody>
      </p:sp>
      <p:sp>
        <p:nvSpPr>
          <p:cNvPr id="136200" name="Text Box 8"/>
          <p:cNvSpPr txBox="1">
            <a:spLocks noChangeArrowheads="1"/>
          </p:cNvSpPr>
          <p:nvPr/>
        </p:nvSpPr>
        <p:spPr bwMode="auto">
          <a:xfrm>
            <a:off x="164756" y="5806016"/>
            <a:ext cx="558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Hình</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thức</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kém</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đa</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dạng</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điều</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chỉnh</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bởi</a:t>
            </a:r>
            <a:r>
              <a:rPr lang="en-US" altLang="en-US" sz="3200" b="0" dirty="0">
                <a:latin typeface="Times New Roman" panose="02020603050405020304" pitchFamily="18" charset="0"/>
                <a:cs typeface="Times New Roman" panose="02020603050405020304" pitchFamily="18" charset="0"/>
              </a:rPr>
              <a:t> </a:t>
            </a:r>
            <a:r>
              <a:rPr lang="en-US" altLang="en-US" sz="3200" b="0" dirty="0" err="1">
                <a:latin typeface="Times New Roman" panose="02020603050405020304" pitchFamily="18" charset="0"/>
                <a:cs typeface="Times New Roman" panose="02020603050405020304" pitchFamily="18" charset="0"/>
              </a:rPr>
              <a:t>hoocmon</a:t>
            </a:r>
            <a:endParaRPr lang="en-US" altLang="en-US" sz="3200" b="0" dirty="0">
              <a:latin typeface="Times New Roman" panose="02020603050405020304" pitchFamily="18" charset="0"/>
              <a:cs typeface="Times New Roman" panose="02020603050405020304" pitchFamily="18" charset="0"/>
            </a:endParaRPr>
          </a:p>
        </p:txBody>
      </p:sp>
      <p:sp>
        <p:nvSpPr>
          <p:cNvPr id="136201" name="Text Box 9"/>
          <p:cNvSpPr txBox="1">
            <a:spLocks noChangeArrowheads="1"/>
          </p:cNvSpPr>
          <p:nvPr/>
        </p:nvSpPr>
        <p:spPr bwMode="auto">
          <a:xfrm>
            <a:off x="5994400" y="5253567"/>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a:latin typeface="Times New Roman" panose="02020603050405020304" pitchFamily="18" charset="0"/>
                <a:cs typeface="Times New Roman" panose="02020603050405020304" pitchFamily="18" charset="0"/>
              </a:rPr>
              <a:t>- Dễ nhận thấy</a:t>
            </a:r>
          </a:p>
        </p:txBody>
      </p:sp>
      <p:sp>
        <p:nvSpPr>
          <p:cNvPr id="136202" name="Text Box 10"/>
          <p:cNvSpPr txBox="1">
            <a:spLocks noChangeArrowheads="1"/>
          </p:cNvSpPr>
          <p:nvPr/>
        </p:nvSpPr>
        <p:spPr bwMode="auto">
          <a:xfrm>
            <a:off x="5994400" y="5734051"/>
            <a:ext cx="619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a:latin typeface="Times New Roman" panose="02020603050405020304" pitchFamily="18" charset="0"/>
                <a:cs typeface="Times New Roman" panose="02020603050405020304" pitchFamily="18" charset="0"/>
              </a:rPr>
              <a:t>- Hình thức đa dạng, phụ thuộc vào tổ chức thần kinh.</a:t>
            </a:r>
          </a:p>
        </p:txBody>
      </p:sp>
      <p:sp>
        <p:nvSpPr>
          <p:cNvPr id="136203" name="Text Box 11"/>
          <p:cNvSpPr txBox="1">
            <a:spLocks noChangeArrowheads="1"/>
          </p:cNvSpPr>
          <p:nvPr/>
        </p:nvSpPr>
        <p:spPr bwMode="auto">
          <a:xfrm>
            <a:off x="603251" y="42333"/>
            <a:ext cx="5588000" cy="6667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a:latin typeface="Times New Roman" panose="02020603050405020304" pitchFamily="18" charset="0"/>
                <a:cs typeface="Times New Roman" panose="02020603050405020304" pitchFamily="18" charset="0"/>
              </a:rPr>
              <a:t>Thực vật hướng sáng</a:t>
            </a:r>
            <a:r>
              <a:rPr lang="en-US" altLang="en-US" sz="3733" b="0">
                <a:latin typeface="Times New Roman" panose="02020603050405020304" pitchFamily="18" charset="0"/>
                <a:cs typeface="Times New Roman" panose="02020603050405020304" pitchFamily="18" charset="0"/>
              </a:rPr>
              <a:t> </a:t>
            </a:r>
          </a:p>
        </p:txBody>
      </p:sp>
      <p:sp>
        <p:nvSpPr>
          <p:cNvPr id="136204" name="Text Box 12"/>
          <p:cNvSpPr txBox="1">
            <a:spLocks noChangeArrowheads="1"/>
          </p:cNvSpPr>
          <p:nvPr/>
        </p:nvSpPr>
        <p:spPr bwMode="auto">
          <a:xfrm>
            <a:off x="5850467" y="-27518"/>
            <a:ext cx="6197600" cy="584775"/>
          </a:xfrm>
          <a:prstGeom prst="rect">
            <a:avLst/>
          </a:prstGeom>
          <a:solidFill>
            <a:schemeClr val="bg1"/>
          </a:solidFill>
          <a:ln w="9525">
            <a:solidFill>
              <a:schemeClr val="bg1"/>
            </a:solidFill>
            <a:miter lim="800000"/>
            <a:headEnd/>
            <a:tailEnd/>
          </a:ln>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200" b="0">
                <a:latin typeface="Times New Roman" panose="02020603050405020304" pitchFamily="18" charset="0"/>
                <a:cs typeface="Times New Roman" panose="02020603050405020304" pitchFamily="18" charset="0"/>
              </a:rPr>
              <a:t>Chạm vào vật nóng, vật nhọn.</a:t>
            </a:r>
          </a:p>
        </p:txBody>
      </p:sp>
      <p:pic>
        <p:nvPicPr>
          <p:cNvPr id="45119" name="phan xa.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t="29787" r="33333"/>
          <a:stretch>
            <a:fillRect/>
          </a:stretch>
        </p:blipFill>
        <p:spPr bwMode="auto">
          <a:xfrm>
            <a:off x="6096000" y="762000"/>
            <a:ext cx="3149600" cy="21336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609600" y="3141134"/>
            <a:ext cx="10972800" cy="1219200"/>
            <a:chOff x="1344" y="1610"/>
            <a:chExt cx="2544" cy="1488"/>
          </a:xfrm>
        </p:grpSpPr>
        <p:sp>
          <p:nvSpPr>
            <p:cNvPr id="46098" name="AutoShape 15"/>
            <p:cNvSpPr>
              <a:spLocks noChangeArrowheads="1"/>
            </p:cNvSpPr>
            <p:nvPr/>
          </p:nvSpPr>
          <p:spPr bwMode="auto">
            <a:xfrm>
              <a:off x="1344" y="1610"/>
              <a:ext cx="2544" cy="1488"/>
            </a:xfrm>
            <a:prstGeom prst="wedgeEllipseCallout">
              <a:avLst>
                <a:gd name="adj1" fmla="val -22801"/>
                <a:gd name="adj2" fmla="val 40523"/>
              </a:avLst>
            </a:prstGeom>
            <a:solidFill>
              <a:srgbClr val="CCFFFF"/>
            </a:solidFill>
            <a:ln w="9525">
              <a:solidFill>
                <a:schemeClr val="tx1"/>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133" b="0">
                <a:latin typeface="Times New Roman" panose="02020603050405020304" pitchFamily="18" charset="0"/>
                <a:cs typeface="Times New Roman" panose="02020603050405020304" pitchFamily="18" charset="0"/>
              </a:endParaRPr>
            </a:p>
          </p:txBody>
        </p:sp>
        <p:sp>
          <p:nvSpPr>
            <p:cNvPr id="46099" name="Text Box 16"/>
            <p:cNvSpPr txBox="1">
              <a:spLocks noChangeArrowheads="1"/>
            </p:cNvSpPr>
            <p:nvPr/>
          </p:nvSpPr>
          <p:spPr bwMode="auto">
            <a:xfrm>
              <a:off x="1791" y="1610"/>
              <a:ext cx="1851"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3200">
                  <a:latin typeface="Times New Roman" panose="02020603050405020304" pitchFamily="18" charset="0"/>
                  <a:cs typeface="Times New Roman" panose="02020603050405020304" pitchFamily="18" charset="0"/>
                </a:rPr>
                <a:t>Cảm ứng ở động vật có gì khác với cảm ứng </a:t>
              </a:r>
            </a:p>
            <a:p>
              <a:pPr algn="ctr">
                <a:spcBef>
                  <a:spcPct val="0"/>
                </a:spcBef>
                <a:buClrTx/>
                <a:buFontTx/>
                <a:buNone/>
              </a:pPr>
              <a:r>
                <a:rPr lang="en-US" altLang="en-US" sz="3200">
                  <a:latin typeface="Times New Roman" panose="02020603050405020304" pitchFamily="18" charset="0"/>
                  <a:cs typeface="Times New Roman" panose="02020603050405020304" pitchFamily="18" charset="0"/>
                </a:rPr>
                <a:t>ở thực vật?</a:t>
              </a:r>
            </a:p>
          </p:txBody>
        </p:sp>
      </p:grpSp>
      <p:sp>
        <p:nvSpPr>
          <p:cNvPr id="24591" name="Rectangle 16"/>
          <p:cNvSpPr>
            <a:spLocks noChangeArrowheads="1"/>
          </p:cNvSpPr>
          <p:nvPr/>
        </p:nvSpPr>
        <p:spPr bwMode="auto">
          <a:xfrm>
            <a:off x="914400" y="4267200"/>
            <a:ext cx="150233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nl-NL" altLang="zh-CN" sz="2667"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Thực vật</a:t>
            </a:r>
            <a:endParaRPr lang="en-US" altLang="en-US" sz="2667" b="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592" name="Rectangle 17"/>
          <p:cNvSpPr>
            <a:spLocks noChangeArrowheads="1"/>
          </p:cNvSpPr>
          <p:nvPr/>
        </p:nvSpPr>
        <p:spPr bwMode="auto">
          <a:xfrm>
            <a:off x="8280170" y="4357872"/>
            <a:ext cx="15921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nl-NL" altLang="zh-CN" sz="2667"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Động vật</a:t>
            </a:r>
            <a:r>
              <a:rPr lang="nl-NL" altLang="zh-CN" sz="2667" dirty="0">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en-US" sz="2667" b="0"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6097" name="Picture 9" descr="248dap-d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740834"/>
            <a:ext cx="2599267" cy="21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232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additive="base">
                                        <p:cTn id="7" dur="500" fill="hold"/>
                                        <p:tgtEl>
                                          <p:spTgt spid="136196"/>
                                        </p:tgtEl>
                                        <p:attrNameLst>
                                          <p:attrName>ppt_x</p:attrName>
                                        </p:attrNameLst>
                                      </p:cBhvr>
                                      <p:tavLst>
                                        <p:tav tm="0">
                                          <p:val>
                                            <p:strVal val="#ppt_x"/>
                                          </p:val>
                                        </p:tav>
                                        <p:tav tm="100000">
                                          <p:val>
                                            <p:strVal val="#ppt_x"/>
                                          </p:val>
                                        </p:tav>
                                      </p:tavLst>
                                    </p:anim>
                                    <p:anim calcmode="lin" valueType="num">
                                      <p:cBhvr additive="base">
                                        <p:cTn id="8" dur="500" fill="hold"/>
                                        <p:tgtEl>
                                          <p:spTgt spid="136196"/>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36203"/>
                                        </p:tgtEl>
                                        <p:attrNameLst>
                                          <p:attrName>style.visibility</p:attrName>
                                        </p:attrNameLst>
                                      </p:cBhvr>
                                      <p:to>
                                        <p:strVal val="visible"/>
                                      </p:to>
                                    </p:set>
                                    <p:animEffect transition="in" filter="blinds(horizontal)">
                                      <p:cBhvr>
                                        <p:cTn id="11" dur="500"/>
                                        <p:tgtEl>
                                          <p:spTgt spid="136203"/>
                                        </p:tgtEl>
                                      </p:cBhvr>
                                    </p:animEffect>
                                  </p:childTnLst>
                                </p:cTn>
                              </p:par>
                              <p:par>
                                <p:cTn id="12" presetID="5" presetClass="entr" presetSubtype="10" fill="hold" nodeType="withEffect">
                                  <p:stCondLst>
                                    <p:cond delay="0"/>
                                  </p:stCondLst>
                                  <p:childTnLst>
                                    <p:set>
                                      <p:cBhvr>
                                        <p:cTn id="13" dur="1" fill="hold">
                                          <p:stCondLst>
                                            <p:cond delay="0"/>
                                          </p:stCondLst>
                                        </p:cTn>
                                        <p:tgtEl>
                                          <p:spTgt spid="136204"/>
                                        </p:tgtEl>
                                        <p:attrNameLst>
                                          <p:attrName>style.visibility</p:attrName>
                                        </p:attrNameLst>
                                      </p:cBhvr>
                                      <p:to>
                                        <p:strVal val="visible"/>
                                      </p:to>
                                    </p:set>
                                    <p:animEffect transition="in" filter="checkerboard(across)">
                                      <p:cBhvr>
                                        <p:cTn id="14" dur="500"/>
                                        <p:tgtEl>
                                          <p:spTgt spid="136204"/>
                                        </p:tgtEl>
                                      </p:cBhvr>
                                    </p:animEffect>
                                  </p:childTnLst>
                                </p:cTn>
                              </p:par>
                              <p:par>
                                <p:cTn id="15" presetID="2" presetClass="entr" presetSubtype="4" fill="hold" nodeType="withEffect">
                                  <p:stCondLst>
                                    <p:cond delay="0"/>
                                  </p:stCondLst>
                                  <p:childTnLst>
                                    <p:set>
                                      <p:cBhvr>
                                        <p:cTn id="16" dur="1" fill="hold">
                                          <p:stCondLst>
                                            <p:cond delay="0"/>
                                          </p:stCondLst>
                                        </p:cTn>
                                        <p:tgtEl>
                                          <p:spTgt spid="45119"/>
                                        </p:tgtEl>
                                        <p:attrNameLst>
                                          <p:attrName>style.visibility</p:attrName>
                                        </p:attrNameLst>
                                      </p:cBhvr>
                                      <p:to>
                                        <p:strVal val="visible"/>
                                      </p:to>
                                    </p:set>
                                    <p:anim calcmode="lin" valueType="num">
                                      <p:cBhvr additive="base">
                                        <p:cTn id="17" dur="500" fill="hold"/>
                                        <p:tgtEl>
                                          <p:spTgt spid="45119"/>
                                        </p:tgtEl>
                                        <p:attrNameLst>
                                          <p:attrName>ppt_x</p:attrName>
                                        </p:attrNameLst>
                                      </p:cBhvr>
                                      <p:tavLst>
                                        <p:tav tm="0">
                                          <p:val>
                                            <p:strVal val="#ppt_x"/>
                                          </p:val>
                                        </p:tav>
                                        <p:tav tm="100000">
                                          <p:val>
                                            <p:strVal val="#ppt_x"/>
                                          </p:val>
                                        </p:tav>
                                      </p:tavLst>
                                    </p:anim>
                                    <p:anim calcmode="lin" valueType="num">
                                      <p:cBhvr additive="base">
                                        <p:cTn id="18" dur="500" fill="hold"/>
                                        <p:tgtEl>
                                          <p:spTgt spid="4511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24591"/>
                                        </p:tgtEl>
                                        <p:attrNameLst>
                                          <p:attrName>style.visibility</p:attrName>
                                        </p:attrNameLst>
                                      </p:cBhvr>
                                      <p:to>
                                        <p:strVal val="visible"/>
                                      </p:to>
                                    </p:set>
                                    <p:animEffect transition="in" filter="fade">
                                      <p:cBhvr>
                                        <p:cTn id="29" dur="1000"/>
                                        <p:tgtEl>
                                          <p:spTgt spid="24591"/>
                                        </p:tgtEl>
                                      </p:cBhvr>
                                    </p:animEffect>
                                    <p:anim calcmode="lin" valueType="num">
                                      <p:cBhvr>
                                        <p:cTn id="30" dur="1000" fill="hold"/>
                                        <p:tgtEl>
                                          <p:spTgt spid="24591"/>
                                        </p:tgtEl>
                                        <p:attrNameLst>
                                          <p:attrName>ppt_x</p:attrName>
                                        </p:attrNameLst>
                                      </p:cBhvr>
                                      <p:tavLst>
                                        <p:tav tm="0">
                                          <p:val>
                                            <p:strVal val="#ppt_x"/>
                                          </p:val>
                                        </p:tav>
                                        <p:tav tm="100000">
                                          <p:val>
                                            <p:strVal val="#ppt_x"/>
                                          </p:val>
                                        </p:tav>
                                      </p:tavLst>
                                    </p:anim>
                                    <p:anim calcmode="lin" valueType="num">
                                      <p:cBhvr>
                                        <p:cTn id="31" dur="1000" fill="hold"/>
                                        <p:tgtEl>
                                          <p:spTgt spid="24591"/>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24592"/>
                                        </p:tgtEl>
                                        <p:attrNameLst>
                                          <p:attrName>style.visibility</p:attrName>
                                        </p:attrNameLst>
                                      </p:cBhvr>
                                      <p:to>
                                        <p:strVal val="visible"/>
                                      </p:to>
                                    </p:set>
                                    <p:animEffect transition="in" filter="fade">
                                      <p:cBhvr>
                                        <p:cTn id="36" dur="1000"/>
                                        <p:tgtEl>
                                          <p:spTgt spid="24592"/>
                                        </p:tgtEl>
                                      </p:cBhvr>
                                    </p:animEffect>
                                    <p:anim calcmode="lin" valueType="num">
                                      <p:cBhvr>
                                        <p:cTn id="37" dur="1000" fill="hold"/>
                                        <p:tgtEl>
                                          <p:spTgt spid="24592"/>
                                        </p:tgtEl>
                                        <p:attrNameLst>
                                          <p:attrName>ppt_x</p:attrName>
                                        </p:attrNameLst>
                                      </p:cBhvr>
                                      <p:tavLst>
                                        <p:tav tm="0">
                                          <p:val>
                                            <p:strVal val="#ppt_x"/>
                                          </p:val>
                                        </p:tav>
                                        <p:tav tm="100000">
                                          <p:val>
                                            <p:strVal val="#ppt_x"/>
                                          </p:val>
                                        </p:tav>
                                      </p:tavLst>
                                    </p:anim>
                                    <p:anim calcmode="lin" valueType="num">
                                      <p:cBhvr>
                                        <p:cTn id="38" dur="1000" fill="hold"/>
                                        <p:tgtEl>
                                          <p:spTgt spid="2459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36197"/>
                                        </p:tgtEl>
                                        <p:attrNameLst>
                                          <p:attrName>style.visibility</p:attrName>
                                        </p:attrNameLst>
                                      </p:cBhvr>
                                      <p:to>
                                        <p:strVal val="visible"/>
                                      </p:to>
                                    </p:set>
                                    <p:animEffect transition="in" filter="wipe(down)">
                                      <p:cBhvr>
                                        <p:cTn id="43" dur="500"/>
                                        <p:tgtEl>
                                          <p:spTgt spid="1361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36198"/>
                                        </p:tgtEl>
                                        <p:attrNameLst>
                                          <p:attrName>style.visibility</p:attrName>
                                        </p:attrNameLst>
                                      </p:cBhvr>
                                      <p:to>
                                        <p:strVal val="visible"/>
                                      </p:to>
                                    </p:set>
                                    <p:animEffect transition="in" filter="diamond(in)">
                                      <p:cBhvr>
                                        <p:cTn id="48" dur="2000"/>
                                        <p:tgtEl>
                                          <p:spTgt spid="13619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136199"/>
                                        </p:tgtEl>
                                        <p:attrNameLst>
                                          <p:attrName>style.visibility</p:attrName>
                                        </p:attrNameLst>
                                      </p:cBhvr>
                                      <p:to>
                                        <p:strVal val="visible"/>
                                      </p:to>
                                    </p:set>
                                    <p:animEffect transition="in" filter="diamond(in)">
                                      <p:cBhvr>
                                        <p:cTn id="53" dur="2000"/>
                                        <p:tgtEl>
                                          <p:spTgt spid="13619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36201"/>
                                        </p:tgtEl>
                                        <p:attrNameLst>
                                          <p:attrName>style.visibility</p:attrName>
                                        </p:attrNameLst>
                                      </p:cBhvr>
                                      <p:to>
                                        <p:strVal val="visible"/>
                                      </p:to>
                                    </p:set>
                                    <p:anim calcmode="lin" valueType="num">
                                      <p:cBhvr additive="base">
                                        <p:cTn id="58" dur="500" fill="hold"/>
                                        <p:tgtEl>
                                          <p:spTgt spid="136201"/>
                                        </p:tgtEl>
                                        <p:attrNameLst>
                                          <p:attrName>ppt_x</p:attrName>
                                        </p:attrNameLst>
                                      </p:cBhvr>
                                      <p:tavLst>
                                        <p:tav tm="0">
                                          <p:val>
                                            <p:strVal val="#ppt_x"/>
                                          </p:val>
                                        </p:tav>
                                        <p:tav tm="100000">
                                          <p:val>
                                            <p:strVal val="#ppt_x"/>
                                          </p:val>
                                        </p:tav>
                                      </p:tavLst>
                                    </p:anim>
                                    <p:anim calcmode="lin" valueType="num">
                                      <p:cBhvr additive="base">
                                        <p:cTn id="59" dur="500" fill="hold"/>
                                        <p:tgtEl>
                                          <p:spTgt spid="13620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nodeType="clickEffect">
                                  <p:stCondLst>
                                    <p:cond delay="0"/>
                                  </p:stCondLst>
                                  <p:childTnLst>
                                    <p:set>
                                      <p:cBhvr>
                                        <p:cTn id="63" dur="1" fill="hold">
                                          <p:stCondLst>
                                            <p:cond delay="0"/>
                                          </p:stCondLst>
                                        </p:cTn>
                                        <p:tgtEl>
                                          <p:spTgt spid="136200"/>
                                        </p:tgtEl>
                                        <p:attrNameLst>
                                          <p:attrName>style.visibility</p:attrName>
                                        </p:attrNameLst>
                                      </p:cBhvr>
                                      <p:to>
                                        <p:strVal val="visible"/>
                                      </p:to>
                                    </p:set>
                                    <p:animEffect transition="in" filter="checkerboard(across)">
                                      <p:cBhvr>
                                        <p:cTn id="64" dur="500"/>
                                        <p:tgtEl>
                                          <p:spTgt spid="13620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36202"/>
                                        </p:tgtEl>
                                        <p:attrNameLst>
                                          <p:attrName>style.visibility</p:attrName>
                                        </p:attrNameLst>
                                      </p:cBhvr>
                                      <p:to>
                                        <p:strVal val="visible"/>
                                      </p:to>
                                    </p:set>
                                    <p:animEffect transition="in" filter="blinds(horizontal)">
                                      <p:cBhvr>
                                        <p:cTn id="69" dur="500"/>
                                        <p:tgtEl>
                                          <p:spTgt spid="13620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70" fill="hold" display="0">
                  <p:stCondLst>
                    <p:cond delay="indefinite"/>
                  </p:stCondLst>
                  <p:endCondLst>
                    <p:cond evt="onNext" delay="0">
                      <p:tgtEl>
                        <p:sldTgt/>
                      </p:tgtEl>
                    </p:cond>
                    <p:cond evt="onPrev" delay="0">
                      <p:tgtEl>
                        <p:sldTgt/>
                      </p:tgtEl>
                    </p:cond>
                  </p:endCondLst>
                </p:cTn>
                <p:tgtEl>
                  <p:spTgt spid="45119"/>
                </p:tgtEl>
              </p:cMediaNode>
            </p:video>
          </p:childTnLst>
        </p:cTn>
      </p:par>
    </p:tnLst>
    <p:bldLst>
      <p:bldP spid="136197" grpId="0" animBg="1"/>
      <p:bldP spid="136198" grpId="0"/>
      <p:bldP spid="136199" grpId="0"/>
      <p:bldP spid="136200" grpId="0"/>
      <p:bldP spid="136201" grpId="0"/>
      <p:bldP spid="136202" grpId="0"/>
      <p:bldP spid="136203" grpId="0" animBg="1"/>
      <p:bldP spid="136204" grpId="0" animBg="1"/>
      <p:bldP spid="24591" grpId="0"/>
      <p:bldP spid="245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US" altLang="en-US" sz="3733">
                <a:latin typeface="Times New Roman" panose="02020603050405020304" pitchFamily="18" charset="0"/>
                <a:cs typeface="Times New Roman" panose="02020603050405020304" pitchFamily="18" charset="0"/>
              </a:rPr>
              <a:t>LUYỆN TẬP</a:t>
            </a:r>
          </a:p>
        </p:txBody>
      </p:sp>
      <p:sp>
        <p:nvSpPr>
          <p:cNvPr id="36867" name="Rectangle 1"/>
          <p:cNvSpPr>
            <a:spLocks noChangeArrowheads="1"/>
          </p:cNvSpPr>
          <p:nvPr/>
        </p:nvSpPr>
        <p:spPr bwMode="auto">
          <a:xfrm>
            <a:off x="378885" y="1411817"/>
            <a:ext cx="1147775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dirty="0" err="1">
                <a:solidFill>
                  <a:srgbClr val="FF0000"/>
                </a:solidFill>
                <a:latin typeface="Times New Roman" panose="02020603050405020304" pitchFamily="18" charset="0"/>
                <a:cs typeface="Times New Roman" panose="02020603050405020304" pitchFamily="18" charset="0"/>
              </a:rPr>
              <a:t>Câu</a:t>
            </a:r>
            <a:r>
              <a:rPr lang="en-US" altLang="en-US" sz="3200" dirty="0">
                <a:solidFill>
                  <a:srgbClr val="FF0000"/>
                </a:solidFill>
                <a:latin typeface="Times New Roman" panose="02020603050405020304" pitchFamily="18" charset="0"/>
                <a:cs typeface="Times New Roman" panose="02020603050405020304" pitchFamily="18" charset="0"/>
              </a:rPr>
              <a:t> 1: </a:t>
            </a:r>
            <a:r>
              <a:rPr lang="vi-VN" altLang="en-US" sz="3200" dirty="0">
                <a:solidFill>
                  <a:srgbClr val="FF0000"/>
                </a:solidFill>
                <a:latin typeface="Times New Roman" panose="02020603050405020304" pitchFamily="18" charset="0"/>
                <a:cs typeface="Times New Roman" panose="02020603050405020304" pitchFamily="18" charset="0"/>
              </a:rPr>
              <a:t>Chọn từ/cụm từ thích hợp điền vào chỗ chấm</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3200" b="0" dirty="0">
                <a:latin typeface="Times New Roman" panose="02020603050405020304" pitchFamily="18" charset="0"/>
                <a:cs typeface="Times New Roman" panose="02020603050405020304" pitchFamily="18" charset="0"/>
              </a:rPr>
              <a:t>a/ </a:t>
            </a:r>
            <a:r>
              <a:rPr lang="vi-VN" altLang="en-US" sz="3200" b="0" dirty="0">
                <a:latin typeface="Times New Roman" panose="02020603050405020304" pitchFamily="18" charset="0"/>
                <a:cs typeface="Times New Roman" panose="02020603050405020304" pitchFamily="18" charset="0"/>
              </a:rPr>
              <a:t>Cảm ứng là khả năng tiếp nhận và (1)... lại các kích thích từ môi trường (2)... và môi trường bên ngoài của (3)....sinh vật.</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3200" b="0" dirty="0">
                <a:latin typeface="Times New Roman" panose="02020603050405020304" pitchFamily="18" charset="0"/>
                <a:cs typeface="Times New Roman" panose="02020603050405020304" pitchFamily="18" charset="0"/>
              </a:rPr>
              <a:t>b/ </a:t>
            </a:r>
            <a:r>
              <a:rPr lang="vi-VN" altLang="en-US" sz="3200" b="0" dirty="0">
                <a:latin typeface="Times New Roman" panose="02020603050405020304" pitchFamily="18" charset="0"/>
                <a:cs typeface="Times New Roman" panose="02020603050405020304" pitchFamily="18" charset="0"/>
              </a:rPr>
              <a:t>Cảm ứng là đặc trưng của (1)..., giúp sinh vật thích nghi với môi trường để (2)... và (3)...</a:t>
            </a:r>
            <a:endParaRPr lang="en-US" altLang="en-US" sz="3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269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p:txBody>
          <a:bodyPr/>
          <a:lstStyle/>
          <a:p>
            <a:r>
              <a:rPr lang="en-US" altLang="en-US" sz="3733">
                <a:latin typeface="Times New Roman" panose="02020603050405020304" pitchFamily="18" charset="0"/>
                <a:cs typeface="Times New Roman" panose="02020603050405020304" pitchFamily="18" charset="0"/>
              </a:rPr>
              <a:t>LUYỆN TẬP</a:t>
            </a:r>
          </a:p>
        </p:txBody>
      </p:sp>
      <p:sp>
        <p:nvSpPr>
          <p:cNvPr id="37891" name="Rectangle 1"/>
          <p:cNvSpPr>
            <a:spLocks noChangeArrowheads="1"/>
          </p:cNvSpPr>
          <p:nvPr/>
        </p:nvSpPr>
        <p:spPr bwMode="auto">
          <a:xfrm>
            <a:off x="239184" y="1411818"/>
            <a:ext cx="1152144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dirty="0" err="1">
                <a:solidFill>
                  <a:srgbClr val="FF0000"/>
                </a:solidFill>
                <a:latin typeface="Times New Roman" panose="02020603050405020304" pitchFamily="18" charset="0"/>
                <a:cs typeface="Times New Roman" panose="02020603050405020304" pitchFamily="18" charset="0"/>
              </a:rPr>
              <a:t>Câu</a:t>
            </a:r>
            <a:r>
              <a:rPr lang="en-US" altLang="en-US" sz="3200" dirty="0">
                <a:solidFill>
                  <a:srgbClr val="FF0000"/>
                </a:solidFill>
                <a:latin typeface="Times New Roman" panose="02020603050405020304" pitchFamily="18" charset="0"/>
                <a:cs typeface="Times New Roman" panose="02020603050405020304" pitchFamily="18" charset="0"/>
              </a:rPr>
              <a:t> 1: </a:t>
            </a:r>
            <a:r>
              <a:rPr lang="vi-VN" altLang="en-US" sz="3200" dirty="0">
                <a:solidFill>
                  <a:srgbClr val="FF0000"/>
                </a:solidFill>
                <a:latin typeface="Times New Roman" panose="02020603050405020304" pitchFamily="18" charset="0"/>
                <a:cs typeface="Times New Roman" panose="02020603050405020304" pitchFamily="18" charset="0"/>
              </a:rPr>
              <a:t>Chọn từ/cụm từ thích hợp điền vào chỗ chấm</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3200" b="0" dirty="0">
                <a:latin typeface="Times New Roman" panose="02020603050405020304" pitchFamily="18" charset="0"/>
                <a:cs typeface="Times New Roman" panose="02020603050405020304" pitchFamily="18" charset="0"/>
              </a:rPr>
              <a:t>a/ </a:t>
            </a:r>
            <a:r>
              <a:rPr lang="vi-VN" altLang="en-US" sz="3200" b="0" dirty="0">
                <a:latin typeface="Times New Roman" panose="02020603050405020304" pitchFamily="18" charset="0"/>
                <a:cs typeface="Times New Roman" panose="02020603050405020304" pitchFamily="18" charset="0"/>
              </a:rPr>
              <a:t>Cảm ứng là khả năng tiếp nhận và</a:t>
            </a:r>
            <a:r>
              <a:rPr lang="en-US" altLang="en-US" sz="3200" b="0" dirty="0">
                <a:latin typeface="Times New Roman" panose="02020603050405020304" pitchFamily="18" charset="0"/>
                <a:cs typeface="Times New Roman" panose="02020603050405020304" pitchFamily="18" charset="0"/>
              </a:rPr>
              <a:t>    ……..........l</a:t>
            </a:r>
            <a:r>
              <a:rPr lang="vi-VN" altLang="en-US" sz="3200" b="0" dirty="0">
                <a:latin typeface="Times New Roman" panose="02020603050405020304" pitchFamily="18" charset="0"/>
                <a:cs typeface="Times New Roman" panose="02020603050405020304" pitchFamily="18" charset="0"/>
              </a:rPr>
              <a:t>ại các kích thích từ môi trường</a:t>
            </a:r>
            <a:r>
              <a:rPr lang="en-US" altLang="en-US" sz="3200" b="0" dirty="0">
                <a:latin typeface="Times New Roman" panose="02020603050405020304" pitchFamily="18" charset="0"/>
                <a:cs typeface="Times New Roman" panose="02020603050405020304" pitchFamily="18" charset="0"/>
              </a:rPr>
              <a:t>    …………….v</a:t>
            </a:r>
            <a:r>
              <a:rPr lang="vi-VN" altLang="en-US" sz="3200" b="0" dirty="0">
                <a:latin typeface="Times New Roman" panose="02020603050405020304" pitchFamily="18" charset="0"/>
                <a:cs typeface="Times New Roman" panose="02020603050405020304" pitchFamily="18" charset="0"/>
              </a:rPr>
              <a:t>à môi trường bên ngoài của</a:t>
            </a:r>
            <a:r>
              <a:rPr lang="en-US" altLang="en-US" sz="3200" b="0" dirty="0">
                <a:latin typeface="Times New Roman" panose="02020603050405020304" pitchFamily="18" charset="0"/>
                <a:cs typeface="Times New Roman" panose="02020603050405020304" pitchFamily="18" charset="0"/>
              </a:rPr>
              <a:t>           </a:t>
            </a:r>
          </a:p>
          <a:p>
            <a:pPr algn="just">
              <a:spcBef>
                <a:spcPct val="0"/>
              </a:spcBef>
              <a:buClrTx/>
              <a:buFontTx/>
              <a:buNone/>
            </a:pPr>
            <a:r>
              <a:rPr lang="en-US" altLang="en-US" sz="3200" b="0" dirty="0">
                <a:latin typeface="Times New Roman" panose="02020603050405020304" pitchFamily="18" charset="0"/>
                <a:cs typeface="Times New Roman" panose="02020603050405020304" pitchFamily="18" charset="0"/>
              </a:rPr>
              <a:t>    ……….. s</a:t>
            </a:r>
            <a:r>
              <a:rPr lang="vi-VN" altLang="en-US" sz="3200" b="0" dirty="0">
                <a:latin typeface="Times New Roman" panose="02020603050405020304" pitchFamily="18" charset="0"/>
                <a:cs typeface="Times New Roman" panose="02020603050405020304" pitchFamily="18" charset="0"/>
              </a:rPr>
              <a:t>inh vật.</a:t>
            </a:r>
            <a:endParaRPr lang="en-US" altLang="en-US" sz="3200" b="0" dirty="0">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3200" b="0" dirty="0">
                <a:latin typeface="Times New Roman" panose="02020603050405020304" pitchFamily="18" charset="0"/>
                <a:cs typeface="Times New Roman" panose="02020603050405020304" pitchFamily="18" charset="0"/>
              </a:rPr>
              <a:t>b/ </a:t>
            </a:r>
            <a:r>
              <a:rPr lang="vi-VN" altLang="en-US" sz="3200" b="0" dirty="0">
                <a:latin typeface="Times New Roman" panose="02020603050405020304" pitchFamily="18" charset="0"/>
                <a:cs typeface="Times New Roman" panose="02020603050405020304" pitchFamily="18" charset="0"/>
              </a:rPr>
              <a:t>Cảm ứng là đặc trưng </a:t>
            </a:r>
            <a:r>
              <a:rPr lang="en-US" altLang="en-US" sz="3200" b="0" dirty="0">
                <a:latin typeface="Times New Roman" panose="02020603050405020304" pitchFamily="18" charset="0"/>
                <a:cs typeface="Times New Roman" panose="02020603050405020304" pitchFamily="18" charset="0"/>
              </a:rPr>
              <a:t>    ……………. </a:t>
            </a:r>
            <a:r>
              <a:rPr lang="vi-VN" altLang="en-US" sz="3200" b="0" dirty="0">
                <a:latin typeface="Times New Roman" panose="02020603050405020304" pitchFamily="18" charset="0"/>
                <a:cs typeface="Times New Roman" panose="02020603050405020304" pitchFamily="18" charset="0"/>
              </a:rPr>
              <a:t>giúp sinh vật thích nghi với môi trường để</a:t>
            </a:r>
            <a:r>
              <a:rPr lang="en-US" altLang="en-US" sz="3200" b="0" dirty="0">
                <a:latin typeface="Times New Roman" panose="02020603050405020304" pitchFamily="18" charset="0"/>
                <a:cs typeface="Times New Roman" panose="02020603050405020304" pitchFamily="18" charset="0"/>
              </a:rPr>
              <a:t>  </a:t>
            </a:r>
            <a:r>
              <a:rPr lang="vi-VN" altLang="en-US" sz="3200" b="0" dirty="0">
                <a:latin typeface="Times New Roman" panose="02020603050405020304" pitchFamily="18" charset="0"/>
                <a:cs typeface="Times New Roman" panose="02020603050405020304" pitchFamily="18" charset="0"/>
              </a:rPr>
              <a:t> </a:t>
            </a:r>
            <a:r>
              <a:rPr lang="en-US" altLang="en-US" sz="3200" b="0" dirty="0">
                <a:latin typeface="Times New Roman" panose="02020603050405020304" pitchFamily="18" charset="0"/>
                <a:cs typeface="Times New Roman" panose="02020603050405020304" pitchFamily="18" charset="0"/>
              </a:rPr>
              <a:t>………… </a:t>
            </a:r>
            <a:r>
              <a:rPr lang="vi-VN" altLang="en-US" sz="3200" b="0" dirty="0">
                <a:latin typeface="Times New Roman" panose="02020603050405020304" pitchFamily="18" charset="0"/>
                <a:cs typeface="Times New Roman" panose="02020603050405020304" pitchFamily="18" charset="0"/>
              </a:rPr>
              <a:t>và</a:t>
            </a:r>
            <a:r>
              <a:rPr lang="en-US" altLang="en-US" sz="3200" b="0" dirty="0">
                <a:latin typeface="Times New Roman" panose="02020603050405020304" pitchFamily="18" charset="0"/>
                <a:cs typeface="Times New Roman" panose="02020603050405020304" pitchFamily="18" charset="0"/>
              </a:rPr>
              <a:t>…………..</a:t>
            </a:r>
            <a:endParaRPr lang="en-US" altLang="en-US" sz="3200" b="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6959601" y="1892301"/>
            <a:ext cx="2026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b="0">
                <a:solidFill>
                  <a:srgbClr val="FF0000"/>
                </a:solidFill>
                <a:latin typeface="Times New Roman" panose="02020603050405020304" pitchFamily="18" charset="0"/>
                <a:cs typeface="Times New Roman" panose="02020603050405020304" pitchFamily="18" charset="0"/>
              </a:rPr>
              <a:t>p</a:t>
            </a:r>
            <a:r>
              <a:rPr lang="vi-VN" altLang="en-US" sz="3200" b="0">
                <a:solidFill>
                  <a:srgbClr val="FF0000"/>
                </a:solidFill>
                <a:latin typeface="Times New Roman" panose="02020603050405020304" pitchFamily="18" charset="0"/>
                <a:cs typeface="Times New Roman" panose="02020603050405020304" pitchFamily="18" charset="0"/>
              </a:rPr>
              <a:t>hản ứng</a:t>
            </a:r>
            <a:r>
              <a:rPr lang="en-US" altLang="en-US" sz="3200" b="0">
                <a:solidFill>
                  <a:srgbClr val="FF0000"/>
                </a:solidFill>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04167" y="2294467"/>
            <a:ext cx="195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b="0">
                <a:solidFill>
                  <a:srgbClr val="FF0000"/>
                </a:solidFill>
                <a:latin typeface="Times New Roman" panose="02020603050405020304" pitchFamily="18" charset="0"/>
                <a:cs typeface="Times New Roman" panose="02020603050405020304" pitchFamily="18" charset="0"/>
              </a:rPr>
              <a:t> </a:t>
            </a:r>
            <a:r>
              <a:rPr lang="vi-VN" altLang="en-US" sz="3200" b="0">
                <a:solidFill>
                  <a:srgbClr val="FF0000"/>
                </a:solidFill>
                <a:latin typeface="Times New Roman" panose="02020603050405020304" pitchFamily="18" charset="0"/>
                <a:cs typeface="Times New Roman" panose="02020603050405020304" pitchFamily="18" charset="0"/>
              </a:rPr>
              <a:t>bên trong </a:t>
            </a:r>
            <a:endParaRPr lang="en-US" altLang="en-US" sz="3200" b="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527051" y="2910418"/>
            <a:ext cx="1290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b="0">
                <a:solidFill>
                  <a:srgbClr val="FF0000"/>
                </a:solidFill>
                <a:latin typeface="Times New Roman" panose="02020603050405020304" pitchFamily="18" charset="0"/>
                <a:cs typeface="Times New Roman" panose="02020603050405020304" pitchFamily="18" charset="0"/>
              </a:rPr>
              <a:t>cơ thể</a:t>
            </a:r>
            <a:r>
              <a:rPr lang="en-US" altLang="en-US" sz="3200" b="0">
                <a:solidFill>
                  <a:srgbClr val="FF0000"/>
                </a:solidFill>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4629151" y="3335867"/>
            <a:ext cx="23743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b="0">
                <a:solidFill>
                  <a:srgbClr val="FF0000"/>
                </a:solidFill>
                <a:latin typeface="Times New Roman" panose="02020603050405020304" pitchFamily="18" charset="0"/>
                <a:cs typeface="Times New Roman" panose="02020603050405020304" pitchFamily="18" charset="0"/>
              </a:rPr>
              <a:t> </a:t>
            </a:r>
            <a:r>
              <a:rPr lang="vi-VN" altLang="en-US" sz="3200" b="0">
                <a:solidFill>
                  <a:srgbClr val="FF0000"/>
                </a:solidFill>
                <a:latin typeface="Times New Roman" panose="02020603050405020304" pitchFamily="18" charset="0"/>
                <a:cs typeface="Times New Roman" panose="02020603050405020304" pitchFamily="18" charset="0"/>
              </a:rPr>
              <a:t>cơ thể sống</a:t>
            </a:r>
            <a:r>
              <a:rPr lang="en-US" altLang="en-US" sz="3200" b="0">
                <a:solidFill>
                  <a:srgbClr val="FF0000"/>
                </a:solidFill>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p:txBody>
      </p:sp>
      <p:sp>
        <p:nvSpPr>
          <p:cNvPr id="36872" name="Rectangle 5"/>
          <p:cNvSpPr>
            <a:spLocks noChangeArrowheads="1"/>
          </p:cNvSpPr>
          <p:nvPr/>
        </p:nvSpPr>
        <p:spPr bwMode="auto">
          <a:xfrm>
            <a:off x="3481918" y="3881967"/>
            <a:ext cx="13244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3200" b="0">
                <a:solidFill>
                  <a:srgbClr val="FF0000"/>
                </a:solidFill>
                <a:latin typeface="Times New Roman" panose="02020603050405020304" pitchFamily="18" charset="0"/>
                <a:cs typeface="Times New Roman" panose="02020603050405020304" pitchFamily="18" charset="0"/>
              </a:rPr>
              <a:t>tồn tại</a:t>
            </a:r>
            <a:r>
              <a:rPr lang="en-US" altLang="en-US" sz="3200" b="0">
                <a:solidFill>
                  <a:srgbClr val="FF0000"/>
                </a:solidFill>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p:txBody>
      </p:sp>
      <p:sp>
        <p:nvSpPr>
          <p:cNvPr id="36873" name="Rectangle 6"/>
          <p:cNvSpPr>
            <a:spLocks noChangeArrowheads="1"/>
          </p:cNvSpPr>
          <p:nvPr/>
        </p:nvSpPr>
        <p:spPr bwMode="auto">
          <a:xfrm>
            <a:off x="6187147" y="3816351"/>
            <a:ext cx="1745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b="0">
                <a:solidFill>
                  <a:srgbClr val="FF0000"/>
                </a:solidFill>
                <a:latin typeface="Times New Roman" panose="02020603050405020304" pitchFamily="18" charset="0"/>
                <a:cs typeface="Times New Roman" panose="02020603050405020304" pitchFamily="18" charset="0"/>
              </a:rPr>
              <a:t>phát triển</a:t>
            </a:r>
          </a:p>
        </p:txBody>
      </p:sp>
    </p:spTree>
    <p:extLst>
      <p:ext uri="{BB962C8B-B14F-4D97-AF65-F5344CB8AC3E}">
        <p14:creationId xmlns:p14="http://schemas.microsoft.com/office/powerpoint/2010/main" val="321173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6872"/>
                                        </p:tgtEl>
                                        <p:attrNameLst>
                                          <p:attrName>style.visibility</p:attrName>
                                        </p:attrNameLst>
                                      </p:cBhvr>
                                      <p:to>
                                        <p:strVal val="visible"/>
                                      </p:to>
                                    </p:set>
                                    <p:animEffect transition="in" filter="fade">
                                      <p:cBhvr>
                                        <p:cTn id="36" dur="1000"/>
                                        <p:tgtEl>
                                          <p:spTgt spid="36872"/>
                                        </p:tgtEl>
                                      </p:cBhvr>
                                    </p:animEffect>
                                    <p:anim calcmode="lin" valueType="num">
                                      <p:cBhvr>
                                        <p:cTn id="37" dur="1000" fill="hold"/>
                                        <p:tgtEl>
                                          <p:spTgt spid="36872"/>
                                        </p:tgtEl>
                                        <p:attrNameLst>
                                          <p:attrName>ppt_x</p:attrName>
                                        </p:attrNameLst>
                                      </p:cBhvr>
                                      <p:tavLst>
                                        <p:tav tm="0">
                                          <p:val>
                                            <p:strVal val="#ppt_x"/>
                                          </p:val>
                                        </p:tav>
                                        <p:tav tm="100000">
                                          <p:val>
                                            <p:strVal val="#ppt_x"/>
                                          </p:val>
                                        </p:tav>
                                      </p:tavLst>
                                    </p:anim>
                                    <p:anim calcmode="lin" valueType="num">
                                      <p:cBhvr>
                                        <p:cTn id="38" dur="1000" fill="hold"/>
                                        <p:tgtEl>
                                          <p:spTgt spid="3687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6873"/>
                                        </p:tgtEl>
                                        <p:attrNameLst>
                                          <p:attrName>style.visibility</p:attrName>
                                        </p:attrNameLst>
                                      </p:cBhvr>
                                      <p:to>
                                        <p:strVal val="visible"/>
                                      </p:to>
                                    </p:set>
                                    <p:animEffect transition="in" filter="fade">
                                      <p:cBhvr>
                                        <p:cTn id="43" dur="1000"/>
                                        <p:tgtEl>
                                          <p:spTgt spid="36873"/>
                                        </p:tgtEl>
                                      </p:cBhvr>
                                    </p:animEffect>
                                    <p:anim calcmode="lin" valueType="num">
                                      <p:cBhvr>
                                        <p:cTn id="44" dur="1000" fill="hold"/>
                                        <p:tgtEl>
                                          <p:spTgt spid="36873"/>
                                        </p:tgtEl>
                                        <p:attrNameLst>
                                          <p:attrName>ppt_x</p:attrName>
                                        </p:attrNameLst>
                                      </p:cBhvr>
                                      <p:tavLst>
                                        <p:tav tm="0">
                                          <p:val>
                                            <p:strVal val="#ppt_x"/>
                                          </p:val>
                                        </p:tav>
                                        <p:tav tm="100000">
                                          <p:val>
                                            <p:strVal val="#ppt_x"/>
                                          </p:val>
                                        </p:tav>
                                      </p:tavLst>
                                    </p:anim>
                                    <p:anim calcmode="lin" valueType="num">
                                      <p:cBhvr>
                                        <p:cTn id="45" dur="1000" fill="hold"/>
                                        <p:tgtEl>
                                          <p:spTgt spid="368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2" grpId="0"/>
      <p:bldP spid="3" grpId="0"/>
      <p:bldP spid="4" grpId="0"/>
      <p:bldP spid="5" grpId="0"/>
      <p:bldP spid="36872" grpId="0"/>
      <p:bldP spid="368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r>
              <a:rPr lang="en-US" altLang="en-US" sz="3733">
                <a:latin typeface="Times New Roman" panose="02020603050405020304" pitchFamily="18" charset="0"/>
                <a:cs typeface="Times New Roman" panose="02020603050405020304" pitchFamily="18" charset="0"/>
              </a:rPr>
              <a:t>LUYỆN TẬP</a:t>
            </a:r>
          </a:p>
        </p:txBody>
      </p:sp>
      <p:sp>
        <p:nvSpPr>
          <p:cNvPr id="49155" name="Rectangle 2"/>
          <p:cNvSpPr>
            <a:spLocks noChangeArrowheads="1"/>
          </p:cNvSpPr>
          <p:nvPr/>
        </p:nvSpPr>
        <p:spPr bwMode="auto">
          <a:xfrm>
            <a:off x="431800" y="1989667"/>
            <a:ext cx="113288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latin typeface="Times New Roman" panose="02020603050405020304" pitchFamily="18" charset="0"/>
                <a:cs typeface="Times New Roman" panose="02020603050405020304" pitchFamily="18" charset="0"/>
              </a:rPr>
              <a:t>Câu 2: </a:t>
            </a:r>
            <a:r>
              <a:rPr lang="en-US" altLang="en-US" sz="3200" b="0">
                <a:latin typeface="Times New Roman" panose="02020603050405020304" pitchFamily="18" charset="0"/>
                <a:cs typeface="Times New Roman" panose="02020603050405020304" pitchFamily="18" charset="0"/>
              </a:rPr>
              <a:t>Phát biểu nào sau đây đúng khi nói về đặc điểm cảm ứng ở thực vật?</a:t>
            </a:r>
            <a:br>
              <a:rPr lang="en-US" altLang="en-US" sz="3200" b="0">
                <a:latin typeface="Times New Roman" panose="02020603050405020304" pitchFamily="18" charset="0"/>
                <a:cs typeface="Times New Roman" panose="02020603050405020304" pitchFamily="18" charset="0"/>
              </a:rPr>
            </a:br>
            <a:r>
              <a:rPr lang="en-US" altLang="en-US" sz="3200" b="0">
                <a:latin typeface="Times New Roman" panose="02020603050405020304" pitchFamily="18" charset="0"/>
                <a:cs typeface="Times New Roman" panose="02020603050405020304" pitchFamily="18" charset="0"/>
              </a:rPr>
              <a:t>A. Xảy ra nhanh, dễ nhận thấy. </a:t>
            </a:r>
            <a:br>
              <a:rPr lang="en-US" altLang="en-US" sz="3200" b="0">
                <a:latin typeface="Times New Roman" panose="02020603050405020304" pitchFamily="18" charset="0"/>
                <a:cs typeface="Times New Roman" panose="02020603050405020304" pitchFamily="18" charset="0"/>
              </a:rPr>
            </a:br>
            <a:r>
              <a:rPr lang="en-US" altLang="en-US" sz="3200" b="0">
                <a:solidFill>
                  <a:srgbClr val="003366"/>
                </a:solidFill>
                <a:latin typeface="Times New Roman" panose="02020603050405020304" pitchFamily="18" charset="0"/>
                <a:cs typeface="Times New Roman" panose="02020603050405020304" pitchFamily="18" charset="0"/>
              </a:rPr>
              <a:t>B. Xảy ra chậm, khó nhận thấy.</a:t>
            </a:r>
            <a:br>
              <a:rPr lang="en-US" altLang="en-US" sz="3200" b="0">
                <a:solidFill>
                  <a:srgbClr val="003366"/>
                </a:solidFill>
                <a:latin typeface="Times New Roman" panose="02020603050405020304" pitchFamily="18" charset="0"/>
                <a:cs typeface="Times New Roman" panose="02020603050405020304" pitchFamily="18" charset="0"/>
              </a:rPr>
            </a:br>
            <a:r>
              <a:rPr lang="en-US" altLang="en-US" sz="3200" b="0">
                <a:solidFill>
                  <a:srgbClr val="003366"/>
                </a:solidFill>
                <a:latin typeface="Times New Roman" panose="02020603050405020304" pitchFamily="18" charset="0"/>
                <a:cs typeface="Times New Roman" panose="02020603050405020304" pitchFamily="18" charset="0"/>
              </a:rPr>
              <a:t>C. Xảy ra nhanh, khó nhận thấy. </a:t>
            </a:r>
            <a:r>
              <a:rPr lang="en-US" altLang="en-US" sz="3200" b="0">
                <a:latin typeface="Times New Roman" panose="02020603050405020304" pitchFamily="18" charset="0"/>
                <a:cs typeface="Times New Roman" panose="02020603050405020304" pitchFamily="18" charset="0"/>
              </a:rPr>
              <a:t/>
            </a:r>
            <a:br>
              <a:rPr lang="en-US" altLang="en-US" sz="3200" b="0">
                <a:latin typeface="Times New Roman" panose="02020603050405020304" pitchFamily="18" charset="0"/>
                <a:cs typeface="Times New Roman" panose="02020603050405020304" pitchFamily="18" charset="0"/>
              </a:rPr>
            </a:br>
            <a:r>
              <a:rPr lang="en-US" altLang="en-US" sz="3200" b="0">
                <a:latin typeface="Times New Roman" panose="02020603050405020304" pitchFamily="18" charset="0"/>
                <a:cs typeface="Times New Roman" panose="02020603050405020304" pitchFamily="18" charset="0"/>
              </a:rPr>
              <a:t>D. Xảy ra chậm, dễ nhận thấy.</a:t>
            </a:r>
          </a:p>
        </p:txBody>
      </p:sp>
      <p:sp>
        <p:nvSpPr>
          <p:cNvPr id="5" name="Oval 4"/>
          <p:cNvSpPr/>
          <p:nvPr/>
        </p:nvSpPr>
        <p:spPr>
          <a:xfrm>
            <a:off x="294218" y="3570818"/>
            <a:ext cx="620183" cy="433916"/>
          </a:xfrm>
          <a:prstGeom prst="ellipse">
            <a:avLst/>
          </a:prstGeom>
          <a:noFill/>
          <a:ln w="38100" cap="flat" cmpd="sng" algn="ctr">
            <a:solidFill>
              <a:srgbClr val="FF0000"/>
            </a:solidFill>
            <a:prstDash val="solid"/>
          </a:ln>
          <a:effectLst/>
        </p:spPr>
        <p:txBody>
          <a:bodyPr anchor="ctr"/>
          <a:lstStyle/>
          <a:p>
            <a:pPr algn="ctr" defTabSz="609585">
              <a:defRPr/>
            </a:pPr>
            <a:endParaRPr lang="en-US" sz="2400" ker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030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239184" y="2025651"/>
            <a:ext cx="11521445" cy="4572000"/>
          </a:xfrm>
          <a:prstGeom prst="roundRect">
            <a:avLst>
              <a:gd name="adj" fmla="val 4011"/>
            </a:avLst>
          </a:prstGeom>
        </p:spPr>
        <p:style>
          <a:lnRef idx="2">
            <a:schemeClr val="accent1"/>
          </a:lnRef>
          <a:fillRef idx="1">
            <a:schemeClr val="lt1"/>
          </a:fillRef>
          <a:effectRef idx="0">
            <a:schemeClr val="accent1"/>
          </a:effectRef>
          <a:fontRef idx="minor">
            <a:schemeClr val="dk1"/>
          </a:fontRef>
        </p:style>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None/>
              <a:defRPr/>
            </a:pPr>
            <a:r>
              <a:rPr lang="en-US" sz="2933" b="1" dirty="0" err="1">
                <a:latin typeface="Times New Roman" panose="02020603050405020304" pitchFamily="18" charset="0"/>
                <a:cs typeface="Times New Roman" panose="02020603050405020304" pitchFamily="18" charset="0"/>
              </a:rPr>
              <a:t>Câu</a:t>
            </a:r>
            <a:r>
              <a:rPr lang="en-US" sz="2933" b="1" dirty="0">
                <a:latin typeface="Times New Roman" panose="02020603050405020304" pitchFamily="18" charset="0"/>
                <a:cs typeface="Times New Roman" panose="02020603050405020304" pitchFamily="18" charset="0"/>
              </a:rPr>
              <a:t> 3: </a:t>
            </a:r>
            <a:r>
              <a:rPr lang="en-US" sz="2933" dirty="0" err="1">
                <a:latin typeface="Times New Roman" panose="02020603050405020304" pitchFamily="18" charset="0"/>
                <a:cs typeface="Times New Roman" panose="02020603050405020304" pitchFamily="18" charset="0"/>
              </a:rPr>
              <a:t>Cảm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ứng</a:t>
            </a:r>
            <a:r>
              <a:rPr lang="en-US" sz="2933" dirty="0">
                <a:latin typeface="Times New Roman" panose="02020603050405020304" pitchFamily="18" charset="0"/>
                <a:cs typeface="Times New Roman" panose="02020603050405020304" pitchFamily="18" charset="0"/>
              </a:rPr>
              <a:t> ở </a:t>
            </a:r>
            <a:r>
              <a:rPr lang="en-US" sz="2933" dirty="0" err="1">
                <a:latin typeface="Times New Roman" panose="02020603050405020304" pitchFamily="18" charset="0"/>
                <a:cs typeface="Times New Roman" panose="02020603050405020304" pitchFamily="18" charset="0"/>
              </a:rPr>
              <a:t>sinh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vật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là</a:t>
            </a:r>
            <a:endParaRPr lang="en-US" sz="2933" dirty="0">
              <a:latin typeface="Times New Roman" panose="02020603050405020304" pitchFamily="18" charset="0"/>
              <a:cs typeface="Times New Roman" panose="02020603050405020304" pitchFamily="18" charset="0"/>
            </a:endParaRPr>
          </a:p>
          <a:p>
            <a:pPr marL="0" indent="0" algn="just">
              <a:buNone/>
              <a:defRPr/>
            </a:pPr>
            <a:r>
              <a:rPr lang="en-US" sz="2933" dirty="0">
                <a:latin typeface="Times New Roman" panose="02020603050405020304" pitchFamily="18" charset="0"/>
                <a:cs typeface="Times New Roman" panose="02020603050405020304" pitchFamily="18" charset="0"/>
              </a:rPr>
              <a:t>A. </a:t>
            </a:r>
            <a:r>
              <a:rPr lang="en-US" sz="2933" dirty="0" err="1">
                <a:latin typeface="Times New Roman" panose="02020603050405020304" pitchFamily="18" charset="0"/>
                <a:cs typeface="Times New Roman" panose="02020603050405020304" pitchFamily="18" charset="0"/>
              </a:rPr>
              <a:t>khả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tiếp</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nhận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và</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ứng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các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môi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trong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và</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ngoài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cơ</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thể</a:t>
            </a:r>
            <a:r>
              <a:rPr lang="en-US" sz="2933" dirty="0">
                <a:latin typeface="Times New Roman" panose="02020603050405020304" pitchFamily="18" charset="0"/>
                <a:cs typeface="Times New Roman" panose="02020603050405020304" pitchFamily="18" charset="0"/>
              </a:rPr>
              <a:t>.</a:t>
            </a:r>
          </a:p>
          <a:p>
            <a:pPr marL="0" indent="0" algn="just">
              <a:buNone/>
              <a:defRPr/>
            </a:pPr>
            <a:r>
              <a:rPr lang="en-US" sz="2933" dirty="0">
                <a:latin typeface="Times New Roman" panose="02020603050405020304" pitchFamily="18" charset="0"/>
                <a:cs typeface="Times New Roman" panose="02020603050405020304" pitchFamily="18" charset="0"/>
              </a:rPr>
              <a:t>B. </a:t>
            </a:r>
            <a:r>
              <a:rPr lang="en-US" sz="2933" dirty="0" err="1">
                <a:latin typeface="Times New Roman" panose="02020603050405020304" pitchFamily="18" charset="0"/>
                <a:cs typeface="Times New Roman" panose="02020603050405020304" pitchFamily="18" charset="0"/>
              </a:rPr>
              <a:t>khả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tiếp</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nhận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môi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trong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cơ</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thể</a:t>
            </a:r>
            <a:r>
              <a:rPr lang="en-US" sz="2933" dirty="0">
                <a:latin typeface="Times New Roman" panose="02020603050405020304" pitchFamily="18" charset="0"/>
                <a:cs typeface="Times New Roman" panose="02020603050405020304" pitchFamily="18" charset="0"/>
              </a:rPr>
              <a:t>.</a:t>
            </a:r>
          </a:p>
          <a:p>
            <a:pPr marL="0" indent="0" algn="just">
              <a:buNone/>
              <a:defRPr/>
            </a:pPr>
            <a:r>
              <a:rPr lang="en-US" sz="2933" dirty="0">
                <a:latin typeface="Times New Roman" panose="02020603050405020304" pitchFamily="18" charset="0"/>
                <a:cs typeface="Times New Roman" panose="02020603050405020304" pitchFamily="18" charset="0"/>
              </a:rPr>
              <a:t>C. </a:t>
            </a:r>
            <a:r>
              <a:rPr lang="en-US" sz="2933" dirty="0" err="1">
                <a:latin typeface="Times New Roman" panose="02020603050405020304" pitchFamily="18" charset="0"/>
                <a:cs typeface="Times New Roman" panose="02020603050405020304" pitchFamily="18" charset="0"/>
              </a:rPr>
              <a:t>khả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ứng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các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môi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ngoài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cơ</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thể</a:t>
            </a:r>
            <a:r>
              <a:rPr lang="en-US" sz="2933" dirty="0">
                <a:latin typeface="Times New Roman" panose="02020603050405020304" pitchFamily="18" charset="0"/>
                <a:cs typeface="Times New Roman" panose="02020603050405020304" pitchFamily="18" charset="0"/>
              </a:rPr>
              <a:t>. </a:t>
            </a:r>
          </a:p>
          <a:p>
            <a:pPr marL="0" indent="0" algn="just">
              <a:buNone/>
              <a:defRPr/>
            </a:pPr>
            <a:r>
              <a:rPr lang="en-US" sz="2933" dirty="0">
                <a:latin typeface="Times New Roman" panose="02020603050405020304" pitchFamily="18" charset="0"/>
                <a:cs typeface="Times New Roman" panose="02020603050405020304" pitchFamily="18" charset="0"/>
              </a:rPr>
              <a:t>D. </a:t>
            </a:r>
            <a:r>
              <a:rPr lang="en-US" sz="2933" dirty="0" err="1">
                <a:latin typeface="Times New Roman" panose="02020603050405020304" pitchFamily="18" charset="0"/>
                <a:cs typeface="Times New Roman" panose="02020603050405020304" pitchFamily="18" charset="0"/>
              </a:rPr>
              <a:t>khả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tiếp</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nhận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và</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ứng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các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môi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ngoài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cơ</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thể</a:t>
            </a:r>
            <a:r>
              <a:rPr lang="en-US" sz="2933" dirty="0">
                <a:latin typeface="Times New Roman" panose="02020603050405020304" pitchFamily="18" charset="0"/>
                <a:cs typeface="Times New Roman" panose="02020603050405020304" pitchFamily="18" charset="0"/>
              </a:rPr>
              <a:t>.</a:t>
            </a:r>
          </a:p>
        </p:txBody>
      </p:sp>
      <p:sp>
        <p:nvSpPr>
          <p:cNvPr id="16" name="Oval 15"/>
          <p:cNvSpPr/>
          <p:nvPr/>
        </p:nvSpPr>
        <p:spPr>
          <a:xfrm>
            <a:off x="234950" y="2756926"/>
            <a:ext cx="620183" cy="433916"/>
          </a:xfrm>
          <a:prstGeom prst="ellipse">
            <a:avLst/>
          </a:prstGeom>
          <a:noFill/>
          <a:ln w="38100" cap="flat" cmpd="sng" algn="ctr">
            <a:solidFill>
              <a:srgbClr val="FF0000"/>
            </a:solidFill>
            <a:prstDash val="solid"/>
          </a:ln>
          <a:effectLst/>
        </p:spPr>
        <p:txBody>
          <a:bodyPr anchor="ctr"/>
          <a:lstStyle/>
          <a:p>
            <a:pPr algn="ctr" defTabSz="609585">
              <a:defRPr/>
            </a:pPr>
            <a:endParaRPr lang="en-US" sz="2400" kern="0">
              <a:solidFill>
                <a:prstClr val="black"/>
              </a:solidFill>
              <a:latin typeface="Times New Roman" panose="02020603050405020304" pitchFamily="18" charset="0"/>
              <a:cs typeface="Times New Roman" panose="02020603050405020304" pitchFamily="18" charset="0"/>
            </a:endParaRPr>
          </a:p>
        </p:txBody>
      </p:sp>
      <p:sp>
        <p:nvSpPr>
          <p:cNvPr id="50181" name="Title 1"/>
          <p:cNvSpPr>
            <a:spLocks noGrp="1" noChangeArrowheads="1"/>
          </p:cNvSpPr>
          <p:nvPr>
            <p:ph type="title"/>
          </p:nvPr>
        </p:nvSpPr>
        <p:spPr/>
        <p:txBody>
          <a:bodyPr/>
          <a:lstStyle/>
          <a:p>
            <a:r>
              <a:rPr lang="en-US" altLang="en-US" sz="3733"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744367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82078" y="501939"/>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1. </a:t>
            </a:r>
            <a:r>
              <a:rPr lang="vi-VN" altLang="en-US" sz="2667"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13315"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8196" name="Rectangle 3"/>
          <p:cNvSpPr>
            <a:spLocks noChangeArrowheads="1"/>
          </p:cNvSpPr>
          <p:nvPr/>
        </p:nvSpPr>
        <p:spPr bwMode="auto">
          <a:xfrm>
            <a:off x="877328" y="1000897"/>
            <a:ext cx="1023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khái niệm cảm ứng ở sinh vật</a:t>
            </a:r>
            <a:endParaRPr lang="en-US" altLang="en-US" sz="3200" b="0" dirty="0">
              <a:latin typeface="Times New Roman" panose="02020603050405020304" pitchFamily="18" charset="0"/>
              <a:cs typeface="Times New Roman" panose="02020603050405020304" pitchFamily="18" charset="0"/>
            </a:endParaRPr>
          </a:p>
        </p:txBody>
      </p:sp>
      <p:sp>
        <p:nvSpPr>
          <p:cNvPr id="8197" name="Rectangle 1"/>
          <p:cNvSpPr>
            <a:spLocks noChangeArrowheads="1"/>
          </p:cNvSpPr>
          <p:nvPr/>
        </p:nvSpPr>
        <p:spPr bwMode="auto">
          <a:xfrm>
            <a:off x="239184" y="5433485"/>
            <a:ext cx="480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Times New Roman" panose="02020603050405020304" pitchFamily="18" charset="0"/>
                <a:cs typeface="Times New Roman" panose="02020603050405020304" pitchFamily="18" charset="0"/>
              </a:rPr>
              <a:t>Hình 32.1. Lá cây xấu hổ khép lại </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khi chạm tay vào</a:t>
            </a:r>
          </a:p>
        </p:txBody>
      </p:sp>
      <p:sp>
        <p:nvSpPr>
          <p:cNvPr id="8198" name="Rectangle 2"/>
          <p:cNvSpPr>
            <a:spLocks noChangeArrowheads="1"/>
          </p:cNvSpPr>
          <p:nvPr/>
        </p:nvSpPr>
        <p:spPr bwMode="auto">
          <a:xfrm>
            <a:off x="5712884" y="5541433"/>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Times New Roman" panose="02020603050405020304" pitchFamily="18" charset="0"/>
                <a:cs typeface="Times New Roman" panose="02020603050405020304" pitchFamily="18" charset="0"/>
              </a:rPr>
              <a:t>Hình 32.2. Dùng đầu đũa chạm nhẹ vào </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bất kì vị trí nào trên thân con giun đất</a:t>
            </a:r>
          </a:p>
        </p:txBody>
      </p:sp>
      <p:pic>
        <p:nvPicPr>
          <p:cNvPr id="8199" name="image157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1989668"/>
            <a:ext cx="4705349" cy="344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image157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885" y="1989668"/>
            <a:ext cx="5183716" cy="344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63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1000"/>
                                        <p:tgtEl>
                                          <p:spTgt spid="8196"/>
                                        </p:tgtEl>
                                      </p:cBhvr>
                                    </p:animEffect>
                                    <p:anim calcmode="lin" valueType="num">
                                      <p:cBhvr>
                                        <p:cTn id="15" dur="1000" fill="hold"/>
                                        <p:tgtEl>
                                          <p:spTgt spid="8196"/>
                                        </p:tgtEl>
                                        <p:attrNameLst>
                                          <p:attrName>ppt_x</p:attrName>
                                        </p:attrNameLst>
                                      </p:cBhvr>
                                      <p:tavLst>
                                        <p:tav tm="0">
                                          <p:val>
                                            <p:strVal val="#ppt_x"/>
                                          </p:val>
                                        </p:tav>
                                        <p:tav tm="100000">
                                          <p:val>
                                            <p:strVal val="#ppt_x"/>
                                          </p:val>
                                        </p:tav>
                                      </p:tavLst>
                                    </p:anim>
                                    <p:anim calcmode="lin" valueType="num">
                                      <p:cBhvr>
                                        <p:cTn id="16"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fade">
                                      <p:cBhvr>
                                        <p:cTn id="21" dur="1000"/>
                                        <p:tgtEl>
                                          <p:spTgt spid="8199"/>
                                        </p:tgtEl>
                                      </p:cBhvr>
                                    </p:animEffect>
                                    <p:anim calcmode="lin" valueType="num">
                                      <p:cBhvr>
                                        <p:cTn id="22" dur="1000" fill="hold"/>
                                        <p:tgtEl>
                                          <p:spTgt spid="8199"/>
                                        </p:tgtEl>
                                        <p:attrNameLst>
                                          <p:attrName>ppt_x</p:attrName>
                                        </p:attrNameLst>
                                      </p:cBhvr>
                                      <p:tavLst>
                                        <p:tav tm="0">
                                          <p:val>
                                            <p:strVal val="#ppt_x"/>
                                          </p:val>
                                        </p:tav>
                                        <p:tav tm="100000">
                                          <p:val>
                                            <p:strVal val="#ppt_x"/>
                                          </p:val>
                                        </p:tav>
                                      </p:tavLst>
                                    </p:anim>
                                    <p:anim calcmode="lin" valueType="num">
                                      <p:cBhvr>
                                        <p:cTn id="23"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barn(inVertical)">
                                      <p:cBhvr>
                                        <p:cTn id="28" dur="500"/>
                                        <p:tgtEl>
                                          <p:spTgt spid="81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8200"/>
                                        </p:tgtEl>
                                        <p:attrNameLst>
                                          <p:attrName>style.visibility</p:attrName>
                                        </p:attrNameLst>
                                      </p:cBhvr>
                                      <p:to>
                                        <p:strVal val="visible"/>
                                      </p:to>
                                    </p:set>
                                    <p:animEffect transition="in" filter="fade">
                                      <p:cBhvr>
                                        <p:cTn id="33" dur="1000"/>
                                        <p:tgtEl>
                                          <p:spTgt spid="8200"/>
                                        </p:tgtEl>
                                      </p:cBhvr>
                                    </p:animEffect>
                                    <p:anim calcmode="lin" valueType="num">
                                      <p:cBhvr>
                                        <p:cTn id="34" dur="1000" fill="hold"/>
                                        <p:tgtEl>
                                          <p:spTgt spid="8200"/>
                                        </p:tgtEl>
                                        <p:attrNameLst>
                                          <p:attrName>ppt_x</p:attrName>
                                        </p:attrNameLst>
                                      </p:cBhvr>
                                      <p:tavLst>
                                        <p:tav tm="0">
                                          <p:val>
                                            <p:strVal val="#ppt_x"/>
                                          </p:val>
                                        </p:tav>
                                        <p:tav tm="100000">
                                          <p:val>
                                            <p:strVal val="#ppt_x"/>
                                          </p:val>
                                        </p:tav>
                                      </p:tavLst>
                                    </p:anim>
                                    <p:anim calcmode="lin" valueType="num">
                                      <p:cBhvr>
                                        <p:cTn id="35"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8198"/>
                                        </p:tgtEl>
                                        <p:attrNameLst>
                                          <p:attrName>style.visibility</p:attrName>
                                        </p:attrNameLst>
                                      </p:cBhvr>
                                      <p:to>
                                        <p:strVal val="visible"/>
                                      </p:to>
                                    </p:set>
                                    <p:animEffect transition="in" filter="barn(inVertical)">
                                      <p:cBhvr>
                                        <p:cTn id="4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p:bldP spid="8197" grpId="0"/>
      <p:bldP spid="81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234951" y="2084917"/>
            <a:ext cx="11525679" cy="4622800"/>
          </a:xfrm>
          <a:prstGeom prst="roundRect">
            <a:avLst>
              <a:gd name="adj" fmla="val 4011"/>
            </a:avLst>
          </a:prstGeom>
        </p:spPr>
        <p:style>
          <a:lnRef idx="2">
            <a:schemeClr val="accent1"/>
          </a:lnRef>
          <a:fillRef idx="1">
            <a:schemeClr val="lt1"/>
          </a:fillRef>
          <a:effectRef idx="0">
            <a:schemeClr val="accent1"/>
          </a:effectRef>
          <a:fontRef idx="minor">
            <a:schemeClr val="dk1"/>
          </a:fontRef>
        </p:style>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defRPr/>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endParaRPr lang="en-US" sz="3200" dirty="0">
              <a:latin typeface="Times New Roman" panose="02020603050405020304" pitchFamily="18" charset="0"/>
              <a:cs typeface="Times New Roman" panose="02020603050405020304" pitchFamily="18" charset="0"/>
            </a:endParaRPr>
          </a:p>
          <a:p>
            <a:pPr marL="0" indent="0">
              <a:buNone/>
              <a:defRPr/>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p>
          <a:p>
            <a:pPr marL="0" indent="0">
              <a:buNone/>
              <a:defRPr/>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a:t>
            </a:r>
          </a:p>
          <a:p>
            <a:pPr marL="0" indent="0">
              <a:buNone/>
              <a:defRPr/>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p>
          <a:p>
            <a:pPr marL="0" indent="0">
              <a:buNone/>
              <a:defRPr/>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a:t>
            </a:r>
          </a:p>
        </p:txBody>
      </p:sp>
      <p:sp>
        <p:nvSpPr>
          <p:cNvPr id="16" name="Oval 15"/>
          <p:cNvSpPr/>
          <p:nvPr/>
        </p:nvSpPr>
        <p:spPr>
          <a:xfrm>
            <a:off x="218017" y="4396317"/>
            <a:ext cx="620183" cy="433916"/>
          </a:xfrm>
          <a:prstGeom prst="ellipse">
            <a:avLst/>
          </a:prstGeom>
          <a:noFill/>
          <a:ln w="38100" cap="flat" cmpd="sng" algn="ctr">
            <a:solidFill>
              <a:srgbClr val="FF0000"/>
            </a:solidFill>
            <a:prstDash val="solid"/>
          </a:ln>
          <a:effectLst/>
        </p:spPr>
        <p:txBody>
          <a:bodyPr anchor="ctr"/>
          <a:lstStyle/>
          <a:p>
            <a:pPr algn="ctr" defTabSz="609585">
              <a:defRPr/>
            </a:pPr>
            <a:endParaRPr lang="en-US" sz="2400" kern="0">
              <a:solidFill>
                <a:prstClr val="black"/>
              </a:solidFill>
              <a:latin typeface="Times New Roman" panose="02020603050405020304" pitchFamily="18" charset="0"/>
              <a:cs typeface="Times New Roman" panose="02020603050405020304" pitchFamily="18" charset="0"/>
            </a:endParaRPr>
          </a:p>
        </p:txBody>
      </p:sp>
      <p:sp>
        <p:nvSpPr>
          <p:cNvPr id="51205" name="Title 1"/>
          <p:cNvSpPr>
            <a:spLocks noGrp="1" noChangeArrowheads="1"/>
          </p:cNvSpPr>
          <p:nvPr>
            <p:ph type="title"/>
          </p:nvPr>
        </p:nvSpPr>
        <p:spPr/>
        <p:txBody>
          <a:bodyPr/>
          <a:lstStyle/>
          <a:p>
            <a:r>
              <a:rPr lang="en-US" altLang="en-US" sz="3733">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698598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234950" y="2273300"/>
            <a:ext cx="11621689" cy="3549651"/>
          </a:xfrm>
          <a:prstGeom prst="roundRect">
            <a:avLst>
              <a:gd name="adj" fmla="val 4011"/>
            </a:avLst>
          </a:prstGeom>
        </p:spPr>
        <p:style>
          <a:lnRef idx="2">
            <a:schemeClr val="accent1"/>
          </a:lnRef>
          <a:fillRef idx="1">
            <a:schemeClr val="lt1"/>
          </a:fillRef>
          <a:effectRef idx="0">
            <a:schemeClr val="accent1"/>
          </a:effectRef>
          <a:fontRef idx="minor">
            <a:schemeClr val="dk1"/>
          </a:fontRef>
        </p:style>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defRPr/>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5:</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pPr marL="0" indent="0">
              <a:buNone/>
              <a:defRPr/>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r>
              <a:rPr lang="en-US" sz="3200" dirty="0">
                <a:latin typeface="Times New Roman" panose="02020603050405020304" pitchFamily="18" charset="0"/>
                <a:cs typeface="Times New Roman" panose="02020603050405020304" pitchFamily="18" charset="0"/>
              </a:rPr>
              <a:t>.	</a:t>
            </a:r>
          </a:p>
          <a:p>
            <a:pPr marL="0" indent="0">
              <a:buNone/>
              <a:defRPr/>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a:t>
            </a:r>
          </a:p>
          <a:p>
            <a:pPr marL="0" indent="0">
              <a:buNone/>
              <a:defRPr/>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mướp</a:t>
            </a:r>
            <a:r>
              <a:rPr lang="en-US" sz="3200" dirty="0">
                <a:latin typeface="Times New Roman" panose="02020603050405020304" pitchFamily="18" charset="0"/>
                <a:cs typeface="Times New Roman" panose="02020603050405020304" pitchFamily="18" charset="0"/>
              </a:rPr>
              <a:t>.	</a:t>
            </a:r>
          </a:p>
          <a:p>
            <a:pPr marL="0" indent="0">
              <a:buNone/>
              <a:defRPr/>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a:t>
            </a:r>
          </a:p>
        </p:txBody>
      </p:sp>
      <p:sp>
        <p:nvSpPr>
          <p:cNvPr id="16" name="Oval 15"/>
          <p:cNvSpPr/>
          <p:nvPr/>
        </p:nvSpPr>
        <p:spPr>
          <a:xfrm>
            <a:off x="215900" y="4722285"/>
            <a:ext cx="620184" cy="433916"/>
          </a:xfrm>
          <a:prstGeom prst="ellipse">
            <a:avLst/>
          </a:prstGeom>
          <a:noFill/>
          <a:ln w="38100" cap="flat" cmpd="sng" algn="ctr">
            <a:solidFill>
              <a:srgbClr val="FF0000"/>
            </a:solidFill>
            <a:prstDash val="solid"/>
          </a:ln>
          <a:effectLst/>
        </p:spPr>
        <p:txBody>
          <a:bodyPr anchor="ctr"/>
          <a:lstStyle/>
          <a:p>
            <a:pPr algn="ctr" defTabSz="609585">
              <a:defRPr/>
            </a:pPr>
            <a:endParaRPr lang="en-US" sz="2400" kern="0">
              <a:solidFill>
                <a:prstClr val="black"/>
              </a:solidFill>
              <a:latin typeface="Times New Roman" panose="02020603050405020304" pitchFamily="18" charset="0"/>
              <a:cs typeface="Times New Roman" panose="02020603050405020304" pitchFamily="18" charset="0"/>
            </a:endParaRPr>
          </a:p>
        </p:txBody>
      </p:sp>
      <p:sp>
        <p:nvSpPr>
          <p:cNvPr id="52229" name="Title 1"/>
          <p:cNvSpPr>
            <a:spLocks noGrp="1" noChangeArrowheads="1"/>
          </p:cNvSpPr>
          <p:nvPr>
            <p:ph type="title"/>
          </p:nvPr>
        </p:nvSpPr>
        <p:spPr/>
        <p:txBody>
          <a:bodyPr/>
          <a:lstStyle/>
          <a:p>
            <a:r>
              <a:rPr lang="en-US" altLang="en-US" sz="3733">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523245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US" altLang="en-US" sz="3733">
                <a:latin typeface="Times New Roman" panose="02020603050405020304" pitchFamily="18" charset="0"/>
                <a:cs typeface="Times New Roman" panose="02020603050405020304" pitchFamily="18" charset="0"/>
              </a:rPr>
              <a:t>VẬN DỤNG</a:t>
            </a:r>
          </a:p>
        </p:txBody>
      </p:sp>
      <p:sp>
        <p:nvSpPr>
          <p:cNvPr id="43011" name="Rectangle 2"/>
          <p:cNvSpPr>
            <a:spLocks noChangeArrowheads="1"/>
          </p:cNvSpPr>
          <p:nvPr/>
        </p:nvSpPr>
        <p:spPr bwMode="auto">
          <a:xfrm>
            <a:off x="334434" y="1411817"/>
            <a:ext cx="11618217" cy="436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467" b="0" dirty="0">
                <a:latin typeface="Times New Roman" panose="02020603050405020304" pitchFamily="18" charset="0"/>
                <a:cs typeface="Times New Roman" panose="02020603050405020304" pitchFamily="18" charset="0"/>
              </a:rPr>
              <a:t>Hai bạn lớp 6A tranh luận về hiện tượng khép lá ở cây xấu hổ (cây trinh nữ)</a:t>
            </a:r>
            <a:r>
              <a:rPr lang="en-US" altLang="en-US" sz="3467" b="0" dirty="0">
                <a:latin typeface="Times New Roman" panose="02020603050405020304" pitchFamily="18" charset="0"/>
                <a:cs typeface="Times New Roman" panose="02020603050405020304" pitchFamily="18" charset="0"/>
              </a:rPr>
              <a:t>, </a:t>
            </a:r>
            <a:r>
              <a:rPr lang="vi-VN" altLang="en-US" sz="3467" b="0" dirty="0">
                <a:latin typeface="Times New Roman" panose="02020603050405020304" pitchFamily="18" charset="0"/>
                <a:cs typeface="Times New Roman" panose="02020603050405020304" pitchFamily="18" charset="0"/>
              </a:rPr>
              <a:t>khi có tác động cơ học từ môi trường và hiện tượng khép lá ở cây me vào ban đêm. </a:t>
            </a:r>
            <a:r>
              <a:rPr lang="vi-VN" altLang="en-US" sz="3467" dirty="0">
                <a:solidFill>
                  <a:srgbClr val="FF0000"/>
                </a:solidFill>
                <a:latin typeface="Times New Roman" panose="02020603050405020304" pitchFamily="18" charset="0"/>
                <a:cs typeface="Times New Roman" panose="02020603050405020304" pitchFamily="18" charset="0"/>
              </a:rPr>
              <a:t>Bạn thứ nhất cho rằng hiện tượng khép lá ở hai loài cây này là giống nhau</a:t>
            </a:r>
            <a:r>
              <a:rPr lang="vi-VN" altLang="en-US" sz="3467" b="0" dirty="0">
                <a:latin typeface="Times New Roman" panose="02020603050405020304" pitchFamily="18" charset="0"/>
                <a:cs typeface="Times New Roman" panose="02020603050405020304" pitchFamily="18" charset="0"/>
              </a:rPr>
              <a:t>, </a:t>
            </a:r>
            <a:r>
              <a:rPr lang="vi-VN" altLang="en-US" sz="3467" dirty="0">
                <a:latin typeface="Times New Roman" panose="02020603050405020304" pitchFamily="18" charset="0"/>
                <a:cs typeface="Times New Roman" panose="02020603050405020304" pitchFamily="18" charset="0"/>
              </a:rPr>
              <a:t>bạn thứ hai lại cho rằng hiện tượng khép lá ở hai loài cây có bản chất khác nhau</a:t>
            </a:r>
            <a:r>
              <a:rPr lang="vi-VN" altLang="en-US" sz="3467" b="0" dirty="0">
                <a:latin typeface="Times New Roman" panose="02020603050405020304" pitchFamily="18" charset="0"/>
                <a:cs typeface="Times New Roman" panose="02020603050405020304" pitchFamily="18" charset="0"/>
              </a:rPr>
              <a:t>. Hãy làm trọng tài cho hai bạn bằng cách chỉ ra tác nhân kích thích, thời gian biểu hiện, ý nghĩa của hai hiện tượng ở hai loài cây trên.</a:t>
            </a:r>
            <a:endParaRPr lang="en-US" altLang="en-US" sz="3467"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338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2444" y="632159"/>
            <a:ext cx="10426700" cy="563033"/>
          </a:xfrm>
        </p:spPr>
        <p:txBody>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1. </a:t>
            </a:r>
            <a:r>
              <a:rPr lang="vi-VN" altLang="en-US" sz="2667"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2667" dirty="0">
                <a:latin typeface="Times New Roman" panose="02020603050405020304" pitchFamily="18" charset="0"/>
                <a:cs typeface="Times New Roman" panose="02020603050405020304" pitchFamily="18" charset="0"/>
              </a:rPr>
              <a:t/>
            </a:r>
            <a:br>
              <a:rPr lang="en-US" altLang="en-US" sz="2667" dirty="0">
                <a:latin typeface="Times New Roman" panose="02020603050405020304" pitchFamily="18" charset="0"/>
                <a:cs typeface="Times New Roman" panose="02020603050405020304" pitchFamily="18" charset="0"/>
              </a:rPr>
            </a:br>
            <a:endParaRPr lang="en-US" altLang="en-US" sz="2667" dirty="0">
              <a:latin typeface="Times New Roman" panose="02020603050405020304" pitchFamily="18" charset="0"/>
              <a:cs typeface="Times New Roman" panose="02020603050405020304" pitchFamily="18" charset="0"/>
            </a:endParaRPr>
          </a:p>
        </p:txBody>
      </p:sp>
      <p:sp>
        <p:nvSpPr>
          <p:cNvPr id="12291"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8196" name="Rectangle 3"/>
          <p:cNvSpPr>
            <a:spLocks noChangeArrowheads="1"/>
          </p:cNvSpPr>
          <p:nvPr/>
        </p:nvSpPr>
        <p:spPr bwMode="auto">
          <a:xfrm>
            <a:off x="353484" y="1156878"/>
            <a:ext cx="1023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khái niệm cảm ứng ở sinh vật</a:t>
            </a:r>
            <a:endParaRPr lang="en-US" altLang="en-US" sz="3200" b="0" dirty="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527051" y="2258485"/>
            <a:ext cx="988906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b="0">
                <a:solidFill>
                  <a:srgbClr val="000000"/>
                </a:solidFill>
                <a:latin typeface="Times New Roman" panose="02020603050405020304" pitchFamily="18" charset="0"/>
                <a:cs typeface="Times New Roman" panose="02020603050405020304" pitchFamily="18" charset="0"/>
              </a:rPr>
              <a:t>HS quan sát Hình 32.1 – Lá cây xấu hổ khép lại khi chạm vào tay, Hình 32.2 – Dùng đầu đũa chạm nhẹ vào bất kì vị trị nào trên thân con giun đất SGK tr.145 và trả lời câu hỏi: </a:t>
            </a:r>
            <a:endParaRPr lang="en-US" altLang="en-US" sz="3200" b="0">
              <a:solidFill>
                <a:srgbClr val="000000"/>
              </a:solidFill>
              <a:latin typeface="Times New Roman" panose="02020603050405020304" pitchFamily="18" charset="0"/>
              <a:cs typeface="Times New Roman" panose="02020603050405020304" pitchFamily="18" charset="0"/>
            </a:endParaRPr>
          </a:p>
          <a:p>
            <a:pPr algn="just">
              <a:spcBef>
                <a:spcPct val="0"/>
              </a:spcBef>
              <a:buClrTx/>
              <a:buFontTx/>
              <a:buNone/>
            </a:pPr>
            <a:endParaRPr lang="en-US" altLang="en-US" sz="3200" b="0">
              <a:solidFill>
                <a:srgbClr val="000000"/>
              </a:solidFill>
              <a:latin typeface="Times New Roman" panose="02020603050405020304" pitchFamily="18" charset="0"/>
              <a:cs typeface="Times New Roman" panose="02020603050405020304" pitchFamily="18" charset="0"/>
            </a:endParaRPr>
          </a:p>
          <a:p>
            <a:pPr algn="just">
              <a:spcBef>
                <a:spcPct val="0"/>
              </a:spcBef>
              <a:buClrTx/>
              <a:buFontTx/>
              <a:buNone/>
            </a:pPr>
            <a:r>
              <a:rPr lang="vi-VN" altLang="en-US" sz="3200" b="0">
                <a:solidFill>
                  <a:srgbClr val="FF0000"/>
                </a:solidFill>
                <a:latin typeface="Times New Roman" panose="02020603050405020304" pitchFamily="18" charset="0"/>
                <a:cs typeface="Times New Roman" panose="02020603050405020304" pitchFamily="18" charset="0"/>
              </a:rPr>
              <a:t>Hãy cho biết phản ứng của lá cây xấu hổ và giun đất có ý nghĩa gì?</a:t>
            </a:r>
            <a:endParaRPr lang="en-US" altLang="en-US" sz="1867" b="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255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1000"/>
                                        <p:tgtEl>
                                          <p:spTgt spid="8196"/>
                                        </p:tgtEl>
                                      </p:cBhvr>
                                    </p:animEffect>
                                    <p:anim calcmode="lin" valueType="num">
                                      <p:cBhvr>
                                        <p:cTn id="15" dur="1000" fill="hold"/>
                                        <p:tgtEl>
                                          <p:spTgt spid="8196"/>
                                        </p:tgtEl>
                                        <p:attrNameLst>
                                          <p:attrName>ppt_x</p:attrName>
                                        </p:attrNameLst>
                                      </p:cBhvr>
                                      <p:tavLst>
                                        <p:tav tm="0">
                                          <p:val>
                                            <p:strVal val="#ppt_x"/>
                                          </p:val>
                                        </p:tav>
                                        <p:tav tm="100000">
                                          <p:val>
                                            <p:strVal val="#ppt_x"/>
                                          </p:val>
                                        </p:tav>
                                      </p:tavLst>
                                    </p:anim>
                                    <p:anim calcmode="lin" valueType="num">
                                      <p:cBhvr>
                                        <p:cTn id="16"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9966" y="465667"/>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1. </a:t>
            </a:r>
            <a:r>
              <a:rPr lang="vi-VN" altLang="en-US" sz="2667"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2667" dirty="0">
                <a:latin typeface="Times New Roman" panose="02020603050405020304" pitchFamily="18" charset="0"/>
                <a:cs typeface="Times New Roman" panose="02020603050405020304" pitchFamily="18" charset="0"/>
              </a:rPr>
              <a:t/>
            </a:r>
            <a:br>
              <a:rPr lang="en-US" altLang="en-US" sz="2667" dirty="0">
                <a:latin typeface="Times New Roman" panose="02020603050405020304" pitchFamily="18" charset="0"/>
                <a:cs typeface="Times New Roman" panose="02020603050405020304" pitchFamily="18" charset="0"/>
              </a:rPr>
            </a:br>
            <a:endParaRPr lang="en-US" altLang="en-US" sz="2667" dirty="0">
              <a:latin typeface="Times New Roman" panose="02020603050405020304" pitchFamily="18" charset="0"/>
              <a:cs typeface="Times New Roman" panose="02020603050405020304" pitchFamily="18" charset="0"/>
            </a:endParaRPr>
          </a:p>
        </p:txBody>
      </p:sp>
      <p:sp>
        <p:nvSpPr>
          <p:cNvPr id="14339"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9220" name="Rectangle 1"/>
          <p:cNvSpPr>
            <a:spLocks noChangeArrowheads="1"/>
          </p:cNvSpPr>
          <p:nvPr/>
        </p:nvSpPr>
        <p:spPr bwMode="auto">
          <a:xfrm>
            <a:off x="269966" y="849586"/>
            <a:ext cx="11586633" cy="337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2667" b="0" dirty="0">
                <a:latin typeface="Times New Roman" panose="02020603050405020304" pitchFamily="18" charset="0"/>
                <a:cs typeface="Times New Roman" panose="02020603050405020304" pitchFamily="18" charset="0"/>
              </a:rPr>
              <a:t>+ Khi bị đụng nhẹ, cây xấu hổ lập tức khép những cánh lá lại. Ở cuối cuống lá có một mô tế bào mỏng gọi là bọng lá, bên trong chứa đầy nước. Khi đụng tay vào, lá bị chấn động, nước trong tế bào bọng lá lập tức dồn lên hai bên phía trên. Phần dưới bọng lá xẹp xuống như quả bóng xì hơi, còn phía trên lại như quả bóng bơm căng. Điều đó làm cuống lá sụp xuống, khép lại. Khi một lá khép lại, nó sẽ đưa tín hiệu kích thích lan rộng đến các lá khác, khiến chúng cũng lần lượt khép lại. Nhưng chỉ ít phút sau, bộ phận dưới bọng lá lại dần đầy nước, lá lại xoè ra nguyên dạng như cũ.</a:t>
            </a:r>
          </a:p>
        </p:txBody>
      </p:sp>
      <p:pic>
        <p:nvPicPr>
          <p:cNvPr id="92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27" y="4271889"/>
            <a:ext cx="11520472" cy="244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741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784" y="620115"/>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1. </a:t>
            </a:r>
            <a:r>
              <a:rPr lang="vi-VN" altLang="en-US" sz="2667"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
        <p:nvSpPr>
          <p:cNvPr id="15363" name="AutoShape 8"/>
          <p:cNvSpPr>
            <a:spLocks noChangeAspect="1" noChangeArrowheads="1" noTextEdit="1"/>
          </p:cNvSpPr>
          <p:nvPr/>
        </p:nvSpPr>
        <p:spPr bwMode="gray">
          <a:xfrm flipH="1">
            <a:off x="6491818" y="3147484"/>
            <a:ext cx="121284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244" name="Rectangle 3"/>
          <p:cNvSpPr>
            <a:spLocks noChangeArrowheads="1"/>
          </p:cNvSpPr>
          <p:nvPr/>
        </p:nvSpPr>
        <p:spPr bwMode="auto">
          <a:xfrm>
            <a:off x="431800" y="924409"/>
            <a:ext cx="1023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dirty="0">
                <a:latin typeface="Times New Roman" panose="02020603050405020304" pitchFamily="18" charset="0"/>
                <a:cs typeface="Times New Roman" panose="02020603050405020304" pitchFamily="18" charset="0"/>
              </a:rPr>
              <a:t>Tìm hiểu khái niệm cảm ứng ở sinh vật</a:t>
            </a:r>
            <a:endParaRPr lang="en-US" altLang="en-US" sz="3200" b="0" dirty="0">
              <a:latin typeface="Times New Roman" panose="02020603050405020304" pitchFamily="18" charset="0"/>
              <a:cs typeface="Times New Roman" panose="02020603050405020304" pitchFamily="18" charset="0"/>
            </a:endParaRPr>
          </a:p>
        </p:txBody>
      </p:sp>
      <p:sp>
        <p:nvSpPr>
          <p:cNvPr id="10245" name="Rectangle 1"/>
          <p:cNvSpPr>
            <a:spLocks noChangeArrowheads="1"/>
          </p:cNvSpPr>
          <p:nvPr/>
        </p:nvSpPr>
        <p:spPr bwMode="auto">
          <a:xfrm>
            <a:off x="431800" y="1509184"/>
            <a:ext cx="5105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b="0">
                <a:latin typeface="Times New Roman" panose="02020603050405020304" pitchFamily="18" charset="0"/>
                <a:cs typeface="Times New Roman" panose="02020603050405020304" pitchFamily="18" charset="0"/>
              </a:rPr>
              <a:t>+ Giun đất có thể cảm nhận và phản ứng lại khi bị kim châm là do có sự điều khiển của hệ thần kinh (dạng chuỗi hạch).</a:t>
            </a:r>
            <a:endParaRPr lang="en-US" altLang="en-US" sz="3200" b="0">
              <a:latin typeface="Times New Roman" panose="02020603050405020304" pitchFamily="18" charset="0"/>
              <a:cs typeface="Times New Roman" panose="02020603050405020304" pitchFamily="18" charset="0"/>
            </a:endParaRPr>
          </a:p>
        </p:txBody>
      </p:sp>
      <p:pic>
        <p:nvPicPr>
          <p:cNvPr id="6" name="image157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385" y="1682751"/>
            <a:ext cx="5183716" cy="344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5702300" y="5181600"/>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Times New Roman" panose="02020603050405020304" pitchFamily="18" charset="0"/>
                <a:cs typeface="Times New Roman" panose="02020603050405020304" pitchFamily="18" charset="0"/>
              </a:rPr>
              <a:t>Hình 32.2. Dùng đầu đũa chạm nhẹ vào </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bất kì vị trí nào trên thân con giun đất</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43" y="3997598"/>
            <a:ext cx="5449750" cy="262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44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fade">
                                      <p:cBhvr>
                                        <p:cTn id="14" dur="1000"/>
                                        <p:tgtEl>
                                          <p:spTgt spid="10245"/>
                                        </p:tgtEl>
                                      </p:cBhvr>
                                    </p:animEffect>
                                    <p:anim calcmode="lin" valueType="num">
                                      <p:cBhvr>
                                        <p:cTn id="15" dur="1000" fill="hold"/>
                                        <p:tgtEl>
                                          <p:spTgt spid="10245"/>
                                        </p:tgtEl>
                                        <p:attrNameLst>
                                          <p:attrName>ppt_x</p:attrName>
                                        </p:attrNameLst>
                                      </p:cBhvr>
                                      <p:tavLst>
                                        <p:tav tm="0">
                                          <p:val>
                                            <p:strVal val="#ppt_x"/>
                                          </p:val>
                                        </p:tav>
                                        <p:tav tm="100000">
                                          <p:val>
                                            <p:strVal val="#ppt_x"/>
                                          </p:val>
                                        </p:tav>
                                      </p:tavLst>
                                    </p:anim>
                                    <p:anim calcmode="lin" valueType="num">
                                      <p:cBhvr>
                                        <p:cTn id="16"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0246"/>
                                        </p:tgtEl>
                                        <p:attrNameLst>
                                          <p:attrName>style.visibility</p:attrName>
                                        </p:attrNameLst>
                                      </p:cBhvr>
                                      <p:to>
                                        <p:strVal val="visible"/>
                                      </p:to>
                                    </p:set>
                                    <p:animEffect transition="in" filter="fade">
                                      <p:cBhvr>
                                        <p:cTn id="33" dur="1000"/>
                                        <p:tgtEl>
                                          <p:spTgt spid="10246"/>
                                        </p:tgtEl>
                                      </p:cBhvr>
                                    </p:animEffect>
                                    <p:anim calcmode="lin" valueType="num">
                                      <p:cBhvr>
                                        <p:cTn id="34" dur="1000" fill="hold"/>
                                        <p:tgtEl>
                                          <p:spTgt spid="10246"/>
                                        </p:tgtEl>
                                        <p:attrNameLst>
                                          <p:attrName>ppt_x</p:attrName>
                                        </p:attrNameLst>
                                      </p:cBhvr>
                                      <p:tavLst>
                                        <p:tav tm="0">
                                          <p:val>
                                            <p:strVal val="#ppt_x"/>
                                          </p:val>
                                        </p:tav>
                                        <p:tav tm="100000">
                                          <p:val>
                                            <p:strVal val="#ppt_x"/>
                                          </p:val>
                                        </p:tav>
                                      </p:tavLst>
                                    </p:anim>
                                    <p:anim calcmode="lin" valueType="num">
                                      <p:cBhvr>
                                        <p:cTn id="35"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31801" y="1274233"/>
            <a:ext cx="105621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sz="3200" dirty="0">
                <a:latin typeface="Times New Roman" panose="02020603050405020304" pitchFamily="18" charset="0"/>
                <a:cs typeface="Times New Roman" panose="02020603050405020304" pitchFamily="18" charset="0"/>
              </a:rPr>
              <a:t>- Cảm ứng ở sinh vật là khả năng tiếp nhận kích thích và phản ứng lại các kích thích từ môi trường bên trong và bên ngoài cơ thể</a:t>
            </a:r>
            <a:r>
              <a:rPr lang="en-US" altLang="en-US" sz="3200" dirty="0">
                <a:latin typeface="Times New Roman" panose="02020603050405020304" pitchFamily="18" charset="0"/>
                <a:cs typeface="Times New Roman" panose="02020603050405020304" pitchFamily="18" charset="0"/>
              </a:rPr>
              <a:t>.</a:t>
            </a:r>
          </a:p>
        </p:txBody>
      </p:sp>
      <p:sp>
        <p:nvSpPr>
          <p:cNvPr id="17411" name="Rectangle 2"/>
          <p:cNvSpPr>
            <a:spLocks noGrp="1" noChangeArrowheads="1"/>
          </p:cNvSpPr>
          <p:nvPr>
            <p:ph type="title"/>
          </p:nvPr>
        </p:nvSpPr>
        <p:spPr>
          <a:xfrm>
            <a:off x="499534" y="569626"/>
            <a:ext cx="10426700" cy="563033"/>
          </a:xfrm>
        </p:spPr>
        <p:txBody>
          <a:bodyPr>
            <a:normAutofit fontScale="90000"/>
          </a:bodyPr>
          <a:lstStyle/>
          <a:p>
            <a:pPr eaLnBrk="1" hangingPunct="1"/>
            <a:r>
              <a:rPr lang="en-US" altLang="en-US" sz="2667" b="1" dirty="0">
                <a:solidFill>
                  <a:srgbClr val="FF0000"/>
                </a:solidFill>
                <a:latin typeface="Times New Roman" panose="02020603050405020304" pitchFamily="18" charset="0"/>
                <a:cs typeface="Times New Roman" panose="02020603050405020304" pitchFamily="18" charset="0"/>
              </a:rPr>
              <a:t>1. </a:t>
            </a:r>
            <a:r>
              <a:rPr lang="vi-VN" altLang="en-US" sz="2667"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2667" dirty="0">
                <a:solidFill>
                  <a:srgbClr val="FF0000"/>
                </a:solidFill>
                <a:latin typeface="Times New Roman" panose="02020603050405020304" pitchFamily="18" charset="0"/>
                <a:cs typeface="Times New Roman" panose="02020603050405020304" pitchFamily="18" charset="0"/>
              </a:rPr>
              <a:t/>
            </a:r>
            <a:br>
              <a:rPr lang="en-US" altLang="en-US" sz="2667" dirty="0">
                <a:solidFill>
                  <a:srgbClr val="FF0000"/>
                </a:solidFill>
                <a:latin typeface="Times New Roman" panose="02020603050405020304" pitchFamily="18" charset="0"/>
                <a:cs typeface="Times New Roman" panose="02020603050405020304" pitchFamily="18" charset="0"/>
              </a:rPr>
            </a:br>
            <a:endParaRPr lang="en-US" altLang="en-US" sz="2667"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6837" y="751333"/>
            <a:ext cx="9120717"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vi-VN" altLang="en-US" sz="2933" dirty="0">
                <a:latin typeface="Times New Roman" panose="02020603050405020304" pitchFamily="18" charset="0"/>
                <a:cs typeface="Times New Roman" panose="02020603050405020304" pitchFamily="18" charset="0"/>
              </a:rPr>
              <a:t>Tìm hiểu vai trò của cảm ứng đối với sinh vật</a:t>
            </a:r>
            <a:endParaRPr lang="en-US" altLang="en-US" sz="2933" b="0" dirty="0">
              <a:latin typeface="Times New Roman" panose="02020603050405020304" pitchFamily="18" charset="0"/>
              <a:cs typeface="Times New Roman" panose="02020603050405020304" pitchFamily="18" charset="0"/>
            </a:endParaRPr>
          </a:p>
        </p:txBody>
      </p:sp>
      <p:sp>
        <p:nvSpPr>
          <p:cNvPr id="18435" name="Rectangle 2"/>
          <p:cNvSpPr>
            <a:spLocks noGrp="1" noChangeArrowheads="1"/>
          </p:cNvSpPr>
          <p:nvPr>
            <p:ph type="title"/>
          </p:nvPr>
        </p:nvSpPr>
        <p:spPr>
          <a:xfrm>
            <a:off x="374651" y="426509"/>
            <a:ext cx="10426700" cy="563033"/>
          </a:xfrm>
        </p:spPr>
        <p:txBody>
          <a:bodyPr>
            <a:normAutofit fontScale="90000"/>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1. </a:t>
            </a:r>
            <a:r>
              <a:rPr lang="vi-VN" altLang="en-US" sz="3200" b="1" dirty="0">
                <a:solidFill>
                  <a:srgbClr val="FF0000"/>
                </a:solidFill>
                <a:latin typeface="Times New Roman" panose="02020603050405020304" pitchFamily="18" charset="0"/>
                <a:cs typeface="Times New Roman" panose="02020603050405020304" pitchFamily="18" charset="0"/>
              </a:rPr>
              <a:t>KHÁI QUÁT VỀ CẢM ỨNG Ở SINH VẬT</a:t>
            </a:r>
            <a:r>
              <a:rPr lang="en-US" altLang="en-US" sz="3200" dirty="0">
                <a:solidFill>
                  <a:srgbClr val="FF0000"/>
                </a:solidFill>
                <a:latin typeface="Times New Roman" panose="02020603050405020304" pitchFamily="18" charset="0"/>
                <a:cs typeface="Times New Roman" panose="02020603050405020304" pitchFamily="18" charset="0"/>
              </a:rPr>
              <a:t/>
            </a: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14340" name="Rectangle 1"/>
          <p:cNvSpPr>
            <a:spLocks noChangeArrowheads="1"/>
          </p:cNvSpPr>
          <p:nvPr/>
        </p:nvSpPr>
        <p:spPr bwMode="auto">
          <a:xfrm>
            <a:off x="344016" y="3300413"/>
            <a:ext cx="4818593"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667" b="0" dirty="0">
                <a:latin typeface="Times New Roman" panose="02020603050405020304" pitchFamily="18" charset="0"/>
                <a:cs typeface="Times New Roman" panose="02020603050405020304" pitchFamily="18" charset="0"/>
              </a:rPr>
              <a:t>a) </a:t>
            </a:r>
            <a:r>
              <a:rPr lang="en-US" altLang="en-US" sz="2667" b="0" dirty="0" err="1">
                <a:latin typeface="Times New Roman" panose="02020603050405020304" pitchFamily="18" charset="0"/>
                <a:cs typeface="Times New Roman" panose="02020603050405020304" pitchFamily="18" charset="0"/>
              </a:rPr>
              <a:t>Ngọn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cây</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phát</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triển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về</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nơi</a:t>
            </a:r>
            <a:r>
              <a:rPr lang="en-US" altLang="en-US" sz="2667" b="0" dirty="0">
                <a:latin typeface="Times New Roman" panose="02020603050405020304" pitchFamily="18" charset="0"/>
                <a:cs typeface="Times New Roman" panose="02020603050405020304" pitchFamily="18" charset="0"/>
              </a:rPr>
              <a:t> có </a:t>
            </a:r>
            <a:r>
              <a:rPr lang="en-US" altLang="en-US" sz="2667" b="0" dirty="0" err="1">
                <a:latin typeface="Times New Roman" panose="02020603050405020304" pitchFamily="18" charset="0"/>
                <a:cs typeface="Times New Roman" panose="02020603050405020304" pitchFamily="18" charset="0"/>
              </a:rPr>
              <a:t>nguồn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sáng</a:t>
            </a:r>
            <a:endParaRPr lang="en-US" altLang="en-US" sz="2667" b="0" dirty="0">
              <a:latin typeface="Times New Roman" panose="02020603050405020304" pitchFamily="18" charset="0"/>
              <a:cs typeface="Times New Roman" panose="02020603050405020304" pitchFamily="18" charset="0"/>
            </a:endParaRPr>
          </a:p>
        </p:txBody>
      </p:sp>
      <p:sp>
        <p:nvSpPr>
          <p:cNvPr id="14341" name="Rectangle 2"/>
          <p:cNvSpPr>
            <a:spLocks noChangeArrowheads="1"/>
          </p:cNvSpPr>
          <p:nvPr/>
        </p:nvSpPr>
        <p:spPr bwMode="auto">
          <a:xfrm>
            <a:off x="344016" y="5762417"/>
            <a:ext cx="5162551"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667" b="0" dirty="0">
                <a:latin typeface="Times New Roman" panose="02020603050405020304" pitchFamily="18" charset="0"/>
                <a:cs typeface="Times New Roman" panose="02020603050405020304" pitchFamily="18" charset="0"/>
              </a:rPr>
              <a:t>c) </a:t>
            </a:r>
            <a:r>
              <a:rPr lang="en-US" altLang="en-US" sz="2667" b="0" dirty="0" err="1">
                <a:latin typeface="Times New Roman" panose="02020603050405020304" pitchFamily="18" charset="0"/>
                <a:cs typeface="Times New Roman" panose="02020603050405020304" pitchFamily="18" charset="0"/>
              </a:rPr>
              <a:t>Rễ</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cây</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hướng</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đất</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dương</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và</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chồi</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cây</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hướng</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đất</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âm</a:t>
            </a:r>
            <a:endParaRPr lang="en-US" altLang="en-US" sz="2667" b="0" dirty="0">
              <a:latin typeface="Times New Roman" panose="02020603050405020304" pitchFamily="18" charset="0"/>
              <a:cs typeface="Times New Roman" panose="02020603050405020304" pitchFamily="18" charset="0"/>
            </a:endParaRPr>
          </a:p>
        </p:txBody>
      </p:sp>
      <p:sp>
        <p:nvSpPr>
          <p:cNvPr id="14342" name="Rectangle 3"/>
          <p:cNvSpPr>
            <a:spLocks noChangeArrowheads="1"/>
          </p:cNvSpPr>
          <p:nvPr/>
        </p:nvSpPr>
        <p:spPr bwMode="auto">
          <a:xfrm>
            <a:off x="6103741" y="3652885"/>
            <a:ext cx="59690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667" b="0" dirty="0">
                <a:latin typeface="Times New Roman" panose="02020603050405020304" pitchFamily="18" charset="0"/>
                <a:cs typeface="Times New Roman" panose="02020603050405020304" pitchFamily="18" charset="0"/>
              </a:rPr>
              <a:t>b) </a:t>
            </a:r>
            <a:r>
              <a:rPr lang="en-US" altLang="en-US" sz="2667" b="0" dirty="0" err="1">
                <a:latin typeface="Times New Roman" panose="02020603050405020304" pitchFamily="18" charset="0"/>
                <a:cs typeface="Times New Roman" panose="02020603050405020304" pitchFamily="18" charset="0"/>
              </a:rPr>
              <a:t>Rễ</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cây</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hướng</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về</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nơi</a:t>
            </a:r>
            <a:r>
              <a:rPr lang="en-US" altLang="en-US" sz="2667" b="0" dirty="0">
                <a:latin typeface="Times New Roman" panose="02020603050405020304" pitchFamily="18" charset="0"/>
                <a:cs typeface="Times New Roman" panose="02020603050405020304" pitchFamily="18" charset="0"/>
              </a:rPr>
              <a:t> có </a:t>
            </a:r>
            <a:r>
              <a:rPr lang="en-US" altLang="en-US" sz="2667" b="0" dirty="0" err="1">
                <a:latin typeface="Times New Roman" panose="02020603050405020304" pitchFamily="18" charset="0"/>
                <a:cs typeface="Times New Roman" panose="02020603050405020304" pitchFamily="18" charset="0"/>
              </a:rPr>
              <a:t>nguồn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nước</a:t>
            </a:r>
            <a:endParaRPr lang="en-US" altLang="en-US" sz="2667" b="0" dirty="0">
              <a:latin typeface="Times New Roman" panose="02020603050405020304" pitchFamily="18" charset="0"/>
              <a:cs typeface="Times New Roman" panose="02020603050405020304" pitchFamily="18" charset="0"/>
            </a:endParaRPr>
          </a:p>
        </p:txBody>
      </p:sp>
      <p:sp>
        <p:nvSpPr>
          <p:cNvPr id="14343" name="Rectangle 4"/>
          <p:cNvSpPr>
            <a:spLocks noChangeArrowheads="1"/>
          </p:cNvSpPr>
          <p:nvPr/>
        </p:nvSpPr>
        <p:spPr bwMode="auto">
          <a:xfrm>
            <a:off x="6295270" y="5801112"/>
            <a:ext cx="4993216"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667" b="0" dirty="0">
                <a:latin typeface="Times New Roman" panose="02020603050405020304" pitchFamily="18" charset="0"/>
                <a:cs typeface="Times New Roman" panose="02020603050405020304" pitchFamily="18" charset="0"/>
              </a:rPr>
              <a:t>d) </a:t>
            </a:r>
            <a:r>
              <a:rPr lang="en-US" altLang="en-US" sz="2667" b="0" dirty="0" err="1">
                <a:latin typeface="Times New Roman" panose="02020603050405020304" pitchFamily="18" charset="0"/>
                <a:cs typeface="Times New Roman" panose="02020603050405020304" pitchFamily="18" charset="0"/>
              </a:rPr>
              <a:t>Tua</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quấn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của</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cây</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thân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leo</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cuốn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vào</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thân</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cây</a:t>
            </a:r>
            <a:r>
              <a:rPr lang="en-US" altLang="en-US" sz="2667" b="0" dirty="0">
                <a:latin typeface="Times New Roman" panose="02020603050405020304" pitchFamily="18" charset="0"/>
                <a:cs typeface="Times New Roman" panose="02020603050405020304" pitchFamily="18" charset="0"/>
              </a:rPr>
              <a:t> </a:t>
            </a:r>
            <a:r>
              <a:rPr lang="en-US" altLang="en-US" sz="2667" b="0" dirty="0" err="1">
                <a:latin typeface="Times New Roman" panose="02020603050405020304" pitchFamily="18" charset="0"/>
                <a:cs typeface="Times New Roman" panose="02020603050405020304" pitchFamily="18" charset="0"/>
              </a:rPr>
              <a:t>gô</a:t>
            </a:r>
            <a:r>
              <a:rPr lang="en-US" altLang="en-US" sz="2667" b="0" dirty="0">
                <a:latin typeface="Times New Roman" panose="02020603050405020304" pitchFamily="18" charset="0"/>
                <a:cs typeface="Times New Roman" panose="02020603050405020304" pitchFamily="18" charset="0"/>
              </a:rPr>
              <a:t>̃ ở </a:t>
            </a:r>
            <a:r>
              <a:rPr lang="en-US" altLang="en-US" sz="2667" b="0" dirty="0" err="1">
                <a:latin typeface="Times New Roman" panose="02020603050405020304" pitchFamily="18" charset="0"/>
                <a:cs typeface="Times New Roman" panose="02020603050405020304" pitchFamily="18" charset="0"/>
              </a:rPr>
              <a:t>gần</a:t>
            </a:r>
            <a:r>
              <a:rPr lang="en-US" altLang="en-US" sz="2667" b="0" dirty="0">
                <a:latin typeface="Times New Roman" panose="02020603050405020304" pitchFamily="18" charset="0"/>
                <a:cs typeface="Times New Roman" panose="02020603050405020304" pitchFamily="18" charset="0"/>
              </a:rPr>
              <a:t> nó</a:t>
            </a:r>
          </a:p>
        </p:txBody>
      </p:sp>
      <p:pic>
        <p:nvPicPr>
          <p:cNvPr id="14344" name="image15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65" y="1295008"/>
            <a:ext cx="1940985" cy="20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age15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1234505"/>
            <a:ext cx="2673349" cy="21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image158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11" y="4213612"/>
            <a:ext cx="473492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image158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137" y="1490134"/>
            <a:ext cx="4261214" cy="217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image158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453" y="4157520"/>
            <a:ext cx="3510581" cy="169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39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1000"/>
                                        <p:tgtEl>
                                          <p:spTgt spid="14344"/>
                                        </p:tgtEl>
                                      </p:cBhvr>
                                    </p:animEffect>
                                    <p:anim calcmode="lin" valueType="num">
                                      <p:cBhvr>
                                        <p:cTn id="13" dur="1000" fill="hold"/>
                                        <p:tgtEl>
                                          <p:spTgt spid="14344"/>
                                        </p:tgtEl>
                                        <p:attrNameLst>
                                          <p:attrName>ppt_x</p:attrName>
                                        </p:attrNameLst>
                                      </p:cBhvr>
                                      <p:tavLst>
                                        <p:tav tm="0">
                                          <p:val>
                                            <p:strVal val="#ppt_x"/>
                                          </p:val>
                                        </p:tav>
                                        <p:tav tm="100000">
                                          <p:val>
                                            <p:strVal val="#ppt_x"/>
                                          </p:val>
                                        </p:tav>
                                      </p:tavLst>
                                    </p:anim>
                                    <p:anim calcmode="lin" valueType="num">
                                      <p:cBhvr>
                                        <p:cTn id="14"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fade">
                                      <p:cBhvr>
                                        <p:cTn id="19" dur="1000"/>
                                        <p:tgtEl>
                                          <p:spTgt spid="14345"/>
                                        </p:tgtEl>
                                      </p:cBhvr>
                                    </p:animEffect>
                                    <p:anim calcmode="lin" valueType="num">
                                      <p:cBhvr>
                                        <p:cTn id="20" dur="1000" fill="hold"/>
                                        <p:tgtEl>
                                          <p:spTgt spid="14345"/>
                                        </p:tgtEl>
                                        <p:attrNameLst>
                                          <p:attrName>ppt_x</p:attrName>
                                        </p:attrNameLst>
                                      </p:cBhvr>
                                      <p:tavLst>
                                        <p:tav tm="0">
                                          <p:val>
                                            <p:strVal val="#ppt_x"/>
                                          </p:val>
                                        </p:tav>
                                        <p:tav tm="100000">
                                          <p:val>
                                            <p:strVal val="#ppt_x"/>
                                          </p:val>
                                        </p:tav>
                                      </p:tavLst>
                                    </p:anim>
                                    <p:anim calcmode="lin" valueType="num">
                                      <p:cBhvr>
                                        <p:cTn id="21" dur="1000" fill="hold"/>
                                        <p:tgtEl>
                                          <p:spTgt spid="1434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fade">
                                      <p:cBhvr>
                                        <p:cTn id="26" dur="1000"/>
                                        <p:tgtEl>
                                          <p:spTgt spid="14340"/>
                                        </p:tgtEl>
                                      </p:cBhvr>
                                    </p:animEffect>
                                    <p:anim calcmode="lin" valueType="num">
                                      <p:cBhvr>
                                        <p:cTn id="27" dur="1000" fill="hold"/>
                                        <p:tgtEl>
                                          <p:spTgt spid="14340"/>
                                        </p:tgtEl>
                                        <p:attrNameLst>
                                          <p:attrName>ppt_x</p:attrName>
                                        </p:attrNameLst>
                                      </p:cBhvr>
                                      <p:tavLst>
                                        <p:tav tm="0">
                                          <p:val>
                                            <p:strVal val="#ppt_x"/>
                                          </p:val>
                                        </p:tav>
                                        <p:tav tm="100000">
                                          <p:val>
                                            <p:strVal val="#ppt_x"/>
                                          </p:val>
                                        </p:tav>
                                      </p:tavLst>
                                    </p:anim>
                                    <p:anim calcmode="lin" valueType="num">
                                      <p:cBhvr>
                                        <p:cTn id="28"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4347"/>
                                        </p:tgtEl>
                                        <p:attrNameLst>
                                          <p:attrName>style.visibility</p:attrName>
                                        </p:attrNameLst>
                                      </p:cBhvr>
                                      <p:to>
                                        <p:strVal val="visible"/>
                                      </p:to>
                                    </p:set>
                                    <p:animEffect transition="in" filter="wipe(down)">
                                      <p:cBhvr>
                                        <p:cTn id="33" dur="500"/>
                                        <p:tgtEl>
                                          <p:spTgt spid="1434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4342"/>
                                        </p:tgtEl>
                                        <p:attrNameLst>
                                          <p:attrName>style.visibility</p:attrName>
                                        </p:attrNameLst>
                                      </p:cBhvr>
                                      <p:to>
                                        <p:strVal val="visible"/>
                                      </p:to>
                                    </p:set>
                                    <p:animEffect transition="in" filter="wipe(down)">
                                      <p:cBhvr>
                                        <p:cTn id="38" dur="500"/>
                                        <p:tgtEl>
                                          <p:spTgt spid="143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14346"/>
                                        </p:tgtEl>
                                        <p:attrNameLst>
                                          <p:attrName>style.visibility</p:attrName>
                                        </p:attrNameLst>
                                      </p:cBhvr>
                                      <p:to>
                                        <p:strVal val="visible"/>
                                      </p:to>
                                    </p:set>
                                    <p:animEffect transition="in" filter="fade">
                                      <p:cBhvr>
                                        <p:cTn id="43" dur="1000"/>
                                        <p:tgtEl>
                                          <p:spTgt spid="14346"/>
                                        </p:tgtEl>
                                      </p:cBhvr>
                                    </p:animEffect>
                                    <p:anim calcmode="lin" valueType="num">
                                      <p:cBhvr>
                                        <p:cTn id="44" dur="1000" fill="hold"/>
                                        <p:tgtEl>
                                          <p:spTgt spid="14346"/>
                                        </p:tgtEl>
                                        <p:attrNameLst>
                                          <p:attrName>ppt_x</p:attrName>
                                        </p:attrNameLst>
                                      </p:cBhvr>
                                      <p:tavLst>
                                        <p:tav tm="0">
                                          <p:val>
                                            <p:strVal val="#ppt_x"/>
                                          </p:val>
                                        </p:tav>
                                        <p:tav tm="100000">
                                          <p:val>
                                            <p:strVal val="#ppt_x"/>
                                          </p:val>
                                        </p:tav>
                                      </p:tavLst>
                                    </p:anim>
                                    <p:anim calcmode="lin" valueType="num">
                                      <p:cBhvr>
                                        <p:cTn id="45"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14341"/>
                                        </p:tgtEl>
                                        <p:attrNameLst>
                                          <p:attrName>style.visibility</p:attrName>
                                        </p:attrNameLst>
                                      </p:cBhvr>
                                      <p:to>
                                        <p:strVal val="visible"/>
                                      </p:to>
                                    </p:set>
                                    <p:animEffect transition="in" filter="fade">
                                      <p:cBhvr>
                                        <p:cTn id="50" dur="1000"/>
                                        <p:tgtEl>
                                          <p:spTgt spid="14341"/>
                                        </p:tgtEl>
                                      </p:cBhvr>
                                    </p:animEffect>
                                    <p:anim calcmode="lin" valueType="num">
                                      <p:cBhvr>
                                        <p:cTn id="51" dur="1000" fill="hold"/>
                                        <p:tgtEl>
                                          <p:spTgt spid="14341"/>
                                        </p:tgtEl>
                                        <p:attrNameLst>
                                          <p:attrName>ppt_x</p:attrName>
                                        </p:attrNameLst>
                                      </p:cBhvr>
                                      <p:tavLst>
                                        <p:tav tm="0">
                                          <p:val>
                                            <p:strVal val="#ppt_x"/>
                                          </p:val>
                                        </p:tav>
                                        <p:tav tm="100000">
                                          <p:val>
                                            <p:strVal val="#ppt_x"/>
                                          </p:val>
                                        </p:tav>
                                      </p:tavLst>
                                    </p:anim>
                                    <p:anim calcmode="lin" valueType="num">
                                      <p:cBhvr>
                                        <p:cTn id="52"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14348"/>
                                        </p:tgtEl>
                                        <p:attrNameLst>
                                          <p:attrName>style.visibility</p:attrName>
                                        </p:attrNameLst>
                                      </p:cBhvr>
                                      <p:to>
                                        <p:strVal val="visible"/>
                                      </p:to>
                                    </p:set>
                                    <p:animEffect transition="in" filter="fade">
                                      <p:cBhvr>
                                        <p:cTn id="57" dur="1000"/>
                                        <p:tgtEl>
                                          <p:spTgt spid="14348"/>
                                        </p:tgtEl>
                                      </p:cBhvr>
                                    </p:animEffect>
                                    <p:anim calcmode="lin" valueType="num">
                                      <p:cBhvr>
                                        <p:cTn id="58" dur="1000" fill="hold"/>
                                        <p:tgtEl>
                                          <p:spTgt spid="14348"/>
                                        </p:tgtEl>
                                        <p:attrNameLst>
                                          <p:attrName>ppt_x</p:attrName>
                                        </p:attrNameLst>
                                      </p:cBhvr>
                                      <p:tavLst>
                                        <p:tav tm="0">
                                          <p:val>
                                            <p:strVal val="#ppt_x"/>
                                          </p:val>
                                        </p:tav>
                                        <p:tav tm="100000">
                                          <p:val>
                                            <p:strVal val="#ppt_x"/>
                                          </p:val>
                                        </p:tav>
                                      </p:tavLst>
                                    </p:anim>
                                    <p:anim calcmode="lin" valueType="num">
                                      <p:cBhvr>
                                        <p:cTn id="59" dur="1000" fill="hold"/>
                                        <p:tgtEl>
                                          <p:spTgt spid="14348"/>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14343"/>
                                        </p:tgtEl>
                                        <p:attrNameLst>
                                          <p:attrName>style.visibility</p:attrName>
                                        </p:attrNameLst>
                                      </p:cBhvr>
                                      <p:to>
                                        <p:strVal val="visible"/>
                                      </p:to>
                                    </p:set>
                                    <p:animEffect transition="in" filter="fade">
                                      <p:cBhvr>
                                        <p:cTn id="64" dur="1000"/>
                                        <p:tgtEl>
                                          <p:spTgt spid="14343"/>
                                        </p:tgtEl>
                                      </p:cBhvr>
                                    </p:animEffect>
                                    <p:anim calcmode="lin" valueType="num">
                                      <p:cBhvr>
                                        <p:cTn id="65" dur="1000" fill="hold"/>
                                        <p:tgtEl>
                                          <p:spTgt spid="14343"/>
                                        </p:tgtEl>
                                        <p:attrNameLst>
                                          <p:attrName>ppt_x</p:attrName>
                                        </p:attrNameLst>
                                      </p:cBhvr>
                                      <p:tavLst>
                                        <p:tav tm="0">
                                          <p:val>
                                            <p:strVal val="#ppt_x"/>
                                          </p:val>
                                        </p:tav>
                                        <p:tav tm="100000">
                                          <p:val>
                                            <p:strVal val="#ppt_x"/>
                                          </p:val>
                                        </p:tav>
                                      </p:tavLst>
                                    </p:anim>
                                    <p:anim calcmode="lin" valueType="num">
                                      <p:cBhvr>
                                        <p:cTn id="66"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P spid="14341" grpId="0"/>
      <p:bldP spid="14342" grpId="0"/>
      <p:bldP spid="143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pero Day Minitheme by Slidesgo">
  <a:themeElements>
    <a:clrScheme name="Simple Light">
      <a:dk1>
        <a:srgbClr val="4D2C69"/>
      </a:dk1>
      <a:lt1>
        <a:srgbClr val="EEE3D7"/>
      </a:lt1>
      <a:dk2>
        <a:srgbClr val="FAF4ED"/>
      </a:dk2>
      <a:lt2>
        <a:srgbClr val="F4CCE5"/>
      </a:lt2>
      <a:accent1>
        <a:srgbClr val="DD7E6B"/>
      </a:accent1>
      <a:accent2>
        <a:srgbClr val="FFE599"/>
      </a:accent2>
      <a:accent3>
        <a:srgbClr val="F9CB9C"/>
      </a:accent3>
      <a:accent4>
        <a:srgbClr val="C9DCFF"/>
      </a:accent4>
      <a:accent5>
        <a:srgbClr val="D9D2E9"/>
      </a:accent5>
      <a:accent6>
        <a:srgbClr val="D9EAD3"/>
      </a:accent6>
      <a:hlink>
        <a:srgbClr val="4D2C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4733</TotalTime>
  <Words>2712</Words>
  <Application>Microsoft Office PowerPoint</Application>
  <PresentationFormat>Widescreen</PresentationFormat>
  <Paragraphs>243</Paragraphs>
  <Slides>42</Slides>
  <Notes>1</Notes>
  <HiddenSlides>0</HiddenSlides>
  <MMClips>1</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42</vt:i4>
      </vt:variant>
    </vt:vector>
  </HeadingPairs>
  <TitlesOfParts>
    <vt:vector size="59" baseType="lpstr">
      <vt:lpstr>微软雅黑</vt:lpstr>
      <vt:lpstr>SimSun</vt:lpstr>
      <vt:lpstr>Anaheim</vt:lpstr>
      <vt:lpstr>Arial</vt:lpstr>
      <vt:lpstr>Bebas Neue</vt:lpstr>
      <vt:lpstr>Calibri</vt:lpstr>
      <vt:lpstr>Calibri Light</vt:lpstr>
      <vt:lpstr>等线</vt:lpstr>
      <vt:lpstr>Londrina Solid</vt:lpstr>
      <vt:lpstr>Roboto Condensed Light</vt:lpstr>
      <vt:lpstr>Times New Roman</vt:lpstr>
      <vt:lpstr>Wingdings</vt:lpstr>
      <vt:lpstr>Office Theme</vt:lpstr>
      <vt:lpstr>Pepero Day Minitheme by Slidesgo</vt:lpstr>
      <vt:lpstr>1_Office Theme</vt:lpstr>
      <vt:lpstr>2_Office Theme</vt:lpstr>
      <vt:lpstr>3_Office Theme</vt:lpstr>
      <vt:lpstr>PowerPoint Presentation</vt:lpstr>
      <vt:lpstr>PowerPoint Presentation</vt:lpstr>
      <vt:lpstr>PowerPoint Presentation</vt:lpstr>
      <vt:lpstr>1. KHÁI QUÁT VỀ CẢM ỨNG Ở SINH VẬT </vt:lpstr>
      <vt:lpstr>1. KHÁI QUÁT VỀ CẢM ỨNG Ở SINH VẬT </vt:lpstr>
      <vt:lpstr>1. KHÁI QUÁT VỀ CẢM ỨNG Ở SINH VẬT </vt:lpstr>
      <vt:lpstr>1. KHÁI QUÁT VỀ CẢM ỨNG Ở SINH VẬT </vt:lpstr>
      <vt:lpstr>1. KHÁI QUÁT VỀ CẢM ỨNG Ở SINH VẬT </vt:lpstr>
      <vt:lpstr>1. KHÁI QUÁT VỀ CẢM ỨNG Ở SINH VẬT </vt:lpstr>
      <vt:lpstr>1. KHÁI QUÁT VỀ CẢM ỨNG Ở SINH VẬT </vt:lpstr>
      <vt:lpstr>1. KHÁI QUÁT VỀ CẢM ỨNG Ở SINH VẬT </vt:lpstr>
      <vt:lpstr>1. KHÁI QUÁT VỀ CẢM ỨNG Ở SINH VẬT </vt:lpstr>
      <vt:lpstr>2. CẢM ỨNG Ở THỰC VẬT  </vt:lpstr>
      <vt:lpstr>2. CẢM ỨNG Ở THỰC VẬT  </vt:lpstr>
      <vt:lpstr>2. CẢM ỨNG Ở THỰC VẬT  </vt:lpstr>
      <vt:lpstr>2. CẢM ỨNG Ở THỰC VẬT  </vt:lpstr>
      <vt:lpstr>2. CẢM ỨNG Ở THỰC VẬT  </vt:lpstr>
      <vt:lpstr>2. CẢM ỨNG Ở THỰC VẬT  </vt:lpstr>
      <vt:lpstr>2. CẢM ỨNG Ở THỰC VẬT  </vt:lpstr>
      <vt:lpstr>2. CẢM ỨNG Ở THỰC VẬT  </vt:lpstr>
      <vt:lpstr>2. CẢM ỨNG Ở THỰC VẬT  </vt:lpstr>
      <vt:lpstr>3. ỨNG DỤNG CẢM ỨNG CỦA THỰC VẬT TRONG THỰC TIỄN </vt:lpstr>
      <vt:lpstr>3. ỨNG DỤNG CẢM ỨNG CỦA THỰC VẬT TRONG THỰC TIỄN </vt:lpstr>
      <vt:lpstr>3. ỨNG DỤNG CẢM ỨNG CỦA THỰC VẬT TRONG THỰC TIỄN </vt:lpstr>
      <vt:lpstr>3. ỨNG DỤNG CẢM ỨNG CỦA THỰC VẬT TRONG THỰC TIỄN </vt:lpstr>
      <vt:lpstr>3. ỨNG DỤNG CẢM ỨNG CỦA THỰC VẬT TRONG THỰC TIỄN </vt:lpstr>
      <vt:lpstr>3. ỨNG DỤNG CẢM ỨNG CỦA THỰC VẬT TRONG THỰC TIỄN </vt:lpstr>
      <vt:lpstr>3. ỨNG DỤNG CẢM ỨNG CỦA THỰC VẬT TRONG THỰC TIỄN </vt:lpstr>
      <vt:lpstr>3. ỨNG DỤNG CẢM ỨNG CỦA THỰC VẬT TRONG THỰC TIỄN </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LUYỆN TẬP</vt:lpstr>
      <vt:lpstr>LUYỆN TẬP</vt:lpstr>
      <vt:lpstr>VẬN DỤNG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admin</cp:lastModifiedBy>
  <cp:revision>178</cp:revision>
  <dcterms:created xsi:type="dcterms:W3CDTF">2020-12-29T17:49:09Z</dcterms:created>
  <dcterms:modified xsi:type="dcterms:W3CDTF">2024-01-11T04:19:47Z</dcterms:modified>
</cp:coreProperties>
</file>