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57" r:id="rId2"/>
    <p:sldId id="375" r:id="rId3"/>
    <p:sldId id="376" r:id="rId4"/>
    <p:sldId id="377" r:id="rId5"/>
    <p:sldId id="378" r:id="rId6"/>
    <p:sldId id="335" r:id="rId7"/>
    <p:sldId id="308" r:id="rId8"/>
    <p:sldId id="379" r:id="rId9"/>
    <p:sldId id="338" r:id="rId10"/>
    <p:sldId id="380" r:id="rId11"/>
    <p:sldId id="373" r:id="rId12"/>
    <p:sldId id="374" r:id="rId13"/>
    <p:sldId id="381" r:id="rId14"/>
    <p:sldId id="358" r:id="rId15"/>
    <p:sldId id="383" r:id="rId16"/>
    <p:sldId id="360" r:id="rId17"/>
    <p:sldId id="361" r:id="rId18"/>
    <p:sldId id="362" r:id="rId19"/>
    <p:sldId id="363" r:id="rId20"/>
    <p:sldId id="364" r:id="rId21"/>
    <p:sldId id="366" r:id="rId22"/>
    <p:sldId id="367" r:id="rId23"/>
    <p:sldId id="382" r:id="rId24"/>
    <p:sldId id="369" r:id="rId25"/>
    <p:sldId id="265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33FF"/>
    <a:srgbClr val="6666FF"/>
    <a:srgbClr val="0C60A1"/>
    <a:srgbClr val="000000"/>
    <a:srgbClr val="FF0000"/>
    <a:srgbClr val="0000FF"/>
    <a:srgbClr val="C147A7"/>
    <a:srgbClr val="DE2A9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6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22387D-151D-4C06-9099-7EEE0BC15818}" type="datetimeFigureOut">
              <a:rPr lang="en-US"/>
              <a:pPr>
                <a:defRPr/>
              </a:pPr>
              <a:t>19/01/2024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9C3124-464F-41B7-BE78-44D90796A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968D8-83E5-41AC-A909-F9245DD47BFC}" type="datetime1">
              <a:rPr lang="en-US"/>
              <a:pPr>
                <a:defRPr/>
              </a:pPr>
              <a:t>19/01/2024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EAF27-3635-4606-86FC-084A34C1A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47ED2-323B-4EEE-8130-3D62481A6F18}" type="datetime1">
              <a:rPr lang="en-US"/>
              <a:pPr>
                <a:defRPr/>
              </a:pPr>
              <a:t>19/01/2024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5237A-B0FC-4068-8E9F-98D99841E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117C4-4BAF-4F22-8739-18438297E2EE}" type="datetime1">
              <a:rPr lang="en-US"/>
              <a:pPr>
                <a:defRPr/>
              </a:pPr>
              <a:t>19/01/2024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4CA80-A35E-493F-A06F-8D5D9BC10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F00A7-0283-4FD1-903B-6475EB89BADF}" type="datetime1">
              <a:rPr lang="en-US"/>
              <a:pPr>
                <a:defRPr/>
              </a:pPr>
              <a:t>19/01/2024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A3E46-C6F0-4C5C-9CCA-D847A0607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7F36-E4BD-4FC8-9084-1661966E9027}" type="datetime1">
              <a:rPr lang="en-US"/>
              <a:pPr>
                <a:defRPr/>
              </a:pPr>
              <a:t>19/01/2024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58C44-4743-4552-B25A-E48D0BCE8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803B-31C5-45D7-B1A5-38BD86B33698}" type="datetime1">
              <a:rPr lang="en-US"/>
              <a:pPr>
                <a:defRPr/>
              </a:pPr>
              <a:t>19/01/2024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7FF26-5B6B-4E6E-A858-07D0DFA5E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96BDD-034A-41C4-BAC0-D1DD516542E6}" type="datetime1">
              <a:rPr lang="en-US"/>
              <a:pPr>
                <a:defRPr/>
              </a:pPr>
              <a:t>19/01/2024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F0E18-DE82-49DF-B18A-789AF78AE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F838-9C14-4109-85E5-2E5411D86BF5}" type="datetime1">
              <a:rPr lang="en-US"/>
              <a:pPr>
                <a:defRPr/>
              </a:pPr>
              <a:t>19/01/2024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3315B-5D67-4564-BFD8-9758A58F0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DE3F6-408D-4A67-BE68-5421F7B27BE2}" type="datetime1">
              <a:rPr lang="en-US"/>
              <a:pPr>
                <a:defRPr/>
              </a:pPr>
              <a:t>19/01/2024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0D1779D-D03B-47D2-8DC5-A3A1FBC4B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65EC1-7646-4A5C-B5EF-E2B15C23117C}" type="datetime1">
              <a:rPr lang="en-US"/>
              <a:pPr>
                <a:defRPr/>
              </a:pPr>
              <a:t>19/01/2024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BFF6-8E00-4A3D-9DBB-5B68ADDFF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B05EC-A9F8-4E59-82EF-7F7DBE055CFA}" type="datetime1">
              <a:rPr lang="en-US"/>
              <a:pPr>
                <a:defRPr/>
              </a:pPr>
              <a:t>19/01/2024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35AA0-1E94-4158-952A-B94DFFF3B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E6CC76-FD97-44AD-B665-75750AAC2E37}" type="datetime1">
              <a:rPr lang="en-US"/>
              <a:pPr>
                <a:defRPr/>
              </a:pPr>
              <a:t>19/01/2024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B22276-F7AE-42A5-923B-EAD3584DC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60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4"/>
          <p:cNvSpPr>
            <a:spLocks noChangeArrowheads="1" noChangeShapeType="1" noTextEdit="1"/>
          </p:cNvSpPr>
          <p:nvPr/>
        </p:nvSpPr>
        <p:spPr bwMode="auto">
          <a:xfrm>
            <a:off x="2133600" y="1035050"/>
            <a:ext cx="7924800" cy="4984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561364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KHOA HỌC TỰ NHIÊN 6</a:t>
            </a:r>
          </a:p>
        </p:txBody>
      </p:sp>
      <p:pic>
        <p:nvPicPr>
          <p:cNvPr id="14338" name="Picture 7" descr="CGE"/>
          <p:cNvPicPr>
            <a:picLocks noChangeAspect="1" noChangeArrowheads="1"/>
          </p:cNvPicPr>
          <p:nvPr/>
        </p:nvPicPr>
        <p:blipFill>
          <a:blip r:embed="rId2"/>
          <a:srcRect r="82401" b="74445"/>
          <a:stretch>
            <a:fillRect/>
          </a:stretch>
        </p:blipFill>
        <p:spPr bwMode="auto">
          <a:xfrm>
            <a:off x="-609600" y="0"/>
            <a:ext cx="2235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8" descr="book_page_flip_md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0800" y="4724400"/>
            <a:ext cx="4470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1"/>
          <p:cNvSpPr txBox="1">
            <a:spLocks noGrp="1"/>
          </p:cNvSpPr>
          <p:nvPr/>
        </p:nvSpPr>
        <p:spPr bwMode="auto">
          <a:xfrm>
            <a:off x="9245600" y="6492875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B8FC546-F72B-4E72-BCEB-762703FA6FD3}" type="slidenum">
              <a:rPr lang="en-US" sz="1600" b="1">
                <a:latin typeface="Times New Roman" pitchFamily="18" charset="0"/>
                <a:cs typeface="Times New Roman" pitchFamily="18" charset="0"/>
              </a:rPr>
              <a:pPr algn="r"/>
              <a:t>10</a:t>
            </a:fld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1201738" y="246063"/>
            <a:ext cx="2811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3555" name="Text Box 12"/>
          <p:cNvSpPr txBox="1">
            <a:spLocks noChangeArrowheads="1"/>
          </p:cNvSpPr>
          <p:nvPr/>
        </p:nvSpPr>
        <p:spPr bwMode="auto">
          <a:xfrm>
            <a:off x="4289425" y="0"/>
            <a:ext cx="36782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BÀI 17: TẾ BÀO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/>
            <a:endParaRPr lang="en-US" sz="3600" b="1">
              <a:solidFill>
                <a:srgbClr val="C128E0"/>
              </a:solidFill>
              <a:latin typeface="Times New Roman" pitchFamily="18" charset="0"/>
            </a:endParaRP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0" y="355600"/>
            <a:ext cx="474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1. Khái quát chung về tế bào</a:t>
            </a: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163513" y="723900"/>
            <a:ext cx="421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a. Tìm hiểu tế bào là gì?</a:t>
            </a: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163513" y="1120775"/>
            <a:ext cx="909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b. Tìm hiểu kích thước và hình dạng của tế bào tế bào?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63513" y="1530350"/>
            <a:ext cx="7251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c. Tìm hiểu các thành phần chính của tế bào.</a:t>
            </a:r>
          </a:p>
        </p:txBody>
      </p:sp>
      <p:sp>
        <p:nvSpPr>
          <p:cNvPr id="51209" name="Text Box 7"/>
          <p:cNvSpPr txBox="1">
            <a:spLocks noChangeArrowheads="1"/>
          </p:cNvSpPr>
          <p:nvPr/>
        </p:nvSpPr>
        <p:spPr bwMode="auto">
          <a:xfrm>
            <a:off x="914400" y="3806825"/>
            <a:ext cx="11277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- Có 2 loại tế bào là:</a:t>
            </a:r>
          </a:p>
          <a:p>
            <a:r>
              <a:rPr lang="en-US" sz="2400">
                <a:latin typeface="Times New Roman" pitchFamily="18" charset="0"/>
              </a:rPr>
              <a:t>  + Tế bào nhân sơ: Nhân………………….không có màng nhân bao bọc.</a:t>
            </a:r>
          </a:p>
          <a:p>
            <a:r>
              <a:rPr lang="en-US" sz="2400">
                <a:latin typeface="Times New Roman" pitchFamily="18" charset="0"/>
              </a:rPr>
              <a:t>  + Tế bào nhân thực: Nhân….……....... có màng nhân bao bọc.</a:t>
            </a:r>
          </a:p>
          <a:p>
            <a:r>
              <a:rPr lang="en-US" sz="2400">
                <a:latin typeface="Times New Roman" pitchFamily="18" charset="0"/>
              </a:rPr>
              <a:t> Tế bào thực vật và tế bào thực vật đều là tế bào………......Tế bào thực vật có bào quan …………thực hiện chức năng quang hợp.</a:t>
            </a:r>
          </a:p>
        </p:txBody>
      </p:sp>
      <p:pic>
        <p:nvPicPr>
          <p:cNvPr id="11" name="Picture 10" descr="gghi bai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3756025"/>
            <a:ext cx="5778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 Box 7"/>
          <p:cNvSpPr txBox="1">
            <a:spLocks noChangeArrowheads="1"/>
          </p:cNvSpPr>
          <p:nvPr/>
        </p:nvSpPr>
        <p:spPr bwMode="auto">
          <a:xfrm>
            <a:off x="914400" y="2006600"/>
            <a:ext cx="11277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- Tế bào được cấu tạo từ 3 thành phần chính là:</a:t>
            </a:r>
          </a:p>
          <a:p>
            <a:r>
              <a:rPr lang="en-US" sz="2400">
                <a:latin typeface="Times New Roman" pitchFamily="18" charset="0"/>
              </a:rPr>
              <a:t>  + Màng tế bào bảo vệ và kiểm soát các chất đi vào và đi ra khỏi tế bào.</a:t>
            </a:r>
          </a:p>
          <a:p>
            <a:r>
              <a:rPr lang="en-US" sz="2400">
                <a:latin typeface="Times New Roman" pitchFamily="18" charset="0"/>
              </a:rPr>
              <a:t>  + Chất tế bào là nơi diễn ra các hoạt động sống của tế bào.</a:t>
            </a:r>
          </a:p>
          <a:p>
            <a:r>
              <a:rPr lang="en-US" sz="2400">
                <a:latin typeface="Times New Roman" pitchFamily="18" charset="0"/>
              </a:rPr>
              <a:t>  + Nhân tế bào hoặc vùng nhân chứa vật chất di truyền, điều khiển mọi hoạt động sống của tế bào.</a:t>
            </a: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4119563" y="4144963"/>
            <a:ext cx="2176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chưa hoàn chỉnh</a:t>
            </a: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4470400" y="4540250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hoàn chỉnh</a:t>
            </a: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7112000" y="4865688"/>
            <a:ext cx="142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nhân thực</a:t>
            </a: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1082675" y="5222875"/>
            <a:ext cx="1055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lục lạp</a:t>
            </a:r>
          </a:p>
        </p:txBody>
      </p:sp>
      <p:sp>
        <p:nvSpPr>
          <p:cNvPr id="51217" name="Text Box 6"/>
          <p:cNvSpPr txBox="1">
            <a:spLocks noChangeArrowheads="1"/>
          </p:cNvSpPr>
          <p:nvPr/>
        </p:nvSpPr>
        <p:spPr bwMode="auto">
          <a:xfrm>
            <a:off x="1093788" y="6102350"/>
            <a:ext cx="10385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Hãy sử dụng từ thích hợp điền vào chỗ trống cho hoàn chỉnh nội dung thông tin trên.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  <p:bldP spid="51213" grpId="0"/>
      <p:bldP spid="51214" grpId="0"/>
      <p:bldP spid="51215" grpId="0"/>
      <p:bldP spid="51216" grpId="0"/>
      <p:bldP spid="51217" grpId="0"/>
      <p:bldP spid="512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1"/>
          <p:cNvSpPr txBox="1">
            <a:spLocks noGrp="1"/>
          </p:cNvSpPr>
          <p:nvPr/>
        </p:nvSpPr>
        <p:spPr bwMode="auto">
          <a:xfrm>
            <a:off x="9245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C4A2A52-BA44-4061-82A8-B9D313EEEAE5}" type="slidenum">
              <a:rPr lang="en-US" sz="1600" b="1">
                <a:latin typeface="Times New Roman" pitchFamily="18" charset="0"/>
                <a:cs typeface="Times New Roman" pitchFamily="18" charset="0"/>
              </a:rPr>
              <a:pPr algn="r"/>
              <a:t>11</a:t>
            </a:fld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01813" y="0"/>
            <a:ext cx="7443787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584200"/>
            <a:ext cx="10806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Câu 1. Tại sao thực vật có khả năng quang hợp?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5988" y="5357813"/>
            <a:ext cx="109712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Vì trong tế bào thực vật có lục lạp, lục lạp là bào quan chứa sắc tố diệp lục có khả năng hấp thụ năng lượng ánh sáng để quang hợp.</a:t>
            </a:r>
          </a:p>
        </p:txBody>
      </p:sp>
      <p:sp>
        <p:nvSpPr>
          <p:cNvPr id="24581" name="AutoShape 2" descr="Quang hợp ở thực vật là gì? Ý nghĩa của chúng mang lại cho sự số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5425" y="1108075"/>
            <a:ext cx="9186863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-433388" y="3616325"/>
            <a:ext cx="433388" cy="43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2" name="Slide Number Placeholder 1"/>
          <p:cNvSpPr txBox="1">
            <a:spLocks noGrp="1"/>
          </p:cNvSpPr>
          <p:nvPr/>
        </p:nvSpPr>
        <p:spPr bwMode="auto">
          <a:xfrm>
            <a:off x="9245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4E84C90-C912-49B7-A09E-DCCC84A6D72C}" type="slidenum">
              <a:rPr lang="en-US" sz="1600" b="1">
                <a:latin typeface="Times New Roman" pitchFamily="18" charset="0"/>
                <a:cs typeface="Times New Roman" pitchFamily="18" charset="0"/>
              </a:rPr>
              <a:pPr algn="r"/>
              <a:t>12</a:t>
            </a:fld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50913" y="1049338"/>
            <a:ext cx="109505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en-US" sz="280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Quan sát tế bào bên và cho biết mũi tên đang chỉ vào thành phần nào của tế bào?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75" y="1654175"/>
            <a:ext cx="257175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00100" y="2333625"/>
            <a:ext cx="457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lphaUcPeriod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Màng tế bào.</a:t>
            </a:r>
          </a:p>
          <a:p>
            <a:pPr marL="342900" indent="-342900">
              <a:buFontTx/>
              <a:buAutoNum type="alphaUcPeriod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Chất tế bào.</a:t>
            </a:r>
          </a:p>
          <a:p>
            <a:pPr marL="342900" indent="-342900">
              <a:buFontTx/>
              <a:buAutoNum type="alphaUcPeriod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Nhân tế bào.</a:t>
            </a:r>
          </a:p>
          <a:p>
            <a:pPr marL="342900" indent="-342900">
              <a:buFontTx/>
              <a:buAutoNum type="alphaUcPeriod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Vùng nhân.</a:t>
            </a:r>
          </a:p>
        </p:txBody>
      </p:sp>
      <p:sp>
        <p:nvSpPr>
          <p:cNvPr id="25606" name="TextBox 8"/>
          <p:cNvSpPr txBox="1">
            <a:spLocks noChangeArrowheads="1"/>
          </p:cNvSpPr>
          <p:nvPr/>
        </p:nvSpPr>
        <p:spPr bwMode="auto">
          <a:xfrm>
            <a:off x="2309813" y="0"/>
            <a:ext cx="7443787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11" name="Oval 10"/>
          <p:cNvSpPr/>
          <p:nvPr/>
        </p:nvSpPr>
        <p:spPr>
          <a:xfrm>
            <a:off x="-404813" y="5295900"/>
            <a:ext cx="433388" cy="43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28675" y="4335463"/>
            <a:ext cx="8542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Câu 3</a:t>
            </a:r>
            <a:r>
              <a:rPr lang="en-US" sz="2800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Đặc điểm của tế bào nhân thực là: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28675" y="4859338"/>
            <a:ext cx="66198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lphaUcPeriod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có chất tế bào.</a:t>
            </a:r>
          </a:p>
          <a:p>
            <a:pPr marL="342900" indent="-342900">
              <a:buFontTx/>
              <a:buAutoNum type="alphaUcPeriod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có màng nhân bao bọc vật chất di truyền.</a:t>
            </a:r>
          </a:p>
          <a:p>
            <a:pPr marL="342900" indent="-342900">
              <a:buFontTx/>
              <a:buAutoNum type="alphaUcPeriod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có lục lạp.</a:t>
            </a:r>
          </a:p>
          <a:p>
            <a:pPr marL="342900" indent="-342900">
              <a:buFontTx/>
              <a:buAutoNum type="alphaUcPeriod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có vùng nhân.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3.7037E-6 L 0.10365 -0.000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3.33333E-6 L 0.10365 -0.000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6" grpId="0"/>
      <p:bldP spid="11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1"/>
          <p:cNvSpPr txBox="1">
            <a:spLocks noGrp="1"/>
          </p:cNvSpPr>
          <p:nvPr/>
        </p:nvSpPr>
        <p:spPr bwMode="auto">
          <a:xfrm>
            <a:off x="9245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CC53B61-E199-4387-BD18-0F256AE0F0F9}" type="slidenum">
              <a:rPr lang="en-US" sz="1600" b="1">
                <a:latin typeface="Times New Roman" pitchFamily="18" charset="0"/>
                <a:cs typeface="Times New Roman" pitchFamily="18" charset="0"/>
              </a:rPr>
              <a:pPr algn="r"/>
              <a:t>13</a:t>
            </a:fld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Quang hợp ở thực vật là gì? Ý nghĩa của chúng mang lại cho sự số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227513" y="139700"/>
            <a:ext cx="22860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US" sz="2800" b="1" u="sng" dirty="0">
                <a:solidFill>
                  <a:srgbClr val="7030A0"/>
                </a:solidFill>
                <a:latin typeface="+mj-lt"/>
              </a:rPr>
              <a:t>LUYỆN TẬP</a:t>
            </a:r>
            <a:endParaRPr lang="en-US" altLang="en-US" sz="2800" b="1" u="sng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74700" y="1014413"/>
            <a:ext cx="10388600" cy="2289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altLang="en-US" sz="2400">
                <a:solidFill>
                  <a:srgbClr val="0C60A1"/>
                </a:solidFill>
                <a:latin typeface="Times New Roman" pitchFamily="18" charset="0"/>
                <a:cs typeface="Arial" charset="0"/>
              </a:rPr>
              <a:t>A) Chứa vật chất di truyền, điều khiển mọi hoạt động sống của tế bào.</a:t>
            </a:r>
            <a:endParaRPr lang="en-US" altLang="en-US" sz="2400">
              <a:solidFill>
                <a:srgbClr val="0C60A1"/>
              </a:solidFill>
              <a:latin typeface="Times New Roman" pitchFamily="18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altLang="en-US" sz="2400">
                <a:solidFill>
                  <a:srgbClr val="0C60A1"/>
                </a:solidFill>
                <a:latin typeface="Times New Roman" pitchFamily="18" charset="0"/>
                <a:cs typeface="Arial" charset="0"/>
              </a:rPr>
              <a:t> B) Bảo vệ và kiểm soát các chất đi vào, đi ra khỏi tế bào.</a:t>
            </a:r>
            <a:endParaRPr lang="en-US" altLang="en-US" sz="2400">
              <a:solidFill>
                <a:srgbClr val="0C60A1"/>
              </a:solidFill>
              <a:latin typeface="Times New Roman" pitchFamily="18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altLang="en-US" sz="2400">
                <a:solidFill>
                  <a:srgbClr val="0C60A1"/>
                </a:solidFill>
                <a:latin typeface="Times New Roman" pitchFamily="18" charset="0"/>
                <a:cs typeface="Arial" charset="0"/>
              </a:rPr>
              <a:t> C) Chứa các bào quan, là nơi diễn ra các hoạt động sống của tế bào.</a:t>
            </a:r>
            <a:endParaRPr lang="en-US" altLang="en-US" sz="2400">
              <a:solidFill>
                <a:srgbClr val="0C60A1"/>
              </a:solidFill>
              <a:latin typeface="Times New Roman" pitchFamily="18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altLang="en-US" sz="2400">
                <a:solidFill>
                  <a:srgbClr val="0C60A1"/>
                </a:solidFill>
                <a:latin typeface="Times New Roman" pitchFamily="18" charset="0"/>
                <a:cs typeface="Arial" charset="0"/>
              </a:rPr>
              <a:t> D) Tham gia vào quá trình quang hợp của tế bào.</a:t>
            </a:r>
            <a:endParaRPr lang="en-US" altLang="en-US" sz="2400">
              <a:solidFill>
                <a:srgbClr val="0C60A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809625" y="1752600"/>
            <a:ext cx="509588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0" name="Rectangle 2"/>
          <p:cNvSpPr>
            <a:spLocks noChangeArrowheads="1"/>
          </p:cNvSpPr>
          <p:nvPr/>
        </p:nvSpPr>
        <p:spPr bwMode="auto">
          <a:xfrm>
            <a:off x="776288" y="579438"/>
            <a:ext cx="5241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altLang="en-US" sz="2400" b="1" u="sng">
                <a:solidFill>
                  <a:srgbClr val="0C60A1"/>
                </a:solidFill>
                <a:latin typeface="Times New Roman" pitchFamily="18" charset="0"/>
              </a:rPr>
              <a:t>Câu 1</a:t>
            </a:r>
            <a:r>
              <a:rPr lang="vi-VN" altLang="en-US" sz="2400" b="1">
                <a:solidFill>
                  <a:srgbClr val="0C60A1"/>
                </a:solidFill>
                <a:latin typeface="Times New Roman" pitchFamily="18" charset="0"/>
              </a:rPr>
              <a:t>. Chức năng của </a:t>
            </a:r>
            <a:r>
              <a:rPr lang="vi-VN" altLang="en-US" sz="2400" b="1" u="sng">
                <a:solidFill>
                  <a:srgbClr val="0C60A1"/>
                </a:solidFill>
                <a:latin typeface="Times New Roman" pitchFamily="18" charset="0"/>
              </a:rPr>
              <a:t>màng tế bào </a:t>
            </a:r>
            <a:r>
              <a:rPr lang="vi-VN" altLang="en-US" sz="2400" b="1">
                <a:solidFill>
                  <a:srgbClr val="0C60A1"/>
                </a:solidFill>
                <a:latin typeface="Times New Roman" pitchFamily="18" charset="0"/>
              </a:rPr>
              <a:t>là:</a:t>
            </a:r>
            <a:endParaRPr lang="en-US" altLang="en-US" sz="2400">
              <a:solidFill>
                <a:srgbClr val="0C60A1"/>
              </a:solidFill>
              <a:latin typeface="Times New Roman" pitchFamily="18" charset="0"/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762000" y="2670175"/>
            <a:ext cx="11430000" cy="2836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altLang="en-US" sz="2400" b="1" u="sng">
                <a:solidFill>
                  <a:srgbClr val="0C60A1"/>
                </a:solidFill>
                <a:latin typeface="Times New Roman" pitchFamily="18" charset="0"/>
                <a:cs typeface="Arial" charset="0"/>
              </a:rPr>
              <a:t>Câu 2</a:t>
            </a:r>
            <a:r>
              <a:rPr lang="vi-VN" altLang="en-US" sz="2400" b="1">
                <a:solidFill>
                  <a:srgbClr val="0C60A1"/>
                </a:solidFill>
                <a:latin typeface="Times New Roman" pitchFamily="18" charset="0"/>
                <a:cs typeface="Arial" charset="0"/>
              </a:rPr>
              <a:t>. Thành phần nào có chức năng điều khiển hoạt động của tế bào</a:t>
            </a:r>
            <a:r>
              <a:rPr lang="en-US" altLang="en-US" sz="2400" b="1">
                <a:solidFill>
                  <a:srgbClr val="0C60A1"/>
                </a:solidFill>
                <a:latin typeface="Times New Roman" pitchFamily="18" charset="0"/>
                <a:cs typeface="Arial" charset="0"/>
              </a:rPr>
              <a:t>?</a:t>
            </a:r>
            <a:endParaRPr lang="en-US" altLang="en-US" sz="2400">
              <a:solidFill>
                <a:srgbClr val="0C60A1"/>
              </a:solidFill>
              <a:latin typeface="Times New Roman" pitchFamily="18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altLang="en-US" sz="2400">
                <a:solidFill>
                  <a:srgbClr val="0C60A1"/>
                </a:solidFill>
                <a:latin typeface="Times New Roman" pitchFamily="18" charset="0"/>
                <a:cs typeface="Arial" charset="0"/>
              </a:rPr>
              <a:t> A) </a:t>
            </a:r>
            <a:r>
              <a:rPr lang="en-US" altLang="en-US" sz="2400">
                <a:solidFill>
                  <a:srgbClr val="0C60A1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vi-VN" altLang="en-US" sz="2400">
                <a:solidFill>
                  <a:srgbClr val="0C60A1"/>
                </a:solidFill>
                <a:latin typeface="Times New Roman" pitchFamily="18" charset="0"/>
                <a:cs typeface="Arial" charset="0"/>
              </a:rPr>
              <a:t>hân.</a:t>
            </a:r>
            <a:endParaRPr lang="en-US" altLang="en-US" sz="2400">
              <a:solidFill>
                <a:srgbClr val="0C60A1"/>
              </a:solidFill>
              <a:latin typeface="Times New Roman" pitchFamily="18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altLang="en-US" sz="2400">
                <a:solidFill>
                  <a:srgbClr val="0C60A1"/>
                </a:solidFill>
                <a:latin typeface="Times New Roman" pitchFamily="18" charset="0"/>
                <a:cs typeface="Arial" charset="0"/>
              </a:rPr>
              <a:t> B) </a:t>
            </a:r>
            <a:r>
              <a:rPr lang="en-US" altLang="en-US" sz="2400">
                <a:solidFill>
                  <a:srgbClr val="0C60A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vi-VN" altLang="en-US" sz="2400">
                <a:solidFill>
                  <a:srgbClr val="0C60A1"/>
                </a:solidFill>
                <a:latin typeface="Times New Roman" pitchFamily="18" charset="0"/>
                <a:cs typeface="Arial" charset="0"/>
              </a:rPr>
              <a:t>ế bào chất.</a:t>
            </a:r>
            <a:endParaRPr lang="en-US" altLang="en-US" sz="2400">
              <a:solidFill>
                <a:srgbClr val="0C60A1"/>
              </a:solidFill>
              <a:latin typeface="Times New Roman" pitchFamily="18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altLang="en-US" sz="2400">
                <a:solidFill>
                  <a:srgbClr val="0C60A1"/>
                </a:solidFill>
                <a:latin typeface="Times New Roman" pitchFamily="18" charset="0"/>
                <a:cs typeface="Arial" charset="0"/>
              </a:rPr>
              <a:t> C) </a:t>
            </a:r>
            <a:r>
              <a:rPr lang="en-US" altLang="en-US" sz="2400">
                <a:solidFill>
                  <a:srgbClr val="0C60A1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vi-VN" altLang="en-US" sz="2400">
                <a:solidFill>
                  <a:srgbClr val="0C60A1"/>
                </a:solidFill>
                <a:latin typeface="Times New Roman" pitchFamily="18" charset="0"/>
                <a:cs typeface="Arial" charset="0"/>
              </a:rPr>
              <a:t>àng tế bào.</a:t>
            </a:r>
            <a:endParaRPr lang="en-US" altLang="en-US" sz="2400">
              <a:solidFill>
                <a:srgbClr val="0C60A1"/>
              </a:solidFill>
              <a:latin typeface="Times New Roman" pitchFamily="18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altLang="en-US" sz="2400">
                <a:solidFill>
                  <a:srgbClr val="0C60A1"/>
                </a:solidFill>
                <a:latin typeface="Times New Roman" pitchFamily="18" charset="0"/>
                <a:cs typeface="Arial" charset="0"/>
              </a:rPr>
              <a:t> D) </a:t>
            </a:r>
            <a:r>
              <a:rPr lang="en-US" altLang="en-US" sz="2400">
                <a:solidFill>
                  <a:srgbClr val="0C60A1"/>
                </a:solidFill>
                <a:latin typeface="Times New Roman" pitchFamily="18" charset="0"/>
                <a:cs typeface="Arial" charset="0"/>
              </a:rPr>
              <a:t>L</a:t>
            </a:r>
            <a:r>
              <a:rPr lang="vi-VN" altLang="en-US" sz="2400">
                <a:solidFill>
                  <a:srgbClr val="0C60A1"/>
                </a:solidFill>
                <a:latin typeface="Times New Roman" pitchFamily="18" charset="0"/>
                <a:cs typeface="Arial" charset="0"/>
              </a:rPr>
              <a:t>ục lạp.</a:t>
            </a:r>
            <a:endParaRPr lang="en-US" altLang="en-US" sz="2400">
              <a:solidFill>
                <a:srgbClr val="0C60A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Flowchart: Connector 10"/>
          <p:cNvSpPr/>
          <p:nvPr/>
        </p:nvSpPr>
        <p:spPr>
          <a:xfrm>
            <a:off x="798513" y="3392488"/>
            <a:ext cx="509587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1"/>
          <p:cNvSpPr txBox="1">
            <a:spLocks noGrp="1"/>
          </p:cNvSpPr>
          <p:nvPr/>
        </p:nvSpPr>
        <p:spPr bwMode="auto">
          <a:xfrm>
            <a:off x="9245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F50869D-A0F5-4176-BC0C-13747203B6A2}" type="slidenum">
              <a:rPr lang="en-US" sz="1600" b="1">
                <a:latin typeface="Times New Roman" pitchFamily="18" charset="0"/>
                <a:cs typeface="Times New Roman" pitchFamily="18" charset="0"/>
              </a:rPr>
              <a:pPr algn="r"/>
              <a:t>14</a:t>
            </a:fld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0838" y="4379913"/>
            <a:ext cx="11296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1. Quan sát hình17.6a, 17.6b, em biết dấu hiệu nào cho thấy sự lớn lên của tế bào?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2192000" cy="519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17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TẾ BÀO (tt)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96863" y="592138"/>
            <a:ext cx="5381625" cy="83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2. Sự lớn lên và sinh sản của tế bào</a:t>
            </a:r>
          </a:p>
          <a:p>
            <a:r>
              <a:rPr lang="en-US" sz="2400" b="1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a.Tìm hiểu sự lớn lên của tế bào</a:t>
            </a:r>
            <a:endParaRPr lang="en-US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85013" y="5837238"/>
            <a:ext cx="757237" cy="28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278688" y="6124575"/>
            <a:ext cx="646112" cy="33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8" y="1476375"/>
            <a:ext cx="6608762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76238" y="4773613"/>
            <a:ext cx="56673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2. Nhờ đâu mà tế bào lớn lên được?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1"/>
          <p:cNvSpPr txBox="1">
            <a:spLocks noGrp="1"/>
          </p:cNvSpPr>
          <p:nvPr/>
        </p:nvSpPr>
        <p:spPr bwMode="auto">
          <a:xfrm>
            <a:off x="9245600" y="6492875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5A6582C-A09D-4E6D-925D-88ADB67467B5}" type="slidenum">
              <a:rPr lang="en-US" sz="1600" b="1">
                <a:latin typeface="Times New Roman" pitchFamily="18" charset="0"/>
                <a:cs typeface="Times New Roman" pitchFamily="18" charset="0"/>
              </a:rPr>
              <a:pPr algn="r"/>
              <a:t>15</a:t>
            </a:fld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1201738" y="246063"/>
            <a:ext cx="2811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8675" name="Text Box 12"/>
          <p:cNvSpPr txBox="1">
            <a:spLocks noChangeArrowheads="1"/>
          </p:cNvSpPr>
          <p:nvPr/>
        </p:nvSpPr>
        <p:spPr bwMode="auto">
          <a:xfrm>
            <a:off x="4289425" y="0"/>
            <a:ext cx="36782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BÀI 17: TẾ BÀO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/>
            <a:endParaRPr lang="en-US" sz="3600" b="1">
              <a:solidFill>
                <a:srgbClr val="C128E0"/>
              </a:solidFill>
              <a:latin typeface="Times New Roman" pitchFamily="18" charset="0"/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0" y="355600"/>
            <a:ext cx="474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1. Khái quát chung về tế bào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163513" y="723900"/>
            <a:ext cx="421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a. Tìm hiểu tế bào là gì?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163513" y="1120775"/>
            <a:ext cx="909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b. Tìm hiểu kích thước và hình dạng của tế bào tế bào?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63513" y="1530350"/>
            <a:ext cx="7251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c. Tìm hiểu các thành phần chính của tế bào.</a:t>
            </a:r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177800" y="2216150"/>
            <a:ext cx="482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a. Tìm hiểu sự lớn lên của tế bào.</a:t>
            </a:r>
          </a:p>
        </p:txBody>
      </p:sp>
      <p:sp>
        <p:nvSpPr>
          <p:cNvPr id="28681" name="Text Box 6"/>
          <p:cNvSpPr txBox="1">
            <a:spLocks noChangeArrowheads="1"/>
          </p:cNvSpPr>
          <p:nvPr/>
        </p:nvSpPr>
        <p:spPr bwMode="auto">
          <a:xfrm>
            <a:off x="0" y="1846263"/>
            <a:ext cx="6602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2. Sự lớn lên và sinh sản của tế bào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1313" y="2628900"/>
            <a:ext cx="9859962" cy="37465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 bào thực hiện trao đổi chất để lớn lên đến một kích thước nhất định. </a:t>
            </a:r>
          </a:p>
        </p:txBody>
      </p:sp>
      <p:sp>
        <p:nvSpPr>
          <p:cNvPr id="56337" name="Rectangle 19"/>
          <p:cNvSpPr>
            <a:spLocks noChangeArrowheads="1"/>
          </p:cNvSpPr>
          <p:nvPr/>
        </p:nvSpPr>
        <p:spPr bwMode="auto">
          <a:xfrm>
            <a:off x="204788" y="2955925"/>
            <a:ext cx="5421312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b. Tìm hiểu sinh sản của tế bào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63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1"/>
          <p:cNvSpPr txBox="1">
            <a:spLocks noGrp="1"/>
          </p:cNvSpPr>
          <p:nvPr/>
        </p:nvSpPr>
        <p:spPr bwMode="auto">
          <a:xfrm>
            <a:off x="9245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D5D8AE7-F8DD-4AC1-AB65-5CD427CB466A}" type="slidenum">
              <a:rPr lang="en-US" sz="1600" b="1">
                <a:latin typeface="Times New Roman" pitchFamily="18" charset="0"/>
                <a:cs typeface="Times New Roman" pitchFamily="18" charset="0"/>
              </a:rPr>
              <a:pPr algn="r"/>
              <a:t>16</a:t>
            </a:fld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1750"/>
            <a:ext cx="12192000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TẾ BÀO (tt)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622425"/>
            <a:ext cx="7261225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748588" y="790575"/>
            <a:ext cx="443071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 sát hình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17.7a, 17.7b, hãy chỉ ra dấu hiệu nào cho thấy sự sinh sản của tế bào?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748588" y="3014663"/>
            <a:ext cx="41290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Dấu hiệu: nhân tế bào và chất tế bào phân chia, từ 1 tế bào thành 2 tế bào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" y="4813300"/>
            <a:ext cx="62579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>
            <a:off x="6923088" y="5410200"/>
            <a:ext cx="766762" cy="376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062913" y="5281613"/>
            <a:ext cx="3048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 PHÂN BÀO</a:t>
            </a:r>
          </a:p>
        </p:txBody>
      </p:sp>
      <p:sp>
        <p:nvSpPr>
          <p:cNvPr id="29705" name="Rectangle 19"/>
          <p:cNvSpPr>
            <a:spLocks noChangeArrowheads="1"/>
          </p:cNvSpPr>
          <p:nvPr/>
        </p:nvSpPr>
        <p:spPr bwMode="auto">
          <a:xfrm>
            <a:off x="0" y="538163"/>
            <a:ext cx="5381625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2. Sự lớn lên và sinh sản của tế bào</a:t>
            </a:r>
            <a:endParaRPr lang="en-US" sz="24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9706" name="Rectangle 19"/>
          <p:cNvSpPr>
            <a:spLocks noChangeArrowheads="1"/>
          </p:cNvSpPr>
          <p:nvPr/>
        </p:nvSpPr>
        <p:spPr bwMode="auto">
          <a:xfrm>
            <a:off x="206375" y="893763"/>
            <a:ext cx="5421313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b. Tìm hiểu sinh sản của tế bào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1"/>
          <p:cNvSpPr txBox="1">
            <a:spLocks noGrp="1"/>
          </p:cNvSpPr>
          <p:nvPr/>
        </p:nvSpPr>
        <p:spPr bwMode="auto">
          <a:xfrm>
            <a:off x="9245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946A222-5A7F-490E-8A6D-3A68FF289C41}" type="slidenum">
              <a:rPr lang="en-US" sz="1600" b="1">
                <a:latin typeface="Times New Roman" pitchFamily="18" charset="0"/>
                <a:cs typeface="Times New Roman" pitchFamily="18" charset="0"/>
              </a:rPr>
              <a:pPr algn="r"/>
              <a:t>17</a:t>
            </a:fld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9763" y="31750"/>
            <a:ext cx="5145087" cy="579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TẾ BÀO (tt)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308600" y="1400175"/>
            <a:ext cx="668655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Tế bào thực vật: từ 1 nhân tách thành 2 nhân rời xa nhau → chất tế bào phân chia→ hình thành vách ngăn→ tạo 2 tế bào mới không tách rời nhau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1158875"/>
            <a:ext cx="4230688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092575"/>
            <a:ext cx="4351338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089525" y="4638675"/>
            <a:ext cx="676116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Tế bào động vật: hình thành eo thắt tạo thành 2 tế bào mới tách rời nhau.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637088" y="2155825"/>
            <a:ext cx="452437" cy="322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410075" y="4992688"/>
            <a:ext cx="452438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9" name="Rectangle 19"/>
          <p:cNvSpPr>
            <a:spLocks noChangeArrowheads="1"/>
          </p:cNvSpPr>
          <p:nvPr/>
        </p:nvSpPr>
        <p:spPr bwMode="auto">
          <a:xfrm>
            <a:off x="204788" y="922338"/>
            <a:ext cx="52578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c.. Tìm hiểu sự phân bào của tế bào</a:t>
            </a:r>
          </a:p>
        </p:txBody>
      </p:sp>
      <p:sp>
        <p:nvSpPr>
          <p:cNvPr id="30730" name="Rectangle 19"/>
          <p:cNvSpPr>
            <a:spLocks noChangeArrowheads="1"/>
          </p:cNvSpPr>
          <p:nvPr/>
        </p:nvSpPr>
        <p:spPr bwMode="auto">
          <a:xfrm>
            <a:off x="0" y="538163"/>
            <a:ext cx="5381625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2. Sự lớn lên và sinh sản của tế bào</a:t>
            </a:r>
            <a:endParaRPr lang="en-US" sz="2400" b="1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1"/>
          <p:cNvSpPr txBox="1">
            <a:spLocks noGrp="1"/>
          </p:cNvSpPr>
          <p:nvPr/>
        </p:nvSpPr>
        <p:spPr bwMode="auto">
          <a:xfrm>
            <a:off x="9245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D1D6B9A-8648-4EAB-A974-A72545E1F0D6}" type="slidenum">
              <a:rPr lang="en-US" sz="1600" b="1">
                <a:latin typeface="Times New Roman" pitchFamily="18" charset="0"/>
                <a:cs typeface="Times New Roman" pitchFamily="18" charset="0"/>
              </a:rPr>
              <a:pPr algn="r"/>
              <a:t>18</a:t>
            </a:fld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5913"/>
            <a:ext cx="670401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31750"/>
            <a:ext cx="12192000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TẾ BÀO (tt)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08725" y="895350"/>
            <a:ext cx="58832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 tính số tế bào con tạo ra ở lần sinh sản thứ I, II, III của tế bào trong sơ đồ hình 17.8.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 đó, xác định số tế bào con được tạo ra ở lần sinh sản thứ n.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Rectangle 19"/>
          <p:cNvSpPr>
            <a:spLocks noChangeArrowheads="1"/>
          </p:cNvSpPr>
          <p:nvPr/>
        </p:nvSpPr>
        <p:spPr bwMode="auto">
          <a:xfrm>
            <a:off x="0" y="538163"/>
            <a:ext cx="5381625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2. Sự lớn lên và sinh sản của tế bào</a:t>
            </a:r>
            <a:endParaRPr lang="en-US" sz="24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1750" name="Rectangle 19"/>
          <p:cNvSpPr>
            <a:spLocks noChangeArrowheads="1"/>
          </p:cNvSpPr>
          <p:nvPr/>
        </p:nvSpPr>
        <p:spPr bwMode="auto">
          <a:xfrm>
            <a:off x="204788" y="922338"/>
            <a:ext cx="52578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c.. Tìm hiểu sự phân bào của tế bào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15"/>
          <p:cNvGrpSpPr>
            <a:grpSpLocks/>
          </p:cNvGrpSpPr>
          <p:nvPr/>
        </p:nvGrpSpPr>
        <p:grpSpPr bwMode="auto">
          <a:xfrm>
            <a:off x="5867400" y="1752600"/>
            <a:ext cx="609600" cy="609600"/>
            <a:chOff x="5867400" y="228600"/>
            <a:chExt cx="609600" cy="609600"/>
          </a:xfrm>
        </p:grpSpPr>
        <p:sp>
          <p:nvSpPr>
            <p:cNvPr id="2" name="Flowchart: Connector 1"/>
            <p:cNvSpPr/>
            <p:nvPr/>
          </p:nvSpPr>
          <p:spPr>
            <a:xfrm>
              <a:off x="5867400" y="228600"/>
              <a:ext cx="609600" cy="609600"/>
            </a:xfrm>
            <a:prstGeom prst="flowChartConnector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" name="Flowchart: Connector 2"/>
            <p:cNvSpPr/>
            <p:nvPr/>
          </p:nvSpPr>
          <p:spPr>
            <a:xfrm>
              <a:off x="6096000" y="457200"/>
              <a:ext cx="152400" cy="152400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8153400" y="2514600"/>
            <a:ext cx="609600" cy="609600"/>
            <a:chOff x="8153400" y="990600"/>
            <a:chExt cx="609600" cy="609600"/>
          </a:xfrm>
        </p:grpSpPr>
        <p:sp>
          <p:nvSpPr>
            <p:cNvPr id="4" name="Flowchart: Connector 3"/>
            <p:cNvSpPr/>
            <p:nvPr/>
          </p:nvSpPr>
          <p:spPr>
            <a:xfrm>
              <a:off x="8153400" y="990600"/>
              <a:ext cx="609600" cy="6096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8382000" y="1219200"/>
              <a:ext cx="152400" cy="152400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429000" y="2514600"/>
            <a:ext cx="609600" cy="609600"/>
            <a:chOff x="3429000" y="990600"/>
            <a:chExt cx="609600" cy="609600"/>
          </a:xfrm>
        </p:grpSpPr>
        <p:sp>
          <p:nvSpPr>
            <p:cNvPr id="6" name="Flowchart: Connector 5"/>
            <p:cNvSpPr/>
            <p:nvPr/>
          </p:nvSpPr>
          <p:spPr>
            <a:xfrm>
              <a:off x="3429000" y="990600"/>
              <a:ext cx="609600" cy="6096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3657600" y="1219200"/>
              <a:ext cx="152400" cy="152400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391400" y="3505200"/>
            <a:ext cx="609600" cy="609600"/>
            <a:chOff x="7391400" y="1981200"/>
            <a:chExt cx="609600" cy="6096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Flowchart: Connector 7"/>
            <p:cNvSpPr/>
            <p:nvPr/>
          </p:nvSpPr>
          <p:spPr>
            <a:xfrm>
              <a:off x="7391400" y="1981200"/>
              <a:ext cx="609600" cy="6096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7620000" y="2209800"/>
              <a:ext cx="152400" cy="152400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9067800" y="3505200"/>
            <a:ext cx="609600" cy="609600"/>
            <a:chOff x="9067800" y="1981200"/>
            <a:chExt cx="609600" cy="609600"/>
          </a:xfrm>
        </p:grpSpPr>
        <p:sp>
          <p:nvSpPr>
            <p:cNvPr id="10" name="Flowchart: Connector 9"/>
            <p:cNvSpPr/>
            <p:nvPr/>
          </p:nvSpPr>
          <p:spPr>
            <a:xfrm>
              <a:off x="9067800" y="1981200"/>
              <a:ext cx="609600" cy="6096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9296400" y="2209800"/>
              <a:ext cx="152400" cy="152400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2438400" y="3505200"/>
            <a:ext cx="609600" cy="609600"/>
            <a:chOff x="2438400" y="1981200"/>
            <a:chExt cx="609600" cy="609600"/>
          </a:xfrm>
        </p:grpSpPr>
        <p:sp>
          <p:nvSpPr>
            <p:cNvPr id="12" name="Flowchart: Connector 11"/>
            <p:cNvSpPr/>
            <p:nvPr/>
          </p:nvSpPr>
          <p:spPr>
            <a:xfrm>
              <a:off x="2438400" y="1981200"/>
              <a:ext cx="609600" cy="6096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2667000" y="2209800"/>
              <a:ext cx="152400" cy="152400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191000" y="3581400"/>
            <a:ext cx="609600" cy="609600"/>
            <a:chOff x="4191000" y="2057400"/>
            <a:chExt cx="609600" cy="609600"/>
          </a:xfrm>
        </p:grpSpPr>
        <p:sp>
          <p:nvSpPr>
            <p:cNvPr id="14" name="Flowchart: Connector 13"/>
            <p:cNvSpPr/>
            <p:nvPr/>
          </p:nvSpPr>
          <p:spPr>
            <a:xfrm>
              <a:off x="4191000" y="2057400"/>
              <a:ext cx="609600" cy="6096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4419600" y="2286000"/>
              <a:ext cx="152400" cy="152400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6248400" y="5029200"/>
            <a:ext cx="609600" cy="609600"/>
            <a:chOff x="6248400" y="3505200"/>
            <a:chExt cx="609600" cy="609600"/>
          </a:xfrm>
        </p:grpSpPr>
        <p:sp>
          <p:nvSpPr>
            <p:cNvPr id="18" name="Flowchart: Connector 17"/>
            <p:cNvSpPr/>
            <p:nvPr/>
          </p:nvSpPr>
          <p:spPr>
            <a:xfrm>
              <a:off x="6248400" y="3505200"/>
              <a:ext cx="609600" cy="6096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6477000" y="3733800"/>
              <a:ext cx="152400" cy="152400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534400" y="5029200"/>
            <a:ext cx="609600" cy="609600"/>
            <a:chOff x="8534400" y="3505200"/>
            <a:chExt cx="609600" cy="609600"/>
          </a:xfrm>
        </p:grpSpPr>
        <p:sp>
          <p:nvSpPr>
            <p:cNvPr id="16" name="Flowchart: Connector 19"/>
            <p:cNvSpPr/>
            <p:nvPr/>
          </p:nvSpPr>
          <p:spPr>
            <a:xfrm>
              <a:off x="8534400" y="3505200"/>
              <a:ext cx="609600" cy="6096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8763000" y="3733800"/>
              <a:ext cx="152400" cy="152400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1905000" y="5029200"/>
            <a:ext cx="609600" cy="609600"/>
            <a:chOff x="1905000" y="3505200"/>
            <a:chExt cx="609600" cy="609600"/>
          </a:xfrm>
        </p:grpSpPr>
        <p:sp>
          <p:nvSpPr>
            <p:cNvPr id="22" name="Flowchart: Connector 21"/>
            <p:cNvSpPr/>
            <p:nvPr/>
          </p:nvSpPr>
          <p:spPr>
            <a:xfrm>
              <a:off x="1905000" y="3505200"/>
              <a:ext cx="609600" cy="6096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2133600" y="3733800"/>
              <a:ext cx="152400" cy="152400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4495800" y="5029200"/>
            <a:ext cx="609600" cy="609600"/>
            <a:chOff x="4495800" y="3505200"/>
            <a:chExt cx="609600" cy="609600"/>
          </a:xfrm>
        </p:grpSpPr>
        <p:sp>
          <p:nvSpPr>
            <p:cNvPr id="24" name="Flowchart: Connector 23"/>
            <p:cNvSpPr/>
            <p:nvPr/>
          </p:nvSpPr>
          <p:spPr>
            <a:xfrm>
              <a:off x="4495800" y="3505200"/>
              <a:ext cx="609600" cy="6096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4724400" y="3733800"/>
              <a:ext cx="152400" cy="152400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7162800" y="5029200"/>
            <a:ext cx="609600" cy="609600"/>
            <a:chOff x="7162800" y="3505200"/>
            <a:chExt cx="609600" cy="609600"/>
          </a:xfrm>
        </p:grpSpPr>
        <p:sp>
          <p:nvSpPr>
            <p:cNvPr id="26" name="Flowchart: Connector 25"/>
            <p:cNvSpPr/>
            <p:nvPr/>
          </p:nvSpPr>
          <p:spPr>
            <a:xfrm>
              <a:off x="7162800" y="3505200"/>
              <a:ext cx="609600" cy="6096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7391400" y="3733800"/>
              <a:ext cx="152400" cy="152400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9448800" y="5029200"/>
            <a:ext cx="609600" cy="609600"/>
            <a:chOff x="9448800" y="3505200"/>
            <a:chExt cx="609600" cy="609600"/>
          </a:xfrm>
        </p:grpSpPr>
        <p:sp>
          <p:nvSpPr>
            <p:cNvPr id="28" name="Flowchart: Connector 27"/>
            <p:cNvSpPr/>
            <p:nvPr/>
          </p:nvSpPr>
          <p:spPr>
            <a:xfrm>
              <a:off x="9448800" y="3505200"/>
              <a:ext cx="609600" cy="6096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9677400" y="3733800"/>
              <a:ext cx="152400" cy="152400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2819400" y="5029200"/>
            <a:ext cx="609600" cy="609600"/>
            <a:chOff x="2819400" y="3505200"/>
            <a:chExt cx="609600" cy="609600"/>
          </a:xfrm>
        </p:grpSpPr>
        <p:sp>
          <p:nvSpPr>
            <p:cNvPr id="30" name="Flowchart: Connector 29"/>
            <p:cNvSpPr/>
            <p:nvPr/>
          </p:nvSpPr>
          <p:spPr>
            <a:xfrm>
              <a:off x="2819400" y="3505200"/>
              <a:ext cx="609600" cy="6096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3048000" y="3733800"/>
              <a:ext cx="152400" cy="152400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410200" y="5029200"/>
            <a:ext cx="609600" cy="609600"/>
            <a:chOff x="5410200" y="3505200"/>
            <a:chExt cx="609600" cy="6096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2" name="Flowchart: Connector 31"/>
            <p:cNvSpPr/>
            <p:nvPr/>
          </p:nvSpPr>
          <p:spPr>
            <a:xfrm>
              <a:off x="5410200" y="3505200"/>
              <a:ext cx="609600" cy="6096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5638800" y="3733800"/>
              <a:ext cx="152400" cy="152400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35" name="Straight Arrow Connector 34"/>
          <p:cNvCxnSpPr>
            <a:stCxn id="2" idx="3"/>
            <a:endCxn id="6" idx="6"/>
          </p:cNvCxnSpPr>
          <p:nvPr/>
        </p:nvCxnSpPr>
        <p:spPr>
          <a:xfrm flipH="1">
            <a:off x="4038600" y="2273300"/>
            <a:ext cx="1917700" cy="546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" idx="5"/>
            <a:endCxn id="4" idx="2"/>
          </p:cNvCxnSpPr>
          <p:nvPr/>
        </p:nvCxnSpPr>
        <p:spPr>
          <a:xfrm>
            <a:off x="6388100" y="2273300"/>
            <a:ext cx="1765300" cy="546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2" idx="7"/>
          </p:cNvCxnSpPr>
          <p:nvPr/>
        </p:nvCxnSpPr>
        <p:spPr>
          <a:xfrm flipH="1">
            <a:off x="2959100" y="3124200"/>
            <a:ext cx="539750" cy="469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14" idx="1"/>
          </p:cNvCxnSpPr>
          <p:nvPr/>
        </p:nvCxnSpPr>
        <p:spPr>
          <a:xfrm>
            <a:off x="3810000" y="3124200"/>
            <a:ext cx="469900" cy="546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8" idx="7"/>
          </p:cNvCxnSpPr>
          <p:nvPr/>
        </p:nvCxnSpPr>
        <p:spPr>
          <a:xfrm flipH="1">
            <a:off x="7912100" y="3124200"/>
            <a:ext cx="393700" cy="469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" idx="4"/>
            <a:endCxn id="10" idx="1"/>
          </p:cNvCxnSpPr>
          <p:nvPr/>
        </p:nvCxnSpPr>
        <p:spPr>
          <a:xfrm>
            <a:off x="8458200" y="3124200"/>
            <a:ext cx="698500" cy="469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2" idx="4"/>
          </p:cNvCxnSpPr>
          <p:nvPr/>
        </p:nvCxnSpPr>
        <p:spPr>
          <a:xfrm flipH="1">
            <a:off x="2286000" y="4114800"/>
            <a:ext cx="457200" cy="914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2" idx="4"/>
            <a:endCxn id="30" idx="0"/>
          </p:cNvCxnSpPr>
          <p:nvPr/>
        </p:nvCxnSpPr>
        <p:spPr>
          <a:xfrm>
            <a:off x="2743200" y="4114800"/>
            <a:ext cx="381000" cy="914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667250" y="4146550"/>
            <a:ext cx="63500" cy="927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4" idx="5"/>
            <a:endCxn id="32" idx="1"/>
          </p:cNvCxnSpPr>
          <p:nvPr/>
        </p:nvCxnSpPr>
        <p:spPr>
          <a:xfrm>
            <a:off x="4711700" y="4102100"/>
            <a:ext cx="787400" cy="1016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8" idx="0"/>
          </p:cNvCxnSpPr>
          <p:nvPr/>
        </p:nvCxnSpPr>
        <p:spPr>
          <a:xfrm flipH="1">
            <a:off x="6553200" y="4102100"/>
            <a:ext cx="838200" cy="927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26" idx="0"/>
          </p:cNvCxnSpPr>
          <p:nvPr/>
        </p:nvCxnSpPr>
        <p:spPr>
          <a:xfrm>
            <a:off x="7467600" y="4114800"/>
            <a:ext cx="0" cy="914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0" idx="4"/>
            <a:endCxn id="0" idx="0"/>
          </p:cNvCxnSpPr>
          <p:nvPr/>
        </p:nvCxnSpPr>
        <p:spPr>
          <a:xfrm flipH="1">
            <a:off x="8839200" y="4114800"/>
            <a:ext cx="533400" cy="914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385300" y="4038600"/>
            <a:ext cx="368300" cy="927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1676400" y="5715000"/>
            <a:ext cx="457200" cy="533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2" idx="4"/>
          </p:cNvCxnSpPr>
          <p:nvPr/>
        </p:nvCxnSpPr>
        <p:spPr>
          <a:xfrm>
            <a:off x="2209800" y="5638800"/>
            <a:ext cx="228600" cy="685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30" idx="4"/>
          </p:cNvCxnSpPr>
          <p:nvPr/>
        </p:nvCxnSpPr>
        <p:spPr>
          <a:xfrm flipH="1">
            <a:off x="2819400" y="5638800"/>
            <a:ext cx="3048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0" idx="4"/>
          </p:cNvCxnSpPr>
          <p:nvPr/>
        </p:nvCxnSpPr>
        <p:spPr>
          <a:xfrm>
            <a:off x="3124200" y="5638800"/>
            <a:ext cx="3429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24" idx="4"/>
          </p:cNvCxnSpPr>
          <p:nvPr/>
        </p:nvCxnSpPr>
        <p:spPr>
          <a:xfrm flipH="1">
            <a:off x="4495800" y="5638800"/>
            <a:ext cx="3048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819650" y="5651500"/>
            <a:ext cx="2667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32" idx="4"/>
          </p:cNvCxnSpPr>
          <p:nvPr/>
        </p:nvCxnSpPr>
        <p:spPr>
          <a:xfrm flipH="1">
            <a:off x="5391150" y="5638800"/>
            <a:ext cx="323850" cy="685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32" idx="4"/>
          </p:cNvCxnSpPr>
          <p:nvPr/>
        </p:nvCxnSpPr>
        <p:spPr>
          <a:xfrm>
            <a:off x="5715000" y="5638800"/>
            <a:ext cx="1143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6153150" y="5627688"/>
            <a:ext cx="3810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8" idx="4"/>
          </p:cNvCxnSpPr>
          <p:nvPr/>
        </p:nvCxnSpPr>
        <p:spPr>
          <a:xfrm>
            <a:off x="6553200" y="5638800"/>
            <a:ext cx="1905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6" idx="4"/>
          </p:cNvCxnSpPr>
          <p:nvPr/>
        </p:nvCxnSpPr>
        <p:spPr>
          <a:xfrm flipH="1">
            <a:off x="7162800" y="5638800"/>
            <a:ext cx="304800" cy="685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26" idx="4"/>
          </p:cNvCxnSpPr>
          <p:nvPr/>
        </p:nvCxnSpPr>
        <p:spPr>
          <a:xfrm>
            <a:off x="7467600" y="5638800"/>
            <a:ext cx="266700" cy="685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0" idx="4"/>
          </p:cNvCxnSpPr>
          <p:nvPr/>
        </p:nvCxnSpPr>
        <p:spPr>
          <a:xfrm flipH="1">
            <a:off x="8382000" y="5638800"/>
            <a:ext cx="4572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0" idx="4"/>
          </p:cNvCxnSpPr>
          <p:nvPr/>
        </p:nvCxnSpPr>
        <p:spPr>
          <a:xfrm>
            <a:off x="8839200" y="5638800"/>
            <a:ext cx="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28" idx="4"/>
          </p:cNvCxnSpPr>
          <p:nvPr/>
        </p:nvCxnSpPr>
        <p:spPr>
          <a:xfrm flipH="1">
            <a:off x="9448800" y="5638800"/>
            <a:ext cx="3048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28" idx="4"/>
          </p:cNvCxnSpPr>
          <p:nvPr/>
        </p:nvCxnSpPr>
        <p:spPr>
          <a:xfrm>
            <a:off x="9753600" y="5638800"/>
            <a:ext cx="1524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9296400" y="1752600"/>
            <a:ext cx="838200" cy="990600"/>
            <a:chOff x="9296400" y="228600"/>
            <a:chExt cx="838200" cy="990600"/>
          </a:xfrm>
        </p:grpSpPr>
        <p:sp>
          <p:nvSpPr>
            <p:cNvPr id="102" name="Right Brace 101"/>
            <p:cNvSpPr/>
            <p:nvPr/>
          </p:nvSpPr>
          <p:spPr>
            <a:xfrm>
              <a:off x="9296400" y="228600"/>
              <a:ext cx="88900" cy="9906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846" name="TextBox 105"/>
            <p:cNvSpPr txBox="1">
              <a:spLocks noChangeArrowheads="1"/>
            </p:cNvSpPr>
            <p:nvPr/>
          </p:nvSpPr>
          <p:spPr bwMode="auto">
            <a:xfrm>
              <a:off x="9664700" y="457200"/>
              <a:ext cx="4699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800"/>
                <a:t>I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9664700" y="2667000"/>
            <a:ext cx="622300" cy="990600"/>
            <a:chOff x="9664700" y="1143000"/>
            <a:chExt cx="622300" cy="990600"/>
          </a:xfrm>
        </p:grpSpPr>
        <p:sp>
          <p:nvSpPr>
            <p:cNvPr id="103" name="Right Brace 102"/>
            <p:cNvSpPr/>
            <p:nvPr/>
          </p:nvSpPr>
          <p:spPr>
            <a:xfrm>
              <a:off x="9664700" y="1143000"/>
              <a:ext cx="88900" cy="9906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844" name="TextBox 106"/>
            <p:cNvSpPr txBox="1">
              <a:spLocks noChangeArrowheads="1"/>
            </p:cNvSpPr>
            <p:nvPr/>
          </p:nvSpPr>
          <p:spPr bwMode="auto">
            <a:xfrm>
              <a:off x="9817100" y="1447800"/>
              <a:ext cx="4699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800"/>
                <a:t>II</a:t>
              </a:r>
            </a:p>
          </p:txBody>
        </p:sp>
      </p:grp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9829800" y="3886200"/>
            <a:ext cx="685800" cy="990600"/>
            <a:chOff x="9829800" y="2362200"/>
            <a:chExt cx="685798" cy="990600"/>
          </a:xfrm>
        </p:grpSpPr>
        <p:sp>
          <p:nvSpPr>
            <p:cNvPr id="104" name="Right Brace 103"/>
            <p:cNvSpPr/>
            <p:nvPr/>
          </p:nvSpPr>
          <p:spPr>
            <a:xfrm>
              <a:off x="9829800" y="2362200"/>
              <a:ext cx="88900" cy="9906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842" name="TextBox 107"/>
            <p:cNvSpPr txBox="1">
              <a:spLocks noChangeArrowheads="1"/>
            </p:cNvSpPr>
            <p:nvPr/>
          </p:nvSpPr>
          <p:spPr bwMode="auto">
            <a:xfrm>
              <a:off x="9969499" y="2667000"/>
              <a:ext cx="54609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800"/>
                <a:t>III</a:t>
              </a:r>
            </a:p>
          </p:txBody>
        </p:sp>
      </p:grp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10134600" y="5715000"/>
            <a:ext cx="533400" cy="990600"/>
            <a:chOff x="10134600" y="4191000"/>
            <a:chExt cx="533400" cy="990600"/>
          </a:xfrm>
        </p:grpSpPr>
        <p:sp>
          <p:nvSpPr>
            <p:cNvPr id="105" name="Right Brace 104"/>
            <p:cNvSpPr/>
            <p:nvPr/>
          </p:nvSpPr>
          <p:spPr>
            <a:xfrm>
              <a:off x="10134600" y="4191000"/>
              <a:ext cx="88900" cy="9906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840" name="TextBox 108"/>
            <p:cNvSpPr txBox="1">
              <a:spLocks noChangeArrowheads="1"/>
            </p:cNvSpPr>
            <p:nvPr/>
          </p:nvSpPr>
          <p:spPr bwMode="auto">
            <a:xfrm>
              <a:off x="10198100" y="4506913"/>
              <a:ext cx="4699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vi-VN" altLang="en-US" sz="2800"/>
                <a:t>n</a:t>
              </a:r>
              <a:endParaRPr lang="en-US" altLang="en-US" sz="2800"/>
            </a:p>
          </p:txBody>
        </p:sp>
      </p:grpSp>
      <p:sp>
        <p:nvSpPr>
          <p:cNvPr id="22598" name="TextBox 109"/>
          <p:cNvSpPr txBox="1">
            <a:spLocks noChangeArrowheads="1"/>
          </p:cNvSpPr>
          <p:nvPr/>
        </p:nvSpPr>
        <p:spPr bwMode="auto">
          <a:xfrm>
            <a:off x="1524000" y="64008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altLang="en-US"/>
              <a:t>....</a:t>
            </a:r>
            <a:endParaRPr lang="en-US" altLang="en-US"/>
          </a:p>
        </p:txBody>
      </p:sp>
      <p:sp>
        <p:nvSpPr>
          <p:cNvPr id="22599" name="TextBox 111"/>
          <p:cNvSpPr txBox="1">
            <a:spLocks noChangeArrowheads="1"/>
          </p:cNvSpPr>
          <p:nvPr/>
        </p:nvSpPr>
        <p:spPr bwMode="auto">
          <a:xfrm>
            <a:off x="2209800" y="64008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altLang="en-US"/>
              <a:t>....</a:t>
            </a:r>
            <a:endParaRPr lang="en-US" altLang="en-US"/>
          </a:p>
        </p:txBody>
      </p:sp>
      <p:sp>
        <p:nvSpPr>
          <p:cNvPr id="22600" name="TextBox 112"/>
          <p:cNvSpPr txBox="1">
            <a:spLocks noChangeArrowheads="1"/>
          </p:cNvSpPr>
          <p:nvPr/>
        </p:nvSpPr>
        <p:spPr bwMode="auto">
          <a:xfrm>
            <a:off x="2667000" y="64008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altLang="en-US"/>
              <a:t>....</a:t>
            </a:r>
            <a:endParaRPr lang="en-US" altLang="en-US"/>
          </a:p>
        </p:txBody>
      </p:sp>
      <p:sp>
        <p:nvSpPr>
          <p:cNvPr id="22601" name="TextBox 113"/>
          <p:cNvSpPr txBox="1">
            <a:spLocks noChangeArrowheads="1"/>
          </p:cNvSpPr>
          <p:nvPr/>
        </p:nvSpPr>
        <p:spPr bwMode="auto">
          <a:xfrm>
            <a:off x="3276600" y="64008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altLang="en-US"/>
              <a:t>....</a:t>
            </a:r>
            <a:endParaRPr lang="en-US" altLang="en-US"/>
          </a:p>
        </p:txBody>
      </p:sp>
      <p:sp>
        <p:nvSpPr>
          <p:cNvPr id="22602" name="TextBox 114"/>
          <p:cNvSpPr txBox="1">
            <a:spLocks noChangeArrowheads="1"/>
          </p:cNvSpPr>
          <p:nvPr/>
        </p:nvSpPr>
        <p:spPr bwMode="auto">
          <a:xfrm>
            <a:off x="4114800" y="64008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altLang="en-US"/>
              <a:t>....</a:t>
            </a:r>
            <a:endParaRPr lang="en-US" altLang="en-US"/>
          </a:p>
        </p:txBody>
      </p:sp>
      <p:sp>
        <p:nvSpPr>
          <p:cNvPr id="22603" name="TextBox 115"/>
          <p:cNvSpPr txBox="1">
            <a:spLocks noChangeArrowheads="1"/>
          </p:cNvSpPr>
          <p:nvPr/>
        </p:nvSpPr>
        <p:spPr bwMode="auto">
          <a:xfrm>
            <a:off x="4876800" y="64008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altLang="en-US"/>
              <a:t>....</a:t>
            </a:r>
            <a:endParaRPr lang="en-US" altLang="en-US"/>
          </a:p>
        </p:txBody>
      </p:sp>
      <p:sp>
        <p:nvSpPr>
          <p:cNvPr id="22604" name="TextBox 116"/>
          <p:cNvSpPr txBox="1">
            <a:spLocks noChangeArrowheads="1"/>
          </p:cNvSpPr>
          <p:nvPr/>
        </p:nvSpPr>
        <p:spPr bwMode="auto">
          <a:xfrm>
            <a:off x="6248400" y="6411913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altLang="en-US"/>
              <a:t>....</a:t>
            </a:r>
            <a:endParaRPr lang="en-US" altLang="en-US"/>
          </a:p>
        </p:txBody>
      </p:sp>
      <p:sp>
        <p:nvSpPr>
          <p:cNvPr id="22605" name="TextBox 117"/>
          <p:cNvSpPr txBox="1">
            <a:spLocks noChangeArrowheads="1"/>
          </p:cNvSpPr>
          <p:nvPr/>
        </p:nvSpPr>
        <p:spPr bwMode="auto">
          <a:xfrm>
            <a:off x="6934200" y="6411913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altLang="en-US"/>
              <a:t>....</a:t>
            </a:r>
            <a:endParaRPr lang="en-US" altLang="en-US"/>
          </a:p>
        </p:txBody>
      </p:sp>
      <p:sp>
        <p:nvSpPr>
          <p:cNvPr id="22606" name="TextBox 118"/>
          <p:cNvSpPr txBox="1">
            <a:spLocks noChangeArrowheads="1"/>
          </p:cNvSpPr>
          <p:nvPr/>
        </p:nvSpPr>
        <p:spPr bwMode="auto">
          <a:xfrm>
            <a:off x="7391400" y="6411913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altLang="en-US"/>
              <a:t>....</a:t>
            </a:r>
            <a:endParaRPr lang="en-US" altLang="en-US"/>
          </a:p>
        </p:txBody>
      </p:sp>
      <p:sp>
        <p:nvSpPr>
          <p:cNvPr id="22607" name="TextBox 119"/>
          <p:cNvSpPr txBox="1">
            <a:spLocks noChangeArrowheads="1"/>
          </p:cNvSpPr>
          <p:nvPr/>
        </p:nvSpPr>
        <p:spPr bwMode="auto">
          <a:xfrm>
            <a:off x="8001000" y="6411913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altLang="en-US"/>
              <a:t>....</a:t>
            </a:r>
            <a:endParaRPr lang="en-US" altLang="en-US"/>
          </a:p>
        </p:txBody>
      </p:sp>
      <p:sp>
        <p:nvSpPr>
          <p:cNvPr id="22608" name="TextBox 120"/>
          <p:cNvSpPr txBox="1">
            <a:spLocks noChangeArrowheads="1"/>
          </p:cNvSpPr>
          <p:nvPr/>
        </p:nvSpPr>
        <p:spPr bwMode="auto">
          <a:xfrm>
            <a:off x="8839200" y="6411913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altLang="en-US"/>
              <a:t>....</a:t>
            </a:r>
            <a:endParaRPr lang="en-US" altLang="en-US"/>
          </a:p>
        </p:txBody>
      </p:sp>
      <p:sp>
        <p:nvSpPr>
          <p:cNvPr id="22609" name="TextBox 121"/>
          <p:cNvSpPr txBox="1">
            <a:spLocks noChangeArrowheads="1"/>
          </p:cNvSpPr>
          <p:nvPr/>
        </p:nvSpPr>
        <p:spPr bwMode="auto">
          <a:xfrm>
            <a:off x="9601200" y="6411913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altLang="en-US"/>
              <a:t>....</a:t>
            </a:r>
            <a:endParaRPr lang="en-US" altLang="en-US"/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10261600" y="1884363"/>
            <a:ext cx="154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latin typeface="Calibri" pitchFamily="34" charset="0"/>
              </a:rPr>
              <a:t>2 </a:t>
            </a:r>
            <a:r>
              <a:rPr lang="vi-VN" sz="2800" b="1">
                <a:solidFill>
                  <a:schemeClr val="tx2"/>
                </a:solidFill>
              </a:rPr>
              <a:t>= 2</a:t>
            </a:r>
            <a:r>
              <a:rPr lang="en-US" sz="2800" b="1" baseline="30000">
                <a:solidFill>
                  <a:schemeClr val="tx2"/>
                </a:solidFill>
                <a:latin typeface="Calibri" pitchFamily="34" charset="0"/>
              </a:rPr>
              <a:t>1</a:t>
            </a:r>
            <a:endParaRPr lang="vi-VN" sz="2800" b="1" baseline="30000">
              <a:solidFill>
                <a:schemeClr val="tx2"/>
              </a:solidFill>
            </a:endParaRP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10579100" y="2957513"/>
            <a:ext cx="12319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latin typeface="Calibri" pitchFamily="34" charset="0"/>
              </a:rPr>
              <a:t>4 </a:t>
            </a:r>
            <a:r>
              <a:rPr lang="vi-VN" sz="2800" b="1">
                <a:solidFill>
                  <a:schemeClr val="tx2"/>
                </a:solidFill>
              </a:rPr>
              <a:t>= 2</a:t>
            </a:r>
            <a:r>
              <a:rPr lang="en-US" sz="2800" b="1" baseline="30000">
                <a:solidFill>
                  <a:schemeClr val="tx2"/>
                </a:solidFill>
                <a:latin typeface="Calibri" pitchFamily="34" charset="0"/>
              </a:rPr>
              <a:t>2</a:t>
            </a:r>
            <a:endParaRPr lang="vi-VN" sz="2800" b="1" baseline="30000">
              <a:solidFill>
                <a:schemeClr val="tx2"/>
              </a:solidFill>
            </a:endParaRP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10515600" y="4195763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latin typeface="Calibri" pitchFamily="34" charset="0"/>
              </a:rPr>
              <a:t>8 </a:t>
            </a:r>
            <a:r>
              <a:rPr lang="vi-VN" sz="2800" b="1">
                <a:solidFill>
                  <a:schemeClr val="tx2"/>
                </a:solidFill>
              </a:rPr>
              <a:t>= 2</a:t>
            </a:r>
            <a:r>
              <a:rPr lang="vi-VN" sz="2800" b="1" baseline="30000">
                <a:solidFill>
                  <a:schemeClr val="tx2"/>
                </a:solidFill>
              </a:rPr>
              <a:t>3</a:t>
            </a:r>
            <a:endParaRPr lang="vi-VN" sz="2800" b="1">
              <a:solidFill>
                <a:schemeClr val="tx2"/>
              </a:solidFill>
            </a:endParaRP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10820400" y="6140450"/>
            <a:ext cx="990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 b="1">
                <a:solidFill>
                  <a:schemeClr val="tx2"/>
                </a:solidFill>
              </a:rPr>
              <a:t> 2</a:t>
            </a:r>
            <a:r>
              <a:rPr lang="en-US" sz="2800" b="1" baseline="30000">
                <a:solidFill>
                  <a:schemeClr val="tx2"/>
                </a:solidFill>
                <a:latin typeface="Calibri" pitchFamily="34" charset="0"/>
              </a:rPr>
              <a:t>n</a:t>
            </a:r>
            <a:endParaRPr lang="vi-VN" sz="2800" b="1" baseline="30000">
              <a:solidFill>
                <a:schemeClr val="tx2"/>
              </a:solidFill>
            </a:endParaRPr>
          </a:p>
        </p:txBody>
      </p:sp>
      <p:sp>
        <p:nvSpPr>
          <p:cNvPr id="32834" name="TextBox 108"/>
          <p:cNvSpPr txBox="1">
            <a:spLocks noChangeArrowheads="1"/>
          </p:cNvSpPr>
          <p:nvPr/>
        </p:nvSpPr>
        <p:spPr bwMode="auto">
          <a:xfrm>
            <a:off x="3124200" y="457200"/>
            <a:ext cx="88392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14" name="TextBox 113"/>
          <p:cNvSpPr txBox="1"/>
          <p:nvPr/>
        </p:nvSpPr>
        <p:spPr>
          <a:xfrm>
            <a:off x="2811463" y="31750"/>
            <a:ext cx="5637212" cy="579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TẾ BÀO (tt)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4383088" y="6262688"/>
            <a:ext cx="5268912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Số tế bào con tạo thành lần n:</a:t>
            </a:r>
            <a:r>
              <a:rPr lang="vi-VN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baseline="30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37" name="Rectangle 19"/>
          <p:cNvSpPr>
            <a:spLocks noChangeArrowheads="1"/>
          </p:cNvSpPr>
          <p:nvPr/>
        </p:nvSpPr>
        <p:spPr bwMode="auto">
          <a:xfrm>
            <a:off x="204788" y="922338"/>
            <a:ext cx="52578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c.. Tìm hiểu sự phân bào của tế bào</a:t>
            </a:r>
          </a:p>
        </p:txBody>
      </p:sp>
      <p:sp>
        <p:nvSpPr>
          <p:cNvPr id="32838" name="Rectangle 19"/>
          <p:cNvSpPr>
            <a:spLocks noChangeArrowheads="1"/>
          </p:cNvSpPr>
          <p:nvPr/>
        </p:nvSpPr>
        <p:spPr bwMode="auto">
          <a:xfrm>
            <a:off x="0" y="538163"/>
            <a:ext cx="5381625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2. Sự lớn lên và sinh sản của tế bào</a:t>
            </a:r>
            <a:endParaRPr lang="en-US" sz="2400" b="1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2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2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2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2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2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2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8" dur="5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2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98" grpId="0"/>
      <p:bldP spid="22599" grpId="0"/>
      <p:bldP spid="22600" grpId="0"/>
      <p:bldP spid="22601" grpId="0"/>
      <p:bldP spid="22602" grpId="0"/>
      <p:bldP spid="22603" grpId="0"/>
      <p:bldP spid="22604" grpId="0"/>
      <p:bldP spid="22605" grpId="0"/>
      <p:bldP spid="22606" grpId="0"/>
      <p:bldP spid="22607" grpId="0"/>
      <p:bldP spid="22608" grpId="0"/>
      <p:bldP spid="22609" grpId="0"/>
      <p:bldP spid="68" grpId="0"/>
      <p:bldP spid="106" grpId="0"/>
      <p:bldP spid="107" grpId="0"/>
      <p:bldP spid="108" grpId="0"/>
      <p:bldP spid="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600200"/>
            <a:ext cx="1203801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88" y="1058863"/>
            <a:ext cx="11657012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456137" y="0"/>
            <a:ext cx="432041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300" y="6007100"/>
            <a:ext cx="1066800" cy="457200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3488" y="5978525"/>
            <a:ext cx="16113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74900" y="5908675"/>
            <a:ext cx="12668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1"/>
          <p:cNvSpPr txBox="1">
            <a:spLocks noGrp="1"/>
          </p:cNvSpPr>
          <p:nvPr/>
        </p:nvSpPr>
        <p:spPr bwMode="auto">
          <a:xfrm>
            <a:off x="9245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15A211B-098A-4023-8B67-986DECF6292B}" type="slidenum">
              <a:rPr lang="en-US" sz="1600" b="1">
                <a:latin typeface="Times New Roman" pitchFamily="18" charset="0"/>
                <a:cs typeface="Times New Roman" pitchFamily="18" charset="0"/>
              </a:rPr>
              <a:pPr algn="r"/>
              <a:t>20</a:t>
            </a:fld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37400" y="1778000"/>
            <a:ext cx="4430713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 bé nặng 3kg, khi trưởng thành có thể nặng 50 kg, theo em sự thay đổi này do đâu?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2147888"/>
            <a:ext cx="49530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26225" y="3949700"/>
            <a:ext cx="489743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Sự thay đổi này là cơ thể tăng lên về khối lượng và kích thước vì tế bào thực hiện trao đổi chất → lớn lên và phân chia.</a:t>
            </a:r>
          </a:p>
        </p:txBody>
      </p:sp>
      <p:sp>
        <p:nvSpPr>
          <p:cNvPr id="33797" name="Rectangle 19"/>
          <p:cNvSpPr>
            <a:spLocks noChangeArrowheads="1"/>
          </p:cNvSpPr>
          <p:nvPr/>
        </p:nvSpPr>
        <p:spPr bwMode="auto">
          <a:xfrm>
            <a:off x="0" y="538163"/>
            <a:ext cx="5381625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2. Sự lớn lên và sinh sản của tế bào</a:t>
            </a:r>
            <a:endParaRPr lang="en-US" sz="24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3798" name="Rectangle 19"/>
          <p:cNvSpPr>
            <a:spLocks noChangeArrowheads="1"/>
          </p:cNvSpPr>
          <p:nvPr/>
        </p:nvSpPr>
        <p:spPr bwMode="auto">
          <a:xfrm>
            <a:off x="204788" y="922338"/>
            <a:ext cx="52578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c.. Tìm hiểu sự phân bào của tế bào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811463" y="31750"/>
            <a:ext cx="5637212" cy="579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TẾ BÀO (tt)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1"/>
          <p:cNvSpPr txBox="1">
            <a:spLocks noGrp="1"/>
          </p:cNvSpPr>
          <p:nvPr/>
        </p:nvSpPr>
        <p:spPr bwMode="auto">
          <a:xfrm>
            <a:off x="9245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C2C5B40-55B5-47CA-8DD3-74E3F12F6E92}" type="slidenum">
              <a:rPr lang="en-US" sz="1600" b="1">
                <a:latin typeface="Times New Roman" pitchFamily="18" charset="0"/>
                <a:cs typeface="Times New Roman" pitchFamily="18" charset="0"/>
              </a:rPr>
              <a:pPr algn="r"/>
              <a:t>21</a:t>
            </a:fld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429375" y="2725738"/>
            <a:ext cx="521811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 sát hình, hãy cho biết sự phân chia của tế bào có ý nghĩa gì đối với sinh vật?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1174750"/>
            <a:ext cx="5524500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648075"/>
            <a:ext cx="5532437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92863" y="4059238"/>
            <a:ext cx="5486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Sự phân chia của tế bào là cơ sở cho sự lớn lên và sinh sản của sinh vật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Giúp thay thế các tế bào bị tổn thương hoặc tế bào chết ở sinh vật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6563" y="1098550"/>
            <a:ext cx="692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Ý nghĩa của sự lớn lên và sinh sản của tế bào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811463" y="31750"/>
            <a:ext cx="5637212" cy="579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TẾ BÀO (tt)</a:t>
            </a:r>
          </a:p>
        </p:txBody>
      </p:sp>
      <p:sp>
        <p:nvSpPr>
          <p:cNvPr id="34824" name="Rectangle 19"/>
          <p:cNvSpPr>
            <a:spLocks noChangeArrowheads="1"/>
          </p:cNvSpPr>
          <p:nvPr/>
        </p:nvSpPr>
        <p:spPr bwMode="auto">
          <a:xfrm>
            <a:off x="0" y="538163"/>
            <a:ext cx="5381625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2. Sự lớn lên và sinh sản của tế bào</a:t>
            </a:r>
            <a:endParaRPr lang="en-US" sz="2400" b="1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1"/>
          <p:cNvSpPr txBox="1">
            <a:spLocks noGrp="1"/>
          </p:cNvSpPr>
          <p:nvPr/>
        </p:nvSpPr>
        <p:spPr bwMode="auto">
          <a:xfrm>
            <a:off x="9245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41F94C2-8C83-463D-8F90-0D5BADA5895A}" type="slidenum">
              <a:rPr lang="en-US" sz="1600" b="1">
                <a:latin typeface="Times New Roman" pitchFamily="18" charset="0"/>
                <a:cs typeface="Times New Roman" pitchFamily="18" charset="0"/>
              </a:rPr>
              <a:pPr algn="r"/>
              <a:t>22</a:t>
            </a:fld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36750"/>
            <a:ext cx="4876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07075" y="1679575"/>
            <a:ext cx="6057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Vì sao khi thằn lằn bị đứt đuôi, đuôi  của nó có thể được tái sinh?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1388" y="3063875"/>
            <a:ext cx="52292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27600" y="5322888"/>
            <a:ext cx="6791325" cy="831850"/>
          </a:xfrm>
          <a:prstGeom prst="rect">
            <a:avLst/>
          </a:prstGeom>
          <a:noFill/>
          <a:ln w="9525">
            <a:solidFill>
              <a:srgbClr val="0C60A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C60A1"/>
                </a:solidFill>
                <a:latin typeface="Times New Roman" pitchFamily="18" charset="0"/>
                <a:cs typeface="Times New Roman" pitchFamily="18" charset="0"/>
              </a:rPr>
              <a:t>Vì tế bào ở đuôi thằn lằn lớn lên và sinh sản thay cho tế bào đã bị mất</a:t>
            </a:r>
          </a:p>
        </p:txBody>
      </p:sp>
      <p:sp>
        <p:nvSpPr>
          <p:cNvPr id="8" name="Down Arrow 7"/>
          <p:cNvSpPr/>
          <p:nvPr/>
        </p:nvSpPr>
        <p:spPr>
          <a:xfrm>
            <a:off x="5151438" y="3092450"/>
            <a:ext cx="508000" cy="1131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106988" y="2455863"/>
            <a:ext cx="52705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2811463" y="31750"/>
            <a:ext cx="5637212" cy="579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TẾ BÀO (tt)</a:t>
            </a:r>
          </a:p>
        </p:txBody>
      </p:sp>
      <p:sp>
        <p:nvSpPr>
          <p:cNvPr id="35850" name="Rectangle 19"/>
          <p:cNvSpPr>
            <a:spLocks noChangeArrowheads="1"/>
          </p:cNvSpPr>
          <p:nvPr/>
        </p:nvSpPr>
        <p:spPr bwMode="auto">
          <a:xfrm>
            <a:off x="0" y="538163"/>
            <a:ext cx="5381625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2. Sự lớn lên và sinh sản của tế bào</a:t>
            </a:r>
            <a:endParaRPr lang="en-US" sz="2400" b="1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1"/>
          <p:cNvSpPr txBox="1">
            <a:spLocks noGrp="1"/>
          </p:cNvSpPr>
          <p:nvPr/>
        </p:nvSpPr>
        <p:spPr bwMode="auto">
          <a:xfrm>
            <a:off x="9245600" y="6492875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7BE4CE0-4B78-4257-B035-D35E48CFBB18}" type="slidenum">
              <a:rPr lang="en-US" sz="1600" b="1">
                <a:latin typeface="Times New Roman" pitchFamily="18" charset="0"/>
                <a:cs typeface="Times New Roman" pitchFamily="18" charset="0"/>
              </a:rPr>
              <a:pPr algn="r"/>
              <a:t>23</a:t>
            </a:fld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1201738" y="246063"/>
            <a:ext cx="2811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6867" name="Text Box 12"/>
          <p:cNvSpPr txBox="1">
            <a:spLocks noChangeArrowheads="1"/>
          </p:cNvSpPr>
          <p:nvPr/>
        </p:nvSpPr>
        <p:spPr bwMode="auto">
          <a:xfrm>
            <a:off x="4289425" y="0"/>
            <a:ext cx="36782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BÀI 17: TẾ BÀO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/>
            <a:endParaRPr lang="en-US" sz="3600" b="1">
              <a:solidFill>
                <a:srgbClr val="C128E0"/>
              </a:solidFill>
              <a:latin typeface="Times New Roman" pitchFamily="18" charset="0"/>
            </a:endParaRP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0" y="355600"/>
            <a:ext cx="474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1. Khái quát chung về tế bào</a:t>
            </a: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163513" y="723900"/>
            <a:ext cx="421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a. Tìm hiểu tế bào là gì?</a:t>
            </a: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163513" y="1120775"/>
            <a:ext cx="909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b. Tìm hiểu kích thước và hình dạng của tế bào tế bào?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63513" y="1530350"/>
            <a:ext cx="7251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c. Tìm hiểu các thành phần chính của tế bào.</a:t>
            </a:r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165100" y="2338388"/>
            <a:ext cx="482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a. Tìm hiểu sự lớn lên của tế bào.</a:t>
            </a:r>
          </a:p>
        </p:txBody>
      </p:sp>
      <p:sp>
        <p:nvSpPr>
          <p:cNvPr id="36873" name="Text Box 6"/>
          <p:cNvSpPr txBox="1">
            <a:spLocks noChangeArrowheads="1"/>
          </p:cNvSpPr>
          <p:nvPr/>
        </p:nvSpPr>
        <p:spPr bwMode="auto">
          <a:xfrm>
            <a:off x="0" y="1846263"/>
            <a:ext cx="6602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2. Sự lớn lên và sinh sản của tế bào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1313" y="2765425"/>
            <a:ext cx="9859962" cy="37465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 bào thực hiện trao đổi chất để lớn lên đến một kích thước nhất định. </a:t>
            </a:r>
          </a:p>
        </p:txBody>
      </p:sp>
      <p:sp>
        <p:nvSpPr>
          <p:cNvPr id="2" name="Rounded Rectangle 4"/>
          <p:cNvSpPr/>
          <p:nvPr/>
        </p:nvSpPr>
        <p:spPr>
          <a:xfrm>
            <a:off x="341313" y="3502025"/>
            <a:ext cx="10898187" cy="86518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 tế bào lớn lên đến một kích thước nhất định sẽ thực hiện phân chia tạo ra các tế bào con (gọi là sự sinh sản của tế bào) </a:t>
            </a:r>
          </a:p>
        </p:txBody>
      </p:sp>
      <p:sp>
        <p:nvSpPr>
          <p:cNvPr id="36876" name="Text Box 7"/>
          <p:cNvSpPr txBox="1">
            <a:spLocks noChangeArrowheads="1"/>
          </p:cNvSpPr>
          <p:nvPr/>
        </p:nvSpPr>
        <p:spPr bwMode="auto">
          <a:xfrm>
            <a:off x="177800" y="3067050"/>
            <a:ext cx="482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b. Tìm hiểu sự sinh sản của tế bào.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9725" y="4249738"/>
            <a:ext cx="887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Ý nghĩa của sự lớn lên và sinh sản của tế bào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95325" y="4621213"/>
            <a:ext cx="11191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400">
                <a:latin typeface="Times New Roman" pitchFamily="18" charset="0"/>
                <a:cs typeface="Times New Roman" pitchFamily="18" charset="0"/>
              </a:rPr>
              <a:t>- Sự lớn lên và sinh sản của tế bào là cơ sở cho sự lớn lên và sinh sản của sinh vật</a:t>
            </a:r>
          </a:p>
          <a:p>
            <a:pPr marL="457200" indent="-457200"/>
            <a:r>
              <a:rPr lang="en-US" sz="2400">
                <a:latin typeface="Times New Roman" pitchFamily="18" charset="0"/>
                <a:cs typeface="Times New Roman" pitchFamily="18" charset="0"/>
              </a:rPr>
              <a:t>- Giúp thay thế các tế bào bị tổn thương hoặc tế bào chết ở sinh vật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170"/>
          <p:cNvGrpSpPr>
            <a:grpSpLocks/>
          </p:cNvGrpSpPr>
          <p:nvPr/>
        </p:nvGrpSpPr>
        <p:grpSpPr bwMode="auto">
          <a:xfrm>
            <a:off x="439738" y="-3043238"/>
            <a:ext cx="10071100" cy="11877676"/>
            <a:chOff x="-1071761" y="-3031297"/>
            <a:chExt cx="10072061" cy="11877848"/>
          </a:xfrm>
        </p:grpSpPr>
        <p:sp>
          <p:nvSpPr>
            <p:cNvPr id="37890" name="shape171"/>
            <p:cNvSpPr>
              <a:spLocks/>
            </p:cNvSpPr>
            <p:nvPr/>
          </p:nvSpPr>
          <p:spPr bwMode="auto">
            <a:xfrm>
              <a:off x="3039358" y="-3031297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1" name="shape172"/>
            <p:cNvSpPr>
              <a:spLocks/>
            </p:cNvSpPr>
            <p:nvPr/>
          </p:nvSpPr>
          <p:spPr bwMode="auto">
            <a:xfrm>
              <a:off x="4679775" y="-1390880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2" name="shape173"/>
            <p:cNvSpPr>
              <a:spLocks/>
            </p:cNvSpPr>
            <p:nvPr/>
          </p:nvSpPr>
          <p:spPr bwMode="auto">
            <a:xfrm>
              <a:off x="6324222" y="253568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3" name="shape175"/>
            <p:cNvSpPr>
              <a:spLocks/>
            </p:cNvSpPr>
            <p:nvPr/>
          </p:nvSpPr>
          <p:spPr bwMode="auto">
            <a:xfrm>
              <a:off x="2217134" y="-572686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4" name="shape176"/>
            <p:cNvSpPr>
              <a:spLocks/>
            </p:cNvSpPr>
            <p:nvPr/>
          </p:nvSpPr>
          <p:spPr bwMode="auto">
            <a:xfrm>
              <a:off x="3861581" y="1071761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5" name="shape178"/>
            <p:cNvSpPr>
              <a:spLocks/>
            </p:cNvSpPr>
            <p:nvPr/>
          </p:nvSpPr>
          <p:spPr bwMode="auto">
            <a:xfrm>
              <a:off x="7150477" y="4360656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6" name="shape179"/>
            <p:cNvSpPr>
              <a:spLocks/>
            </p:cNvSpPr>
            <p:nvPr/>
          </p:nvSpPr>
          <p:spPr bwMode="auto">
            <a:xfrm>
              <a:off x="-245507" y="253568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shape180"/>
            <p:cNvSpPr>
              <a:spLocks/>
            </p:cNvSpPr>
            <p:nvPr/>
          </p:nvSpPr>
          <p:spPr bwMode="auto">
            <a:xfrm>
              <a:off x="1394910" y="1893985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shape181"/>
            <p:cNvSpPr>
              <a:spLocks/>
            </p:cNvSpPr>
            <p:nvPr/>
          </p:nvSpPr>
          <p:spPr bwMode="auto">
            <a:xfrm>
              <a:off x="3039358" y="3538432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shape182"/>
            <p:cNvSpPr>
              <a:spLocks/>
            </p:cNvSpPr>
            <p:nvPr/>
          </p:nvSpPr>
          <p:spPr bwMode="auto">
            <a:xfrm>
              <a:off x="4683805" y="5182880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shape183"/>
            <p:cNvSpPr>
              <a:spLocks/>
            </p:cNvSpPr>
            <p:nvPr/>
          </p:nvSpPr>
          <p:spPr bwMode="auto">
            <a:xfrm>
              <a:off x="-1071761" y="2716209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shape184"/>
            <p:cNvSpPr>
              <a:spLocks/>
            </p:cNvSpPr>
            <p:nvPr/>
          </p:nvSpPr>
          <p:spPr bwMode="auto">
            <a:xfrm>
              <a:off x="572686" y="4360656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shape185"/>
            <p:cNvSpPr>
              <a:spLocks/>
            </p:cNvSpPr>
            <p:nvPr/>
          </p:nvSpPr>
          <p:spPr bwMode="auto">
            <a:xfrm>
              <a:off x="2217134" y="6005104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shape186"/>
            <p:cNvSpPr>
              <a:spLocks/>
            </p:cNvSpPr>
            <p:nvPr/>
          </p:nvSpPr>
          <p:spPr bwMode="auto">
            <a:xfrm>
              <a:off x="3861581" y="7649551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shape187"/>
            <p:cNvSpPr>
              <a:spLocks/>
            </p:cNvSpPr>
            <p:nvPr/>
          </p:nvSpPr>
          <p:spPr bwMode="auto">
            <a:xfrm>
              <a:off x="8025600" y="0"/>
              <a:ext cx="974700" cy="359100"/>
            </a:xfrm>
            <a:custGeom>
              <a:avLst/>
              <a:gdLst>
                <a:gd name="T0" fmla="*/ 0 w 974700"/>
                <a:gd name="T1" fmla="*/ 0 h 359100"/>
                <a:gd name="T2" fmla="*/ 969570 w 974700"/>
                <a:gd name="T3" fmla="*/ 0 h 359100"/>
                <a:gd name="T4" fmla="*/ 969570 w 974700"/>
                <a:gd name="T5" fmla="*/ 266760 h 359100"/>
                <a:gd name="T6" fmla="*/ 877230 w 974700"/>
                <a:gd name="T7" fmla="*/ 359100 h 359100"/>
                <a:gd name="T8" fmla="*/ 92340 w 974700"/>
                <a:gd name="T9" fmla="*/ 359100 h 359100"/>
                <a:gd name="T10" fmla="*/ 0 w 974700"/>
                <a:gd name="T11" fmla="*/ 266760 h 359100"/>
                <a:gd name="T12" fmla="*/ 0 w 974700"/>
                <a:gd name="T13" fmla="*/ 0 h 359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4700"/>
                <a:gd name="T22" fmla="*/ 0 h 359100"/>
                <a:gd name="T23" fmla="*/ 974700 w 974700"/>
                <a:gd name="T24" fmla="*/ 359100 h 3591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4700" h="359100">
                  <a:moveTo>
                    <a:pt x="0" y="0"/>
                  </a:moveTo>
                  <a:lnTo>
                    <a:pt x="969570" y="0"/>
                  </a:lnTo>
                  <a:lnTo>
                    <a:pt x="969570" y="266760"/>
                  </a:lnTo>
                  <a:cubicBezTo>
                    <a:pt x="969570" y="318060"/>
                    <a:pt x="928530" y="359100"/>
                    <a:pt x="877230" y="359100"/>
                  </a:cubicBezTo>
                  <a:lnTo>
                    <a:pt x="92340" y="359100"/>
                  </a:lnTo>
                  <a:cubicBezTo>
                    <a:pt x="41553" y="359100"/>
                    <a:pt x="6259" y="318060"/>
                    <a:pt x="0" y="26676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AF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shape188"/>
            <p:cNvSpPr>
              <a:spLocks/>
            </p:cNvSpPr>
            <p:nvPr/>
          </p:nvSpPr>
          <p:spPr bwMode="auto">
            <a:xfrm>
              <a:off x="8128200" y="117990"/>
              <a:ext cx="798000" cy="136800"/>
            </a:xfrm>
            <a:custGeom>
              <a:avLst/>
              <a:gdLst>
                <a:gd name="T0" fmla="*/ 27189 w 798000"/>
                <a:gd name="T1" fmla="*/ 104139 h 136800"/>
                <a:gd name="T2" fmla="*/ 15903 w 798000"/>
                <a:gd name="T3" fmla="*/ 108756 h 136800"/>
                <a:gd name="T4" fmla="*/ 0 w 798000"/>
                <a:gd name="T5" fmla="*/ 93366 h 136800"/>
                <a:gd name="T6" fmla="*/ 0 w 798000"/>
                <a:gd name="T7" fmla="*/ 15390 h 136800"/>
                <a:gd name="T8" fmla="*/ 4617 w 798000"/>
                <a:gd name="T9" fmla="*/ 4617 h 136800"/>
                <a:gd name="T10" fmla="*/ 27189 w 798000"/>
                <a:gd name="T11" fmla="*/ 4617 h 136800"/>
                <a:gd name="T12" fmla="*/ 64125 w 798000"/>
                <a:gd name="T13" fmla="*/ 40014 h 136800"/>
                <a:gd name="T14" fmla="*/ 101061 w 798000"/>
                <a:gd name="T15" fmla="*/ 4617 h 136800"/>
                <a:gd name="T16" fmla="*/ 123633 w 798000"/>
                <a:gd name="T17" fmla="*/ 4617 h 136800"/>
                <a:gd name="T18" fmla="*/ 128250 w 798000"/>
                <a:gd name="T19" fmla="*/ 15390 h 136800"/>
                <a:gd name="T20" fmla="*/ 128250 w 798000"/>
                <a:gd name="T21" fmla="*/ 93366 h 136800"/>
                <a:gd name="T22" fmla="*/ 112347 w 798000"/>
                <a:gd name="T23" fmla="*/ 108756 h 136800"/>
                <a:gd name="T24" fmla="*/ 101061 w 798000"/>
                <a:gd name="T25" fmla="*/ 104139 h 136800"/>
                <a:gd name="T26" fmla="*/ 64125 w 798000"/>
                <a:gd name="T27" fmla="*/ 68742 h 136800"/>
                <a:gd name="T28" fmla="*/ 27189 w 798000"/>
                <a:gd name="T29" fmla="*/ 104139 h 136800"/>
                <a:gd name="T30" fmla="*/ 21546 w 798000"/>
                <a:gd name="T31" fmla="*/ 27702 h 136800"/>
                <a:gd name="T32" fmla="*/ 21546 w 798000"/>
                <a:gd name="T33" fmla="*/ 81054 h 136800"/>
                <a:gd name="T34" fmla="*/ 49248 w 798000"/>
                <a:gd name="T35" fmla="*/ 54378 h 136800"/>
                <a:gd name="T36" fmla="*/ 21546 w 798000"/>
                <a:gd name="T37" fmla="*/ 27702 h 136800"/>
                <a:gd name="T38" fmla="*/ 106704 w 798000"/>
                <a:gd name="T39" fmla="*/ 81054 h 136800"/>
                <a:gd name="T40" fmla="*/ 106704 w 798000"/>
                <a:gd name="T41" fmla="*/ 27702 h 136800"/>
                <a:gd name="T42" fmla="*/ 79002 w 798000"/>
                <a:gd name="T43" fmla="*/ 54378 h 136800"/>
                <a:gd name="T44" fmla="*/ 106704 w 798000"/>
                <a:gd name="T45" fmla="*/ 81054 h 1368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98000"/>
                <a:gd name="T70" fmla="*/ 0 h 136800"/>
                <a:gd name="T71" fmla="*/ 798000 w 798000"/>
                <a:gd name="T72" fmla="*/ 136800 h 1368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98000" h="136800">
                  <a:moveTo>
                    <a:pt x="27189" y="104139"/>
                  </a:moveTo>
                  <a:cubicBezTo>
                    <a:pt x="24111" y="107217"/>
                    <a:pt x="20520" y="108756"/>
                    <a:pt x="15903" y="108756"/>
                  </a:cubicBezTo>
                  <a:cubicBezTo>
                    <a:pt x="7182" y="108756"/>
                    <a:pt x="0" y="101574"/>
                    <a:pt x="0" y="93366"/>
                  </a:cubicBezTo>
                  <a:lnTo>
                    <a:pt x="0" y="15390"/>
                  </a:lnTo>
                  <a:cubicBezTo>
                    <a:pt x="0" y="11286"/>
                    <a:pt x="1539" y="7182"/>
                    <a:pt x="4617" y="4617"/>
                  </a:cubicBezTo>
                  <a:cubicBezTo>
                    <a:pt x="10773" y="-1539"/>
                    <a:pt x="21033" y="-1539"/>
                    <a:pt x="27189" y="4617"/>
                  </a:cubicBezTo>
                  <a:lnTo>
                    <a:pt x="64125" y="40014"/>
                  </a:lnTo>
                  <a:lnTo>
                    <a:pt x="101061" y="4617"/>
                  </a:lnTo>
                  <a:cubicBezTo>
                    <a:pt x="107217" y="-1539"/>
                    <a:pt x="117477" y="-1539"/>
                    <a:pt x="123633" y="4617"/>
                  </a:cubicBezTo>
                  <a:cubicBezTo>
                    <a:pt x="126711" y="7182"/>
                    <a:pt x="128250" y="11286"/>
                    <a:pt x="128250" y="15390"/>
                  </a:cubicBezTo>
                  <a:lnTo>
                    <a:pt x="128250" y="93366"/>
                  </a:lnTo>
                  <a:cubicBezTo>
                    <a:pt x="128250" y="101574"/>
                    <a:pt x="121068" y="108756"/>
                    <a:pt x="112347" y="108756"/>
                  </a:cubicBezTo>
                  <a:cubicBezTo>
                    <a:pt x="107730" y="108756"/>
                    <a:pt x="104139" y="107217"/>
                    <a:pt x="101061" y="104139"/>
                  </a:cubicBezTo>
                  <a:lnTo>
                    <a:pt x="64125" y="68742"/>
                  </a:lnTo>
                  <a:lnTo>
                    <a:pt x="27189" y="104139"/>
                  </a:lnTo>
                  <a:close/>
                  <a:moveTo>
                    <a:pt x="21546" y="27702"/>
                  </a:moveTo>
                  <a:lnTo>
                    <a:pt x="21546" y="81054"/>
                  </a:lnTo>
                  <a:lnTo>
                    <a:pt x="49248" y="54378"/>
                  </a:lnTo>
                  <a:lnTo>
                    <a:pt x="21546" y="27702"/>
                  </a:lnTo>
                  <a:close/>
                  <a:moveTo>
                    <a:pt x="106704" y="81054"/>
                  </a:moveTo>
                  <a:lnTo>
                    <a:pt x="106704" y="27702"/>
                  </a:lnTo>
                  <a:lnTo>
                    <a:pt x="79002" y="54378"/>
                  </a:lnTo>
                  <a:lnTo>
                    <a:pt x="106704" y="81054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shape189"/>
            <p:cNvSpPr>
              <a:spLocks/>
            </p:cNvSpPr>
            <p:nvPr/>
          </p:nvSpPr>
          <p:spPr bwMode="auto">
            <a:xfrm>
              <a:off x="8128200" y="117990"/>
              <a:ext cx="798000" cy="136800"/>
            </a:xfrm>
            <a:custGeom>
              <a:avLst/>
              <a:gdLst>
                <a:gd name="T0" fmla="*/ 106704 w 798000"/>
                <a:gd name="T1" fmla="*/ 27702 h 136800"/>
                <a:gd name="T2" fmla="*/ 106704 w 798000"/>
                <a:gd name="T3" fmla="*/ 81054 h 136800"/>
                <a:gd name="T4" fmla="*/ 27189 w 798000"/>
                <a:gd name="T5" fmla="*/ 4617 h 136800"/>
                <a:gd name="T6" fmla="*/ 4617 w 798000"/>
                <a:gd name="T7" fmla="*/ 4617 h 136800"/>
                <a:gd name="T8" fmla="*/ 0 w 798000"/>
                <a:gd name="T9" fmla="*/ 15390 h 136800"/>
                <a:gd name="T10" fmla="*/ 0 w 798000"/>
                <a:gd name="T11" fmla="*/ 93366 h 136800"/>
                <a:gd name="T12" fmla="*/ 15903 w 798000"/>
                <a:gd name="T13" fmla="*/ 108756 h 136800"/>
                <a:gd name="T14" fmla="*/ 27189 w 798000"/>
                <a:gd name="T15" fmla="*/ 104139 h 136800"/>
                <a:gd name="T16" fmla="*/ 45144 w 798000"/>
                <a:gd name="T17" fmla="*/ 87210 h 136800"/>
                <a:gd name="T18" fmla="*/ 45144 w 798000"/>
                <a:gd name="T19" fmla="*/ 72846 h 136800"/>
                <a:gd name="T20" fmla="*/ 29754 w 798000"/>
                <a:gd name="T21" fmla="*/ 72846 h 136800"/>
                <a:gd name="T22" fmla="*/ 21546 w 798000"/>
                <a:gd name="T23" fmla="*/ 81054 h 136800"/>
                <a:gd name="T24" fmla="*/ 21546 w 798000"/>
                <a:gd name="T25" fmla="*/ 27702 h 136800"/>
                <a:gd name="T26" fmla="*/ 101061 w 798000"/>
                <a:gd name="T27" fmla="*/ 104139 h 136800"/>
                <a:gd name="T28" fmla="*/ 112347 w 798000"/>
                <a:gd name="T29" fmla="*/ 108756 h 136800"/>
                <a:gd name="T30" fmla="*/ 128250 w 798000"/>
                <a:gd name="T31" fmla="*/ 93366 h 136800"/>
                <a:gd name="T32" fmla="*/ 128250 w 798000"/>
                <a:gd name="T33" fmla="*/ 15390 h 136800"/>
                <a:gd name="T34" fmla="*/ 123633 w 798000"/>
                <a:gd name="T35" fmla="*/ 4617 h 136800"/>
                <a:gd name="T36" fmla="*/ 101061 w 798000"/>
                <a:gd name="T37" fmla="*/ 4617 h 136800"/>
                <a:gd name="T38" fmla="*/ 83106 w 798000"/>
                <a:gd name="T39" fmla="*/ 21546 h 136800"/>
                <a:gd name="T40" fmla="*/ 83106 w 798000"/>
                <a:gd name="T41" fmla="*/ 35910 h 136800"/>
                <a:gd name="T42" fmla="*/ 98496 w 798000"/>
                <a:gd name="T43" fmla="*/ 35910 h 136800"/>
                <a:gd name="T44" fmla="*/ 106704 w 798000"/>
                <a:gd name="T45" fmla="*/ 27702 h 1368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98000"/>
                <a:gd name="T70" fmla="*/ 0 h 136800"/>
                <a:gd name="T71" fmla="*/ 798000 w 798000"/>
                <a:gd name="T72" fmla="*/ 136800 h 1368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98000" h="136800">
                  <a:moveTo>
                    <a:pt x="106704" y="27702"/>
                  </a:moveTo>
                  <a:lnTo>
                    <a:pt x="106704" y="81054"/>
                  </a:lnTo>
                  <a:lnTo>
                    <a:pt x="27189" y="4617"/>
                  </a:lnTo>
                  <a:cubicBezTo>
                    <a:pt x="21033" y="-1539"/>
                    <a:pt x="10773" y="-1539"/>
                    <a:pt x="4617" y="4617"/>
                  </a:cubicBezTo>
                  <a:cubicBezTo>
                    <a:pt x="1539" y="7182"/>
                    <a:pt x="0" y="11286"/>
                    <a:pt x="0" y="15390"/>
                  </a:cubicBezTo>
                  <a:lnTo>
                    <a:pt x="0" y="93366"/>
                  </a:lnTo>
                  <a:cubicBezTo>
                    <a:pt x="0" y="101574"/>
                    <a:pt x="7182" y="108756"/>
                    <a:pt x="15903" y="108756"/>
                  </a:cubicBezTo>
                  <a:cubicBezTo>
                    <a:pt x="20520" y="108756"/>
                    <a:pt x="24111" y="107217"/>
                    <a:pt x="27189" y="104139"/>
                  </a:cubicBezTo>
                  <a:lnTo>
                    <a:pt x="45144" y="87210"/>
                  </a:lnTo>
                  <a:cubicBezTo>
                    <a:pt x="49248" y="83106"/>
                    <a:pt x="49248" y="76950"/>
                    <a:pt x="45144" y="72846"/>
                  </a:cubicBezTo>
                  <a:cubicBezTo>
                    <a:pt x="41040" y="68742"/>
                    <a:pt x="33858" y="68742"/>
                    <a:pt x="29754" y="72846"/>
                  </a:cubicBezTo>
                  <a:lnTo>
                    <a:pt x="21546" y="81054"/>
                  </a:lnTo>
                  <a:lnTo>
                    <a:pt x="21546" y="27702"/>
                  </a:lnTo>
                  <a:lnTo>
                    <a:pt x="101061" y="104139"/>
                  </a:lnTo>
                  <a:cubicBezTo>
                    <a:pt x="104139" y="107217"/>
                    <a:pt x="107730" y="108756"/>
                    <a:pt x="112347" y="108756"/>
                  </a:cubicBezTo>
                  <a:cubicBezTo>
                    <a:pt x="121068" y="108756"/>
                    <a:pt x="128250" y="101574"/>
                    <a:pt x="128250" y="93366"/>
                  </a:cubicBezTo>
                  <a:lnTo>
                    <a:pt x="128250" y="15390"/>
                  </a:lnTo>
                  <a:cubicBezTo>
                    <a:pt x="128250" y="11286"/>
                    <a:pt x="126711" y="7182"/>
                    <a:pt x="123633" y="4617"/>
                  </a:cubicBezTo>
                  <a:cubicBezTo>
                    <a:pt x="117477" y="-1539"/>
                    <a:pt x="107217" y="-1539"/>
                    <a:pt x="101061" y="4617"/>
                  </a:cubicBezTo>
                  <a:lnTo>
                    <a:pt x="83106" y="21546"/>
                  </a:lnTo>
                  <a:cubicBezTo>
                    <a:pt x="79002" y="25650"/>
                    <a:pt x="79002" y="31806"/>
                    <a:pt x="83106" y="35910"/>
                  </a:cubicBezTo>
                  <a:cubicBezTo>
                    <a:pt x="87210" y="40014"/>
                    <a:pt x="94392" y="40014"/>
                    <a:pt x="98496" y="35910"/>
                  </a:cubicBezTo>
                  <a:lnTo>
                    <a:pt x="106704" y="277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shape190"/>
            <p:cNvSpPr>
              <a:spLocks/>
            </p:cNvSpPr>
            <p:nvPr/>
          </p:nvSpPr>
          <p:spPr bwMode="auto">
            <a:xfrm>
              <a:off x="8128200" y="117990"/>
              <a:ext cx="798000" cy="136800"/>
            </a:xfrm>
            <a:custGeom>
              <a:avLst/>
              <a:gdLst>
                <a:gd name="T0" fmla="*/ 257526 w 798000"/>
                <a:gd name="T1" fmla="*/ 87723 h 136800"/>
                <a:gd name="T2" fmla="*/ 247266 w 798000"/>
                <a:gd name="T3" fmla="*/ 49761 h 136800"/>
                <a:gd name="T4" fmla="*/ 221616 w 798000"/>
                <a:gd name="T5" fmla="*/ 87723 h 136800"/>
                <a:gd name="T6" fmla="*/ 211356 w 798000"/>
                <a:gd name="T7" fmla="*/ 49761 h 136800"/>
                <a:gd name="T8" fmla="*/ 185193 w 798000"/>
                <a:gd name="T9" fmla="*/ 87723 h 136800"/>
                <a:gd name="T10" fmla="*/ 174420 w 798000"/>
                <a:gd name="T11" fmla="*/ 36423 h 136800"/>
                <a:gd name="T12" fmla="*/ 274968 w 798000"/>
                <a:gd name="T13" fmla="*/ 4104 h 136800"/>
                <a:gd name="T14" fmla="*/ 274968 w 798000"/>
                <a:gd name="T15" fmla="*/ 4104 h 136800"/>
                <a:gd name="T16" fmla="*/ 280611 w 798000"/>
                <a:gd name="T17" fmla="*/ 87723 h 136800"/>
                <a:gd name="T18" fmla="*/ 269838 w 798000"/>
                <a:gd name="T19" fmla="*/ 30267 h 136800"/>
                <a:gd name="T20" fmla="*/ 344223 w 798000"/>
                <a:gd name="T21" fmla="*/ 49761 h 136800"/>
                <a:gd name="T22" fmla="*/ 333450 w 798000"/>
                <a:gd name="T23" fmla="*/ 87723 h 136800"/>
                <a:gd name="T24" fmla="*/ 303183 w 798000"/>
                <a:gd name="T25" fmla="*/ 40014 h 136800"/>
                <a:gd name="T26" fmla="*/ 292923 w 798000"/>
                <a:gd name="T27" fmla="*/ 87723 h 136800"/>
                <a:gd name="T28" fmla="*/ 353970 w 798000"/>
                <a:gd name="T29" fmla="*/ 50274 h 136800"/>
                <a:gd name="T30" fmla="*/ 397575 w 798000"/>
                <a:gd name="T31" fmla="*/ 0 h 136800"/>
                <a:gd name="T32" fmla="*/ 400653 w 798000"/>
                <a:gd name="T33" fmla="*/ 88749 h 136800"/>
                <a:gd name="T34" fmla="*/ 394497 w 798000"/>
                <a:gd name="T35" fmla="*/ 38475 h 136800"/>
                <a:gd name="T36" fmla="*/ 380133 w 798000"/>
                <a:gd name="T37" fmla="*/ 82080 h 136800"/>
                <a:gd name="T38" fmla="*/ 478116 w 798000"/>
                <a:gd name="T39" fmla="*/ 25650 h 136800"/>
                <a:gd name="T40" fmla="*/ 492993 w 798000"/>
                <a:gd name="T41" fmla="*/ 90288 h 136800"/>
                <a:gd name="T42" fmla="*/ 462726 w 798000"/>
                <a:gd name="T43" fmla="*/ 38988 h 136800"/>
                <a:gd name="T44" fmla="*/ 457083 w 798000"/>
                <a:gd name="T45" fmla="*/ 90288 h 136800"/>
                <a:gd name="T46" fmla="*/ 429381 w 798000"/>
                <a:gd name="T47" fmla="*/ 37449 h 136800"/>
                <a:gd name="T48" fmla="*/ 420147 w 798000"/>
                <a:gd name="T49" fmla="*/ 90288 h 136800"/>
                <a:gd name="T50" fmla="*/ 442206 w 798000"/>
                <a:gd name="T51" fmla="*/ 25650 h 136800"/>
                <a:gd name="T52" fmla="*/ 560196 w 798000"/>
                <a:gd name="T53" fmla="*/ 50274 h 136800"/>
                <a:gd name="T54" fmla="*/ 515052 w 798000"/>
                <a:gd name="T55" fmla="*/ 87723 h 136800"/>
                <a:gd name="T56" fmla="*/ 535572 w 798000"/>
                <a:gd name="T57" fmla="*/ 35397 h 136800"/>
                <a:gd name="T58" fmla="*/ 549423 w 798000"/>
                <a:gd name="T59" fmla="*/ 79002 h 136800"/>
                <a:gd name="T60" fmla="*/ 534546 w 798000"/>
                <a:gd name="T61" fmla="*/ 83106 h 136800"/>
                <a:gd name="T62" fmla="*/ 594567 w 798000"/>
                <a:gd name="T63" fmla="*/ 25650 h 136800"/>
                <a:gd name="T64" fmla="*/ 594567 w 798000"/>
                <a:gd name="T65" fmla="*/ 35397 h 136800"/>
                <a:gd name="T66" fmla="*/ 620730 w 798000"/>
                <a:gd name="T67" fmla="*/ 72846 h 136800"/>
                <a:gd name="T68" fmla="*/ 579690 w 798000"/>
                <a:gd name="T69" fmla="*/ 73872 h 136800"/>
                <a:gd name="T70" fmla="*/ 581229 w 798000"/>
                <a:gd name="T71" fmla="*/ 60534 h 136800"/>
                <a:gd name="T72" fmla="*/ 642789 w 798000"/>
                <a:gd name="T73" fmla="*/ 12825 h 136800"/>
                <a:gd name="T74" fmla="*/ 663822 w 798000"/>
                <a:gd name="T75" fmla="*/ 30267 h 136800"/>
                <a:gd name="T76" fmla="*/ 648432 w 798000"/>
                <a:gd name="T77" fmla="*/ 79002 h 136800"/>
                <a:gd name="T78" fmla="*/ 640737 w 798000"/>
                <a:gd name="T79" fmla="*/ 87210 h 136800"/>
                <a:gd name="T80" fmla="*/ 622269 w 798000"/>
                <a:gd name="T81" fmla="*/ 34371 h 136800"/>
                <a:gd name="T82" fmla="*/ 637659 w 798000"/>
                <a:gd name="T83" fmla="*/ 12825 h 136800"/>
                <a:gd name="T84" fmla="*/ 722304 w 798000"/>
                <a:gd name="T85" fmla="*/ 50787 h 136800"/>
                <a:gd name="T86" fmla="*/ 679212 w 798000"/>
                <a:gd name="T87" fmla="*/ 68229 h 136800"/>
                <a:gd name="T88" fmla="*/ 720252 w 798000"/>
                <a:gd name="T89" fmla="*/ 79515 h 136800"/>
                <a:gd name="T90" fmla="*/ 695115 w 798000"/>
                <a:gd name="T91" fmla="*/ 34884 h 136800"/>
                <a:gd name="T92" fmla="*/ 764370 w 798000"/>
                <a:gd name="T93" fmla="*/ 28728 h 136800"/>
                <a:gd name="T94" fmla="*/ 741798 w 798000"/>
                <a:gd name="T95" fmla="*/ 87723 h 136800"/>
                <a:gd name="T96" fmla="*/ 731538 w 798000"/>
                <a:gd name="T97" fmla="*/ 36423 h 1368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8000"/>
                <a:gd name="T148" fmla="*/ 0 h 136800"/>
                <a:gd name="T149" fmla="*/ 798000 w 798000"/>
                <a:gd name="T150" fmla="*/ 136800 h 1368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8000" h="136800">
                  <a:moveTo>
                    <a:pt x="214434" y="30267"/>
                  </a:moveTo>
                  <a:cubicBezTo>
                    <a:pt x="221616" y="27189"/>
                    <a:pt x="228798" y="25650"/>
                    <a:pt x="235467" y="25650"/>
                  </a:cubicBezTo>
                  <a:cubicBezTo>
                    <a:pt x="250344" y="25650"/>
                    <a:pt x="257526" y="33345"/>
                    <a:pt x="257526" y="49248"/>
                  </a:cubicBezTo>
                  <a:lnTo>
                    <a:pt x="257526" y="87723"/>
                  </a:lnTo>
                  <a:cubicBezTo>
                    <a:pt x="257526" y="89775"/>
                    <a:pt x="257013" y="90288"/>
                    <a:pt x="254961" y="90288"/>
                  </a:cubicBezTo>
                  <a:lnTo>
                    <a:pt x="249831" y="90288"/>
                  </a:lnTo>
                  <a:cubicBezTo>
                    <a:pt x="247779" y="90288"/>
                    <a:pt x="247266" y="89775"/>
                    <a:pt x="247266" y="87723"/>
                  </a:cubicBezTo>
                  <a:lnTo>
                    <a:pt x="247266" y="49761"/>
                  </a:lnTo>
                  <a:cubicBezTo>
                    <a:pt x="247266" y="40014"/>
                    <a:pt x="242649" y="35397"/>
                    <a:pt x="233928" y="35397"/>
                  </a:cubicBezTo>
                  <a:cubicBezTo>
                    <a:pt x="229311" y="35397"/>
                    <a:pt x="224694" y="36936"/>
                    <a:pt x="220077" y="38988"/>
                  </a:cubicBezTo>
                  <a:cubicBezTo>
                    <a:pt x="221103" y="41553"/>
                    <a:pt x="221616" y="44631"/>
                    <a:pt x="221616" y="49248"/>
                  </a:cubicBezTo>
                  <a:lnTo>
                    <a:pt x="221616" y="87723"/>
                  </a:lnTo>
                  <a:cubicBezTo>
                    <a:pt x="221616" y="89775"/>
                    <a:pt x="221103" y="90288"/>
                    <a:pt x="219051" y="90288"/>
                  </a:cubicBezTo>
                  <a:lnTo>
                    <a:pt x="213921" y="90288"/>
                  </a:lnTo>
                  <a:cubicBezTo>
                    <a:pt x="211869" y="90288"/>
                    <a:pt x="211356" y="89775"/>
                    <a:pt x="211356" y="87723"/>
                  </a:cubicBezTo>
                  <a:lnTo>
                    <a:pt x="211356" y="49761"/>
                  </a:lnTo>
                  <a:cubicBezTo>
                    <a:pt x="211356" y="40014"/>
                    <a:pt x="206739" y="35397"/>
                    <a:pt x="197505" y="35397"/>
                  </a:cubicBezTo>
                  <a:cubicBezTo>
                    <a:pt x="193401" y="35397"/>
                    <a:pt x="189810" y="36423"/>
                    <a:pt x="186219" y="37449"/>
                  </a:cubicBezTo>
                  <a:cubicBezTo>
                    <a:pt x="185706" y="37962"/>
                    <a:pt x="185193" y="38988"/>
                    <a:pt x="185193" y="40014"/>
                  </a:cubicBezTo>
                  <a:lnTo>
                    <a:pt x="185193" y="87723"/>
                  </a:lnTo>
                  <a:cubicBezTo>
                    <a:pt x="185193" y="89775"/>
                    <a:pt x="184167" y="90288"/>
                    <a:pt x="182115" y="90288"/>
                  </a:cubicBezTo>
                  <a:lnTo>
                    <a:pt x="176985" y="90288"/>
                  </a:lnTo>
                  <a:cubicBezTo>
                    <a:pt x="174933" y="90288"/>
                    <a:pt x="174420" y="89775"/>
                    <a:pt x="174420" y="87723"/>
                  </a:cubicBezTo>
                  <a:lnTo>
                    <a:pt x="174420" y="36423"/>
                  </a:lnTo>
                  <a:cubicBezTo>
                    <a:pt x="174420" y="32832"/>
                    <a:pt x="175446" y="31293"/>
                    <a:pt x="179037" y="29754"/>
                  </a:cubicBezTo>
                  <a:cubicBezTo>
                    <a:pt x="185193" y="26676"/>
                    <a:pt x="191862" y="25650"/>
                    <a:pt x="199044" y="25650"/>
                  </a:cubicBezTo>
                  <a:cubicBezTo>
                    <a:pt x="205713" y="25650"/>
                    <a:pt x="210330" y="27189"/>
                    <a:pt x="214434" y="30267"/>
                  </a:cubicBezTo>
                  <a:close/>
                  <a:moveTo>
                    <a:pt x="274968" y="4104"/>
                  </a:moveTo>
                  <a:cubicBezTo>
                    <a:pt x="280098" y="4104"/>
                    <a:pt x="281124" y="5643"/>
                    <a:pt x="281124" y="10260"/>
                  </a:cubicBezTo>
                  <a:cubicBezTo>
                    <a:pt x="281124" y="15390"/>
                    <a:pt x="280098" y="16929"/>
                    <a:pt x="275481" y="16929"/>
                  </a:cubicBezTo>
                  <a:cubicBezTo>
                    <a:pt x="270351" y="16929"/>
                    <a:pt x="269325" y="15903"/>
                    <a:pt x="269325" y="11286"/>
                  </a:cubicBezTo>
                  <a:cubicBezTo>
                    <a:pt x="269325" y="5643"/>
                    <a:pt x="270351" y="4104"/>
                    <a:pt x="274968" y="4104"/>
                  </a:cubicBezTo>
                  <a:close/>
                  <a:moveTo>
                    <a:pt x="272403" y="27189"/>
                  </a:moveTo>
                  <a:lnTo>
                    <a:pt x="277533" y="27189"/>
                  </a:lnTo>
                  <a:cubicBezTo>
                    <a:pt x="280098" y="27189"/>
                    <a:pt x="280611" y="28215"/>
                    <a:pt x="280611" y="30267"/>
                  </a:cubicBezTo>
                  <a:lnTo>
                    <a:pt x="280611" y="87723"/>
                  </a:lnTo>
                  <a:cubicBezTo>
                    <a:pt x="280611" y="89775"/>
                    <a:pt x="280098" y="90288"/>
                    <a:pt x="277533" y="90288"/>
                  </a:cubicBezTo>
                  <a:lnTo>
                    <a:pt x="272403" y="90288"/>
                  </a:lnTo>
                  <a:cubicBezTo>
                    <a:pt x="270351" y="90288"/>
                    <a:pt x="269838" y="89775"/>
                    <a:pt x="269838" y="87723"/>
                  </a:cubicBezTo>
                  <a:lnTo>
                    <a:pt x="269838" y="30267"/>
                  </a:lnTo>
                  <a:cubicBezTo>
                    <a:pt x="269838" y="28215"/>
                    <a:pt x="270351" y="27189"/>
                    <a:pt x="272403" y="27189"/>
                  </a:cubicBezTo>
                  <a:close/>
                  <a:moveTo>
                    <a:pt x="297027" y="29754"/>
                  </a:moveTo>
                  <a:cubicBezTo>
                    <a:pt x="303696" y="26676"/>
                    <a:pt x="311391" y="25650"/>
                    <a:pt x="320112" y="25650"/>
                  </a:cubicBezTo>
                  <a:cubicBezTo>
                    <a:pt x="336015" y="25650"/>
                    <a:pt x="344223" y="33858"/>
                    <a:pt x="344223" y="49761"/>
                  </a:cubicBezTo>
                  <a:lnTo>
                    <a:pt x="344223" y="87723"/>
                  </a:lnTo>
                  <a:cubicBezTo>
                    <a:pt x="344223" y="89775"/>
                    <a:pt x="343197" y="90288"/>
                    <a:pt x="341145" y="90288"/>
                  </a:cubicBezTo>
                  <a:lnTo>
                    <a:pt x="336015" y="90288"/>
                  </a:lnTo>
                  <a:cubicBezTo>
                    <a:pt x="333963" y="90288"/>
                    <a:pt x="333450" y="89775"/>
                    <a:pt x="333450" y="87723"/>
                  </a:cubicBezTo>
                  <a:lnTo>
                    <a:pt x="333450" y="50274"/>
                  </a:lnTo>
                  <a:cubicBezTo>
                    <a:pt x="333450" y="40527"/>
                    <a:pt x="328320" y="35397"/>
                    <a:pt x="318573" y="35397"/>
                  </a:cubicBezTo>
                  <a:cubicBezTo>
                    <a:pt x="313956" y="35397"/>
                    <a:pt x="309339" y="36423"/>
                    <a:pt x="304722" y="37962"/>
                  </a:cubicBezTo>
                  <a:cubicBezTo>
                    <a:pt x="303696" y="37962"/>
                    <a:pt x="303183" y="38988"/>
                    <a:pt x="303183" y="40014"/>
                  </a:cubicBezTo>
                  <a:lnTo>
                    <a:pt x="303183" y="87723"/>
                  </a:lnTo>
                  <a:cubicBezTo>
                    <a:pt x="303183" y="89775"/>
                    <a:pt x="302670" y="90288"/>
                    <a:pt x="300618" y="90288"/>
                  </a:cubicBezTo>
                  <a:lnTo>
                    <a:pt x="295488" y="90288"/>
                  </a:lnTo>
                  <a:cubicBezTo>
                    <a:pt x="293436" y="90288"/>
                    <a:pt x="292923" y="89775"/>
                    <a:pt x="292923" y="87723"/>
                  </a:cubicBezTo>
                  <a:lnTo>
                    <a:pt x="292923" y="36423"/>
                  </a:lnTo>
                  <a:cubicBezTo>
                    <a:pt x="292923" y="32832"/>
                    <a:pt x="293436" y="31293"/>
                    <a:pt x="297027" y="29754"/>
                  </a:cubicBezTo>
                  <a:close/>
                  <a:moveTo>
                    <a:pt x="353970" y="67716"/>
                  </a:moveTo>
                  <a:lnTo>
                    <a:pt x="353970" y="50274"/>
                  </a:lnTo>
                  <a:cubicBezTo>
                    <a:pt x="353970" y="34371"/>
                    <a:pt x="362178" y="25650"/>
                    <a:pt x="378081" y="25650"/>
                  </a:cubicBezTo>
                  <a:cubicBezTo>
                    <a:pt x="382698" y="25650"/>
                    <a:pt x="388341" y="26163"/>
                    <a:pt x="394497" y="28215"/>
                  </a:cubicBezTo>
                  <a:lnTo>
                    <a:pt x="394497" y="3078"/>
                  </a:lnTo>
                  <a:cubicBezTo>
                    <a:pt x="394497" y="513"/>
                    <a:pt x="395523" y="0"/>
                    <a:pt x="397575" y="0"/>
                  </a:cubicBezTo>
                  <a:lnTo>
                    <a:pt x="402705" y="0"/>
                  </a:lnTo>
                  <a:cubicBezTo>
                    <a:pt x="404757" y="0"/>
                    <a:pt x="405270" y="1026"/>
                    <a:pt x="405270" y="3078"/>
                  </a:cubicBezTo>
                  <a:lnTo>
                    <a:pt x="405270" y="81567"/>
                  </a:lnTo>
                  <a:cubicBezTo>
                    <a:pt x="405270" y="85671"/>
                    <a:pt x="404244" y="87210"/>
                    <a:pt x="400653" y="88749"/>
                  </a:cubicBezTo>
                  <a:cubicBezTo>
                    <a:pt x="394497" y="91314"/>
                    <a:pt x="387315" y="92340"/>
                    <a:pt x="379620" y="92340"/>
                  </a:cubicBezTo>
                  <a:cubicBezTo>
                    <a:pt x="362691" y="92340"/>
                    <a:pt x="353970" y="84132"/>
                    <a:pt x="353970" y="67716"/>
                  </a:cubicBezTo>
                  <a:close/>
                  <a:moveTo>
                    <a:pt x="394497" y="77976"/>
                  </a:moveTo>
                  <a:lnTo>
                    <a:pt x="394497" y="38475"/>
                  </a:lnTo>
                  <a:cubicBezTo>
                    <a:pt x="388854" y="36423"/>
                    <a:pt x="384237" y="35397"/>
                    <a:pt x="380133" y="35397"/>
                  </a:cubicBezTo>
                  <a:cubicBezTo>
                    <a:pt x="369873" y="35397"/>
                    <a:pt x="364743" y="40527"/>
                    <a:pt x="364743" y="50787"/>
                  </a:cubicBezTo>
                  <a:lnTo>
                    <a:pt x="364743" y="67203"/>
                  </a:lnTo>
                  <a:cubicBezTo>
                    <a:pt x="364743" y="77463"/>
                    <a:pt x="369873" y="82080"/>
                    <a:pt x="380133" y="82080"/>
                  </a:cubicBezTo>
                  <a:cubicBezTo>
                    <a:pt x="385263" y="82080"/>
                    <a:pt x="389367" y="81567"/>
                    <a:pt x="392958" y="80541"/>
                  </a:cubicBezTo>
                  <a:cubicBezTo>
                    <a:pt x="393984" y="80028"/>
                    <a:pt x="394497" y="79002"/>
                    <a:pt x="394497" y="77976"/>
                  </a:cubicBezTo>
                  <a:close/>
                  <a:moveTo>
                    <a:pt x="457083" y="30267"/>
                  </a:moveTo>
                  <a:cubicBezTo>
                    <a:pt x="464778" y="27189"/>
                    <a:pt x="471447" y="25650"/>
                    <a:pt x="478116" y="25650"/>
                  </a:cubicBezTo>
                  <a:cubicBezTo>
                    <a:pt x="493506" y="25650"/>
                    <a:pt x="500688" y="33345"/>
                    <a:pt x="500688" y="49248"/>
                  </a:cubicBezTo>
                  <a:lnTo>
                    <a:pt x="500688" y="87723"/>
                  </a:lnTo>
                  <a:cubicBezTo>
                    <a:pt x="500688" y="89775"/>
                    <a:pt x="500175" y="90288"/>
                    <a:pt x="498123" y="90288"/>
                  </a:cubicBezTo>
                  <a:lnTo>
                    <a:pt x="492993" y="90288"/>
                  </a:lnTo>
                  <a:cubicBezTo>
                    <a:pt x="490941" y="90288"/>
                    <a:pt x="490428" y="89775"/>
                    <a:pt x="490428" y="87723"/>
                  </a:cubicBezTo>
                  <a:lnTo>
                    <a:pt x="490428" y="49761"/>
                  </a:lnTo>
                  <a:cubicBezTo>
                    <a:pt x="490428" y="40014"/>
                    <a:pt x="485811" y="35397"/>
                    <a:pt x="477090" y="35397"/>
                  </a:cubicBezTo>
                  <a:cubicBezTo>
                    <a:pt x="472473" y="35397"/>
                    <a:pt x="467856" y="36936"/>
                    <a:pt x="462726" y="38988"/>
                  </a:cubicBezTo>
                  <a:cubicBezTo>
                    <a:pt x="464265" y="41553"/>
                    <a:pt x="464778" y="44631"/>
                    <a:pt x="464778" y="49248"/>
                  </a:cubicBezTo>
                  <a:lnTo>
                    <a:pt x="464778" y="87723"/>
                  </a:lnTo>
                  <a:cubicBezTo>
                    <a:pt x="464778" y="89775"/>
                    <a:pt x="463752" y="90288"/>
                    <a:pt x="462213" y="90288"/>
                  </a:cubicBezTo>
                  <a:lnTo>
                    <a:pt x="457083" y="90288"/>
                  </a:lnTo>
                  <a:cubicBezTo>
                    <a:pt x="454518" y="90288"/>
                    <a:pt x="454005" y="89775"/>
                    <a:pt x="454005" y="87723"/>
                  </a:cubicBezTo>
                  <a:lnTo>
                    <a:pt x="454005" y="49761"/>
                  </a:lnTo>
                  <a:cubicBezTo>
                    <a:pt x="454005" y="40014"/>
                    <a:pt x="449388" y="35397"/>
                    <a:pt x="440667" y="35397"/>
                  </a:cubicBezTo>
                  <a:cubicBezTo>
                    <a:pt x="436563" y="35397"/>
                    <a:pt x="432972" y="36423"/>
                    <a:pt x="429381" y="37449"/>
                  </a:cubicBezTo>
                  <a:cubicBezTo>
                    <a:pt x="428355" y="37962"/>
                    <a:pt x="427842" y="38988"/>
                    <a:pt x="427842" y="40014"/>
                  </a:cubicBezTo>
                  <a:lnTo>
                    <a:pt x="427842" y="87723"/>
                  </a:lnTo>
                  <a:cubicBezTo>
                    <a:pt x="427842" y="89775"/>
                    <a:pt x="427329" y="90288"/>
                    <a:pt x="425277" y="90288"/>
                  </a:cubicBezTo>
                  <a:lnTo>
                    <a:pt x="420147" y="90288"/>
                  </a:lnTo>
                  <a:cubicBezTo>
                    <a:pt x="418095" y="90288"/>
                    <a:pt x="417582" y="89775"/>
                    <a:pt x="417582" y="87723"/>
                  </a:cubicBezTo>
                  <a:lnTo>
                    <a:pt x="417582" y="36423"/>
                  </a:lnTo>
                  <a:cubicBezTo>
                    <a:pt x="417582" y="32832"/>
                    <a:pt x="418095" y="31293"/>
                    <a:pt x="422199" y="29754"/>
                  </a:cubicBezTo>
                  <a:cubicBezTo>
                    <a:pt x="427842" y="26676"/>
                    <a:pt x="434511" y="25650"/>
                    <a:pt x="442206" y="25650"/>
                  </a:cubicBezTo>
                  <a:cubicBezTo>
                    <a:pt x="448362" y="25650"/>
                    <a:pt x="453492" y="27189"/>
                    <a:pt x="457083" y="30267"/>
                  </a:cubicBezTo>
                  <a:close/>
                  <a:moveTo>
                    <a:pt x="511461" y="38475"/>
                  </a:moveTo>
                  <a:cubicBezTo>
                    <a:pt x="516078" y="29754"/>
                    <a:pt x="523773" y="25650"/>
                    <a:pt x="535572" y="25650"/>
                  </a:cubicBezTo>
                  <a:cubicBezTo>
                    <a:pt x="553527" y="25650"/>
                    <a:pt x="560196" y="34884"/>
                    <a:pt x="560196" y="50274"/>
                  </a:cubicBezTo>
                  <a:lnTo>
                    <a:pt x="560196" y="82080"/>
                  </a:lnTo>
                  <a:cubicBezTo>
                    <a:pt x="560196" y="86697"/>
                    <a:pt x="559170" y="87723"/>
                    <a:pt x="556092" y="89262"/>
                  </a:cubicBezTo>
                  <a:cubicBezTo>
                    <a:pt x="551475" y="91314"/>
                    <a:pt x="544293" y="92340"/>
                    <a:pt x="535572" y="92340"/>
                  </a:cubicBezTo>
                  <a:cubicBezTo>
                    <a:pt x="525825" y="92340"/>
                    <a:pt x="518643" y="90801"/>
                    <a:pt x="515052" y="87723"/>
                  </a:cubicBezTo>
                  <a:cubicBezTo>
                    <a:pt x="511461" y="84645"/>
                    <a:pt x="509409" y="79515"/>
                    <a:pt x="509409" y="72846"/>
                  </a:cubicBezTo>
                  <a:cubicBezTo>
                    <a:pt x="509409" y="58482"/>
                    <a:pt x="517104" y="53865"/>
                    <a:pt x="536085" y="53865"/>
                  </a:cubicBezTo>
                  <a:cubicBezTo>
                    <a:pt x="540189" y="53865"/>
                    <a:pt x="544806" y="53865"/>
                    <a:pt x="549423" y="54378"/>
                  </a:cubicBezTo>
                  <a:cubicBezTo>
                    <a:pt x="549423" y="40527"/>
                    <a:pt x="545832" y="35397"/>
                    <a:pt x="535572" y="35397"/>
                  </a:cubicBezTo>
                  <a:cubicBezTo>
                    <a:pt x="528390" y="35397"/>
                    <a:pt x="523773" y="37962"/>
                    <a:pt x="520695" y="42579"/>
                  </a:cubicBezTo>
                  <a:cubicBezTo>
                    <a:pt x="519156" y="44631"/>
                    <a:pt x="519156" y="45144"/>
                    <a:pt x="516591" y="44118"/>
                  </a:cubicBezTo>
                  <a:cubicBezTo>
                    <a:pt x="510948" y="41553"/>
                    <a:pt x="510435" y="40527"/>
                    <a:pt x="511461" y="38475"/>
                  </a:cubicBezTo>
                  <a:close/>
                  <a:moveTo>
                    <a:pt x="549423" y="79002"/>
                  </a:moveTo>
                  <a:lnTo>
                    <a:pt x="549423" y="63612"/>
                  </a:lnTo>
                  <a:cubicBezTo>
                    <a:pt x="543267" y="63099"/>
                    <a:pt x="538137" y="62586"/>
                    <a:pt x="535059" y="62586"/>
                  </a:cubicBezTo>
                  <a:cubicBezTo>
                    <a:pt x="523773" y="62586"/>
                    <a:pt x="520182" y="65664"/>
                    <a:pt x="520182" y="72846"/>
                  </a:cubicBezTo>
                  <a:cubicBezTo>
                    <a:pt x="520182" y="80028"/>
                    <a:pt x="523773" y="83106"/>
                    <a:pt x="534546" y="83106"/>
                  </a:cubicBezTo>
                  <a:cubicBezTo>
                    <a:pt x="540702" y="83106"/>
                    <a:pt x="545319" y="82593"/>
                    <a:pt x="547884" y="81567"/>
                  </a:cubicBezTo>
                  <a:cubicBezTo>
                    <a:pt x="548910" y="81054"/>
                    <a:pt x="549423" y="80541"/>
                    <a:pt x="549423" y="79002"/>
                  </a:cubicBezTo>
                  <a:close/>
                  <a:moveTo>
                    <a:pt x="570456" y="44631"/>
                  </a:moveTo>
                  <a:cubicBezTo>
                    <a:pt x="570456" y="32832"/>
                    <a:pt x="578664" y="25650"/>
                    <a:pt x="594567" y="25650"/>
                  </a:cubicBezTo>
                  <a:cubicBezTo>
                    <a:pt x="606879" y="25650"/>
                    <a:pt x="615087" y="29754"/>
                    <a:pt x="619191" y="38988"/>
                  </a:cubicBezTo>
                  <a:cubicBezTo>
                    <a:pt x="620217" y="40527"/>
                    <a:pt x="619704" y="42066"/>
                    <a:pt x="617652" y="43092"/>
                  </a:cubicBezTo>
                  <a:cubicBezTo>
                    <a:pt x="611496" y="45657"/>
                    <a:pt x="610983" y="45144"/>
                    <a:pt x="609957" y="43605"/>
                  </a:cubicBezTo>
                  <a:cubicBezTo>
                    <a:pt x="607392" y="37962"/>
                    <a:pt x="603288" y="35397"/>
                    <a:pt x="594567" y="35397"/>
                  </a:cubicBezTo>
                  <a:cubicBezTo>
                    <a:pt x="585846" y="35397"/>
                    <a:pt x="581229" y="38475"/>
                    <a:pt x="581229" y="44118"/>
                  </a:cubicBezTo>
                  <a:cubicBezTo>
                    <a:pt x="581229" y="51300"/>
                    <a:pt x="585846" y="52839"/>
                    <a:pt x="597132" y="53865"/>
                  </a:cubicBezTo>
                  <a:cubicBezTo>
                    <a:pt x="604827" y="54891"/>
                    <a:pt x="610983" y="56430"/>
                    <a:pt x="615087" y="58995"/>
                  </a:cubicBezTo>
                  <a:cubicBezTo>
                    <a:pt x="618678" y="61560"/>
                    <a:pt x="620730" y="66177"/>
                    <a:pt x="620730" y="72846"/>
                  </a:cubicBezTo>
                  <a:cubicBezTo>
                    <a:pt x="620730" y="84645"/>
                    <a:pt x="612009" y="92340"/>
                    <a:pt x="596106" y="92340"/>
                  </a:cubicBezTo>
                  <a:cubicBezTo>
                    <a:pt x="582255" y="92340"/>
                    <a:pt x="573534" y="87210"/>
                    <a:pt x="569943" y="77463"/>
                  </a:cubicBezTo>
                  <a:cubicBezTo>
                    <a:pt x="568917" y="75411"/>
                    <a:pt x="569943" y="73872"/>
                    <a:pt x="571482" y="73359"/>
                  </a:cubicBezTo>
                  <a:cubicBezTo>
                    <a:pt x="577638" y="71307"/>
                    <a:pt x="578664" y="71820"/>
                    <a:pt x="579690" y="73872"/>
                  </a:cubicBezTo>
                  <a:cubicBezTo>
                    <a:pt x="581742" y="79515"/>
                    <a:pt x="587385" y="82593"/>
                    <a:pt x="595593" y="82593"/>
                  </a:cubicBezTo>
                  <a:cubicBezTo>
                    <a:pt x="605340" y="82593"/>
                    <a:pt x="610470" y="79515"/>
                    <a:pt x="610470" y="73359"/>
                  </a:cubicBezTo>
                  <a:cubicBezTo>
                    <a:pt x="610470" y="66177"/>
                    <a:pt x="605853" y="64638"/>
                    <a:pt x="594567" y="63612"/>
                  </a:cubicBezTo>
                  <a:cubicBezTo>
                    <a:pt x="588924" y="63099"/>
                    <a:pt x="585846" y="62586"/>
                    <a:pt x="581229" y="60534"/>
                  </a:cubicBezTo>
                  <a:cubicBezTo>
                    <a:pt x="578664" y="60021"/>
                    <a:pt x="576612" y="58995"/>
                    <a:pt x="575586" y="57456"/>
                  </a:cubicBezTo>
                  <a:cubicBezTo>
                    <a:pt x="573021" y="55404"/>
                    <a:pt x="570456" y="50274"/>
                    <a:pt x="570456" y="44631"/>
                  </a:cubicBezTo>
                  <a:close/>
                  <a:moveTo>
                    <a:pt x="637659" y="12825"/>
                  </a:moveTo>
                  <a:lnTo>
                    <a:pt x="642789" y="12825"/>
                  </a:lnTo>
                  <a:cubicBezTo>
                    <a:pt x="644841" y="12825"/>
                    <a:pt x="645354" y="13338"/>
                    <a:pt x="645354" y="15903"/>
                  </a:cubicBezTo>
                  <a:lnTo>
                    <a:pt x="645354" y="27189"/>
                  </a:lnTo>
                  <a:lnTo>
                    <a:pt x="661257" y="27189"/>
                  </a:lnTo>
                  <a:cubicBezTo>
                    <a:pt x="662796" y="27189"/>
                    <a:pt x="663822" y="28215"/>
                    <a:pt x="663822" y="30267"/>
                  </a:cubicBezTo>
                  <a:cubicBezTo>
                    <a:pt x="663822" y="36936"/>
                    <a:pt x="662796" y="37449"/>
                    <a:pt x="661257" y="37449"/>
                  </a:cubicBezTo>
                  <a:lnTo>
                    <a:pt x="645354" y="37449"/>
                  </a:lnTo>
                  <a:lnTo>
                    <a:pt x="645354" y="66177"/>
                  </a:lnTo>
                  <a:cubicBezTo>
                    <a:pt x="645354" y="72333"/>
                    <a:pt x="646380" y="76437"/>
                    <a:pt x="648432" y="79002"/>
                  </a:cubicBezTo>
                  <a:cubicBezTo>
                    <a:pt x="650997" y="81054"/>
                    <a:pt x="655101" y="82080"/>
                    <a:pt x="660744" y="82080"/>
                  </a:cubicBezTo>
                  <a:cubicBezTo>
                    <a:pt x="662796" y="82080"/>
                    <a:pt x="663822" y="82593"/>
                    <a:pt x="663822" y="84645"/>
                  </a:cubicBezTo>
                  <a:cubicBezTo>
                    <a:pt x="663822" y="91314"/>
                    <a:pt x="662796" y="92340"/>
                    <a:pt x="660744" y="92340"/>
                  </a:cubicBezTo>
                  <a:cubicBezTo>
                    <a:pt x="650997" y="92340"/>
                    <a:pt x="644328" y="90801"/>
                    <a:pt x="640737" y="87210"/>
                  </a:cubicBezTo>
                  <a:cubicBezTo>
                    <a:pt x="636633" y="83106"/>
                    <a:pt x="635094" y="76437"/>
                    <a:pt x="635094" y="66177"/>
                  </a:cubicBezTo>
                  <a:lnTo>
                    <a:pt x="635094" y="37449"/>
                  </a:lnTo>
                  <a:lnTo>
                    <a:pt x="624834" y="37449"/>
                  </a:lnTo>
                  <a:cubicBezTo>
                    <a:pt x="622782" y="37449"/>
                    <a:pt x="622269" y="36936"/>
                    <a:pt x="622269" y="34371"/>
                  </a:cubicBezTo>
                  <a:cubicBezTo>
                    <a:pt x="622269" y="28215"/>
                    <a:pt x="622782" y="27189"/>
                    <a:pt x="624834" y="27189"/>
                  </a:cubicBezTo>
                  <a:lnTo>
                    <a:pt x="635094" y="27189"/>
                  </a:lnTo>
                  <a:lnTo>
                    <a:pt x="635094" y="15903"/>
                  </a:lnTo>
                  <a:cubicBezTo>
                    <a:pt x="635094" y="13338"/>
                    <a:pt x="635607" y="12825"/>
                    <a:pt x="637659" y="12825"/>
                  </a:cubicBezTo>
                  <a:close/>
                  <a:moveTo>
                    <a:pt x="668439" y="66690"/>
                  </a:moveTo>
                  <a:lnTo>
                    <a:pt x="668439" y="51813"/>
                  </a:lnTo>
                  <a:cubicBezTo>
                    <a:pt x="668439" y="34884"/>
                    <a:pt x="677673" y="25650"/>
                    <a:pt x="695115" y="25650"/>
                  </a:cubicBezTo>
                  <a:cubicBezTo>
                    <a:pt x="713070" y="25650"/>
                    <a:pt x="722304" y="35910"/>
                    <a:pt x="722304" y="50787"/>
                  </a:cubicBezTo>
                  <a:lnTo>
                    <a:pt x="722304" y="57969"/>
                  </a:lnTo>
                  <a:cubicBezTo>
                    <a:pt x="722304" y="60534"/>
                    <a:pt x="720765" y="62073"/>
                    <a:pt x="717687" y="62073"/>
                  </a:cubicBezTo>
                  <a:lnTo>
                    <a:pt x="679212" y="62073"/>
                  </a:lnTo>
                  <a:lnTo>
                    <a:pt x="679212" y="68229"/>
                  </a:lnTo>
                  <a:cubicBezTo>
                    <a:pt x="679212" y="77463"/>
                    <a:pt x="684342" y="82593"/>
                    <a:pt x="695115" y="82593"/>
                  </a:cubicBezTo>
                  <a:cubicBezTo>
                    <a:pt x="702810" y="82593"/>
                    <a:pt x="707940" y="80028"/>
                    <a:pt x="711531" y="74385"/>
                  </a:cubicBezTo>
                  <a:cubicBezTo>
                    <a:pt x="713070" y="72333"/>
                    <a:pt x="714096" y="71820"/>
                    <a:pt x="716148" y="73359"/>
                  </a:cubicBezTo>
                  <a:cubicBezTo>
                    <a:pt x="721278" y="75924"/>
                    <a:pt x="721791" y="77463"/>
                    <a:pt x="720252" y="79515"/>
                  </a:cubicBezTo>
                  <a:cubicBezTo>
                    <a:pt x="715635" y="88236"/>
                    <a:pt x="706914" y="92340"/>
                    <a:pt x="694602" y="92340"/>
                  </a:cubicBezTo>
                  <a:cubicBezTo>
                    <a:pt x="677160" y="92340"/>
                    <a:pt x="668439" y="82593"/>
                    <a:pt x="668439" y="66690"/>
                  </a:cubicBezTo>
                  <a:close/>
                  <a:moveTo>
                    <a:pt x="711531" y="53865"/>
                  </a:moveTo>
                  <a:cubicBezTo>
                    <a:pt x="711531" y="40527"/>
                    <a:pt x="705888" y="34884"/>
                    <a:pt x="695115" y="34884"/>
                  </a:cubicBezTo>
                  <a:cubicBezTo>
                    <a:pt x="684855" y="34884"/>
                    <a:pt x="679212" y="40527"/>
                    <a:pt x="679212" y="50274"/>
                  </a:cubicBezTo>
                  <a:lnTo>
                    <a:pt x="711531" y="53865"/>
                  </a:lnTo>
                  <a:close/>
                  <a:moveTo>
                    <a:pt x="757701" y="25650"/>
                  </a:moveTo>
                  <a:cubicBezTo>
                    <a:pt x="763857" y="25650"/>
                    <a:pt x="764370" y="26163"/>
                    <a:pt x="764370" y="28728"/>
                  </a:cubicBezTo>
                  <a:cubicBezTo>
                    <a:pt x="764370" y="34884"/>
                    <a:pt x="763857" y="35397"/>
                    <a:pt x="761292" y="35397"/>
                  </a:cubicBezTo>
                  <a:cubicBezTo>
                    <a:pt x="752571" y="35397"/>
                    <a:pt x="747954" y="36423"/>
                    <a:pt x="743850" y="37449"/>
                  </a:cubicBezTo>
                  <a:cubicBezTo>
                    <a:pt x="742824" y="37962"/>
                    <a:pt x="741798" y="38988"/>
                    <a:pt x="741798" y="40014"/>
                  </a:cubicBezTo>
                  <a:lnTo>
                    <a:pt x="741798" y="87723"/>
                  </a:lnTo>
                  <a:cubicBezTo>
                    <a:pt x="741798" y="89775"/>
                    <a:pt x="741285" y="90288"/>
                    <a:pt x="739233" y="90288"/>
                  </a:cubicBezTo>
                  <a:lnTo>
                    <a:pt x="734103" y="90288"/>
                  </a:lnTo>
                  <a:cubicBezTo>
                    <a:pt x="732051" y="90288"/>
                    <a:pt x="731538" y="89775"/>
                    <a:pt x="731538" y="87723"/>
                  </a:cubicBezTo>
                  <a:lnTo>
                    <a:pt x="731538" y="36423"/>
                  </a:lnTo>
                  <a:cubicBezTo>
                    <a:pt x="731538" y="32319"/>
                    <a:pt x="732564" y="30780"/>
                    <a:pt x="736155" y="29241"/>
                  </a:cubicBezTo>
                  <a:cubicBezTo>
                    <a:pt x="741798" y="27189"/>
                    <a:pt x="748980" y="25650"/>
                    <a:pt x="757701" y="2565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shape191"/>
            <p:cNvSpPr>
              <a:spLocks/>
            </p:cNvSpPr>
            <p:nvPr/>
          </p:nvSpPr>
          <p:spPr bwMode="auto">
            <a:xfrm>
              <a:off x="3039358" y="-3031297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shape192"/>
            <p:cNvSpPr>
              <a:spLocks/>
            </p:cNvSpPr>
            <p:nvPr/>
          </p:nvSpPr>
          <p:spPr bwMode="auto">
            <a:xfrm>
              <a:off x="4679775" y="-1390880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shape193"/>
            <p:cNvSpPr>
              <a:spLocks/>
            </p:cNvSpPr>
            <p:nvPr/>
          </p:nvSpPr>
          <p:spPr bwMode="auto">
            <a:xfrm>
              <a:off x="6324222" y="253568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shape195"/>
            <p:cNvSpPr>
              <a:spLocks/>
            </p:cNvSpPr>
            <p:nvPr/>
          </p:nvSpPr>
          <p:spPr bwMode="auto">
            <a:xfrm>
              <a:off x="2217134" y="-572686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shape196"/>
            <p:cNvSpPr>
              <a:spLocks/>
            </p:cNvSpPr>
            <p:nvPr/>
          </p:nvSpPr>
          <p:spPr bwMode="auto">
            <a:xfrm>
              <a:off x="3861581" y="1071761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shape198"/>
            <p:cNvSpPr>
              <a:spLocks/>
            </p:cNvSpPr>
            <p:nvPr/>
          </p:nvSpPr>
          <p:spPr bwMode="auto">
            <a:xfrm>
              <a:off x="7150477" y="4360656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shape199"/>
            <p:cNvSpPr>
              <a:spLocks/>
            </p:cNvSpPr>
            <p:nvPr/>
          </p:nvSpPr>
          <p:spPr bwMode="auto">
            <a:xfrm>
              <a:off x="-245507" y="253568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shape200"/>
            <p:cNvSpPr>
              <a:spLocks/>
            </p:cNvSpPr>
            <p:nvPr/>
          </p:nvSpPr>
          <p:spPr bwMode="auto">
            <a:xfrm>
              <a:off x="1394910" y="1893985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shape201"/>
            <p:cNvSpPr>
              <a:spLocks/>
            </p:cNvSpPr>
            <p:nvPr/>
          </p:nvSpPr>
          <p:spPr bwMode="auto">
            <a:xfrm>
              <a:off x="3039358" y="3538432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shape202"/>
            <p:cNvSpPr>
              <a:spLocks/>
            </p:cNvSpPr>
            <p:nvPr/>
          </p:nvSpPr>
          <p:spPr bwMode="auto">
            <a:xfrm>
              <a:off x="4683805" y="5182880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shape203"/>
            <p:cNvSpPr>
              <a:spLocks/>
            </p:cNvSpPr>
            <p:nvPr/>
          </p:nvSpPr>
          <p:spPr bwMode="auto">
            <a:xfrm>
              <a:off x="-1071761" y="2716209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shape204"/>
            <p:cNvSpPr>
              <a:spLocks/>
            </p:cNvSpPr>
            <p:nvPr/>
          </p:nvSpPr>
          <p:spPr bwMode="auto">
            <a:xfrm>
              <a:off x="572686" y="4360656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shape205"/>
            <p:cNvSpPr>
              <a:spLocks/>
            </p:cNvSpPr>
            <p:nvPr/>
          </p:nvSpPr>
          <p:spPr bwMode="auto">
            <a:xfrm>
              <a:off x="2217134" y="6005104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1" name="shape206"/>
            <p:cNvSpPr>
              <a:spLocks/>
            </p:cNvSpPr>
            <p:nvPr/>
          </p:nvSpPr>
          <p:spPr bwMode="auto">
            <a:xfrm>
              <a:off x="3861581" y="7649551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shape207"/>
            <p:cNvSpPr>
              <a:spLocks/>
            </p:cNvSpPr>
            <p:nvPr/>
          </p:nvSpPr>
          <p:spPr bwMode="auto">
            <a:xfrm>
              <a:off x="3039358" y="-3031297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shape208"/>
            <p:cNvSpPr>
              <a:spLocks/>
            </p:cNvSpPr>
            <p:nvPr/>
          </p:nvSpPr>
          <p:spPr bwMode="auto">
            <a:xfrm>
              <a:off x="4679775" y="-1390880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shape209"/>
            <p:cNvSpPr>
              <a:spLocks/>
            </p:cNvSpPr>
            <p:nvPr/>
          </p:nvSpPr>
          <p:spPr bwMode="auto">
            <a:xfrm>
              <a:off x="6324222" y="253568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shape211"/>
            <p:cNvSpPr>
              <a:spLocks/>
            </p:cNvSpPr>
            <p:nvPr/>
          </p:nvSpPr>
          <p:spPr bwMode="auto">
            <a:xfrm>
              <a:off x="2217134" y="-572686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shape212"/>
            <p:cNvSpPr>
              <a:spLocks/>
            </p:cNvSpPr>
            <p:nvPr/>
          </p:nvSpPr>
          <p:spPr bwMode="auto">
            <a:xfrm>
              <a:off x="3861581" y="1071761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7" name="shape214"/>
            <p:cNvSpPr>
              <a:spLocks/>
            </p:cNvSpPr>
            <p:nvPr/>
          </p:nvSpPr>
          <p:spPr bwMode="auto">
            <a:xfrm>
              <a:off x="7150477" y="4360656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8" name="shape215"/>
            <p:cNvSpPr>
              <a:spLocks/>
            </p:cNvSpPr>
            <p:nvPr/>
          </p:nvSpPr>
          <p:spPr bwMode="auto">
            <a:xfrm>
              <a:off x="-245507" y="253568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9" name="shape216"/>
            <p:cNvSpPr>
              <a:spLocks/>
            </p:cNvSpPr>
            <p:nvPr/>
          </p:nvSpPr>
          <p:spPr bwMode="auto">
            <a:xfrm>
              <a:off x="1394910" y="1893985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0" name="shape218"/>
            <p:cNvSpPr>
              <a:spLocks/>
            </p:cNvSpPr>
            <p:nvPr/>
          </p:nvSpPr>
          <p:spPr bwMode="auto">
            <a:xfrm>
              <a:off x="4683805" y="5182880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1" name="shape219"/>
            <p:cNvSpPr>
              <a:spLocks/>
            </p:cNvSpPr>
            <p:nvPr/>
          </p:nvSpPr>
          <p:spPr bwMode="auto">
            <a:xfrm>
              <a:off x="-1071761" y="2716209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2" name="shape220"/>
            <p:cNvSpPr>
              <a:spLocks/>
            </p:cNvSpPr>
            <p:nvPr/>
          </p:nvSpPr>
          <p:spPr bwMode="auto">
            <a:xfrm>
              <a:off x="572686" y="4360656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3" name="shape221"/>
            <p:cNvSpPr>
              <a:spLocks/>
            </p:cNvSpPr>
            <p:nvPr/>
          </p:nvSpPr>
          <p:spPr bwMode="auto">
            <a:xfrm>
              <a:off x="2217134" y="6005104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4" name="shape222"/>
            <p:cNvSpPr>
              <a:spLocks/>
            </p:cNvSpPr>
            <p:nvPr/>
          </p:nvSpPr>
          <p:spPr bwMode="auto">
            <a:xfrm>
              <a:off x="3861581" y="7649551"/>
              <a:ext cx="1197000" cy="1197000"/>
            </a:xfrm>
            <a:custGeom>
              <a:avLst/>
              <a:gdLst>
                <a:gd name="T0" fmla="*/ 141660 w 1197000"/>
                <a:gd name="T1" fmla="*/ 190562 h 1197000"/>
                <a:gd name="T2" fmla="*/ -21931 w 1197000"/>
                <a:gd name="T3" fmla="*/ 183241 h 1197000"/>
                <a:gd name="T4" fmla="*/ -29252 w 1197000"/>
                <a:gd name="T5" fmla="*/ 19650 h 1197000"/>
                <a:gd name="T6" fmla="*/ 30488 w 1197000"/>
                <a:gd name="T7" fmla="*/ 130816 h 1197000"/>
                <a:gd name="T8" fmla="*/ 532922 w 1197000"/>
                <a:gd name="T9" fmla="*/ 523320 h 1197000"/>
                <a:gd name="T10" fmla="*/ 371309 w 1197000"/>
                <a:gd name="T11" fmla="*/ 623741 h 1197000"/>
                <a:gd name="T12" fmla="*/ 481990 w 1197000"/>
                <a:gd name="T13" fmla="*/ 543939 h 1197000"/>
                <a:gd name="T14" fmla="*/ 623746 w 1197000"/>
                <a:gd name="T15" fmla="*/ 747722 h 1197000"/>
                <a:gd name="T16" fmla="*/ 675267 w 1197000"/>
                <a:gd name="T17" fmla="*/ 807457 h 1197000"/>
                <a:gd name="T18" fmla="*/ 555035 w 1197000"/>
                <a:gd name="T19" fmla="*/ 792723 h 1197000"/>
                <a:gd name="T20" fmla="*/ 752819 w 1197000"/>
                <a:gd name="T21" fmla="*/ 810438 h 1197000"/>
                <a:gd name="T22" fmla="*/ 738275 w 1197000"/>
                <a:gd name="T23" fmla="*/ 857802 h 1197000"/>
                <a:gd name="T24" fmla="*/ 737904 w 1197000"/>
                <a:gd name="T25" fmla="*/ 884887 h 1197000"/>
                <a:gd name="T26" fmla="*/ 658053 w 1197000"/>
                <a:gd name="T27" fmla="*/ 842001 h 1197000"/>
                <a:gd name="T28" fmla="*/ 701682 w 1197000"/>
                <a:gd name="T29" fmla="*/ 894337 h 1197000"/>
                <a:gd name="T30" fmla="*/ 686753 w 1197000"/>
                <a:gd name="T31" fmla="*/ 803826 h 1197000"/>
                <a:gd name="T32" fmla="*/ 837244 w 1197000"/>
                <a:gd name="T33" fmla="*/ 1027348 h 1197000"/>
                <a:gd name="T34" fmla="*/ 786685 w 1197000"/>
                <a:gd name="T35" fmla="*/ 962616 h 1197000"/>
                <a:gd name="T36" fmla="*/ 878947 w 1197000"/>
                <a:gd name="T37" fmla="*/ 1031399 h 1197000"/>
                <a:gd name="T38" fmla="*/ 838466 w 1197000"/>
                <a:gd name="T39" fmla="*/ 900909 h 1197000"/>
                <a:gd name="T40" fmla="*/ 799763 w 1197000"/>
                <a:gd name="T41" fmla="*/ 908105 h 1197000"/>
                <a:gd name="T42" fmla="*/ 766492 w 1197000"/>
                <a:gd name="T43" fmla="*/ 989702 h 1197000"/>
                <a:gd name="T44" fmla="*/ 743206 w 1197000"/>
                <a:gd name="T45" fmla="*/ 917529 h 1197000"/>
                <a:gd name="T46" fmla="*/ 773697 w 1197000"/>
                <a:gd name="T47" fmla="*/ 853461 h 1197000"/>
                <a:gd name="T48" fmla="*/ 826854 w 1197000"/>
                <a:gd name="T49" fmla="*/ 850701 h 1197000"/>
                <a:gd name="T50" fmla="*/ 238788 w 1197000"/>
                <a:gd name="T51" fmla="*/ 346627 h 1197000"/>
                <a:gd name="T52" fmla="*/ 155047 w 1197000"/>
                <a:gd name="T53" fmla="*/ 402654 h 1197000"/>
                <a:gd name="T54" fmla="*/ 191939 w 1197000"/>
                <a:gd name="T55" fmla="*/ 298796 h 1197000"/>
                <a:gd name="T56" fmla="*/ 106658 w 1197000"/>
                <a:gd name="T57" fmla="*/ 336944 h 1197000"/>
                <a:gd name="T58" fmla="*/ 245595 w 1197000"/>
                <a:gd name="T59" fmla="*/ 314142 h 1197000"/>
                <a:gd name="T60" fmla="*/ 209336 w 1197000"/>
                <a:gd name="T61" fmla="*/ 456943 h 1197000"/>
                <a:gd name="T62" fmla="*/ 253612 w 1197000"/>
                <a:gd name="T63" fmla="*/ 356808 h 1197000"/>
                <a:gd name="T64" fmla="*/ 269345 w 1197000"/>
                <a:gd name="T65" fmla="*/ 516952 h 1197000"/>
                <a:gd name="T66" fmla="*/ 352355 w 1197000"/>
                <a:gd name="T67" fmla="*/ 421686 h 1197000"/>
                <a:gd name="T68" fmla="*/ 323163 w 1197000"/>
                <a:gd name="T69" fmla="*/ 570770 h 1197000"/>
                <a:gd name="T70" fmla="*/ 365400 w 1197000"/>
                <a:gd name="T71" fmla="*/ 468596 h 1197000"/>
                <a:gd name="T72" fmla="*/ 256410 w 1197000"/>
                <a:gd name="T73" fmla="*/ 486697 h 1197000"/>
                <a:gd name="T74" fmla="*/ 307948 w 1197000"/>
                <a:gd name="T75" fmla="*/ 387712 h 1197000"/>
                <a:gd name="T76" fmla="*/ 550211 w 1197000"/>
                <a:gd name="T77" fmla="*/ 679827 h 1197000"/>
                <a:gd name="T78" fmla="*/ 476309 w 1197000"/>
                <a:gd name="T79" fmla="*/ 706595 h 1197000"/>
                <a:gd name="T80" fmla="*/ 451393 w 1197000"/>
                <a:gd name="T81" fmla="*/ 681679 h 1197000"/>
                <a:gd name="T82" fmla="*/ 494886 w 1197000"/>
                <a:gd name="T83" fmla="*/ 591053 h 1197000"/>
                <a:gd name="T84" fmla="*/ 599452 w 1197000"/>
                <a:gd name="T85" fmla="*/ 657071 h 1197000"/>
                <a:gd name="T86" fmla="*/ 523914 w 1197000"/>
                <a:gd name="T87" fmla="*/ 771521 h 1197000"/>
                <a:gd name="T88" fmla="*/ 559957 w 1197000"/>
                <a:gd name="T89" fmla="*/ 667796 h 1197000"/>
                <a:gd name="T90" fmla="*/ 842608 w 1197000"/>
                <a:gd name="T91" fmla="*/ 1090215 h 1197000"/>
                <a:gd name="T92" fmla="*/ 968669 w 1197000"/>
                <a:gd name="T93" fmla="*/ 1026288 h 1197000"/>
                <a:gd name="T94" fmla="*/ 950902 w 1197000"/>
                <a:gd name="T95" fmla="*/ 1054097 h 1197000"/>
                <a:gd name="T96" fmla="*/ 30020 w 1197000"/>
                <a:gd name="T97" fmla="*/ 182768 h 1197000"/>
                <a:gd name="T98" fmla="*/ -68345 w 1197000"/>
                <a:gd name="T99" fmla="*/ 131716 h 1197000"/>
                <a:gd name="T100" fmla="*/ 629640 w 1197000"/>
                <a:gd name="T101" fmla="*/ 805638 h 1197000"/>
                <a:gd name="T102" fmla="*/ 614455 w 1197000"/>
                <a:gd name="T103" fmla="*/ 820823 h 1197000"/>
                <a:gd name="T104" fmla="*/ 411491 w 1197000"/>
                <a:gd name="T105" fmla="*/ 614439 h 1197000"/>
                <a:gd name="T106" fmla="*/ 394261 w 1197000"/>
                <a:gd name="T107" fmla="*/ 571479 h 1197000"/>
                <a:gd name="T108" fmla="*/ 865649 w 1197000"/>
                <a:gd name="T109" fmla="*/ 997563 h 1197000"/>
                <a:gd name="T110" fmla="*/ 359147 w 1197000"/>
                <a:gd name="T111" fmla="*/ 385843 h 1197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7000"/>
                <a:gd name="T169" fmla="*/ 0 h 1197000"/>
                <a:gd name="T170" fmla="*/ 1197000 w 1197000"/>
                <a:gd name="T171" fmla="*/ 1197000 h 1197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7000" h="1197000">
                  <a:moveTo>
                    <a:pt x="30488" y="130816"/>
                  </a:moveTo>
                  <a:lnTo>
                    <a:pt x="116895" y="130030"/>
                  </a:lnTo>
                  <a:cubicBezTo>
                    <a:pt x="136587" y="129850"/>
                    <a:pt x="152442" y="145705"/>
                    <a:pt x="152262" y="165397"/>
                  </a:cubicBezTo>
                  <a:cubicBezTo>
                    <a:pt x="152177" y="174813"/>
                    <a:pt x="148361" y="183861"/>
                    <a:pt x="141660" y="190562"/>
                  </a:cubicBezTo>
                  <a:lnTo>
                    <a:pt x="37814" y="294407"/>
                  </a:lnTo>
                  <a:cubicBezTo>
                    <a:pt x="23841" y="308380"/>
                    <a:pt x="1321" y="308585"/>
                    <a:pt x="-12486" y="294778"/>
                  </a:cubicBezTo>
                  <a:cubicBezTo>
                    <a:pt x="-19126" y="288138"/>
                    <a:pt x="-22804" y="279093"/>
                    <a:pt x="-22718" y="269643"/>
                  </a:cubicBezTo>
                  <a:lnTo>
                    <a:pt x="-21931" y="183241"/>
                  </a:lnTo>
                  <a:lnTo>
                    <a:pt x="-108333" y="184028"/>
                  </a:lnTo>
                  <a:cubicBezTo>
                    <a:pt x="-117783" y="184114"/>
                    <a:pt x="-126829" y="180435"/>
                    <a:pt x="-133468" y="173796"/>
                  </a:cubicBezTo>
                  <a:cubicBezTo>
                    <a:pt x="-147276" y="159988"/>
                    <a:pt x="-147071" y="137469"/>
                    <a:pt x="-133098" y="123496"/>
                  </a:cubicBezTo>
                  <a:lnTo>
                    <a:pt x="-29252" y="19650"/>
                  </a:lnTo>
                  <a:cubicBezTo>
                    <a:pt x="-22551" y="12949"/>
                    <a:pt x="-13503" y="9133"/>
                    <a:pt x="-4087" y="9047"/>
                  </a:cubicBezTo>
                  <a:cubicBezTo>
                    <a:pt x="5177" y="8963"/>
                    <a:pt x="13884" y="12450"/>
                    <a:pt x="20543" y="18786"/>
                  </a:cubicBezTo>
                  <a:cubicBezTo>
                    <a:pt x="27877" y="26444"/>
                    <a:pt x="31364" y="35150"/>
                    <a:pt x="31280" y="44414"/>
                  </a:cubicBezTo>
                  <a:lnTo>
                    <a:pt x="30488" y="130816"/>
                  </a:lnTo>
                  <a:close/>
                  <a:moveTo>
                    <a:pt x="481990" y="543939"/>
                  </a:moveTo>
                  <a:lnTo>
                    <a:pt x="509105" y="516824"/>
                  </a:lnTo>
                  <a:cubicBezTo>
                    <a:pt x="514734" y="511195"/>
                    <a:pt x="520928" y="511326"/>
                    <a:pt x="526332" y="516730"/>
                  </a:cubicBezTo>
                  <a:lnTo>
                    <a:pt x="532922" y="523320"/>
                  </a:lnTo>
                  <a:cubicBezTo>
                    <a:pt x="538301" y="528699"/>
                    <a:pt x="538011" y="535051"/>
                    <a:pt x="532671" y="540391"/>
                  </a:cubicBezTo>
                  <a:lnTo>
                    <a:pt x="428946" y="644116"/>
                  </a:lnTo>
                  <a:cubicBezTo>
                    <a:pt x="421714" y="651348"/>
                    <a:pt x="416268" y="652304"/>
                    <a:pt x="406499" y="648278"/>
                  </a:cubicBezTo>
                  <a:cubicBezTo>
                    <a:pt x="393971" y="642890"/>
                    <a:pt x="382228" y="634659"/>
                    <a:pt x="371309" y="623741"/>
                  </a:cubicBezTo>
                  <a:cubicBezTo>
                    <a:pt x="346279" y="598711"/>
                    <a:pt x="345796" y="572498"/>
                    <a:pt x="370056" y="548238"/>
                  </a:cubicBezTo>
                  <a:lnTo>
                    <a:pt x="392730" y="525563"/>
                  </a:lnTo>
                  <a:cubicBezTo>
                    <a:pt x="416785" y="501508"/>
                    <a:pt x="443321" y="500939"/>
                    <a:pt x="466990" y="524608"/>
                  </a:cubicBezTo>
                  <a:cubicBezTo>
                    <a:pt x="472099" y="529717"/>
                    <a:pt x="477067" y="536117"/>
                    <a:pt x="481990" y="543939"/>
                  </a:cubicBezTo>
                  <a:close/>
                  <a:moveTo>
                    <a:pt x="651266" y="784012"/>
                  </a:moveTo>
                  <a:cubicBezTo>
                    <a:pt x="662556" y="772721"/>
                    <a:pt x="662902" y="765455"/>
                    <a:pt x="652492" y="755045"/>
                  </a:cubicBezTo>
                  <a:cubicBezTo>
                    <a:pt x="644980" y="747533"/>
                    <a:pt x="637733" y="745137"/>
                    <a:pt x="629066" y="747307"/>
                  </a:cubicBezTo>
                  <a:cubicBezTo>
                    <a:pt x="626064" y="747772"/>
                    <a:pt x="625295" y="747859"/>
                    <a:pt x="623746" y="747722"/>
                  </a:cubicBezTo>
                  <a:cubicBezTo>
                    <a:pt x="619155" y="747317"/>
                    <a:pt x="616848" y="744828"/>
                    <a:pt x="614546" y="739689"/>
                  </a:cubicBezTo>
                  <a:cubicBezTo>
                    <a:pt x="609010" y="725393"/>
                    <a:pt x="612009" y="718894"/>
                    <a:pt x="619597" y="716282"/>
                  </a:cubicBezTo>
                  <a:cubicBezTo>
                    <a:pt x="639100" y="709812"/>
                    <a:pt x="658011" y="715630"/>
                    <a:pt x="675273" y="732891"/>
                  </a:cubicBezTo>
                  <a:cubicBezTo>
                    <a:pt x="700410" y="758028"/>
                    <a:pt x="699350" y="783374"/>
                    <a:pt x="675267" y="807457"/>
                  </a:cubicBezTo>
                  <a:lnTo>
                    <a:pt x="633295" y="849429"/>
                  </a:lnTo>
                  <a:cubicBezTo>
                    <a:pt x="625953" y="856771"/>
                    <a:pt x="620294" y="858010"/>
                    <a:pt x="611195" y="854465"/>
                  </a:cubicBezTo>
                  <a:cubicBezTo>
                    <a:pt x="601069" y="850484"/>
                    <a:pt x="589933" y="842365"/>
                    <a:pt x="577709" y="830141"/>
                  </a:cubicBezTo>
                  <a:cubicBezTo>
                    <a:pt x="563602" y="816034"/>
                    <a:pt x="555857" y="803616"/>
                    <a:pt x="555035" y="792723"/>
                  </a:cubicBezTo>
                  <a:cubicBezTo>
                    <a:pt x="553976" y="781564"/>
                    <a:pt x="558797" y="770728"/>
                    <a:pt x="568917" y="760608"/>
                  </a:cubicBezTo>
                  <a:cubicBezTo>
                    <a:pt x="590474" y="739050"/>
                    <a:pt x="610891" y="742484"/>
                    <a:pt x="638756" y="770349"/>
                  </a:cubicBezTo>
                  <a:cubicBezTo>
                    <a:pt x="643130" y="774723"/>
                    <a:pt x="647294" y="779259"/>
                    <a:pt x="651266" y="784012"/>
                  </a:cubicBezTo>
                  <a:close/>
                  <a:moveTo>
                    <a:pt x="752819" y="810438"/>
                  </a:moveTo>
                  <a:cubicBezTo>
                    <a:pt x="771224" y="828842"/>
                    <a:pt x="777229" y="848336"/>
                    <a:pt x="769863" y="867609"/>
                  </a:cubicBezTo>
                  <a:cubicBezTo>
                    <a:pt x="767319" y="875000"/>
                    <a:pt x="760805" y="878266"/>
                    <a:pt x="753375" y="875435"/>
                  </a:cubicBezTo>
                  <a:lnTo>
                    <a:pt x="745840" y="872372"/>
                  </a:lnTo>
                  <a:cubicBezTo>
                    <a:pt x="738511" y="869462"/>
                    <a:pt x="736774" y="865421"/>
                    <a:pt x="738275" y="857802"/>
                  </a:cubicBezTo>
                  <a:cubicBezTo>
                    <a:pt x="741411" y="848741"/>
                    <a:pt x="739567" y="842441"/>
                    <a:pt x="730505" y="833379"/>
                  </a:cubicBezTo>
                  <a:cubicBezTo>
                    <a:pt x="720907" y="823782"/>
                    <a:pt x="715161" y="822551"/>
                    <a:pt x="710641" y="827071"/>
                  </a:cubicBezTo>
                  <a:cubicBezTo>
                    <a:pt x="705254" y="832458"/>
                    <a:pt x="706401" y="836223"/>
                    <a:pt x="719767" y="852059"/>
                  </a:cubicBezTo>
                  <a:cubicBezTo>
                    <a:pt x="729846" y="864597"/>
                    <a:pt x="735884" y="875287"/>
                    <a:pt x="737904" y="884887"/>
                  </a:cubicBezTo>
                  <a:cubicBezTo>
                    <a:pt x="740224" y="895909"/>
                    <a:pt x="735812" y="906712"/>
                    <a:pt x="725577" y="916946"/>
                  </a:cubicBezTo>
                  <a:cubicBezTo>
                    <a:pt x="706441" y="936083"/>
                    <a:pt x="680860" y="933292"/>
                    <a:pt x="657452" y="909884"/>
                  </a:cubicBezTo>
                  <a:cubicBezTo>
                    <a:pt x="637539" y="889971"/>
                    <a:pt x="631883" y="868969"/>
                    <a:pt x="641371" y="848410"/>
                  </a:cubicBezTo>
                  <a:cubicBezTo>
                    <a:pt x="644347" y="841002"/>
                    <a:pt x="651327" y="838379"/>
                    <a:pt x="658053" y="842001"/>
                  </a:cubicBezTo>
                  <a:lnTo>
                    <a:pt x="665427" y="845458"/>
                  </a:lnTo>
                  <a:cubicBezTo>
                    <a:pt x="671819" y="848595"/>
                    <a:pt x="673909" y="854671"/>
                    <a:pt x="671253" y="861735"/>
                  </a:cubicBezTo>
                  <a:cubicBezTo>
                    <a:pt x="667776" y="869587"/>
                    <a:pt x="670134" y="877631"/>
                    <a:pt x="679449" y="886946"/>
                  </a:cubicBezTo>
                  <a:cubicBezTo>
                    <a:pt x="690210" y="897707"/>
                    <a:pt x="696772" y="899247"/>
                    <a:pt x="701682" y="894337"/>
                  </a:cubicBezTo>
                  <a:cubicBezTo>
                    <a:pt x="706784" y="889234"/>
                    <a:pt x="705613" y="885113"/>
                    <a:pt x="693044" y="869841"/>
                  </a:cubicBezTo>
                  <a:cubicBezTo>
                    <a:pt x="685193" y="860156"/>
                    <a:pt x="682003" y="855380"/>
                    <a:pt x="677990" y="846878"/>
                  </a:cubicBezTo>
                  <a:cubicBezTo>
                    <a:pt x="675409" y="841409"/>
                    <a:pt x="674093" y="836834"/>
                    <a:pt x="674159" y="832814"/>
                  </a:cubicBezTo>
                  <a:cubicBezTo>
                    <a:pt x="673610" y="823267"/>
                    <a:pt x="678132" y="812448"/>
                    <a:pt x="686753" y="803826"/>
                  </a:cubicBezTo>
                  <a:cubicBezTo>
                    <a:pt x="705393" y="785187"/>
                    <a:pt x="730180" y="787799"/>
                    <a:pt x="752819" y="810438"/>
                  </a:cubicBezTo>
                  <a:close/>
                  <a:moveTo>
                    <a:pt x="811561" y="984872"/>
                  </a:moveTo>
                  <a:cubicBezTo>
                    <a:pt x="798947" y="997486"/>
                    <a:pt x="799348" y="1007489"/>
                    <a:pt x="810370" y="1018511"/>
                  </a:cubicBezTo>
                  <a:cubicBezTo>
                    <a:pt x="818979" y="1027119"/>
                    <a:pt x="827607" y="1029942"/>
                    <a:pt x="837244" y="1027348"/>
                  </a:cubicBezTo>
                  <a:cubicBezTo>
                    <a:pt x="845441" y="1025837"/>
                    <a:pt x="851044" y="1029192"/>
                    <a:pt x="852534" y="1036711"/>
                  </a:cubicBezTo>
                  <a:cubicBezTo>
                    <a:pt x="856903" y="1051238"/>
                    <a:pt x="852854" y="1057641"/>
                    <a:pt x="845053" y="1059392"/>
                  </a:cubicBezTo>
                  <a:cubicBezTo>
                    <a:pt x="825305" y="1065101"/>
                    <a:pt x="806074" y="1058505"/>
                    <a:pt x="788068" y="1040500"/>
                  </a:cubicBezTo>
                  <a:cubicBezTo>
                    <a:pt x="762739" y="1015171"/>
                    <a:pt x="762748" y="986553"/>
                    <a:pt x="786685" y="962616"/>
                  </a:cubicBezTo>
                  <a:lnTo>
                    <a:pt x="806626" y="942675"/>
                  </a:lnTo>
                  <a:cubicBezTo>
                    <a:pt x="831359" y="917941"/>
                    <a:pt x="860600" y="918218"/>
                    <a:pt x="886102" y="943721"/>
                  </a:cubicBezTo>
                  <a:cubicBezTo>
                    <a:pt x="911245" y="968863"/>
                    <a:pt x="911582" y="998763"/>
                    <a:pt x="888274" y="1022071"/>
                  </a:cubicBezTo>
                  <a:lnTo>
                    <a:pt x="878947" y="1031399"/>
                  </a:lnTo>
                  <a:cubicBezTo>
                    <a:pt x="872538" y="1037807"/>
                    <a:pt x="864427" y="1037738"/>
                    <a:pt x="857911" y="1031222"/>
                  </a:cubicBezTo>
                  <a:lnTo>
                    <a:pt x="811561" y="984872"/>
                  </a:lnTo>
                  <a:close/>
                  <a:moveTo>
                    <a:pt x="822712" y="885155"/>
                  </a:moveTo>
                  <a:lnTo>
                    <a:pt x="838466" y="900909"/>
                  </a:lnTo>
                  <a:cubicBezTo>
                    <a:pt x="843844" y="906287"/>
                    <a:pt x="843555" y="912639"/>
                    <a:pt x="838215" y="917979"/>
                  </a:cubicBezTo>
                  <a:lnTo>
                    <a:pt x="832587" y="923607"/>
                  </a:lnTo>
                  <a:cubicBezTo>
                    <a:pt x="827247" y="928947"/>
                    <a:pt x="820895" y="929237"/>
                    <a:pt x="815516" y="923858"/>
                  </a:cubicBezTo>
                  <a:lnTo>
                    <a:pt x="799763" y="908105"/>
                  </a:lnTo>
                  <a:lnTo>
                    <a:pt x="767094" y="940774"/>
                  </a:lnTo>
                  <a:cubicBezTo>
                    <a:pt x="759795" y="948072"/>
                    <a:pt x="756540" y="953550"/>
                    <a:pt x="756594" y="956823"/>
                  </a:cubicBezTo>
                  <a:cubicBezTo>
                    <a:pt x="756650" y="960291"/>
                    <a:pt x="759787" y="965676"/>
                    <a:pt x="766429" y="972318"/>
                  </a:cubicBezTo>
                  <a:cubicBezTo>
                    <a:pt x="772069" y="977958"/>
                    <a:pt x="772196" y="983998"/>
                    <a:pt x="766492" y="989702"/>
                  </a:cubicBezTo>
                  <a:lnTo>
                    <a:pt x="760703" y="995491"/>
                  </a:lnTo>
                  <a:cubicBezTo>
                    <a:pt x="755334" y="1000860"/>
                    <a:pt x="749327" y="1000835"/>
                    <a:pt x="743441" y="995548"/>
                  </a:cubicBezTo>
                  <a:cubicBezTo>
                    <a:pt x="729145" y="981957"/>
                    <a:pt x="721772" y="969413"/>
                    <a:pt x="721732" y="957435"/>
                  </a:cubicBezTo>
                  <a:cubicBezTo>
                    <a:pt x="721299" y="945172"/>
                    <a:pt x="728606" y="932129"/>
                    <a:pt x="743206" y="917529"/>
                  </a:cubicBezTo>
                  <a:lnTo>
                    <a:pt x="776196" y="884538"/>
                  </a:lnTo>
                  <a:lnTo>
                    <a:pt x="767974" y="876316"/>
                  </a:lnTo>
                  <a:cubicBezTo>
                    <a:pt x="762629" y="870971"/>
                    <a:pt x="762709" y="864448"/>
                    <a:pt x="768068" y="859089"/>
                  </a:cubicBezTo>
                  <a:lnTo>
                    <a:pt x="773697" y="853461"/>
                  </a:lnTo>
                  <a:cubicBezTo>
                    <a:pt x="779326" y="847832"/>
                    <a:pt x="785519" y="847962"/>
                    <a:pt x="790924" y="853367"/>
                  </a:cubicBezTo>
                  <a:lnTo>
                    <a:pt x="799146" y="861589"/>
                  </a:lnTo>
                  <a:lnTo>
                    <a:pt x="809783" y="850952"/>
                  </a:lnTo>
                  <a:cubicBezTo>
                    <a:pt x="815384" y="845351"/>
                    <a:pt x="821429" y="845277"/>
                    <a:pt x="826854" y="850701"/>
                  </a:cubicBezTo>
                  <a:lnTo>
                    <a:pt x="833443" y="857291"/>
                  </a:lnTo>
                  <a:cubicBezTo>
                    <a:pt x="838848" y="862695"/>
                    <a:pt x="838978" y="868889"/>
                    <a:pt x="833350" y="874518"/>
                  </a:cubicBezTo>
                  <a:lnTo>
                    <a:pt x="822712" y="885155"/>
                  </a:lnTo>
                  <a:close/>
                  <a:moveTo>
                    <a:pt x="238788" y="346627"/>
                  </a:moveTo>
                  <a:cubicBezTo>
                    <a:pt x="236414" y="350546"/>
                    <a:pt x="233169" y="354531"/>
                    <a:pt x="229042" y="358658"/>
                  </a:cubicBezTo>
                  <a:lnTo>
                    <a:pt x="178707" y="408993"/>
                  </a:lnTo>
                  <a:cubicBezTo>
                    <a:pt x="173368" y="414333"/>
                    <a:pt x="167016" y="414623"/>
                    <a:pt x="161637" y="409244"/>
                  </a:cubicBezTo>
                  <a:lnTo>
                    <a:pt x="155047" y="402654"/>
                  </a:lnTo>
                  <a:cubicBezTo>
                    <a:pt x="149387" y="396995"/>
                    <a:pt x="149460" y="391108"/>
                    <a:pt x="155141" y="385427"/>
                  </a:cubicBezTo>
                  <a:lnTo>
                    <a:pt x="204993" y="335574"/>
                  </a:lnTo>
                  <a:cubicBezTo>
                    <a:pt x="214737" y="325830"/>
                    <a:pt x="214858" y="318054"/>
                    <a:pt x="205600" y="308796"/>
                  </a:cubicBezTo>
                  <a:cubicBezTo>
                    <a:pt x="201359" y="304555"/>
                    <a:pt x="196875" y="301264"/>
                    <a:pt x="191939" y="298796"/>
                  </a:cubicBezTo>
                  <a:lnTo>
                    <a:pt x="130224" y="360510"/>
                  </a:lnTo>
                  <a:cubicBezTo>
                    <a:pt x="124543" y="366191"/>
                    <a:pt x="118656" y="366264"/>
                    <a:pt x="112997" y="360604"/>
                  </a:cubicBezTo>
                  <a:lnTo>
                    <a:pt x="106407" y="354014"/>
                  </a:lnTo>
                  <a:cubicBezTo>
                    <a:pt x="101028" y="348635"/>
                    <a:pt x="101318" y="342283"/>
                    <a:pt x="106658" y="336944"/>
                  </a:cubicBezTo>
                  <a:lnTo>
                    <a:pt x="173717" y="269884"/>
                  </a:lnTo>
                  <a:cubicBezTo>
                    <a:pt x="180855" y="262747"/>
                    <a:pt x="186775" y="261431"/>
                    <a:pt x="196097" y="265149"/>
                  </a:cubicBezTo>
                  <a:cubicBezTo>
                    <a:pt x="208565" y="269972"/>
                    <a:pt x="219911" y="277529"/>
                    <a:pt x="230272" y="287890"/>
                  </a:cubicBezTo>
                  <a:cubicBezTo>
                    <a:pt x="238612" y="296231"/>
                    <a:pt x="243741" y="304960"/>
                    <a:pt x="245595" y="314142"/>
                  </a:cubicBezTo>
                  <a:cubicBezTo>
                    <a:pt x="258703" y="319988"/>
                    <a:pt x="269560" y="327178"/>
                    <a:pt x="278284" y="335902"/>
                  </a:cubicBezTo>
                  <a:cubicBezTo>
                    <a:pt x="300744" y="358362"/>
                    <a:pt x="300103" y="382995"/>
                    <a:pt x="276741" y="406357"/>
                  </a:cubicBezTo>
                  <a:lnTo>
                    <a:pt x="226406" y="456692"/>
                  </a:lnTo>
                  <a:cubicBezTo>
                    <a:pt x="221066" y="462032"/>
                    <a:pt x="214714" y="462321"/>
                    <a:pt x="209336" y="456943"/>
                  </a:cubicBezTo>
                  <a:lnTo>
                    <a:pt x="202746" y="450353"/>
                  </a:lnTo>
                  <a:cubicBezTo>
                    <a:pt x="197086" y="444693"/>
                    <a:pt x="197159" y="438806"/>
                    <a:pt x="202839" y="433126"/>
                  </a:cubicBezTo>
                  <a:lnTo>
                    <a:pt x="252692" y="383273"/>
                  </a:lnTo>
                  <a:cubicBezTo>
                    <a:pt x="262477" y="373488"/>
                    <a:pt x="262672" y="365868"/>
                    <a:pt x="253612" y="356808"/>
                  </a:cubicBezTo>
                  <a:cubicBezTo>
                    <a:pt x="249704" y="352900"/>
                    <a:pt x="244800" y="349520"/>
                    <a:pt x="238788" y="346627"/>
                  </a:cubicBezTo>
                  <a:close/>
                  <a:moveTo>
                    <a:pt x="347921" y="455509"/>
                  </a:moveTo>
                  <a:lnTo>
                    <a:pt x="286572" y="516858"/>
                  </a:lnTo>
                  <a:cubicBezTo>
                    <a:pt x="280891" y="522539"/>
                    <a:pt x="275004" y="522611"/>
                    <a:pt x="269345" y="516952"/>
                  </a:cubicBezTo>
                  <a:lnTo>
                    <a:pt x="262755" y="510362"/>
                  </a:lnTo>
                  <a:cubicBezTo>
                    <a:pt x="257376" y="504983"/>
                    <a:pt x="257666" y="498631"/>
                    <a:pt x="263005" y="493292"/>
                  </a:cubicBezTo>
                  <a:lnTo>
                    <a:pt x="330065" y="426232"/>
                  </a:lnTo>
                  <a:cubicBezTo>
                    <a:pt x="337172" y="419125"/>
                    <a:pt x="342929" y="417926"/>
                    <a:pt x="352355" y="421686"/>
                  </a:cubicBezTo>
                  <a:cubicBezTo>
                    <a:pt x="365457" y="426926"/>
                    <a:pt x="378027" y="435645"/>
                    <a:pt x="390071" y="447690"/>
                  </a:cubicBezTo>
                  <a:cubicBezTo>
                    <a:pt x="413923" y="471541"/>
                    <a:pt x="413943" y="497123"/>
                    <a:pt x="390081" y="520984"/>
                  </a:cubicBezTo>
                  <a:lnTo>
                    <a:pt x="340390" y="570676"/>
                  </a:lnTo>
                  <a:cubicBezTo>
                    <a:pt x="334761" y="576305"/>
                    <a:pt x="328567" y="576174"/>
                    <a:pt x="323163" y="570770"/>
                  </a:cubicBezTo>
                  <a:lnTo>
                    <a:pt x="316573" y="564180"/>
                  </a:lnTo>
                  <a:cubicBezTo>
                    <a:pt x="311168" y="558775"/>
                    <a:pt x="311038" y="552581"/>
                    <a:pt x="316666" y="546953"/>
                  </a:cubicBezTo>
                  <a:lnTo>
                    <a:pt x="365876" y="497743"/>
                  </a:lnTo>
                  <a:cubicBezTo>
                    <a:pt x="375903" y="487716"/>
                    <a:pt x="375796" y="478992"/>
                    <a:pt x="365400" y="468596"/>
                  </a:cubicBezTo>
                  <a:cubicBezTo>
                    <a:pt x="360064" y="463260"/>
                    <a:pt x="354124" y="458833"/>
                    <a:pt x="347921" y="455509"/>
                  </a:cubicBezTo>
                  <a:close/>
                  <a:moveTo>
                    <a:pt x="331765" y="394208"/>
                  </a:moveTo>
                  <a:cubicBezTo>
                    <a:pt x="337425" y="399868"/>
                    <a:pt x="337352" y="405755"/>
                    <a:pt x="331672" y="411435"/>
                  </a:cubicBezTo>
                  <a:lnTo>
                    <a:pt x="256410" y="486697"/>
                  </a:lnTo>
                  <a:cubicBezTo>
                    <a:pt x="250730" y="492377"/>
                    <a:pt x="244843" y="492450"/>
                    <a:pt x="239183" y="486790"/>
                  </a:cubicBezTo>
                  <a:lnTo>
                    <a:pt x="232593" y="480200"/>
                  </a:lnTo>
                  <a:cubicBezTo>
                    <a:pt x="226934" y="474541"/>
                    <a:pt x="227006" y="468654"/>
                    <a:pt x="232687" y="462973"/>
                  </a:cubicBezTo>
                  <a:lnTo>
                    <a:pt x="307948" y="387712"/>
                  </a:lnTo>
                  <a:cubicBezTo>
                    <a:pt x="313629" y="382031"/>
                    <a:pt x="319516" y="381959"/>
                    <a:pt x="325175" y="387618"/>
                  </a:cubicBezTo>
                  <a:lnTo>
                    <a:pt x="331765" y="394208"/>
                  </a:lnTo>
                  <a:close/>
                  <a:moveTo>
                    <a:pt x="559957" y="667796"/>
                  </a:moveTo>
                  <a:cubicBezTo>
                    <a:pt x="557582" y="671715"/>
                    <a:pt x="554338" y="675700"/>
                    <a:pt x="550211" y="679827"/>
                  </a:cubicBezTo>
                  <a:lnTo>
                    <a:pt x="499876" y="730162"/>
                  </a:lnTo>
                  <a:cubicBezTo>
                    <a:pt x="494536" y="735501"/>
                    <a:pt x="488184" y="735791"/>
                    <a:pt x="482805" y="730413"/>
                  </a:cubicBezTo>
                  <a:lnTo>
                    <a:pt x="476215" y="723823"/>
                  </a:lnTo>
                  <a:cubicBezTo>
                    <a:pt x="470556" y="718163"/>
                    <a:pt x="470628" y="712276"/>
                    <a:pt x="476309" y="706595"/>
                  </a:cubicBezTo>
                  <a:lnTo>
                    <a:pt x="526162" y="656743"/>
                  </a:lnTo>
                  <a:cubicBezTo>
                    <a:pt x="535906" y="646999"/>
                    <a:pt x="536027" y="639223"/>
                    <a:pt x="526768" y="629964"/>
                  </a:cubicBezTo>
                  <a:cubicBezTo>
                    <a:pt x="522528" y="625724"/>
                    <a:pt x="518043" y="622432"/>
                    <a:pt x="513107" y="619964"/>
                  </a:cubicBezTo>
                  <a:lnTo>
                    <a:pt x="451393" y="681679"/>
                  </a:lnTo>
                  <a:cubicBezTo>
                    <a:pt x="445712" y="687360"/>
                    <a:pt x="439825" y="687432"/>
                    <a:pt x="434165" y="681773"/>
                  </a:cubicBezTo>
                  <a:lnTo>
                    <a:pt x="427575" y="675183"/>
                  </a:lnTo>
                  <a:cubicBezTo>
                    <a:pt x="422197" y="669804"/>
                    <a:pt x="422487" y="663452"/>
                    <a:pt x="427826" y="658112"/>
                  </a:cubicBezTo>
                  <a:lnTo>
                    <a:pt x="494886" y="591053"/>
                  </a:lnTo>
                  <a:cubicBezTo>
                    <a:pt x="502023" y="583915"/>
                    <a:pt x="507943" y="582599"/>
                    <a:pt x="517265" y="586317"/>
                  </a:cubicBezTo>
                  <a:cubicBezTo>
                    <a:pt x="529734" y="591141"/>
                    <a:pt x="541079" y="598697"/>
                    <a:pt x="551440" y="609058"/>
                  </a:cubicBezTo>
                  <a:cubicBezTo>
                    <a:pt x="559781" y="617399"/>
                    <a:pt x="564909" y="626128"/>
                    <a:pt x="566764" y="635310"/>
                  </a:cubicBezTo>
                  <a:cubicBezTo>
                    <a:pt x="579871" y="641156"/>
                    <a:pt x="590728" y="648347"/>
                    <a:pt x="599452" y="657071"/>
                  </a:cubicBezTo>
                  <a:cubicBezTo>
                    <a:pt x="621912" y="679531"/>
                    <a:pt x="621272" y="704163"/>
                    <a:pt x="597909" y="727526"/>
                  </a:cubicBezTo>
                  <a:lnTo>
                    <a:pt x="547574" y="777860"/>
                  </a:lnTo>
                  <a:cubicBezTo>
                    <a:pt x="542235" y="783200"/>
                    <a:pt x="535883" y="783490"/>
                    <a:pt x="530504" y="778111"/>
                  </a:cubicBezTo>
                  <a:lnTo>
                    <a:pt x="523914" y="771521"/>
                  </a:lnTo>
                  <a:cubicBezTo>
                    <a:pt x="518255" y="765862"/>
                    <a:pt x="518327" y="759975"/>
                    <a:pt x="524008" y="754294"/>
                  </a:cubicBezTo>
                  <a:lnTo>
                    <a:pt x="573860" y="704442"/>
                  </a:lnTo>
                  <a:cubicBezTo>
                    <a:pt x="583645" y="694657"/>
                    <a:pt x="583840" y="687036"/>
                    <a:pt x="574781" y="677977"/>
                  </a:cubicBezTo>
                  <a:cubicBezTo>
                    <a:pt x="570872" y="674068"/>
                    <a:pt x="565969" y="670688"/>
                    <a:pt x="559957" y="667796"/>
                  </a:cubicBezTo>
                  <a:close/>
                  <a:moveTo>
                    <a:pt x="927804" y="1035333"/>
                  </a:moveTo>
                  <a:lnTo>
                    <a:pt x="866425" y="1096711"/>
                  </a:lnTo>
                  <a:cubicBezTo>
                    <a:pt x="860744" y="1102392"/>
                    <a:pt x="854858" y="1102465"/>
                    <a:pt x="849198" y="1096805"/>
                  </a:cubicBezTo>
                  <a:lnTo>
                    <a:pt x="842608" y="1090215"/>
                  </a:lnTo>
                  <a:cubicBezTo>
                    <a:pt x="837229" y="1084837"/>
                    <a:pt x="837519" y="1078485"/>
                    <a:pt x="842859" y="1073145"/>
                  </a:cubicBezTo>
                  <a:lnTo>
                    <a:pt x="910401" y="1005603"/>
                  </a:lnTo>
                  <a:cubicBezTo>
                    <a:pt x="917508" y="998496"/>
                    <a:pt x="923265" y="997297"/>
                    <a:pt x="932901" y="1001145"/>
                  </a:cubicBezTo>
                  <a:cubicBezTo>
                    <a:pt x="944848" y="1006394"/>
                    <a:pt x="956840" y="1014789"/>
                    <a:pt x="968669" y="1026288"/>
                  </a:cubicBezTo>
                  <a:lnTo>
                    <a:pt x="973690" y="1031309"/>
                  </a:lnTo>
                  <a:cubicBezTo>
                    <a:pt x="979304" y="1036923"/>
                    <a:pt x="979022" y="1043110"/>
                    <a:pt x="973596" y="1048536"/>
                  </a:cubicBezTo>
                  <a:lnTo>
                    <a:pt x="968129" y="1054004"/>
                  </a:lnTo>
                  <a:cubicBezTo>
                    <a:pt x="962703" y="1059429"/>
                    <a:pt x="956516" y="1059711"/>
                    <a:pt x="950902" y="1054097"/>
                  </a:cubicBezTo>
                  <a:lnTo>
                    <a:pt x="945410" y="1048606"/>
                  </a:lnTo>
                  <a:cubicBezTo>
                    <a:pt x="940135" y="1043331"/>
                    <a:pt x="934257" y="1038931"/>
                    <a:pt x="927804" y="1035333"/>
                  </a:cubicBezTo>
                  <a:close/>
                  <a:moveTo>
                    <a:pt x="76908" y="182339"/>
                  </a:moveTo>
                  <a:lnTo>
                    <a:pt x="30020" y="182768"/>
                  </a:lnTo>
                  <a:lnTo>
                    <a:pt x="29594" y="229653"/>
                  </a:lnTo>
                  <a:lnTo>
                    <a:pt x="76908" y="182339"/>
                  </a:lnTo>
                  <a:close/>
                  <a:moveTo>
                    <a:pt x="-21031" y="84403"/>
                  </a:moveTo>
                  <a:lnTo>
                    <a:pt x="-68345" y="131716"/>
                  </a:lnTo>
                  <a:lnTo>
                    <a:pt x="-21456" y="131289"/>
                  </a:lnTo>
                  <a:lnTo>
                    <a:pt x="-21031" y="84403"/>
                  </a:lnTo>
                  <a:close/>
                  <a:moveTo>
                    <a:pt x="614455" y="820823"/>
                  </a:moveTo>
                  <a:lnTo>
                    <a:pt x="629640" y="805638"/>
                  </a:lnTo>
                  <a:cubicBezTo>
                    <a:pt x="623713" y="798556"/>
                    <a:pt x="619232" y="793508"/>
                    <a:pt x="615846" y="790122"/>
                  </a:cubicBezTo>
                  <a:cubicBezTo>
                    <a:pt x="604130" y="778406"/>
                    <a:pt x="599329" y="777642"/>
                    <a:pt x="592640" y="784331"/>
                  </a:cubicBezTo>
                  <a:cubicBezTo>
                    <a:pt x="585957" y="791014"/>
                    <a:pt x="586584" y="795690"/>
                    <a:pt x="598117" y="807223"/>
                  </a:cubicBezTo>
                  <a:cubicBezTo>
                    <a:pt x="605084" y="814189"/>
                    <a:pt x="610691" y="818776"/>
                    <a:pt x="614455" y="820823"/>
                  </a:cubicBezTo>
                  <a:close/>
                  <a:moveTo>
                    <a:pt x="412880" y="615117"/>
                  </a:moveTo>
                  <a:cubicBezTo>
                    <a:pt x="412888" y="615121"/>
                    <a:pt x="412897" y="615125"/>
                    <a:pt x="412905" y="615129"/>
                  </a:cubicBezTo>
                  <a:cubicBezTo>
                    <a:pt x="412897" y="615125"/>
                    <a:pt x="412888" y="615121"/>
                    <a:pt x="412880" y="615117"/>
                  </a:cubicBezTo>
                  <a:close/>
                  <a:moveTo>
                    <a:pt x="411491" y="614439"/>
                  </a:moveTo>
                  <a:lnTo>
                    <a:pt x="459060" y="566870"/>
                  </a:lnTo>
                  <a:cubicBezTo>
                    <a:pt x="455067" y="559780"/>
                    <a:pt x="450969" y="554165"/>
                    <a:pt x="446869" y="550064"/>
                  </a:cubicBezTo>
                  <a:cubicBezTo>
                    <a:pt x="435898" y="539094"/>
                    <a:pt x="426695" y="539045"/>
                    <a:pt x="415971" y="549769"/>
                  </a:cubicBezTo>
                  <a:lnTo>
                    <a:pt x="394261" y="571479"/>
                  </a:lnTo>
                  <a:cubicBezTo>
                    <a:pt x="383924" y="581816"/>
                    <a:pt x="384164" y="591018"/>
                    <a:pt x="395353" y="602207"/>
                  </a:cubicBezTo>
                  <a:cubicBezTo>
                    <a:pt x="400871" y="607725"/>
                    <a:pt x="406105" y="611698"/>
                    <a:pt x="411491" y="614439"/>
                  </a:cubicBezTo>
                  <a:close/>
                  <a:moveTo>
                    <a:pt x="832260" y="964174"/>
                  </a:moveTo>
                  <a:lnTo>
                    <a:pt x="865649" y="997563"/>
                  </a:lnTo>
                  <a:cubicBezTo>
                    <a:pt x="875780" y="987335"/>
                    <a:pt x="875475" y="976742"/>
                    <a:pt x="864278" y="965544"/>
                  </a:cubicBezTo>
                  <a:cubicBezTo>
                    <a:pt x="853149" y="954415"/>
                    <a:pt x="842395" y="954137"/>
                    <a:pt x="832260" y="964174"/>
                  </a:cubicBezTo>
                  <a:close/>
                  <a:moveTo>
                    <a:pt x="359335" y="360990"/>
                  </a:moveTo>
                  <a:cubicBezTo>
                    <a:pt x="367775" y="369430"/>
                    <a:pt x="367610" y="377380"/>
                    <a:pt x="359147" y="385843"/>
                  </a:cubicBezTo>
                  <a:cubicBezTo>
                    <a:pt x="349398" y="395592"/>
                    <a:pt x="341448" y="395756"/>
                    <a:pt x="333008" y="387317"/>
                  </a:cubicBezTo>
                  <a:cubicBezTo>
                    <a:pt x="323695" y="378003"/>
                    <a:pt x="323726" y="370052"/>
                    <a:pt x="332255" y="361523"/>
                  </a:cubicBezTo>
                  <a:cubicBezTo>
                    <a:pt x="341956" y="351822"/>
                    <a:pt x="350067" y="351722"/>
                    <a:pt x="359335" y="360990"/>
                  </a:cubicBezTo>
                  <a:close/>
                </a:path>
              </a:pathLst>
            </a:custGeom>
            <a:solidFill>
              <a:srgbClr val="DEDD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5" name="MMConnector"/>
            <p:cNvSpPr>
              <a:spLocks/>
            </p:cNvSpPr>
            <p:nvPr/>
          </p:nvSpPr>
          <p:spPr bwMode="auto">
            <a:xfrm>
              <a:off x="1760254" y="2430898"/>
              <a:ext cx="740405" cy="1815165"/>
            </a:xfrm>
            <a:custGeom>
              <a:avLst/>
              <a:gdLst>
                <a:gd name="T0" fmla="*/ -233299 w 740405"/>
                <a:gd name="T1" fmla="*/ 789022 h 1815165"/>
                <a:gd name="T2" fmla="*/ 507106 w 740405"/>
                <a:gd name="T3" fmla="*/ -1026142 h 1815165"/>
                <a:gd name="T4" fmla="*/ 0 60000 65536"/>
                <a:gd name="T5" fmla="*/ 0 60000 65536"/>
                <a:gd name="T6" fmla="*/ 0 w 740405"/>
                <a:gd name="T7" fmla="*/ 0 h 1815165"/>
                <a:gd name="T8" fmla="*/ 740405 w 740405"/>
                <a:gd name="T9" fmla="*/ 1815165 h 18151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0405" h="1815165" fill="none">
                  <a:moveTo>
                    <a:pt x="-233299" y="789022"/>
                  </a:moveTo>
                  <a:cubicBezTo>
                    <a:pt x="-174684" y="103895"/>
                    <a:pt x="107080" y="-1026142"/>
                    <a:pt x="507106" y="-1026142"/>
                  </a:cubicBezTo>
                </a:path>
              </a:pathLst>
            </a:custGeom>
            <a:noFill/>
            <a:ln w="17100" cap="rnd">
              <a:solidFill>
                <a:srgbClr val="45454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6" name="MMConnector"/>
            <p:cNvSpPr>
              <a:spLocks/>
            </p:cNvSpPr>
            <p:nvPr/>
          </p:nvSpPr>
          <p:spPr bwMode="auto">
            <a:xfrm>
              <a:off x="1760254" y="4003813"/>
              <a:ext cx="673265" cy="856425"/>
            </a:xfrm>
            <a:custGeom>
              <a:avLst/>
              <a:gdLst>
                <a:gd name="T0" fmla="*/ -166159 w 673265"/>
                <a:gd name="T1" fmla="*/ -309652 h 856425"/>
                <a:gd name="T2" fmla="*/ 507106 w 673265"/>
                <a:gd name="T3" fmla="*/ 546772 h 856425"/>
                <a:gd name="T4" fmla="*/ 0 60000 65536"/>
                <a:gd name="T5" fmla="*/ 0 60000 65536"/>
                <a:gd name="T6" fmla="*/ 0 w 673265"/>
                <a:gd name="T7" fmla="*/ 0 h 856425"/>
                <a:gd name="T8" fmla="*/ 673265 w 673265"/>
                <a:gd name="T9" fmla="*/ 856425 h 8564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73265" h="856425" fill="none">
                  <a:moveTo>
                    <a:pt x="-166159" y="-309652"/>
                  </a:moveTo>
                  <a:cubicBezTo>
                    <a:pt x="-80953" y="54540"/>
                    <a:pt x="167718" y="546772"/>
                    <a:pt x="507106" y="546772"/>
                  </a:cubicBezTo>
                </a:path>
              </a:pathLst>
            </a:custGeom>
            <a:noFill/>
            <a:ln w="17100" cap="rnd">
              <a:solidFill>
                <a:srgbClr val="45454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MMConnector"/>
            <p:cNvSpPr>
              <a:spLocks/>
            </p:cNvSpPr>
            <p:nvPr/>
          </p:nvSpPr>
          <p:spPr bwMode="auto">
            <a:xfrm>
              <a:off x="1760254" y="4461809"/>
              <a:ext cx="738863" cy="1772415"/>
            </a:xfrm>
            <a:custGeom>
              <a:avLst/>
              <a:gdLst>
                <a:gd name="T0" fmla="*/ -231757 w 738863"/>
                <a:gd name="T1" fmla="*/ -767648 h 1772415"/>
                <a:gd name="T2" fmla="*/ 507106 w 738863"/>
                <a:gd name="T3" fmla="*/ 1004768 h 1772415"/>
                <a:gd name="T4" fmla="*/ 0 60000 65536"/>
                <a:gd name="T5" fmla="*/ 0 60000 65536"/>
                <a:gd name="T6" fmla="*/ 0 w 738863"/>
                <a:gd name="T7" fmla="*/ 0 h 1772415"/>
                <a:gd name="T8" fmla="*/ 738863 w 738863"/>
                <a:gd name="T9" fmla="*/ 1772415 h 17724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8863" h="1772415" fill="none">
                  <a:moveTo>
                    <a:pt x="-231757" y="-767648"/>
                  </a:moveTo>
                  <a:cubicBezTo>
                    <a:pt x="-172285" y="-96315"/>
                    <a:pt x="108657" y="1004768"/>
                    <a:pt x="507106" y="1004768"/>
                  </a:cubicBezTo>
                </a:path>
              </a:pathLst>
            </a:custGeom>
            <a:noFill/>
            <a:ln w="17100" cap="rnd">
              <a:solidFill>
                <a:srgbClr val="45454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8" name="MMConnector"/>
            <p:cNvSpPr>
              <a:spLocks/>
            </p:cNvSpPr>
            <p:nvPr/>
          </p:nvSpPr>
          <p:spPr bwMode="auto">
            <a:xfrm>
              <a:off x="1760254" y="2014228"/>
              <a:ext cx="760758" cy="2648505"/>
            </a:xfrm>
            <a:custGeom>
              <a:avLst/>
              <a:gdLst>
                <a:gd name="T0" fmla="*/ -253652 w 760758"/>
                <a:gd name="T1" fmla="*/ 1205697 h 2648505"/>
                <a:gd name="T2" fmla="*/ 507106 w 760758"/>
                <a:gd name="T3" fmla="*/ -1442816 h 2648505"/>
                <a:gd name="T4" fmla="*/ 0 60000 65536"/>
                <a:gd name="T5" fmla="*/ 0 60000 65536"/>
                <a:gd name="T6" fmla="*/ 0 w 760758"/>
                <a:gd name="T7" fmla="*/ 0 h 2648505"/>
                <a:gd name="T8" fmla="*/ 760758 w 760758"/>
                <a:gd name="T9" fmla="*/ 2648505 h 26485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0758" h="2648505" fill="none">
                  <a:moveTo>
                    <a:pt x="-253652" y="1205693"/>
                  </a:moveTo>
                  <a:cubicBezTo>
                    <a:pt x="-207995" y="256299"/>
                    <a:pt x="85039" y="-1442812"/>
                    <a:pt x="507106" y="-1442812"/>
                  </a:cubicBezTo>
                </a:path>
              </a:pathLst>
            </a:custGeom>
            <a:noFill/>
            <a:ln w="17100" cap="rnd">
              <a:solidFill>
                <a:srgbClr val="45454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9" name="MMConnector"/>
            <p:cNvSpPr>
              <a:spLocks/>
            </p:cNvSpPr>
            <p:nvPr/>
          </p:nvSpPr>
          <p:spPr bwMode="auto">
            <a:xfrm>
              <a:off x="1760254" y="4899853"/>
              <a:ext cx="760758" cy="2648505"/>
            </a:xfrm>
            <a:custGeom>
              <a:avLst/>
              <a:gdLst>
                <a:gd name="T0" fmla="*/ -253652 w 760758"/>
                <a:gd name="T1" fmla="*/ -1205696 h 2648505"/>
                <a:gd name="T2" fmla="*/ 507106 w 760758"/>
                <a:gd name="T3" fmla="*/ 1442817 h 2648505"/>
                <a:gd name="T4" fmla="*/ 0 60000 65536"/>
                <a:gd name="T5" fmla="*/ 0 60000 65536"/>
                <a:gd name="T6" fmla="*/ 0 w 760758"/>
                <a:gd name="T7" fmla="*/ 0 h 2648505"/>
                <a:gd name="T8" fmla="*/ 760758 w 760758"/>
                <a:gd name="T9" fmla="*/ 2648505 h 26485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0758" h="2648505" fill="none">
                  <a:moveTo>
                    <a:pt x="-253652" y="-1205692"/>
                  </a:moveTo>
                  <a:cubicBezTo>
                    <a:pt x="-207995" y="-256299"/>
                    <a:pt x="85039" y="1442813"/>
                    <a:pt x="507106" y="1442813"/>
                  </a:cubicBezTo>
                </a:path>
              </a:pathLst>
            </a:custGeom>
            <a:noFill/>
            <a:ln w="17100" cap="rnd">
              <a:solidFill>
                <a:srgbClr val="45454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MMConnector"/>
            <p:cNvSpPr>
              <a:spLocks/>
            </p:cNvSpPr>
            <p:nvPr/>
          </p:nvSpPr>
          <p:spPr bwMode="auto">
            <a:xfrm>
              <a:off x="3767600" y="571416"/>
              <a:ext cx="246240" cy="5700"/>
            </a:xfrm>
            <a:custGeom>
              <a:avLst/>
              <a:gdLst>
                <a:gd name="T0" fmla="*/ -123120 w 246240"/>
                <a:gd name="T1" fmla="*/ 0 h 5700"/>
                <a:gd name="T2" fmla="*/ -60420 w 246240"/>
                <a:gd name="T3" fmla="*/ 0 h 5700"/>
                <a:gd name="T4" fmla="*/ 123120 w 246240"/>
                <a:gd name="T5" fmla="*/ 0 h 5700"/>
                <a:gd name="T6" fmla="*/ 0 60000 65536"/>
                <a:gd name="T7" fmla="*/ 0 60000 65536"/>
                <a:gd name="T8" fmla="*/ 0 60000 65536"/>
                <a:gd name="T9" fmla="*/ 0 w 246240"/>
                <a:gd name="T10" fmla="*/ 0 h 5700"/>
                <a:gd name="T11" fmla="*/ 246240 w 246240"/>
                <a:gd name="T12" fmla="*/ 5700 h 57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240" h="5700" fill="none">
                  <a:moveTo>
                    <a:pt x="-123120" y="0"/>
                  </a:moveTo>
                  <a:lnTo>
                    <a:pt x="-60420" y="0"/>
                  </a:lnTo>
                  <a:cubicBezTo>
                    <a:pt x="32330" y="0"/>
                    <a:pt x="32330" y="0"/>
                    <a:pt x="123120" y="0"/>
                  </a:cubicBezTo>
                </a:path>
              </a:pathLst>
            </a:custGeom>
            <a:noFill/>
            <a:ln w="5700" cap="rnd">
              <a:solidFill>
                <a:srgbClr val="45454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1" name="MMConnector"/>
            <p:cNvSpPr>
              <a:spLocks/>
            </p:cNvSpPr>
            <p:nvPr/>
          </p:nvSpPr>
          <p:spPr bwMode="auto">
            <a:xfrm>
              <a:off x="5445680" y="1404756"/>
              <a:ext cx="246240" cy="5700"/>
            </a:xfrm>
            <a:custGeom>
              <a:avLst/>
              <a:gdLst>
                <a:gd name="T0" fmla="*/ -123120 w 246240"/>
                <a:gd name="T1" fmla="*/ 0 h 5700"/>
                <a:gd name="T2" fmla="*/ -60420 w 246240"/>
                <a:gd name="T3" fmla="*/ 0 h 5700"/>
                <a:gd name="T4" fmla="*/ 123120 w 246240"/>
                <a:gd name="T5" fmla="*/ 0 h 5700"/>
                <a:gd name="T6" fmla="*/ 0 60000 65536"/>
                <a:gd name="T7" fmla="*/ 0 60000 65536"/>
                <a:gd name="T8" fmla="*/ 0 60000 65536"/>
                <a:gd name="T9" fmla="*/ 0 w 246240"/>
                <a:gd name="T10" fmla="*/ 0 h 5700"/>
                <a:gd name="T11" fmla="*/ 246240 w 246240"/>
                <a:gd name="T12" fmla="*/ 5700 h 57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240" h="5700" fill="none">
                  <a:moveTo>
                    <a:pt x="-123120" y="0"/>
                  </a:moveTo>
                  <a:lnTo>
                    <a:pt x="-60420" y="0"/>
                  </a:lnTo>
                  <a:cubicBezTo>
                    <a:pt x="32330" y="0"/>
                    <a:pt x="32330" y="0"/>
                    <a:pt x="123120" y="0"/>
                  </a:cubicBezTo>
                </a:path>
              </a:pathLst>
            </a:custGeom>
            <a:noFill/>
            <a:ln w="5700" cap="rnd">
              <a:solidFill>
                <a:srgbClr val="45454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2" name="MMConnector"/>
            <p:cNvSpPr>
              <a:spLocks/>
            </p:cNvSpPr>
            <p:nvPr/>
          </p:nvSpPr>
          <p:spPr bwMode="auto">
            <a:xfrm>
              <a:off x="3498560" y="4411506"/>
              <a:ext cx="246240" cy="278160"/>
            </a:xfrm>
            <a:custGeom>
              <a:avLst/>
              <a:gdLst>
                <a:gd name="T0" fmla="*/ -123120 w 246240"/>
                <a:gd name="T1" fmla="*/ 139080 h 278160"/>
                <a:gd name="T2" fmla="*/ -60420 w 246240"/>
                <a:gd name="T3" fmla="*/ 139080 h 278160"/>
                <a:gd name="T4" fmla="*/ 123120 w 246240"/>
                <a:gd name="T5" fmla="*/ -139080 h 278160"/>
                <a:gd name="T6" fmla="*/ 0 60000 65536"/>
                <a:gd name="T7" fmla="*/ 0 60000 65536"/>
                <a:gd name="T8" fmla="*/ 0 60000 65536"/>
                <a:gd name="T9" fmla="*/ 0 w 246240"/>
                <a:gd name="T10" fmla="*/ 0 h 278160"/>
                <a:gd name="T11" fmla="*/ 246240 w 246240"/>
                <a:gd name="T12" fmla="*/ 278160 h 278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240" h="278160" fill="none">
                  <a:moveTo>
                    <a:pt x="-123120" y="139080"/>
                  </a:moveTo>
                  <a:lnTo>
                    <a:pt x="-60420" y="139080"/>
                  </a:lnTo>
                  <a:cubicBezTo>
                    <a:pt x="32330" y="-139080"/>
                    <a:pt x="32330" y="-139080"/>
                    <a:pt x="123120" y="-139080"/>
                  </a:cubicBezTo>
                </a:path>
              </a:pathLst>
            </a:custGeom>
            <a:noFill/>
            <a:ln w="5700" cap="rnd">
              <a:solidFill>
                <a:srgbClr val="45454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3" name="MMConnector"/>
            <p:cNvSpPr>
              <a:spLocks/>
            </p:cNvSpPr>
            <p:nvPr/>
          </p:nvSpPr>
          <p:spPr bwMode="auto">
            <a:xfrm>
              <a:off x="3498560" y="4550586"/>
              <a:ext cx="183540" cy="5700"/>
            </a:xfrm>
            <a:custGeom>
              <a:avLst/>
              <a:gdLst>
                <a:gd name="T0" fmla="*/ -60420 w 183540"/>
                <a:gd name="T1" fmla="*/ 0 h 5700"/>
                <a:gd name="T2" fmla="*/ 123120 w 183540"/>
                <a:gd name="T3" fmla="*/ 0 h 5700"/>
                <a:gd name="T4" fmla="*/ 0 60000 65536"/>
                <a:gd name="T5" fmla="*/ 0 60000 65536"/>
                <a:gd name="T6" fmla="*/ 0 w 183540"/>
                <a:gd name="T7" fmla="*/ 0 h 5700"/>
                <a:gd name="T8" fmla="*/ 183540 w 183540"/>
                <a:gd name="T9" fmla="*/ 5700 h 57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3540" h="5700" fill="none">
                  <a:moveTo>
                    <a:pt x="-60420" y="0"/>
                  </a:moveTo>
                  <a:cubicBezTo>
                    <a:pt x="32330" y="0"/>
                    <a:pt x="32330" y="0"/>
                    <a:pt x="123120" y="0"/>
                  </a:cubicBezTo>
                </a:path>
              </a:pathLst>
            </a:custGeom>
            <a:noFill/>
            <a:ln w="5700" cap="rnd">
              <a:solidFill>
                <a:srgbClr val="45454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4" name="MMConnector"/>
            <p:cNvSpPr>
              <a:spLocks/>
            </p:cNvSpPr>
            <p:nvPr/>
          </p:nvSpPr>
          <p:spPr bwMode="auto">
            <a:xfrm>
              <a:off x="3498560" y="4689666"/>
              <a:ext cx="183540" cy="278160"/>
            </a:xfrm>
            <a:custGeom>
              <a:avLst/>
              <a:gdLst>
                <a:gd name="T0" fmla="*/ -60420 w 183540"/>
                <a:gd name="T1" fmla="*/ -139080 h 278160"/>
                <a:gd name="T2" fmla="*/ 123120 w 183540"/>
                <a:gd name="T3" fmla="*/ 139080 h 278160"/>
                <a:gd name="T4" fmla="*/ 0 60000 65536"/>
                <a:gd name="T5" fmla="*/ 0 60000 65536"/>
                <a:gd name="T6" fmla="*/ 0 w 183540"/>
                <a:gd name="T7" fmla="*/ 0 h 278160"/>
                <a:gd name="T8" fmla="*/ 183540 w 183540"/>
                <a:gd name="T9" fmla="*/ 278160 h 278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3540" h="278160" fill="none">
                  <a:moveTo>
                    <a:pt x="-60420" y="-139080"/>
                  </a:moveTo>
                  <a:cubicBezTo>
                    <a:pt x="32330" y="139080"/>
                    <a:pt x="32330" y="139080"/>
                    <a:pt x="123120" y="139080"/>
                  </a:cubicBezTo>
                </a:path>
              </a:pathLst>
            </a:custGeom>
            <a:noFill/>
            <a:ln w="5700" cap="rnd">
              <a:solidFill>
                <a:srgbClr val="45454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5" name="MMConnector"/>
            <p:cNvSpPr>
              <a:spLocks/>
            </p:cNvSpPr>
            <p:nvPr/>
          </p:nvSpPr>
          <p:spPr bwMode="auto">
            <a:xfrm>
              <a:off x="3685520" y="5362266"/>
              <a:ext cx="246240" cy="208620"/>
            </a:xfrm>
            <a:custGeom>
              <a:avLst/>
              <a:gdLst>
                <a:gd name="T0" fmla="*/ -123120 w 246240"/>
                <a:gd name="T1" fmla="*/ 104310 h 208620"/>
                <a:gd name="T2" fmla="*/ -60420 w 246240"/>
                <a:gd name="T3" fmla="*/ 104310 h 208620"/>
                <a:gd name="T4" fmla="*/ 123120 w 246240"/>
                <a:gd name="T5" fmla="*/ -104310 h 208620"/>
                <a:gd name="T6" fmla="*/ 0 60000 65536"/>
                <a:gd name="T7" fmla="*/ 0 60000 65536"/>
                <a:gd name="T8" fmla="*/ 0 60000 65536"/>
                <a:gd name="T9" fmla="*/ 0 w 246240"/>
                <a:gd name="T10" fmla="*/ 0 h 208620"/>
                <a:gd name="T11" fmla="*/ 246240 w 246240"/>
                <a:gd name="T12" fmla="*/ 208620 h 2086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240" h="208620" fill="none">
                  <a:moveTo>
                    <a:pt x="-123120" y="104310"/>
                  </a:moveTo>
                  <a:lnTo>
                    <a:pt x="-60420" y="104310"/>
                  </a:lnTo>
                  <a:cubicBezTo>
                    <a:pt x="32330" y="-104310"/>
                    <a:pt x="32330" y="-104310"/>
                    <a:pt x="123120" y="-104310"/>
                  </a:cubicBezTo>
                </a:path>
              </a:pathLst>
            </a:custGeom>
            <a:noFill/>
            <a:ln w="5700" cap="rnd">
              <a:solidFill>
                <a:srgbClr val="45454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6" name="MMConnector"/>
            <p:cNvSpPr>
              <a:spLocks/>
            </p:cNvSpPr>
            <p:nvPr/>
          </p:nvSpPr>
          <p:spPr bwMode="auto">
            <a:xfrm>
              <a:off x="3685520" y="5570886"/>
              <a:ext cx="183540" cy="208620"/>
            </a:xfrm>
            <a:custGeom>
              <a:avLst/>
              <a:gdLst>
                <a:gd name="T0" fmla="*/ -60420 w 183540"/>
                <a:gd name="T1" fmla="*/ -104310 h 208620"/>
                <a:gd name="T2" fmla="*/ 123120 w 183540"/>
                <a:gd name="T3" fmla="*/ 104310 h 208620"/>
                <a:gd name="T4" fmla="*/ 0 60000 65536"/>
                <a:gd name="T5" fmla="*/ 0 60000 65536"/>
                <a:gd name="T6" fmla="*/ 0 w 183540"/>
                <a:gd name="T7" fmla="*/ 0 h 208620"/>
                <a:gd name="T8" fmla="*/ 183540 w 183540"/>
                <a:gd name="T9" fmla="*/ 208620 h 2086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3540" h="208620" fill="none">
                  <a:moveTo>
                    <a:pt x="-60420" y="-104310"/>
                  </a:moveTo>
                  <a:cubicBezTo>
                    <a:pt x="32330" y="104310"/>
                    <a:pt x="32330" y="104310"/>
                    <a:pt x="123120" y="104310"/>
                  </a:cubicBezTo>
                </a:path>
              </a:pathLst>
            </a:custGeom>
            <a:noFill/>
            <a:ln w="5700" cap="rnd">
              <a:solidFill>
                <a:srgbClr val="45454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7" name="MMConnector"/>
            <p:cNvSpPr>
              <a:spLocks/>
            </p:cNvSpPr>
            <p:nvPr/>
          </p:nvSpPr>
          <p:spPr bwMode="auto">
            <a:xfrm>
              <a:off x="5443400" y="5605656"/>
              <a:ext cx="246240" cy="139080"/>
            </a:xfrm>
            <a:custGeom>
              <a:avLst/>
              <a:gdLst>
                <a:gd name="T0" fmla="*/ -123120 w 246240"/>
                <a:gd name="T1" fmla="*/ 69540 h 139080"/>
                <a:gd name="T2" fmla="*/ -60420 w 246240"/>
                <a:gd name="T3" fmla="*/ 69540 h 139080"/>
                <a:gd name="T4" fmla="*/ 123120 w 246240"/>
                <a:gd name="T5" fmla="*/ -69540 h 139080"/>
                <a:gd name="T6" fmla="*/ 0 60000 65536"/>
                <a:gd name="T7" fmla="*/ 0 60000 65536"/>
                <a:gd name="T8" fmla="*/ 0 60000 65536"/>
                <a:gd name="T9" fmla="*/ 0 w 246240"/>
                <a:gd name="T10" fmla="*/ 0 h 139080"/>
                <a:gd name="T11" fmla="*/ 246240 w 246240"/>
                <a:gd name="T12" fmla="*/ 139080 h 139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240" h="139080" fill="none">
                  <a:moveTo>
                    <a:pt x="-123120" y="69540"/>
                  </a:moveTo>
                  <a:lnTo>
                    <a:pt x="-60420" y="69540"/>
                  </a:lnTo>
                  <a:cubicBezTo>
                    <a:pt x="32330" y="-69540"/>
                    <a:pt x="32330" y="-69540"/>
                    <a:pt x="123120" y="-69540"/>
                  </a:cubicBezTo>
                </a:path>
              </a:pathLst>
            </a:custGeom>
            <a:noFill/>
            <a:ln w="5700" cap="rnd">
              <a:solidFill>
                <a:srgbClr val="45454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8" name="MMConnector"/>
            <p:cNvSpPr>
              <a:spLocks/>
            </p:cNvSpPr>
            <p:nvPr/>
          </p:nvSpPr>
          <p:spPr bwMode="auto">
            <a:xfrm>
              <a:off x="5443400" y="5744736"/>
              <a:ext cx="183540" cy="139080"/>
            </a:xfrm>
            <a:custGeom>
              <a:avLst/>
              <a:gdLst>
                <a:gd name="T0" fmla="*/ -60420 w 183540"/>
                <a:gd name="T1" fmla="*/ -69540 h 139080"/>
                <a:gd name="T2" fmla="*/ 123120 w 183540"/>
                <a:gd name="T3" fmla="*/ 69540 h 139080"/>
                <a:gd name="T4" fmla="*/ 0 60000 65536"/>
                <a:gd name="T5" fmla="*/ 0 60000 65536"/>
                <a:gd name="T6" fmla="*/ 0 w 183540"/>
                <a:gd name="T7" fmla="*/ 0 h 139080"/>
                <a:gd name="T8" fmla="*/ 183540 w 183540"/>
                <a:gd name="T9" fmla="*/ 139080 h 1390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3540" h="139080" fill="none">
                  <a:moveTo>
                    <a:pt x="-60420" y="-69540"/>
                  </a:moveTo>
                  <a:cubicBezTo>
                    <a:pt x="32330" y="69540"/>
                    <a:pt x="32330" y="69540"/>
                    <a:pt x="123120" y="69540"/>
                  </a:cubicBezTo>
                </a:path>
              </a:pathLst>
            </a:custGeom>
            <a:noFill/>
            <a:ln w="5700" cap="rnd">
              <a:solidFill>
                <a:srgbClr val="45454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9" name="MMConnector"/>
            <p:cNvSpPr>
              <a:spLocks/>
            </p:cNvSpPr>
            <p:nvPr/>
          </p:nvSpPr>
          <p:spPr bwMode="auto">
            <a:xfrm>
              <a:off x="1760254" y="3232889"/>
              <a:ext cx="472540" cy="245954"/>
            </a:xfrm>
            <a:custGeom>
              <a:avLst/>
              <a:gdLst>
                <a:gd name="T0" fmla="*/ 34566 w 472540"/>
                <a:gd name="T1" fmla="*/ 21801 h 245954"/>
                <a:gd name="T2" fmla="*/ 507106 w 472540"/>
                <a:gd name="T3" fmla="*/ -224152 h 245954"/>
                <a:gd name="T4" fmla="*/ 0 60000 65536"/>
                <a:gd name="T5" fmla="*/ 0 60000 65536"/>
                <a:gd name="T6" fmla="*/ 0 w 472540"/>
                <a:gd name="T7" fmla="*/ 0 h 245954"/>
                <a:gd name="T8" fmla="*/ 472540 w 472540"/>
                <a:gd name="T9" fmla="*/ 245954 h 2459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2540" h="245954" fill="none">
                  <a:moveTo>
                    <a:pt x="34566" y="21801"/>
                  </a:moveTo>
                  <a:cubicBezTo>
                    <a:pt x="130343" y="-102486"/>
                    <a:pt x="296911" y="-224152"/>
                    <a:pt x="507106" y="-224152"/>
                  </a:cubicBezTo>
                </a:path>
              </a:pathLst>
            </a:custGeom>
            <a:noFill/>
            <a:ln w="17100" cap="rnd">
              <a:solidFill>
                <a:srgbClr val="45454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0" name="MMConnector"/>
            <p:cNvSpPr>
              <a:spLocks/>
            </p:cNvSpPr>
            <p:nvPr/>
          </p:nvSpPr>
          <p:spPr bwMode="auto">
            <a:xfrm>
              <a:off x="3881600" y="2591496"/>
              <a:ext cx="246240" cy="834480"/>
            </a:xfrm>
            <a:custGeom>
              <a:avLst/>
              <a:gdLst>
                <a:gd name="T0" fmla="*/ -123120 w 246240"/>
                <a:gd name="T1" fmla="*/ 417240 h 834480"/>
                <a:gd name="T2" fmla="*/ -60420 w 246240"/>
                <a:gd name="T3" fmla="*/ 417240 h 834480"/>
                <a:gd name="T4" fmla="*/ 123120 w 246240"/>
                <a:gd name="T5" fmla="*/ -417240 h 834480"/>
                <a:gd name="T6" fmla="*/ 0 60000 65536"/>
                <a:gd name="T7" fmla="*/ 0 60000 65536"/>
                <a:gd name="T8" fmla="*/ 0 60000 65536"/>
                <a:gd name="T9" fmla="*/ 0 w 246240"/>
                <a:gd name="T10" fmla="*/ 0 h 834480"/>
                <a:gd name="T11" fmla="*/ 246240 w 246240"/>
                <a:gd name="T12" fmla="*/ 834480 h 834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240" h="834480" fill="none">
                  <a:moveTo>
                    <a:pt x="-123120" y="417240"/>
                  </a:moveTo>
                  <a:lnTo>
                    <a:pt x="-60420" y="417240"/>
                  </a:lnTo>
                  <a:cubicBezTo>
                    <a:pt x="32330" y="-417240"/>
                    <a:pt x="32330" y="-417240"/>
                    <a:pt x="123120" y="-417240"/>
                  </a:cubicBezTo>
                </a:path>
              </a:pathLst>
            </a:custGeom>
            <a:noFill/>
            <a:ln w="5700" cap="rnd">
              <a:solidFill>
                <a:srgbClr val="45454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1" name="MMConnector"/>
            <p:cNvSpPr>
              <a:spLocks/>
            </p:cNvSpPr>
            <p:nvPr/>
          </p:nvSpPr>
          <p:spPr bwMode="auto">
            <a:xfrm>
              <a:off x="3881600" y="2730576"/>
              <a:ext cx="183540" cy="556320"/>
            </a:xfrm>
            <a:custGeom>
              <a:avLst/>
              <a:gdLst>
                <a:gd name="T0" fmla="*/ -60420 w 183540"/>
                <a:gd name="T1" fmla="*/ 278160 h 556320"/>
                <a:gd name="T2" fmla="*/ 123120 w 183540"/>
                <a:gd name="T3" fmla="*/ -278160 h 556320"/>
                <a:gd name="T4" fmla="*/ 0 60000 65536"/>
                <a:gd name="T5" fmla="*/ 0 60000 65536"/>
                <a:gd name="T6" fmla="*/ 0 w 183540"/>
                <a:gd name="T7" fmla="*/ 0 h 556320"/>
                <a:gd name="T8" fmla="*/ 183540 w 183540"/>
                <a:gd name="T9" fmla="*/ 556320 h 5563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3540" h="556320" fill="none">
                  <a:moveTo>
                    <a:pt x="-60420" y="278160"/>
                  </a:moveTo>
                  <a:cubicBezTo>
                    <a:pt x="32330" y="-278160"/>
                    <a:pt x="32330" y="-278160"/>
                    <a:pt x="123120" y="-278160"/>
                  </a:cubicBezTo>
                </a:path>
              </a:pathLst>
            </a:custGeom>
            <a:noFill/>
            <a:ln w="5700" cap="rnd">
              <a:solidFill>
                <a:srgbClr val="45454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2" name="MMConnector"/>
            <p:cNvSpPr>
              <a:spLocks/>
            </p:cNvSpPr>
            <p:nvPr/>
          </p:nvSpPr>
          <p:spPr bwMode="auto">
            <a:xfrm>
              <a:off x="3881600" y="2869656"/>
              <a:ext cx="183540" cy="278160"/>
            </a:xfrm>
            <a:custGeom>
              <a:avLst/>
              <a:gdLst>
                <a:gd name="T0" fmla="*/ -60420 w 183540"/>
                <a:gd name="T1" fmla="*/ 139080 h 278160"/>
                <a:gd name="T2" fmla="*/ 123120 w 183540"/>
                <a:gd name="T3" fmla="*/ -139080 h 278160"/>
                <a:gd name="T4" fmla="*/ 0 60000 65536"/>
                <a:gd name="T5" fmla="*/ 0 60000 65536"/>
                <a:gd name="T6" fmla="*/ 0 w 183540"/>
                <a:gd name="T7" fmla="*/ 0 h 278160"/>
                <a:gd name="T8" fmla="*/ 183540 w 183540"/>
                <a:gd name="T9" fmla="*/ 278160 h 278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3540" h="278160" fill="none">
                  <a:moveTo>
                    <a:pt x="-60420" y="139080"/>
                  </a:moveTo>
                  <a:cubicBezTo>
                    <a:pt x="32330" y="-139080"/>
                    <a:pt x="32330" y="-139080"/>
                    <a:pt x="123120" y="-139080"/>
                  </a:cubicBezTo>
                </a:path>
              </a:pathLst>
            </a:custGeom>
            <a:noFill/>
            <a:ln w="5700" cap="rnd">
              <a:solidFill>
                <a:srgbClr val="45454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3" name="MMConnector"/>
            <p:cNvSpPr>
              <a:spLocks/>
            </p:cNvSpPr>
            <p:nvPr/>
          </p:nvSpPr>
          <p:spPr bwMode="auto">
            <a:xfrm>
              <a:off x="3881600" y="3008736"/>
              <a:ext cx="183540" cy="5700"/>
            </a:xfrm>
            <a:custGeom>
              <a:avLst/>
              <a:gdLst>
                <a:gd name="T0" fmla="*/ -60420 w 183540"/>
                <a:gd name="T1" fmla="*/ 0 h 5700"/>
                <a:gd name="T2" fmla="*/ 123120 w 183540"/>
                <a:gd name="T3" fmla="*/ 0 h 5700"/>
                <a:gd name="T4" fmla="*/ 0 60000 65536"/>
                <a:gd name="T5" fmla="*/ 0 60000 65536"/>
                <a:gd name="T6" fmla="*/ 0 w 183540"/>
                <a:gd name="T7" fmla="*/ 0 h 5700"/>
                <a:gd name="T8" fmla="*/ 183540 w 183540"/>
                <a:gd name="T9" fmla="*/ 5700 h 57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3540" h="5700" fill="none">
                  <a:moveTo>
                    <a:pt x="-60420" y="0"/>
                  </a:moveTo>
                  <a:cubicBezTo>
                    <a:pt x="32330" y="0"/>
                    <a:pt x="32330" y="0"/>
                    <a:pt x="123120" y="0"/>
                  </a:cubicBezTo>
                </a:path>
              </a:pathLst>
            </a:custGeom>
            <a:noFill/>
            <a:ln w="5700" cap="rnd">
              <a:solidFill>
                <a:srgbClr val="45454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4" name="MMConnector"/>
            <p:cNvSpPr>
              <a:spLocks/>
            </p:cNvSpPr>
            <p:nvPr/>
          </p:nvSpPr>
          <p:spPr bwMode="auto">
            <a:xfrm>
              <a:off x="3881600" y="3147816"/>
              <a:ext cx="183540" cy="278160"/>
            </a:xfrm>
            <a:custGeom>
              <a:avLst/>
              <a:gdLst>
                <a:gd name="T0" fmla="*/ -60420 w 183540"/>
                <a:gd name="T1" fmla="*/ -139080 h 278160"/>
                <a:gd name="T2" fmla="*/ 123120 w 183540"/>
                <a:gd name="T3" fmla="*/ 139080 h 278160"/>
                <a:gd name="T4" fmla="*/ 0 60000 65536"/>
                <a:gd name="T5" fmla="*/ 0 60000 65536"/>
                <a:gd name="T6" fmla="*/ 0 w 183540"/>
                <a:gd name="T7" fmla="*/ 0 h 278160"/>
                <a:gd name="T8" fmla="*/ 183540 w 183540"/>
                <a:gd name="T9" fmla="*/ 278160 h 278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3540" h="278160" fill="none">
                  <a:moveTo>
                    <a:pt x="-60420" y="-139080"/>
                  </a:moveTo>
                  <a:cubicBezTo>
                    <a:pt x="32330" y="139080"/>
                    <a:pt x="32330" y="139080"/>
                    <a:pt x="123120" y="139080"/>
                  </a:cubicBezTo>
                </a:path>
              </a:pathLst>
            </a:custGeom>
            <a:noFill/>
            <a:ln w="5700" cap="rnd">
              <a:solidFill>
                <a:srgbClr val="45454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5" name="MMConnector"/>
            <p:cNvSpPr>
              <a:spLocks/>
            </p:cNvSpPr>
            <p:nvPr/>
          </p:nvSpPr>
          <p:spPr bwMode="auto">
            <a:xfrm>
              <a:off x="3881600" y="3286896"/>
              <a:ext cx="183540" cy="556320"/>
            </a:xfrm>
            <a:custGeom>
              <a:avLst/>
              <a:gdLst>
                <a:gd name="T0" fmla="*/ -60420 w 183540"/>
                <a:gd name="T1" fmla="*/ -278160 h 556320"/>
                <a:gd name="T2" fmla="*/ 123120 w 183540"/>
                <a:gd name="T3" fmla="*/ 278160 h 556320"/>
                <a:gd name="T4" fmla="*/ 0 60000 65536"/>
                <a:gd name="T5" fmla="*/ 0 60000 65536"/>
                <a:gd name="T6" fmla="*/ 0 w 183540"/>
                <a:gd name="T7" fmla="*/ 0 h 556320"/>
                <a:gd name="T8" fmla="*/ 183540 w 183540"/>
                <a:gd name="T9" fmla="*/ 556320 h 5563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3540" h="556320" fill="none">
                  <a:moveTo>
                    <a:pt x="-60420" y="-278160"/>
                  </a:moveTo>
                  <a:cubicBezTo>
                    <a:pt x="32330" y="278160"/>
                    <a:pt x="32330" y="278160"/>
                    <a:pt x="123120" y="278160"/>
                  </a:cubicBezTo>
                </a:path>
              </a:pathLst>
            </a:custGeom>
            <a:noFill/>
            <a:ln w="5700" cap="rnd">
              <a:solidFill>
                <a:srgbClr val="45454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6" name="MMConnector"/>
            <p:cNvSpPr>
              <a:spLocks/>
            </p:cNvSpPr>
            <p:nvPr/>
          </p:nvSpPr>
          <p:spPr bwMode="auto">
            <a:xfrm>
              <a:off x="3881600" y="3425976"/>
              <a:ext cx="183540" cy="834480"/>
            </a:xfrm>
            <a:custGeom>
              <a:avLst/>
              <a:gdLst>
                <a:gd name="T0" fmla="*/ -60420 w 183540"/>
                <a:gd name="T1" fmla="*/ -417240 h 834480"/>
                <a:gd name="T2" fmla="*/ 123120 w 183540"/>
                <a:gd name="T3" fmla="*/ 417240 h 834480"/>
                <a:gd name="T4" fmla="*/ 0 60000 65536"/>
                <a:gd name="T5" fmla="*/ 0 60000 65536"/>
                <a:gd name="T6" fmla="*/ 0 w 183540"/>
                <a:gd name="T7" fmla="*/ 0 h 834480"/>
                <a:gd name="T8" fmla="*/ 183540 w 183540"/>
                <a:gd name="T9" fmla="*/ 834480 h 8344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3540" h="834480" fill="none">
                  <a:moveTo>
                    <a:pt x="-60420" y="-417240"/>
                  </a:moveTo>
                  <a:cubicBezTo>
                    <a:pt x="32330" y="417240"/>
                    <a:pt x="32330" y="417240"/>
                    <a:pt x="123120" y="417240"/>
                  </a:cubicBezTo>
                </a:path>
              </a:pathLst>
            </a:custGeom>
            <a:noFill/>
            <a:ln w="5700" cap="rnd">
              <a:solidFill>
                <a:srgbClr val="45454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MainIdea"/>
            <p:cNvSpPr/>
            <p:nvPr/>
          </p:nvSpPr>
          <p:spPr>
            <a:xfrm>
              <a:off x="598448" y="3220370"/>
              <a:ext cx="1309812" cy="473082"/>
            </a:xfrm>
            <a:custGeom>
              <a:avLst/>
              <a:gdLst>
                <a:gd name="rtl" fmla="*/ 188852 w 1310225"/>
                <a:gd name="rtt" fmla="*/ 93480 h 474240"/>
                <a:gd name="rtr" fmla="*/ 1119092 w 1310225"/>
                <a:gd name="rtb" fmla="*/ 385320 h 474240"/>
              </a:gdLst>
              <a:ahLst/>
              <a:cxnLst/>
              <a:rect l="rtl" t="rtt" r="rtr" b="rtb"/>
              <a:pathLst>
                <a:path w="1310225" h="474240">
                  <a:moveTo>
                    <a:pt x="237120" y="0"/>
                  </a:moveTo>
                  <a:lnTo>
                    <a:pt x="1073105" y="0"/>
                  </a:lnTo>
                  <a:cubicBezTo>
                    <a:pt x="1204066" y="0"/>
                    <a:pt x="1310225" y="106159"/>
                    <a:pt x="1310225" y="237120"/>
                  </a:cubicBezTo>
                  <a:cubicBezTo>
                    <a:pt x="1310225" y="368081"/>
                    <a:pt x="1204066" y="474240"/>
                    <a:pt x="1073105" y="474240"/>
                  </a:cubicBezTo>
                  <a:lnTo>
                    <a:pt x="237120" y="474240"/>
                  </a:lnTo>
                  <a:cubicBezTo>
                    <a:pt x="106159" y="474240"/>
                    <a:pt x="0" y="368081"/>
                    <a:pt x="0" y="237120"/>
                  </a:cubicBezTo>
                  <a:cubicBezTo>
                    <a:pt x="0" y="106159"/>
                    <a:pt x="106159" y="0"/>
                    <a:pt x="237120" y="0"/>
                  </a:cubicBezTo>
                  <a:close/>
                </a:path>
              </a:pathLst>
            </a:custGeom>
            <a:solidFill>
              <a:srgbClr val="FFFFFF"/>
            </a:solidFill>
            <a:ln w="17100" cap="flat">
              <a:solidFill>
                <a:srgbClr val="00AF54"/>
              </a:solidFill>
              <a:round/>
            </a:ln>
          </p:spPr>
          <p:txBody>
            <a:bodyPr wrap="none" lIns="0" tIns="0" rIns="0" bIns="11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856" b="1">
                  <a:solidFill>
                    <a:srgbClr val="5E84FF"/>
                  </a:solidFill>
                  <a:latin typeface="Arial"/>
                  <a:cs typeface="+mn-cs"/>
                </a:rPr>
                <a:t>TẾ BÀO</a:t>
              </a:r>
            </a:p>
          </p:txBody>
        </p:sp>
        <p:sp>
          <p:nvSpPr>
            <p:cNvPr id="102" name="MainTopic"/>
            <p:cNvSpPr/>
            <p:nvPr/>
          </p:nvSpPr>
          <p:spPr>
            <a:xfrm>
              <a:off x="2267070" y="1064513"/>
              <a:ext cx="3056230" cy="681047"/>
            </a:xfrm>
            <a:custGeom>
              <a:avLst/>
              <a:gdLst>
                <a:gd name="rtl" fmla="*/ 101460 w 3055200"/>
                <a:gd name="rtt" fmla="*/ 50730 h 680580"/>
                <a:gd name="rtr" fmla="*/ 2951460 w 3055200"/>
                <a:gd name="rtb" fmla="*/ 634410 h 680580"/>
              </a:gdLst>
              <a:ahLst/>
              <a:cxnLst/>
              <a:rect l="rtl" t="rtt" r="rtr" b="rtb"/>
              <a:pathLst>
                <a:path w="3055200" h="680580">
                  <a:moveTo>
                    <a:pt x="22800" y="0"/>
                  </a:moveTo>
                  <a:lnTo>
                    <a:pt x="3032400" y="0"/>
                  </a:lnTo>
                  <a:cubicBezTo>
                    <a:pt x="3047722" y="0"/>
                    <a:pt x="3055200" y="7478"/>
                    <a:pt x="3055200" y="22800"/>
                  </a:cubicBezTo>
                  <a:lnTo>
                    <a:pt x="3055200" y="657780"/>
                  </a:lnTo>
                  <a:cubicBezTo>
                    <a:pt x="3055200" y="673102"/>
                    <a:pt x="3047722" y="680580"/>
                    <a:pt x="3032400" y="680580"/>
                  </a:cubicBezTo>
                  <a:lnTo>
                    <a:pt x="22800" y="680580"/>
                  </a:lnTo>
                  <a:cubicBezTo>
                    <a:pt x="7478" y="680580"/>
                    <a:pt x="0" y="673102"/>
                    <a:pt x="0" y="657780"/>
                  </a:cubicBezTo>
                  <a:lnTo>
                    <a:pt x="0" y="22800"/>
                  </a:lnTo>
                  <a:cubicBezTo>
                    <a:pt x="0" y="7478"/>
                    <a:pt x="7478" y="0"/>
                    <a:pt x="22800" y="0"/>
                  </a:cubicBezTo>
                  <a:close/>
                </a:path>
              </a:pathLst>
            </a:custGeom>
            <a:solidFill>
              <a:srgbClr val="FFFFFF"/>
            </a:solidFill>
            <a:ln w="11400" cap="flat">
              <a:solidFill>
                <a:srgbClr val="454545"/>
              </a:solidFill>
              <a:round/>
            </a:ln>
          </p:spPr>
          <p:txBody>
            <a:bodyPr lIns="0" tIns="0" rIns="0" bIns="11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856" b="1">
                  <a:solidFill>
                    <a:srgbClr val="303030"/>
                  </a:solidFill>
                  <a:latin typeface="Arial"/>
                  <a:cs typeface="+mn-cs"/>
                </a:rPr>
                <a:t>Kích thước và hình dạng</a:t>
              </a:r>
            </a:p>
          </p:txBody>
        </p:sp>
        <p:sp>
          <p:nvSpPr>
            <p:cNvPr id="104" name="MainTopic"/>
            <p:cNvSpPr/>
            <p:nvPr/>
          </p:nvSpPr>
          <p:spPr>
            <a:xfrm>
              <a:off x="2267070" y="4355448"/>
              <a:ext cx="1108181" cy="388944"/>
            </a:xfrm>
            <a:custGeom>
              <a:avLst/>
              <a:gdLst>
                <a:gd name="rtl" fmla="*/ 101460 w 1108080"/>
                <a:gd name="rtt" fmla="*/ 50730 h 388740"/>
                <a:gd name="rtr" fmla="*/ 1004340 w 1108080"/>
                <a:gd name="rtb" fmla="*/ 342570 h 388740"/>
              </a:gdLst>
              <a:ahLst/>
              <a:cxnLst/>
              <a:rect l="rtl" t="rtt" r="rtr" b="rtb"/>
              <a:pathLst>
                <a:path w="1108080" h="388740">
                  <a:moveTo>
                    <a:pt x="22800" y="0"/>
                  </a:moveTo>
                  <a:lnTo>
                    <a:pt x="1085280" y="0"/>
                  </a:lnTo>
                  <a:cubicBezTo>
                    <a:pt x="1100602" y="0"/>
                    <a:pt x="1108080" y="7478"/>
                    <a:pt x="1108080" y="22800"/>
                  </a:cubicBezTo>
                  <a:lnTo>
                    <a:pt x="1108080" y="365940"/>
                  </a:lnTo>
                  <a:cubicBezTo>
                    <a:pt x="1108080" y="381262"/>
                    <a:pt x="1100602" y="388740"/>
                    <a:pt x="1085280" y="388740"/>
                  </a:cubicBezTo>
                  <a:lnTo>
                    <a:pt x="22800" y="388740"/>
                  </a:lnTo>
                  <a:cubicBezTo>
                    <a:pt x="7478" y="388740"/>
                    <a:pt x="0" y="381262"/>
                    <a:pt x="0" y="365940"/>
                  </a:cubicBezTo>
                  <a:lnTo>
                    <a:pt x="0" y="22800"/>
                  </a:lnTo>
                  <a:cubicBezTo>
                    <a:pt x="0" y="7478"/>
                    <a:pt x="7478" y="0"/>
                    <a:pt x="22800" y="0"/>
                  </a:cubicBezTo>
                  <a:close/>
                </a:path>
              </a:pathLst>
            </a:custGeom>
            <a:solidFill>
              <a:srgbClr val="FFFFFF"/>
            </a:solidFill>
            <a:ln w="11400" cap="flat">
              <a:solidFill>
                <a:srgbClr val="454545"/>
              </a:solidFill>
              <a:round/>
            </a:ln>
          </p:spPr>
          <p:txBody>
            <a:bodyPr wrap="none" lIns="0" tIns="0" rIns="0" bIns="11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856" b="1">
                  <a:solidFill>
                    <a:srgbClr val="303030"/>
                  </a:solidFill>
                  <a:latin typeface="Arial"/>
                  <a:cs typeface="+mn-cs"/>
                </a:rPr>
                <a:t>Cấu tạo</a:t>
              </a:r>
            </a:p>
          </p:txBody>
        </p:sp>
        <p:sp>
          <p:nvSpPr>
            <p:cNvPr id="106" name="MainTopic"/>
            <p:cNvSpPr/>
            <p:nvPr/>
          </p:nvSpPr>
          <p:spPr>
            <a:xfrm>
              <a:off x="2267070" y="5271449"/>
              <a:ext cx="1295524" cy="388943"/>
            </a:xfrm>
            <a:custGeom>
              <a:avLst/>
              <a:gdLst>
                <a:gd name="rtl" fmla="*/ 101460 w 1295040"/>
                <a:gd name="rtt" fmla="*/ 50730 h 388740"/>
                <a:gd name="rtr" fmla="*/ 1191300 w 1295040"/>
                <a:gd name="rtb" fmla="*/ 342570 h 388740"/>
              </a:gdLst>
              <a:ahLst/>
              <a:cxnLst/>
              <a:rect l="rtl" t="rtt" r="rtr" b="rtb"/>
              <a:pathLst>
                <a:path w="1295040" h="388740">
                  <a:moveTo>
                    <a:pt x="22800" y="0"/>
                  </a:moveTo>
                  <a:lnTo>
                    <a:pt x="1272240" y="0"/>
                  </a:lnTo>
                  <a:cubicBezTo>
                    <a:pt x="1287562" y="0"/>
                    <a:pt x="1295040" y="7478"/>
                    <a:pt x="1295040" y="22800"/>
                  </a:cubicBezTo>
                  <a:lnTo>
                    <a:pt x="1295040" y="365940"/>
                  </a:lnTo>
                  <a:cubicBezTo>
                    <a:pt x="1295040" y="381262"/>
                    <a:pt x="1287562" y="388740"/>
                    <a:pt x="1272240" y="388740"/>
                  </a:cubicBezTo>
                  <a:lnTo>
                    <a:pt x="22800" y="388740"/>
                  </a:lnTo>
                  <a:cubicBezTo>
                    <a:pt x="7478" y="388740"/>
                    <a:pt x="0" y="381262"/>
                    <a:pt x="0" y="365940"/>
                  </a:cubicBezTo>
                  <a:lnTo>
                    <a:pt x="0" y="22800"/>
                  </a:lnTo>
                  <a:cubicBezTo>
                    <a:pt x="0" y="7478"/>
                    <a:pt x="7478" y="0"/>
                    <a:pt x="22800" y="0"/>
                  </a:cubicBezTo>
                  <a:close/>
                </a:path>
              </a:pathLst>
            </a:custGeom>
            <a:solidFill>
              <a:srgbClr val="FFFFFF"/>
            </a:solidFill>
            <a:ln w="11400" cap="flat">
              <a:solidFill>
                <a:srgbClr val="454545"/>
              </a:solidFill>
              <a:round/>
            </a:ln>
          </p:spPr>
          <p:txBody>
            <a:bodyPr wrap="none" lIns="0" tIns="0" rIns="0" bIns="11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856" b="1">
                  <a:solidFill>
                    <a:srgbClr val="303030"/>
                  </a:solidFill>
                  <a:latin typeface="Arial"/>
                  <a:cs typeface="+mn-cs"/>
                </a:rPr>
                <a:t>Phân loại</a:t>
              </a:r>
            </a:p>
          </p:txBody>
        </p:sp>
        <p:sp>
          <p:nvSpPr>
            <p:cNvPr id="108" name="MainTopic"/>
            <p:cNvSpPr/>
            <p:nvPr/>
          </p:nvSpPr>
          <p:spPr>
            <a:xfrm>
              <a:off x="2267070" y="377115"/>
              <a:ext cx="1378081" cy="388944"/>
            </a:xfrm>
            <a:custGeom>
              <a:avLst/>
              <a:gdLst>
                <a:gd name="rtl" fmla="*/ 101460 w 1377120"/>
                <a:gd name="rtt" fmla="*/ 50730 h 388740"/>
                <a:gd name="rtr" fmla="*/ 1273380 w 1377120"/>
                <a:gd name="rtb" fmla="*/ 342570 h 388740"/>
              </a:gdLst>
              <a:ahLst/>
              <a:cxnLst/>
              <a:rect l="rtl" t="rtt" r="rtr" b="rtb"/>
              <a:pathLst>
                <a:path w="1377120" h="388740">
                  <a:moveTo>
                    <a:pt x="22800" y="0"/>
                  </a:moveTo>
                  <a:lnTo>
                    <a:pt x="1354320" y="0"/>
                  </a:lnTo>
                  <a:cubicBezTo>
                    <a:pt x="1369642" y="0"/>
                    <a:pt x="1377120" y="7478"/>
                    <a:pt x="1377120" y="22800"/>
                  </a:cubicBezTo>
                  <a:lnTo>
                    <a:pt x="1377120" y="365940"/>
                  </a:lnTo>
                  <a:cubicBezTo>
                    <a:pt x="1377120" y="381262"/>
                    <a:pt x="1369642" y="388740"/>
                    <a:pt x="1354320" y="388740"/>
                  </a:cubicBezTo>
                  <a:lnTo>
                    <a:pt x="22800" y="388740"/>
                  </a:lnTo>
                  <a:cubicBezTo>
                    <a:pt x="7478" y="388740"/>
                    <a:pt x="0" y="381262"/>
                    <a:pt x="0" y="365940"/>
                  </a:cubicBezTo>
                  <a:lnTo>
                    <a:pt x="0" y="22800"/>
                  </a:lnTo>
                  <a:cubicBezTo>
                    <a:pt x="0" y="7478"/>
                    <a:pt x="7478" y="0"/>
                    <a:pt x="22800" y="0"/>
                  </a:cubicBezTo>
                  <a:close/>
                </a:path>
              </a:pathLst>
            </a:custGeom>
            <a:solidFill>
              <a:srgbClr val="FFFFFF"/>
            </a:solidFill>
            <a:ln w="11400" cap="flat">
              <a:solidFill>
                <a:srgbClr val="454545"/>
              </a:solidFill>
              <a:round/>
            </a:ln>
          </p:spPr>
          <p:txBody>
            <a:bodyPr wrap="none" lIns="0" tIns="0" rIns="0" bIns="11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856" b="1">
                  <a:solidFill>
                    <a:srgbClr val="303030"/>
                  </a:solidFill>
                  <a:latin typeface="Arial"/>
                  <a:cs typeface="+mn-cs"/>
                </a:rPr>
                <a:t>Khái niệm</a:t>
              </a:r>
            </a:p>
          </p:txBody>
        </p:sp>
        <p:sp>
          <p:nvSpPr>
            <p:cNvPr id="110" name="MainTopic"/>
            <p:cNvSpPr/>
            <p:nvPr/>
          </p:nvSpPr>
          <p:spPr>
            <a:xfrm>
              <a:off x="2267070" y="6001710"/>
              <a:ext cx="3056230" cy="681047"/>
            </a:xfrm>
            <a:custGeom>
              <a:avLst/>
              <a:gdLst>
                <a:gd name="rtl" fmla="*/ 101460 w 3055200"/>
                <a:gd name="rtt" fmla="*/ 50730 h 680580"/>
                <a:gd name="rtr" fmla="*/ 2951460 w 3055200"/>
                <a:gd name="rtb" fmla="*/ 634410 h 680580"/>
              </a:gdLst>
              <a:ahLst/>
              <a:cxnLst/>
              <a:rect l="rtl" t="rtt" r="rtr" b="rtb"/>
              <a:pathLst>
                <a:path w="3055200" h="680580">
                  <a:moveTo>
                    <a:pt x="22800" y="0"/>
                  </a:moveTo>
                  <a:lnTo>
                    <a:pt x="3032400" y="0"/>
                  </a:lnTo>
                  <a:cubicBezTo>
                    <a:pt x="3047722" y="0"/>
                    <a:pt x="3055200" y="7478"/>
                    <a:pt x="3055200" y="22800"/>
                  </a:cubicBezTo>
                  <a:lnTo>
                    <a:pt x="3055200" y="657780"/>
                  </a:lnTo>
                  <a:cubicBezTo>
                    <a:pt x="3055200" y="673102"/>
                    <a:pt x="3047722" y="680580"/>
                    <a:pt x="3032400" y="680580"/>
                  </a:cubicBezTo>
                  <a:lnTo>
                    <a:pt x="22800" y="680580"/>
                  </a:lnTo>
                  <a:cubicBezTo>
                    <a:pt x="7478" y="680580"/>
                    <a:pt x="0" y="673102"/>
                    <a:pt x="0" y="657780"/>
                  </a:cubicBezTo>
                  <a:lnTo>
                    <a:pt x="0" y="22800"/>
                  </a:lnTo>
                  <a:cubicBezTo>
                    <a:pt x="0" y="7478"/>
                    <a:pt x="7478" y="0"/>
                    <a:pt x="22800" y="0"/>
                  </a:cubicBezTo>
                  <a:close/>
                </a:path>
              </a:pathLst>
            </a:custGeom>
            <a:solidFill>
              <a:srgbClr val="FFFFFF"/>
            </a:solidFill>
            <a:ln w="11400" cap="flat">
              <a:solidFill>
                <a:srgbClr val="454545"/>
              </a:solidFill>
              <a:round/>
            </a:ln>
          </p:spPr>
          <p:txBody>
            <a:bodyPr lIns="0" tIns="0" rIns="0" bIns="11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856" b="1">
                  <a:solidFill>
                    <a:srgbClr val="303030"/>
                  </a:solidFill>
                  <a:latin typeface="Arial"/>
                  <a:cs typeface="+mn-cs"/>
                </a:rPr>
                <a:t>Sự lớn lên và sinh sản của tế bào</a:t>
              </a:r>
            </a:p>
          </p:txBody>
        </p:sp>
        <p:sp>
          <p:nvSpPr>
            <p:cNvPr id="112" name="SubTopic"/>
            <p:cNvSpPr/>
            <p:nvPr/>
          </p:nvSpPr>
          <p:spPr>
            <a:xfrm>
              <a:off x="3891238" y="119937"/>
              <a:ext cx="2929216" cy="450857"/>
            </a:xfrm>
            <a:custGeom>
              <a:avLst/>
              <a:gdLst>
                <a:gd name="rtl" fmla="*/ 39900 w 2929800"/>
                <a:gd name="rtt" fmla="*/ 17385 h 450870"/>
                <a:gd name="rtr" fmla="*/ 2889900 w 2929800"/>
                <a:gd name="rtb" fmla="*/ 436905 h 450870"/>
              </a:gdLst>
              <a:ahLst/>
              <a:cxnLst/>
              <a:rect l="rtl" t="rtt" r="rtr" b="rtb"/>
              <a:pathLst>
                <a:path w="2929800" h="450870" stroke="0">
                  <a:moveTo>
                    <a:pt x="11400" y="0"/>
                  </a:moveTo>
                  <a:lnTo>
                    <a:pt x="2918400" y="0"/>
                  </a:lnTo>
                  <a:cubicBezTo>
                    <a:pt x="2926061" y="0"/>
                    <a:pt x="2929800" y="3739"/>
                    <a:pt x="2929800" y="11400"/>
                  </a:cubicBezTo>
                  <a:lnTo>
                    <a:pt x="2929800" y="439470"/>
                  </a:lnTo>
                  <a:cubicBezTo>
                    <a:pt x="2929800" y="447131"/>
                    <a:pt x="2926061" y="450870"/>
                    <a:pt x="2918400" y="450870"/>
                  </a:cubicBezTo>
                  <a:lnTo>
                    <a:pt x="11400" y="450870"/>
                  </a:lnTo>
                  <a:cubicBezTo>
                    <a:pt x="3739" y="450870"/>
                    <a:pt x="0" y="447131"/>
                    <a:pt x="0" y="439470"/>
                  </a:cubicBezTo>
                  <a:lnTo>
                    <a:pt x="0" y="11400"/>
                  </a:lnTo>
                  <a:cubicBezTo>
                    <a:pt x="0" y="3739"/>
                    <a:pt x="3739" y="0"/>
                    <a:pt x="11400" y="0"/>
                  </a:cubicBezTo>
                  <a:close/>
                </a:path>
                <a:path w="2929800" h="450870" fill="none">
                  <a:moveTo>
                    <a:pt x="0" y="450870"/>
                  </a:moveTo>
                  <a:lnTo>
                    <a:pt x="2929800" y="450870"/>
                  </a:lnTo>
                </a:path>
              </a:pathLst>
            </a:custGeom>
            <a:solidFill>
              <a:srgbClr val="FFFFFF"/>
            </a:solidFill>
            <a:ln w="5700" cap="flat">
              <a:solidFill>
                <a:srgbClr val="454545"/>
              </a:solidFill>
              <a:round/>
            </a:ln>
          </p:spPr>
          <p:txBody>
            <a:bodyPr lIns="0" tIns="0" rIns="0" bIns="11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392">
                  <a:solidFill>
                    <a:srgbClr val="303030"/>
                  </a:solidFill>
                  <a:latin typeface="Arial"/>
                  <a:cs typeface="+mn-cs"/>
                </a:rPr>
                <a:t>Tế bào là đơn vị cấu trúc và chức năng của mọi cơ thể sống</a:t>
              </a:r>
            </a:p>
          </p:txBody>
        </p:sp>
        <p:sp>
          <p:nvSpPr>
            <p:cNvPr id="114" name="SubTopic"/>
            <p:cNvSpPr/>
            <p:nvPr/>
          </p:nvSpPr>
          <p:spPr>
            <a:xfrm>
              <a:off x="5569385" y="953387"/>
              <a:ext cx="2929217" cy="450857"/>
            </a:xfrm>
            <a:custGeom>
              <a:avLst/>
              <a:gdLst>
                <a:gd name="rtl" fmla="*/ 39900 w 2929800"/>
                <a:gd name="rtt" fmla="*/ 17385 h 450870"/>
                <a:gd name="rtr" fmla="*/ 2889900 w 2929800"/>
                <a:gd name="rtb" fmla="*/ 436905 h 450870"/>
              </a:gdLst>
              <a:ahLst/>
              <a:cxnLst/>
              <a:rect l="rtl" t="rtt" r="rtr" b="rtb"/>
              <a:pathLst>
                <a:path w="2929800" h="450870" stroke="0">
                  <a:moveTo>
                    <a:pt x="0" y="0"/>
                  </a:moveTo>
                  <a:lnTo>
                    <a:pt x="2929800" y="0"/>
                  </a:lnTo>
                  <a:lnTo>
                    <a:pt x="2929800" y="450870"/>
                  </a:lnTo>
                  <a:lnTo>
                    <a:pt x="0" y="450870"/>
                  </a:lnTo>
                  <a:lnTo>
                    <a:pt x="0" y="0"/>
                  </a:lnTo>
                  <a:close/>
                </a:path>
                <a:path w="2929800" h="450870" fill="none">
                  <a:moveTo>
                    <a:pt x="0" y="450870"/>
                  </a:moveTo>
                  <a:lnTo>
                    <a:pt x="2929800" y="450870"/>
                  </a:lnTo>
                </a:path>
              </a:pathLst>
            </a:custGeom>
            <a:solidFill>
              <a:srgbClr val="FFFFFF"/>
            </a:solidFill>
            <a:ln w="5700" cap="flat">
              <a:solidFill>
                <a:srgbClr val="454545"/>
              </a:solidFill>
              <a:round/>
            </a:ln>
          </p:spPr>
          <p:txBody>
            <a:bodyPr lIns="0" tIns="0" rIns="0" bIns="11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392">
                  <a:solidFill>
                    <a:srgbClr val="303030"/>
                  </a:solidFill>
                  <a:latin typeface="Arial"/>
                  <a:cs typeface="+mn-cs"/>
                </a:rPr>
                <a:t>Có kích thước và hình dạng khác nhau</a:t>
              </a:r>
            </a:p>
          </p:txBody>
        </p:sp>
        <p:sp>
          <p:nvSpPr>
            <p:cNvPr id="116" name="SubTopic"/>
            <p:cNvSpPr/>
            <p:nvPr/>
          </p:nvSpPr>
          <p:spPr>
            <a:xfrm>
              <a:off x="3621337" y="4031593"/>
              <a:ext cx="1301874" cy="241303"/>
            </a:xfrm>
            <a:custGeom>
              <a:avLst/>
              <a:gdLst>
                <a:gd name="rtl" fmla="*/ 39900 w 1301880"/>
                <a:gd name="rtt" fmla="*/ 17385 h 241110"/>
                <a:gd name="rtr" fmla="*/ 1261980 w 1301880"/>
                <a:gd name="rtb" fmla="*/ 227145 h 241110"/>
              </a:gdLst>
              <a:ahLst/>
              <a:cxnLst/>
              <a:rect l="rtl" t="rtt" r="rtr" b="rtb"/>
              <a:pathLst>
                <a:path w="1301880" h="241110" stroke="0">
                  <a:moveTo>
                    <a:pt x="0" y="0"/>
                  </a:moveTo>
                  <a:lnTo>
                    <a:pt x="1301880" y="0"/>
                  </a:lnTo>
                  <a:lnTo>
                    <a:pt x="1301880" y="241110"/>
                  </a:lnTo>
                  <a:lnTo>
                    <a:pt x="0" y="241110"/>
                  </a:lnTo>
                  <a:lnTo>
                    <a:pt x="0" y="0"/>
                  </a:lnTo>
                  <a:close/>
                </a:path>
                <a:path w="1301880" h="241110" fill="none">
                  <a:moveTo>
                    <a:pt x="0" y="241110"/>
                  </a:moveTo>
                  <a:lnTo>
                    <a:pt x="1301880" y="241110"/>
                  </a:lnTo>
                </a:path>
              </a:pathLst>
            </a:custGeom>
            <a:solidFill>
              <a:srgbClr val="FFFFFF"/>
            </a:solidFill>
            <a:ln w="5700" cap="flat">
              <a:solidFill>
                <a:srgbClr val="454545"/>
              </a:solidFill>
              <a:round/>
            </a:ln>
          </p:spPr>
          <p:txBody>
            <a:bodyPr wrap="none" lIns="0" tIns="0" rIns="0" bIns="11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392">
                  <a:solidFill>
                    <a:srgbClr val="303030"/>
                  </a:solidFill>
                  <a:latin typeface="Arial"/>
                  <a:cs typeface="+mn-cs"/>
                </a:rPr>
                <a:t>Màng sinh chất</a:t>
              </a:r>
            </a:p>
          </p:txBody>
        </p:sp>
        <p:sp>
          <p:nvSpPr>
            <p:cNvPr id="118" name="SubTopic"/>
            <p:cNvSpPr/>
            <p:nvPr/>
          </p:nvSpPr>
          <p:spPr>
            <a:xfrm>
              <a:off x="3621337" y="4309410"/>
              <a:ext cx="1033561" cy="241303"/>
            </a:xfrm>
            <a:custGeom>
              <a:avLst/>
              <a:gdLst>
                <a:gd name="rtl" fmla="*/ 39900 w 1032840"/>
                <a:gd name="rtt" fmla="*/ 17385 h 241110"/>
                <a:gd name="rtr" fmla="*/ 992940 w 1032840"/>
                <a:gd name="rtb" fmla="*/ 227145 h 241110"/>
              </a:gdLst>
              <a:ahLst/>
              <a:cxnLst/>
              <a:rect l="rtl" t="rtt" r="rtr" b="rtb"/>
              <a:pathLst>
                <a:path w="1032840" h="241110" stroke="0">
                  <a:moveTo>
                    <a:pt x="0" y="0"/>
                  </a:moveTo>
                  <a:lnTo>
                    <a:pt x="1032840" y="0"/>
                  </a:lnTo>
                  <a:lnTo>
                    <a:pt x="1032840" y="241110"/>
                  </a:lnTo>
                  <a:lnTo>
                    <a:pt x="0" y="241110"/>
                  </a:lnTo>
                  <a:lnTo>
                    <a:pt x="0" y="0"/>
                  </a:lnTo>
                  <a:close/>
                </a:path>
                <a:path w="1032840" h="241110" fill="none">
                  <a:moveTo>
                    <a:pt x="0" y="241110"/>
                  </a:moveTo>
                  <a:lnTo>
                    <a:pt x="1032840" y="241110"/>
                  </a:lnTo>
                </a:path>
              </a:pathLst>
            </a:custGeom>
            <a:solidFill>
              <a:srgbClr val="FFFFFF"/>
            </a:solidFill>
            <a:ln w="5700" cap="flat">
              <a:solidFill>
                <a:srgbClr val="454545"/>
              </a:solidFill>
              <a:round/>
            </a:ln>
          </p:spPr>
          <p:txBody>
            <a:bodyPr wrap="none" lIns="0" tIns="0" rIns="0" bIns="11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392">
                  <a:solidFill>
                    <a:srgbClr val="303030"/>
                  </a:solidFill>
                  <a:latin typeface="Arial"/>
                  <a:cs typeface="+mn-cs"/>
                </a:rPr>
                <a:t>Chất tế bào</a:t>
              </a:r>
            </a:p>
          </p:txBody>
        </p:sp>
        <p:sp>
          <p:nvSpPr>
            <p:cNvPr id="120" name="SubTopic"/>
            <p:cNvSpPr/>
            <p:nvPr/>
          </p:nvSpPr>
          <p:spPr>
            <a:xfrm>
              <a:off x="3621337" y="4587226"/>
              <a:ext cx="527100" cy="241303"/>
            </a:xfrm>
            <a:custGeom>
              <a:avLst/>
              <a:gdLst>
                <a:gd name="rtl" fmla="*/ 39900 w 526680"/>
                <a:gd name="rtt" fmla="*/ 17385 h 241110"/>
                <a:gd name="rtr" fmla="*/ 486780 w 526680"/>
                <a:gd name="rtb" fmla="*/ 227145 h 241110"/>
              </a:gdLst>
              <a:ahLst/>
              <a:cxnLst/>
              <a:rect l="rtl" t="rtt" r="rtr" b="rtb"/>
              <a:pathLst>
                <a:path w="526680" h="241110" stroke="0">
                  <a:moveTo>
                    <a:pt x="0" y="0"/>
                  </a:moveTo>
                  <a:lnTo>
                    <a:pt x="526680" y="0"/>
                  </a:lnTo>
                  <a:lnTo>
                    <a:pt x="526680" y="241110"/>
                  </a:lnTo>
                  <a:lnTo>
                    <a:pt x="0" y="241110"/>
                  </a:lnTo>
                  <a:lnTo>
                    <a:pt x="0" y="0"/>
                  </a:lnTo>
                  <a:close/>
                </a:path>
                <a:path w="526680" h="241110" fill="none">
                  <a:moveTo>
                    <a:pt x="0" y="241110"/>
                  </a:moveTo>
                  <a:lnTo>
                    <a:pt x="526680" y="241110"/>
                  </a:lnTo>
                </a:path>
              </a:pathLst>
            </a:custGeom>
            <a:solidFill>
              <a:srgbClr val="FFFFFF"/>
            </a:solidFill>
            <a:ln w="5700" cap="flat">
              <a:solidFill>
                <a:srgbClr val="454545"/>
              </a:solidFill>
              <a:round/>
            </a:ln>
          </p:spPr>
          <p:txBody>
            <a:bodyPr wrap="none" lIns="0" tIns="0" rIns="0" bIns="11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392">
                  <a:solidFill>
                    <a:srgbClr val="303030"/>
                  </a:solidFill>
                  <a:latin typeface="Arial"/>
                  <a:cs typeface="+mn-cs"/>
                </a:rPr>
                <a:t>Nhân</a:t>
              </a:r>
            </a:p>
          </p:txBody>
        </p:sp>
        <p:sp>
          <p:nvSpPr>
            <p:cNvPr id="125" name="SubTopic"/>
            <p:cNvSpPr/>
            <p:nvPr/>
          </p:nvSpPr>
          <p:spPr>
            <a:xfrm>
              <a:off x="3808680" y="5017446"/>
              <a:ext cx="1355854" cy="241303"/>
            </a:xfrm>
            <a:custGeom>
              <a:avLst/>
              <a:gdLst>
                <a:gd name="rtl" fmla="*/ 39900 w 1356600"/>
                <a:gd name="rtt" fmla="*/ 17385 h 241110"/>
                <a:gd name="rtr" fmla="*/ 1316700 w 1356600"/>
                <a:gd name="rtb" fmla="*/ 227145 h 241110"/>
              </a:gdLst>
              <a:ahLst/>
              <a:cxnLst/>
              <a:rect l="rtl" t="rtt" r="rtr" b="rtb"/>
              <a:pathLst>
                <a:path w="1356600" h="241110" stroke="0">
                  <a:moveTo>
                    <a:pt x="0" y="0"/>
                  </a:moveTo>
                  <a:lnTo>
                    <a:pt x="1356600" y="0"/>
                  </a:lnTo>
                  <a:lnTo>
                    <a:pt x="1356600" y="241110"/>
                  </a:lnTo>
                  <a:lnTo>
                    <a:pt x="0" y="241110"/>
                  </a:lnTo>
                  <a:lnTo>
                    <a:pt x="0" y="0"/>
                  </a:lnTo>
                  <a:close/>
                </a:path>
                <a:path w="1356600" h="241110" fill="none">
                  <a:moveTo>
                    <a:pt x="0" y="241110"/>
                  </a:moveTo>
                  <a:lnTo>
                    <a:pt x="1356600" y="241110"/>
                  </a:lnTo>
                </a:path>
              </a:pathLst>
            </a:custGeom>
            <a:solidFill>
              <a:srgbClr val="FFFFFF"/>
            </a:solidFill>
            <a:ln w="5700" cap="flat">
              <a:solidFill>
                <a:srgbClr val="454545"/>
              </a:solidFill>
              <a:round/>
            </a:ln>
          </p:spPr>
          <p:txBody>
            <a:bodyPr wrap="none" lIns="0" tIns="0" rIns="0" bIns="11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392">
                  <a:solidFill>
                    <a:srgbClr val="303030"/>
                  </a:solidFill>
                  <a:latin typeface="Arial"/>
                  <a:cs typeface="+mn-cs"/>
                </a:rPr>
                <a:t>Tế bào nhân sơ</a:t>
              </a:r>
            </a:p>
          </p:txBody>
        </p:sp>
        <p:sp>
          <p:nvSpPr>
            <p:cNvPr id="127" name="SubTopic"/>
            <p:cNvSpPr/>
            <p:nvPr/>
          </p:nvSpPr>
          <p:spPr>
            <a:xfrm>
              <a:off x="3808680" y="5433377"/>
              <a:ext cx="1511444" cy="241303"/>
            </a:xfrm>
            <a:custGeom>
              <a:avLst/>
              <a:gdLst>
                <a:gd name="rtl" fmla="*/ 39900 w 1511640"/>
                <a:gd name="rtt" fmla="*/ 17385 h 241110"/>
                <a:gd name="rtr" fmla="*/ 1471740 w 1511640"/>
                <a:gd name="rtb" fmla="*/ 227145 h 241110"/>
              </a:gdLst>
              <a:ahLst/>
              <a:cxnLst/>
              <a:rect l="rtl" t="rtt" r="rtr" b="rtb"/>
              <a:pathLst>
                <a:path w="1511640" h="241110" stroke="0">
                  <a:moveTo>
                    <a:pt x="0" y="0"/>
                  </a:moveTo>
                  <a:lnTo>
                    <a:pt x="1511640" y="0"/>
                  </a:lnTo>
                  <a:lnTo>
                    <a:pt x="1511640" y="241110"/>
                  </a:lnTo>
                  <a:lnTo>
                    <a:pt x="0" y="241110"/>
                  </a:lnTo>
                  <a:lnTo>
                    <a:pt x="0" y="0"/>
                  </a:lnTo>
                  <a:close/>
                </a:path>
                <a:path w="1511640" h="241110" fill="none">
                  <a:moveTo>
                    <a:pt x="0" y="241110"/>
                  </a:moveTo>
                  <a:lnTo>
                    <a:pt x="1511640" y="241110"/>
                  </a:lnTo>
                </a:path>
              </a:pathLst>
            </a:custGeom>
            <a:solidFill>
              <a:srgbClr val="FFFFFF"/>
            </a:solidFill>
            <a:ln w="5700" cap="flat">
              <a:solidFill>
                <a:srgbClr val="454545"/>
              </a:solidFill>
              <a:round/>
            </a:ln>
          </p:spPr>
          <p:txBody>
            <a:bodyPr wrap="none" lIns="0" tIns="0" rIns="0" bIns="11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392">
                  <a:solidFill>
                    <a:srgbClr val="303030"/>
                  </a:solidFill>
                  <a:latin typeface="Arial"/>
                  <a:cs typeface="+mn-cs"/>
                </a:rPr>
                <a:t>Tế bào nhân thực</a:t>
              </a:r>
            </a:p>
          </p:txBody>
        </p:sp>
        <p:sp>
          <p:nvSpPr>
            <p:cNvPr id="129" name="SubTopic"/>
            <p:cNvSpPr/>
            <p:nvPr/>
          </p:nvSpPr>
          <p:spPr>
            <a:xfrm>
              <a:off x="5566209" y="5295262"/>
              <a:ext cx="1362205" cy="241303"/>
            </a:xfrm>
            <a:custGeom>
              <a:avLst/>
              <a:gdLst>
                <a:gd name="rtl" fmla="*/ 39900 w 1361160"/>
                <a:gd name="rtt" fmla="*/ 17385 h 241110"/>
                <a:gd name="rtr" fmla="*/ 1321260 w 1361160"/>
                <a:gd name="rtb" fmla="*/ 227145 h 241110"/>
              </a:gdLst>
              <a:ahLst/>
              <a:cxnLst/>
              <a:rect l="rtl" t="rtt" r="rtr" b="rtb"/>
              <a:pathLst>
                <a:path w="1361160" h="241110" stroke="0">
                  <a:moveTo>
                    <a:pt x="0" y="0"/>
                  </a:moveTo>
                  <a:lnTo>
                    <a:pt x="1361160" y="0"/>
                  </a:lnTo>
                  <a:lnTo>
                    <a:pt x="1361160" y="241110"/>
                  </a:lnTo>
                  <a:lnTo>
                    <a:pt x="0" y="241110"/>
                  </a:lnTo>
                  <a:lnTo>
                    <a:pt x="0" y="0"/>
                  </a:lnTo>
                  <a:close/>
                </a:path>
                <a:path w="1361160" h="241110" fill="none">
                  <a:moveTo>
                    <a:pt x="0" y="241110"/>
                  </a:moveTo>
                  <a:lnTo>
                    <a:pt x="1361160" y="241110"/>
                  </a:lnTo>
                </a:path>
              </a:pathLst>
            </a:custGeom>
            <a:solidFill>
              <a:srgbClr val="FFFFFF"/>
            </a:solidFill>
            <a:ln w="5700" cap="flat">
              <a:solidFill>
                <a:srgbClr val="454545"/>
              </a:solidFill>
              <a:round/>
            </a:ln>
          </p:spPr>
          <p:txBody>
            <a:bodyPr wrap="none" lIns="0" tIns="0" rIns="0" bIns="11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392">
                  <a:solidFill>
                    <a:srgbClr val="303030"/>
                  </a:solidFill>
                  <a:latin typeface="Arial"/>
                  <a:cs typeface="+mn-cs"/>
                </a:rPr>
                <a:t>Tế bào thực vật</a:t>
              </a:r>
            </a:p>
          </p:txBody>
        </p:sp>
        <p:sp>
          <p:nvSpPr>
            <p:cNvPr id="131" name="SubTopic"/>
            <p:cNvSpPr/>
            <p:nvPr/>
          </p:nvSpPr>
          <p:spPr>
            <a:xfrm>
              <a:off x="5566209" y="5573079"/>
              <a:ext cx="1398721" cy="241303"/>
            </a:xfrm>
            <a:custGeom>
              <a:avLst/>
              <a:gdLst>
                <a:gd name="rtl" fmla="*/ 39900 w 1397640"/>
                <a:gd name="rtt" fmla="*/ 17385 h 241110"/>
                <a:gd name="rtr" fmla="*/ 1357740 w 1397640"/>
                <a:gd name="rtb" fmla="*/ 227145 h 241110"/>
              </a:gdLst>
              <a:ahLst/>
              <a:cxnLst/>
              <a:rect l="rtl" t="rtt" r="rtr" b="rtb"/>
              <a:pathLst>
                <a:path w="1397640" h="241110" stroke="0">
                  <a:moveTo>
                    <a:pt x="0" y="0"/>
                  </a:moveTo>
                  <a:lnTo>
                    <a:pt x="1397640" y="0"/>
                  </a:lnTo>
                  <a:lnTo>
                    <a:pt x="1397640" y="241110"/>
                  </a:lnTo>
                  <a:lnTo>
                    <a:pt x="0" y="241110"/>
                  </a:lnTo>
                  <a:lnTo>
                    <a:pt x="0" y="0"/>
                  </a:lnTo>
                  <a:close/>
                </a:path>
                <a:path w="1397640" h="241110" fill="none">
                  <a:moveTo>
                    <a:pt x="0" y="241110"/>
                  </a:moveTo>
                  <a:lnTo>
                    <a:pt x="1397640" y="241110"/>
                  </a:lnTo>
                </a:path>
              </a:pathLst>
            </a:custGeom>
            <a:solidFill>
              <a:srgbClr val="FFFFFF"/>
            </a:solidFill>
            <a:ln w="5700" cap="flat">
              <a:solidFill>
                <a:srgbClr val="454545"/>
              </a:solidFill>
              <a:round/>
            </a:ln>
          </p:spPr>
          <p:txBody>
            <a:bodyPr wrap="none" lIns="0" tIns="0" rIns="0" bIns="11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392">
                  <a:solidFill>
                    <a:srgbClr val="303030"/>
                  </a:solidFill>
                  <a:latin typeface="Arial"/>
                  <a:cs typeface="+mn-cs"/>
                </a:rPr>
                <a:t>Tế bào động vật</a:t>
              </a:r>
            </a:p>
          </p:txBody>
        </p:sp>
        <p:sp>
          <p:nvSpPr>
            <p:cNvPr id="144" name="MainTopic"/>
            <p:cNvSpPr/>
            <p:nvPr/>
          </p:nvSpPr>
          <p:spPr>
            <a:xfrm>
              <a:off x="2267070" y="2813964"/>
              <a:ext cx="1490805" cy="388943"/>
            </a:xfrm>
            <a:custGeom>
              <a:avLst/>
              <a:gdLst>
                <a:gd name="rtl" fmla="*/ 101460 w 1491120"/>
                <a:gd name="rtt" fmla="*/ 50730 h 388740"/>
                <a:gd name="rtr" fmla="*/ 1387380 w 1491120"/>
                <a:gd name="rtb" fmla="*/ 342570 h 388740"/>
              </a:gdLst>
              <a:ahLst/>
              <a:cxnLst/>
              <a:rect l="rtl" t="rtt" r="rtr" b="rtb"/>
              <a:pathLst>
                <a:path w="1491120" h="388740">
                  <a:moveTo>
                    <a:pt x="22800" y="0"/>
                  </a:moveTo>
                  <a:lnTo>
                    <a:pt x="1468320" y="0"/>
                  </a:lnTo>
                  <a:cubicBezTo>
                    <a:pt x="1483642" y="0"/>
                    <a:pt x="1491120" y="7478"/>
                    <a:pt x="1491120" y="22800"/>
                  </a:cubicBezTo>
                  <a:lnTo>
                    <a:pt x="1491120" y="365940"/>
                  </a:lnTo>
                  <a:cubicBezTo>
                    <a:pt x="1491120" y="381262"/>
                    <a:pt x="1483642" y="388740"/>
                    <a:pt x="1468320" y="388740"/>
                  </a:cubicBezTo>
                  <a:lnTo>
                    <a:pt x="22800" y="388740"/>
                  </a:lnTo>
                  <a:cubicBezTo>
                    <a:pt x="7478" y="388740"/>
                    <a:pt x="0" y="381262"/>
                    <a:pt x="0" y="365940"/>
                  </a:cubicBezTo>
                  <a:lnTo>
                    <a:pt x="0" y="22800"/>
                  </a:lnTo>
                  <a:cubicBezTo>
                    <a:pt x="0" y="7478"/>
                    <a:pt x="7478" y="0"/>
                    <a:pt x="22800" y="0"/>
                  </a:cubicBezTo>
                  <a:close/>
                </a:path>
              </a:pathLst>
            </a:custGeom>
            <a:solidFill>
              <a:srgbClr val="FFFFFF"/>
            </a:solidFill>
            <a:ln w="11400" cap="flat">
              <a:solidFill>
                <a:srgbClr val="454545"/>
              </a:solidFill>
              <a:round/>
            </a:ln>
          </p:spPr>
          <p:txBody>
            <a:bodyPr wrap="none" lIns="0" tIns="0" rIns="0" bIns="11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856" b="1">
                  <a:solidFill>
                    <a:srgbClr val="303030"/>
                  </a:solidFill>
                  <a:latin typeface="Arial"/>
                  <a:cs typeface="+mn-cs"/>
                </a:rPr>
                <a:t>Chức năng</a:t>
              </a:r>
            </a:p>
          </p:txBody>
        </p:sp>
        <p:sp>
          <p:nvSpPr>
            <p:cNvPr id="146" name="SubTopic"/>
            <p:cNvSpPr/>
            <p:nvPr/>
          </p:nvSpPr>
          <p:spPr>
            <a:xfrm>
              <a:off x="4003960" y="1932888"/>
              <a:ext cx="1143109" cy="241303"/>
            </a:xfrm>
            <a:custGeom>
              <a:avLst/>
              <a:gdLst>
                <a:gd name="rtl" fmla="*/ 39900 w 1142280"/>
                <a:gd name="rtt" fmla="*/ 17385 h 241110"/>
                <a:gd name="rtr" fmla="*/ 1102380 w 1142280"/>
                <a:gd name="rtb" fmla="*/ 227145 h 241110"/>
              </a:gdLst>
              <a:ahLst/>
              <a:cxnLst/>
              <a:rect l="rtl" t="rtt" r="rtr" b="rtb"/>
              <a:pathLst>
                <a:path w="1142280" h="241110" stroke="0">
                  <a:moveTo>
                    <a:pt x="0" y="0"/>
                  </a:moveTo>
                  <a:lnTo>
                    <a:pt x="1142280" y="0"/>
                  </a:lnTo>
                  <a:lnTo>
                    <a:pt x="1142280" y="241110"/>
                  </a:lnTo>
                  <a:lnTo>
                    <a:pt x="0" y="241110"/>
                  </a:lnTo>
                  <a:lnTo>
                    <a:pt x="0" y="0"/>
                  </a:lnTo>
                  <a:close/>
                </a:path>
                <a:path w="1142280" h="241110" fill="none">
                  <a:moveTo>
                    <a:pt x="0" y="241110"/>
                  </a:moveTo>
                  <a:lnTo>
                    <a:pt x="1142280" y="241110"/>
                  </a:lnTo>
                </a:path>
              </a:pathLst>
            </a:custGeom>
            <a:solidFill>
              <a:srgbClr val="FFFFFF"/>
            </a:solidFill>
            <a:ln w="5700" cap="flat">
              <a:solidFill>
                <a:srgbClr val="454545"/>
              </a:solidFill>
              <a:round/>
            </a:ln>
          </p:spPr>
          <p:txBody>
            <a:bodyPr wrap="none" lIns="0" tIns="0" rIns="0" bIns="11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392">
                  <a:solidFill>
                    <a:srgbClr val="303030"/>
                  </a:solidFill>
                  <a:latin typeface="Arial"/>
                  <a:cs typeface="+mn-cs"/>
                </a:rPr>
                <a:t>Trao đổi chất</a:t>
              </a:r>
            </a:p>
          </p:txBody>
        </p:sp>
        <p:sp>
          <p:nvSpPr>
            <p:cNvPr id="148" name="SubTopic"/>
            <p:cNvSpPr/>
            <p:nvPr/>
          </p:nvSpPr>
          <p:spPr>
            <a:xfrm>
              <a:off x="4003960" y="2210705"/>
              <a:ext cx="2022668" cy="241303"/>
            </a:xfrm>
            <a:custGeom>
              <a:avLst/>
              <a:gdLst>
                <a:gd name="rtl" fmla="*/ 39900 w 2022360"/>
                <a:gd name="rtt" fmla="*/ 17385 h 241110"/>
                <a:gd name="rtr" fmla="*/ 1982460 w 2022360"/>
                <a:gd name="rtb" fmla="*/ 227145 h 241110"/>
              </a:gdLst>
              <a:ahLst/>
              <a:cxnLst/>
              <a:rect l="rtl" t="rtt" r="rtr" b="rtb"/>
              <a:pathLst>
                <a:path w="2022360" h="241110" stroke="0">
                  <a:moveTo>
                    <a:pt x="0" y="0"/>
                  </a:moveTo>
                  <a:lnTo>
                    <a:pt x="2022360" y="0"/>
                  </a:lnTo>
                  <a:lnTo>
                    <a:pt x="2022360" y="241110"/>
                  </a:lnTo>
                  <a:lnTo>
                    <a:pt x="0" y="241110"/>
                  </a:lnTo>
                  <a:lnTo>
                    <a:pt x="0" y="0"/>
                  </a:lnTo>
                  <a:close/>
                </a:path>
                <a:path w="2022360" h="241110" fill="none">
                  <a:moveTo>
                    <a:pt x="0" y="241110"/>
                  </a:moveTo>
                  <a:lnTo>
                    <a:pt x="2022360" y="241110"/>
                  </a:lnTo>
                </a:path>
              </a:pathLst>
            </a:custGeom>
            <a:solidFill>
              <a:srgbClr val="FFFFFF"/>
            </a:solidFill>
            <a:ln w="5700" cap="flat">
              <a:solidFill>
                <a:srgbClr val="454545"/>
              </a:solidFill>
              <a:round/>
            </a:ln>
          </p:spPr>
          <p:txBody>
            <a:bodyPr wrap="none" lIns="0" tIns="0" rIns="0" bIns="11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392">
                  <a:solidFill>
                    <a:srgbClr val="303030"/>
                  </a:solidFill>
                  <a:latin typeface="Arial"/>
                  <a:cs typeface="+mn-cs"/>
                </a:rPr>
                <a:t>Chuyển hóa năng lượng</a:t>
              </a:r>
            </a:p>
          </p:txBody>
        </p:sp>
        <p:sp>
          <p:nvSpPr>
            <p:cNvPr id="150" name="SubTopic"/>
            <p:cNvSpPr/>
            <p:nvPr/>
          </p:nvSpPr>
          <p:spPr>
            <a:xfrm>
              <a:off x="4003960" y="2490109"/>
              <a:ext cx="1052613" cy="239715"/>
            </a:xfrm>
            <a:custGeom>
              <a:avLst/>
              <a:gdLst>
                <a:gd name="rtl" fmla="*/ 39900 w 1051080"/>
                <a:gd name="rtt" fmla="*/ 17385 h 241110"/>
                <a:gd name="rtr" fmla="*/ 1011180 w 1051080"/>
                <a:gd name="rtb" fmla="*/ 227145 h 241110"/>
              </a:gdLst>
              <a:ahLst/>
              <a:cxnLst/>
              <a:rect l="rtl" t="rtt" r="rtr" b="rtb"/>
              <a:pathLst>
                <a:path w="1051080" h="241110" stroke="0">
                  <a:moveTo>
                    <a:pt x="0" y="0"/>
                  </a:moveTo>
                  <a:lnTo>
                    <a:pt x="1051080" y="0"/>
                  </a:lnTo>
                  <a:lnTo>
                    <a:pt x="1051080" y="241110"/>
                  </a:lnTo>
                  <a:lnTo>
                    <a:pt x="0" y="241110"/>
                  </a:lnTo>
                  <a:lnTo>
                    <a:pt x="0" y="0"/>
                  </a:lnTo>
                  <a:close/>
                </a:path>
                <a:path w="1051080" h="241110" fill="none">
                  <a:moveTo>
                    <a:pt x="0" y="241110"/>
                  </a:moveTo>
                  <a:lnTo>
                    <a:pt x="1051080" y="241110"/>
                  </a:lnTo>
                </a:path>
              </a:pathLst>
            </a:custGeom>
            <a:solidFill>
              <a:srgbClr val="FFFFFF"/>
            </a:solidFill>
            <a:ln w="5700" cap="flat">
              <a:solidFill>
                <a:srgbClr val="454545"/>
              </a:solidFill>
              <a:round/>
            </a:ln>
          </p:spPr>
          <p:txBody>
            <a:bodyPr wrap="none" lIns="0" tIns="0" rIns="0" bIns="11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392">
                  <a:solidFill>
                    <a:srgbClr val="303030"/>
                  </a:solidFill>
                  <a:latin typeface="Arial"/>
                  <a:cs typeface="+mn-cs"/>
                </a:rPr>
                <a:t>Sinh trưởng</a:t>
              </a:r>
            </a:p>
          </p:txBody>
        </p:sp>
        <p:sp>
          <p:nvSpPr>
            <p:cNvPr id="152" name="SubTopic"/>
            <p:cNvSpPr/>
            <p:nvPr/>
          </p:nvSpPr>
          <p:spPr>
            <a:xfrm>
              <a:off x="4003960" y="2767925"/>
              <a:ext cx="865271" cy="241303"/>
            </a:xfrm>
            <a:custGeom>
              <a:avLst/>
              <a:gdLst>
                <a:gd name="rtl" fmla="*/ 39900 w 864120"/>
                <a:gd name="rtt" fmla="*/ 17385 h 241110"/>
                <a:gd name="rtr" fmla="*/ 824220 w 864120"/>
                <a:gd name="rtb" fmla="*/ 227145 h 241110"/>
              </a:gdLst>
              <a:ahLst/>
              <a:cxnLst/>
              <a:rect l="rtl" t="rtt" r="rtr" b="rtb"/>
              <a:pathLst>
                <a:path w="864120" h="241110" stroke="0">
                  <a:moveTo>
                    <a:pt x="0" y="0"/>
                  </a:moveTo>
                  <a:lnTo>
                    <a:pt x="864120" y="0"/>
                  </a:lnTo>
                  <a:lnTo>
                    <a:pt x="864120" y="241110"/>
                  </a:lnTo>
                  <a:lnTo>
                    <a:pt x="0" y="241110"/>
                  </a:lnTo>
                  <a:lnTo>
                    <a:pt x="0" y="0"/>
                  </a:lnTo>
                  <a:close/>
                </a:path>
                <a:path w="864120" h="241110" fill="none">
                  <a:moveTo>
                    <a:pt x="0" y="241110"/>
                  </a:moveTo>
                  <a:lnTo>
                    <a:pt x="864120" y="241110"/>
                  </a:lnTo>
                </a:path>
              </a:pathLst>
            </a:custGeom>
            <a:solidFill>
              <a:srgbClr val="FFFFFF"/>
            </a:solidFill>
            <a:ln w="5700" cap="flat">
              <a:solidFill>
                <a:srgbClr val="454545"/>
              </a:solidFill>
              <a:round/>
            </a:ln>
          </p:spPr>
          <p:txBody>
            <a:bodyPr wrap="none" lIns="0" tIns="0" rIns="0" bIns="11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392">
                  <a:solidFill>
                    <a:srgbClr val="303030"/>
                  </a:solidFill>
                  <a:latin typeface="Arial"/>
                  <a:cs typeface="+mn-cs"/>
                </a:rPr>
                <a:t>Phát triển</a:t>
              </a:r>
            </a:p>
          </p:txBody>
        </p:sp>
        <p:sp>
          <p:nvSpPr>
            <p:cNvPr id="154" name="SubTopic"/>
            <p:cNvSpPr/>
            <p:nvPr/>
          </p:nvSpPr>
          <p:spPr>
            <a:xfrm>
              <a:off x="4003960" y="3045742"/>
              <a:ext cx="870033" cy="241303"/>
            </a:xfrm>
            <a:custGeom>
              <a:avLst/>
              <a:gdLst>
                <a:gd name="rtl" fmla="*/ 39900 w 868680"/>
                <a:gd name="rtt" fmla="*/ 17385 h 241110"/>
                <a:gd name="rtr" fmla="*/ 828780 w 868680"/>
                <a:gd name="rtb" fmla="*/ 227145 h 241110"/>
              </a:gdLst>
              <a:ahLst/>
              <a:cxnLst/>
              <a:rect l="rtl" t="rtt" r="rtr" b="rtb"/>
              <a:pathLst>
                <a:path w="868680" h="241110" stroke="0">
                  <a:moveTo>
                    <a:pt x="0" y="0"/>
                  </a:moveTo>
                  <a:lnTo>
                    <a:pt x="868680" y="0"/>
                  </a:lnTo>
                  <a:lnTo>
                    <a:pt x="868680" y="241110"/>
                  </a:lnTo>
                  <a:lnTo>
                    <a:pt x="0" y="241110"/>
                  </a:lnTo>
                  <a:lnTo>
                    <a:pt x="0" y="0"/>
                  </a:lnTo>
                  <a:close/>
                </a:path>
                <a:path w="868680" h="241110" fill="none">
                  <a:moveTo>
                    <a:pt x="0" y="241110"/>
                  </a:moveTo>
                  <a:lnTo>
                    <a:pt x="868680" y="241110"/>
                  </a:lnTo>
                </a:path>
              </a:pathLst>
            </a:custGeom>
            <a:solidFill>
              <a:srgbClr val="FFFFFF"/>
            </a:solidFill>
            <a:ln w="5700" cap="flat">
              <a:solidFill>
                <a:srgbClr val="454545"/>
              </a:solidFill>
              <a:round/>
            </a:ln>
          </p:spPr>
          <p:txBody>
            <a:bodyPr wrap="none" lIns="0" tIns="0" rIns="0" bIns="11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392">
                  <a:solidFill>
                    <a:srgbClr val="303030"/>
                  </a:solidFill>
                  <a:latin typeface="Arial"/>
                  <a:cs typeface="+mn-cs"/>
                </a:rPr>
                <a:t>Vận động</a:t>
              </a:r>
            </a:p>
          </p:txBody>
        </p:sp>
        <p:sp>
          <p:nvSpPr>
            <p:cNvPr id="157" name="SubTopic"/>
            <p:cNvSpPr/>
            <p:nvPr/>
          </p:nvSpPr>
          <p:spPr>
            <a:xfrm>
              <a:off x="4003960" y="3323558"/>
              <a:ext cx="860507" cy="241303"/>
            </a:xfrm>
            <a:custGeom>
              <a:avLst/>
              <a:gdLst>
                <a:gd name="rtl" fmla="*/ 39900 w 859560"/>
                <a:gd name="rtt" fmla="*/ 17385 h 241110"/>
                <a:gd name="rtr" fmla="*/ 819660 w 859560"/>
                <a:gd name="rtb" fmla="*/ 227145 h 241110"/>
              </a:gdLst>
              <a:ahLst/>
              <a:cxnLst/>
              <a:rect l="rtl" t="rtt" r="rtr" b="rtb"/>
              <a:pathLst>
                <a:path w="859560" h="241110" stroke="0">
                  <a:moveTo>
                    <a:pt x="0" y="0"/>
                  </a:moveTo>
                  <a:lnTo>
                    <a:pt x="859560" y="0"/>
                  </a:lnTo>
                  <a:lnTo>
                    <a:pt x="859560" y="241110"/>
                  </a:lnTo>
                  <a:lnTo>
                    <a:pt x="0" y="241110"/>
                  </a:lnTo>
                  <a:lnTo>
                    <a:pt x="0" y="0"/>
                  </a:lnTo>
                  <a:close/>
                </a:path>
                <a:path w="859560" h="241110" fill="none">
                  <a:moveTo>
                    <a:pt x="0" y="241110"/>
                  </a:moveTo>
                  <a:lnTo>
                    <a:pt x="859560" y="241110"/>
                  </a:lnTo>
                </a:path>
              </a:pathLst>
            </a:custGeom>
            <a:solidFill>
              <a:srgbClr val="FFFFFF"/>
            </a:solidFill>
            <a:ln w="5700" cap="flat">
              <a:solidFill>
                <a:srgbClr val="454545"/>
              </a:solidFill>
              <a:round/>
            </a:ln>
          </p:spPr>
          <p:txBody>
            <a:bodyPr wrap="none" lIns="0" tIns="0" rIns="0" bIns="11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392">
                  <a:solidFill>
                    <a:srgbClr val="303030"/>
                  </a:solidFill>
                  <a:latin typeface="Arial"/>
                  <a:cs typeface="+mn-cs"/>
                </a:rPr>
                <a:t>Cảm ứng</a:t>
              </a:r>
            </a:p>
          </p:txBody>
        </p:sp>
        <p:sp>
          <p:nvSpPr>
            <p:cNvPr id="159" name="SubTopic"/>
            <p:cNvSpPr/>
            <p:nvPr/>
          </p:nvSpPr>
          <p:spPr>
            <a:xfrm>
              <a:off x="4003960" y="3601375"/>
              <a:ext cx="787475" cy="241303"/>
            </a:xfrm>
            <a:custGeom>
              <a:avLst/>
              <a:gdLst>
                <a:gd name="rtl" fmla="*/ 39900 w 786600"/>
                <a:gd name="rtt" fmla="*/ 17385 h 241110"/>
                <a:gd name="rtr" fmla="*/ 746700 w 786600"/>
                <a:gd name="rtb" fmla="*/ 227145 h 241110"/>
              </a:gdLst>
              <a:ahLst/>
              <a:cxnLst/>
              <a:rect l="rtl" t="rtt" r="rtr" b="rtb"/>
              <a:pathLst>
                <a:path w="786600" h="241110" stroke="0">
                  <a:moveTo>
                    <a:pt x="0" y="0"/>
                  </a:moveTo>
                  <a:lnTo>
                    <a:pt x="786600" y="0"/>
                  </a:lnTo>
                  <a:lnTo>
                    <a:pt x="786600" y="241110"/>
                  </a:lnTo>
                  <a:lnTo>
                    <a:pt x="0" y="241110"/>
                  </a:lnTo>
                  <a:lnTo>
                    <a:pt x="0" y="0"/>
                  </a:lnTo>
                  <a:close/>
                </a:path>
                <a:path w="786600" h="241110" fill="none">
                  <a:moveTo>
                    <a:pt x="0" y="241110"/>
                  </a:moveTo>
                  <a:lnTo>
                    <a:pt x="786600" y="241110"/>
                  </a:lnTo>
                </a:path>
              </a:pathLst>
            </a:custGeom>
            <a:solidFill>
              <a:srgbClr val="FFFFFF"/>
            </a:solidFill>
            <a:ln w="5700" cap="flat">
              <a:solidFill>
                <a:srgbClr val="454545"/>
              </a:solidFill>
              <a:round/>
            </a:ln>
          </p:spPr>
          <p:txBody>
            <a:bodyPr wrap="none" lIns="0" tIns="0" rIns="0" bIns="11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392">
                  <a:solidFill>
                    <a:srgbClr val="303030"/>
                  </a:solidFill>
                  <a:latin typeface="Arial"/>
                  <a:cs typeface="+mn-cs"/>
                </a:rPr>
                <a:t>Sinh sản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88988" y="1633538"/>
            <a:ext cx="1018381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Tx/>
              <a:buAutoNum type="arabicPeriod"/>
            </a:pPr>
            <a:r>
              <a:rPr lang="vi-VN" sz="2800">
                <a:latin typeface="Times New Roman" pitchFamily="18" charset="0"/>
                <a:ea typeface="Roboto"/>
                <a:cs typeface="Times New Roman" pitchFamily="18" charset="0"/>
              </a:rPr>
              <a:t>Học bài</a:t>
            </a:r>
            <a:r>
              <a:rPr lang="en-US" sz="2800">
                <a:latin typeface="Times New Roman" pitchFamily="18" charset="0"/>
                <a:ea typeface="Roboto"/>
                <a:cs typeface="Times New Roman" pitchFamily="18" charset="0"/>
              </a:rPr>
              <a:t>.</a:t>
            </a:r>
          </a:p>
          <a:p>
            <a:pPr marL="514350" indent="-514350" algn="just">
              <a:buFontTx/>
              <a:buAutoNum type="arabicPeriod"/>
            </a:pPr>
            <a:r>
              <a:rPr lang="en-US" sz="2800">
                <a:latin typeface="Times New Roman" pitchFamily="18" charset="0"/>
                <a:ea typeface="Roboto"/>
                <a:cs typeface="Times New Roman" pitchFamily="18" charset="0"/>
              </a:rPr>
              <a:t>Xem trước bài: Thực hành quan sát tế bào sinh vật.</a:t>
            </a:r>
          </a:p>
          <a:p>
            <a:pPr marL="514350" indent="-514350" algn="just">
              <a:buFontTx/>
              <a:buAutoNum type="arabicPeriod"/>
            </a:pPr>
            <a:r>
              <a:rPr lang="en-US" sz="2800">
                <a:latin typeface="Times New Roman" pitchFamily="18" charset="0"/>
                <a:ea typeface="Roboto"/>
                <a:cs typeface="Times New Roman" pitchFamily="18" charset="0"/>
              </a:rPr>
              <a:t>Chuẩn bị mỗi tổ một cái đèn pin</a:t>
            </a:r>
          </a:p>
        </p:txBody>
      </p:sp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2641600" y="195263"/>
            <a:ext cx="783748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700" b="1" u="sng">
                <a:solidFill>
                  <a:srgbClr val="6666FF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HƯỚNG DẪN HỌC TẬP Ở NHÀ</a:t>
            </a:r>
          </a:p>
        </p:txBody>
      </p:sp>
      <p:sp>
        <p:nvSpPr>
          <p:cNvPr id="3891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B36281-3D1C-400B-9F9C-8742BED5C8D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904875"/>
            <a:ext cx="7008812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375" y="381000"/>
            <a:ext cx="17240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86800" y="1219200"/>
            <a:ext cx="1743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58225" y="2200275"/>
            <a:ext cx="1743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96325" y="3048000"/>
            <a:ext cx="17430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9600" y="228600"/>
            <a:ext cx="6400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5147E-6 -3.33333E-6 L -0.30907 0.07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0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62 0.20185 L -0.31062 0.45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7968E-7 -3.33333E-6 L -0.32235 0.257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4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8802E-6 3.33333E-6 L -0.32547 0.566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0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81000"/>
            <a:ext cx="1207611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0200" y="4191000"/>
            <a:ext cx="3524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0" y="4876800"/>
            <a:ext cx="3524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0" y="5562600"/>
            <a:ext cx="3524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1143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447800"/>
            <a:ext cx="1219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971800"/>
            <a:ext cx="9906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38100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" y="5124450"/>
            <a:ext cx="22098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0" y="5124450"/>
            <a:ext cx="1905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5791200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8F7DE0-C191-4ABC-900E-C05DF6E21C0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  <p:sp>
        <p:nvSpPr>
          <p:cNvPr id="14" name="TextBox 13"/>
          <p:cNvSpPr txBox="1"/>
          <p:nvPr/>
        </p:nvSpPr>
        <p:spPr>
          <a:xfrm>
            <a:off x="3521075" y="0"/>
            <a:ext cx="4298950" cy="579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17. TẾ BÀO (tt)</a:t>
            </a:r>
          </a:p>
        </p:txBody>
      </p:sp>
      <p:pic>
        <p:nvPicPr>
          <p:cNvPr id="15365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681163"/>
            <a:ext cx="451485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1054100" y="3282950"/>
            <a:ext cx="4760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17.4. Cấu tạo tế bào nhân sơ</a:t>
            </a:r>
          </a:p>
        </p:txBody>
      </p:sp>
      <p:pic>
        <p:nvPicPr>
          <p:cNvPr id="15367" name="Picture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13" y="3965575"/>
            <a:ext cx="3990975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7085013" y="5837238"/>
            <a:ext cx="757237" cy="28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278688" y="6124575"/>
            <a:ext cx="646112" cy="33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70" name="Picture 3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7713" y="2828925"/>
            <a:ext cx="58737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TextBox 32"/>
          <p:cNvSpPr txBox="1">
            <a:spLocks noChangeArrowheads="1"/>
          </p:cNvSpPr>
          <p:nvPr/>
        </p:nvSpPr>
        <p:spPr bwMode="auto">
          <a:xfrm>
            <a:off x="3706813" y="6396038"/>
            <a:ext cx="505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17.5. Cấu tạo tế bào nhân thực</a:t>
            </a:r>
          </a:p>
        </p:txBody>
      </p:sp>
      <p:sp>
        <p:nvSpPr>
          <p:cNvPr id="15372" name="TextBox 33"/>
          <p:cNvSpPr txBox="1">
            <a:spLocks noChangeArrowheads="1"/>
          </p:cNvSpPr>
          <p:nvPr/>
        </p:nvSpPr>
        <p:spPr bwMode="auto">
          <a:xfrm>
            <a:off x="204788" y="6191250"/>
            <a:ext cx="263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a) Tế bào động vật</a:t>
            </a:r>
          </a:p>
        </p:txBody>
      </p:sp>
      <p:sp>
        <p:nvSpPr>
          <p:cNvPr id="15373" name="TextBox 34"/>
          <p:cNvSpPr txBox="1">
            <a:spLocks noChangeArrowheads="1"/>
          </p:cNvSpPr>
          <p:nvPr/>
        </p:nvSpPr>
        <p:spPr bwMode="auto">
          <a:xfrm>
            <a:off x="8901113" y="6130925"/>
            <a:ext cx="263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b) Tế bào thực vật</a:t>
            </a:r>
          </a:p>
        </p:txBody>
      </p:sp>
      <p:sp>
        <p:nvSpPr>
          <p:cNvPr id="15374" name="TextBox 2"/>
          <p:cNvSpPr txBox="1">
            <a:spLocks noChangeArrowheads="1"/>
          </p:cNvSpPr>
          <p:nvPr/>
        </p:nvSpPr>
        <p:spPr bwMode="auto">
          <a:xfrm>
            <a:off x="300038" y="2501900"/>
            <a:ext cx="1984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Màng tế bào</a:t>
            </a:r>
          </a:p>
        </p:txBody>
      </p:sp>
      <p:sp>
        <p:nvSpPr>
          <p:cNvPr id="15375" name="TextBox 21"/>
          <p:cNvSpPr txBox="1">
            <a:spLocks noChangeArrowheads="1"/>
          </p:cNvSpPr>
          <p:nvPr/>
        </p:nvSpPr>
        <p:spPr bwMode="auto">
          <a:xfrm>
            <a:off x="1541463" y="1544638"/>
            <a:ext cx="200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Chất tế bào</a:t>
            </a:r>
          </a:p>
        </p:txBody>
      </p:sp>
      <p:sp>
        <p:nvSpPr>
          <p:cNvPr id="15376" name="TextBox 22"/>
          <p:cNvSpPr txBox="1">
            <a:spLocks noChangeArrowheads="1"/>
          </p:cNvSpPr>
          <p:nvPr/>
        </p:nvSpPr>
        <p:spPr bwMode="auto">
          <a:xfrm>
            <a:off x="3846513" y="1617663"/>
            <a:ext cx="1849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Vùng nhân</a:t>
            </a:r>
          </a:p>
        </p:txBody>
      </p:sp>
      <p:sp>
        <p:nvSpPr>
          <p:cNvPr id="15377" name="TextBox 23"/>
          <p:cNvSpPr txBox="1">
            <a:spLocks noChangeArrowheads="1"/>
          </p:cNvSpPr>
          <p:nvPr/>
        </p:nvSpPr>
        <p:spPr bwMode="auto">
          <a:xfrm>
            <a:off x="3175" y="3709988"/>
            <a:ext cx="1900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Màng tế bào</a:t>
            </a:r>
          </a:p>
        </p:txBody>
      </p:sp>
      <p:sp>
        <p:nvSpPr>
          <p:cNvPr id="15378" name="TextBox 24"/>
          <p:cNvSpPr txBox="1">
            <a:spLocks noChangeArrowheads="1"/>
          </p:cNvSpPr>
          <p:nvPr/>
        </p:nvSpPr>
        <p:spPr bwMode="auto">
          <a:xfrm>
            <a:off x="1601788" y="4013200"/>
            <a:ext cx="1822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Chất tế bào</a:t>
            </a:r>
          </a:p>
        </p:txBody>
      </p:sp>
      <p:sp>
        <p:nvSpPr>
          <p:cNvPr id="15379" name="TextBox 3"/>
          <p:cNvSpPr txBox="1">
            <a:spLocks noChangeArrowheads="1"/>
          </p:cNvSpPr>
          <p:nvPr/>
        </p:nvSpPr>
        <p:spPr bwMode="auto">
          <a:xfrm>
            <a:off x="3048000" y="3759200"/>
            <a:ext cx="2035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Nhân tế bào</a:t>
            </a:r>
          </a:p>
        </p:txBody>
      </p:sp>
      <p:sp>
        <p:nvSpPr>
          <p:cNvPr id="15380" name="TextBox 25"/>
          <p:cNvSpPr txBox="1">
            <a:spLocks noChangeArrowheads="1"/>
          </p:cNvSpPr>
          <p:nvPr/>
        </p:nvSpPr>
        <p:spPr bwMode="auto">
          <a:xfrm>
            <a:off x="4289425" y="4049713"/>
            <a:ext cx="1647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Màng nhân</a:t>
            </a:r>
          </a:p>
        </p:txBody>
      </p:sp>
      <p:sp>
        <p:nvSpPr>
          <p:cNvPr id="15381" name="TextBox 4"/>
          <p:cNvSpPr txBox="1">
            <a:spLocks noChangeArrowheads="1"/>
          </p:cNvSpPr>
          <p:nvPr/>
        </p:nvSpPr>
        <p:spPr bwMode="auto">
          <a:xfrm>
            <a:off x="8740775" y="2808288"/>
            <a:ext cx="21002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latin typeface="Times New Roman" pitchFamily="18" charset="0"/>
                <a:cs typeface="Times New Roman" pitchFamily="18" charset="0"/>
              </a:rPr>
              <a:t>Màng tế bào</a:t>
            </a:r>
          </a:p>
        </p:txBody>
      </p:sp>
      <p:sp>
        <p:nvSpPr>
          <p:cNvPr id="15382" name="TextBox 27"/>
          <p:cNvSpPr txBox="1">
            <a:spLocks noChangeArrowheads="1"/>
          </p:cNvSpPr>
          <p:nvPr/>
        </p:nvSpPr>
        <p:spPr bwMode="auto">
          <a:xfrm>
            <a:off x="8740775" y="3087688"/>
            <a:ext cx="21002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latin typeface="Times New Roman" pitchFamily="18" charset="0"/>
                <a:cs typeface="Times New Roman" pitchFamily="18" charset="0"/>
              </a:rPr>
              <a:t>Chất tế bào</a:t>
            </a:r>
          </a:p>
        </p:txBody>
      </p:sp>
      <p:sp>
        <p:nvSpPr>
          <p:cNvPr id="15383" name="TextBox 30"/>
          <p:cNvSpPr txBox="1">
            <a:spLocks noChangeArrowheads="1"/>
          </p:cNvSpPr>
          <p:nvPr/>
        </p:nvSpPr>
        <p:spPr bwMode="auto">
          <a:xfrm>
            <a:off x="8740775" y="3362325"/>
            <a:ext cx="21129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latin typeface="Times New Roman" pitchFamily="18" charset="0"/>
                <a:cs typeface="Times New Roman" pitchFamily="18" charset="0"/>
              </a:rPr>
              <a:t>Nhân tế bào</a:t>
            </a:r>
          </a:p>
        </p:txBody>
      </p:sp>
      <p:sp>
        <p:nvSpPr>
          <p:cNvPr id="15384" name="TextBox 35"/>
          <p:cNvSpPr txBox="1">
            <a:spLocks noChangeArrowheads="1"/>
          </p:cNvSpPr>
          <p:nvPr/>
        </p:nvSpPr>
        <p:spPr bwMode="auto">
          <a:xfrm>
            <a:off x="8710613" y="3589338"/>
            <a:ext cx="21002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latin typeface="Times New Roman" pitchFamily="18" charset="0"/>
                <a:cs typeface="Times New Roman" pitchFamily="18" charset="0"/>
              </a:rPr>
              <a:t>Lục lạp</a:t>
            </a:r>
          </a:p>
        </p:txBody>
      </p:sp>
      <p:sp>
        <p:nvSpPr>
          <p:cNvPr id="15385" name="TextBox 36"/>
          <p:cNvSpPr txBox="1">
            <a:spLocks noChangeArrowheads="1"/>
          </p:cNvSpPr>
          <p:nvPr/>
        </p:nvSpPr>
        <p:spPr bwMode="auto">
          <a:xfrm>
            <a:off x="10902950" y="3629025"/>
            <a:ext cx="7985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latin typeface="Times New Roman" pitchFamily="18" charset="0"/>
                <a:cs typeface="Times New Roman" pitchFamily="18" charset="0"/>
              </a:rPr>
              <a:t>Màng nhân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54713" y="1460500"/>
            <a:ext cx="60229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Quan sát hình 17.4, 17.5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cho biết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 ba loại tế bào đều có những thành phần chính nào?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0" y="366713"/>
            <a:ext cx="474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1. Khái quát chung về tế bào</a:t>
            </a:r>
          </a:p>
        </p:txBody>
      </p:sp>
      <p:sp>
        <p:nvSpPr>
          <p:cNvPr id="15393" name="Text Box 7"/>
          <p:cNvSpPr txBox="1">
            <a:spLocks noChangeArrowheads="1"/>
          </p:cNvSpPr>
          <p:nvPr/>
        </p:nvSpPr>
        <p:spPr bwMode="auto">
          <a:xfrm>
            <a:off x="0" y="7239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c. Tìm hiểu các thành phần chính của tế bào.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07975" y="1120775"/>
            <a:ext cx="638175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- Các thành phần thành phần chính của tế bào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366" grpId="0"/>
      <p:bldP spid="15371" grpId="0"/>
      <p:bldP spid="15372" grpId="0"/>
      <p:bldP spid="15373" grpId="0"/>
      <p:bldP spid="15374" grpId="0"/>
      <p:bldP spid="15375" grpId="0"/>
      <p:bldP spid="15376" grpId="0"/>
      <p:bldP spid="15377" grpId="0"/>
      <p:bldP spid="15378" grpId="0"/>
      <p:bldP spid="15379" grpId="0"/>
      <p:bldP spid="15380" grpId="0"/>
      <p:bldP spid="15381" grpId="0"/>
      <p:bldP spid="15382" grpId="0"/>
      <p:bldP spid="15383" grpId="0"/>
      <p:bldP spid="15384" grpId="0"/>
      <p:bldP spid="15385" grpId="0"/>
      <p:bldP spid="9" grpId="0"/>
      <p:bldP spid="19462" grpId="0"/>
      <p:bldP spid="15393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BAF134-CD5D-49DF-9FD2-E7590D77F80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96913" y="1495425"/>
            <a:ext cx="1023461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Đọc thông tin SGK trang 87 xác định chức năng các thành phần của tế bào bằng cách ghép mỗi thành phần cấu tạo ở cột A với một chức năng ở cột B</a:t>
            </a:r>
            <a:endParaRPr lang="en-US" sz="2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50" y="175418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07975" y="1120775"/>
            <a:ext cx="8332788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- Chức năng của mỗi thành phần chính trong tế bào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7400" y="2806700"/>
          <a:ext cx="2657475" cy="3549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866">
                  <a:extLst>
                    <a:ext uri="{9D8B030D-6E8A-4147-A177-3AD203B41FA5}"/>
                  </a:extLst>
                </a:gridCol>
              </a:tblGrid>
              <a:tr h="11407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-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3372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3372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140713"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n-US" sz="28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Nhân tế bào hoặc vùng nhân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22750" y="2878138"/>
          <a:ext cx="4545013" cy="3459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4291">
                  <a:extLst>
                    <a:ext uri="{9D8B030D-6E8A-4147-A177-3AD203B41FA5}"/>
                  </a:extLst>
                </a:gridCol>
              </a:tblGrid>
              <a:tr h="5345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-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974794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khiển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974794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soát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974794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3452813" y="4298950"/>
            <a:ext cx="763587" cy="546100"/>
          </a:xfrm>
          <a:prstGeom prst="line">
            <a:avLst/>
          </a:prstGeom>
          <a:noFill/>
          <a:ln w="9525">
            <a:solidFill>
              <a:srgbClr val="EA1E1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3467100" y="4899025"/>
            <a:ext cx="749300" cy="982663"/>
          </a:xfrm>
          <a:prstGeom prst="line">
            <a:avLst/>
          </a:prstGeom>
          <a:noFill/>
          <a:ln w="9525">
            <a:solidFill>
              <a:srgbClr val="3516F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 flipV="1">
            <a:off x="3452813" y="3916363"/>
            <a:ext cx="792162" cy="1925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21075" y="0"/>
            <a:ext cx="4298950" cy="579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17. TẾ BÀO (tt)</a:t>
            </a:r>
          </a:p>
        </p:txBody>
      </p:sp>
      <p:sp>
        <p:nvSpPr>
          <p:cNvPr id="20513" name="Text Box 6"/>
          <p:cNvSpPr txBox="1">
            <a:spLocks noChangeArrowheads="1"/>
          </p:cNvSpPr>
          <p:nvPr/>
        </p:nvSpPr>
        <p:spPr bwMode="auto">
          <a:xfrm>
            <a:off x="0" y="366713"/>
            <a:ext cx="474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1. Khái quát chung về tế bào</a:t>
            </a:r>
          </a:p>
        </p:txBody>
      </p:sp>
      <p:sp>
        <p:nvSpPr>
          <p:cNvPr id="20514" name="Text Box 7"/>
          <p:cNvSpPr txBox="1">
            <a:spLocks noChangeArrowheads="1"/>
          </p:cNvSpPr>
          <p:nvPr/>
        </p:nvSpPr>
        <p:spPr bwMode="auto">
          <a:xfrm>
            <a:off x="0" y="7239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c. Tìm hiểu các thành phần chính của tế bào.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 animBg="1"/>
      <p:bldP spid="18465" grpId="0" animBg="1"/>
      <p:bldP spid="18466" grpId="0" animBg="1"/>
      <p:bldP spid="184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1"/>
          <p:cNvSpPr txBox="1">
            <a:spLocks noGrp="1"/>
          </p:cNvSpPr>
          <p:nvPr/>
        </p:nvSpPr>
        <p:spPr bwMode="auto">
          <a:xfrm>
            <a:off x="9245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EAD27DF-341C-4A73-9D2E-46F9AB8AF714}" type="slidenum">
              <a:rPr lang="en-US" sz="1600" b="1">
                <a:latin typeface="Times New Roman" pitchFamily="18" charset="0"/>
                <a:cs typeface="Times New Roman" pitchFamily="18" charset="0"/>
              </a:rPr>
              <a:pPr algn="r"/>
              <a:t>8</a:t>
            </a:fld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1201738" y="246063"/>
            <a:ext cx="2811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07" name="Text Box 12"/>
          <p:cNvSpPr txBox="1">
            <a:spLocks noChangeArrowheads="1"/>
          </p:cNvSpPr>
          <p:nvPr/>
        </p:nvSpPr>
        <p:spPr bwMode="auto">
          <a:xfrm>
            <a:off x="4289425" y="0"/>
            <a:ext cx="3678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BÀI 17: TẾ BÀO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3600" b="1">
              <a:solidFill>
                <a:srgbClr val="C128E0"/>
              </a:solidFill>
              <a:latin typeface="Times New Roman" pitchFamily="18" charset="0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0" y="355600"/>
            <a:ext cx="474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1. Khái quát chung về tế bào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63513" y="723900"/>
            <a:ext cx="421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a. Tìm hiểu tế bào là gì?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163513" y="1120775"/>
            <a:ext cx="909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b. Tìm hiểu kích thước và hình dạng của tế bào tế bào?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63513" y="1530350"/>
            <a:ext cx="7251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c. Tìm hiểu các thành phần chính của tế bào.</a:t>
            </a:r>
          </a:p>
        </p:txBody>
      </p:sp>
      <p:sp>
        <p:nvSpPr>
          <p:cNvPr id="50189" name="Text Box 7"/>
          <p:cNvSpPr txBox="1">
            <a:spLocks noChangeArrowheads="1"/>
          </p:cNvSpPr>
          <p:nvPr/>
        </p:nvSpPr>
        <p:spPr bwMode="auto">
          <a:xfrm>
            <a:off x="714375" y="2005013"/>
            <a:ext cx="11277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Tế bào được cấu tạo từ 3 thành phần chính là:</a:t>
            </a:r>
          </a:p>
          <a:p>
            <a:r>
              <a:rPr lang="en-US" sz="2400">
                <a:latin typeface="Times New Roman" pitchFamily="18" charset="0"/>
              </a:rPr>
              <a:t>  - Màng tế bào bảo vệ và kiểm soát các chất đi vào và đi ra khỏi tế bào.</a:t>
            </a:r>
          </a:p>
          <a:p>
            <a:r>
              <a:rPr lang="en-US" sz="2400">
                <a:latin typeface="Times New Roman" pitchFamily="18" charset="0"/>
              </a:rPr>
              <a:t>  - Chất tế bào là nơi diễn ra các hoạt động sống của tế bào.</a:t>
            </a:r>
          </a:p>
          <a:p>
            <a:r>
              <a:rPr lang="en-US" sz="2400">
                <a:latin typeface="Times New Roman" pitchFamily="18" charset="0"/>
              </a:rPr>
              <a:t>  - Nhân tế bào hoặc vùng nhân chứa vật chất di truyền, điều khiển mọi hoạt động sống của tế bào.</a:t>
            </a:r>
          </a:p>
        </p:txBody>
      </p:sp>
      <p:sp>
        <p:nvSpPr>
          <p:cNvPr id="50190" name="Text Box 7"/>
          <p:cNvSpPr txBox="1">
            <a:spLocks noChangeArrowheads="1"/>
          </p:cNvSpPr>
          <p:nvPr/>
        </p:nvSpPr>
        <p:spPr bwMode="auto">
          <a:xfrm>
            <a:off x="400050" y="4422775"/>
            <a:ext cx="11333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3516F2"/>
                </a:solidFill>
                <a:latin typeface="Times New Roman" pitchFamily="18" charset="0"/>
              </a:rPr>
              <a:t>Hãy nêu các thành phần chính và chức năng mỗi thành phần của tế bào.</a:t>
            </a:r>
          </a:p>
        </p:txBody>
      </p:sp>
      <p:pic>
        <p:nvPicPr>
          <p:cNvPr id="11" name="Picture 10" descr="gghi bai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93900"/>
            <a:ext cx="5778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9" grpId="0"/>
      <p:bldP spid="50190" grpId="0"/>
      <p:bldP spid="5019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BB6068-FF99-486B-AA79-EF97954AD2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  <p:sp>
        <p:nvSpPr>
          <p:cNvPr id="22530" name="Rectangle 20"/>
          <p:cNvSpPr>
            <a:spLocks noChangeArrowheads="1"/>
          </p:cNvSpPr>
          <p:nvPr/>
        </p:nvSpPr>
        <p:spPr bwMode="auto">
          <a:xfrm>
            <a:off x="465138" y="1063625"/>
            <a:ext cx="2798762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- Các loại tế bào</a:t>
            </a:r>
          </a:p>
        </p:txBody>
      </p:sp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0" y="4156075"/>
            <a:ext cx="5427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Hình 17.4. Cấu tạo tế bào nhân sơ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85013" y="5837238"/>
            <a:ext cx="757237" cy="28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278688" y="6124575"/>
            <a:ext cx="646112" cy="33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4" name="TextBox 32"/>
          <p:cNvSpPr txBox="1">
            <a:spLocks noChangeArrowheads="1"/>
          </p:cNvSpPr>
          <p:nvPr/>
        </p:nvSpPr>
        <p:spPr bwMode="auto">
          <a:xfrm>
            <a:off x="5778500" y="4795838"/>
            <a:ext cx="577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 17.5. Cấu tạo tế bào nhân thực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5121275"/>
            <a:ext cx="119411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Thảo luận nhóm (4HS) 4 phút trả lời các câu hỏi sau:</a:t>
            </a:r>
          </a:p>
          <a:p>
            <a:pPr algn="just"/>
            <a:r>
              <a:rPr lang="en-US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Câu 1. Dựa vào đặc điểm của nhân tế bào thì tế bào gồm mấy loại ? Chỉ ra đặc điểm giống và khác nhau giửa các loại tế bào trên.</a:t>
            </a:r>
          </a:p>
          <a:p>
            <a:pPr algn="just"/>
            <a:r>
              <a:rPr lang="en-US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Cầu 2. </a:t>
            </a: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Nêu đặc điểm giống và khác nhau giữa tế bào thực vật và tế bào động vật? Đặc điểm khác nhau đó có ý nghĩa như thế nào đối với cơ thể chúng?</a:t>
            </a:r>
          </a:p>
          <a:p>
            <a:pPr algn="just"/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6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5037138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8338" y="960438"/>
            <a:ext cx="615473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302000" y="31750"/>
            <a:ext cx="5418138" cy="579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17. TẾ BÀO(tt)</a:t>
            </a:r>
          </a:p>
        </p:txBody>
      </p:sp>
      <p:sp>
        <p:nvSpPr>
          <p:cNvPr id="22539" name="Text Box 7"/>
          <p:cNvSpPr txBox="1">
            <a:spLocks noChangeArrowheads="1"/>
          </p:cNvSpPr>
          <p:nvPr/>
        </p:nvSpPr>
        <p:spPr bwMode="auto">
          <a:xfrm>
            <a:off x="0" y="7493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c. Tìm hiểu các thành phần chính của tế bào.</a:t>
            </a:r>
          </a:p>
        </p:txBody>
      </p:sp>
      <p:sp>
        <p:nvSpPr>
          <p:cNvPr id="22540" name="Text Box 6"/>
          <p:cNvSpPr txBox="1">
            <a:spLocks noChangeArrowheads="1"/>
          </p:cNvSpPr>
          <p:nvPr/>
        </p:nvSpPr>
        <p:spPr bwMode="auto">
          <a:xfrm>
            <a:off x="0" y="366713"/>
            <a:ext cx="474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1. Khái quát chung về tế bào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7916194</TotalTime>
  <Words>1760</Words>
  <Application>Microsoft Office PowerPoint</Application>
  <PresentationFormat>Custom</PresentationFormat>
  <Paragraphs>224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 Light</vt:lpstr>
      <vt:lpstr>Calibri</vt:lpstr>
      <vt:lpstr>Times New Roman</vt:lpstr>
      <vt:lpstr>Wingdings</vt:lpstr>
      <vt:lpstr>Roboto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NHUBINH</dc:creator>
  <cp:lastModifiedBy>admin</cp:lastModifiedBy>
  <cp:revision>444</cp:revision>
  <dcterms:created xsi:type="dcterms:W3CDTF">2021-06-21T07:18:59Z</dcterms:created>
  <dcterms:modified xsi:type="dcterms:W3CDTF">2024-01-19T11:57:54Z</dcterms:modified>
</cp:coreProperties>
</file>