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777" r:id="rId3"/>
    <p:sldId id="778" r:id="rId4"/>
    <p:sldId id="257" r:id="rId5"/>
    <p:sldId id="779" r:id="rId6"/>
    <p:sldId id="740" r:id="rId7"/>
    <p:sldId id="780" r:id="rId8"/>
    <p:sldId id="781" r:id="rId9"/>
    <p:sldId id="782" r:id="rId10"/>
    <p:sldId id="741" r:id="rId11"/>
    <p:sldId id="743" r:id="rId12"/>
    <p:sldId id="742" r:id="rId13"/>
    <p:sldId id="783" r:id="rId14"/>
    <p:sldId id="784" r:id="rId15"/>
    <p:sldId id="757" r:id="rId16"/>
    <p:sldId id="750" r:id="rId17"/>
    <p:sldId id="753" r:id="rId18"/>
    <p:sldId id="788" r:id="rId19"/>
    <p:sldId id="758" r:id="rId20"/>
    <p:sldId id="789" r:id="rId21"/>
    <p:sldId id="790" r:id="rId22"/>
    <p:sldId id="791" r:id="rId23"/>
    <p:sldId id="792" r:id="rId24"/>
    <p:sldId id="785" r:id="rId25"/>
    <p:sldId id="793" r:id="rId26"/>
    <p:sldId id="795" r:id="rId27"/>
    <p:sldId id="786" r:id="rId28"/>
    <p:sldId id="747" r:id="rId29"/>
    <p:sldId id="748" r:id="rId30"/>
    <p:sldId id="796" r:id="rId31"/>
    <p:sldId id="797" r:id="rId32"/>
    <p:sldId id="756" r:id="rId33"/>
    <p:sldId id="765" r:id="rId34"/>
    <p:sldId id="274" r:id="rId35"/>
    <p:sldId id="760" r:id="rId36"/>
    <p:sldId id="766" r:id="rId37"/>
    <p:sldId id="761" r:id="rId38"/>
    <p:sldId id="767" r:id="rId39"/>
    <p:sldId id="762" r:id="rId40"/>
    <p:sldId id="768" r:id="rId41"/>
    <p:sldId id="763" r:id="rId42"/>
    <p:sldId id="769" r:id="rId43"/>
    <p:sldId id="764" r:id="rId44"/>
    <p:sldId id="770" r:id="rId45"/>
    <p:sldId id="772" r:id="rId46"/>
    <p:sldId id="771" r:id="rId47"/>
    <p:sldId id="774" r:id="rId48"/>
    <p:sldId id="775" r:id="rId49"/>
    <p:sldId id="776" r:id="rId5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526ACE"/>
    <a:srgbClr val="C06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4935-623E-4566-AE87-5FBD1D72F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DDDE2B8-7129-4010-A05E-A24079E8E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F4FE39C-3210-4DC6-90A8-8002B0298CC5}"/>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5" name="Footer Placeholder 4">
            <a:extLst>
              <a:ext uri="{FF2B5EF4-FFF2-40B4-BE49-F238E27FC236}">
                <a16:creationId xmlns:a16="http://schemas.microsoft.com/office/drawing/2014/main" id="{D1F10D10-86BB-4C22-A262-686D9AD927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BE8A89E-97B9-41C1-9094-EEA5A4548F22}"/>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49030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0652-8441-49BD-A61B-4E9C011B45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462240-712D-4AC0-A819-3F874E1653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D39CC-2975-4766-8598-95A37685C7FB}"/>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5" name="Footer Placeholder 4">
            <a:extLst>
              <a:ext uri="{FF2B5EF4-FFF2-40B4-BE49-F238E27FC236}">
                <a16:creationId xmlns:a16="http://schemas.microsoft.com/office/drawing/2014/main" id="{AF262871-F703-420D-A518-C9DAB44BE9D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CAB3FBF-4239-4962-9502-DE44E011FBF8}"/>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75853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80D035-32B2-43CF-8BC3-09BC4037DC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3DD1571-80FD-43BC-B237-3B8C679AF7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174D27E-6AE6-48EB-9938-6E8383625303}"/>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5" name="Footer Placeholder 4">
            <a:extLst>
              <a:ext uri="{FF2B5EF4-FFF2-40B4-BE49-F238E27FC236}">
                <a16:creationId xmlns:a16="http://schemas.microsoft.com/office/drawing/2014/main" id="{AC37109D-9A18-4F68-A213-D42F2C15FC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E372E1B-A348-465E-8509-87795109CEAD}"/>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831729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5323658" y="1624993"/>
            <a:ext cx="6868342" cy="5092739"/>
          </a:xfrm>
          <a:prstGeom prst="rect">
            <a:avLst/>
          </a:prstGeom>
        </p:spPr>
      </p:pic>
    </p:spTree>
    <p:extLst>
      <p:ext uri="{BB962C8B-B14F-4D97-AF65-F5344CB8AC3E}">
        <p14:creationId xmlns:p14="http://schemas.microsoft.com/office/powerpoint/2010/main" val="189550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14CC-9588-4B64-BCE0-6C4BA722B64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237FAE7-3705-41E6-98FD-493CE7E652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905BA45-AEE2-4550-B24C-E5EAE431563F}"/>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5" name="Footer Placeholder 4">
            <a:extLst>
              <a:ext uri="{FF2B5EF4-FFF2-40B4-BE49-F238E27FC236}">
                <a16:creationId xmlns:a16="http://schemas.microsoft.com/office/drawing/2014/main" id="{7F3E9981-D904-4471-9D3E-311066D165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0C7EE94-2EE9-406C-B1F5-E14B54C8FD75}"/>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566694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49A-F8DF-49C5-BF03-E9E14EE2C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E4E33B1-570C-4DEC-8EC5-5FDE59C9D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5BA3C6-902C-4AAC-A691-FBFE3D68E15F}"/>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5" name="Footer Placeholder 4">
            <a:extLst>
              <a:ext uri="{FF2B5EF4-FFF2-40B4-BE49-F238E27FC236}">
                <a16:creationId xmlns:a16="http://schemas.microsoft.com/office/drawing/2014/main" id="{847079FC-969E-4D37-90A6-728E9C0054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44B19D-1812-4ECD-B691-9CD5615ED394}"/>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64922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096C-EA42-46C4-A953-BBDF7F083B6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10937F7-DDE0-4B76-89C1-89644A6D7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37F1E3A-1EA7-4C97-A123-C55B542CF2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1FF3FF-1F69-4925-BF9A-8818AA4D3A8A}"/>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6" name="Footer Placeholder 5">
            <a:extLst>
              <a:ext uri="{FF2B5EF4-FFF2-40B4-BE49-F238E27FC236}">
                <a16:creationId xmlns:a16="http://schemas.microsoft.com/office/drawing/2014/main" id="{8B835AE1-9E74-4978-8023-0A20801F025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9603E15-8B21-4864-B2CF-EDDA1DE73DAE}"/>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19187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019B-A241-44D6-AE58-9D331337FF5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30093F7-820A-489A-8BAE-6CA709A46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BA25F4-D659-4818-B51E-F74959C79A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CAC2E72-6785-4237-BA94-CF33C16270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457CC-EEBA-4051-8432-51C0BBE26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34AF753-84A2-4D69-AB24-989FBAC7CDE1}"/>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8" name="Footer Placeholder 7">
            <a:extLst>
              <a:ext uri="{FF2B5EF4-FFF2-40B4-BE49-F238E27FC236}">
                <a16:creationId xmlns:a16="http://schemas.microsoft.com/office/drawing/2014/main" id="{958FA319-9814-4941-B9D0-D58CAAE9B9A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1102167-D5A1-4FBE-9695-02774D414414}"/>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50963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48A1-006C-4844-BFFF-A1D37A5224A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FA3E0AD-D30A-4575-8186-510E27A24904}"/>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4" name="Footer Placeholder 3">
            <a:extLst>
              <a:ext uri="{FF2B5EF4-FFF2-40B4-BE49-F238E27FC236}">
                <a16:creationId xmlns:a16="http://schemas.microsoft.com/office/drawing/2014/main" id="{113D2AFE-82FC-42F3-9419-BBC714D9A2C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E451725-4EC8-4B8A-B928-6C5FC8FB8589}"/>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14352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AFD028-60DB-49EB-9E1D-246FEA1EE450}"/>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3" name="Footer Placeholder 2">
            <a:extLst>
              <a:ext uri="{FF2B5EF4-FFF2-40B4-BE49-F238E27FC236}">
                <a16:creationId xmlns:a16="http://schemas.microsoft.com/office/drawing/2014/main" id="{515BE51A-9078-42D5-8CBF-EDE56B2D7ED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512134F-87C1-47B1-AE31-117D38ADD469}"/>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05979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83F-5CBC-4531-99E9-560EBDB82D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3556C62-0EA4-4689-B1F4-754D98FC4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302C969-A565-4247-847E-8845729C4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84E30-C1F5-4E5B-B4ED-A52D2518AE88}"/>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6" name="Footer Placeholder 5">
            <a:extLst>
              <a:ext uri="{FF2B5EF4-FFF2-40B4-BE49-F238E27FC236}">
                <a16:creationId xmlns:a16="http://schemas.microsoft.com/office/drawing/2014/main" id="{3E2580D6-EE97-49D4-9C23-C6B7C71AB2D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5C233E9-E37D-49EA-9913-C8B7A04B0EB0}"/>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30036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0CFF-C325-48F4-9D0E-D392F6043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C132AD3-02A5-4F9D-B20A-878D967CD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0A0742-C36A-4AC9-976C-32CE482B8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F7A25-0E6C-4F1C-99A2-6BF300D2AB2C}"/>
              </a:ext>
            </a:extLst>
          </p:cNvPr>
          <p:cNvSpPr>
            <a:spLocks noGrp="1"/>
          </p:cNvSpPr>
          <p:nvPr>
            <p:ph type="dt" sz="half" idx="10"/>
          </p:nvPr>
        </p:nvSpPr>
        <p:spPr/>
        <p:txBody>
          <a:bodyPr/>
          <a:lstStyle/>
          <a:p>
            <a:fld id="{EDADE743-382B-42E5-AA6E-FB8C9D08DE14}" type="datetimeFigureOut">
              <a:rPr lang="vi-VN" smtClean="0"/>
              <a:t>04/10/2022</a:t>
            </a:fld>
            <a:endParaRPr lang="vi-VN"/>
          </a:p>
        </p:txBody>
      </p:sp>
      <p:sp>
        <p:nvSpPr>
          <p:cNvPr id="6" name="Footer Placeholder 5">
            <a:extLst>
              <a:ext uri="{FF2B5EF4-FFF2-40B4-BE49-F238E27FC236}">
                <a16:creationId xmlns:a16="http://schemas.microsoft.com/office/drawing/2014/main" id="{B20C1333-32A5-45DE-B53A-C3A0F7E71C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4D1D47D-7157-4973-A2C4-C0D628FB02F2}"/>
              </a:ext>
            </a:extLst>
          </p:cNvPr>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8246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02303-E879-4C0D-856C-023DBB00E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054DF5C-B88E-45EA-AD48-9419C4D15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1D2F02-A6C2-4BBA-9DC2-FA2908660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743-382B-42E5-AA6E-FB8C9D08DE14}" type="datetimeFigureOut">
              <a:rPr lang="vi-VN" smtClean="0"/>
              <a:t>04/10/2022</a:t>
            </a:fld>
            <a:endParaRPr lang="vi-VN"/>
          </a:p>
        </p:txBody>
      </p:sp>
      <p:sp>
        <p:nvSpPr>
          <p:cNvPr id="5" name="Footer Placeholder 4">
            <a:extLst>
              <a:ext uri="{FF2B5EF4-FFF2-40B4-BE49-F238E27FC236}">
                <a16:creationId xmlns:a16="http://schemas.microsoft.com/office/drawing/2014/main" id="{734AB2EF-27C1-4457-80C0-54E062249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84C868D-E9CB-4F6D-B6A3-CD2685B02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A366-9975-4146-96E3-1AE2AEA6DAD0}" type="slidenum">
              <a:rPr lang="vi-VN" smtClean="0"/>
              <a:t>‹#›</a:t>
            </a:fld>
            <a:endParaRPr lang="vi-VN"/>
          </a:p>
        </p:txBody>
      </p:sp>
    </p:spTree>
    <p:extLst>
      <p:ext uri="{BB962C8B-B14F-4D97-AF65-F5344CB8AC3E}">
        <p14:creationId xmlns:p14="http://schemas.microsoft.com/office/powerpoint/2010/main" val="288509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05C61F-9005-4F14-AAC5-86C48AA5DAAE}"/>
              </a:ext>
            </a:extLst>
          </p:cNvPr>
          <p:cNvSpPr>
            <a:spLocks noGrp="1"/>
          </p:cNvSpPr>
          <p:nvPr>
            <p:ph type="ctrTitle"/>
          </p:nvPr>
        </p:nvSpPr>
        <p:spPr>
          <a:xfrm>
            <a:off x="1643062" y="1866900"/>
            <a:ext cx="8905875" cy="1785938"/>
          </a:xfrm>
          <a:solidFill>
            <a:schemeClr val="accent4">
              <a:lumMod val="20000"/>
              <a:lumOff val="80000"/>
            </a:schemeClr>
          </a:solidFill>
        </p:spPr>
        <p:txBody>
          <a:bodyPr>
            <a:normAutofit/>
          </a:bodyPr>
          <a:lstStyle/>
          <a:p>
            <a:r>
              <a:rPr lang="vi-VN" sz="4000" b="1" dirty="0">
                <a:solidFill>
                  <a:srgbClr val="C00000"/>
                </a:solidFill>
              </a:rPr>
              <a:t>BÀI 8: </a:t>
            </a:r>
            <a:br>
              <a:rPr lang="vi-VN" sz="4000" b="1" dirty="0">
                <a:solidFill>
                  <a:srgbClr val="C00000"/>
                </a:solidFill>
              </a:rPr>
            </a:br>
            <a:r>
              <a:rPr lang="vi-VN" sz="4000" b="1" dirty="0">
                <a:solidFill>
                  <a:srgbClr val="C00000"/>
                </a:solidFill>
              </a:rPr>
              <a:t>SỰ ĐA DẠNG VÀ CÁC THỂ CƠ BẢN CỦA CHẤT. TÍNH CHẤT CỦA CHẤT</a:t>
            </a:r>
          </a:p>
        </p:txBody>
      </p:sp>
    </p:spTree>
    <p:extLst>
      <p:ext uri="{BB962C8B-B14F-4D97-AF65-F5344CB8AC3E}">
        <p14:creationId xmlns:p14="http://schemas.microsoft.com/office/powerpoint/2010/main" val="3988944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AD2646-99B7-42B4-879D-BFE0E94EC625}"/>
              </a:ext>
            </a:extLst>
          </p:cNvPr>
          <p:cNvPicPr>
            <a:picLocks noChangeAspect="1"/>
          </p:cNvPicPr>
          <p:nvPr/>
        </p:nvPicPr>
        <p:blipFill>
          <a:blip r:embed="rId2"/>
          <a:stretch>
            <a:fillRect/>
          </a:stretch>
        </p:blipFill>
        <p:spPr>
          <a:xfrm>
            <a:off x="10048875" y="4633912"/>
            <a:ext cx="2143125" cy="2143125"/>
          </a:xfrm>
          <a:prstGeom prst="rect">
            <a:avLst/>
          </a:prstGeom>
        </p:spPr>
      </p:pic>
      <p:sp>
        <p:nvSpPr>
          <p:cNvPr id="10" name="TextBox 9">
            <a:extLst>
              <a:ext uri="{FF2B5EF4-FFF2-40B4-BE49-F238E27FC236}">
                <a16:creationId xmlns:a16="http://schemas.microsoft.com/office/drawing/2014/main" id="{DF4492A6-BE28-4FE9-8043-C331AF8E2834}"/>
              </a:ext>
            </a:extLst>
          </p:cNvPr>
          <p:cNvSpPr txBox="1"/>
          <p:nvPr/>
        </p:nvSpPr>
        <p:spPr>
          <a:xfrm>
            <a:off x="1806654" y="1164526"/>
            <a:ext cx="10223421" cy="1021818"/>
          </a:xfrm>
          <a:prstGeom prst="rect">
            <a:avLst/>
          </a:prstGeom>
          <a:noFill/>
        </p:spPr>
        <p:txBody>
          <a:bodyPr wrap="square">
            <a:spAutoFit/>
          </a:bodyPr>
          <a:lstStyle/>
          <a:p>
            <a:pPr algn="just">
              <a:lnSpc>
                <a:spcPct val="105000"/>
              </a:lnSpc>
              <a:spcBef>
                <a:spcPts val="600"/>
              </a:spcBef>
              <a:spcAft>
                <a:spcPts val="600"/>
              </a:spcAft>
            </a:pPr>
            <a:endParaRPr lang="en-US" sz="2400" b="1" dirty="0">
              <a:effectLst/>
              <a:latin typeface="Times New Roman" panose="02020603050405020304" pitchFamily="18" charset="0"/>
              <a:ea typeface="Arial" panose="020B0604020202020204" pitchFamily="34" charset="0"/>
            </a:endParaRPr>
          </a:p>
          <a:p>
            <a:pPr marL="342900" indent="-342900" algn="just">
              <a:lnSpc>
                <a:spcPct val="105000"/>
              </a:lnSpc>
              <a:spcBef>
                <a:spcPts val="600"/>
              </a:spcBef>
              <a:spcAft>
                <a:spcPts val="600"/>
              </a:spcAft>
              <a:buFont typeface="Wingdings" panose="05000000000000000000" pitchFamily="2" charset="2"/>
              <a:buChar char="Ø"/>
            </a:pPr>
            <a:r>
              <a:rPr lang="en-US" sz="2400" b="1" dirty="0" err="1">
                <a:effectLst/>
                <a:latin typeface="Times New Roman" panose="02020603050405020304" pitchFamily="18" charset="0"/>
                <a:ea typeface="Arial" panose="020B0604020202020204" pitchFamily="34" charset="0"/>
              </a:rPr>
              <a:t>Hãy</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đọc</a:t>
            </a:r>
            <a:r>
              <a:rPr lang="en-US" sz="2400" b="1" dirty="0">
                <a:effectLst/>
                <a:latin typeface="Times New Roman" panose="02020603050405020304" pitchFamily="18" charset="0"/>
                <a:ea typeface="Arial" panose="020B0604020202020204" pitchFamily="34" charset="0"/>
              </a:rPr>
              <a:t> </a:t>
            </a:r>
            <a:r>
              <a:rPr lang="en-US" sz="2400" b="1" dirty="0">
                <a:latin typeface="Times New Roman" panose="02020603050405020304" pitchFamily="18" charset="0"/>
                <a:ea typeface="Arial" panose="020B0604020202020204" pitchFamily="34" charset="0"/>
              </a:rPr>
              <a:t>SGK </a:t>
            </a:r>
            <a:r>
              <a:rPr lang="en-US" sz="2400" b="1" dirty="0" err="1">
                <a:latin typeface="Times New Roman" panose="02020603050405020304" pitchFamily="18" charset="0"/>
                <a:ea typeface="Arial" panose="020B0604020202020204" pitchFamily="34" charset="0"/>
              </a:rPr>
              <a:t>mục</a:t>
            </a:r>
            <a:r>
              <a:rPr lang="en-US" sz="2400" b="1" dirty="0">
                <a:latin typeface="Times New Roman" panose="02020603050405020304" pitchFamily="18" charset="0"/>
                <a:ea typeface="Arial" panose="020B0604020202020204" pitchFamily="34" charset="0"/>
              </a:rPr>
              <a:t> 2 </a:t>
            </a:r>
            <a:r>
              <a:rPr lang="en-US" sz="2400" b="1" dirty="0" err="1">
                <a:latin typeface="Times New Roman" panose="02020603050405020304" pitchFamily="18" charset="0"/>
                <a:ea typeface="Arial" panose="020B0604020202020204" pitchFamily="34" charset="0"/>
              </a:rPr>
              <a:t>trang</a:t>
            </a:r>
            <a:r>
              <a:rPr lang="en-US" sz="2400" b="1" dirty="0">
                <a:latin typeface="Times New Roman" panose="02020603050405020304" pitchFamily="18" charset="0"/>
                <a:ea typeface="Arial" panose="020B0604020202020204" pitchFamily="34" charset="0"/>
              </a:rPr>
              <a:t> </a:t>
            </a:r>
            <a:r>
              <a:rPr lang="en-US" sz="2400" b="1" dirty="0" smtClean="0">
                <a:latin typeface="Times New Roman" panose="02020603050405020304" pitchFamily="18" charset="0"/>
                <a:ea typeface="Arial" panose="020B0604020202020204" pitchFamily="34" charset="0"/>
              </a:rPr>
              <a:t>36,</a:t>
            </a:r>
            <a:r>
              <a:rPr lang="en-US" sz="2400" b="1" dirty="0" smtClean="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quan</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sát</a:t>
            </a:r>
            <a:r>
              <a:rPr lang="en-US" sz="2400" b="1" dirty="0">
                <a:effectLst/>
                <a:latin typeface="Times New Roman" panose="02020603050405020304" pitchFamily="18" charset="0"/>
                <a:ea typeface="Arial" panose="020B0604020202020204" pitchFamily="34" charset="0"/>
              </a:rPr>
              <a:t> </a:t>
            </a:r>
            <a:r>
              <a:rPr lang="en-US" sz="2400" b="1" dirty="0" smtClean="0">
                <a:effectLst/>
                <a:latin typeface="Times New Roman" panose="02020603050405020304" pitchFamily="18" charset="0"/>
                <a:ea typeface="Arial" panose="020B0604020202020204" pitchFamily="34" charset="0"/>
              </a:rPr>
              <a:t>H8.2 </a:t>
            </a:r>
            <a:r>
              <a:rPr lang="en-US" sz="2400" b="1" dirty="0" err="1">
                <a:effectLst/>
                <a:latin typeface="Times New Roman" panose="02020603050405020304" pitchFamily="18" charset="0"/>
                <a:ea typeface="Arial" panose="020B0604020202020204" pitchFamily="34" charset="0"/>
              </a:rPr>
              <a:t>và</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hoàn</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thiện</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bảng</a:t>
            </a:r>
            <a:r>
              <a:rPr lang="en-US" sz="2400" b="1" dirty="0">
                <a:effectLst/>
                <a:latin typeface="Times New Roman" panose="02020603050405020304" pitchFamily="18" charset="0"/>
                <a:ea typeface="Arial" panose="020B0604020202020204" pitchFamily="34" charset="0"/>
              </a:rPr>
              <a:t> </a:t>
            </a:r>
            <a:r>
              <a:rPr lang="en-US" sz="2400" b="1" dirty="0">
                <a:latin typeface="Times New Roman" panose="02020603050405020304" pitchFamily="18" charset="0"/>
                <a:ea typeface="Arial" panose="020B0604020202020204" pitchFamily="34" charset="0"/>
              </a:rPr>
              <a:t>8</a:t>
            </a:r>
            <a:r>
              <a:rPr lang="en-US" sz="2400" b="1" dirty="0" smtClean="0">
                <a:latin typeface="Times New Roman" panose="02020603050405020304" pitchFamily="18" charset="0"/>
                <a:ea typeface="Arial" panose="020B0604020202020204" pitchFamily="34" charset="0"/>
              </a:rPr>
              <a:t>.1 </a:t>
            </a:r>
            <a:r>
              <a:rPr lang="en-US" sz="2400" b="1" dirty="0">
                <a:latin typeface="Times New Roman" panose="02020603050405020304" pitchFamily="18" charset="0"/>
                <a:ea typeface="Arial" panose="020B0604020202020204" pitchFamily="34" charset="0"/>
              </a:rPr>
              <a:t>SGK.</a:t>
            </a:r>
            <a:endParaRPr lang="en-US" sz="2400" b="1" dirty="0">
              <a:effectLst/>
              <a:latin typeface="Times New Roman" panose="02020603050405020304" pitchFamily="18" charset="0"/>
              <a:ea typeface="Arial" panose="020B0604020202020204" pitchFamily="34" charset="0"/>
            </a:endParaRPr>
          </a:p>
        </p:txBody>
      </p:sp>
      <p:sp>
        <p:nvSpPr>
          <p:cNvPr id="6" name="TextBox 5">
            <a:extLst>
              <a:ext uri="{FF2B5EF4-FFF2-40B4-BE49-F238E27FC236}">
                <a16:creationId xmlns:a16="http://schemas.microsoft.com/office/drawing/2014/main" id="{24AE6793-EA05-44F5-86F2-EF3A1EA78258}"/>
              </a:ext>
            </a:extLst>
          </p:cNvPr>
          <p:cNvSpPr txBox="1"/>
          <p:nvPr/>
        </p:nvSpPr>
        <p:spPr>
          <a:xfrm>
            <a:off x="1495425" y="180423"/>
            <a:ext cx="9382126" cy="523220"/>
          </a:xfrm>
          <a:prstGeom prst="rect">
            <a:avLst/>
          </a:prstGeom>
          <a:noFill/>
        </p:spPr>
        <p:txBody>
          <a:bodyPr wrap="square" rtlCol="0">
            <a:spAutoFit/>
          </a:bodyPr>
          <a:lstStyle/>
          <a:p>
            <a:r>
              <a:rPr lang="vi-VN" sz="2800" b="1" dirty="0">
                <a:solidFill>
                  <a:srgbClr val="FF0000"/>
                </a:solidFill>
              </a:rPr>
              <a:t>NHIỆM VỤ HỌC SINH                      THỜI GIAN: 2 PHÚT</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3"/>
          <a:stretch>
            <a:fillRect/>
          </a:stretch>
        </p:blipFill>
        <p:spPr>
          <a:xfrm>
            <a:off x="0" y="1081155"/>
            <a:ext cx="1692071" cy="1104148"/>
          </a:xfrm>
          <a:prstGeom prst="rect">
            <a:avLst/>
          </a:prstGeom>
        </p:spPr>
      </p:pic>
      <p:graphicFrame>
        <p:nvGraphicFramePr>
          <p:cNvPr id="4" name="Table 4">
            <a:extLst>
              <a:ext uri="{FF2B5EF4-FFF2-40B4-BE49-F238E27FC236}">
                <a16:creationId xmlns:a16="http://schemas.microsoft.com/office/drawing/2014/main" id="{3DF97AD1-050E-47E5-840C-0BD28961F817}"/>
              </a:ext>
            </a:extLst>
          </p:cNvPr>
          <p:cNvGraphicFramePr>
            <a:graphicFrameLocks noGrp="1"/>
          </p:cNvGraphicFramePr>
          <p:nvPr>
            <p:extLst>
              <p:ext uri="{D42A27DB-BD31-4B8C-83A1-F6EECF244321}">
                <p14:modId xmlns:p14="http://schemas.microsoft.com/office/powerpoint/2010/main" val="4275278181"/>
              </p:ext>
            </p:extLst>
          </p:nvPr>
        </p:nvGraphicFramePr>
        <p:xfrm>
          <a:off x="846035" y="2994469"/>
          <a:ext cx="8832852" cy="3273733"/>
        </p:xfrm>
        <a:graphic>
          <a:graphicData uri="http://schemas.openxmlformats.org/drawingml/2006/table">
            <a:tbl>
              <a:tblPr firstRow="1" bandRow="1">
                <a:tableStyleId>{5C22544A-7EE6-4342-B048-85BDC9FD1C3A}</a:tableStyleId>
              </a:tblPr>
              <a:tblGrid>
                <a:gridCol w="2208213">
                  <a:extLst>
                    <a:ext uri="{9D8B030D-6E8A-4147-A177-3AD203B41FA5}">
                      <a16:colId xmlns:a16="http://schemas.microsoft.com/office/drawing/2014/main" val="4147911012"/>
                    </a:ext>
                  </a:extLst>
                </a:gridCol>
                <a:gridCol w="1860652">
                  <a:extLst>
                    <a:ext uri="{9D8B030D-6E8A-4147-A177-3AD203B41FA5}">
                      <a16:colId xmlns:a16="http://schemas.microsoft.com/office/drawing/2014/main" val="1752708738"/>
                    </a:ext>
                  </a:extLst>
                </a:gridCol>
                <a:gridCol w="2555774">
                  <a:extLst>
                    <a:ext uri="{9D8B030D-6E8A-4147-A177-3AD203B41FA5}">
                      <a16:colId xmlns:a16="http://schemas.microsoft.com/office/drawing/2014/main" val="1111567923"/>
                    </a:ext>
                  </a:extLst>
                </a:gridCol>
                <a:gridCol w="2208213">
                  <a:extLst>
                    <a:ext uri="{9D8B030D-6E8A-4147-A177-3AD203B41FA5}">
                      <a16:colId xmlns:a16="http://schemas.microsoft.com/office/drawing/2014/main" val="2395989693"/>
                    </a:ext>
                  </a:extLst>
                </a:gridCol>
              </a:tblGrid>
              <a:tr h="1195624">
                <a:tc>
                  <a:txBody>
                    <a:bodyPr/>
                    <a:lstStyle/>
                    <a:p>
                      <a:r>
                        <a:rPr lang="en-US" sz="2800" dirty="0" err="1">
                          <a:latin typeface="Times New Roman" panose="02020603050405020304" pitchFamily="18" charset="0"/>
                          <a:cs typeface="Times New Roman" panose="02020603050405020304" pitchFamily="18" charset="0"/>
                        </a:rPr>
                        <a:t>Chất</a:t>
                      </a:r>
                      <a:endParaRPr lang="vi-VN" sz="2800" dirty="0">
                        <a:latin typeface="Times New Roman" panose="02020603050405020304" pitchFamily="18" charset="0"/>
                        <a:cs typeface="Times New Roman" panose="02020603050405020304" pitchFamily="18" charset="0"/>
                      </a:endParaRPr>
                    </a:p>
                  </a:txBody>
                  <a:tcPr/>
                </a:tc>
                <a:tc>
                  <a:txBody>
                    <a:bodyPr/>
                    <a:lstStyle/>
                    <a:p>
                      <a:r>
                        <a:rPr lang="en-US" sz="2800" dirty="0" err="1">
                          <a:latin typeface="Times New Roman" panose="02020603050405020304" pitchFamily="18" charset="0"/>
                          <a:cs typeface="Times New Roman" panose="02020603050405020304" pitchFamily="18" charset="0"/>
                        </a:rPr>
                        <a:t>Thể</a:t>
                      </a:r>
                      <a:endParaRPr lang="vi-VN" sz="2800" dirty="0">
                        <a:latin typeface="Times New Roman" panose="02020603050405020304" pitchFamily="18" charset="0"/>
                        <a:cs typeface="Times New Roman" panose="02020603050405020304" pitchFamily="18" charset="0"/>
                      </a:endParaRPr>
                    </a:p>
                  </a:txBody>
                  <a:tcPr/>
                </a:tc>
                <a:tc>
                  <a:txBody>
                    <a:bodyPr/>
                    <a:lstStyle/>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txBody>
                  <a:tcPr/>
                </a:tc>
                <a:tc>
                  <a:txBody>
                    <a:bodyPr/>
                    <a:lstStyle/>
                    <a:p>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21542760"/>
                  </a:ext>
                </a:extLst>
              </a:tr>
              <a:tr h="692703">
                <a:tc>
                  <a:txBody>
                    <a:bodyPr/>
                    <a:lstStyle/>
                    <a:p>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6023629"/>
                  </a:ext>
                </a:extLst>
              </a:tr>
              <a:tr h="692703">
                <a:tc>
                  <a:txBody>
                    <a:bodyPr/>
                    <a:lstStyle/>
                    <a:p>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6802618"/>
                  </a:ext>
                </a:extLst>
              </a:tr>
              <a:tr h="692703">
                <a:tc>
                  <a:txBody>
                    <a:bodyPr/>
                    <a:lstStyle/>
                    <a:p>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sz="2800" dirty="0">
                        <a:latin typeface="Times New Roman" panose="02020603050405020304" pitchFamily="18" charset="0"/>
                        <a:cs typeface="Times New Roman" panose="02020603050405020304" pitchFamily="18" charset="0"/>
                      </a:endParaRPr>
                    </a:p>
                  </a:txBody>
                  <a:tcPr/>
                </a:tc>
                <a:tc>
                  <a:txBody>
                    <a:bodyPr/>
                    <a:lstStyle/>
                    <a:p>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81703245"/>
                  </a:ext>
                </a:extLst>
              </a:tr>
            </a:tbl>
          </a:graphicData>
        </a:graphic>
      </p:graphicFrame>
      <p:sp>
        <p:nvSpPr>
          <p:cNvPr id="5" name="TextBox 4">
            <a:extLst>
              <a:ext uri="{FF2B5EF4-FFF2-40B4-BE49-F238E27FC236}">
                <a16:creationId xmlns:a16="http://schemas.microsoft.com/office/drawing/2014/main" id="{3D048292-8FE9-480E-B413-04ED901AF10A}"/>
              </a:ext>
            </a:extLst>
          </p:cNvPr>
          <p:cNvSpPr txBox="1"/>
          <p:nvPr/>
        </p:nvSpPr>
        <p:spPr>
          <a:xfrm>
            <a:off x="3049705" y="2341020"/>
            <a:ext cx="3935334"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bảng</a:t>
            </a:r>
            <a:r>
              <a:rPr lang="en-US" sz="2800" b="1" dirty="0">
                <a:solidFill>
                  <a:srgbClr val="FF0000"/>
                </a:solidFill>
                <a:latin typeface="Times New Roman" panose="02020603050405020304" pitchFamily="18" charset="0"/>
                <a:cs typeface="Times New Roman" panose="02020603050405020304" pitchFamily="18" charset="0"/>
              </a:rPr>
              <a:t> 9.1</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21215F6-7D83-4F7B-ABCA-7BE7F492F9B1}"/>
              </a:ext>
            </a:extLst>
          </p:cNvPr>
          <p:cNvSpPr txBox="1"/>
          <p:nvPr/>
        </p:nvSpPr>
        <p:spPr>
          <a:xfrm>
            <a:off x="3312397" y="4276412"/>
            <a:ext cx="17049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Rắn</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E718271-551A-4676-AFA3-8B3D3DB135E9}"/>
              </a:ext>
            </a:extLst>
          </p:cNvPr>
          <p:cNvSpPr txBox="1"/>
          <p:nvPr/>
        </p:nvSpPr>
        <p:spPr>
          <a:xfrm>
            <a:off x="5213389" y="4191000"/>
            <a:ext cx="17049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Có</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1DA0F37-B907-4FB1-A881-1CA8A2FD88E8}"/>
              </a:ext>
            </a:extLst>
          </p:cNvPr>
          <p:cNvSpPr txBox="1"/>
          <p:nvPr/>
        </p:nvSpPr>
        <p:spPr>
          <a:xfrm>
            <a:off x="7564540" y="4210050"/>
            <a:ext cx="17049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Không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91DE82C8-3290-4370-BD6A-CCEBA45CB07B}"/>
              </a:ext>
            </a:extLst>
          </p:cNvPr>
          <p:cNvSpPr txBox="1"/>
          <p:nvPr/>
        </p:nvSpPr>
        <p:spPr>
          <a:xfrm>
            <a:off x="3293347" y="4900627"/>
            <a:ext cx="17049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Lỏng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C4C404D-DBFF-470E-98F9-0DA3A3A742ED}"/>
              </a:ext>
            </a:extLst>
          </p:cNvPr>
          <p:cNvSpPr txBox="1"/>
          <p:nvPr/>
        </p:nvSpPr>
        <p:spPr>
          <a:xfrm>
            <a:off x="5213388" y="4829830"/>
            <a:ext cx="17049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Không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FA600AB-36A0-4760-9A57-87D6E60842BC}"/>
              </a:ext>
            </a:extLst>
          </p:cNvPr>
          <p:cNvSpPr txBox="1"/>
          <p:nvPr/>
        </p:nvSpPr>
        <p:spPr>
          <a:xfrm>
            <a:off x="7564540" y="4886325"/>
            <a:ext cx="17049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Không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232758F-D6A6-4FE7-BE04-90260B0E8D2F}"/>
              </a:ext>
            </a:extLst>
          </p:cNvPr>
          <p:cNvSpPr txBox="1"/>
          <p:nvPr/>
        </p:nvSpPr>
        <p:spPr>
          <a:xfrm>
            <a:off x="3293346" y="5685165"/>
            <a:ext cx="17049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Khí</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53F0F7D-F256-4222-8051-9FCC1A0F331B}"/>
              </a:ext>
            </a:extLst>
          </p:cNvPr>
          <p:cNvSpPr txBox="1"/>
          <p:nvPr/>
        </p:nvSpPr>
        <p:spPr>
          <a:xfrm>
            <a:off x="5213387" y="5506310"/>
            <a:ext cx="17049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Không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5712A10-F73E-480F-977F-5D822E624BE4}"/>
              </a:ext>
            </a:extLst>
          </p:cNvPr>
          <p:cNvSpPr txBox="1"/>
          <p:nvPr/>
        </p:nvSpPr>
        <p:spPr>
          <a:xfrm>
            <a:off x="7564540" y="5534557"/>
            <a:ext cx="17049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Có</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43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15" grpId="0"/>
      <p:bldP spid="16" grpId="0"/>
      <p:bldP spid="17" grpId="0"/>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4104C0-D2CA-45AF-9993-4AD582A14A8F}"/>
              </a:ext>
            </a:extLst>
          </p:cNvPr>
          <p:cNvPicPr>
            <a:picLocks noGrp="1" noChangeAspect="1"/>
          </p:cNvPicPr>
          <p:nvPr>
            <p:ph idx="1"/>
          </p:nvPr>
        </p:nvPicPr>
        <p:blipFill>
          <a:blip r:embed="rId2"/>
          <a:stretch>
            <a:fillRect/>
          </a:stretch>
        </p:blipFill>
        <p:spPr>
          <a:xfrm>
            <a:off x="523875" y="1192441"/>
            <a:ext cx="8020050" cy="4284326"/>
          </a:xfrm>
          <a:prstGeom prst="rect">
            <a:avLst/>
          </a:prstGeom>
        </p:spPr>
      </p:pic>
      <p:sp>
        <p:nvSpPr>
          <p:cNvPr id="5" name="TextBox 4">
            <a:extLst>
              <a:ext uri="{FF2B5EF4-FFF2-40B4-BE49-F238E27FC236}">
                <a16:creationId xmlns:a16="http://schemas.microsoft.com/office/drawing/2014/main" id="{07117C8D-1054-43E5-BF15-DD0D95F6BC3F}"/>
              </a:ext>
            </a:extLst>
          </p:cNvPr>
          <p:cNvSpPr txBox="1"/>
          <p:nvPr/>
        </p:nvSpPr>
        <p:spPr>
          <a:xfrm>
            <a:off x="319087" y="419417"/>
            <a:ext cx="9363075" cy="954107"/>
          </a:xfrm>
          <a:prstGeom prst="rect">
            <a:avLst/>
          </a:prstGeom>
          <a:noFill/>
        </p:spPr>
        <p:txBody>
          <a:bodyPr wrap="square" rtlCol="0">
            <a:spAutoFit/>
          </a:bodyPr>
          <a:lstStyle/>
          <a:p>
            <a:r>
              <a:rPr lang="en-US" sz="2800" b="1" dirty="0" err="1">
                <a:solidFill>
                  <a:srgbClr val="C00000"/>
                </a:solidFill>
              </a:rPr>
              <a:t>Các</a:t>
            </a:r>
            <a:r>
              <a:rPr lang="en-US" sz="2800" b="1" dirty="0">
                <a:solidFill>
                  <a:srgbClr val="C00000"/>
                </a:solidFill>
              </a:rPr>
              <a:t> </a:t>
            </a:r>
            <a:r>
              <a:rPr lang="en-US" sz="2800" b="1" dirty="0" err="1">
                <a:solidFill>
                  <a:srgbClr val="C00000"/>
                </a:solidFill>
              </a:rPr>
              <a:t>chất</a:t>
            </a:r>
            <a:r>
              <a:rPr lang="en-US" sz="2800" b="1" dirty="0">
                <a:solidFill>
                  <a:srgbClr val="C00000"/>
                </a:solidFill>
              </a:rPr>
              <a:t> </a:t>
            </a:r>
            <a:r>
              <a:rPr lang="en-US" sz="2800" b="1" dirty="0" err="1">
                <a:solidFill>
                  <a:srgbClr val="C00000"/>
                </a:solidFill>
              </a:rPr>
              <a:t>đều</a:t>
            </a:r>
            <a:r>
              <a:rPr lang="en-US" sz="2800" b="1" dirty="0">
                <a:solidFill>
                  <a:srgbClr val="C00000"/>
                </a:solidFill>
              </a:rPr>
              <a:t> </a:t>
            </a:r>
            <a:r>
              <a:rPr lang="en-US" sz="2800" b="1" dirty="0" err="1">
                <a:solidFill>
                  <a:srgbClr val="C00000"/>
                </a:solidFill>
              </a:rPr>
              <a:t>được</a:t>
            </a:r>
            <a:r>
              <a:rPr lang="en-US" sz="2800" b="1" dirty="0">
                <a:solidFill>
                  <a:srgbClr val="C00000"/>
                </a:solidFill>
              </a:rPr>
              <a:t> </a:t>
            </a:r>
            <a:r>
              <a:rPr lang="en-US" sz="2800" b="1" dirty="0" err="1">
                <a:solidFill>
                  <a:srgbClr val="C00000"/>
                </a:solidFill>
              </a:rPr>
              <a:t>cấu</a:t>
            </a:r>
            <a:r>
              <a:rPr lang="en-US" sz="2800" b="1" dirty="0">
                <a:solidFill>
                  <a:srgbClr val="C00000"/>
                </a:solidFill>
              </a:rPr>
              <a:t> </a:t>
            </a:r>
            <a:r>
              <a:rPr lang="en-US" sz="2800" b="1" dirty="0" err="1">
                <a:solidFill>
                  <a:srgbClr val="C00000"/>
                </a:solidFill>
              </a:rPr>
              <a:t>tạo</a:t>
            </a:r>
            <a:r>
              <a:rPr lang="en-US" sz="2800" b="1" dirty="0">
                <a:solidFill>
                  <a:srgbClr val="C00000"/>
                </a:solidFill>
              </a:rPr>
              <a:t> </a:t>
            </a:r>
            <a:r>
              <a:rPr lang="en-US" sz="2800" b="1" dirty="0" err="1">
                <a:solidFill>
                  <a:srgbClr val="C00000"/>
                </a:solidFill>
              </a:rPr>
              <a:t>từ</a:t>
            </a:r>
            <a:r>
              <a:rPr lang="en-US" sz="2800" b="1" dirty="0">
                <a:solidFill>
                  <a:srgbClr val="C00000"/>
                </a:solidFill>
              </a:rPr>
              <a:t> </a:t>
            </a:r>
            <a:r>
              <a:rPr lang="en-US" sz="2800" b="1" dirty="0" err="1">
                <a:solidFill>
                  <a:srgbClr val="C00000"/>
                </a:solidFill>
              </a:rPr>
              <a:t>những</a:t>
            </a:r>
            <a:r>
              <a:rPr lang="en-US" sz="2800" b="1" dirty="0">
                <a:solidFill>
                  <a:srgbClr val="C00000"/>
                </a:solidFill>
              </a:rPr>
              <a:t> </a:t>
            </a:r>
            <a:r>
              <a:rPr lang="en-US" sz="2800" b="1" dirty="0" err="1">
                <a:solidFill>
                  <a:srgbClr val="C00000"/>
                </a:solidFill>
              </a:rPr>
              <a:t>hạt</a:t>
            </a:r>
            <a:r>
              <a:rPr lang="en-US" sz="2800" b="1" dirty="0">
                <a:solidFill>
                  <a:srgbClr val="C00000"/>
                </a:solidFill>
              </a:rPr>
              <a:t> </a:t>
            </a:r>
            <a:r>
              <a:rPr lang="en-US" sz="2800" b="1" dirty="0" err="1">
                <a:solidFill>
                  <a:srgbClr val="C00000"/>
                </a:solidFill>
              </a:rPr>
              <a:t>vô</a:t>
            </a:r>
            <a:r>
              <a:rPr lang="en-US" sz="2800" b="1" dirty="0">
                <a:solidFill>
                  <a:srgbClr val="C00000"/>
                </a:solidFill>
              </a:rPr>
              <a:t> </a:t>
            </a:r>
            <a:r>
              <a:rPr lang="en-US" sz="2800" b="1" dirty="0" err="1">
                <a:solidFill>
                  <a:srgbClr val="C00000"/>
                </a:solidFill>
              </a:rPr>
              <a:t>cùng</a:t>
            </a:r>
            <a:r>
              <a:rPr lang="en-US" sz="2800" b="1" dirty="0">
                <a:solidFill>
                  <a:srgbClr val="C00000"/>
                </a:solidFill>
              </a:rPr>
              <a:t> </a:t>
            </a:r>
            <a:r>
              <a:rPr lang="en-US" sz="2800" b="1" dirty="0" err="1">
                <a:solidFill>
                  <a:srgbClr val="C00000"/>
                </a:solidFill>
              </a:rPr>
              <a:t>nhỏ</a:t>
            </a:r>
            <a:r>
              <a:rPr lang="en-US" sz="2800" b="1" dirty="0">
                <a:solidFill>
                  <a:srgbClr val="C00000"/>
                </a:solidFill>
              </a:rPr>
              <a:t> </a:t>
            </a:r>
            <a:r>
              <a:rPr lang="en-US" sz="2800" b="1" dirty="0" err="1">
                <a:solidFill>
                  <a:srgbClr val="C00000"/>
                </a:solidFill>
              </a:rPr>
              <a:t>bé</a:t>
            </a:r>
            <a:r>
              <a:rPr lang="en-US" sz="2800" b="1" dirty="0">
                <a:solidFill>
                  <a:srgbClr val="C00000"/>
                </a:solidFill>
              </a:rPr>
              <a:t> </a:t>
            </a:r>
            <a:r>
              <a:rPr lang="en-US" sz="2800" b="1" dirty="0" err="1">
                <a:solidFill>
                  <a:srgbClr val="C00000"/>
                </a:solidFill>
              </a:rPr>
              <a:t>mà</a:t>
            </a:r>
            <a:r>
              <a:rPr lang="en-US" sz="2800" b="1" dirty="0">
                <a:solidFill>
                  <a:srgbClr val="C00000"/>
                </a:solidFill>
              </a:rPr>
              <a:t> </a:t>
            </a:r>
            <a:r>
              <a:rPr lang="en-US" sz="2800" b="1" dirty="0" err="1">
                <a:solidFill>
                  <a:srgbClr val="C00000"/>
                </a:solidFill>
              </a:rPr>
              <a:t>mắt</a:t>
            </a:r>
            <a:r>
              <a:rPr lang="en-US" sz="2800" b="1" dirty="0">
                <a:solidFill>
                  <a:srgbClr val="C00000"/>
                </a:solidFill>
              </a:rPr>
              <a:t> </a:t>
            </a:r>
            <a:r>
              <a:rPr lang="en-US" sz="2800" b="1" dirty="0" err="1">
                <a:solidFill>
                  <a:srgbClr val="C00000"/>
                </a:solidFill>
              </a:rPr>
              <a:t>thường</a:t>
            </a:r>
            <a:r>
              <a:rPr lang="en-US" sz="2800" b="1" dirty="0">
                <a:solidFill>
                  <a:srgbClr val="C00000"/>
                </a:solidFill>
              </a:rPr>
              <a:t> </a:t>
            </a:r>
            <a:r>
              <a:rPr lang="en-US" sz="2800" b="1" dirty="0" err="1">
                <a:solidFill>
                  <a:srgbClr val="C00000"/>
                </a:solidFill>
              </a:rPr>
              <a:t>không</a:t>
            </a:r>
            <a:r>
              <a:rPr lang="en-US" sz="2800" b="1" dirty="0">
                <a:solidFill>
                  <a:srgbClr val="C00000"/>
                </a:solidFill>
              </a:rPr>
              <a:t> </a:t>
            </a:r>
            <a:r>
              <a:rPr lang="en-US" sz="2800" b="1" dirty="0" err="1">
                <a:solidFill>
                  <a:srgbClr val="C00000"/>
                </a:solidFill>
              </a:rPr>
              <a:t>nhìn</a:t>
            </a:r>
            <a:r>
              <a:rPr lang="en-US" sz="2800" b="1" dirty="0">
                <a:solidFill>
                  <a:srgbClr val="C00000"/>
                </a:solidFill>
              </a:rPr>
              <a:t> </a:t>
            </a:r>
            <a:r>
              <a:rPr lang="en-US" sz="2800" b="1" dirty="0" err="1">
                <a:solidFill>
                  <a:srgbClr val="C00000"/>
                </a:solidFill>
              </a:rPr>
              <a:t>thấy</a:t>
            </a:r>
            <a:r>
              <a:rPr lang="en-US" sz="2800" b="1" dirty="0">
                <a:solidFill>
                  <a:srgbClr val="C00000"/>
                </a:solidFill>
              </a:rPr>
              <a:t> </a:t>
            </a:r>
            <a:r>
              <a:rPr lang="en-US" sz="2800" b="1" dirty="0" err="1">
                <a:solidFill>
                  <a:srgbClr val="C00000"/>
                </a:solidFill>
              </a:rPr>
              <a:t>được</a:t>
            </a:r>
            <a:r>
              <a:rPr lang="en-US" sz="2800" b="1" dirty="0">
                <a:solidFill>
                  <a:srgbClr val="C00000"/>
                </a:solidFill>
              </a:rPr>
              <a:t>.</a:t>
            </a:r>
            <a:endParaRPr lang="vi-VN" sz="2800" b="1" dirty="0">
              <a:solidFill>
                <a:srgbClr val="C00000"/>
              </a:solidFill>
            </a:endParaRPr>
          </a:p>
        </p:txBody>
      </p:sp>
      <p:sp>
        <p:nvSpPr>
          <p:cNvPr id="6" name="TextBox 5">
            <a:extLst>
              <a:ext uri="{FF2B5EF4-FFF2-40B4-BE49-F238E27FC236}">
                <a16:creationId xmlns:a16="http://schemas.microsoft.com/office/drawing/2014/main" id="{4317F96D-A05E-4B88-853C-A5132291CAF2}"/>
              </a:ext>
            </a:extLst>
          </p:cNvPr>
          <p:cNvSpPr txBox="1"/>
          <p:nvPr/>
        </p:nvSpPr>
        <p:spPr>
          <a:xfrm>
            <a:off x="933450" y="5628530"/>
            <a:ext cx="2143125" cy="523220"/>
          </a:xfrm>
          <a:prstGeom prst="rect">
            <a:avLst/>
          </a:prstGeom>
          <a:noFill/>
        </p:spPr>
        <p:txBody>
          <a:bodyPr wrap="square" rtlCol="0">
            <a:spAutoFit/>
          </a:bodyPr>
          <a:lstStyle/>
          <a:p>
            <a:r>
              <a:rPr lang="en-US" sz="2800" dirty="0" err="1">
                <a:solidFill>
                  <a:srgbClr val="FF0000"/>
                </a:solidFill>
              </a:rPr>
              <a:t>Chất</a:t>
            </a:r>
            <a:r>
              <a:rPr lang="en-US" sz="2800" dirty="0">
                <a:solidFill>
                  <a:srgbClr val="FF0000"/>
                </a:solidFill>
              </a:rPr>
              <a:t> </a:t>
            </a:r>
            <a:r>
              <a:rPr lang="en-US" sz="2800" dirty="0" err="1">
                <a:solidFill>
                  <a:srgbClr val="FF0000"/>
                </a:solidFill>
              </a:rPr>
              <a:t>khí</a:t>
            </a:r>
            <a:endParaRPr lang="vi-VN" sz="2800" dirty="0">
              <a:solidFill>
                <a:srgbClr val="FF0000"/>
              </a:solidFill>
            </a:endParaRPr>
          </a:p>
        </p:txBody>
      </p:sp>
      <p:sp>
        <p:nvSpPr>
          <p:cNvPr id="12" name="TextBox 11">
            <a:extLst>
              <a:ext uri="{FF2B5EF4-FFF2-40B4-BE49-F238E27FC236}">
                <a16:creationId xmlns:a16="http://schemas.microsoft.com/office/drawing/2014/main" id="{1EA5666A-D12C-43CC-9636-547FAC932D81}"/>
              </a:ext>
            </a:extLst>
          </p:cNvPr>
          <p:cNvSpPr txBox="1"/>
          <p:nvPr/>
        </p:nvSpPr>
        <p:spPr>
          <a:xfrm>
            <a:off x="3800475" y="5571163"/>
            <a:ext cx="2143125" cy="523220"/>
          </a:xfrm>
          <a:prstGeom prst="rect">
            <a:avLst/>
          </a:prstGeom>
          <a:noFill/>
        </p:spPr>
        <p:txBody>
          <a:bodyPr wrap="square" rtlCol="0">
            <a:spAutoFit/>
          </a:bodyPr>
          <a:lstStyle/>
          <a:p>
            <a:r>
              <a:rPr lang="en-US" sz="2800" dirty="0" err="1">
                <a:solidFill>
                  <a:srgbClr val="FF0000"/>
                </a:solidFill>
              </a:rPr>
              <a:t>Chất</a:t>
            </a:r>
            <a:r>
              <a:rPr lang="en-US" sz="2800" dirty="0">
                <a:solidFill>
                  <a:srgbClr val="FF0000"/>
                </a:solidFill>
              </a:rPr>
              <a:t> </a:t>
            </a:r>
            <a:r>
              <a:rPr lang="en-US" sz="2800" dirty="0" err="1">
                <a:solidFill>
                  <a:srgbClr val="FF0000"/>
                </a:solidFill>
              </a:rPr>
              <a:t>lỏng</a:t>
            </a:r>
            <a:endParaRPr lang="vi-VN" sz="2800" dirty="0">
              <a:solidFill>
                <a:srgbClr val="FF0000"/>
              </a:solidFill>
            </a:endParaRPr>
          </a:p>
        </p:txBody>
      </p:sp>
      <p:sp>
        <p:nvSpPr>
          <p:cNvPr id="14" name="TextBox 13">
            <a:extLst>
              <a:ext uri="{FF2B5EF4-FFF2-40B4-BE49-F238E27FC236}">
                <a16:creationId xmlns:a16="http://schemas.microsoft.com/office/drawing/2014/main" id="{A866C3A9-68EC-49AB-AE79-25996ACE8AB2}"/>
              </a:ext>
            </a:extLst>
          </p:cNvPr>
          <p:cNvSpPr txBox="1"/>
          <p:nvPr/>
        </p:nvSpPr>
        <p:spPr>
          <a:xfrm>
            <a:off x="6743700" y="5628530"/>
            <a:ext cx="2143125" cy="523220"/>
          </a:xfrm>
          <a:prstGeom prst="rect">
            <a:avLst/>
          </a:prstGeom>
          <a:noFill/>
        </p:spPr>
        <p:txBody>
          <a:bodyPr wrap="square" rtlCol="0">
            <a:spAutoFit/>
          </a:bodyPr>
          <a:lstStyle/>
          <a:p>
            <a:r>
              <a:rPr lang="en-US" sz="2800" dirty="0" err="1">
                <a:solidFill>
                  <a:srgbClr val="FF0000"/>
                </a:solidFill>
              </a:rPr>
              <a:t>Chất</a:t>
            </a:r>
            <a:r>
              <a:rPr lang="en-US" sz="2800" dirty="0">
                <a:solidFill>
                  <a:srgbClr val="FF0000"/>
                </a:solidFill>
              </a:rPr>
              <a:t> </a:t>
            </a:r>
            <a:r>
              <a:rPr lang="en-US" sz="2800" dirty="0" err="1">
                <a:solidFill>
                  <a:srgbClr val="FF0000"/>
                </a:solidFill>
              </a:rPr>
              <a:t>rắn</a:t>
            </a:r>
            <a:endParaRPr lang="vi-VN" sz="2800" dirty="0">
              <a:solidFill>
                <a:srgbClr val="FF0000"/>
              </a:solidFill>
            </a:endParaRPr>
          </a:p>
        </p:txBody>
      </p:sp>
      <p:pic>
        <p:nvPicPr>
          <p:cNvPr id="2" name="Picture 1">
            <a:extLst>
              <a:ext uri="{FF2B5EF4-FFF2-40B4-BE49-F238E27FC236}">
                <a16:creationId xmlns:a16="http://schemas.microsoft.com/office/drawing/2014/main" id="{60158A8E-801B-4A93-8966-DD527E045DD9}"/>
              </a:ext>
            </a:extLst>
          </p:cNvPr>
          <p:cNvPicPr>
            <a:picLocks noChangeAspect="1"/>
          </p:cNvPicPr>
          <p:nvPr/>
        </p:nvPicPr>
        <p:blipFill>
          <a:blip r:embed="rId3"/>
          <a:stretch>
            <a:fillRect/>
          </a:stretch>
        </p:blipFill>
        <p:spPr>
          <a:xfrm>
            <a:off x="9886951" y="66619"/>
            <a:ext cx="2200274" cy="1353751"/>
          </a:xfrm>
          <a:prstGeom prst="rect">
            <a:avLst/>
          </a:prstGeom>
        </p:spPr>
      </p:pic>
    </p:spTree>
    <p:extLst>
      <p:ext uri="{BB962C8B-B14F-4D97-AF65-F5344CB8AC3E}">
        <p14:creationId xmlns:p14="http://schemas.microsoft.com/office/powerpoint/2010/main" val="32928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AD2646-99B7-42B4-879D-BFE0E94EC625}"/>
              </a:ext>
            </a:extLst>
          </p:cNvPr>
          <p:cNvPicPr>
            <a:picLocks noChangeAspect="1"/>
          </p:cNvPicPr>
          <p:nvPr/>
        </p:nvPicPr>
        <p:blipFill>
          <a:blip r:embed="rId2"/>
          <a:stretch>
            <a:fillRect/>
          </a:stretch>
        </p:blipFill>
        <p:spPr>
          <a:xfrm>
            <a:off x="10048875" y="4633912"/>
            <a:ext cx="2143125" cy="2143125"/>
          </a:xfrm>
          <a:prstGeom prst="rect">
            <a:avLst/>
          </a:prstGeom>
        </p:spPr>
      </p:pic>
      <p:sp>
        <p:nvSpPr>
          <p:cNvPr id="10" name="TextBox 9">
            <a:extLst>
              <a:ext uri="{FF2B5EF4-FFF2-40B4-BE49-F238E27FC236}">
                <a16:creationId xmlns:a16="http://schemas.microsoft.com/office/drawing/2014/main" id="{DF4492A6-BE28-4FE9-8043-C331AF8E2834}"/>
              </a:ext>
            </a:extLst>
          </p:cNvPr>
          <p:cNvSpPr txBox="1"/>
          <p:nvPr/>
        </p:nvSpPr>
        <p:spPr>
          <a:xfrm>
            <a:off x="1601866" y="1531319"/>
            <a:ext cx="9518571" cy="455317"/>
          </a:xfrm>
          <a:prstGeom prst="rect">
            <a:avLst/>
          </a:prstGeom>
          <a:noFill/>
        </p:spPr>
        <p:txBody>
          <a:bodyPr wrap="square">
            <a:spAutoFit/>
          </a:bodyPr>
          <a:lstStyle/>
          <a:p>
            <a:pPr marL="342900" indent="-342900" algn="just">
              <a:lnSpc>
                <a:spcPct val="105000"/>
              </a:lnSpc>
              <a:spcBef>
                <a:spcPts val="600"/>
              </a:spcBef>
              <a:spcAft>
                <a:spcPts val="600"/>
              </a:spcAft>
              <a:buFont typeface="Wingdings" panose="05000000000000000000" pitchFamily="2" charset="2"/>
              <a:buChar char="Ø"/>
            </a:pPr>
            <a:r>
              <a:rPr lang="en-US" sz="2400" b="1" dirty="0" err="1">
                <a:effectLst/>
                <a:latin typeface="Times New Roman" panose="02020603050405020304" pitchFamily="18" charset="0"/>
                <a:ea typeface="Arial" panose="020B0604020202020204" pitchFamily="34" charset="0"/>
              </a:rPr>
              <a:t>Thảo</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luận</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nhóm</a:t>
            </a:r>
            <a:r>
              <a:rPr lang="en-US" sz="2400" b="1" dirty="0">
                <a:effectLst/>
                <a:latin typeface="Times New Roman" panose="02020603050405020304" pitchFamily="18" charset="0"/>
                <a:ea typeface="Arial" panose="020B0604020202020204" pitchFamily="34" charset="0"/>
              </a:rPr>
              <a:t> 4HS </a:t>
            </a:r>
            <a:r>
              <a:rPr lang="en-US" sz="2400" b="1" dirty="0" err="1">
                <a:effectLst/>
                <a:latin typeface="Times New Roman" panose="02020603050405020304" pitchFamily="18" charset="0"/>
                <a:ea typeface="Arial" panose="020B0604020202020204" pitchFamily="34" charset="0"/>
              </a:rPr>
              <a:t>để</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hoàn</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thiện</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bảng</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trong</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phiếu</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học</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tập</a:t>
            </a:r>
            <a:r>
              <a:rPr lang="en-US" sz="2400" b="1" dirty="0">
                <a:effectLst/>
                <a:latin typeface="Times New Roman" panose="02020603050405020304" pitchFamily="18" charset="0"/>
                <a:ea typeface="Arial" panose="020B0604020202020204" pitchFamily="34" charset="0"/>
              </a:rPr>
              <a:t> </a:t>
            </a:r>
            <a:r>
              <a:rPr lang="en-US" sz="2400" b="1" dirty="0" err="1">
                <a:effectLst/>
                <a:latin typeface="Times New Roman" panose="02020603050405020304" pitchFamily="18" charset="0"/>
                <a:ea typeface="Arial" panose="020B0604020202020204" pitchFamily="34" charset="0"/>
              </a:rPr>
              <a:t>số</a:t>
            </a:r>
            <a:r>
              <a:rPr lang="en-US" sz="2400" b="1" dirty="0">
                <a:effectLst/>
                <a:latin typeface="Times New Roman" panose="02020603050405020304" pitchFamily="18" charset="0"/>
                <a:ea typeface="Arial" panose="020B0604020202020204" pitchFamily="34" charset="0"/>
              </a:rPr>
              <a:t> 3</a:t>
            </a:r>
            <a:r>
              <a:rPr lang="en-US" sz="2400" b="1" dirty="0">
                <a:latin typeface="Times New Roman" panose="02020603050405020304" pitchFamily="18" charset="0"/>
                <a:ea typeface="Arial" panose="020B0604020202020204" pitchFamily="34" charset="0"/>
              </a:rPr>
              <a:t>.</a:t>
            </a:r>
            <a:endParaRPr lang="en-US" sz="2400" b="1" dirty="0">
              <a:effectLst/>
              <a:latin typeface="Times New Roman" panose="02020603050405020304" pitchFamily="18" charset="0"/>
              <a:ea typeface="Arial" panose="020B0604020202020204" pitchFamily="34" charset="0"/>
            </a:endParaRPr>
          </a:p>
        </p:txBody>
      </p:sp>
      <p:sp>
        <p:nvSpPr>
          <p:cNvPr id="6" name="TextBox 5">
            <a:extLst>
              <a:ext uri="{FF2B5EF4-FFF2-40B4-BE49-F238E27FC236}">
                <a16:creationId xmlns:a16="http://schemas.microsoft.com/office/drawing/2014/main" id="{24AE6793-EA05-44F5-86F2-EF3A1EA78258}"/>
              </a:ext>
            </a:extLst>
          </p:cNvPr>
          <p:cNvSpPr txBox="1"/>
          <p:nvPr/>
        </p:nvSpPr>
        <p:spPr>
          <a:xfrm>
            <a:off x="1495425" y="180423"/>
            <a:ext cx="9382126"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THẢO LUẬN NHÓM</a:t>
            </a:r>
            <a:r>
              <a:rPr lang="vi-VN"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rPr>
              <a:t>THỜI GIAN: 2 PHÚT</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a:extLst>
              <a:ext uri="{FF2B5EF4-FFF2-40B4-BE49-F238E27FC236}">
                <a16:creationId xmlns:a16="http://schemas.microsoft.com/office/drawing/2014/main" id="{A8448DF5-8AAA-4EA4-873E-927C8CE7F6C7}"/>
              </a:ext>
            </a:extLst>
          </p:cNvPr>
          <p:cNvPicPr>
            <a:picLocks noChangeAspect="1"/>
          </p:cNvPicPr>
          <p:nvPr/>
        </p:nvPicPr>
        <p:blipFill>
          <a:blip r:embed="rId3"/>
          <a:stretch>
            <a:fillRect/>
          </a:stretch>
        </p:blipFill>
        <p:spPr>
          <a:xfrm>
            <a:off x="295541" y="964128"/>
            <a:ext cx="1022508" cy="1022508"/>
          </a:xfrm>
          <a:prstGeom prst="rect">
            <a:avLst/>
          </a:prstGeom>
        </p:spPr>
      </p:pic>
      <p:graphicFrame>
        <p:nvGraphicFramePr>
          <p:cNvPr id="13" name="Table 12">
            <a:extLst>
              <a:ext uri="{FF2B5EF4-FFF2-40B4-BE49-F238E27FC236}">
                <a16:creationId xmlns:a16="http://schemas.microsoft.com/office/drawing/2014/main" id="{3DE6432F-5E96-4B7C-9B8E-E0B6FE706B26}"/>
              </a:ext>
            </a:extLst>
          </p:cNvPr>
          <p:cNvGraphicFramePr>
            <a:graphicFrameLocks noGrp="1"/>
          </p:cNvGraphicFramePr>
          <p:nvPr>
            <p:extLst>
              <p:ext uri="{D42A27DB-BD31-4B8C-83A1-F6EECF244321}">
                <p14:modId xmlns:p14="http://schemas.microsoft.com/office/powerpoint/2010/main" val="149849620"/>
              </p:ext>
            </p:extLst>
          </p:nvPr>
        </p:nvGraphicFramePr>
        <p:xfrm>
          <a:off x="687466" y="2412372"/>
          <a:ext cx="9416892" cy="4010113"/>
        </p:xfrm>
        <a:graphic>
          <a:graphicData uri="http://schemas.openxmlformats.org/drawingml/2006/table">
            <a:tbl>
              <a:tblPr firstRow="1" firstCol="1" bandRow="1">
                <a:tableStyleId>{5C22544A-7EE6-4342-B048-85BDC9FD1C3A}</a:tableStyleId>
              </a:tblPr>
              <a:tblGrid>
                <a:gridCol w="1424785">
                  <a:extLst>
                    <a:ext uri="{9D8B030D-6E8A-4147-A177-3AD203B41FA5}">
                      <a16:colId xmlns:a16="http://schemas.microsoft.com/office/drawing/2014/main" val="2799052260"/>
                    </a:ext>
                  </a:extLst>
                </a:gridCol>
                <a:gridCol w="1713171">
                  <a:extLst>
                    <a:ext uri="{9D8B030D-6E8A-4147-A177-3AD203B41FA5}">
                      <a16:colId xmlns:a16="http://schemas.microsoft.com/office/drawing/2014/main" val="3071829325"/>
                    </a:ext>
                  </a:extLst>
                </a:gridCol>
                <a:gridCol w="1568978">
                  <a:extLst>
                    <a:ext uri="{9D8B030D-6E8A-4147-A177-3AD203B41FA5}">
                      <a16:colId xmlns:a16="http://schemas.microsoft.com/office/drawing/2014/main" val="1749132747"/>
                    </a:ext>
                  </a:extLst>
                </a:gridCol>
                <a:gridCol w="1569986">
                  <a:extLst>
                    <a:ext uri="{9D8B030D-6E8A-4147-A177-3AD203B41FA5}">
                      <a16:colId xmlns:a16="http://schemas.microsoft.com/office/drawing/2014/main" val="1090798617"/>
                    </a:ext>
                  </a:extLst>
                </a:gridCol>
                <a:gridCol w="1569986">
                  <a:extLst>
                    <a:ext uri="{9D8B030D-6E8A-4147-A177-3AD203B41FA5}">
                      <a16:colId xmlns:a16="http://schemas.microsoft.com/office/drawing/2014/main" val="1731340255"/>
                    </a:ext>
                  </a:extLst>
                </a:gridCol>
                <a:gridCol w="1569986">
                  <a:extLst>
                    <a:ext uri="{9D8B030D-6E8A-4147-A177-3AD203B41FA5}">
                      <a16:colId xmlns:a16="http://schemas.microsoft.com/office/drawing/2014/main" val="2926281722"/>
                    </a:ext>
                  </a:extLst>
                </a:gridCol>
              </a:tblGrid>
              <a:tr h="1921503">
                <a:tc>
                  <a:txBody>
                    <a:bodyPr/>
                    <a:lstStyle/>
                    <a:p>
                      <a:pPr algn="ctr">
                        <a:lnSpc>
                          <a:spcPct val="10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Thể</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0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cs typeface="Times New Roman" panose="02020603050405020304" pitchFamily="18" charset="0"/>
                        </a:rPr>
                        <a:t>?</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0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0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Có bị nén không?</a:t>
                      </a:r>
                      <a:endPar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0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Lấy</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966635"/>
                  </a:ext>
                </a:extLst>
              </a:tr>
              <a:tr h="584057">
                <a:tc>
                  <a:txBody>
                    <a:bodyPr/>
                    <a:lstStyle/>
                    <a:p>
                      <a:pPr algn="just">
                        <a:lnSpc>
                          <a:spcPct val="10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rắn</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7111705"/>
                  </a:ext>
                </a:extLst>
              </a:tr>
              <a:tr h="584057">
                <a:tc>
                  <a:txBody>
                    <a:bodyPr/>
                    <a:lstStyle/>
                    <a:p>
                      <a:pPr algn="just">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Thể lỏng</a:t>
                      </a:r>
                      <a:endPar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7464085"/>
                  </a:ext>
                </a:extLst>
              </a:tr>
              <a:tr h="527336">
                <a:tc>
                  <a:txBody>
                    <a:bodyPr/>
                    <a:lstStyle/>
                    <a:p>
                      <a:pPr algn="just">
                        <a:lnSpc>
                          <a:spcPct val="105000"/>
                        </a:lnSpc>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endParaRPr lang="en-US" sz="2400" dirty="0">
                        <a:effectLst/>
                        <a:latin typeface="Times New Roman" panose="02020603050405020304" pitchFamily="18" charset="0"/>
                        <a:cs typeface="Times New Roman" panose="02020603050405020304" pitchFamily="18" charset="0"/>
                      </a:endParaRPr>
                    </a:p>
                    <a:p>
                      <a:pPr algn="just">
                        <a:lnSpc>
                          <a:spcPct val="105000"/>
                        </a:lnSpc>
                        <a:spcBef>
                          <a:spcPts val="600"/>
                        </a:spcBef>
                        <a:spcAft>
                          <a:spcPts val="600"/>
                        </a:spcAft>
                      </a:pP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5000"/>
                        </a:lnSpc>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3198018"/>
                  </a:ext>
                </a:extLst>
              </a:tr>
            </a:tbl>
          </a:graphicData>
        </a:graphic>
      </p:graphicFrame>
      <p:sp>
        <p:nvSpPr>
          <p:cNvPr id="2" name="TextBox 1">
            <a:extLst>
              <a:ext uri="{FF2B5EF4-FFF2-40B4-BE49-F238E27FC236}">
                <a16:creationId xmlns:a16="http://schemas.microsoft.com/office/drawing/2014/main" id="{1C5B2D93-E468-4E44-B0BD-2FE94ED0C8D6}"/>
              </a:ext>
            </a:extLst>
          </p:cNvPr>
          <p:cNvSpPr txBox="1"/>
          <p:nvPr/>
        </p:nvSpPr>
        <p:spPr>
          <a:xfrm>
            <a:off x="2257425" y="4400550"/>
            <a:ext cx="1400175"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Chặt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chẽ</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098C8C-1C1B-4A4B-A3E9-2780A22E7DE5}"/>
              </a:ext>
            </a:extLst>
          </p:cNvPr>
          <p:cNvSpPr txBox="1"/>
          <p:nvPr/>
        </p:nvSpPr>
        <p:spPr>
          <a:xfrm>
            <a:off x="4146471" y="4447877"/>
            <a:ext cx="603408"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Có</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5B7CD4F-3167-4132-AFB1-9EB56DDBA7B4}"/>
              </a:ext>
            </a:extLst>
          </p:cNvPr>
          <p:cNvSpPr txBox="1"/>
          <p:nvPr/>
        </p:nvSpPr>
        <p:spPr>
          <a:xfrm>
            <a:off x="5762625" y="4436185"/>
            <a:ext cx="1400175"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Có</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C3CDCD5-FB7D-4541-9FD4-93E1A2DAD4F9}"/>
              </a:ext>
            </a:extLst>
          </p:cNvPr>
          <p:cNvSpPr txBox="1"/>
          <p:nvPr/>
        </p:nvSpPr>
        <p:spPr>
          <a:xfrm>
            <a:off x="7135655" y="4381333"/>
            <a:ext cx="1400175"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Không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9EDEA14-E071-4FE2-A77A-2EF6B9107196}"/>
              </a:ext>
            </a:extLst>
          </p:cNvPr>
          <p:cNvSpPr txBox="1"/>
          <p:nvPr/>
        </p:nvSpPr>
        <p:spPr>
          <a:xfrm>
            <a:off x="8580121" y="4428893"/>
            <a:ext cx="1400175"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gỗ</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DFC8FA9-F51B-4F55-A959-026BAE294B35}"/>
              </a:ext>
            </a:extLst>
          </p:cNvPr>
          <p:cNvSpPr txBox="1"/>
          <p:nvPr/>
        </p:nvSpPr>
        <p:spPr>
          <a:xfrm>
            <a:off x="2352675" y="4924425"/>
            <a:ext cx="1400175"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Lỏng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lẻo</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DD359227-AD9F-401A-8333-FFB205AA1459}"/>
              </a:ext>
            </a:extLst>
          </p:cNvPr>
          <p:cNvSpPr txBox="1"/>
          <p:nvPr/>
        </p:nvSpPr>
        <p:spPr>
          <a:xfrm>
            <a:off x="3920967" y="4947940"/>
            <a:ext cx="1400175"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Không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11A83C7D-F985-4272-A771-C73CBDB60938}"/>
              </a:ext>
            </a:extLst>
          </p:cNvPr>
          <p:cNvSpPr txBox="1"/>
          <p:nvPr/>
        </p:nvSpPr>
        <p:spPr>
          <a:xfrm>
            <a:off x="5548312" y="4890855"/>
            <a:ext cx="1400175"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FF8940D3-133B-4794-8C34-378B7FCD72DD}"/>
              </a:ext>
            </a:extLst>
          </p:cNvPr>
          <p:cNvSpPr txBox="1"/>
          <p:nvPr/>
        </p:nvSpPr>
        <p:spPr>
          <a:xfrm>
            <a:off x="6870860" y="4943218"/>
            <a:ext cx="155067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Khó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nén</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5326D8F-FF8F-4C62-87E8-4CE11D88721B}"/>
              </a:ext>
            </a:extLst>
          </p:cNvPr>
          <p:cNvSpPr txBox="1"/>
          <p:nvPr/>
        </p:nvSpPr>
        <p:spPr>
          <a:xfrm>
            <a:off x="8532496" y="4962293"/>
            <a:ext cx="1599007"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dầu</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CB6FAEB-CE63-402A-A80D-6A886E2CDB45}"/>
              </a:ext>
            </a:extLst>
          </p:cNvPr>
          <p:cNvSpPr txBox="1"/>
          <p:nvPr/>
        </p:nvSpPr>
        <p:spPr>
          <a:xfrm>
            <a:off x="2268616" y="5449170"/>
            <a:ext cx="1568292" cy="830997"/>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Chuyển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tự</a:t>
            </a:r>
            <a:r>
              <a:rPr lang="en-US" sz="2400" dirty="0">
                <a:solidFill>
                  <a:srgbClr val="FF0000"/>
                </a:solidFill>
                <a:latin typeface="Times New Roman" panose="02020603050405020304" pitchFamily="18" charset="0"/>
                <a:cs typeface="Times New Roman" panose="02020603050405020304" pitchFamily="18" charset="0"/>
              </a:rPr>
              <a:t> do</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B8038BD8-128E-4D5E-9ACA-D3A1D330D2F2}"/>
              </a:ext>
            </a:extLst>
          </p:cNvPr>
          <p:cNvSpPr txBox="1"/>
          <p:nvPr/>
        </p:nvSpPr>
        <p:spPr>
          <a:xfrm>
            <a:off x="3920967" y="5605165"/>
            <a:ext cx="1400175"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Không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513DC79-4A9E-4EC5-A2CB-5B1D3A73A69F}"/>
              </a:ext>
            </a:extLst>
          </p:cNvPr>
          <p:cNvSpPr txBox="1"/>
          <p:nvPr/>
        </p:nvSpPr>
        <p:spPr>
          <a:xfrm>
            <a:off x="5548312" y="5548080"/>
            <a:ext cx="1400175"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Không</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9FD1C3A-512A-4AA1-B61B-413820E3B9C1}"/>
              </a:ext>
            </a:extLst>
          </p:cNvPr>
          <p:cNvSpPr txBox="1"/>
          <p:nvPr/>
        </p:nvSpPr>
        <p:spPr>
          <a:xfrm>
            <a:off x="7288055" y="5543383"/>
            <a:ext cx="1400175"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Có</a:t>
            </a:r>
            <a:endParaRPr lang="vi-VN" sz="2400"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5F153BDA-6D84-4A01-B900-9C717AC7EE19}"/>
              </a:ext>
            </a:extLst>
          </p:cNvPr>
          <p:cNvSpPr txBox="1"/>
          <p:nvPr/>
        </p:nvSpPr>
        <p:spPr>
          <a:xfrm>
            <a:off x="8627746" y="5486168"/>
            <a:ext cx="1925954" cy="830997"/>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endParaRPr lang="vi-V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46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fade">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fade">
                                      <p:cBhvr>
                                        <p:cTn id="40" dur="500"/>
                                        <p:tgtEl>
                                          <p:spTgt spid="1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fade">
                                      <p:cBhvr>
                                        <p:cTn id="45" dur="500"/>
                                        <p:tgtEl>
                                          <p:spTgt spid="1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fade">
                                      <p:cBhvr>
                                        <p:cTn id="50" dur="500"/>
                                        <p:tgtEl>
                                          <p:spTgt spid="1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fade">
                                      <p:cBhvr>
                                        <p:cTn id="60" dur="500"/>
                                        <p:tgtEl>
                                          <p:spTgt spid="2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
                                            <p:txEl>
                                              <p:pRg st="0" end="0"/>
                                            </p:txEl>
                                          </p:spTgt>
                                        </p:tgtEl>
                                        <p:attrNameLst>
                                          <p:attrName>style.visibility</p:attrName>
                                        </p:attrNameLst>
                                      </p:cBhvr>
                                      <p:to>
                                        <p:strVal val="visible"/>
                                      </p:to>
                                    </p:set>
                                    <p:animEffect transition="in" filter="fade">
                                      <p:cBhvr>
                                        <p:cTn id="65" dur="500"/>
                                        <p:tgtEl>
                                          <p:spTgt spid="22">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fade">
                                      <p:cBhvr>
                                        <p:cTn id="70" dur="500"/>
                                        <p:tgtEl>
                                          <p:spTgt spid="23">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4">
                                            <p:txEl>
                                              <p:pRg st="0" end="0"/>
                                            </p:txEl>
                                          </p:spTgt>
                                        </p:tgtEl>
                                        <p:attrNameLst>
                                          <p:attrName>style.visibility</p:attrName>
                                        </p:attrNameLst>
                                      </p:cBhvr>
                                      <p:to>
                                        <p:strVal val="visible"/>
                                      </p:to>
                                    </p:set>
                                    <p:animEffect transition="in" filter="fade">
                                      <p:cBhvr>
                                        <p:cTn id="75" dur="500"/>
                                        <p:tgtEl>
                                          <p:spTgt spid="24">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5">
                                            <p:txEl>
                                              <p:pRg st="0" end="0"/>
                                            </p:txEl>
                                          </p:spTgt>
                                        </p:tgtEl>
                                        <p:attrNameLst>
                                          <p:attrName>style.visibility</p:attrName>
                                        </p:attrNameLst>
                                      </p:cBhvr>
                                      <p:to>
                                        <p:strVal val="visible"/>
                                      </p:to>
                                    </p:set>
                                    <p:animEffect transition="in" filter="fade">
                                      <p:cBhvr>
                                        <p:cTn id="80" dur="500"/>
                                        <p:tgtEl>
                                          <p:spTgt spid="25">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6">
                                            <p:txEl>
                                              <p:pRg st="0" end="0"/>
                                            </p:txEl>
                                          </p:spTgt>
                                        </p:tgtEl>
                                        <p:attrNameLst>
                                          <p:attrName>style.visibility</p:attrName>
                                        </p:attrNameLst>
                                      </p:cBhvr>
                                      <p:to>
                                        <p:strVal val="visible"/>
                                      </p:to>
                                    </p:set>
                                    <p:animEffect transition="in" filter="fade">
                                      <p:cBhvr>
                                        <p:cTn id="85" dur="500"/>
                                        <p:tgtEl>
                                          <p:spTgt spid="26">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7">
                                            <p:txEl>
                                              <p:pRg st="0" end="0"/>
                                            </p:txEl>
                                          </p:spTgt>
                                        </p:tgtEl>
                                        <p:attrNameLst>
                                          <p:attrName>style.visibility</p:attrName>
                                        </p:attrNameLst>
                                      </p:cBhvr>
                                      <p:to>
                                        <p:strVal val="visible"/>
                                      </p:to>
                                    </p:set>
                                    <p:animEffect transition="in" filter="fade">
                                      <p:cBhvr>
                                        <p:cTn id="90"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3679" y="497008"/>
            <a:ext cx="8482149" cy="1406843"/>
          </a:xfrm>
        </p:spPr>
        <p:txBody>
          <a:bodyPr>
            <a:normAutofit fontScale="90000"/>
          </a:bodyPr>
          <a:lstStyle/>
          <a:p>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2.Các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cơ</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bản</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
            <a:b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endParaRPr lang="en-GB" dirty="0"/>
          </a:p>
        </p:txBody>
      </p:sp>
      <p:sp>
        <p:nvSpPr>
          <p:cNvPr id="3" name="Subtitle 2"/>
          <p:cNvSpPr>
            <a:spLocks noGrp="1"/>
          </p:cNvSpPr>
          <p:nvPr>
            <p:ph type="subTitle" idx="1"/>
          </p:nvPr>
        </p:nvSpPr>
        <p:spPr>
          <a:xfrm>
            <a:off x="1523998" y="1479177"/>
            <a:ext cx="9731830" cy="4679576"/>
          </a:xfr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pPr marL="342900" indent="-342900" algn="l">
              <a:buFontTx/>
              <a:buChar char="-"/>
            </a:pPr>
            <a:r>
              <a:rPr lang="vi-VN" b="1" i="1" dirty="0">
                <a:latin typeface="Times New Roman" panose="02020603050405020304" pitchFamily="18" charset="0"/>
                <a:cs typeface="Times New Roman" panose="02020603050405020304" pitchFamily="18" charset="0"/>
              </a:rPr>
              <a:t>Chất tồn tại ở ba thể: rắn, lỏng, khí (hơi).</a:t>
            </a:r>
            <a:endParaRPr lang="en-US" b="1" i="1" dirty="0">
              <a:latin typeface="Times New Roman" panose="02020603050405020304" pitchFamily="18" charset="0"/>
              <a:cs typeface="Times New Roman" panose="02020603050405020304" pitchFamily="18" charset="0"/>
            </a:endParaRPr>
          </a:p>
          <a:p>
            <a:pPr marL="342900" indent="-342900" algn="l">
              <a:buFontTx/>
              <a:buChar char="-"/>
            </a:pPr>
            <a:r>
              <a:rPr lang="en-US" b="1" i="1" dirty="0" err="1">
                <a:latin typeface="Times New Roman" panose="02020603050405020304" pitchFamily="18" charset="0"/>
                <a:cs typeface="Times New Roman" panose="02020603050405020304" pitchFamily="18" charset="0"/>
              </a:rPr>
              <a:t>Đặc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điểm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bản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của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chất</a:t>
            </a:r>
            <a:r>
              <a:rPr lang="en-US" b="1" i="1" dirty="0">
                <a:latin typeface="Times New Roman" panose="02020603050405020304" pitchFamily="18" charset="0"/>
                <a:cs typeface="Times New Roman" panose="02020603050405020304" pitchFamily="18" charset="0"/>
              </a:rPr>
              <a:t>:</a:t>
            </a:r>
          </a:p>
          <a:p>
            <a:pPr algn="l"/>
            <a:r>
              <a:rPr lang="vi-VN" sz="2200" b="1" i="1" dirty="0" smtClean="0">
                <a:latin typeface="Times New Roman" panose="02020603050405020304" pitchFamily="18" charset="0"/>
                <a:cs typeface="Times New Roman" panose="02020603050405020304" pitchFamily="18" charset="0"/>
              </a:rPr>
              <a:t>■</a:t>
            </a:r>
            <a:r>
              <a:rPr lang="en-US" sz="2200" b="1" i="1" dirty="0" smtClean="0">
                <a:latin typeface="Times New Roman" panose="02020603050405020304" pitchFamily="18" charset="0"/>
                <a:cs typeface="Times New Roman" panose="02020603050405020304" pitchFamily="18" charset="0"/>
              </a:rPr>
              <a:t> </a:t>
            </a:r>
            <a:r>
              <a:rPr lang="vi-VN" sz="2200" b="1" i="1" u="sng" dirty="0" smtClean="0">
                <a:latin typeface="Times New Roman" panose="02020603050405020304" pitchFamily="18" charset="0"/>
                <a:cs typeface="Times New Roman" panose="02020603050405020304" pitchFamily="18" charset="0"/>
              </a:rPr>
              <a:t>Ở </a:t>
            </a:r>
            <a:r>
              <a:rPr lang="vi-VN" sz="2200" b="1" i="1" u="sng" dirty="0">
                <a:latin typeface="Times New Roman" panose="02020603050405020304" pitchFamily="18" charset="0"/>
                <a:cs typeface="Times New Roman" panose="02020603050405020304" pitchFamily="18" charset="0"/>
              </a:rPr>
              <a:t>thể </a:t>
            </a:r>
            <a:r>
              <a:rPr lang="vi-VN" sz="2200" b="1" i="1" u="sng" dirty="0" smtClean="0">
                <a:latin typeface="Times New Roman" panose="02020603050405020304" pitchFamily="18" charset="0"/>
                <a:cs typeface="Times New Roman" panose="02020603050405020304" pitchFamily="18" charset="0"/>
              </a:rPr>
              <a:t>rắ</a:t>
            </a:r>
            <a:r>
              <a:rPr lang="en-US" sz="2200" b="1" i="1" u="sng" dirty="0" smtClean="0">
                <a:latin typeface="Times New Roman" panose="02020603050405020304" pitchFamily="18" charset="0"/>
                <a:cs typeface="Times New Roman" panose="02020603050405020304" pitchFamily="18" charset="0"/>
              </a:rPr>
              <a:t>n: </a:t>
            </a:r>
            <a:r>
              <a:rPr lang="en-US" sz="2200" b="1" i="1"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 </a:t>
            </a:r>
            <a:r>
              <a:rPr lang="vi-VN" sz="2200" b="1" i="1" dirty="0">
                <a:latin typeface="Times New Roman" panose="02020603050405020304" pitchFamily="18" charset="0"/>
                <a:cs typeface="Times New Roman" panose="02020603050405020304" pitchFamily="18" charset="0"/>
              </a:rPr>
              <a:t>Các hạt liên kết chặt chẽ.</a:t>
            </a:r>
            <a:endParaRPr lang="en-GB" sz="2200" dirty="0">
              <a:latin typeface="Times New Roman" panose="02020603050405020304" pitchFamily="18" charset="0"/>
              <a:cs typeface="Times New Roman" panose="02020603050405020304" pitchFamily="18" charset="0"/>
            </a:endParaRPr>
          </a:p>
          <a:p>
            <a:pPr algn="l"/>
            <a:r>
              <a:rPr lang="en-US" sz="2200" b="1" i="1"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 </a:t>
            </a:r>
            <a:r>
              <a:rPr lang="vi-VN" sz="2200" b="1" i="1" dirty="0">
                <a:latin typeface="Times New Roman" panose="02020603050405020304" pitchFamily="18" charset="0"/>
                <a:cs typeface="Times New Roman" panose="02020603050405020304" pitchFamily="18" charset="0"/>
              </a:rPr>
              <a:t>Có hình dạng và thể tích xác định.</a:t>
            </a:r>
            <a:endParaRPr lang="en-GB" sz="2200" dirty="0">
              <a:latin typeface="Times New Roman" panose="02020603050405020304" pitchFamily="18" charset="0"/>
              <a:cs typeface="Times New Roman" panose="02020603050405020304" pitchFamily="18" charset="0"/>
            </a:endParaRPr>
          </a:p>
          <a:p>
            <a:pPr algn="l"/>
            <a:r>
              <a:rPr lang="en-US" sz="2200" b="1" i="1"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 </a:t>
            </a:r>
            <a:r>
              <a:rPr lang="vi-VN" sz="2200" b="1" i="1" dirty="0">
                <a:latin typeface="Times New Roman" panose="02020603050405020304" pitchFamily="18" charset="0"/>
                <a:cs typeface="Times New Roman" panose="02020603050405020304" pitchFamily="18" charset="0"/>
              </a:rPr>
              <a:t>Rất khó bị nén</a:t>
            </a:r>
            <a:r>
              <a:rPr lang="vi-VN" sz="2200" b="1" i="1"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pPr algn="l"/>
            <a:r>
              <a:rPr lang="vi-VN" sz="2200" b="1" i="1" dirty="0" smtClean="0">
                <a:latin typeface="Times New Roman" panose="02020603050405020304" pitchFamily="18" charset="0"/>
                <a:cs typeface="Times New Roman" panose="02020603050405020304" pitchFamily="18" charset="0"/>
              </a:rPr>
              <a:t> ■</a:t>
            </a:r>
            <a:r>
              <a:rPr lang="en-US" sz="2200" b="1" i="1" dirty="0" smtClean="0">
                <a:latin typeface="Times New Roman" panose="02020603050405020304" pitchFamily="18" charset="0"/>
                <a:cs typeface="Times New Roman" panose="02020603050405020304" pitchFamily="18" charset="0"/>
              </a:rPr>
              <a:t> </a:t>
            </a:r>
            <a:r>
              <a:rPr lang="vi-VN" sz="2200" b="1" i="1" u="sng" dirty="0" smtClean="0">
                <a:latin typeface="Times New Roman" panose="02020603050405020304" pitchFamily="18" charset="0"/>
                <a:cs typeface="Times New Roman" panose="02020603050405020304" pitchFamily="18" charset="0"/>
              </a:rPr>
              <a:t>Ở </a:t>
            </a:r>
            <a:r>
              <a:rPr lang="vi-VN" sz="2200" b="1" i="1" u="sng" dirty="0">
                <a:latin typeface="Times New Roman" panose="02020603050405020304" pitchFamily="18" charset="0"/>
                <a:cs typeface="Times New Roman" panose="02020603050405020304" pitchFamily="18" charset="0"/>
              </a:rPr>
              <a:t>thể </a:t>
            </a:r>
            <a:r>
              <a:rPr lang="vi-VN" sz="2200" b="1" i="1" u="sng" dirty="0" smtClean="0">
                <a:latin typeface="Times New Roman" panose="02020603050405020304" pitchFamily="18" charset="0"/>
                <a:cs typeface="Times New Roman" panose="02020603050405020304" pitchFamily="18" charset="0"/>
              </a:rPr>
              <a:t>lỏng</a:t>
            </a:r>
            <a:r>
              <a:rPr lang="en-GB" sz="2200" u="sng" dirty="0" smtClean="0">
                <a:latin typeface="Times New Roman" panose="02020603050405020304" pitchFamily="18" charset="0"/>
                <a:cs typeface="Times New Roman" panose="02020603050405020304" pitchFamily="18" charset="0"/>
              </a:rPr>
              <a:t>: </a:t>
            </a:r>
            <a:r>
              <a:rPr lang="en-GB" sz="2200"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 </a:t>
            </a:r>
            <a:r>
              <a:rPr lang="vi-VN" sz="2200" b="1" i="1" dirty="0">
                <a:latin typeface="Times New Roman" panose="02020603050405020304" pitchFamily="18" charset="0"/>
                <a:cs typeface="Times New Roman" panose="02020603050405020304" pitchFamily="18" charset="0"/>
              </a:rPr>
              <a:t>Các hạt liên kết không chặt chẽ.</a:t>
            </a:r>
            <a:endParaRPr lang="en-GB" sz="2200" dirty="0">
              <a:latin typeface="Times New Roman" panose="02020603050405020304" pitchFamily="18" charset="0"/>
              <a:cs typeface="Times New Roman" panose="02020603050405020304" pitchFamily="18" charset="0"/>
            </a:endParaRPr>
          </a:p>
          <a:p>
            <a:pPr algn="l"/>
            <a:r>
              <a:rPr lang="en-US" sz="2200" b="1" i="1"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 </a:t>
            </a:r>
            <a:r>
              <a:rPr lang="vi-VN" sz="2200" b="1" i="1" dirty="0">
                <a:latin typeface="Times New Roman" panose="02020603050405020304" pitchFamily="18" charset="0"/>
                <a:cs typeface="Times New Roman" panose="02020603050405020304" pitchFamily="18" charset="0"/>
              </a:rPr>
              <a:t>Có hình dạng không xác định, có thể tích xác định</a:t>
            </a:r>
            <a:r>
              <a:rPr lang="vi-VN" sz="2200" b="1" i="1"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pPr algn="l"/>
            <a:r>
              <a:rPr lang="en-US" sz="2200" b="1" i="1"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 </a:t>
            </a:r>
            <a:r>
              <a:rPr lang="vi-VN" sz="2200" b="1" i="1" dirty="0">
                <a:latin typeface="Times New Roman" panose="02020603050405020304" pitchFamily="18" charset="0"/>
                <a:cs typeface="Times New Roman" panose="02020603050405020304" pitchFamily="18" charset="0"/>
              </a:rPr>
              <a:t>Khó bị nén</a:t>
            </a:r>
            <a:r>
              <a:rPr lang="vi-VN" sz="2200" b="1" i="1"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pPr algn="l"/>
            <a:r>
              <a:rPr lang="vi-VN" sz="2200" b="1" i="1" dirty="0" smtClean="0">
                <a:latin typeface="Times New Roman" panose="02020603050405020304" pitchFamily="18" charset="0"/>
                <a:cs typeface="Times New Roman" panose="02020603050405020304" pitchFamily="18" charset="0"/>
              </a:rPr>
              <a:t> ■</a:t>
            </a:r>
            <a:r>
              <a:rPr lang="en-US" sz="2200" b="1" i="1" dirty="0" smtClean="0">
                <a:latin typeface="Times New Roman" panose="02020603050405020304" pitchFamily="18" charset="0"/>
                <a:cs typeface="Times New Roman" panose="02020603050405020304" pitchFamily="18" charset="0"/>
              </a:rPr>
              <a:t> </a:t>
            </a:r>
            <a:r>
              <a:rPr lang="vi-VN" sz="2200" b="1" i="1" u="sng" dirty="0" smtClean="0">
                <a:latin typeface="Times New Roman" panose="02020603050405020304" pitchFamily="18" charset="0"/>
                <a:cs typeface="Times New Roman" panose="02020603050405020304" pitchFamily="18" charset="0"/>
              </a:rPr>
              <a:t>Ở </a:t>
            </a:r>
            <a:r>
              <a:rPr lang="vi-VN" sz="2200" b="1" i="1" u="sng" dirty="0">
                <a:latin typeface="Times New Roman" panose="02020603050405020304" pitchFamily="18" charset="0"/>
                <a:cs typeface="Times New Roman" panose="02020603050405020304" pitchFamily="18" charset="0"/>
              </a:rPr>
              <a:t>thể khí/ </a:t>
            </a:r>
            <a:r>
              <a:rPr lang="vi-VN" sz="2200" b="1" i="1" u="sng" dirty="0" smtClean="0">
                <a:latin typeface="Times New Roman" panose="02020603050405020304" pitchFamily="18" charset="0"/>
                <a:cs typeface="Times New Roman" panose="02020603050405020304" pitchFamily="18" charset="0"/>
              </a:rPr>
              <a:t>hơi</a:t>
            </a:r>
            <a:r>
              <a:rPr lang="en-US" sz="2200" b="1" i="1" u="sng" dirty="0" smtClean="0">
                <a:latin typeface="Times New Roman" panose="02020603050405020304" pitchFamily="18" charset="0"/>
                <a:cs typeface="Times New Roman" panose="02020603050405020304" pitchFamily="18" charset="0"/>
              </a:rPr>
              <a:t>:</a:t>
            </a:r>
            <a:r>
              <a:rPr lang="en-GB" sz="2200" dirty="0">
                <a:latin typeface="Times New Roman" panose="02020603050405020304" pitchFamily="18" charset="0"/>
                <a:cs typeface="Times New Roman" panose="02020603050405020304" pitchFamily="18" charset="0"/>
              </a:rPr>
              <a:t> </a:t>
            </a:r>
            <a:r>
              <a:rPr lang="en-GB" sz="2200"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 </a:t>
            </a:r>
            <a:r>
              <a:rPr lang="vi-VN" sz="2200" b="1" i="1" dirty="0">
                <a:latin typeface="Times New Roman" panose="02020603050405020304" pitchFamily="18" charset="0"/>
                <a:cs typeface="Times New Roman" panose="02020603050405020304" pitchFamily="18" charset="0"/>
              </a:rPr>
              <a:t>Các hạt chuyển động tự do.</a:t>
            </a:r>
            <a:endParaRPr lang="en-GB" sz="2200" dirty="0">
              <a:latin typeface="Times New Roman" panose="02020603050405020304" pitchFamily="18" charset="0"/>
              <a:cs typeface="Times New Roman" panose="02020603050405020304" pitchFamily="18" charset="0"/>
            </a:endParaRPr>
          </a:p>
          <a:p>
            <a:pPr algn="l"/>
            <a:r>
              <a:rPr lang="en-US" sz="2200" b="1" i="1"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 </a:t>
            </a:r>
            <a:r>
              <a:rPr lang="vi-VN" sz="2200" b="1" i="1" dirty="0">
                <a:latin typeface="Times New Roman" panose="02020603050405020304" pitchFamily="18" charset="0"/>
                <a:cs typeface="Times New Roman" panose="02020603050405020304" pitchFamily="18" charset="0"/>
              </a:rPr>
              <a:t>Có hình dạng và thể tích không xác định.</a:t>
            </a:r>
            <a:endParaRPr lang="en-GB" sz="2200" dirty="0">
              <a:latin typeface="Times New Roman" panose="02020603050405020304" pitchFamily="18" charset="0"/>
              <a:cs typeface="Times New Roman" panose="02020603050405020304" pitchFamily="18" charset="0"/>
            </a:endParaRPr>
          </a:p>
          <a:p>
            <a:pPr algn="l"/>
            <a:r>
              <a:rPr lang="en-US" sz="2200" b="1" i="1" dirty="0" smtClean="0">
                <a:latin typeface="Times New Roman" panose="02020603050405020304" pitchFamily="18" charset="0"/>
                <a:cs typeface="Times New Roman" panose="02020603050405020304" pitchFamily="18" charset="0"/>
              </a:rPr>
              <a:t>                                    </a:t>
            </a:r>
            <a:r>
              <a:rPr lang="vi-VN" sz="2200" b="1" i="1" dirty="0" smtClean="0">
                <a:latin typeface="Times New Roman" panose="02020603050405020304" pitchFamily="18" charset="0"/>
                <a:cs typeface="Times New Roman" panose="02020603050405020304" pitchFamily="18" charset="0"/>
              </a:rPr>
              <a:t>+ </a:t>
            </a:r>
            <a:r>
              <a:rPr lang="vi-VN" sz="2200" b="1" i="1" dirty="0">
                <a:latin typeface="Times New Roman" panose="02020603050405020304" pitchFamily="18" charset="0"/>
                <a:cs typeface="Times New Roman" panose="02020603050405020304" pitchFamily="18" charset="0"/>
              </a:rPr>
              <a:t>Dễ bị nén.</a:t>
            </a:r>
            <a:endParaRPr lang="en-GB"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0" y="169049"/>
            <a:ext cx="1896035" cy="12372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074" y="4846320"/>
            <a:ext cx="1837508" cy="1722664"/>
          </a:xfrm>
          <a:prstGeom prst="rect">
            <a:avLst/>
          </a:prstGeom>
        </p:spPr>
      </p:pic>
    </p:spTree>
    <p:extLst>
      <p:ext uri="{BB962C8B-B14F-4D97-AF65-F5344CB8AC3E}">
        <p14:creationId xmlns:p14="http://schemas.microsoft.com/office/powerpoint/2010/main" val="209948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0" y="338231"/>
            <a:ext cx="7604759" cy="1325563"/>
          </a:xfrm>
        </p:spPr>
        <p:txBody>
          <a:bodyPr/>
          <a:lstStyle/>
          <a:p>
            <a:r>
              <a:rPr lang="en-US" b="1" dirty="0" err="1" smtClean="0">
                <a:solidFill>
                  <a:srgbClr val="FF0000"/>
                </a:solidFill>
                <a:latin typeface="Times New Roman" panose="02020603050405020304" pitchFamily="18" charset="0"/>
                <a:cs typeface="Times New Roman" panose="02020603050405020304" pitchFamily="18" charset="0"/>
              </a:rPr>
              <a:t>Nội</a:t>
            </a:r>
            <a:r>
              <a:rPr lang="en-US" b="1" dirty="0" smtClean="0">
                <a:solidFill>
                  <a:srgbClr val="FF0000"/>
                </a:solidFill>
                <a:latin typeface="Times New Roman" panose="02020603050405020304" pitchFamily="18" charset="0"/>
                <a:cs typeface="Times New Roman" panose="02020603050405020304" pitchFamily="18" charset="0"/>
              </a:rPr>
              <a:t> dung </a:t>
            </a:r>
            <a:r>
              <a:rPr lang="en-US" b="1" dirty="0" err="1" smtClean="0">
                <a:solidFill>
                  <a:srgbClr val="FF0000"/>
                </a:solidFill>
                <a:latin typeface="Times New Roman" panose="02020603050405020304" pitchFamily="18" charset="0"/>
                <a:cs typeface="Times New Roman" panose="02020603050405020304" pitchFamily="18" charset="0"/>
              </a:rPr>
              <a:t>chính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trong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endParaRPr lang="en-GB"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265637" y="72635"/>
            <a:ext cx="2438399" cy="1591159"/>
          </a:xfrm>
          <a:prstGeom prst="rect">
            <a:avLst/>
          </a:prstGeom>
        </p:spPr>
      </p:pic>
      <p:sp>
        <p:nvSpPr>
          <p:cNvPr id="12" name="Snip Diagonal Corner Rectangle 11"/>
          <p:cNvSpPr/>
          <p:nvPr/>
        </p:nvSpPr>
        <p:spPr>
          <a:xfrm>
            <a:off x="2569569" y="1886105"/>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1.Sự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dạng</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3" name="Snip Diagonal Corner Rectangle 12"/>
          <p:cNvSpPr/>
          <p:nvPr/>
        </p:nvSpPr>
        <p:spPr>
          <a:xfrm>
            <a:off x="2569567" y="3033792"/>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2.Các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cơ</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bản</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6594" y="5070303"/>
            <a:ext cx="1697038" cy="1697038"/>
          </a:xfrm>
        </p:spPr>
      </p:pic>
      <p:sp>
        <p:nvSpPr>
          <p:cNvPr id="16" name="Snip Diagonal Corner Rectangle 15"/>
          <p:cNvSpPr/>
          <p:nvPr/>
        </p:nvSpPr>
        <p:spPr>
          <a:xfrm>
            <a:off x="2569566" y="4263048"/>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3.Tính</a:t>
            </a:r>
            <a:r>
              <a:rPr lang="en-US" dirty="0" smtClean="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US" dirty="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dirty="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7" name="Snip Diagonal Corner Rectangle 16"/>
          <p:cNvSpPr/>
          <p:nvPr/>
        </p:nvSpPr>
        <p:spPr>
          <a:xfrm>
            <a:off x="2569568" y="5419970"/>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4.Sự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chuyển</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12">
                                            <p:txEl>
                                              <p:pRg st="0" end="0"/>
                                            </p:txEl>
                                          </p:spTgt>
                                        </p:tgtEl>
                                        <p:attrNameLst>
                                          <p:attrName>style.color</p:attrName>
                                        </p:attrNameLst>
                                      </p:cBhvr>
                                      <p:by>
                                        <p:hsl h="0" s="-12549" l="-25098"/>
                                      </p:by>
                                    </p:animClr>
                                    <p:animClr clrSpc="hsl" dir="cw">
                                      <p:cBhvr>
                                        <p:cTn id="7" dur="500" fill="hold"/>
                                        <p:tgtEl>
                                          <p:spTgt spid="12">
                                            <p:txEl>
                                              <p:pRg st="0" end="0"/>
                                            </p:txEl>
                                          </p:spTgt>
                                        </p:tgtEl>
                                        <p:attrNameLst>
                                          <p:attrName>fillcolor</p:attrName>
                                        </p:attrNameLst>
                                      </p:cBhvr>
                                      <p:by>
                                        <p:hsl h="0" s="-12549" l="-25098"/>
                                      </p:by>
                                    </p:animClr>
                                    <p:animClr clrSpc="hsl" dir="cw">
                                      <p:cBhvr>
                                        <p:cTn id="8" dur="500" fill="hold"/>
                                        <p:tgtEl>
                                          <p:spTgt spid="12">
                                            <p:txEl>
                                              <p:pRg st="0" end="0"/>
                                            </p:txEl>
                                          </p:spTgt>
                                        </p:tgtEl>
                                        <p:attrNameLst>
                                          <p:attrName>stroke.color</p:attrName>
                                        </p:attrNameLst>
                                      </p:cBhvr>
                                      <p:by>
                                        <p:hsl h="0" s="-12549" l="-25098"/>
                                      </p:by>
                                    </p:animClr>
                                    <p:set>
                                      <p:cBhvr>
                                        <p:cTn id="9" dur="500" fill="hold"/>
                                        <p:tgtEl>
                                          <p:spTgt spid="1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13">
                                            <p:txEl>
                                              <p:pRg st="0" end="0"/>
                                            </p:txEl>
                                          </p:spTgt>
                                        </p:tgtEl>
                                        <p:attrNameLst>
                                          <p:attrName>style.color</p:attrName>
                                        </p:attrNameLst>
                                      </p:cBhvr>
                                      <p:by>
                                        <p:hsl h="0" s="-12549" l="-25098"/>
                                      </p:by>
                                    </p:animClr>
                                    <p:animClr clrSpc="hsl" dir="cw">
                                      <p:cBhvr>
                                        <p:cTn id="14" dur="500" fill="hold"/>
                                        <p:tgtEl>
                                          <p:spTgt spid="13">
                                            <p:txEl>
                                              <p:pRg st="0" end="0"/>
                                            </p:txEl>
                                          </p:spTgt>
                                        </p:tgtEl>
                                        <p:attrNameLst>
                                          <p:attrName>fillcolor</p:attrName>
                                        </p:attrNameLst>
                                      </p:cBhvr>
                                      <p:by>
                                        <p:hsl h="0" s="-12549" l="-25098"/>
                                      </p:by>
                                    </p:animClr>
                                    <p:animClr clrSpc="hsl" dir="cw">
                                      <p:cBhvr>
                                        <p:cTn id="15" dur="500" fill="hold"/>
                                        <p:tgtEl>
                                          <p:spTgt spid="13">
                                            <p:txEl>
                                              <p:pRg st="0" end="0"/>
                                            </p:txEl>
                                          </p:spTgt>
                                        </p:tgtEl>
                                        <p:attrNameLst>
                                          <p:attrName>stroke.color</p:attrName>
                                        </p:attrNameLst>
                                      </p:cBhvr>
                                      <p:by>
                                        <p:hsl h="0" s="-12549" l="-25098"/>
                                      </p:by>
                                    </p:animClr>
                                    <p:set>
                                      <p:cBhvr>
                                        <p:cTn id="16" dur="500" fill="hold"/>
                                        <p:tgtEl>
                                          <p:spTgt spid="1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16"/>
                                        </p:tgtEl>
                                        <p:attrNameLst>
                                          <p:attrName>style.color</p:attrName>
                                        </p:attrNameLst>
                                      </p:cBhvr>
                                      <p:by>
                                        <p:hsl h="0" s="-12549" l="-25098"/>
                                      </p:by>
                                    </p:animClr>
                                    <p:animClr clrSpc="hsl" dir="cw">
                                      <p:cBhvr>
                                        <p:cTn id="21" dur="500" fill="hold"/>
                                        <p:tgtEl>
                                          <p:spTgt spid="16"/>
                                        </p:tgtEl>
                                        <p:attrNameLst>
                                          <p:attrName>fillcolor</p:attrName>
                                        </p:attrNameLst>
                                      </p:cBhvr>
                                      <p:by>
                                        <p:hsl h="0" s="-12549" l="-25098"/>
                                      </p:by>
                                    </p:animClr>
                                    <p:animClr clrSpc="hsl" dir="cw">
                                      <p:cBhvr>
                                        <p:cTn id="22" dur="500" fill="hold"/>
                                        <p:tgtEl>
                                          <p:spTgt spid="16"/>
                                        </p:tgtEl>
                                        <p:attrNameLst>
                                          <p:attrName>stroke.color</p:attrName>
                                        </p:attrNameLst>
                                      </p:cBhvr>
                                      <p:by>
                                        <p:hsl h="0" s="-12549" l="-25098"/>
                                      </p:by>
                                    </p:animClr>
                                    <p:set>
                                      <p:cBhvr>
                                        <p:cTn id="23"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ết quả hình ảnh cho hình nền powerpoint đẹp">
            <a:extLst>
              <a:ext uri="{FF2B5EF4-FFF2-40B4-BE49-F238E27FC236}">
                <a16:creationId xmlns:a16="http://schemas.microsoft.com/office/drawing/2014/main" id="{4F916ECF-F38C-4402-B32B-27BD88E36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68252"/>
            <a:ext cx="14401800" cy="74878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0BF1633C-A284-4EA8-890A-6D772FA4A5E0}"/>
              </a:ext>
            </a:extLst>
          </p:cNvPr>
          <p:cNvSpPr>
            <a:spLocks noChangeArrowheads="1"/>
          </p:cNvSpPr>
          <p:nvPr/>
        </p:nvSpPr>
        <p:spPr bwMode="auto">
          <a:xfrm>
            <a:off x="402272" y="371490"/>
            <a:ext cx="11994379" cy="624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42265" algn="just">
              <a:lnSpc>
                <a:spcPct val="105000"/>
              </a:lnSpc>
              <a:spcBef>
                <a:spcPts val="600"/>
              </a:spcBef>
              <a:spcAft>
                <a:spcPts val="600"/>
              </a:spcAft>
            </a:pPr>
            <a:r>
              <a:rPr lang="en-US" sz="2800" b="1" dirty="0">
                <a:solidFill>
                  <a:srgbClr val="FF0000"/>
                </a:solidFill>
                <a:latin typeface="Times New Roman" panose="02020603050405020304" pitchFamily="18" charset="0"/>
                <a:cs typeface="Times New Roman" panose="02020603050405020304" pitchFamily="18" charset="0"/>
              </a:rPr>
              <a:t>NHIỆM VỤ 1: </a:t>
            </a:r>
            <a:r>
              <a:rPr lang="en-US" sz="2800" dirty="0" err="1">
                <a:solidFill>
                  <a:srgbClr val="000000"/>
                </a:solidFill>
                <a:latin typeface="Times New Roman" panose="02020603050405020304" pitchFamily="18" charset="0"/>
                <a:cs typeface="Times New Roman" panose="02020603050405020304" pitchFamily="18" charset="0"/>
              </a:rPr>
              <a:t>C</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ác</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nhóm</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quan</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sát</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H8.4; 8.5; 8.6;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thảo</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luận</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hoàn</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thành</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phiếu</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tập</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4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tính</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chất</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vật</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lý</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chất</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và</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đặc</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điểm</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chất</a:t>
            </a:r>
            <a:endParaRPr lang="vi-VN"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kumimoji="0" lang="vi-VN" altLang="vi-VN"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vi-VN" altLang="vi-VN" sz="2800" b="1" i="0" u="sng" strike="noStrike" cap="none" normalizeH="0" baseline="0" dirty="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Kết </a:t>
            </a:r>
            <a:r>
              <a:rPr kumimoji="0" lang="vi-VN" altLang="vi-VN" sz="2800" b="1" i="0" u="sng"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luận: </a:t>
            </a:r>
            <a:r>
              <a:rPr kumimoji="0" lang="vi-VN" altLang="vi-VN" sz="28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 chất khác nhau có đặc điểm ....................</a:t>
            </a:r>
            <a:endParaRPr kumimoji="0" lang="vi-VN" altLang="vi-VN" sz="28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9B874689-CE4F-474F-AE98-07F4FAD93581}"/>
              </a:ext>
            </a:extLst>
          </p:cNvPr>
          <p:cNvSpPr txBox="1"/>
          <p:nvPr/>
        </p:nvSpPr>
        <p:spPr>
          <a:xfrm>
            <a:off x="6886575" y="5895975"/>
            <a:ext cx="2052617" cy="523220"/>
          </a:xfrm>
          <a:prstGeom prst="rect">
            <a:avLst/>
          </a:prstGeom>
          <a:noFill/>
        </p:spPr>
        <p:txBody>
          <a:bodyPr wrap="square" rtlCol="0">
            <a:spAutoFit/>
          </a:bodyPr>
          <a:lstStyle/>
          <a:p>
            <a:pPr algn="ctr"/>
            <a:r>
              <a:rPr lang="vi-VN" sz="2800" dirty="0">
                <a:solidFill>
                  <a:srgbClr val="FF0000"/>
                </a:solidFill>
              </a:rPr>
              <a:t>khác nhau</a:t>
            </a:r>
          </a:p>
        </p:txBody>
      </p:sp>
      <p:graphicFrame>
        <p:nvGraphicFramePr>
          <p:cNvPr id="2" name="Table 1"/>
          <p:cNvGraphicFramePr>
            <a:graphicFrameLocks noGrp="1"/>
          </p:cNvGraphicFramePr>
          <p:nvPr>
            <p:extLst>
              <p:ext uri="{D42A27DB-BD31-4B8C-83A1-F6EECF244321}">
                <p14:modId xmlns:p14="http://schemas.microsoft.com/office/powerpoint/2010/main" val="3377947499"/>
              </p:ext>
            </p:extLst>
          </p:nvPr>
        </p:nvGraphicFramePr>
        <p:xfrm>
          <a:off x="887291" y="1461074"/>
          <a:ext cx="10802981" cy="4310714"/>
        </p:xfrm>
        <a:graphic>
          <a:graphicData uri="http://schemas.openxmlformats.org/drawingml/2006/table">
            <a:tbl>
              <a:tblPr firstRow="1" firstCol="1" bandRow="1">
                <a:tableStyleId>{5C22544A-7EE6-4342-B048-85BDC9FD1C3A}</a:tableStyleId>
              </a:tblPr>
              <a:tblGrid>
                <a:gridCol w="2161051">
                  <a:extLst>
                    <a:ext uri="{9D8B030D-6E8A-4147-A177-3AD203B41FA5}">
                      <a16:colId xmlns:a16="http://schemas.microsoft.com/office/drawing/2014/main" val="1854868826"/>
                    </a:ext>
                  </a:extLst>
                </a:gridCol>
                <a:gridCol w="1441080">
                  <a:extLst>
                    <a:ext uri="{9D8B030D-6E8A-4147-A177-3AD203B41FA5}">
                      <a16:colId xmlns:a16="http://schemas.microsoft.com/office/drawing/2014/main" val="2409181520"/>
                    </a:ext>
                  </a:extLst>
                </a:gridCol>
                <a:gridCol w="2399904">
                  <a:extLst>
                    <a:ext uri="{9D8B030D-6E8A-4147-A177-3AD203B41FA5}">
                      <a16:colId xmlns:a16="http://schemas.microsoft.com/office/drawing/2014/main" val="3904956469"/>
                    </a:ext>
                  </a:extLst>
                </a:gridCol>
                <a:gridCol w="2401042">
                  <a:extLst>
                    <a:ext uri="{9D8B030D-6E8A-4147-A177-3AD203B41FA5}">
                      <a16:colId xmlns:a16="http://schemas.microsoft.com/office/drawing/2014/main" val="1749441983"/>
                    </a:ext>
                  </a:extLst>
                </a:gridCol>
                <a:gridCol w="2399904">
                  <a:extLst>
                    <a:ext uri="{9D8B030D-6E8A-4147-A177-3AD203B41FA5}">
                      <a16:colId xmlns:a16="http://schemas.microsoft.com/office/drawing/2014/main" val="230804492"/>
                    </a:ext>
                  </a:extLst>
                </a:gridCol>
              </a:tblGrid>
              <a:tr h="1167670">
                <a:tc>
                  <a:txBody>
                    <a:bodyPr/>
                    <a:lstStyle/>
                    <a:p>
                      <a:pPr algn="ctr">
                        <a:lnSpc>
                          <a:spcPct val="120000"/>
                        </a:lnSpc>
                        <a:spcAft>
                          <a:spcPts val="0"/>
                        </a:spcAft>
                      </a:pPr>
                      <a:r>
                        <a:rPr lang="en-US" sz="2400" dirty="0" err="1">
                          <a:effectLst/>
                          <a:latin typeface="Times New Roman" panose="02020603050405020304" pitchFamily="18" charset="0"/>
                          <a:cs typeface="Times New Roman" panose="02020603050405020304" pitchFamily="18" charset="0"/>
                        </a:rPr>
                        <a:t>Chất</a:t>
                      </a:r>
                      <a:endPar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dirty="0">
                          <a:effectLst/>
                          <a:latin typeface="Times New Roman" panose="02020603050405020304" pitchFamily="18" charset="0"/>
                          <a:cs typeface="Times New Roman" panose="02020603050405020304" pitchFamily="18" charset="0"/>
                        </a:rPr>
                        <a:t>T</a:t>
                      </a:r>
                      <a:r>
                        <a:rPr lang="vi-VN" sz="2400" dirty="0">
                          <a:effectLst/>
                          <a:latin typeface="Times New Roman" panose="02020603050405020304" pitchFamily="18" charset="0"/>
                          <a:cs typeface="Times New Roman" panose="02020603050405020304" pitchFamily="18" charset="0"/>
                        </a:rPr>
                        <a:t>hể</a:t>
                      </a:r>
                      <a:endPar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dirty="0">
                          <a:effectLst/>
                          <a:latin typeface="Times New Roman" panose="02020603050405020304" pitchFamily="18" charset="0"/>
                          <a:cs typeface="Times New Roman" panose="02020603050405020304" pitchFamily="18" charset="0"/>
                        </a:rPr>
                        <a:t>M</a:t>
                      </a:r>
                      <a:r>
                        <a:rPr lang="vi-VN" sz="2400" dirty="0">
                          <a:effectLst/>
                          <a:latin typeface="Times New Roman" panose="02020603050405020304" pitchFamily="18" charset="0"/>
                          <a:cs typeface="Times New Roman" panose="02020603050405020304" pitchFamily="18" charset="0"/>
                        </a:rPr>
                        <a:t>àu sắc</a:t>
                      </a:r>
                      <a:endPar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dirty="0" err="1">
                          <a:effectLst/>
                          <a:latin typeface="Times New Roman" panose="02020603050405020304" pitchFamily="18" charset="0"/>
                          <a:cs typeface="Times New Roman" panose="02020603050405020304" pitchFamily="18" charset="0"/>
                        </a:rPr>
                        <a:t>Mùi</a:t>
                      </a:r>
                      <a:endPar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pP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tan</a:t>
                      </a:r>
                      <a:endPar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1816038"/>
                  </a:ext>
                </a:extLst>
              </a:tr>
              <a:tr h="426553">
                <a:tc>
                  <a:txBody>
                    <a:bodyPr/>
                    <a:lstStyle/>
                    <a:p>
                      <a:pPr algn="ctr">
                        <a:lnSpc>
                          <a:spcPct val="120000"/>
                        </a:lnSpc>
                        <a:spcAft>
                          <a:spcPts val="0"/>
                        </a:spcAft>
                      </a:pPr>
                      <a:r>
                        <a:rPr lang="vi-VN" sz="2400" dirty="0">
                          <a:effectLst/>
                          <a:latin typeface="Times New Roman" panose="02020603050405020304" pitchFamily="18" charset="0"/>
                          <a:cs typeface="Times New Roman" panose="02020603050405020304" pitchFamily="18" charset="0"/>
                        </a:rPr>
                        <a:t>Than đá</a:t>
                      </a:r>
                      <a:endPar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marL="68580" marR="68580" marT="0" marB="0"/>
                </a:tc>
                <a:tc>
                  <a:txBody>
                    <a:bodyPr/>
                    <a:lstStyle/>
                    <a:p>
                      <a:endParaRPr lang="en-GB" dirty="0"/>
                    </a:p>
                  </a:txBody>
                  <a:tcPr marL="68580" marR="68580" marT="0" marB="0"/>
                </a:tc>
                <a:tc>
                  <a:txBody>
                    <a:bodyPr/>
                    <a:lstStyle/>
                    <a:p>
                      <a:endParaRPr lang="en-GB" dirty="0"/>
                    </a:p>
                  </a:txBody>
                  <a:tcPr marL="68580" marR="68580" marT="0" marB="0"/>
                </a:tc>
                <a:tc>
                  <a:txBody>
                    <a:bodyPr/>
                    <a:lstStyle/>
                    <a:p>
                      <a:endParaRPr lang="en-GB" dirty="0"/>
                    </a:p>
                  </a:txBody>
                  <a:tcPr marL="68580" marR="68580" marT="0" marB="0"/>
                </a:tc>
                <a:extLst>
                  <a:ext uri="{0D108BD9-81ED-4DB2-BD59-A6C34878D82A}">
                    <a16:rowId xmlns:a16="http://schemas.microsoft.com/office/drawing/2014/main" val="3593234615"/>
                  </a:ext>
                </a:extLst>
              </a:tr>
              <a:tr h="439704">
                <a:tc>
                  <a:txBody>
                    <a:bodyPr/>
                    <a:lstStyle/>
                    <a:p>
                      <a:pPr algn="ctr">
                        <a:lnSpc>
                          <a:spcPct val="120000"/>
                        </a:lnSpc>
                        <a:spcAft>
                          <a:spcPts val="0"/>
                        </a:spcAft>
                      </a:pPr>
                      <a:r>
                        <a:rPr lang="vi-VN" sz="2400">
                          <a:effectLst/>
                          <a:latin typeface="Times New Roman" panose="02020603050405020304" pitchFamily="18" charset="0"/>
                          <a:cs typeface="Times New Roman" panose="02020603050405020304" pitchFamily="18" charset="0"/>
                        </a:rPr>
                        <a:t>Dẩu ăn</a:t>
                      </a:r>
                      <a:endParaRPr lang="en-GB"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marL="68580" marR="68580" marT="0" marB="0"/>
                </a:tc>
                <a:tc>
                  <a:txBody>
                    <a:bodyPr/>
                    <a:lstStyle/>
                    <a:p>
                      <a:endParaRPr lang="en-GB" dirty="0"/>
                    </a:p>
                  </a:txBody>
                  <a:tcPr marL="68580" marR="68580" marT="0" marB="0"/>
                </a:tc>
                <a:tc>
                  <a:txBody>
                    <a:bodyPr/>
                    <a:lstStyle/>
                    <a:p>
                      <a:endParaRPr lang="en-GB" dirty="0"/>
                    </a:p>
                  </a:txBody>
                  <a:tcPr marL="68580" marR="68580" marT="0" marB="0"/>
                </a:tc>
                <a:tc>
                  <a:txBody>
                    <a:bodyPr/>
                    <a:lstStyle/>
                    <a:p>
                      <a:endParaRPr lang="en-GB" dirty="0"/>
                    </a:p>
                  </a:txBody>
                  <a:tcPr marL="68580" marR="68580" marT="0" marB="0"/>
                </a:tc>
                <a:extLst>
                  <a:ext uri="{0D108BD9-81ED-4DB2-BD59-A6C34878D82A}">
                    <a16:rowId xmlns:a16="http://schemas.microsoft.com/office/drawing/2014/main" val="2308230406"/>
                  </a:ext>
                </a:extLst>
              </a:tr>
              <a:tr h="508780">
                <a:tc>
                  <a:txBody>
                    <a:bodyPr/>
                    <a:lstStyle/>
                    <a:p>
                      <a:pPr algn="ctr">
                        <a:lnSpc>
                          <a:spcPct val="120000"/>
                        </a:lnSpc>
                        <a:spcAft>
                          <a:spcPts val="0"/>
                        </a:spcAft>
                      </a:pPr>
                      <a:r>
                        <a:rPr lang="vi-VN" sz="2400">
                          <a:effectLst/>
                          <a:latin typeface="Times New Roman" panose="02020603050405020304" pitchFamily="18" charset="0"/>
                          <a:cs typeface="Times New Roman" panose="02020603050405020304" pitchFamily="18" charset="0"/>
                        </a:rPr>
                        <a:t>Hơi nước</a:t>
                      </a:r>
                      <a:endParaRPr lang="en-GB"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dirty="0"/>
                    </a:p>
                  </a:txBody>
                  <a:tcPr marL="68580" marR="68580" marT="0" marB="0"/>
                </a:tc>
                <a:tc>
                  <a:txBody>
                    <a:bodyPr/>
                    <a:lstStyle/>
                    <a:p>
                      <a:endParaRPr lang="en-GB"/>
                    </a:p>
                  </a:txBody>
                  <a:tcPr marL="68580" marR="68580" marT="0" marB="0"/>
                </a:tc>
                <a:tc>
                  <a:txBody>
                    <a:bodyPr/>
                    <a:lstStyle/>
                    <a:p>
                      <a:endParaRPr lang="en-GB" dirty="0"/>
                    </a:p>
                  </a:txBody>
                  <a:tcPr marL="68580" marR="68580" marT="0" marB="0"/>
                </a:tc>
                <a:tc>
                  <a:txBody>
                    <a:bodyPr/>
                    <a:lstStyle/>
                    <a:p>
                      <a:endParaRPr lang="en-GB" dirty="0"/>
                    </a:p>
                  </a:txBody>
                  <a:tcPr marL="68580" marR="68580" marT="0" marB="0"/>
                </a:tc>
                <a:extLst>
                  <a:ext uri="{0D108BD9-81ED-4DB2-BD59-A6C34878D82A}">
                    <a16:rowId xmlns:a16="http://schemas.microsoft.com/office/drawing/2014/main" val="2360571761"/>
                  </a:ext>
                </a:extLst>
              </a:tr>
              <a:tr h="426553">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Gỗ</a:t>
                      </a:r>
                      <a:endParaRPr lang="en-GB"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a:p>
                  </a:txBody>
                  <a:tcPr marL="68580" marR="68580" marT="0" marB="0"/>
                </a:tc>
                <a:tc>
                  <a:txBody>
                    <a:bodyPr/>
                    <a:lstStyle/>
                    <a:p>
                      <a:endParaRPr lang="en-GB" dirty="0"/>
                    </a:p>
                  </a:txBody>
                  <a:tcPr marL="68580" marR="68580" marT="0" marB="0"/>
                </a:tc>
                <a:tc>
                  <a:txBody>
                    <a:bodyPr/>
                    <a:lstStyle/>
                    <a:p>
                      <a:endParaRPr lang="en-GB" dirty="0"/>
                    </a:p>
                  </a:txBody>
                  <a:tcPr marL="68580" marR="68580" marT="0" marB="0"/>
                </a:tc>
                <a:tc>
                  <a:txBody>
                    <a:bodyPr/>
                    <a:lstStyle/>
                    <a:p>
                      <a:endParaRPr lang="en-GB"/>
                    </a:p>
                  </a:txBody>
                  <a:tcPr marL="68580" marR="68580" marT="0" marB="0"/>
                </a:tc>
                <a:extLst>
                  <a:ext uri="{0D108BD9-81ED-4DB2-BD59-A6C34878D82A}">
                    <a16:rowId xmlns:a16="http://schemas.microsoft.com/office/drawing/2014/main" val="1896589360"/>
                  </a:ext>
                </a:extLst>
              </a:tr>
              <a:tr h="426553">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Muối ăn</a:t>
                      </a:r>
                      <a:endParaRPr lang="en-GB"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a:p>
                  </a:txBody>
                  <a:tcPr marL="68580" marR="68580" marT="0" marB="0"/>
                </a:tc>
                <a:tc>
                  <a:txBody>
                    <a:bodyPr/>
                    <a:lstStyle/>
                    <a:p>
                      <a:endParaRPr lang="en-GB" dirty="0"/>
                    </a:p>
                  </a:txBody>
                  <a:tcPr marL="68580" marR="68580" marT="0" marB="0"/>
                </a:tc>
                <a:tc>
                  <a:txBody>
                    <a:bodyPr/>
                    <a:lstStyle/>
                    <a:p>
                      <a:endParaRPr lang="en-GB"/>
                    </a:p>
                  </a:txBody>
                  <a:tcPr marL="68580" marR="68580" marT="0" marB="0"/>
                </a:tc>
                <a:tc>
                  <a:txBody>
                    <a:bodyPr/>
                    <a:lstStyle/>
                    <a:p>
                      <a:endParaRPr lang="en-GB" dirty="0"/>
                    </a:p>
                  </a:txBody>
                  <a:tcPr marL="68580" marR="68580" marT="0" marB="0"/>
                </a:tc>
                <a:extLst>
                  <a:ext uri="{0D108BD9-81ED-4DB2-BD59-A6C34878D82A}">
                    <a16:rowId xmlns:a16="http://schemas.microsoft.com/office/drawing/2014/main" val="777431744"/>
                  </a:ext>
                </a:extLst>
              </a:tr>
              <a:tr h="426553">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Thủy tinh</a:t>
                      </a:r>
                      <a:endParaRPr lang="en-GB"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a:p>
                  </a:txBody>
                  <a:tcPr marL="68580" marR="68580" marT="0" marB="0"/>
                </a:tc>
                <a:tc>
                  <a:txBody>
                    <a:bodyPr/>
                    <a:lstStyle/>
                    <a:p>
                      <a:endParaRPr lang="en-GB"/>
                    </a:p>
                  </a:txBody>
                  <a:tcPr marL="68580" marR="68580" marT="0" marB="0"/>
                </a:tc>
                <a:tc>
                  <a:txBody>
                    <a:bodyPr/>
                    <a:lstStyle/>
                    <a:p>
                      <a:endParaRPr lang="en-GB"/>
                    </a:p>
                  </a:txBody>
                  <a:tcPr marL="68580" marR="68580" marT="0" marB="0"/>
                </a:tc>
                <a:tc>
                  <a:txBody>
                    <a:bodyPr/>
                    <a:lstStyle/>
                    <a:p>
                      <a:endParaRPr lang="en-GB"/>
                    </a:p>
                  </a:txBody>
                  <a:tcPr marL="68580" marR="68580" marT="0" marB="0"/>
                </a:tc>
                <a:extLst>
                  <a:ext uri="{0D108BD9-81ED-4DB2-BD59-A6C34878D82A}">
                    <a16:rowId xmlns:a16="http://schemas.microsoft.com/office/drawing/2014/main" val="54602121"/>
                  </a:ext>
                </a:extLst>
              </a:tr>
              <a:tr h="426553">
                <a:tc>
                  <a:txBody>
                    <a:bodyPr/>
                    <a:lstStyle/>
                    <a:p>
                      <a:pPr algn="ctr">
                        <a:lnSpc>
                          <a:spcPct val="120000"/>
                        </a:lnSpc>
                        <a:spcAft>
                          <a:spcPts val="0"/>
                        </a:spcAft>
                      </a:pPr>
                      <a:r>
                        <a:rPr lang="en-US" sz="2400">
                          <a:effectLst/>
                          <a:latin typeface="Times New Roman" panose="02020603050405020304" pitchFamily="18" charset="0"/>
                          <a:cs typeface="Times New Roman" panose="02020603050405020304" pitchFamily="18" charset="0"/>
                        </a:rPr>
                        <a:t>Sắt</a:t>
                      </a:r>
                      <a:endParaRPr lang="en-GB"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n-GB"/>
                    </a:p>
                  </a:txBody>
                  <a:tcPr marL="68580" marR="68580" marT="0" marB="0"/>
                </a:tc>
                <a:tc>
                  <a:txBody>
                    <a:bodyPr/>
                    <a:lstStyle/>
                    <a:p>
                      <a:endParaRPr lang="en-GB" dirty="0"/>
                    </a:p>
                  </a:txBody>
                  <a:tcPr marL="68580" marR="68580" marT="0" marB="0"/>
                </a:tc>
                <a:tc>
                  <a:txBody>
                    <a:bodyPr/>
                    <a:lstStyle/>
                    <a:p>
                      <a:endParaRPr lang="en-GB"/>
                    </a:p>
                  </a:txBody>
                  <a:tcPr marL="68580" marR="68580" marT="0" marB="0"/>
                </a:tc>
                <a:tc>
                  <a:txBody>
                    <a:bodyPr/>
                    <a:lstStyle/>
                    <a:p>
                      <a:endParaRPr lang="en-GB" dirty="0"/>
                    </a:p>
                  </a:txBody>
                  <a:tcPr marL="68580" marR="68580" marT="0" marB="0"/>
                </a:tc>
                <a:extLst>
                  <a:ext uri="{0D108BD9-81ED-4DB2-BD59-A6C34878D82A}">
                    <a16:rowId xmlns:a16="http://schemas.microsoft.com/office/drawing/2014/main" val="2224249411"/>
                  </a:ext>
                </a:extLst>
              </a:tr>
            </a:tbl>
          </a:graphicData>
        </a:graphic>
      </p:graphicFrame>
      <p:sp>
        <p:nvSpPr>
          <p:cNvPr id="5" name="TextBox 4"/>
          <p:cNvSpPr txBox="1"/>
          <p:nvPr/>
        </p:nvSpPr>
        <p:spPr>
          <a:xfrm>
            <a:off x="3409406" y="2612571"/>
            <a:ext cx="1129964" cy="430887"/>
          </a:xfrm>
          <a:prstGeom prst="rect">
            <a:avLst/>
          </a:prstGeom>
          <a:noFill/>
        </p:spPr>
        <p:txBody>
          <a:bodyPr wrap="squar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Rắn</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16891" y="4358187"/>
            <a:ext cx="1129964" cy="430887"/>
          </a:xfrm>
          <a:prstGeom prst="rect">
            <a:avLst/>
          </a:prstGeom>
          <a:noFill/>
        </p:spPr>
        <p:txBody>
          <a:bodyPr wrap="squar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Rắn</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316891" y="4789074"/>
            <a:ext cx="1129964" cy="430887"/>
          </a:xfrm>
          <a:prstGeom prst="rect">
            <a:avLst/>
          </a:prstGeom>
          <a:noFill/>
        </p:spPr>
        <p:txBody>
          <a:bodyPr wrap="squar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Rắn</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316891" y="5237418"/>
            <a:ext cx="1129964" cy="430887"/>
          </a:xfrm>
          <a:prstGeom prst="rect">
            <a:avLst/>
          </a:prstGeom>
          <a:noFill/>
        </p:spPr>
        <p:txBody>
          <a:bodyPr wrap="squar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Rắn</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16891" y="3025096"/>
            <a:ext cx="1129964" cy="430887"/>
          </a:xfrm>
          <a:prstGeom prst="rect">
            <a:avLst/>
          </a:prstGeom>
          <a:noFill/>
        </p:spPr>
        <p:txBody>
          <a:bodyPr wrap="squar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Lỏng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316891" y="3909843"/>
            <a:ext cx="1129964" cy="430887"/>
          </a:xfrm>
          <a:prstGeom prst="rect">
            <a:avLst/>
          </a:prstGeom>
          <a:noFill/>
        </p:spPr>
        <p:txBody>
          <a:bodyPr wrap="squar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Rắn</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349575" y="3497318"/>
            <a:ext cx="1129964" cy="430887"/>
          </a:xfrm>
          <a:prstGeom prst="rect">
            <a:avLst/>
          </a:prstGeom>
          <a:noFill/>
        </p:spPr>
        <p:txBody>
          <a:bodyPr wrap="squar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Hơi</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411102" y="2612571"/>
            <a:ext cx="670376"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Đen</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050424" y="3477938"/>
            <a:ext cx="1604927"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màu</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518685" y="3958979"/>
            <a:ext cx="686406"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Nâu</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518685" y="4399271"/>
            <a:ext cx="915507"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Trắng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5156211" y="4806531"/>
            <a:ext cx="1482714"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Trong</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suốt</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127886" y="5263561"/>
            <a:ext cx="1494320"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Xám</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trắng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5461311" y="3065416"/>
            <a:ext cx="827471"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Vàng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912883" y="2544698"/>
            <a:ext cx="529312"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Có</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7752943" y="3065416"/>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10099132" y="3969326"/>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7813707" y="3934033"/>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7825347" y="4399271"/>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7813708" y="4761455"/>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7842182" y="5256401"/>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0131058" y="4824980"/>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0099132" y="3070901"/>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10084645" y="2634529"/>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0131058" y="5279106"/>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7767430" y="3485970"/>
            <a:ext cx="1000595" cy="430887"/>
          </a:xfrm>
          <a:prstGeom prst="rect">
            <a:avLst/>
          </a:prstGeom>
          <a:noFill/>
        </p:spPr>
        <p:txBody>
          <a:bodyPr wrap="none" rtlCol="0">
            <a:spAutoFit/>
          </a:bodyPr>
          <a:lstStyle/>
          <a:p>
            <a:r>
              <a:rPr lang="en-US" sz="2200" b="1" dirty="0" err="1" smtClean="0">
                <a:solidFill>
                  <a:srgbClr val="FF0000"/>
                </a:solidFill>
                <a:latin typeface="Times New Roman" panose="02020603050405020304" pitchFamily="18" charset="0"/>
                <a:cs typeface="Times New Roman" panose="02020603050405020304" pitchFamily="18" charset="0"/>
              </a:rPr>
              <a:t>Không</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10131058" y="3485970"/>
            <a:ext cx="644472" cy="430887"/>
          </a:xfrm>
          <a:prstGeom prst="rect">
            <a:avLst/>
          </a:prstGeom>
          <a:noFill/>
        </p:spPr>
        <p:txBody>
          <a:bodyPr wrap="none" rtlCol="0">
            <a:spAutoFit/>
          </a:bodyPr>
          <a:lstStyle/>
          <a:p>
            <a:r>
              <a:rPr lang="en-US" sz="2200" b="1" dirty="0" smtClean="0">
                <a:solidFill>
                  <a:srgbClr val="FF0000"/>
                </a:solidFill>
                <a:latin typeface="Times New Roman" panose="02020603050405020304" pitchFamily="18" charset="0"/>
                <a:cs typeface="Times New Roman" panose="02020603050405020304" pitchFamily="18" charset="0"/>
              </a:rPr>
              <a:t>Tan</a:t>
            </a:r>
            <a:endParaRPr lang="en-GB" sz="2200" b="1" dirty="0">
              <a:solidFill>
                <a:srgbClr val="FF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10217097" y="4397153"/>
            <a:ext cx="644472" cy="430887"/>
          </a:xfrm>
          <a:prstGeom prst="rect">
            <a:avLst/>
          </a:prstGeom>
          <a:noFill/>
        </p:spPr>
        <p:txBody>
          <a:bodyPr wrap="none" rtlCol="0">
            <a:spAutoFit/>
          </a:bodyPr>
          <a:lstStyle/>
          <a:p>
            <a:r>
              <a:rPr lang="en-US" sz="2200" b="1" dirty="0" smtClean="0">
                <a:solidFill>
                  <a:srgbClr val="FF0000"/>
                </a:solidFill>
                <a:latin typeface="Times New Roman" panose="02020603050405020304" pitchFamily="18" charset="0"/>
                <a:cs typeface="Times New Roman" panose="02020603050405020304" pitchFamily="18" charset="0"/>
              </a:rPr>
              <a:t>Tan</a:t>
            </a:r>
            <a:endParaRPr lang="en-GB"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21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fade">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500"/>
                                        <p:tgtEl>
                                          <p:spTgt spid="2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3"/>
                                        </p:tgtEl>
                                        <p:attrNameLst>
                                          <p:attrName>style.visibility</p:attrName>
                                        </p:attrNameLst>
                                      </p:cBhvr>
                                      <p:to>
                                        <p:strVal val="visible"/>
                                      </p:to>
                                    </p:set>
                                    <p:animEffect transition="in" filter="fade">
                                      <p:cBhvr>
                                        <p:cTn id="137" dur="500"/>
                                        <p:tgtEl>
                                          <p:spTgt spid="1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500"/>
                                        <p:tgtEl>
                                          <p:spTgt spid="2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fade">
                                      <p:cBhvr>
                                        <p:cTn id="147" dur="500"/>
                                        <p:tgtEl>
                                          <p:spTgt spid="32"/>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fade">
                                      <p:cBhvr>
                                        <p:cTn id="152" dur="500"/>
                                        <p:tgtEl>
                                          <p:spTgt spid="36"/>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7">
                                            <p:txEl>
                                              <p:pRg st="12" end="12"/>
                                            </p:txEl>
                                          </p:spTgt>
                                        </p:tgtEl>
                                        <p:attrNameLst>
                                          <p:attrName>style.visibility</p:attrName>
                                        </p:attrNameLst>
                                      </p:cBhvr>
                                      <p:to>
                                        <p:strVal val="visible"/>
                                      </p:to>
                                    </p:set>
                                    <p:animEffect transition="in" filter="fade">
                                      <p:cBhvr>
                                        <p:cTn id="157" dur="500"/>
                                        <p:tgtEl>
                                          <p:spTgt spid="7">
                                            <p:txEl>
                                              <p:pRg st="12" end="12"/>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8"/>
                                        </p:tgtEl>
                                        <p:attrNameLst>
                                          <p:attrName>style.visibility</p:attrName>
                                        </p:attrNameLst>
                                      </p:cBhvr>
                                      <p:to>
                                        <p:strVal val="visible"/>
                                      </p:to>
                                    </p:set>
                                    <p:animEffect transition="in" filter="fade">
                                      <p:cBhvr>
                                        <p:cTn id="1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1" grpId="0"/>
      <p:bldP spid="12" grpId="0"/>
      <p:bldP spid="13" grpId="0"/>
      <p:bldP spid="14" grpId="0"/>
      <p:bldP spid="15" grpId="0"/>
      <p:bldP spid="16" grpId="0"/>
      <p:bldP spid="10" grpId="0"/>
      <p:bldP spid="18" grpId="0"/>
      <p:bldP spid="19" grpId="0"/>
      <p:bldP spid="20" grpId="0"/>
      <p:bldP spid="21" grpId="0"/>
      <p:bldP spid="22" grpId="0"/>
      <p:bldP spid="23" grpId="0"/>
      <p:bldP spid="17" grpId="0"/>
      <p:bldP spid="25"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AD2646-99B7-42B4-879D-BFE0E94EC625}"/>
              </a:ext>
            </a:extLst>
          </p:cNvPr>
          <p:cNvPicPr>
            <a:picLocks noChangeAspect="1"/>
          </p:cNvPicPr>
          <p:nvPr/>
        </p:nvPicPr>
        <p:blipFill>
          <a:blip r:embed="rId2"/>
          <a:stretch>
            <a:fillRect/>
          </a:stretch>
        </p:blipFill>
        <p:spPr>
          <a:xfrm>
            <a:off x="10048875" y="4633912"/>
            <a:ext cx="2143125" cy="2143125"/>
          </a:xfrm>
          <a:prstGeom prst="rect">
            <a:avLst/>
          </a:prstGeom>
        </p:spPr>
      </p:pic>
      <p:sp>
        <p:nvSpPr>
          <p:cNvPr id="6" name="TextBox 5">
            <a:extLst>
              <a:ext uri="{FF2B5EF4-FFF2-40B4-BE49-F238E27FC236}">
                <a16:creationId xmlns:a16="http://schemas.microsoft.com/office/drawing/2014/main" id="{24AE6793-EA05-44F5-86F2-EF3A1EA78258}"/>
              </a:ext>
            </a:extLst>
          </p:cNvPr>
          <p:cNvSpPr txBox="1"/>
          <p:nvPr/>
        </p:nvSpPr>
        <p:spPr>
          <a:xfrm>
            <a:off x="238125" y="221942"/>
            <a:ext cx="11715749" cy="523220"/>
          </a:xfrm>
          <a:prstGeom prst="rect">
            <a:avLst/>
          </a:prstGeom>
          <a:noFill/>
        </p:spPr>
        <p:txBody>
          <a:bodyPr wrap="square" rtlCol="0">
            <a:spAutoFit/>
          </a:bodyPr>
          <a:lstStyle/>
          <a:p>
            <a:r>
              <a:rPr lang="vi-VN" sz="2800" b="1" dirty="0">
                <a:solidFill>
                  <a:srgbClr val="FF0000"/>
                </a:solidFill>
              </a:rPr>
              <a:t>NHIỆM VỤ </a:t>
            </a:r>
            <a:r>
              <a:rPr lang="en-US" sz="2800" b="1" dirty="0">
                <a:solidFill>
                  <a:srgbClr val="FF0000"/>
                </a:solidFill>
              </a:rPr>
              <a:t>2</a:t>
            </a:r>
            <a:r>
              <a:rPr lang="en-US" sz="2800" b="1" dirty="0" smtClean="0">
                <a:solidFill>
                  <a:srgbClr val="FF0000"/>
                </a:solidFill>
              </a:rPr>
              <a:t> : </a:t>
            </a:r>
            <a:r>
              <a:rPr lang="vi-VN" sz="2800" b="1" dirty="0" smtClean="0">
                <a:solidFill>
                  <a:srgbClr val="FF0000"/>
                </a:solidFill>
              </a:rPr>
              <a:t>HỌC </a:t>
            </a:r>
            <a:r>
              <a:rPr lang="vi-VN" sz="2800" b="1" dirty="0">
                <a:solidFill>
                  <a:srgbClr val="FF0000"/>
                </a:solidFill>
              </a:rPr>
              <a:t>TẬP THEO TRẠM                   </a:t>
            </a:r>
            <a:r>
              <a:rPr lang="vi-VN" sz="2800" b="1" dirty="0" smtClean="0">
                <a:solidFill>
                  <a:srgbClr val="FF0000"/>
                </a:solidFill>
              </a:rPr>
              <a:t>THỜI </a:t>
            </a:r>
            <a:r>
              <a:rPr lang="vi-VN" sz="2800" b="1" dirty="0">
                <a:solidFill>
                  <a:srgbClr val="FF0000"/>
                </a:solidFill>
              </a:rPr>
              <a:t>GIAN: 20 PHÚT</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86733C9C-CF0A-4D72-A288-5E22097B3198}"/>
              </a:ext>
            </a:extLst>
          </p:cNvPr>
          <p:cNvSpPr txBox="1"/>
          <p:nvPr/>
        </p:nvSpPr>
        <p:spPr>
          <a:xfrm>
            <a:off x="1178004" y="1289071"/>
            <a:ext cx="10185321" cy="1873077"/>
          </a:xfrm>
          <a:prstGeom prst="rect">
            <a:avLst/>
          </a:prstGeom>
          <a:noFill/>
        </p:spPr>
        <p:txBody>
          <a:bodyPr wrap="square" rtlCol="0">
            <a:spAutoFit/>
          </a:bodyPr>
          <a:lstStyle/>
          <a:p>
            <a:pPr marL="457200" indent="-457200" algn="just">
              <a:lnSpc>
                <a:spcPct val="105000"/>
              </a:lnSpc>
              <a:spcBef>
                <a:spcPts val="600"/>
              </a:spcBef>
              <a:spcAft>
                <a:spcPts val="600"/>
              </a:spcAft>
              <a:buFont typeface="Wingdings" panose="05000000000000000000" pitchFamily="2" charset="2"/>
              <a:buChar char="Ø"/>
            </a:pPr>
            <a:r>
              <a:rPr lang="en-US" sz="2800" dirty="0" err="1">
                <a:solidFill>
                  <a:srgbClr val="000000"/>
                </a:solidFill>
                <a:latin typeface="Times New Roman" panose="02020603050405020304" pitchFamily="18" charset="0"/>
                <a:ea typeface="Arial" panose="020B0604020202020204" pitchFamily="34" charset="0"/>
              </a:rPr>
              <a:t>M</a:t>
            </a:r>
            <a:r>
              <a:rPr lang="en-US" sz="2800" dirty="0" err="1">
                <a:solidFill>
                  <a:srgbClr val="000000"/>
                </a:solidFill>
                <a:effectLst/>
                <a:latin typeface="Times New Roman" panose="02020603050405020304" pitchFamily="18" charset="0"/>
                <a:ea typeface="Arial" panose="020B0604020202020204" pitchFamily="34" charset="0"/>
              </a:rPr>
              <a:t>ỗi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nhóm</a:t>
            </a:r>
            <a:r>
              <a:rPr lang="en-US" sz="2800" dirty="0">
                <a:solidFill>
                  <a:srgbClr val="000000"/>
                </a:solidFill>
                <a:effectLst/>
                <a:latin typeface="Times New Roman" panose="02020603050405020304" pitchFamily="18" charset="0"/>
                <a:ea typeface="Arial" panose="020B0604020202020204" pitchFamily="34" charset="0"/>
              </a:rPr>
              <a:t> HS </a:t>
            </a:r>
            <a:r>
              <a:rPr lang="en-US" sz="2800" dirty="0" err="1">
                <a:solidFill>
                  <a:srgbClr val="000000"/>
                </a:solidFill>
                <a:effectLst/>
                <a:latin typeface="Times New Roman" panose="02020603050405020304" pitchFamily="18" charset="0"/>
                <a:ea typeface="Arial" panose="020B0604020202020204" pitchFamily="34" charset="0"/>
              </a:rPr>
              <a:t>xuất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phát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từ</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một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trạm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đọc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và</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thực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hiện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phiếu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hướng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dẫn</a:t>
            </a:r>
            <a:r>
              <a:rPr lang="en-US" sz="2800" dirty="0">
                <a:solidFill>
                  <a:srgbClr val="000000"/>
                </a:solidFill>
                <a:latin typeface="Times New Roman" panose="02020603050405020304" pitchFamily="18" charset="0"/>
                <a:ea typeface="Arial" panose="020B0604020202020204" pitchFamily="34" charset="0"/>
              </a:rPr>
              <a:t> ở </a:t>
            </a:r>
            <a:r>
              <a:rPr lang="en-US" sz="2800" dirty="0" err="1">
                <a:solidFill>
                  <a:srgbClr val="000000"/>
                </a:solidFill>
                <a:latin typeface="Times New Roman" panose="02020603050405020304" pitchFamily="18" charset="0"/>
                <a:ea typeface="Arial" panose="020B0604020202020204" pitchFamily="34" charset="0"/>
              </a:rPr>
              <a:t>trạm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đó</a:t>
            </a:r>
            <a:r>
              <a:rPr lang="en-US" sz="2800" dirty="0">
                <a:solidFill>
                  <a:srgbClr val="000000"/>
                </a:solidFill>
                <a:latin typeface="Times New Roman" panose="02020603050405020304" pitchFamily="18" charset="0"/>
                <a:ea typeface="Arial" panose="020B0604020202020204" pitchFamily="34" charset="0"/>
              </a:rPr>
              <a:t>, HS </a:t>
            </a:r>
            <a:r>
              <a:rPr lang="en-US" sz="2800" dirty="0" err="1">
                <a:solidFill>
                  <a:srgbClr val="000000"/>
                </a:solidFill>
                <a:latin typeface="Times New Roman" panose="02020603050405020304" pitchFamily="18" charset="0"/>
                <a:ea typeface="Arial" panose="020B0604020202020204" pitchFamily="34" charset="0"/>
              </a:rPr>
              <a:t>ghi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kết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quả</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nghiên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cứu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vào</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phiếu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hoạch</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của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trạm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tương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ứng</a:t>
            </a:r>
            <a:r>
              <a:rPr lang="en-US" sz="2800" dirty="0">
                <a:solidFill>
                  <a:srgbClr val="000000"/>
                </a:solidFill>
                <a:latin typeface="Times New Roman" panose="02020603050405020304" pitchFamily="18" charset="0"/>
                <a:ea typeface="Arial" panose="020B0604020202020204" pitchFamily="34" charset="0"/>
              </a:rPr>
              <a:t>. </a:t>
            </a:r>
            <a:r>
              <a:rPr lang="en-US" sz="2800" dirty="0">
                <a:solidFill>
                  <a:srgbClr val="000000"/>
                </a:solidFill>
                <a:effectLst/>
                <a:latin typeface="Times New Roman" panose="02020603050405020304" pitchFamily="18" charset="0"/>
                <a:ea typeface="Arial" panose="020B0604020202020204" pitchFamily="34" charset="0"/>
              </a:rPr>
              <a:t>TG </a:t>
            </a:r>
            <a:r>
              <a:rPr lang="en-US" sz="2800" dirty="0" err="1">
                <a:solidFill>
                  <a:srgbClr val="000000"/>
                </a:solidFill>
                <a:effectLst/>
                <a:latin typeface="Times New Roman" panose="02020603050405020304" pitchFamily="18" charset="0"/>
                <a:ea typeface="Arial" panose="020B0604020202020204" pitchFamily="34" charset="0"/>
              </a:rPr>
              <a:t>nghiên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cứu</a:t>
            </a:r>
            <a:r>
              <a:rPr lang="en-US" sz="2800" dirty="0">
                <a:solidFill>
                  <a:srgbClr val="000000"/>
                </a:solidFill>
                <a:effectLst/>
                <a:latin typeface="Times New Roman" panose="02020603050405020304" pitchFamily="18" charset="0"/>
                <a:ea typeface="Arial" panose="020B0604020202020204" pitchFamily="34" charset="0"/>
              </a:rPr>
              <a:t> ở </a:t>
            </a:r>
            <a:r>
              <a:rPr lang="en-US" sz="2800" dirty="0" err="1">
                <a:solidFill>
                  <a:srgbClr val="000000"/>
                </a:solidFill>
                <a:effectLst/>
                <a:latin typeface="Times New Roman" panose="02020603050405020304" pitchFamily="18" charset="0"/>
                <a:ea typeface="Arial" panose="020B0604020202020204" pitchFamily="34" charset="0"/>
              </a:rPr>
              <a:t>mỗi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trạm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a:solidFill>
                  <a:srgbClr val="000000"/>
                </a:solidFill>
                <a:latin typeface="Times New Roman" panose="02020603050405020304" pitchFamily="18" charset="0"/>
                <a:ea typeface="Arial" panose="020B0604020202020204" pitchFamily="34" charset="0"/>
              </a:rPr>
              <a:t>5</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phút</a:t>
            </a:r>
            <a:r>
              <a:rPr lang="en-US" sz="2800" dirty="0">
                <a:solidFill>
                  <a:srgbClr val="000000"/>
                </a:solidFill>
                <a:latin typeface="Times New Roman" panose="02020603050405020304" pitchFamily="18" charset="0"/>
                <a:ea typeface="Arial" panose="020B0604020202020204" pitchFamily="34" charset="0"/>
              </a:rPr>
              <a: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a:solidFill>
                  <a:srgbClr val="000000"/>
                </a:solidFill>
                <a:latin typeface="Times New Roman" panose="02020603050405020304" pitchFamily="18" charset="0"/>
                <a:ea typeface="Arial" panose="020B0604020202020204" pitchFamily="34" charset="0"/>
              </a:rPr>
              <a:t>S</a:t>
            </a:r>
            <a:r>
              <a:rPr lang="en-US" sz="2800" dirty="0">
                <a:solidFill>
                  <a:srgbClr val="000000"/>
                </a:solidFill>
                <a:effectLst/>
                <a:latin typeface="Times New Roman" panose="02020603050405020304" pitchFamily="18" charset="0"/>
                <a:ea typeface="Arial" panose="020B0604020202020204" pitchFamily="34" charset="0"/>
              </a:rPr>
              <a:t>au </a:t>
            </a:r>
            <a:r>
              <a:rPr lang="en-US" sz="2800" dirty="0" err="1">
                <a:solidFill>
                  <a:srgbClr val="000000"/>
                </a:solidFill>
                <a:effectLst/>
                <a:latin typeface="Times New Roman" panose="02020603050405020304" pitchFamily="18" charset="0"/>
                <a:ea typeface="Arial" panose="020B0604020202020204" pitchFamily="34" charset="0"/>
              </a:rPr>
              <a:t>đó</a:t>
            </a:r>
            <a:r>
              <a:rPr lang="en-US" sz="2800" dirty="0">
                <a:solidFill>
                  <a:srgbClr val="000000"/>
                </a:solidFill>
                <a:effectLst/>
                <a:latin typeface="Times New Roman" panose="02020603050405020304" pitchFamily="18" charset="0"/>
                <a:ea typeface="Arial" panose="020B0604020202020204" pitchFamily="34" charset="0"/>
              </a:rPr>
              <a:t> HS </a:t>
            </a:r>
            <a:r>
              <a:rPr lang="en-US" sz="2800" dirty="0" err="1">
                <a:solidFill>
                  <a:srgbClr val="000000"/>
                </a:solidFill>
                <a:effectLst/>
                <a:latin typeface="Times New Roman" panose="02020603050405020304" pitchFamily="18" charset="0"/>
                <a:ea typeface="Arial" panose="020B0604020202020204" pitchFamily="34" charset="0"/>
              </a:rPr>
              <a:t>lần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lượt</a:t>
            </a:r>
            <a:r>
              <a:rPr lang="en-US" sz="2800" dirty="0">
                <a:solidFill>
                  <a:srgbClr val="000000"/>
                </a:solidFill>
                <a:effectLst/>
                <a:latin typeface="Times New Roman" panose="02020603050405020304" pitchFamily="18" charset="0"/>
                <a:ea typeface="Arial" panose="020B0604020202020204" pitchFamily="34" charset="0"/>
              </a:rPr>
              <a:t> di </a:t>
            </a:r>
            <a:r>
              <a:rPr lang="en-US" sz="2800" dirty="0" err="1">
                <a:solidFill>
                  <a:srgbClr val="000000"/>
                </a:solidFill>
                <a:effectLst/>
                <a:latin typeface="Times New Roman" panose="02020603050405020304" pitchFamily="18" charset="0"/>
                <a:ea typeface="Arial" panose="020B0604020202020204" pitchFamily="34" charset="0"/>
              </a:rPr>
              <a:t>chuyển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tới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trạm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còn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lại</a:t>
            </a:r>
            <a:r>
              <a:rPr lang="en-US" sz="2800" dirty="0">
                <a:solidFill>
                  <a:srgbClr val="000000"/>
                </a:solidFill>
                <a:effectLst/>
                <a:latin typeface="Times New Roman" panose="02020603050405020304" pitchFamily="18" charset="0"/>
                <a:ea typeface="Arial" panose="020B0604020202020204" pitchFamily="34" charset="0"/>
              </a:rPr>
              <a:t>.</a:t>
            </a:r>
          </a:p>
        </p:txBody>
      </p:sp>
      <p:pic>
        <p:nvPicPr>
          <p:cNvPr id="24" name="Picture 23">
            <a:extLst>
              <a:ext uri="{FF2B5EF4-FFF2-40B4-BE49-F238E27FC236}">
                <a16:creationId xmlns:a16="http://schemas.microsoft.com/office/drawing/2014/main" id="{151F90DB-6B46-4486-9B7D-C975D2F4F41B}"/>
              </a:ext>
            </a:extLst>
          </p:cNvPr>
          <p:cNvPicPr>
            <a:picLocks noChangeAspect="1"/>
          </p:cNvPicPr>
          <p:nvPr/>
        </p:nvPicPr>
        <p:blipFill>
          <a:blip r:embed="rId3"/>
          <a:stretch>
            <a:fillRect/>
          </a:stretch>
        </p:blipFill>
        <p:spPr>
          <a:xfrm>
            <a:off x="155496" y="956944"/>
            <a:ext cx="1022508" cy="1022508"/>
          </a:xfrm>
          <a:prstGeom prst="rect">
            <a:avLst/>
          </a:prstGeom>
        </p:spPr>
      </p:pic>
      <p:sp>
        <p:nvSpPr>
          <p:cNvPr id="25" name="TextBox 24">
            <a:extLst>
              <a:ext uri="{FF2B5EF4-FFF2-40B4-BE49-F238E27FC236}">
                <a16:creationId xmlns:a16="http://schemas.microsoft.com/office/drawing/2014/main" id="{98BB4AD9-8A67-40A2-91B3-2175F1AC1E45}"/>
              </a:ext>
            </a:extLst>
          </p:cNvPr>
          <p:cNvSpPr txBox="1"/>
          <p:nvPr/>
        </p:nvSpPr>
        <p:spPr>
          <a:xfrm>
            <a:off x="1178004" y="3162148"/>
            <a:ext cx="10185321" cy="3393493"/>
          </a:xfrm>
          <a:prstGeom prst="rect">
            <a:avLst/>
          </a:prstGeom>
          <a:noFill/>
        </p:spPr>
        <p:txBody>
          <a:bodyPr wrap="square" rtlCol="0">
            <a:spAutoFit/>
          </a:bodyPr>
          <a:lstStyle/>
          <a:p>
            <a:pPr marL="457200" indent="-457200" algn="just">
              <a:lnSpc>
                <a:spcPct val="105000"/>
              </a:lnSpc>
              <a:spcBef>
                <a:spcPts val="600"/>
              </a:spcBef>
              <a:spcAft>
                <a:spcPts val="600"/>
              </a:spcAft>
              <a:buFont typeface="Wingdings" panose="05000000000000000000" pitchFamily="2" charset="2"/>
              <a:buChar char="Ø"/>
            </a:pPr>
            <a:r>
              <a:rPr lang="en-US" sz="2800" dirty="0" err="1">
                <a:solidFill>
                  <a:srgbClr val="000000"/>
                </a:solidFill>
                <a:latin typeface="Times New Roman" panose="02020603050405020304" pitchFamily="18" charset="0"/>
                <a:ea typeface="Arial" panose="020B0604020202020204" pitchFamily="34" charset="0"/>
              </a:rPr>
              <a:t>Nội</a:t>
            </a:r>
            <a:r>
              <a:rPr lang="en-US" sz="2800" dirty="0">
                <a:solidFill>
                  <a:srgbClr val="000000"/>
                </a:solidFill>
                <a:latin typeface="Times New Roman" panose="02020603050405020304" pitchFamily="18" charset="0"/>
                <a:ea typeface="Arial" panose="020B0604020202020204" pitchFamily="34" charset="0"/>
              </a:rPr>
              <a:t> dung </a:t>
            </a:r>
            <a:r>
              <a:rPr lang="en-US" sz="2800" dirty="0" err="1">
                <a:solidFill>
                  <a:srgbClr val="000000"/>
                </a:solidFill>
                <a:latin typeface="Times New Roman" panose="02020603050405020304" pitchFamily="18" charset="0"/>
                <a:ea typeface="Arial" panose="020B0604020202020204" pitchFamily="34" charset="0"/>
              </a:rPr>
              <a:t>nghiên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cứu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tại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các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trạm</a:t>
            </a:r>
            <a:r>
              <a:rPr lang="en-US" sz="2800" dirty="0">
                <a:solidFill>
                  <a:srgbClr val="000000"/>
                </a:solidFill>
                <a:latin typeface="Times New Roman" panose="02020603050405020304" pitchFamily="18" charset="0"/>
                <a:ea typeface="Arial" panose="020B0604020202020204" pitchFamily="34" charset="0"/>
              </a:rPr>
              <a:t>.</a:t>
            </a:r>
            <a:endParaRPr lang="vi-VN" sz="2800" dirty="0">
              <a:solidFill>
                <a:srgbClr val="000000"/>
              </a:solidFill>
              <a:latin typeface="Times New Roman" panose="02020603050405020304" pitchFamily="18" charset="0"/>
              <a:ea typeface="Arial" panose="020B0604020202020204" pitchFamily="34" charset="0"/>
            </a:endParaRPr>
          </a:p>
          <a:p>
            <a:pPr indent="342265" algn="just">
              <a:lnSpc>
                <a:spcPct val="105000"/>
              </a:lnSpc>
              <a:spcBef>
                <a:spcPts val="600"/>
              </a:spcBef>
              <a:spcAft>
                <a:spcPts val="600"/>
              </a:spcAft>
            </a:pPr>
            <a:r>
              <a:rPr lang="en-US" sz="2800" dirty="0">
                <a:solidFill>
                  <a:srgbClr val="000000"/>
                </a:solidFill>
                <a:latin typeface="Times New Roman" panose="02020603050405020304" pitchFamily="18" charset="0"/>
                <a:ea typeface="Arial" panose="020B0604020202020204" pitchFamily="34" charset="0"/>
              </a:rPr>
              <a:t>	+ </a:t>
            </a:r>
            <a:r>
              <a:rPr lang="en-US" sz="2800" dirty="0" err="1">
                <a:solidFill>
                  <a:srgbClr val="000000"/>
                </a:solidFill>
                <a:latin typeface="Times New Roman" panose="02020603050405020304" pitchFamily="18" charset="0"/>
                <a:ea typeface="Arial" panose="020B0604020202020204" pitchFamily="34" charset="0"/>
              </a:rPr>
              <a:t>Trạm</a:t>
            </a:r>
            <a:r>
              <a:rPr lang="en-US" sz="2800" dirty="0">
                <a:solidFill>
                  <a:srgbClr val="000000"/>
                </a:solidFill>
                <a:latin typeface="Times New Roman" panose="02020603050405020304" pitchFamily="18" charset="0"/>
                <a:ea typeface="Arial" panose="020B0604020202020204" pitchFamily="34" charset="0"/>
              </a:rPr>
              <a:t> 1: Quan </a:t>
            </a:r>
            <a:r>
              <a:rPr lang="en-US" sz="2800" dirty="0" err="1">
                <a:solidFill>
                  <a:srgbClr val="000000"/>
                </a:solidFill>
                <a:latin typeface="Times New Roman" panose="02020603050405020304" pitchFamily="18" charset="0"/>
                <a:ea typeface="Arial" panose="020B0604020202020204" pitchFamily="34" charset="0"/>
              </a:rPr>
              <a:t>sát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các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đặc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điểm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của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chất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Đọc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tài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liệu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tìm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hiểu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thông</a:t>
            </a:r>
            <a:r>
              <a:rPr lang="en-US" sz="2800" dirty="0">
                <a:solidFill>
                  <a:srgbClr val="000000"/>
                </a:solidFill>
                <a:latin typeface="Times New Roman" panose="02020603050405020304" pitchFamily="18" charset="0"/>
                <a:ea typeface="Arial" panose="020B0604020202020204" pitchFamily="34" charset="0"/>
              </a:rPr>
              <a:t> tin </a:t>
            </a:r>
            <a:r>
              <a:rPr lang="en-US" sz="2800" dirty="0" err="1" smtClean="0">
                <a:solidFill>
                  <a:srgbClr val="000000"/>
                </a:solidFill>
                <a:latin typeface="Times New Roman" panose="02020603050405020304" pitchFamily="18" charset="0"/>
                <a:ea typeface="Arial" panose="020B0604020202020204" pitchFamily="34" charset="0"/>
              </a:rPr>
              <a:t>về</a:t>
            </a:r>
            <a:r>
              <a:rPr lang="en-US" sz="2800" dirty="0" smtClean="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tính</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dẫn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điện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dẫn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nhiệt</a:t>
            </a:r>
            <a:r>
              <a:rPr lang="en-US" sz="2800" dirty="0">
                <a:solidFill>
                  <a:srgbClr val="000000"/>
                </a:solidFill>
                <a:latin typeface="Times New Roman" panose="02020603050405020304" pitchFamily="18" charset="0"/>
                <a:ea typeface="Arial" panose="020B0604020202020204" pitchFamily="34" charset="0"/>
              </a:rPr>
              <a:t>.</a:t>
            </a:r>
            <a:endParaRPr lang="vi-VN" sz="2800" dirty="0">
              <a:solidFill>
                <a:srgbClr val="000000"/>
              </a:solidFill>
              <a:latin typeface="Times New Roman" panose="02020603050405020304" pitchFamily="18" charset="0"/>
              <a:ea typeface="Arial" panose="020B0604020202020204" pitchFamily="34" charset="0"/>
            </a:endParaRPr>
          </a:p>
          <a:p>
            <a:pPr indent="342265" algn="just">
              <a:lnSpc>
                <a:spcPct val="105000"/>
              </a:lnSpc>
              <a:spcBef>
                <a:spcPts val="600"/>
              </a:spcBef>
              <a:spcAft>
                <a:spcPts val="600"/>
              </a:spcAft>
            </a:pPr>
            <a:r>
              <a:rPr lang="en-US" sz="2800" dirty="0">
                <a:solidFill>
                  <a:srgbClr val="000000"/>
                </a:solidFill>
                <a:latin typeface="Times New Roman" panose="02020603050405020304" pitchFamily="18" charset="0"/>
                <a:ea typeface="Arial" panose="020B0604020202020204" pitchFamily="34" charset="0"/>
              </a:rPr>
              <a:t>	+ </a:t>
            </a:r>
            <a:r>
              <a:rPr lang="en-US" sz="2800" dirty="0" err="1">
                <a:solidFill>
                  <a:srgbClr val="000000"/>
                </a:solidFill>
                <a:latin typeface="Times New Roman" panose="02020603050405020304" pitchFamily="18" charset="0"/>
                <a:ea typeface="Arial" panose="020B0604020202020204" pitchFamily="34" charset="0"/>
              </a:rPr>
              <a:t>Trạm</a:t>
            </a:r>
            <a:r>
              <a:rPr lang="en-US" sz="2800" dirty="0">
                <a:solidFill>
                  <a:srgbClr val="000000"/>
                </a:solidFill>
                <a:latin typeface="Times New Roman" panose="02020603050405020304" pitchFamily="18" charset="0"/>
                <a:ea typeface="Arial" panose="020B0604020202020204" pitchFamily="34" charset="0"/>
              </a:rPr>
              <a:t> 2: </a:t>
            </a:r>
            <a:r>
              <a:rPr lang="en-US" sz="2800" dirty="0" err="1">
                <a:solidFill>
                  <a:srgbClr val="000000"/>
                </a:solidFill>
                <a:latin typeface="Times New Roman" panose="02020603050405020304" pitchFamily="18" charset="0"/>
                <a:ea typeface="Arial" panose="020B0604020202020204" pitchFamily="34" charset="0"/>
              </a:rPr>
              <a:t>Làm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thí</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nghiệm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đo</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nhiệt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độ</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sôi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của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nước</a:t>
            </a:r>
            <a:r>
              <a:rPr lang="en-US" sz="2800" dirty="0">
                <a:solidFill>
                  <a:srgbClr val="000000"/>
                </a:solidFill>
                <a:latin typeface="Times New Roman" panose="02020603050405020304" pitchFamily="18" charset="0"/>
                <a:ea typeface="Arial" panose="020B0604020202020204" pitchFamily="34" charset="0"/>
              </a:rPr>
              <a:t>.</a:t>
            </a:r>
            <a:endParaRPr lang="vi-VN" sz="2800" dirty="0">
              <a:solidFill>
                <a:srgbClr val="000000"/>
              </a:solidFill>
              <a:latin typeface="Times New Roman" panose="02020603050405020304" pitchFamily="18" charset="0"/>
              <a:ea typeface="Arial" panose="020B0604020202020204" pitchFamily="34" charset="0"/>
            </a:endParaRPr>
          </a:p>
          <a:p>
            <a:pPr indent="342265" algn="just">
              <a:lnSpc>
                <a:spcPct val="105000"/>
              </a:lnSpc>
              <a:spcBef>
                <a:spcPts val="600"/>
              </a:spcBef>
              <a:spcAft>
                <a:spcPts val="600"/>
              </a:spcAft>
            </a:pPr>
            <a:r>
              <a:rPr lang="en-US" sz="2800" dirty="0">
                <a:solidFill>
                  <a:srgbClr val="000000"/>
                </a:solidFill>
                <a:latin typeface="Times New Roman" panose="02020603050405020304" pitchFamily="18" charset="0"/>
                <a:ea typeface="Arial" panose="020B0604020202020204" pitchFamily="34" charset="0"/>
              </a:rPr>
              <a:t>	+ </a:t>
            </a:r>
            <a:r>
              <a:rPr lang="en-US" sz="2800" dirty="0" err="1">
                <a:solidFill>
                  <a:srgbClr val="000000"/>
                </a:solidFill>
                <a:latin typeface="Times New Roman" panose="02020603050405020304" pitchFamily="18" charset="0"/>
                <a:ea typeface="Arial" panose="020B0604020202020204" pitchFamily="34" charset="0"/>
              </a:rPr>
              <a:t>Trạm</a:t>
            </a:r>
            <a:r>
              <a:rPr lang="en-US" sz="2800" dirty="0">
                <a:solidFill>
                  <a:srgbClr val="000000"/>
                </a:solidFill>
                <a:latin typeface="Times New Roman" panose="02020603050405020304" pitchFamily="18" charset="0"/>
                <a:ea typeface="Arial" panose="020B0604020202020204" pitchFamily="34" charset="0"/>
              </a:rPr>
              <a:t> 3: </a:t>
            </a:r>
            <a:r>
              <a:rPr lang="en-US" sz="2800" dirty="0" err="1">
                <a:solidFill>
                  <a:srgbClr val="000000"/>
                </a:solidFill>
                <a:latin typeface="Times New Roman" panose="02020603050405020304" pitchFamily="18" charset="0"/>
                <a:ea typeface="Arial" panose="020B0604020202020204" pitchFamily="34" charset="0"/>
              </a:rPr>
              <a:t>Làm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thí</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nghiệm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hòa</a:t>
            </a:r>
            <a:r>
              <a:rPr lang="en-US" sz="2800" dirty="0">
                <a:solidFill>
                  <a:srgbClr val="000000"/>
                </a:solidFill>
                <a:latin typeface="Times New Roman" panose="02020603050405020304" pitchFamily="18" charset="0"/>
                <a:ea typeface="Arial" panose="020B0604020202020204" pitchFamily="34" charset="0"/>
              </a:rPr>
              <a:t> tan </a:t>
            </a:r>
            <a:r>
              <a:rPr lang="en-US" sz="2800" dirty="0" err="1">
                <a:solidFill>
                  <a:srgbClr val="000000"/>
                </a:solidFill>
                <a:latin typeface="Times New Roman" panose="02020603050405020304" pitchFamily="18" charset="0"/>
                <a:ea typeface="Arial" panose="020B0604020202020204" pitchFamily="34" charset="0"/>
              </a:rPr>
              <a:t>muối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ăn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dầu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ăn</a:t>
            </a:r>
            <a:r>
              <a:rPr lang="en-US" sz="2800" dirty="0">
                <a:solidFill>
                  <a:srgbClr val="000000"/>
                </a:solidFill>
                <a:latin typeface="Times New Roman" panose="02020603050405020304" pitchFamily="18" charset="0"/>
                <a:ea typeface="Arial" panose="020B0604020202020204" pitchFamily="34" charset="0"/>
              </a:rPr>
              <a:t>.</a:t>
            </a:r>
            <a:endParaRPr lang="vi-VN" sz="2800" dirty="0">
              <a:solidFill>
                <a:srgbClr val="000000"/>
              </a:solidFill>
              <a:latin typeface="Times New Roman" panose="02020603050405020304" pitchFamily="18" charset="0"/>
              <a:ea typeface="Arial" panose="020B0604020202020204" pitchFamily="34" charset="0"/>
            </a:endParaRPr>
          </a:p>
          <a:p>
            <a:pPr indent="342265" algn="just">
              <a:lnSpc>
                <a:spcPct val="105000"/>
              </a:lnSpc>
              <a:spcBef>
                <a:spcPts val="600"/>
              </a:spcBef>
              <a:spcAft>
                <a:spcPts val="600"/>
              </a:spcAft>
            </a:pPr>
            <a:r>
              <a:rPr lang="en-US" sz="2800" dirty="0">
                <a:solidFill>
                  <a:srgbClr val="000000"/>
                </a:solidFill>
                <a:latin typeface="Times New Roman" panose="02020603050405020304" pitchFamily="18" charset="0"/>
                <a:ea typeface="Arial" panose="020B0604020202020204" pitchFamily="34" charset="0"/>
              </a:rPr>
              <a:t>	+ </a:t>
            </a:r>
            <a:r>
              <a:rPr lang="en-US" sz="2800" dirty="0" err="1">
                <a:solidFill>
                  <a:srgbClr val="000000"/>
                </a:solidFill>
                <a:latin typeface="Times New Roman" panose="02020603050405020304" pitchFamily="18" charset="0"/>
                <a:ea typeface="Arial" panose="020B0604020202020204" pitchFamily="34" charset="0"/>
              </a:rPr>
              <a:t>Trạm</a:t>
            </a:r>
            <a:r>
              <a:rPr lang="en-US" sz="2800" dirty="0">
                <a:solidFill>
                  <a:srgbClr val="000000"/>
                </a:solidFill>
                <a:latin typeface="Times New Roman" panose="02020603050405020304" pitchFamily="18" charset="0"/>
                <a:ea typeface="Arial" panose="020B0604020202020204" pitchFamily="34" charset="0"/>
              </a:rPr>
              <a:t> 4: </a:t>
            </a:r>
            <a:r>
              <a:rPr lang="en-US" sz="2800" dirty="0" err="1">
                <a:solidFill>
                  <a:srgbClr val="000000"/>
                </a:solidFill>
                <a:latin typeface="Times New Roman" panose="02020603050405020304" pitchFamily="18" charset="0"/>
                <a:ea typeface="Arial" panose="020B0604020202020204" pitchFamily="34" charset="0"/>
              </a:rPr>
              <a:t>Làm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thí</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nghiệm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đun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nóng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đường</a:t>
            </a:r>
            <a:r>
              <a:rPr lang="en-US" sz="2800" dirty="0">
                <a:solidFill>
                  <a:srgbClr val="000000"/>
                </a:solidFill>
                <a:latin typeface="Times New Roman" panose="02020603050405020304" pitchFamily="18" charset="0"/>
                <a:ea typeface="Arial" panose="020B0604020202020204" pitchFamily="34" charset="0"/>
              </a:rPr>
              <a:t>.</a:t>
            </a:r>
            <a:endParaRPr lang="vi-VN" sz="2800" dirty="0">
              <a:solidFill>
                <a:srgbClr val="000000"/>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15080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AD2646-99B7-42B4-879D-BFE0E94EC625}"/>
              </a:ext>
            </a:extLst>
          </p:cNvPr>
          <p:cNvPicPr>
            <a:picLocks noChangeAspect="1"/>
          </p:cNvPicPr>
          <p:nvPr/>
        </p:nvPicPr>
        <p:blipFill>
          <a:blip r:embed="rId2"/>
          <a:stretch>
            <a:fillRect/>
          </a:stretch>
        </p:blipFill>
        <p:spPr>
          <a:xfrm>
            <a:off x="10048875" y="4633912"/>
            <a:ext cx="2143125" cy="2143125"/>
          </a:xfrm>
          <a:prstGeom prst="rect">
            <a:avLst/>
          </a:prstGeom>
        </p:spPr>
      </p:pic>
      <p:sp>
        <p:nvSpPr>
          <p:cNvPr id="6" name="TextBox 5">
            <a:extLst>
              <a:ext uri="{FF2B5EF4-FFF2-40B4-BE49-F238E27FC236}">
                <a16:creationId xmlns:a16="http://schemas.microsoft.com/office/drawing/2014/main" id="{24AE6793-EA05-44F5-86F2-EF3A1EA78258}"/>
              </a:ext>
            </a:extLst>
          </p:cNvPr>
          <p:cNvSpPr txBox="1"/>
          <p:nvPr/>
        </p:nvSpPr>
        <p:spPr>
          <a:xfrm>
            <a:off x="476250" y="180423"/>
            <a:ext cx="11715749" cy="523220"/>
          </a:xfrm>
          <a:prstGeom prst="rect">
            <a:avLst/>
          </a:prstGeom>
          <a:noFill/>
        </p:spPr>
        <p:txBody>
          <a:bodyPr wrap="square" rtlCol="0">
            <a:spAutoFit/>
          </a:bodyPr>
          <a:lstStyle/>
          <a:p>
            <a:r>
              <a:rPr lang="vi-VN" sz="2800" b="1" dirty="0">
                <a:solidFill>
                  <a:srgbClr val="FF0000"/>
                </a:solidFill>
              </a:rPr>
              <a:t>NHIỆM VỤ HỌC TẬP THEO TRẠM                      THỜI GIAN: 20 PHÚT</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86733C9C-CF0A-4D72-A288-5E22097B3198}"/>
              </a:ext>
            </a:extLst>
          </p:cNvPr>
          <p:cNvSpPr txBox="1"/>
          <p:nvPr/>
        </p:nvSpPr>
        <p:spPr>
          <a:xfrm>
            <a:off x="1178003" y="956944"/>
            <a:ext cx="10185321" cy="515782"/>
          </a:xfrm>
          <a:prstGeom prst="rect">
            <a:avLst/>
          </a:prstGeom>
          <a:noFill/>
        </p:spPr>
        <p:txBody>
          <a:bodyPr wrap="square" rtlCol="0">
            <a:spAutoFit/>
          </a:bodyPr>
          <a:lstStyle/>
          <a:p>
            <a:pPr marL="457200" indent="-457200" algn="just">
              <a:lnSpc>
                <a:spcPct val="105000"/>
              </a:lnSpc>
              <a:spcBef>
                <a:spcPts val="600"/>
              </a:spcBef>
              <a:spcAft>
                <a:spcPts val="600"/>
              </a:spcAft>
              <a:buFont typeface="Wingdings" panose="05000000000000000000" pitchFamily="2" charset="2"/>
              <a:buChar char="Ø"/>
            </a:pPr>
            <a:r>
              <a:rPr lang="en-US" sz="2800" dirty="0" err="1">
                <a:solidFill>
                  <a:srgbClr val="000000"/>
                </a:solidFill>
                <a:latin typeface="Times New Roman" panose="02020603050405020304" pitchFamily="18" charset="0"/>
                <a:ea typeface="Arial" panose="020B0604020202020204" pitchFamily="34" charset="0"/>
              </a:rPr>
              <a:t>Vị</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trí</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xuất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phát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và</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sơ</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đồ</a:t>
            </a:r>
            <a:r>
              <a:rPr lang="en-US" sz="2800" dirty="0">
                <a:solidFill>
                  <a:srgbClr val="000000"/>
                </a:solidFill>
                <a:latin typeface="Times New Roman" panose="02020603050405020304" pitchFamily="18" charset="0"/>
                <a:ea typeface="Arial" panose="020B0604020202020204" pitchFamily="34" charset="0"/>
              </a:rPr>
              <a:t> di </a:t>
            </a:r>
            <a:r>
              <a:rPr lang="en-US" sz="2800" dirty="0" err="1">
                <a:solidFill>
                  <a:srgbClr val="000000"/>
                </a:solidFill>
                <a:latin typeface="Times New Roman" panose="02020603050405020304" pitchFamily="18" charset="0"/>
                <a:ea typeface="Arial" panose="020B0604020202020204" pitchFamily="34" charset="0"/>
              </a:rPr>
              <a:t>chuyển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của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các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nhóm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như</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sau</a:t>
            </a:r>
            <a:r>
              <a:rPr lang="en-US" sz="2800" dirty="0">
                <a:solidFill>
                  <a:srgbClr val="000000"/>
                </a:solidFill>
                <a:latin typeface="Times New Roman" panose="02020603050405020304" pitchFamily="18" charset="0"/>
                <a:ea typeface="Arial" panose="020B0604020202020204" pitchFamily="34" charset="0"/>
              </a:rPr>
              <a:t>:</a:t>
            </a:r>
          </a:p>
        </p:txBody>
      </p:sp>
      <p:pic>
        <p:nvPicPr>
          <p:cNvPr id="24" name="Picture 23">
            <a:extLst>
              <a:ext uri="{FF2B5EF4-FFF2-40B4-BE49-F238E27FC236}">
                <a16:creationId xmlns:a16="http://schemas.microsoft.com/office/drawing/2014/main" id="{151F90DB-6B46-4486-9B7D-C975D2F4F41B}"/>
              </a:ext>
            </a:extLst>
          </p:cNvPr>
          <p:cNvPicPr>
            <a:picLocks noChangeAspect="1"/>
          </p:cNvPicPr>
          <p:nvPr/>
        </p:nvPicPr>
        <p:blipFill>
          <a:blip r:embed="rId3"/>
          <a:stretch>
            <a:fillRect/>
          </a:stretch>
        </p:blipFill>
        <p:spPr>
          <a:xfrm>
            <a:off x="155496" y="956944"/>
            <a:ext cx="1022508" cy="1022508"/>
          </a:xfrm>
          <a:prstGeom prst="rect">
            <a:avLst/>
          </a:prstGeom>
        </p:spPr>
      </p:pic>
      <p:grpSp>
        <p:nvGrpSpPr>
          <p:cNvPr id="5" name="Group 4">
            <a:extLst>
              <a:ext uri="{FF2B5EF4-FFF2-40B4-BE49-F238E27FC236}">
                <a16:creationId xmlns:a16="http://schemas.microsoft.com/office/drawing/2014/main" id="{3D7C1088-B12B-4EFC-B88A-1AB7ED16D00C}"/>
              </a:ext>
            </a:extLst>
          </p:cNvPr>
          <p:cNvGrpSpPr/>
          <p:nvPr/>
        </p:nvGrpSpPr>
        <p:grpSpPr>
          <a:xfrm>
            <a:off x="2362200" y="2805112"/>
            <a:ext cx="1371599" cy="1018057"/>
            <a:chOff x="2362200" y="4281487"/>
            <a:chExt cx="1371599" cy="1018057"/>
          </a:xfrm>
        </p:grpSpPr>
        <p:sp>
          <p:nvSpPr>
            <p:cNvPr id="3" name="Hexagon 2">
              <a:extLst>
                <a:ext uri="{FF2B5EF4-FFF2-40B4-BE49-F238E27FC236}">
                  <a16:creationId xmlns:a16="http://schemas.microsoft.com/office/drawing/2014/main" id="{85E3788A-C5F6-45DF-92EE-7189CF06371D}"/>
                </a:ext>
              </a:extLst>
            </p:cNvPr>
            <p:cNvSpPr/>
            <p:nvPr/>
          </p:nvSpPr>
          <p:spPr>
            <a:xfrm>
              <a:off x="2362200" y="4281487"/>
              <a:ext cx="981075" cy="70485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a:extLst>
                <a:ext uri="{FF2B5EF4-FFF2-40B4-BE49-F238E27FC236}">
                  <a16:creationId xmlns:a16="http://schemas.microsoft.com/office/drawing/2014/main" id="{6BE204C7-4CC9-48D2-918C-954914A6C639}"/>
                </a:ext>
              </a:extLst>
            </p:cNvPr>
            <p:cNvSpPr txBox="1"/>
            <p:nvPr/>
          </p:nvSpPr>
          <p:spPr>
            <a:xfrm>
              <a:off x="2466974" y="4930212"/>
              <a:ext cx="1266825" cy="369332"/>
            </a:xfrm>
            <a:prstGeom prst="rect">
              <a:avLst/>
            </a:prstGeom>
            <a:noFill/>
          </p:spPr>
          <p:txBody>
            <a:bodyPr wrap="square" rtlCol="0">
              <a:spAutoFit/>
            </a:bodyPr>
            <a:lstStyle/>
            <a:p>
              <a:r>
                <a:rPr lang="en-US" dirty="0" err="1"/>
                <a:t>Nhóm</a:t>
              </a:r>
              <a:r>
                <a:rPr lang="en-US" dirty="0"/>
                <a:t> 1</a:t>
              </a:r>
              <a:endParaRPr lang="vi-VN" dirty="0"/>
            </a:p>
          </p:txBody>
        </p:sp>
        <p:sp>
          <p:nvSpPr>
            <p:cNvPr id="10" name="TextBox 9">
              <a:extLst>
                <a:ext uri="{FF2B5EF4-FFF2-40B4-BE49-F238E27FC236}">
                  <a16:creationId xmlns:a16="http://schemas.microsoft.com/office/drawing/2014/main" id="{A6A0825B-00D9-441F-9652-04B455502B4F}"/>
                </a:ext>
              </a:extLst>
            </p:cNvPr>
            <p:cNvSpPr txBox="1"/>
            <p:nvPr/>
          </p:nvSpPr>
          <p:spPr>
            <a:xfrm>
              <a:off x="2466974" y="4497943"/>
              <a:ext cx="1266825" cy="369332"/>
            </a:xfrm>
            <a:prstGeom prst="rect">
              <a:avLst/>
            </a:prstGeom>
            <a:noFill/>
          </p:spPr>
          <p:txBody>
            <a:bodyPr wrap="square" rtlCol="0">
              <a:spAutoFit/>
            </a:bodyPr>
            <a:lstStyle/>
            <a:p>
              <a:r>
                <a:rPr lang="en-US" dirty="0" err="1"/>
                <a:t>Trạm</a:t>
              </a:r>
              <a:r>
                <a:rPr lang="en-US" dirty="0"/>
                <a:t> 1</a:t>
              </a:r>
            </a:p>
          </p:txBody>
        </p:sp>
      </p:grpSp>
      <p:grpSp>
        <p:nvGrpSpPr>
          <p:cNvPr id="11" name="Group 10">
            <a:extLst>
              <a:ext uri="{FF2B5EF4-FFF2-40B4-BE49-F238E27FC236}">
                <a16:creationId xmlns:a16="http://schemas.microsoft.com/office/drawing/2014/main" id="{E8F9006A-3536-4E07-BBE0-583F2080EB3E}"/>
              </a:ext>
            </a:extLst>
          </p:cNvPr>
          <p:cNvGrpSpPr/>
          <p:nvPr/>
        </p:nvGrpSpPr>
        <p:grpSpPr>
          <a:xfrm>
            <a:off x="5943600" y="2805112"/>
            <a:ext cx="1371599" cy="1018057"/>
            <a:chOff x="2362200" y="4281487"/>
            <a:chExt cx="1371599" cy="1018057"/>
          </a:xfrm>
        </p:grpSpPr>
        <p:sp>
          <p:nvSpPr>
            <p:cNvPr id="12" name="Hexagon 11">
              <a:extLst>
                <a:ext uri="{FF2B5EF4-FFF2-40B4-BE49-F238E27FC236}">
                  <a16:creationId xmlns:a16="http://schemas.microsoft.com/office/drawing/2014/main" id="{EEBF4E29-A014-4F76-BEBC-42B85C9DA9A7}"/>
                </a:ext>
              </a:extLst>
            </p:cNvPr>
            <p:cNvSpPr/>
            <p:nvPr/>
          </p:nvSpPr>
          <p:spPr>
            <a:xfrm>
              <a:off x="2362200" y="4281487"/>
              <a:ext cx="981075" cy="704850"/>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a:extLst>
                <a:ext uri="{FF2B5EF4-FFF2-40B4-BE49-F238E27FC236}">
                  <a16:creationId xmlns:a16="http://schemas.microsoft.com/office/drawing/2014/main" id="{97AE18C9-4417-4673-AC0A-E82CB4D55B37}"/>
                </a:ext>
              </a:extLst>
            </p:cNvPr>
            <p:cNvSpPr txBox="1"/>
            <p:nvPr/>
          </p:nvSpPr>
          <p:spPr>
            <a:xfrm>
              <a:off x="2466974" y="4930212"/>
              <a:ext cx="1266825" cy="369332"/>
            </a:xfrm>
            <a:prstGeom prst="rect">
              <a:avLst/>
            </a:prstGeom>
            <a:noFill/>
          </p:spPr>
          <p:txBody>
            <a:bodyPr wrap="square" rtlCol="0">
              <a:spAutoFit/>
            </a:bodyPr>
            <a:lstStyle/>
            <a:p>
              <a:r>
                <a:rPr lang="en-US" dirty="0" err="1"/>
                <a:t>Nhóm</a:t>
              </a:r>
              <a:r>
                <a:rPr lang="en-US" dirty="0"/>
                <a:t> 2</a:t>
              </a:r>
              <a:endParaRPr lang="vi-VN" dirty="0"/>
            </a:p>
          </p:txBody>
        </p:sp>
        <p:sp>
          <p:nvSpPr>
            <p:cNvPr id="14" name="TextBox 13">
              <a:extLst>
                <a:ext uri="{FF2B5EF4-FFF2-40B4-BE49-F238E27FC236}">
                  <a16:creationId xmlns:a16="http://schemas.microsoft.com/office/drawing/2014/main" id="{7C0F34C7-1503-4AA7-98CD-ACCEDC8F9CF9}"/>
                </a:ext>
              </a:extLst>
            </p:cNvPr>
            <p:cNvSpPr txBox="1"/>
            <p:nvPr/>
          </p:nvSpPr>
          <p:spPr>
            <a:xfrm>
              <a:off x="2466974" y="4497943"/>
              <a:ext cx="1266825" cy="369332"/>
            </a:xfrm>
            <a:prstGeom prst="rect">
              <a:avLst/>
            </a:prstGeom>
            <a:noFill/>
          </p:spPr>
          <p:txBody>
            <a:bodyPr wrap="square" rtlCol="0">
              <a:spAutoFit/>
            </a:bodyPr>
            <a:lstStyle/>
            <a:p>
              <a:r>
                <a:rPr lang="en-US" dirty="0" err="1"/>
                <a:t>Trạm</a:t>
              </a:r>
              <a:r>
                <a:rPr lang="en-US" dirty="0"/>
                <a:t> 2</a:t>
              </a:r>
            </a:p>
          </p:txBody>
        </p:sp>
      </p:grpSp>
      <p:grpSp>
        <p:nvGrpSpPr>
          <p:cNvPr id="15" name="Group 14">
            <a:extLst>
              <a:ext uri="{FF2B5EF4-FFF2-40B4-BE49-F238E27FC236}">
                <a16:creationId xmlns:a16="http://schemas.microsoft.com/office/drawing/2014/main" id="{B2381EDA-EC70-4854-AEFA-FF5976D83546}"/>
              </a:ext>
            </a:extLst>
          </p:cNvPr>
          <p:cNvGrpSpPr/>
          <p:nvPr/>
        </p:nvGrpSpPr>
        <p:grpSpPr>
          <a:xfrm>
            <a:off x="5943600" y="5197004"/>
            <a:ext cx="1371599" cy="1018057"/>
            <a:chOff x="2362200" y="4281487"/>
            <a:chExt cx="1371599" cy="1018057"/>
          </a:xfrm>
        </p:grpSpPr>
        <p:sp>
          <p:nvSpPr>
            <p:cNvPr id="16" name="Hexagon 15">
              <a:extLst>
                <a:ext uri="{FF2B5EF4-FFF2-40B4-BE49-F238E27FC236}">
                  <a16:creationId xmlns:a16="http://schemas.microsoft.com/office/drawing/2014/main" id="{B70966D5-23BB-4EF5-A82A-48B26616B441}"/>
                </a:ext>
              </a:extLst>
            </p:cNvPr>
            <p:cNvSpPr/>
            <p:nvPr/>
          </p:nvSpPr>
          <p:spPr>
            <a:xfrm>
              <a:off x="2362200" y="4281487"/>
              <a:ext cx="981075" cy="704850"/>
            </a:xfrm>
            <a:prstGeom prst="hexagon">
              <a:avLst/>
            </a:prstGeom>
            <a:solidFill>
              <a:srgbClr val="C06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1C50D34F-7138-4770-ACD7-8D0E2798EA59}"/>
                </a:ext>
              </a:extLst>
            </p:cNvPr>
            <p:cNvSpPr txBox="1"/>
            <p:nvPr/>
          </p:nvSpPr>
          <p:spPr>
            <a:xfrm>
              <a:off x="2466974" y="4930212"/>
              <a:ext cx="1266825" cy="369332"/>
            </a:xfrm>
            <a:prstGeom prst="rect">
              <a:avLst/>
            </a:prstGeom>
            <a:noFill/>
          </p:spPr>
          <p:txBody>
            <a:bodyPr wrap="square" rtlCol="0">
              <a:spAutoFit/>
            </a:bodyPr>
            <a:lstStyle/>
            <a:p>
              <a:r>
                <a:rPr lang="en-US" dirty="0" err="1"/>
                <a:t>Nhóm</a:t>
              </a:r>
              <a:r>
                <a:rPr lang="en-US" dirty="0"/>
                <a:t> 3</a:t>
              </a:r>
              <a:endParaRPr lang="vi-VN" dirty="0"/>
            </a:p>
          </p:txBody>
        </p:sp>
        <p:sp>
          <p:nvSpPr>
            <p:cNvPr id="18" name="TextBox 17">
              <a:extLst>
                <a:ext uri="{FF2B5EF4-FFF2-40B4-BE49-F238E27FC236}">
                  <a16:creationId xmlns:a16="http://schemas.microsoft.com/office/drawing/2014/main" id="{EB1FAE5D-EA82-4CA6-8CD5-BBC29CFDD9E8}"/>
                </a:ext>
              </a:extLst>
            </p:cNvPr>
            <p:cNvSpPr txBox="1"/>
            <p:nvPr/>
          </p:nvSpPr>
          <p:spPr>
            <a:xfrm>
              <a:off x="2466974" y="4497943"/>
              <a:ext cx="1266825" cy="369332"/>
            </a:xfrm>
            <a:prstGeom prst="rect">
              <a:avLst/>
            </a:prstGeom>
            <a:noFill/>
          </p:spPr>
          <p:txBody>
            <a:bodyPr wrap="square" rtlCol="0">
              <a:spAutoFit/>
            </a:bodyPr>
            <a:lstStyle/>
            <a:p>
              <a:r>
                <a:rPr lang="en-US" dirty="0" err="1"/>
                <a:t>Trạm</a:t>
              </a:r>
              <a:r>
                <a:rPr lang="en-US" dirty="0"/>
                <a:t> 3</a:t>
              </a:r>
            </a:p>
          </p:txBody>
        </p:sp>
      </p:grpSp>
      <p:grpSp>
        <p:nvGrpSpPr>
          <p:cNvPr id="19" name="Group 18">
            <a:extLst>
              <a:ext uri="{FF2B5EF4-FFF2-40B4-BE49-F238E27FC236}">
                <a16:creationId xmlns:a16="http://schemas.microsoft.com/office/drawing/2014/main" id="{86FFEC8B-6DAE-4DDB-80C0-FDEB1D376E73}"/>
              </a:ext>
            </a:extLst>
          </p:cNvPr>
          <p:cNvGrpSpPr/>
          <p:nvPr/>
        </p:nvGrpSpPr>
        <p:grpSpPr>
          <a:xfrm>
            <a:off x="2338390" y="5197004"/>
            <a:ext cx="1371599" cy="1018057"/>
            <a:chOff x="2362200" y="4281487"/>
            <a:chExt cx="1371599" cy="1018057"/>
          </a:xfrm>
        </p:grpSpPr>
        <p:sp>
          <p:nvSpPr>
            <p:cNvPr id="20" name="Hexagon 19">
              <a:extLst>
                <a:ext uri="{FF2B5EF4-FFF2-40B4-BE49-F238E27FC236}">
                  <a16:creationId xmlns:a16="http://schemas.microsoft.com/office/drawing/2014/main" id="{8B22A062-BAC5-4352-8FE8-7CC0C1160251}"/>
                </a:ext>
              </a:extLst>
            </p:cNvPr>
            <p:cNvSpPr/>
            <p:nvPr/>
          </p:nvSpPr>
          <p:spPr>
            <a:xfrm>
              <a:off x="2362200" y="4281487"/>
              <a:ext cx="981075" cy="704850"/>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39928760-F72E-4F78-AD48-CE04A57C2234}"/>
                </a:ext>
              </a:extLst>
            </p:cNvPr>
            <p:cNvSpPr txBox="1"/>
            <p:nvPr/>
          </p:nvSpPr>
          <p:spPr>
            <a:xfrm>
              <a:off x="2466974" y="4930212"/>
              <a:ext cx="1266825" cy="369332"/>
            </a:xfrm>
            <a:prstGeom prst="rect">
              <a:avLst/>
            </a:prstGeom>
            <a:noFill/>
          </p:spPr>
          <p:txBody>
            <a:bodyPr wrap="square" rtlCol="0">
              <a:spAutoFit/>
            </a:bodyPr>
            <a:lstStyle/>
            <a:p>
              <a:r>
                <a:rPr lang="en-US" dirty="0" err="1"/>
                <a:t>Nhóm</a:t>
              </a:r>
              <a:r>
                <a:rPr lang="en-US" dirty="0"/>
                <a:t> 4</a:t>
              </a:r>
              <a:endParaRPr lang="vi-VN" dirty="0"/>
            </a:p>
          </p:txBody>
        </p:sp>
        <p:sp>
          <p:nvSpPr>
            <p:cNvPr id="22" name="TextBox 21">
              <a:extLst>
                <a:ext uri="{FF2B5EF4-FFF2-40B4-BE49-F238E27FC236}">
                  <a16:creationId xmlns:a16="http://schemas.microsoft.com/office/drawing/2014/main" id="{239CCD0E-FB06-4D77-90D2-827DFCAC7C7B}"/>
                </a:ext>
              </a:extLst>
            </p:cNvPr>
            <p:cNvSpPr txBox="1"/>
            <p:nvPr/>
          </p:nvSpPr>
          <p:spPr>
            <a:xfrm>
              <a:off x="2466974" y="4497943"/>
              <a:ext cx="1266825" cy="369332"/>
            </a:xfrm>
            <a:prstGeom prst="rect">
              <a:avLst/>
            </a:prstGeom>
            <a:noFill/>
          </p:spPr>
          <p:txBody>
            <a:bodyPr wrap="square" rtlCol="0">
              <a:spAutoFit/>
            </a:bodyPr>
            <a:lstStyle/>
            <a:p>
              <a:r>
                <a:rPr lang="en-US" dirty="0" err="1"/>
                <a:t>Trạm</a:t>
              </a:r>
              <a:r>
                <a:rPr lang="en-US" dirty="0"/>
                <a:t> 4</a:t>
              </a:r>
            </a:p>
          </p:txBody>
        </p:sp>
      </p:grpSp>
      <p:sp>
        <p:nvSpPr>
          <p:cNvPr id="8" name="Arrow: Curved Down 7">
            <a:extLst>
              <a:ext uri="{FF2B5EF4-FFF2-40B4-BE49-F238E27FC236}">
                <a16:creationId xmlns:a16="http://schemas.microsoft.com/office/drawing/2014/main" id="{6A6DB7EA-32D9-443F-A462-03D2F4788F89}"/>
              </a:ext>
            </a:extLst>
          </p:cNvPr>
          <p:cNvSpPr/>
          <p:nvPr/>
        </p:nvSpPr>
        <p:spPr>
          <a:xfrm>
            <a:off x="2847974" y="1863546"/>
            <a:ext cx="3586163" cy="9415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3" name="Arrow: Curved Left 22">
            <a:extLst>
              <a:ext uri="{FF2B5EF4-FFF2-40B4-BE49-F238E27FC236}">
                <a16:creationId xmlns:a16="http://schemas.microsoft.com/office/drawing/2014/main" id="{229A66D8-5FC9-45D7-81B8-4C8399C4709D}"/>
              </a:ext>
            </a:extLst>
          </p:cNvPr>
          <p:cNvSpPr/>
          <p:nvPr/>
        </p:nvSpPr>
        <p:spPr>
          <a:xfrm>
            <a:off x="6924675" y="3021568"/>
            <a:ext cx="1095375" cy="26553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6" name="Arrow: Curved Left 25">
            <a:extLst>
              <a:ext uri="{FF2B5EF4-FFF2-40B4-BE49-F238E27FC236}">
                <a16:creationId xmlns:a16="http://schemas.microsoft.com/office/drawing/2014/main" id="{0CDD0853-2EC6-4634-99D3-E17F3FF61775}"/>
              </a:ext>
            </a:extLst>
          </p:cNvPr>
          <p:cNvSpPr/>
          <p:nvPr/>
        </p:nvSpPr>
        <p:spPr>
          <a:xfrm rot="5400000">
            <a:off x="4182306" y="4753854"/>
            <a:ext cx="704851" cy="347186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7" name="Arrow: Curved Left 26">
            <a:extLst>
              <a:ext uri="{FF2B5EF4-FFF2-40B4-BE49-F238E27FC236}">
                <a16:creationId xmlns:a16="http://schemas.microsoft.com/office/drawing/2014/main" id="{23BB5E82-557B-4BAC-9294-B49663D8232E}"/>
              </a:ext>
            </a:extLst>
          </p:cNvPr>
          <p:cNvSpPr/>
          <p:nvPr/>
        </p:nvSpPr>
        <p:spPr>
          <a:xfrm rot="10800000">
            <a:off x="1266825" y="2894097"/>
            <a:ext cx="1095375" cy="26553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41745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23"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Kết quả hình ảnh cho hình nền powerpoint đẹp">
            <a:extLst>
              <a:ext uri="{FF2B5EF4-FFF2-40B4-BE49-F238E27FC236}">
                <a16:creationId xmlns:a16="http://schemas.microsoft.com/office/drawing/2014/main" id="{4E301B91-43F3-4FA5-8ABF-67EB41536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237" y="0"/>
            <a:ext cx="14401800" cy="7487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9F10A784-FC0C-4030-AB24-B4AB62915DB4}"/>
              </a:ext>
            </a:extLst>
          </p:cNvPr>
          <p:cNvSpPr>
            <a:spLocks noChangeArrowheads="1"/>
          </p:cNvSpPr>
          <p:nvPr/>
        </p:nvSpPr>
        <p:spPr bwMode="auto">
          <a:xfrm>
            <a:off x="888273" y="1482982"/>
            <a:ext cx="1080298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42900" algn="just"/>
            <a:r>
              <a:rPr kumimoji="0" lang="vi-VN" altLang="vi-VN" sz="2800" b="1" i="0" u="none" strike="noStrike" cap="none" normalizeH="0" baseline="0" dirty="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Phiếu thu hoạch tr</a:t>
            </a:r>
            <a:r>
              <a:rPr lang="en-US" altLang="vi-VN" sz="2800" b="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ạm</a:t>
            </a:r>
            <a:r>
              <a:rPr lang="en-US" altLang="vi-VN" sz="28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1</a:t>
            </a:r>
            <a:r>
              <a:rPr kumimoji="0" lang="en-US" altLang="vi-VN" sz="2800" b="1" i="0" u="none" strike="noStrike" cap="none" normalizeH="0" baseline="0" dirty="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rPr>
              <a:t>Quan</a:t>
            </a:r>
            <a:r>
              <a:rPr lang="en-US" sz="2800" dirty="0" smtClean="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sát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các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đặc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điểm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của</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chất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Đọc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tài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liệu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tìm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hiểu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thông</a:t>
            </a:r>
            <a:r>
              <a:rPr lang="en-US" sz="2800" dirty="0">
                <a:solidFill>
                  <a:srgbClr val="000000"/>
                </a:solidFill>
                <a:latin typeface="Times New Roman" panose="02020603050405020304" pitchFamily="18" charset="0"/>
                <a:ea typeface="Arial" panose="020B0604020202020204" pitchFamily="34" charset="0"/>
              </a:rPr>
              <a:t> tin </a:t>
            </a:r>
            <a:r>
              <a:rPr lang="en-US" sz="2800" dirty="0" err="1">
                <a:solidFill>
                  <a:srgbClr val="000000"/>
                </a:solidFill>
                <a:latin typeface="Times New Roman" panose="02020603050405020304" pitchFamily="18" charset="0"/>
                <a:ea typeface="Arial" panose="020B0604020202020204" pitchFamily="34" charset="0"/>
              </a:rPr>
              <a:t>về</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tính</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dẫn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điện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dẫn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nhiệt</a:t>
            </a:r>
            <a:r>
              <a:rPr lang="en-US" sz="2800" dirty="0">
                <a:solidFill>
                  <a:srgbClr val="000000"/>
                </a:solidFill>
                <a:latin typeface="Times New Roman" panose="02020603050405020304" pitchFamily="18" charset="0"/>
                <a:ea typeface="Arial" panose="020B0604020202020204" pitchFamily="34" charset="0"/>
              </a:rPr>
              <a:t>.</a:t>
            </a:r>
            <a:endParaRPr lang="vi-VN" sz="2800" dirty="0">
              <a:solidFill>
                <a:srgbClr val="000000"/>
              </a:solidFill>
              <a:latin typeface="Times New Roman" panose="02020603050405020304" pitchFamily="18" charset="0"/>
              <a:ea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lang="en-US" altLang="vi-VN" sz="2800" b="1" dirty="0" err="1" smtClean="0">
                <a:solidFill>
                  <a:srgbClr val="000000"/>
                </a:solidFill>
                <a:latin typeface="Times New Roman" panose="02020603050405020304" pitchFamily="18" charset="0"/>
                <a:cs typeface="Times New Roman" panose="02020603050405020304" pitchFamily="18" charset="0"/>
              </a:rPr>
              <a:t>Trả</a:t>
            </a:r>
            <a:r>
              <a:rPr lang="en-US" altLang="vi-VN" sz="2800" b="1" dirty="0" smtClean="0">
                <a:solidFill>
                  <a:srgbClr val="000000"/>
                </a:solidFill>
                <a:latin typeface="Times New Roman" panose="02020603050405020304" pitchFamily="18" charset="0"/>
                <a:cs typeface="Times New Roman" panose="02020603050405020304" pitchFamily="18" charset="0"/>
              </a:rPr>
              <a:t> </a:t>
            </a:r>
            <a:r>
              <a:rPr lang="en-US" altLang="vi-VN" sz="2800" b="1" dirty="0" err="1" smtClean="0">
                <a:solidFill>
                  <a:srgbClr val="000000"/>
                </a:solidFill>
                <a:latin typeface="Times New Roman" panose="02020603050405020304" pitchFamily="18" charset="0"/>
                <a:cs typeface="Times New Roman" panose="02020603050405020304" pitchFamily="18" charset="0"/>
              </a:rPr>
              <a:t>lời</a:t>
            </a:r>
            <a:r>
              <a:rPr lang="en-US" altLang="vi-VN" sz="2800" b="1" dirty="0" smtClean="0">
                <a:solidFill>
                  <a:srgbClr val="000000"/>
                </a:solidFill>
                <a:latin typeface="Times New Roman" panose="02020603050405020304" pitchFamily="18" charset="0"/>
                <a:cs typeface="Times New Roman" panose="02020603050405020304"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r>
              <a:rPr lang="en-US" altLang="vi-VN" sz="2800" dirty="0" err="1" smtClean="0">
                <a:solidFill>
                  <a:srgbClr val="000000"/>
                </a:solidFill>
                <a:latin typeface="Times New Roman" panose="02020603050405020304" pitchFamily="18" charset="0"/>
                <a:cs typeface="Times New Roman" panose="02020603050405020304" pitchFamily="18" charset="0"/>
              </a:rPr>
              <a:t>Độ</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dẫn</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điện</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nhiệt</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là</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đại</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lượng</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đặc</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trưng</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cho</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khả</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năng</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dẫn</a:t>
            </a:r>
            <a:r>
              <a:rPr lang="en-US" altLang="vi-VN" sz="2800" dirty="0" smtClean="0">
                <a:solidFill>
                  <a:srgbClr val="000000"/>
                </a:solidFill>
                <a:latin typeface="Times New Roman" panose="02020603050405020304" pitchFamily="18" charset="0"/>
                <a:cs typeface="Times New Roman" panose="02020603050405020304" pitchFamily="18" charset="0"/>
              </a:rPr>
              <a:t> ( </a:t>
            </a:r>
            <a:r>
              <a:rPr lang="en-US" altLang="vi-VN" sz="2800" dirty="0" err="1" smtClean="0">
                <a:solidFill>
                  <a:srgbClr val="000000"/>
                </a:solidFill>
                <a:latin typeface="Times New Roman" panose="02020603050405020304" pitchFamily="18" charset="0"/>
                <a:cs typeface="Times New Roman" panose="02020603050405020304" pitchFamily="18" charset="0"/>
              </a:rPr>
              <a:t>nhiệt</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điện</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của</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vật</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liệu</a:t>
            </a:r>
            <a:r>
              <a:rPr lang="en-US" altLang="vi-VN" sz="2800" dirty="0" smtClean="0">
                <a:solidFill>
                  <a:srgbClr val="000000"/>
                </a:solidFill>
                <a:latin typeface="Times New Roman" panose="02020603050405020304" pitchFamily="18" charset="0"/>
                <a:cs typeface="Times New Roman" panose="02020603050405020304" pitchFamily="18" charset="0"/>
              </a:rPr>
              <a:t>.</a:t>
            </a:r>
          </a:p>
          <a:p>
            <a:pPr marL="0" marR="0" lvl="0" indent="342900" algn="just" defTabSz="914400" rtl="0" eaLnBrk="0" fontAlgn="base" latinLnBrk="0" hangingPunct="0">
              <a:lnSpc>
                <a:spcPct val="100000"/>
              </a:lnSpc>
              <a:spcBef>
                <a:spcPct val="0"/>
              </a:spcBef>
              <a:spcAft>
                <a:spcPct val="0"/>
              </a:spcAft>
              <a:buClrTx/>
              <a:buSzTx/>
              <a:buFontTx/>
              <a:buNone/>
              <a:tabLst/>
            </a:pPr>
            <a:r>
              <a:rPr lang="en-US" altLang="vi-VN" sz="2800" dirty="0" err="1" smtClean="0">
                <a:solidFill>
                  <a:srgbClr val="000000"/>
                </a:solidFill>
                <a:latin typeface="Times New Roman" panose="02020603050405020304" pitchFamily="18" charset="0"/>
                <a:cs typeface="Times New Roman" panose="02020603050405020304" pitchFamily="18" charset="0"/>
              </a:rPr>
              <a:t>Độ</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dẫn</a:t>
            </a:r>
            <a:r>
              <a:rPr lang="en-US" altLang="vi-VN" sz="2800" dirty="0">
                <a:solidFill>
                  <a:srgbClr val="000000"/>
                </a:solidFill>
                <a:latin typeface="Times New Roman" panose="02020603050405020304" pitchFamily="18" charset="0"/>
                <a:cs typeface="Times New Roman" panose="02020603050405020304" pitchFamily="18" charset="0"/>
              </a:rPr>
              <a:t> </a:t>
            </a:r>
            <a:r>
              <a:rPr lang="en-US" altLang="vi-VN" sz="2800" dirty="0" smtClean="0">
                <a:solidFill>
                  <a:srgbClr val="000000"/>
                </a:solidFill>
                <a:latin typeface="Times New Roman" panose="02020603050405020304" pitchFamily="18" charset="0"/>
                <a:cs typeface="Times New Roman" panose="02020603050405020304" pitchFamily="18" charset="0"/>
              </a:rPr>
              <a:t>(</a:t>
            </a:r>
            <a:r>
              <a:rPr lang="en-US" altLang="vi-VN" sz="2800" dirty="0" err="1" smtClean="0">
                <a:solidFill>
                  <a:srgbClr val="000000"/>
                </a:solidFill>
                <a:latin typeface="Times New Roman" panose="02020603050405020304" pitchFamily="18" charset="0"/>
                <a:cs typeface="Times New Roman" panose="02020603050405020304" pitchFamily="18" charset="0"/>
              </a:rPr>
              <a:t>điện</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nhiệt</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càng</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lớn</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đồng</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nghĩa</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với</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việc</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truyền</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nhiệt</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điện</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càng</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tốt</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nhanh</a:t>
            </a:r>
            <a:r>
              <a:rPr lang="en-US" altLang="vi-VN" sz="2800" dirty="0" smtClean="0">
                <a:solidFill>
                  <a:srgbClr val="000000"/>
                </a:solidFill>
                <a:latin typeface="Times New Roman" panose="02020603050405020304" pitchFamily="18" charset="0"/>
                <a:cs typeface="Times New Roman" panose="02020603050405020304" pitchFamily="18" charset="0"/>
              </a:rPr>
              <a:t> </a:t>
            </a:r>
            <a:r>
              <a:rPr lang="en-US" altLang="vi-VN" sz="2800" dirty="0" err="1" smtClean="0">
                <a:solidFill>
                  <a:srgbClr val="000000"/>
                </a:solidFill>
                <a:latin typeface="Times New Roman" panose="02020603050405020304" pitchFamily="18" charset="0"/>
                <a:cs typeface="Times New Roman" panose="02020603050405020304" pitchFamily="18" charset="0"/>
              </a:rPr>
              <a:t>hơn</a:t>
            </a:r>
            <a:r>
              <a:rPr lang="en-US" altLang="vi-VN" sz="2800" dirty="0" smtClean="0">
                <a:solidFill>
                  <a:srgbClr val="000000"/>
                </a:solidFill>
                <a:latin typeface="Times New Roman" panose="02020603050405020304" pitchFamily="18" charset="0"/>
                <a:cs typeface="Times New Roman" panose="02020603050405020304" pitchFamily="18" charset="0"/>
              </a:rPr>
              <a:t>)</a:t>
            </a:r>
            <a:endParaRPr lang="vi-VN" altLang="vi-VN" sz="2800" dirty="0">
              <a:solidFill>
                <a:srgbClr val="000000"/>
              </a:solidFill>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0969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Kết quả hình ảnh cho hình nền powerpoint đẹp">
            <a:extLst>
              <a:ext uri="{FF2B5EF4-FFF2-40B4-BE49-F238E27FC236}">
                <a16:creationId xmlns:a16="http://schemas.microsoft.com/office/drawing/2014/main" id="{4E301B91-43F3-4FA5-8ABF-67EB41536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368252"/>
            <a:ext cx="14401800" cy="7487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9F10A784-FC0C-4030-AB24-B4AB62915DB4}"/>
              </a:ext>
            </a:extLst>
          </p:cNvPr>
          <p:cNvSpPr>
            <a:spLocks noChangeArrowheads="1"/>
          </p:cNvSpPr>
          <p:nvPr/>
        </p:nvSpPr>
        <p:spPr bwMode="auto">
          <a:xfrm>
            <a:off x="122493" y="366623"/>
            <a:ext cx="1070838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vi-VN"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Phiếu thu hoạch </a:t>
            </a:r>
            <a:r>
              <a:rPr kumimoji="0" lang="vi-VN" altLang="vi-VN" sz="2800" b="1" i="0" u="none" strike="noStrike" cap="none" normalizeH="0" baseline="0" dirty="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a:t>
            </a:r>
            <a:r>
              <a:rPr lang="en-US" altLang="vi-VN" sz="2800" b="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ạm</a:t>
            </a:r>
            <a:r>
              <a:rPr lang="en-US" altLang="vi-VN" sz="28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2</a:t>
            </a:r>
            <a:r>
              <a:rPr kumimoji="0" lang="en-US" altLang="vi-VN" sz="2800" b="1" i="0" u="none" strike="noStrike" cap="none" normalizeH="0" baseline="0" dirty="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Làm</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thí</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nghiệm</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đo</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nhiệt</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sôi</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vi-VN" altLang="vi-VN" sz="2800" b="0" i="0" u="none" strike="noStrike" cap="none" normalizeH="0" baseline="0" dirty="0">
              <a:ln>
                <a:noFill/>
              </a:ln>
              <a:solidFill>
                <a:schemeClr val="tx1"/>
              </a:solidFill>
              <a:effectLst/>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r>
              <a:rPr kumimoji="0" lang="vi-VN" altLang="vi-VN" sz="28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Kết quả thí nghiệm</a:t>
            </a: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vi-VN" altLang="vi-VN" sz="28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 Nhận xét: </a:t>
            </a:r>
            <a:endParaRPr kumimoji="0" lang="vi-VN" altLang="vi-VN" sz="2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 suốt thời gian sôi, nhiệt độ của nước ..........</a:t>
            </a:r>
            <a:endParaRPr kumimoji="0" lang="vi-VN" altLang="vi-VN" sz="2800" b="0" i="0" u="none" strike="noStrike" cap="none" normalizeH="0" baseline="0" dirty="0">
              <a:ln>
                <a:noFill/>
              </a:ln>
              <a:solidFill>
                <a:schemeClr val="tx1"/>
              </a:solidFill>
              <a:effectLst/>
            </a:endParaRPr>
          </a:p>
        </p:txBody>
      </p:sp>
      <p:graphicFrame>
        <p:nvGraphicFramePr>
          <p:cNvPr id="4" name="Table 3">
            <a:extLst>
              <a:ext uri="{FF2B5EF4-FFF2-40B4-BE49-F238E27FC236}">
                <a16:creationId xmlns:a16="http://schemas.microsoft.com/office/drawing/2014/main" id="{C43D5D38-F16B-4967-A84F-FBA89D1D5B48}"/>
              </a:ext>
            </a:extLst>
          </p:cNvPr>
          <p:cNvGraphicFramePr>
            <a:graphicFrameLocks noGrp="1"/>
          </p:cNvGraphicFramePr>
          <p:nvPr>
            <p:extLst>
              <p:ext uri="{D42A27DB-BD31-4B8C-83A1-F6EECF244321}">
                <p14:modId xmlns:p14="http://schemas.microsoft.com/office/powerpoint/2010/main" val="1890972843"/>
              </p:ext>
            </p:extLst>
          </p:nvPr>
        </p:nvGraphicFramePr>
        <p:xfrm>
          <a:off x="1371983" y="1481873"/>
          <a:ext cx="10343384" cy="3549093"/>
        </p:xfrm>
        <a:graphic>
          <a:graphicData uri="http://schemas.openxmlformats.org/drawingml/2006/table">
            <a:tbl>
              <a:tblPr firstRow="1" firstCol="1" bandRow="1">
                <a:tableStyleId>{5C22544A-7EE6-4342-B048-85BDC9FD1C3A}</a:tableStyleId>
              </a:tblPr>
              <a:tblGrid>
                <a:gridCol w="3942260">
                  <a:extLst>
                    <a:ext uri="{9D8B030D-6E8A-4147-A177-3AD203B41FA5}">
                      <a16:colId xmlns:a16="http://schemas.microsoft.com/office/drawing/2014/main" val="103613981"/>
                    </a:ext>
                  </a:extLst>
                </a:gridCol>
                <a:gridCol w="3141294">
                  <a:extLst>
                    <a:ext uri="{9D8B030D-6E8A-4147-A177-3AD203B41FA5}">
                      <a16:colId xmlns:a16="http://schemas.microsoft.com/office/drawing/2014/main" val="1177226032"/>
                    </a:ext>
                  </a:extLst>
                </a:gridCol>
                <a:gridCol w="3259830">
                  <a:extLst>
                    <a:ext uri="{9D8B030D-6E8A-4147-A177-3AD203B41FA5}">
                      <a16:colId xmlns:a16="http://schemas.microsoft.com/office/drawing/2014/main" val="770595517"/>
                    </a:ext>
                  </a:extLst>
                </a:gridCol>
              </a:tblGrid>
              <a:tr h="1308813">
                <a:tc>
                  <a:txBody>
                    <a:bodyPr/>
                    <a:lstStyle/>
                    <a:p>
                      <a:pPr marL="457200" algn="ctr">
                        <a:lnSpc>
                          <a:spcPct val="105000"/>
                        </a:lnSpc>
                      </a:pPr>
                      <a:r>
                        <a:rPr lang="vi-VN" sz="2800" dirty="0">
                          <a:effectLst/>
                          <a:latin typeface="Times New Roman" panose="02020603050405020304" pitchFamily="18" charset="0"/>
                          <a:cs typeface="Times New Roman" panose="02020603050405020304" pitchFamily="18" charset="0"/>
                        </a:rPr>
                        <a:t>Thời gian (phút)</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ctr">
                        <a:lnSpc>
                          <a:spcPct val="105000"/>
                        </a:lnSpc>
                      </a:pPr>
                      <a:r>
                        <a:rPr lang="vi-VN" sz="2800" dirty="0">
                          <a:effectLst/>
                          <a:latin typeface="Times New Roman" panose="02020603050405020304" pitchFamily="18" charset="0"/>
                          <a:cs typeface="Times New Roman" panose="02020603050405020304" pitchFamily="18" charset="0"/>
                        </a:rPr>
                        <a:t>Nhiệt độ (</a:t>
                      </a:r>
                      <a:r>
                        <a:rPr lang="vi-VN" sz="2800" baseline="30000" dirty="0">
                          <a:effectLst/>
                          <a:latin typeface="Times New Roman" panose="02020603050405020304" pitchFamily="18" charset="0"/>
                          <a:cs typeface="Times New Roman" panose="02020603050405020304" pitchFamily="18" charset="0"/>
                        </a:rPr>
                        <a:t>0</a:t>
                      </a:r>
                      <a:r>
                        <a:rPr lang="vi-VN" sz="2800" dirty="0">
                          <a:effectLst/>
                          <a:latin typeface="Times New Roman" panose="02020603050405020304" pitchFamily="18" charset="0"/>
                          <a:cs typeface="Times New Roman" panose="02020603050405020304" pitchFamily="18" charset="0"/>
                        </a:rPr>
                        <a:t>C)</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ctr">
                        <a:lnSpc>
                          <a:spcPct val="105000"/>
                        </a:lnSpc>
                        <a:spcAft>
                          <a:spcPts val="600"/>
                        </a:spcAft>
                      </a:pPr>
                      <a:r>
                        <a:rPr lang="vi-VN" sz="2800" dirty="0">
                          <a:effectLst/>
                          <a:latin typeface="Times New Roman" panose="02020603050405020304" pitchFamily="18" charset="0"/>
                          <a:cs typeface="Times New Roman" panose="02020603050405020304" pitchFamily="18" charset="0"/>
                        </a:rPr>
                        <a:t>Thể</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3979325"/>
                  </a:ext>
                </a:extLst>
              </a:tr>
              <a:tr h="436271">
                <a:tc>
                  <a:txBody>
                    <a:bodyPr/>
                    <a:lstStyle/>
                    <a:p>
                      <a:pPr marL="457200" algn="ctr">
                        <a:lnSpc>
                          <a:spcPct val="105000"/>
                        </a:lnSpc>
                        <a:spcBef>
                          <a:spcPts val="600"/>
                        </a:spcBef>
                      </a:pPr>
                      <a:r>
                        <a:rPr lang="vi-VN" sz="2800">
                          <a:effectLst/>
                          <a:latin typeface="Times New Roman" panose="02020603050405020304" pitchFamily="18" charset="0"/>
                          <a:cs typeface="Times New Roman" panose="02020603050405020304" pitchFamily="18" charset="0"/>
                        </a:rPr>
                        <a:t>0</a:t>
                      </a:r>
                      <a:endPar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5000"/>
                        </a:lnSpc>
                      </a:pPr>
                      <a:r>
                        <a:rPr lang="vi-VN" sz="2800" dirty="0">
                          <a:effectLst/>
                          <a:latin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cs typeface="Times New Roman" panose="02020603050405020304" pitchFamily="18" charset="0"/>
                        </a:rPr>
                        <a:t>100</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5000"/>
                        </a:lnSpc>
                        <a:spcAft>
                          <a:spcPts val="600"/>
                        </a:spcAft>
                      </a:pPr>
                      <a:r>
                        <a:rPr lang="vi-VN"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Lỏng</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4705688"/>
                  </a:ext>
                </a:extLst>
              </a:tr>
              <a:tr h="436271">
                <a:tc>
                  <a:txBody>
                    <a:bodyPr/>
                    <a:lstStyle/>
                    <a:p>
                      <a:pPr marL="457200" algn="ctr">
                        <a:lnSpc>
                          <a:spcPct val="105000"/>
                        </a:lnSpc>
                        <a:spcBef>
                          <a:spcPts val="600"/>
                        </a:spcBef>
                      </a:pPr>
                      <a:r>
                        <a:rPr lang="vi-VN" sz="2800">
                          <a:effectLst/>
                          <a:latin typeface="Times New Roman" panose="02020603050405020304" pitchFamily="18" charset="0"/>
                          <a:cs typeface="Times New Roman" panose="02020603050405020304" pitchFamily="18" charset="0"/>
                        </a:rPr>
                        <a:t>1</a:t>
                      </a:r>
                      <a:endPar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5000"/>
                        </a:lnSpc>
                      </a:pPr>
                      <a:r>
                        <a:rPr lang="vi-VN" sz="2800" dirty="0">
                          <a:effectLst/>
                          <a:latin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cs typeface="Times New Roman" panose="02020603050405020304" pitchFamily="18" charset="0"/>
                        </a:rPr>
                        <a:t>100</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5000"/>
                        </a:lnSpc>
                        <a:spcAft>
                          <a:spcPts val="600"/>
                        </a:spcAft>
                      </a:pPr>
                      <a:r>
                        <a:rPr lang="vi-VN"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Lỏng</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654096"/>
                  </a:ext>
                </a:extLst>
              </a:tr>
              <a:tr h="436271">
                <a:tc>
                  <a:txBody>
                    <a:bodyPr/>
                    <a:lstStyle/>
                    <a:p>
                      <a:pPr marL="457200" algn="ctr">
                        <a:lnSpc>
                          <a:spcPct val="105000"/>
                        </a:lnSpc>
                        <a:spcBef>
                          <a:spcPts val="600"/>
                        </a:spcBef>
                      </a:pPr>
                      <a:r>
                        <a:rPr lang="vi-VN" sz="2800">
                          <a:effectLst/>
                          <a:latin typeface="Times New Roman" panose="02020603050405020304" pitchFamily="18" charset="0"/>
                          <a:cs typeface="Times New Roman" panose="02020603050405020304" pitchFamily="18" charset="0"/>
                        </a:rPr>
                        <a:t>2</a:t>
                      </a:r>
                      <a:endPar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5000"/>
                        </a:lnSpc>
                      </a:pPr>
                      <a:r>
                        <a:rPr lang="en-US" sz="2800" dirty="0" smtClean="0">
                          <a:effectLst/>
                          <a:latin typeface="Times New Roman" panose="02020603050405020304" pitchFamily="18" charset="0"/>
                          <a:cs typeface="Times New Roman" panose="02020603050405020304" pitchFamily="18" charset="0"/>
                        </a:rPr>
                        <a:t>100</a:t>
                      </a:r>
                      <a:r>
                        <a:rPr lang="vi-VN" sz="2800" dirty="0">
                          <a:effectLst/>
                          <a:latin typeface="Times New Roman" panose="02020603050405020304" pitchFamily="18" charset="0"/>
                          <a:cs typeface="Times New Roman" panose="02020603050405020304" pitchFamily="18" charset="0"/>
                        </a:rPr>
                        <a:t> </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5000"/>
                        </a:lnSpc>
                        <a:spcAft>
                          <a:spcPts val="600"/>
                        </a:spcAft>
                      </a:pPr>
                      <a:r>
                        <a:rPr lang="vi-VN"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Lỏng</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5773026"/>
                  </a:ext>
                </a:extLst>
              </a:tr>
              <a:tr h="436271">
                <a:tc>
                  <a:txBody>
                    <a:bodyPr/>
                    <a:lstStyle/>
                    <a:p>
                      <a:pPr marL="457200" algn="ctr">
                        <a:lnSpc>
                          <a:spcPct val="105000"/>
                        </a:lnSpc>
                        <a:spcBef>
                          <a:spcPts val="600"/>
                        </a:spcBef>
                      </a:pPr>
                      <a:r>
                        <a:rPr lang="vi-VN" sz="2800">
                          <a:effectLst/>
                          <a:latin typeface="Times New Roman" panose="02020603050405020304" pitchFamily="18" charset="0"/>
                          <a:cs typeface="Times New Roman" panose="02020603050405020304" pitchFamily="18" charset="0"/>
                        </a:rPr>
                        <a:t>3</a:t>
                      </a:r>
                      <a:endPar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5000"/>
                        </a:lnSpc>
                      </a:pPr>
                      <a:r>
                        <a:rPr lang="vi-VN" sz="2800" dirty="0">
                          <a:effectLst/>
                          <a:latin typeface="Times New Roman" panose="02020603050405020304" pitchFamily="18" charset="0"/>
                          <a:cs typeface="Times New Roman" panose="02020603050405020304" pitchFamily="18" charset="0"/>
                        </a:rPr>
                        <a:t> </a:t>
                      </a:r>
                      <a:r>
                        <a:rPr lang="en-US" sz="2800" dirty="0" smtClean="0">
                          <a:effectLst/>
                          <a:latin typeface="Times New Roman" panose="02020603050405020304" pitchFamily="18" charset="0"/>
                          <a:cs typeface="Times New Roman" panose="02020603050405020304" pitchFamily="18" charset="0"/>
                        </a:rPr>
                        <a:t>100</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5000"/>
                        </a:lnSpc>
                        <a:spcAft>
                          <a:spcPts val="600"/>
                        </a:spcAft>
                      </a:pPr>
                      <a:r>
                        <a:rPr lang="vi-VN"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Lỏng</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875503"/>
                  </a:ext>
                </a:extLst>
              </a:tr>
              <a:tr h="436271">
                <a:tc>
                  <a:txBody>
                    <a:bodyPr/>
                    <a:lstStyle/>
                    <a:p>
                      <a:pPr marL="457200" algn="ctr">
                        <a:lnSpc>
                          <a:spcPct val="105000"/>
                        </a:lnSpc>
                        <a:spcBef>
                          <a:spcPts val="600"/>
                        </a:spcBef>
                      </a:pPr>
                      <a:r>
                        <a:rPr lang="vi-VN" sz="2800">
                          <a:effectLst/>
                          <a:latin typeface="Times New Roman" panose="02020603050405020304" pitchFamily="18" charset="0"/>
                          <a:cs typeface="Times New Roman" panose="02020603050405020304" pitchFamily="18" charset="0"/>
                        </a:rPr>
                        <a:t> </a:t>
                      </a:r>
                      <a:endParaRPr lang="vi-VN" sz="28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5000"/>
                        </a:lnSpc>
                      </a:pPr>
                      <a:r>
                        <a:rPr lang="vi-VN" sz="2800" dirty="0">
                          <a:effectLst/>
                          <a:latin typeface="Times New Roman" panose="02020603050405020304" pitchFamily="18" charset="0"/>
                          <a:cs typeface="Times New Roman" panose="02020603050405020304" pitchFamily="18" charset="0"/>
                        </a:rPr>
                        <a:t> </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457200" algn="just">
                        <a:lnSpc>
                          <a:spcPct val="105000"/>
                        </a:lnSpc>
                        <a:spcAft>
                          <a:spcPts val="600"/>
                        </a:spcAft>
                      </a:pPr>
                      <a:r>
                        <a:rPr lang="vi-VN" sz="2800" dirty="0">
                          <a:effectLst/>
                          <a:latin typeface="Times New Roman" panose="02020603050405020304" pitchFamily="18" charset="0"/>
                          <a:cs typeface="Times New Roman" panose="02020603050405020304" pitchFamily="18" charset="0"/>
                        </a:rPr>
                        <a:t> </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250183"/>
                  </a:ext>
                </a:extLst>
              </a:tr>
            </a:tbl>
          </a:graphicData>
        </a:graphic>
      </p:graphicFrame>
      <p:sp>
        <p:nvSpPr>
          <p:cNvPr id="6" name="TextBox 5">
            <a:extLst>
              <a:ext uri="{FF2B5EF4-FFF2-40B4-BE49-F238E27FC236}">
                <a16:creationId xmlns:a16="http://schemas.microsoft.com/office/drawing/2014/main" id="{BDA17C5B-449F-44E1-AE4F-EF35F97F71B7}"/>
              </a:ext>
            </a:extLst>
          </p:cNvPr>
          <p:cNvSpPr txBox="1"/>
          <p:nvPr/>
        </p:nvSpPr>
        <p:spPr>
          <a:xfrm>
            <a:off x="6430297" y="5869858"/>
            <a:ext cx="2782529" cy="523220"/>
          </a:xfrm>
          <a:prstGeom prst="rect">
            <a:avLst/>
          </a:prstGeom>
          <a:noFill/>
        </p:spPr>
        <p:txBody>
          <a:bodyPr wrap="square" rtlCol="0">
            <a:spAutoFit/>
          </a:bodyPr>
          <a:lstStyle/>
          <a:p>
            <a:r>
              <a:rPr lang="vi-VN" sz="2800" dirty="0">
                <a:solidFill>
                  <a:srgbClr val="FF0000"/>
                </a:solidFill>
              </a:rPr>
              <a:t>không thay đổi</a:t>
            </a:r>
          </a:p>
        </p:txBody>
      </p:sp>
    </p:spTree>
    <p:extLst>
      <p:ext uri="{BB962C8B-B14F-4D97-AF65-F5344CB8AC3E}">
        <p14:creationId xmlns:p14="http://schemas.microsoft.com/office/powerpoint/2010/main" val="269387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0" y="365125"/>
            <a:ext cx="7604759" cy="1325563"/>
          </a:xfrm>
        </p:spPr>
        <p:txBody>
          <a:bodyPr/>
          <a:lstStyle/>
          <a:p>
            <a:r>
              <a:rPr lang="en-US" b="1" dirty="0" err="1" smtClean="0">
                <a:solidFill>
                  <a:srgbClr val="FF0000"/>
                </a:solidFill>
                <a:latin typeface="Times New Roman" panose="02020603050405020304" pitchFamily="18" charset="0"/>
                <a:cs typeface="Times New Roman" panose="02020603050405020304" pitchFamily="18" charset="0"/>
              </a:rPr>
              <a:t>Nội</a:t>
            </a:r>
            <a:r>
              <a:rPr lang="en-US" b="1" dirty="0" smtClean="0">
                <a:solidFill>
                  <a:srgbClr val="FF0000"/>
                </a:solidFill>
                <a:latin typeface="Times New Roman" panose="02020603050405020304" pitchFamily="18" charset="0"/>
                <a:cs typeface="Times New Roman" panose="02020603050405020304" pitchFamily="18" charset="0"/>
              </a:rPr>
              <a:t> dung </a:t>
            </a:r>
            <a:r>
              <a:rPr lang="en-US" b="1" dirty="0" err="1" smtClean="0">
                <a:solidFill>
                  <a:srgbClr val="FF0000"/>
                </a:solidFill>
                <a:latin typeface="Times New Roman" panose="02020603050405020304" pitchFamily="18" charset="0"/>
                <a:cs typeface="Times New Roman" panose="02020603050405020304" pitchFamily="18" charset="0"/>
              </a:rPr>
              <a:t>chính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trong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endParaRPr lang="en-GB"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511629" y="234466"/>
            <a:ext cx="2438399" cy="1591159"/>
          </a:xfrm>
          <a:prstGeom prst="rect">
            <a:avLst/>
          </a:prstGeom>
        </p:spPr>
      </p:pic>
      <p:sp>
        <p:nvSpPr>
          <p:cNvPr id="12" name="Snip Diagonal Corner Rectangle 11"/>
          <p:cNvSpPr/>
          <p:nvPr/>
        </p:nvSpPr>
        <p:spPr>
          <a:xfrm>
            <a:off x="2569569" y="1886105"/>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1.Sự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dạng</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3" name="Snip Diagonal Corner Rectangle 12"/>
          <p:cNvSpPr/>
          <p:nvPr/>
        </p:nvSpPr>
        <p:spPr>
          <a:xfrm>
            <a:off x="2569567" y="3033792"/>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2.Các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cơ</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bản</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6594" y="5070303"/>
            <a:ext cx="1697038" cy="1697038"/>
          </a:xfrm>
        </p:spPr>
      </p:pic>
      <p:sp>
        <p:nvSpPr>
          <p:cNvPr id="16" name="Snip Diagonal Corner Rectangle 15"/>
          <p:cNvSpPr/>
          <p:nvPr/>
        </p:nvSpPr>
        <p:spPr>
          <a:xfrm>
            <a:off x="2569566" y="4263048"/>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3.Tính</a:t>
            </a:r>
            <a:r>
              <a:rPr lang="en-US" dirty="0" smtClean="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US" dirty="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dirty="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7" name="Snip Diagonal Corner Rectangle 16"/>
          <p:cNvSpPr/>
          <p:nvPr/>
        </p:nvSpPr>
        <p:spPr>
          <a:xfrm>
            <a:off x="2569568" y="5419970"/>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4.Sự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chuyển</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73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mph" presetSubtype="0" fill="hold" grpId="1" nodeType="clickEffect">
                                  <p:stCondLst>
                                    <p:cond delay="0"/>
                                  </p:stCondLst>
                                  <p:childTnLst>
                                    <p:animClr clrSpc="hsl" dir="cw">
                                      <p:cBhvr override="childStyle">
                                        <p:cTn id="26" dur="500" fill="hold"/>
                                        <p:tgtEl>
                                          <p:spTgt spid="12"/>
                                        </p:tgtEl>
                                        <p:attrNameLst>
                                          <p:attrName>style.color</p:attrName>
                                        </p:attrNameLst>
                                      </p:cBhvr>
                                      <p:by>
                                        <p:hsl h="0" s="-12549" l="-25098"/>
                                      </p:by>
                                    </p:animClr>
                                    <p:animClr clrSpc="hsl" dir="cw">
                                      <p:cBhvr>
                                        <p:cTn id="27" dur="500" fill="hold"/>
                                        <p:tgtEl>
                                          <p:spTgt spid="12"/>
                                        </p:tgtEl>
                                        <p:attrNameLst>
                                          <p:attrName>fillcolor</p:attrName>
                                        </p:attrNameLst>
                                      </p:cBhvr>
                                      <p:by>
                                        <p:hsl h="0" s="-12549" l="-25098"/>
                                      </p:by>
                                    </p:animClr>
                                    <p:animClr clrSpc="hsl" dir="cw">
                                      <p:cBhvr>
                                        <p:cTn id="28" dur="500" fill="hold"/>
                                        <p:tgtEl>
                                          <p:spTgt spid="12"/>
                                        </p:tgtEl>
                                        <p:attrNameLst>
                                          <p:attrName>stroke.color</p:attrName>
                                        </p:attrNameLst>
                                      </p:cBhvr>
                                      <p:by>
                                        <p:hsl h="0" s="-12549" l="-25098"/>
                                      </p:by>
                                    </p:animClr>
                                    <p:set>
                                      <p:cBhvr>
                                        <p:cTn id="29"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Kết quả hình ảnh cho hình nền powerpoint đẹp">
            <a:extLst>
              <a:ext uri="{FF2B5EF4-FFF2-40B4-BE49-F238E27FC236}">
                <a16:creationId xmlns:a16="http://schemas.microsoft.com/office/drawing/2014/main" id="{4E301B91-43F3-4FA5-8ABF-67EB41536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237" y="0"/>
            <a:ext cx="14401800" cy="7487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9F10A784-FC0C-4030-AB24-B4AB62915DB4}"/>
              </a:ext>
            </a:extLst>
          </p:cNvPr>
          <p:cNvSpPr>
            <a:spLocks noChangeArrowheads="1"/>
          </p:cNvSpPr>
          <p:nvPr/>
        </p:nvSpPr>
        <p:spPr bwMode="auto">
          <a:xfrm>
            <a:off x="718455" y="1615974"/>
            <a:ext cx="10476413" cy="493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42265" algn="just">
              <a:lnSpc>
                <a:spcPct val="105000"/>
              </a:lnSpc>
              <a:spcBef>
                <a:spcPts val="600"/>
              </a:spcBef>
              <a:spcAft>
                <a:spcPts val="600"/>
              </a:spcAft>
            </a:pPr>
            <a:r>
              <a:rPr kumimoji="0" lang="vi-VN" altLang="vi-VN" sz="2800" b="1" i="0" u="none" strike="noStrike" cap="none" normalizeH="0" baseline="0" dirty="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Phiếu thu hoạch tr</a:t>
            </a:r>
            <a:r>
              <a:rPr lang="en-US" altLang="vi-VN" sz="2800" b="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ạm</a:t>
            </a:r>
            <a:r>
              <a:rPr lang="en-US" altLang="vi-VN" sz="28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3</a:t>
            </a:r>
            <a:r>
              <a:rPr kumimoji="0" lang="en-US" altLang="vi-VN" sz="2800" b="1" i="0" u="none" strike="noStrike" cap="none" normalizeH="0" baseline="0" dirty="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rPr>
              <a:t>Làm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thí</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nghiệm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hòa</a:t>
            </a:r>
            <a:r>
              <a:rPr lang="en-US" sz="2800" dirty="0">
                <a:solidFill>
                  <a:srgbClr val="000000"/>
                </a:solidFill>
                <a:latin typeface="Times New Roman" panose="02020603050405020304" pitchFamily="18" charset="0"/>
                <a:ea typeface="Arial" panose="020B0604020202020204" pitchFamily="34" charset="0"/>
              </a:rPr>
              <a:t> tan </a:t>
            </a:r>
            <a:r>
              <a:rPr lang="en-US" sz="2800" dirty="0" err="1">
                <a:solidFill>
                  <a:srgbClr val="000000"/>
                </a:solidFill>
                <a:latin typeface="Times New Roman" panose="02020603050405020304" pitchFamily="18" charset="0"/>
                <a:ea typeface="Arial" panose="020B0604020202020204" pitchFamily="34" charset="0"/>
              </a:rPr>
              <a:t>muối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ăn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dầu</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ăn</a:t>
            </a:r>
            <a:r>
              <a:rPr lang="en-US" sz="2800" dirty="0">
                <a:solidFill>
                  <a:srgbClr val="000000"/>
                </a:solidFill>
                <a:latin typeface="Times New Roman" panose="02020603050405020304" pitchFamily="18" charset="0"/>
                <a:ea typeface="Arial" panose="020B0604020202020204" pitchFamily="34" charset="0"/>
              </a:rPr>
              <a:t>.</a:t>
            </a:r>
            <a:endParaRPr lang="vi-VN" sz="2800" dirty="0">
              <a:solidFill>
                <a:srgbClr val="000000"/>
              </a:solidFill>
              <a:latin typeface="Times New Roman" panose="02020603050405020304" pitchFamily="18" charset="0"/>
              <a:ea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en-US" altLang="vi-VN" sz="2800" b="1" dirty="0" smtClean="0">
              <a:solidFill>
                <a:srgbClr val="000000"/>
              </a:solidFill>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lang="en-US" altLang="vi-VN" sz="2800" b="1" dirty="0" err="1" smtClean="0">
                <a:solidFill>
                  <a:srgbClr val="000000"/>
                </a:solidFill>
                <a:latin typeface="Times New Roman" panose="02020603050405020304" pitchFamily="18" charset="0"/>
                <a:cs typeface="Times New Roman" panose="02020603050405020304" pitchFamily="18" charset="0"/>
              </a:rPr>
              <a:t>Trả</a:t>
            </a:r>
            <a:r>
              <a:rPr lang="en-US" altLang="vi-VN" sz="2800" b="1" dirty="0" smtClean="0">
                <a:solidFill>
                  <a:srgbClr val="000000"/>
                </a:solidFill>
                <a:latin typeface="Times New Roman" panose="02020603050405020304" pitchFamily="18" charset="0"/>
                <a:cs typeface="Times New Roman" panose="02020603050405020304" pitchFamily="18" charset="0"/>
              </a:rPr>
              <a:t> </a:t>
            </a:r>
            <a:r>
              <a:rPr lang="en-US" altLang="vi-VN" sz="2800" b="1" dirty="0" err="1" smtClean="0">
                <a:solidFill>
                  <a:srgbClr val="000000"/>
                </a:solidFill>
                <a:latin typeface="Times New Roman" panose="02020603050405020304" pitchFamily="18" charset="0"/>
                <a:cs typeface="Times New Roman" panose="02020603050405020304" pitchFamily="18" charset="0"/>
              </a:rPr>
              <a:t>lời</a:t>
            </a:r>
            <a:r>
              <a:rPr lang="en-US" altLang="vi-VN" sz="2800" b="1" dirty="0" smtClean="0">
                <a:solidFill>
                  <a:srgbClr val="000000"/>
                </a:solidFill>
                <a:latin typeface="Times New Roman" panose="02020603050405020304" pitchFamily="18" charset="0"/>
                <a:cs typeface="Times New Roman" panose="02020603050405020304" pitchFamily="18" charset="0"/>
              </a:rPr>
              <a:t>: </a:t>
            </a:r>
          </a:p>
          <a:p>
            <a:pPr algn="just"/>
            <a:r>
              <a:rPr lang="en-US" sz="2800" dirty="0" smtClean="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Muối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tan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5900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Kết quả hình ảnh cho hình nền powerpoint đẹp">
            <a:extLst>
              <a:ext uri="{FF2B5EF4-FFF2-40B4-BE49-F238E27FC236}">
                <a16:creationId xmlns:a16="http://schemas.microsoft.com/office/drawing/2014/main" id="{4E301B91-43F3-4FA5-8ABF-67EB41536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237" y="0"/>
            <a:ext cx="14401800" cy="7487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9F10A784-FC0C-4030-AB24-B4AB62915DB4}"/>
              </a:ext>
            </a:extLst>
          </p:cNvPr>
          <p:cNvSpPr>
            <a:spLocks noChangeArrowheads="1"/>
          </p:cNvSpPr>
          <p:nvPr/>
        </p:nvSpPr>
        <p:spPr bwMode="auto">
          <a:xfrm>
            <a:off x="724171" y="434974"/>
            <a:ext cx="10802983" cy="831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42265" algn="just">
              <a:lnSpc>
                <a:spcPct val="105000"/>
              </a:lnSpc>
              <a:spcBef>
                <a:spcPts val="600"/>
              </a:spcBef>
              <a:spcAft>
                <a:spcPts val="600"/>
              </a:spcAft>
            </a:pPr>
            <a:r>
              <a:rPr kumimoji="0" lang="vi-VN" altLang="vi-VN" sz="2800" b="1" i="0" u="none" strike="noStrike" cap="none" normalizeH="0" baseline="0" dirty="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Phiếu thu hoạch tr</a:t>
            </a:r>
            <a:r>
              <a:rPr lang="en-US" altLang="vi-VN" sz="2800" b="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ạm</a:t>
            </a:r>
            <a:r>
              <a:rPr lang="en-US" altLang="vi-VN" sz="28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4</a:t>
            </a:r>
            <a:r>
              <a:rPr kumimoji="0" lang="en-US" altLang="vi-VN" sz="2800" b="1" i="0" u="none" strike="noStrike" cap="none" normalizeH="0" baseline="0" dirty="0" smtClean="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 panose="020B0604020202020204" pitchFamily="34" charset="0"/>
              </a:rPr>
              <a:t>Làm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thí</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nghiệm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đun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nóng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đường</a:t>
            </a:r>
            <a:r>
              <a:rPr lang="en-US" sz="2800" dirty="0">
                <a:solidFill>
                  <a:srgbClr val="000000"/>
                </a:solidFill>
                <a:latin typeface="Times New Roman" panose="02020603050405020304" pitchFamily="18" charset="0"/>
                <a:ea typeface="Arial" panose="020B0604020202020204" pitchFamily="34" charset="0"/>
              </a:rPr>
              <a:t>.</a:t>
            </a:r>
            <a:endParaRPr lang="vi-VN" sz="2800" dirty="0">
              <a:solidFill>
                <a:srgbClr val="000000"/>
              </a:solidFill>
              <a:latin typeface="Times New Roman" panose="02020603050405020304" pitchFamily="18" charset="0"/>
              <a:ea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lang="en-US" altLang="vi-VN" sz="2800" b="1" dirty="0" err="1" smtClean="0">
                <a:solidFill>
                  <a:srgbClr val="000000"/>
                </a:solidFill>
                <a:latin typeface="Times New Roman" panose="02020603050405020304" pitchFamily="18" charset="0"/>
                <a:cs typeface="Times New Roman" panose="02020603050405020304" pitchFamily="18" charset="0"/>
              </a:rPr>
              <a:t>Trả</a:t>
            </a:r>
            <a:r>
              <a:rPr lang="en-US" altLang="vi-VN" sz="2800" b="1" dirty="0" smtClean="0">
                <a:solidFill>
                  <a:srgbClr val="000000"/>
                </a:solidFill>
                <a:latin typeface="Times New Roman" panose="02020603050405020304" pitchFamily="18" charset="0"/>
                <a:cs typeface="Times New Roman" panose="02020603050405020304" pitchFamily="18" charset="0"/>
              </a:rPr>
              <a:t> </a:t>
            </a:r>
            <a:r>
              <a:rPr lang="en-US" altLang="vi-VN" sz="2800" b="1" dirty="0" err="1" smtClean="0">
                <a:solidFill>
                  <a:srgbClr val="000000"/>
                </a:solidFill>
                <a:latin typeface="Times New Roman" panose="02020603050405020304" pitchFamily="18" charset="0"/>
                <a:cs typeface="Times New Roman" panose="02020603050405020304" pitchFamily="18" charset="0"/>
              </a:rPr>
              <a:t>lời</a:t>
            </a:r>
            <a:r>
              <a:rPr lang="en-US" altLang="vi-VN" sz="2800" b="1" dirty="0" smtClean="0">
                <a:solidFill>
                  <a:srgbClr val="000000"/>
                </a:solidFill>
                <a:latin typeface="Times New Roman" panose="02020603050405020304" pitchFamily="18" charset="0"/>
                <a:cs typeface="Times New Roman" panose="02020603050405020304" pitchFamily="18" charset="0"/>
              </a:rPr>
              <a:t>: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rắn</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lỏng</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nâu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khét</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xét</a:t>
            </a:r>
            <a:endParaRPr lang="en-GB"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rắn</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lỏng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dẩn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sang </a:t>
            </a:r>
            <a:r>
              <a:rPr lang="en-US" sz="2400" dirty="0" err="1">
                <a:latin typeface="Times New Roman" panose="02020603050405020304" pitchFamily="18" charset="0"/>
                <a:cs typeface="Times New Roman" panose="02020603050405020304" pitchFamily="18" charset="0"/>
              </a:rPr>
              <a:t>nâu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endParaRPr lang="en-GB"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rắn</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lỏng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nâu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pPr>
            <a:endParaRPr lang="vi-VN" altLang="vi-VN" sz="24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lang="vi-VN" altLang="vi-VN" sz="2800" dirty="0">
              <a:solidFill>
                <a:srgbClr val="000000"/>
              </a:solidFill>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AutoNum type="arabicPeriod"/>
              <a:tabLst/>
            </a:pPr>
            <a:endParaRPr kumimoji="0" lang="vi-VN" altLang="vi-VN"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0766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3598" y="379442"/>
            <a:ext cx="8482149" cy="1406843"/>
          </a:xfrm>
        </p:spPr>
        <p:txBody>
          <a:bodyPr>
            <a:normAutofit fontScale="90000"/>
          </a:bodyPr>
          <a:lstStyle/>
          <a:p>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Tính</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
            <a:b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endParaRPr lang="en-GB" dirty="0"/>
          </a:p>
        </p:txBody>
      </p:sp>
      <p:sp>
        <p:nvSpPr>
          <p:cNvPr id="3" name="Subtitle 2"/>
          <p:cNvSpPr>
            <a:spLocks noGrp="1"/>
          </p:cNvSpPr>
          <p:nvPr>
            <p:ph type="subTitle" idx="1"/>
          </p:nvPr>
        </p:nvSpPr>
        <p:spPr>
          <a:xfrm>
            <a:off x="896982" y="1375670"/>
            <a:ext cx="10110652" cy="4994507"/>
          </a:xfr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l"/>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Tính</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chất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lí</a:t>
            </a:r>
            <a:r>
              <a:rPr lang="en-GB" b="1" i="1"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algn="l"/>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Thể</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rắn</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lỏng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khí</a:t>
            </a:r>
            <a:r>
              <a:rPr lang="en-GB" b="1" i="1"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algn="l"/>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Màu</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sắc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mùi</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vị</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hình</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dạng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kích</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thước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khối</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lượng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riêng</a:t>
            </a:r>
            <a:r>
              <a:rPr lang="en-GB" b="1" i="1"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algn="l"/>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Tính</a:t>
            </a:r>
            <a:r>
              <a:rPr lang="en-GB" b="1" i="1" dirty="0">
                <a:latin typeface="Times New Roman" panose="02020603050405020304" pitchFamily="18" charset="0"/>
                <a:cs typeface="Times New Roman" panose="02020603050405020304" pitchFamily="18" charset="0"/>
              </a:rPr>
              <a:t> tan </a:t>
            </a:r>
            <a:r>
              <a:rPr lang="en-GB" b="1" i="1" dirty="0" err="1">
                <a:latin typeface="Times New Roman" panose="02020603050405020304" pitchFamily="18" charset="0"/>
                <a:cs typeface="Times New Roman" panose="02020603050405020304" pitchFamily="18" charset="0"/>
              </a:rPr>
              <a:t>trong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nước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hoặc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chất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lỏng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khác</a:t>
            </a:r>
            <a:r>
              <a:rPr lang="en-GB" b="1" i="1"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algn="l"/>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Tính</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nóng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chảy</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sôi</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của</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một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chất</a:t>
            </a:r>
            <a:r>
              <a:rPr lang="en-GB" b="1" i="1"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algn="l"/>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Tính</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dẫn</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điện</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dẫn</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nhiệt</a:t>
            </a:r>
            <a:r>
              <a:rPr lang="en-GB" b="1" i="1"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pPr algn="l"/>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Tính</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chất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hóa</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học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Có</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sự</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tạo</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thành</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chất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mới</a:t>
            </a:r>
            <a:endParaRPr lang="en-GB" dirty="0">
              <a:latin typeface="Times New Roman" panose="02020603050405020304" pitchFamily="18" charset="0"/>
              <a:cs typeface="Times New Roman" panose="02020603050405020304" pitchFamily="18" charset="0"/>
            </a:endParaRPr>
          </a:p>
          <a:p>
            <a:pPr algn="l"/>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Chất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bị</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phân</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hủy</a:t>
            </a:r>
            <a:endParaRPr lang="en-GB" dirty="0">
              <a:latin typeface="Times New Roman" panose="02020603050405020304" pitchFamily="18" charset="0"/>
              <a:cs typeface="Times New Roman" panose="02020603050405020304" pitchFamily="18" charset="0"/>
            </a:endParaRPr>
          </a:p>
          <a:p>
            <a:pPr algn="l"/>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Chất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bị</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đốt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cháy</a:t>
            </a:r>
            <a:endParaRPr lang="en-GB" dirty="0">
              <a:latin typeface="Times New Roman" panose="02020603050405020304" pitchFamily="18" charset="0"/>
              <a:cs typeface="Times New Roman" panose="02020603050405020304" pitchFamily="18" charset="0"/>
            </a:endParaRPr>
          </a:p>
          <a:p>
            <a:pPr algn="l"/>
            <a:r>
              <a:rPr lang="en-US" b="1" i="1" dirty="0" err="1">
                <a:latin typeface="Times New Roman" panose="02020603050405020304" pitchFamily="18" charset="0"/>
                <a:cs typeface="Times New Roman" panose="02020603050405020304" pitchFamily="18" charset="0"/>
              </a:rPr>
              <a:t>Ví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trình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đường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bị</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hóa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đen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đun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tạo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chất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mới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tính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chất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hóa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học</a:t>
            </a:r>
            <a:r>
              <a:rPr lang="en-US" b="1" i="1"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1110343" y="51686"/>
            <a:ext cx="1724297" cy="11251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074" y="4846320"/>
            <a:ext cx="1837508" cy="1722664"/>
          </a:xfrm>
          <a:prstGeom prst="rect">
            <a:avLst/>
          </a:prstGeom>
        </p:spPr>
      </p:pic>
    </p:spTree>
    <p:extLst>
      <p:ext uri="{BB962C8B-B14F-4D97-AF65-F5344CB8AC3E}">
        <p14:creationId xmlns:p14="http://schemas.microsoft.com/office/powerpoint/2010/main" val="73798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0" y="338231"/>
            <a:ext cx="7604759" cy="1325563"/>
          </a:xfrm>
        </p:spPr>
        <p:txBody>
          <a:bodyPr/>
          <a:lstStyle/>
          <a:p>
            <a:r>
              <a:rPr lang="en-US" b="1" dirty="0" err="1" smtClean="0">
                <a:solidFill>
                  <a:srgbClr val="FF0000"/>
                </a:solidFill>
                <a:latin typeface="Times New Roman" panose="02020603050405020304" pitchFamily="18" charset="0"/>
                <a:cs typeface="Times New Roman" panose="02020603050405020304" pitchFamily="18" charset="0"/>
              </a:rPr>
              <a:t>Nội</a:t>
            </a:r>
            <a:r>
              <a:rPr lang="en-US" b="1" dirty="0" smtClean="0">
                <a:solidFill>
                  <a:srgbClr val="FF0000"/>
                </a:solidFill>
                <a:latin typeface="Times New Roman" panose="02020603050405020304" pitchFamily="18" charset="0"/>
                <a:cs typeface="Times New Roman" panose="02020603050405020304" pitchFamily="18" charset="0"/>
              </a:rPr>
              <a:t> dung </a:t>
            </a:r>
            <a:r>
              <a:rPr lang="en-US" b="1" dirty="0" err="1" smtClean="0">
                <a:solidFill>
                  <a:srgbClr val="FF0000"/>
                </a:solidFill>
                <a:latin typeface="Times New Roman" panose="02020603050405020304" pitchFamily="18" charset="0"/>
                <a:cs typeface="Times New Roman" panose="02020603050405020304" pitchFamily="18" charset="0"/>
              </a:rPr>
              <a:t>chính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trong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endParaRPr lang="en-GB"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265637" y="72635"/>
            <a:ext cx="2438399" cy="1591159"/>
          </a:xfrm>
          <a:prstGeom prst="rect">
            <a:avLst/>
          </a:prstGeom>
        </p:spPr>
      </p:pic>
      <p:sp>
        <p:nvSpPr>
          <p:cNvPr id="12" name="Snip Diagonal Corner Rectangle 11"/>
          <p:cNvSpPr/>
          <p:nvPr/>
        </p:nvSpPr>
        <p:spPr>
          <a:xfrm>
            <a:off x="2569569" y="1886105"/>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1.Sự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dạng</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3" name="Snip Diagonal Corner Rectangle 12"/>
          <p:cNvSpPr/>
          <p:nvPr/>
        </p:nvSpPr>
        <p:spPr>
          <a:xfrm>
            <a:off x="2569567" y="3033792"/>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2.Các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cơ</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bản</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6594" y="5070303"/>
            <a:ext cx="1697038" cy="1697038"/>
          </a:xfrm>
        </p:spPr>
      </p:pic>
      <p:sp>
        <p:nvSpPr>
          <p:cNvPr id="16" name="Snip Diagonal Corner Rectangle 15"/>
          <p:cNvSpPr/>
          <p:nvPr/>
        </p:nvSpPr>
        <p:spPr>
          <a:xfrm>
            <a:off x="2569566" y="4263048"/>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3.Tính</a:t>
            </a:r>
            <a:r>
              <a:rPr lang="en-US" dirty="0" smtClean="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US" dirty="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dirty="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7" name="Snip Diagonal Corner Rectangle 16"/>
          <p:cNvSpPr/>
          <p:nvPr/>
        </p:nvSpPr>
        <p:spPr>
          <a:xfrm>
            <a:off x="2569568" y="5419970"/>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4.Sự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chuyển</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811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12">
                                            <p:txEl>
                                              <p:pRg st="0" end="0"/>
                                            </p:txEl>
                                          </p:spTgt>
                                        </p:tgtEl>
                                        <p:attrNameLst>
                                          <p:attrName>style.color</p:attrName>
                                        </p:attrNameLst>
                                      </p:cBhvr>
                                      <p:by>
                                        <p:hsl h="0" s="-12549" l="-25098"/>
                                      </p:by>
                                    </p:animClr>
                                    <p:animClr clrSpc="hsl" dir="cw">
                                      <p:cBhvr>
                                        <p:cTn id="7" dur="500" fill="hold"/>
                                        <p:tgtEl>
                                          <p:spTgt spid="12">
                                            <p:txEl>
                                              <p:pRg st="0" end="0"/>
                                            </p:txEl>
                                          </p:spTgt>
                                        </p:tgtEl>
                                        <p:attrNameLst>
                                          <p:attrName>fillcolor</p:attrName>
                                        </p:attrNameLst>
                                      </p:cBhvr>
                                      <p:by>
                                        <p:hsl h="0" s="-12549" l="-25098"/>
                                      </p:by>
                                    </p:animClr>
                                    <p:animClr clrSpc="hsl" dir="cw">
                                      <p:cBhvr>
                                        <p:cTn id="8" dur="500" fill="hold"/>
                                        <p:tgtEl>
                                          <p:spTgt spid="12">
                                            <p:txEl>
                                              <p:pRg st="0" end="0"/>
                                            </p:txEl>
                                          </p:spTgt>
                                        </p:tgtEl>
                                        <p:attrNameLst>
                                          <p:attrName>stroke.color</p:attrName>
                                        </p:attrNameLst>
                                      </p:cBhvr>
                                      <p:by>
                                        <p:hsl h="0" s="-12549" l="-25098"/>
                                      </p:by>
                                    </p:animClr>
                                    <p:set>
                                      <p:cBhvr>
                                        <p:cTn id="9" dur="500" fill="hold"/>
                                        <p:tgtEl>
                                          <p:spTgt spid="1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13">
                                            <p:txEl>
                                              <p:pRg st="0" end="0"/>
                                            </p:txEl>
                                          </p:spTgt>
                                        </p:tgtEl>
                                        <p:attrNameLst>
                                          <p:attrName>style.color</p:attrName>
                                        </p:attrNameLst>
                                      </p:cBhvr>
                                      <p:by>
                                        <p:hsl h="0" s="-12549" l="-25098"/>
                                      </p:by>
                                    </p:animClr>
                                    <p:animClr clrSpc="hsl" dir="cw">
                                      <p:cBhvr>
                                        <p:cTn id="14" dur="500" fill="hold"/>
                                        <p:tgtEl>
                                          <p:spTgt spid="13">
                                            <p:txEl>
                                              <p:pRg st="0" end="0"/>
                                            </p:txEl>
                                          </p:spTgt>
                                        </p:tgtEl>
                                        <p:attrNameLst>
                                          <p:attrName>fillcolor</p:attrName>
                                        </p:attrNameLst>
                                      </p:cBhvr>
                                      <p:by>
                                        <p:hsl h="0" s="-12549" l="-25098"/>
                                      </p:by>
                                    </p:animClr>
                                    <p:animClr clrSpc="hsl" dir="cw">
                                      <p:cBhvr>
                                        <p:cTn id="15" dur="500" fill="hold"/>
                                        <p:tgtEl>
                                          <p:spTgt spid="13">
                                            <p:txEl>
                                              <p:pRg st="0" end="0"/>
                                            </p:txEl>
                                          </p:spTgt>
                                        </p:tgtEl>
                                        <p:attrNameLst>
                                          <p:attrName>stroke.color</p:attrName>
                                        </p:attrNameLst>
                                      </p:cBhvr>
                                      <p:by>
                                        <p:hsl h="0" s="-12549" l="-25098"/>
                                      </p:by>
                                    </p:animClr>
                                    <p:set>
                                      <p:cBhvr>
                                        <p:cTn id="16" dur="500" fill="hold"/>
                                        <p:tgtEl>
                                          <p:spTgt spid="1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500" fill="hold"/>
                                        <p:tgtEl>
                                          <p:spTgt spid="16">
                                            <p:txEl>
                                              <p:pRg st="0" end="0"/>
                                            </p:txEl>
                                          </p:spTgt>
                                        </p:tgtEl>
                                        <p:attrNameLst>
                                          <p:attrName>style.color</p:attrName>
                                        </p:attrNameLst>
                                      </p:cBhvr>
                                      <p:by>
                                        <p:hsl h="0" s="-12549" l="-25098"/>
                                      </p:by>
                                    </p:animClr>
                                    <p:animClr clrSpc="hsl" dir="cw">
                                      <p:cBhvr>
                                        <p:cTn id="21" dur="500" fill="hold"/>
                                        <p:tgtEl>
                                          <p:spTgt spid="16">
                                            <p:txEl>
                                              <p:pRg st="0" end="0"/>
                                            </p:txEl>
                                          </p:spTgt>
                                        </p:tgtEl>
                                        <p:attrNameLst>
                                          <p:attrName>fillcolor</p:attrName>
                                        </p:attrNameLst>
                                      </p:cBhvr>
                                      <p:by>
                                        <p:hsl h="0" s="-12549" l="-25098"/>
                                      </p:by>
                                    </p:animClr>
                                    <p:animClr clrSpc="hsl" dir="cw">
                                      <p:cBhvr>
                                        <p:cTn id="22" dur="500" fill="hold"/>
                                        <p:tgtEl>
                                          <p:spTgt spid="16">
                                            <p:txEl>
                                              <p:pRg st="0" end="0"/>
                                            </p:txEl>
                                          </p:spTgt>
                                        </p:tgtEl>
                                        <p:attrNameLst>
                                          <p:attrName>stroke.color</p:attrName>
                                        </p:attrNameLst>
                                      </p:cBhvr>
                                      <p:by>
                                        <p:hsl h="0" s="-12549" l="-25098"/>
                                      </p:by>
                                    </p:animClr>
                                    <p:set>
                                      <p:cBhvr>
                                        <p:cTn id="23" dur="500" fill="hold"/>
                                        <p:tgtEl>
                                          <p:spTgt spid="1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17"/>
                                        </p:tgtEl>
                                        <p:attrNameLst>
                                          <p:attrName>style.color</p:attrName>
                                        </p:attrNameLst>
                                      </p:cBhvr>
                                      <p:by>
                                        <p:hsl h="0" s="-12549" l="-25098"/>
                                      </p:by>
                                    </p:animClr>
                                    <p:animClr clrSpc="hsl" dir="cw">
                                      <p:cBhvr>
                                        <p:cTn id="28" dur="500" fill="hold"/>
                                        <p:tgtEl>
                                          <p:spTgt spid="17"/>
                                        </p:tgtEl>
                                        <p:attrNameLst>
                                          <p:attrName>fillcolor</p:attrName>
                                        </p:attrNameLst>
                                      </p:cBhvr>
                                      <p:by>
                                        <p:hsl h="0" s="-12549" l="-25098"/>
                                      </p:by>
                                    </p:animClr>
                                    <p:animClr clrSpc="hsl" dir="cw">
                                      <p:cBhvr>
                                        <p:cTn id="29" dur="500" fill="hold"/>
                                        <p:tgtEl>
                                          <p:spTgt spid="17"/>
                                        </p:tgtEl>
                                        <p:attrNameLst>
                                          <p:attrName>stroke.color</p:attrName>
                                        </p:attrNameLst>
                                      </p:cBhvr>
                                      <p:by>
                                        <p:hsl h="0" s="-12549" l="-25098"/>
                                      </p:by>
                                    </p:animClr>
                                    <p:set>
                                      <p:cBhvr>
                                        <p:cTn id="30"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AD2646-99B7-42B4-879D-BFE0E94EC625}"/>
              </a:ext>
            </a:extLst>
          </p:cNvPr>
          <p:cNvPicPr>
            <a:picLocks noChangeAspect="1"/>
          </p:cNvPicPr>
          <p:nvPr/>
        </p:nvPicPr>
        <p:blipFill>
          <a:blip r:embed="rId2"/>
          <a:stretch>
            <a:fillRect/>
          </a:stretch>
        </p:blipFill>
        <p:spPr>
          <a:xfrm>
            <a:off x="9918247" y="4581660"/>
            <a:ext cx="2143125" cy="2143125"/>
          </a:xfrm>
          <a:prstGeom prst="rect">
            <a:avLst/>
          </a:prstGeom>
        </p:spPr>
      </p:pic>
      <p:sp>
        <p:nvSpPr>
          <p:cNvPr id="6" name="TextBox 5">
            <a:extLst>
              <a:ext uri="{FF2B5EF4-FFF2-40B4-BE49-F238E27FC236}">
                <a16:creationId xmlns:a16="http://schemas.microsoft.com/office/drawing/2014/main" id="{24AE6793-EA05-44F5-86F2-EF3A1EA78258}"/>
              </a:ext>
            </a:extLst>
          </p:cNvPr>
          <p:cNvSpPr txBox="1"/>
          <p:nvPr/>
        </p:nvSpPr>
        <p:spPr>
          <a:xfrm>
            <a:off x="1495425" y="180423"/>
            <a:ext cx="9382126" cy="523220"/>
          </a:xfrm>
          <a:prstGeom prst="rect">
            <a:avLst/>
          </a:prstGeom>
          <a:noFill/>
        </p:spPr>
        <p:txBody>
          <a:bodyPr wrap="square" rtlCol="0">
            <a:spAutoFit/>
          </a:bodyPr>
          <a:lstStyle/>
          <a:p>
            <a:r>
              <a:rPr lang="vi-VN" sz="2800" b="1" dirty="0">
                <a:solidFill>
                  <a:srgbClr val="FF0000"/>
                </a:solidFill>
              </a:rPr>
              <a:t>NHIỆM VỤ HỌC SINH                      THỜI GIAN: 3 PHÚT</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86733C9C-CF0A-4D72-A288-5E22097B3198}"/>
              </a:ext>
            </a:extLst>
          </p:cNvPr>
          <p:cNvSpPr txBox="1"/>
          <p:nvPr/>
        </p:nvSpPr>
        <p:spPr>
          <a:xfrm>
            <a:off x="1390650" y="1314575"/>
            <a:ext cx="9124950" cy="5287601"/>
          </a:xfrm>
          <a:prstGeom prst="rect">
            <a:avLst/>
          </a:prstGeom>
          <a:noFill/>
        </p:spPr>
        <p:txBody>
          <a:bodyPr wrap="square" rtlCol="0">
            <a:spAutoFit/>
          </a:bodyPr>
          <a:lstStyle/>
          <a:p>
            <a:pPr indent="342265" algn="just">
              <a:lnSpc>
                <a:spcPct val="105000"/>
              </a:lnSpc>
              <a:spcBef>
                <a:spcPts val="600"/>
              </a:spcBef>
              <a:spcAft>
                <a:spcPts val="600"/>
              </a:spcAft>
            </a:pPr>
            <a:r>
              <a:rPr lang="en-US" sz="2800" b="1" dirty="0">
                <a:solidFill>
                  <a:srgbClr val="FF0000"/>
                </a:solidFill>
                <a:latin typeface="Times New Roman" panose="02020603050405020304" pitchFamily="18" charset="0"/>
                <a:cs typeface="Times New Roman" panose="02020603050405020304" pitchFamily="18" charset="0"/>
              </a:rPr>
              <a:t>NHIỆM VỤ 1: </a:t>
            </a:r>
            <a:r>
              <a:rPr lang="en-US" sz="2800" dirty="0" err="1">
                <a:solidFill>
                  <a:srgbClr val="000000"/>
                </a:solidFill>
                <a:latin typeface="Times New Roman" panose="02020603050405020304" pitchFamily="18" charset="0"/>
                <a:cs typeface="Times New Roman" panose="02020603050405020304" pitchFamily="18" charset="0"/>
              </a:rPr>
              <a:t>C</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ác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H8.11; 8.12; 8.13;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thảo</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luận</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SGK </a:t>
            </a:r>
            <a:r>
              <a:rPr lang="en-US" sz="28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342265" algn="just">
              <a:lnSpc>
                <a:spcPct val="105000"/>
              </a:lnSpc>
              <a:spcBef>
                <a:spcPts val="600"/>
              </a:spcBef>
              <a:spcAft>
                <a:spcPts val="600"/>
              </a:spcAft>
            </a:pPr>
            <a:r>
              <a:rPr lang="en-US" sz="28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13.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Tại</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kem</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tan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chảy</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đưa</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tủ</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lạnh</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342265" algn="just">
              <a:lnSpc>
                <a:spcPct val="105000"/>
              </a:lnSpc>
              <a:spcBef>
                <a:spcPts val="600"/>
              </a:spcBef>
              <a:spcAft>
                <a:spcPts val="600"/>
              </a:spcAft>
            </a:pPr>
            <a:r>
              <a:rPr lang="en-US" sz="28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14.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Tại</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cửa</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tắm</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đọng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tắm</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ấm</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pPr indent="342265" algn="just">
              <a:lnSpc>
                <a:spcPct val="105000"/>
              </a:lnSpc>
              <a:spcBef>
                <a:spcPts val="600"/>
              </a:spcBef>
              <a:spcAft>
                <a:spcPts val="600"/>
              </a:spcAft>
            </a:pP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15</a:t>
            </a:r>
            <a:r>
              <a:rPr lang="en-US" sz="28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Khi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đun</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sôi</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em</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nồi</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tinh</a:t>
            </a:r>
            <a:r>
              <a:rPr lang="en-US" sz="28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p>
          <a:p>
            <a:pPr indent="342265" algn="just">
              <a:lnSpc>
                <a:spcPct val="105000"/>
              </a:lnSpc>
              <a:spcBef>
                <a:spcPts val="600"/>
              </a:spcBef>
              <a:spcAft>
                <a:spcPts val="600"/>
              </a:spcAft>
            </a:pP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16.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Quan</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sát</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vòng</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tuần</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hoàn</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nước</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tự</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nhiên</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em</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hãy</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cho</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quá</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trình</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diễn</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ra</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vòng</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tuần</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hoàn</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này</a:t>
            </a:r>
            <a:r>
              <a:rPr lang="en-US" sz="28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vi-VN" sz="2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151F90DB-6B46-4486-9B7D-C975D2F4F41B}"/>
              </a:ext>
            </a:extLst>
          </p:cNvPr>
          <p:cNvPicPr>
            <a:picLocks noChangeAspect="1"/>
          </p:cNvPicPr>
          <p:nvPr/>
        </p:nvPicPr>
        <p:blipFill>
          <a:blip r:embed="rId3"/>
          <a:stretch>
            <a:fillRect/>
          </a:stretch>
        </p:blipFill>
        <p:spPr>
          <a:xfrm>
            <a:off x="155496" y="956944"/>
            <a:ext cx="1022508" cy="1022508"/>
          </a:xfrm>
          <a:prstGeom prst="rect">
            <a:avLst/>
          </a:prstGeom>
        </p:spPr>
      </p:pic>
    </p:spTree>
    <p:extLst>
      <p:ext uri="{BB962C8B-B14F-4D97-AF65-F5344CB8AC3E}">
        <p14:creationId xmlns:p14="http://schemas.microsoft.com/office/powerpoint/2010/main" val="17720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4AE6793-EA05-44F5-86F2-EF3A1EA78258}"/>
              </a:ext>
            </a:extLst>
          </p:cNvPr>
          <p:cNvSpPr txBox="1"/>
          <p:nvPr/>
        </p:nvSpPr>
        <p:spPr>
          <a:xfrm>
            <a:off x="1495425" y="180423"/>
            <a:ext cx="9382126" cy="523220"/>
          </a:xfrm>
          <a:prstGeom prst="rect">
            <a:avLst/>
          </a:prstGeom>
          <a:noFill/>
        </p:spPr>
        <p:txBody>
          <a:bodyPr wrap="square" rtlCol="0">
            <a:spAutoFit/>
          </a:bodyPr>
          <a:lstStyle/>
          <a:p>
            <a:r>
              <a:rPr lang="vi-VN" sz="2800" b="1" dirty="0">
                <a:solidFill>
                  <a:srgbClr val="FF0000"/>
                </a:solidFill>
              </a:rPr>
              <a:t>NHIỆM VỤ HỌC SINH                      THỜI GIAN: 3 PHÚT</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86733C9C-CF0A-4D72-A288-5E22097B3198}"/>
              </a:ext>
            </a:extLst>
          </p:cNvPr>
          <p:cNvSpPr txBox="1"/>
          <p:nvPr/>
        </p:nvSpPr>
        <p:spPr>
          <a:xfrm>
            <a:off x="0" y="956944"/>
            <a:ext cx="9124950" cy="1151084"/>
          </a:xfrm>
          <a:prstGeom prst="rect">
            <a:avLst/>
          </a:prstGeom>
          <a:noFill/>
        </p:spPr>
        <p:txBody>
          <a:bodyPr wrap="square" rtlCol="0">
            <a:spAutoFit/>
          </a:bodyPr>
          <a:lstStyle/>
          <a:p>
            <a:pPr indent="342265" algn="just">
              <a:lnSpc>
                <a:spcPct val="105000"/>
              </a:lnSpc>
              <a:spcBef>
                <a:spcPts val="600"/>
              </a:spcBef>
              <a:spcAft>
                <a:spcPts val="600"/>
              </a:spcAft>
            </a:pPr>
            <a:r>
              <a:rPr lang="en-US" sz="2800" b="1" dirty="0" smtClean="0">
                <a:solidFill>
                  <a:srgbClr val="FF0000"/>
                </a:solidFill>
                <a:latin typeface="Times New Roman" panose="02020603050405020304" pitchFamily="18" charset="0"/>
                <a:cs typeface="Times New Roman" panose="02020603050405020304" pitchFamily="18" charset="0"/>
              </a:rPr>
              <a:t>ĐÁP ÁN</a:t>
            </a:r>
          </a:p>
          <a:p>
            <a:pPr indent="342265" algn="just">
              <a:lnSpc>
                <a:spcPct val="105000"/>
              </a:lnSpc>
              <a:spcBef>
                <a:spcPts val="600"/>
              </a:spcBef>
              <a:spcAft>
                <a:spcPts val="600"/>
              </a:spcAft>
            </a:pPr>
            <a:endParaRPr lang="vi-VN" sz="28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77840938"/>
              </p:ext>
            </p:extLst>
          </p:nvPr>
        </p:nvGraphicFramePr>
        <p:xfrm>
          <a:off x="805679" y="1532486"/>
          <a:ext cx="10761617" cy="4828032"/>
        </p:xfrm>
        <a:graphic>
          <a:graphicData uri="http://schemas.openxmlformats.org/drawingml/2006/table">
            <a:tbl>
              <a:tblPr>
                <a:tableStyleId>{C4B1156A-380E-4F78-BDF5-A606A8083BF9}</a:tableStyleId>
              </a:tblPr>
              <a:tblGrid>
                <a:gridCol w="10761617">
                  <a:extLst>
                    <a:ext uri="{9D8B030D-6E8A-4147-A177-3AD203B41FA5}">
                      <a16:colId xmlns:a16="http://schemas.microsoft.com/office/drawing/2014/main" val="3615411428"/>
                    </a:ext>
                  </a:extLst>
                </a:gridCol>
              </a:tblGrid>
              <a:tr h="4198603">
                <a:tc>
                  <a:txBody>
                    <a:bodyPr/>
                    <a:lstStyle/>
                    <a:p>
                      <a:pPr algn="just">
                        <a:lnSpc>
                          <a:spcPct val="120000"/>
                        </a:lnSpc>
                        <a:spcAft>
                          <a:spcPts val="0"/>
                        </a:spcAft>
                      </a:pPr>
                      <a:r>
                        <a:rPr lang="en-US" sz="2400" b="1" dirty="0">
                          <a:effectLst/>
                          <a:latin typeface="Times New Roman" panose="02020603050405020304" pitchFamily="18" charset="0"/>
                          <a:cs typeface="Times New Roman" panose="02020603050405020304" pitchFamily="18" charset="0"/>
                        </a:rPr>
                        <a:t>13.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ngoài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rắn</a:t>
                      </a:r>
                      <a:r>
                        <a:rPr lang="en-US" sz="2400" dirty="0">
                          <a:effectLst/>
                          <a:latin typeface="Times New Roman" panose="02020603050405020304" pitchFamily="18" charset="0"/>
                          <a:cs typeface="Times New Roman" panose="02020603050405020304" pitchFamily="18" charset="0"/>
                        </a:rPr>
                        <a:t> sang </a:t>
                      </a:r>
                      <a:r>
                        <a:rPr lang="en-US" sz="2400" dirty="0" err="1">
                          <a:effectLst/>
                          <a:latin typeface="Times New Roman" panose="02020603050405020304" pitchFamily="18" charset="0"/>
                          <a:cs typeface="Times New Roman" panose="02020603050405020304" pitchFamily="18" charset="0"/>
                        </a:rPr>
                        <a:t>lỏng</a:t>
                      </a:r>
                      <a:r>
                        <a:rPr lang="en-US" sz="2400" dirty="0">
                          <a:effectLst/>
                          <a:latin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en-US" sz="2400" b="1" dirty="0">
                          <a:effectLst/>
                          <a:latin typeface="Times New Roman" panose="02020603050405020304" pitchFamily="18" charset="0"/>
                          <a:cs typeface="Times New Roman" panose="02020603050405020304" pitchFamily="18" charset="0"/>
                        </a:rPr>
                        <a:t>14. </a:t>
                      </a:r>
                      <a:r>
                        <a:rPr lang="en-US" sz="2400" dirty="0" err="1">
                          <a:effectLst/>
                          <a:latin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tắm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tụ</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bề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mờ</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kính</a:t>
                      </a:r>
                      <a:r>
                        <a:rPr lang="en-US" sz="2400" dirty="0">
                          <a:effectLst/>
                          <a:latin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en-US" sz="2400" b="1" dirty="0">
                          <a:effectLst/>
                          <a:latin typeface="Times New Roman" panose="02020603050405020304" pitchFamily="18" charset="0"/>
                          <a:cs typeface="Times New Roman" panose="02020603050405020304" pitchFamily="18" charset="0"/>
                        </a:rPr>
                        <a:t>15. </a:t>
                      </a:r>
                      <a:r>
                        <a:rPr lang="en-US" sz="2400" dirty="0" err="1">
                          <a:effectLst/>
                          <a:latin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bay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bong </a:t>
                      </a:r>
                      <a:r>
                        <a:rPr lang="en-US" sz="2400" dirty="0" err="1">
                          <a:effectLst/>
                          <a:latin typeface="Times New Roman" panose="02020603050405020304" pitchFamily="18" charset="0"/>
                          <a:cs typeface="Times New Roman" panose="02020603050405020304" pitchFamily="18" charset="0"/>
                        </a:rPr>
                        <a:t>bóng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thoáng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cs typeface="Times New Roman" panose="02020603050405020304" pitchFamily="18" charset="0"/>
                      </a:endParaRPr>
                    </a:p>
                    <a:p>
                      <a:pPr algn="just">
                        <a:lnSpc>
                          <a:spcPct val="120000"/>
                        </a:lnSpc>
                        <a:spcAft>
                          <a:spcPts val="0"/>
                        </a:spcAft>
                      </a:pPr>
                      <a:r>
                        <a:rPr lang="vi-VN" sz="2400" b="1" dirty="0">
                          <a:effectLst/>
                          <a:latin typeface="Times New Roman" panose="02020603050405020304" pitchFamily="18" charset="0"/>
                          <a:cs typeface="Times New Roman" panose="02020603050405020304" pitchFamily="18" charset="0"/>
                        </a:rPr>
                        <a:t>16. </a:t>
                      </a: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gồm</a:t>
                      </a:r>
                      <a:r>
                        <a:rPr lang="en-US" sz="2400" dirty="0">
                          <a:effectLst/>
                          <a:latin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cs typeface="Times New Roman" panose="02020603050405020304" pitchFamily="18" charset="0"/>
                      </a:endParaRPr>
                    </a:p>
                    <a:p>
                      <a:pPr algn="just">
                        <a:lnSpc>
                          <a:spcPct val="120000"/>
                        </a:lnSpc>
                        <a:spcAft>
                          <a:spcPts val="0"/>
                        </a:spcAft>
                        <a:tabLst>
                          <a:tab pos="511810" algn="l"/>
                        </a:tabLst>
                      </a:pPr>
                      <a:r>
                        <a:rPr lang="en-US" sz="2400" dirty="0" err="1">
                          <a:effectLst/>
                          <a:latin typeface="Times New Roman" panose="02020603050405020304" pitchFamily="18" charset="0"/>
                          <a:cs typeface="Times New Roman" panose="02020603050405020304" pitchFamily="18" charset="0"/>
                        </a:rPr>
                        <a:t>Băng</a:t>
                      </a:r>
                      <a:r>
                        <a:rPr lang="en-US" sz="2400" dirty="0">
                          <a:effectLst/>
                          <a:latin typeface="Times New Roman" panose="02020603050405020304" pitchFamily="18" charset="0"/>
                          <a:cs typeface="Times New Roman" panose="02020603050405020304" pitchFamily="18" charset="0"/>
                        </a:rPr>
                        <a:t> tan: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lỏng</a:t>
                      </a:r>
                      <a:r>
                        <a:rPr lang="en-US" sz="2400" dirty="0">
                          <a:effectLst/>
                          <a:latin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cs typeface="Times New Roman" panose="02020603050405020304" pitchFamily="18" charset="0"/>
                      </a:endParaRPr>
                    </a:p>
                    <a:p>
                      <a:pPr algn="just">
                        <a:lnSpc>
                          <a:spcPct val="120000"/>
                        </a:lnSpc>
                        <a:spcAft>
                          <a:spcPts val="0"/>
                        </a:spcAft>
                        <a:tabLst>
                          <a:tab pos="511810" algn="l"/>
                        </a:tabLst>
                      </a:pP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lỏng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hơl</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cs typeface="Times New Roman" panose="02020603050405020304" pitchFamily="18" charset="0"/>
                      </a:endParaRPr>
                    </a:p>
                    <a:p>
                      <a:pPr algn="just">
                        <a:lnSpc>
                          <a:spcPct val="120000"/>
                        </a:lnSpc>
                        <a:spcAft>
                          <a:spcPts val="0"/>
                        </a:spcAft>
                        <a:tabLst>
                          <a:tab pos="511810" algn="l"/>
                        </a:tabLst>
                      </a:pPr>
                      <a:r>
                        <a:rPr lang="en-US" sz="2400" dirty="0" err="1">
                          <a:effectLst/>
                          <a:latin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lỏng</a:t>
                      </a:r>
                      <a:r>
                        <a:rPr lang="en-US" sz="2400" dirty="0">
                          <a:effectLst/>
                          <a:latin typeface="Times New Roman" panose="02020603050405020304" pitchFamily="18" charset="0"/>
                          <a:cs typeface="Times New Roman" panose="02020603050405020304" pitchFamily="18" charset="0"/>
                        </a:rPr>
                        <a:t>;</a:t>
                      </a:r>
                      <a:endParaRPr lang="en-GB" sz="2400" dirty="0">
                        <a:effectLst/>
                        <a:latin typeface="Times New Roman" panose="02020603050405020304" pitchFamily="18" charset="0"/>
                        <a:cs typeface="Times New Roman" panose="02020603050405020304" pitchFamily="18" charset="0"/>
                      </a:endParaRPr>
                    </a:p>
                    <a:p>
                      <a:pPr algn="just">
                        <a:lnSpc>
                          <a:spcPct val="120000"/>
                        </a:lnSpc>
                        <a:spcAft>
                          <a:spcPts val="0"/>
                        </a:spcAft>
                        <a:tabLst>
                          <a:tab pos="511810" algn="l"/>
                        </a:tabLst>
                      </a:pP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lỏng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đá</a:t>
                      </a:r>
                      <a:r>
                        <a:rPr lang="en-US" sz="2400" dirty="0" smtClean="0">
                          <a:effectLst/>
                          <a:latin typeface="Times New Roman" panose="02020603050405020304" pitchFamily="18" charset="0"/>
                          <a:cs typeface="Times New Roman" panose="02020603050405020304" pitchFamily="18" charset="0"/>
                        </a:rPr>
                        <a:t>.</a:t>
                      </a:r>
                      <a:endPar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14300" marR="114300" marT="0" marB="0">
                    <a:solidFill>
                      <a:schemeClr val="accent4">
                        <a:lumMod val="20000"/>
                        <a:lumOff val="80000"/>
                      </a:schemeClr>
                    </a:solidFill>
                  </a:tcPr>
                </a:tc>
                <a:extLst>
                  <a:ext uri="{0D108BD9-81ED-4DB2-BD59-A6C34878D82A}">
                    <a16:rowId xmlns:a16="http://schemas.microsoft.com/office/drawing/2014/main" val="2736916659"/>
                  </a:ext>
                </a:extLst>
              </a:tr>
            </a:tbl>
          </a:graphicData>
        </a:graphic>
      </p:graphicFrame>
      <p:pic>
        <p:nvPicPr>
          <p:cNvPr id="11" name="Picture 10">
            <a:extLst>
              <a:ext uri="{FF2B5EF4-FFF2-40B4-BE49-F238E27FC236}">
                <a16:creationId xmlns:a16="http://schemas.microsoft.com/office/drawing/2014/main" id="{151F90DB-6B46-4486-9B7D-C975D2F4F41B}"/>
              </a:ext>
            </a:extLst>
          </p:cNvPr>
          <p:cNvPicPr>
            <a:picLocks noChangeAspect="1"/>
          </p:cNvPicPr>
          <p:nvPr/>
        </p:nvPicPr>
        <p:blipFill>
          <a:blip r:embed="rId2"/>
          <a:stretch>
            <a:fillRect/>
          </a:stretch>
        </p:blipFill>
        <p:spPr>
          <a:xfrm>
            <a:off x="376164" y="12518"/>
            <a:ext cx="859030" cy="85903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7010" y="3627979"/>
            <a:ext cx="2431733" cy="2694249"/>
          </a:xfrm>
          <a:prstGeom prst="rect">
            <a:avLst/>
          </a:prstGeom>
        </p:spPr>
      </p:pic>
    </p:spTree>
    <p:extLst>
      <p:ext uri="{BB962C8B-B14F-4D97-AF65-F5344CB8AC3E}">
        <p14:creationId xmlns:p14="http://schemas.microsoft.com/office/powerpoint/2010/main" val="251264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3598" y="379442"/>
            <a:ext cx="8482149" cy="1406843"/>
          </a:xfrm>
        </p:spPr>
        <p:txBody>
          <a:bodyPr>
            <a:normAutofit fontScale="90000"/>
          </a:bodyPr>
          <a:lstStyle/>
          <a:p>
            <a:r>
              <a:rPr lang="en-US"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4</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Sự</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chuyển</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
            <a:b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endParaRPr lang="en-GB" dirty="0"/>
          </a:p>
        </p:txBody>
      </p:sp>
      <p:sp>
        <p:nvSpPr>
          <p:cNvPr id="3" name="Subtitle 2"/>
          <p:cNvSpPr>
            <a:spLocks noGrp="1"/>
          </p:cNvSpPr>
          <p:nvPr>
            <p:ph type="subTitle" idx="1"/>
          </p:nvPr>
        </p:nvSpPr>
        <p:spPr>
          <a:xfrm>
            <a:off x="1249679" y="2325188"/>
            <a:ext cx="9252858" cy="2704012"/>
          </a:xfr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endParaRPr lang="en-US" sz="3500" dirty="0" smtClean="0">
              <a:latin typeface="+mj-lt"/>
            </a:endParaRPr>
          </a:p>
          <a:p>
            <a:r>
              <a:rPr lang="vi-VN" sz="3500" dirty="0" smtClean="0">
                <a:latin typeface="+mj-lt"/>
              </a:rPr>
              <a:t>Trong </a:t>
            </a:r>
            <a:r>
              <a:rPr lang="vi-VN" sz="3500" dirty="0">
                <a:latin typeface="+mj-lt"/>
              </a:rPr>
              <a:t>tự nhiên và trong các hoạt động của con người, các chất có thể chuyển từ thể này sang thể khác.</a:t>
            </a:r>
            <a:endParaRPr lang="en-GB" sz="3500" dirty="0">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444136" y="379442"/>
            <a:ext cx="2155941" cy="14068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577" y="4229916"/>
            <a:ext cx="2495005" cy="2339068"/>
          </a:xfrm>
          <a:prstGeom prst="rect">
            <a:avLst/>
          </a:prstGeom>
        </p:spPr>
      </p:pic>
    </p:spTree>
    <p:extLst>
      <p:ext uri="{BB962C8B-B14F-4D97-AF65-F5344CB8AC3E}">
        <p14:creationId xmlns:p14="http://schemas.microsoft.com/office/powerpoint/2010/main" val="39610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AD2646-99B7-42B4-879D-BFE0E94EC625}"/>
              </a:ext>
            </a:extLst>
          </p:cNvPr>
          <p:cNvPicPr>
            <a:picLocks noChangeAspect="1"/>
          </p:cNvPicPr>
          <p:nvPr/>
        </p:nvPicPr>
        <p:blipFill>
          <a:blip r:embed="rId2"/>
          <a:stretch>
            <a:fillRect/>
          </a:stretch>
        </p:blipFill>
        <p:spPr>
          <a:xfrm>
            <a:off x="9591675" y="4568598"/>
            <a:ext cx="2143125" cy="2143125"/>
          </a:xfrm>
          <a:prstGeom prst="rect">
            <a:avLst/>
          </a:prstGeom>
        </p:spPr>
      </p:pic>
      <p:sp>
        <p:nvSpPr>
          <p:cNvPr id="6" name="TextBox 5">
            <a:extLst>
              <a:ext uri="{FF2B5EF4-FFF2-40B4-BE49-F238E27FC236}">
                <a16:creationId xmlns:a16="http://schemas.microsoft.com/office/drawing/2014/main" id="{24AE6793-EA05-44F5-86F2-EF3A1EA78258}"/>
              </a:ext>
            </a:extLst>
          </p:cNvPr>
          <p:cNvSpPr txBox="1"/>
          <p:nvPr/>
        </p:nvSpPr>
        <p:spPr>
          <a:xfrm>
            <a:off x="1495425" y="180423"/>
            <a:ext cx="9382126" cy="523220"/>
          </a:xfrm>
          <a:prstGeom prst="rect">
            <a:avLst/>
          </a:prstGeom>
          <a:noFill/>
        </p:spPr>
        <p:txBody>
          <a:bodyPr wrap="square" rtlCol="0">
            <a:spAutoFit/>
          </a:bodyPr>
          <a:lstStyle/>
          <a:p>
            <a:r>
              <a:rPr lang="vi-VN" sz="2800" b="1" dirty="0">
                <a:solidFill>
                  <a:srgbClr val="FF0000"/>
                </a:solidFill>
              </a:rPr>
              <a:t>NHIỆM VỤ HỌC SINH                      THỜI GIAN: 2 PHÚT</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86733C9C-CF0A-4D72-A288-5E22097B3198}"/>
              </a:ext>
            </a:extLst>
          </p:cNvPr>
          <p:cNvSpPr txBox="1"/>
          <p:nvPr/>
        </p:nvSpPr>
        <p:spPr>
          <a:xfrm>
            <a:off x="733425" y="2025171"/>
            <a:ext cx="9124950" cy="3239605"/>
          </a:xfrm>
          <a:prstGeom prst="rect">
            <a:avLst/>
          </a:prstGeom>
          <a:noFill/>
        </p:spPr>
        <p:txBody>
          <a:bodyPr wrap="square" rtlCol="0">
            <a:spAutoFit/>
          </a:bodyPr>
          <a:lstStyle/>
          <a:p>
            <a:pPr indent="342265" algn="just">
              <a:lnSpc>
                <a:spcPct val="105000"/>
              </a:lnSpc>
              <a:spcBef>
                <a:spcPts val="600"/>
              </a:spcBef>
              <a:spcAft>
                <a:spcPts val="600"/>
              </a:spcAft>
            </a:pPr>
            <a:r>
              <a:rPr lang="en-US" sz="2800" b="1" dirty="0">
                <a:solidFill>
                  <a:srgbClr val="FF0000"/>
                </a:solidFill>
                <a:latin typeface="Times New Roman" panose="02020603050405020304" pitchFamily="18" charset="0"/>
                <a:cs typeface="Times New Roman" panose="02020603050405020304" pitchFamily="18" charset="0"/>
              </a:rPr>
              <a:t>NHIỆM VỤ 2</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ct val="105000"/>
              </a:lnSpc>
              <a:spcBef>
                <a:spcPts val="600"/>
              </a:spcBef>
              <a:spcAft>
                <a:spcPts val="600"/>
              </a:spcAft>
              <a:buFont typeface="Wingdings" panose="05000000000000000000" pitchFamily="2" charset="2"/>
              <a:buChar char="Ø"/>
            </a:pP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a:t>
            </a:r>
            <a:r>
              <a:rPr lang="en-US" sz="2800" dirty="0" err="1">
                <a:solidFill>
                  <a:srgbClr val="000000"/>
                </a:solidFill>
                <a:effectLst/>
                <a:latin typeface="Times New Roman" panose="02020603050405020304" pitchFamily="18" charset="0"/>
                <a:ea typeface="Arial" panose="020B0604020202020204" pitchFamily="34" charset="0"/>
              </a:rPr>
              <a:t>ác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nhóm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thực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hiện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thí</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nghiệm</a:t>
            </a:r>
            <a:r>
              <a:rPr lang="en-US" sz="2800" dirty="0">
                <a:solidFill>
                  <a:srgbClr val="000000"/>
                </a:solidFill>
                <a:effectLst/>
                <a:latin typeface="Times New Roman" panose="02020603050405020304" pitchFamily="18" charset="0"/>
                <a:ea typeface="Arial" panose="020B0604020202020204" pitchFamily="34" charset="0"/>
              </a:rPr>
              <a:t> 4,5 </a:t>
            </a:r>
            <a:r>
              <a:rPr lang="en-US" sz="2800" dirty="0" err="1">
                <a:solidFill>
                  <a:srgbClr val="000000"/>
                </a:solidFill>
                <a:effectLst/>
                <a:latin typeface="Times New Roman" panose="02020603050405020304" pitchFamily="18" charset="0"/>
                <a:ea typeface="Arial" panose="020B0604020202020204" pitchFamily="34" charset="0"/>
              </a:rPr>
              <a:t>theo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hướng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dẫn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trong</a:t>
            </a:r>
            <a:r>
              <a:rPr lang="en-US" sz="2800" dirty="0">
                <a:solidFill>
                  <a:srgbClr val="000000"/>
                </a:solidFill>
                <a:effectLst/>
                <a:latin typeface="Times New Roman" panose="02020603050405020304" pitchFamily="18" charset="0"/>
                <a:ea typeface="Arial" panose="020B0604020202020204" pitchFamily="34" charset="0"/>
              </a:rPr>
              <a:t> SGK.</a:t>
            </a:r>
          </a:p>
          <a:p>
            <a:pPr marL="285750" indent="-285750" algn="just">
              <a:lnSpc>
                <a:spcPct val="105000"/>
              </a:lnSpc>
              <a:spcBef>
                <a:spcPts val="600"/>
              </a:spcBef>
              <a:spcAft>
                <a:spcPts val="600"/>
              </a:spcAft>
              <a:buFont typeface="Wingdings" panose="05000000000000000000" pitchFamily="2" charset="2"/>
              <a:buChar char="Ø"/>
            </a:pP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Hãy</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a:t>
            </a:r>
            <a:r>
              <a:rPr lang="en-US" sz="2800" dirty="0" err="1">
                <a:solidFill>
                  <a:srgbClr val="000000"/>
                </a:solidFill>
                <a:effectLst/>
                <a:latin typeface="Times New Roman" panose="02020603050405020304" pitchFamily="18" charset="0"/>
                <a:ea typeface="Arial" panose="020B0604020202020204" pitchFamily="34" charset="0"/>
              </a:rPr>
              <a:t>ho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biết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có</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những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quá</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trình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chuyển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thể</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nào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đã</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xảy</a:t>
            </a:r>
            <a:r>
              <a:rPr lang="en-US" sz="2800" dirty="0">
                <a:solidFill>
                  <a:srgbClr val="000000"/>
                </a:solidFill>
                <a:effectLst/>
                <a:latin typeface="Times New Roman" panose="02020603050405020304" pitchFamily="18" charset="0"/>
                <a:ea typeface="Arial" panose="020B0604020202020204" pitchFamily="34" charset="0"/>
              </a:rPr>
              <a:t> ra </a:t>
            </a:r>
            <a:r>
              <a:rPr lang="en-US" sz="2800" dirty="0" err="1">
                <a:solidFill>
                  <a:srgbClr val="000000"/>
                </a:solidFill>
                <a:effectLst/>
                <a:latin typeface="Times New Roman" panose="02020603050405020304" pitchFamily="18" charset="0"/>
                <a:ea typeface="Arial" panose="020B0604020202020204" pitchFamily="34" charset="0"/>
              </a:rPr>
              <a:t>bằng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cách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hoàn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thiện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nhận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xét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trong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phiếu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học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tập</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số</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smtClean="0">
                <a:solidFill>
                  <a:srgbClr val="000000"/>
                </a:solidFill>
                <a:effectLst/>
                <a:latin typeface="Times New Roman" panose="02020603050405020304" pitchFamily="18" charset="0"/>
                <a:ea typeface="Arial" panose="020B0604020202020204" pitchFamily="34" charset="0"/>
              </a:rPr>
              <a:t>5.</a:t>
            </a:r>
            <a:endParaRPr lang="vi-VN" sz="2800" dirty="0">
              <a:solidFill>
                <a:srgbClr val="000000"/>
              </a:solidFill>
              <a:effectLst/>
              <a:latin typeface="Times New Roman" panose="02020603050405020304" pitchFamily="18" charset="0"/>
              <a:ea typeface="Arial" panose="020B0604020202020204" pitchFamily="34" charset="0"/>
            </a:endParaRPr>
          </a:p>
          <a:p>
            <a:pPr indent="342265" algn="just">
              <a:lnSpc>
                <a:spcPct val="105000"/>
              </a:lnSpc>
              <a:spcBef>
                <a:spcPts val="600"/>
              </a:spcBef>
              <a:spcAft>
                <a:spcPts val="600"/>
              </a:spcAft>
            </a:pPr>
            <a:endParaRPr lang="vi-VN" sz="2800" dirty="0">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151F90DB-6B46-4486-9B7D-C975D2F4F41B}"/>
              </a:ext>
            </a:extLst>
          </p:cNvPr>
          <p:cNvPicPr>
            <a:picLocks noChangeAspect="1"/>
          </p:cNvPicPr>
          <p:nvPr/>
        </p:nvPicPr>
        <p:blipFill>
          <a:blip r:embed="rId3"/>
          <a:stretch>
            <a:fillRect/>
          </a:stretch>
        </p:blipFill>
        <p:spPr>
          <a:xfrm>
            <a:off x="155496" y="956944"/>
            <a:ext cx="1022508" cy="1022508"/>
          </a:xfrm>
          <a:prstGeom prst="rect">
            <a:avLst/>
          </a:prstGeom>
        </p:spPr>
      </p:pic>
    </p:spTree>
    <p:extLst>
      <p:ext uri="{BB962C8B-B14F-4D97-AF65-F5344CB8AC3E}">
        <p14:creationId xmlns:p14="http://schemas.microsoft.com/office/powerpoint/2010/main" val="309767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83A37-C145-469A-A396-EFB4B5EAFB02}"/>
              </a:ext>
            </a:extLst>
          </p:cNvPr>
          <p:cNvSpPr>
            <a:spLocks noGrp="1"/>
          </p:cNvSpPr>
          <p:nvPr>
            <p:ph type="title"/>
          </p:nvPr>
        </p:nvSpPr>
        <p:spPr>
          <a:xfrm>
            <a:off x="838200" y="365126"/>
            <a:ext cx="3228975" cy="615950"/>
          </a:xfrm>
          <a:solidFill>
            <a:schemeClr val="accent2">
              <a:lumMod val="20000"/>
              <a:lumOff val="80000"/>
            </a:schemeClr>
          </a:solidFill>
        </p:spPr>
        <p:txBody>
          <a:bodyPr>
            <a:normAutofit/>
          </a:bodyPr>
          <a:lstStyle/>
          <a:p>
            <a:r>
              <a:rPr lang="en-US" sz="2800" b="1" dirty="0">
                <a:solidFill>
                  <a:srgbClr val="FF0000"/>
                </a:solidFill>
              </a:rPr>
              <a:t>PHIẾU HỌC TẬP SỐ </a:t>
            </a:r>
            <a:r>
              <a:rPr lang="en-US" sz="2800" b="1" dirty="0" smtClean="0">
                <a:solidFill>
                  <a:srgbClr val="FF0000"/>
                </a:solidFill>
              </a:rPr>
              <a:t>5</a:t>
            </a:r>
            <a:endParaRPr lang="vi-VN" sz="2800" b="1" dirty="0">
              <a:solidFill>
                <a:srgbClr val="FF0000"/>
              </a:solidFill>
            </a:endParaRPr>
          </a:p>
        </p:txBody>
      </p:sp>
      <p:sp>
        <p:nvSpPr>
          <p:cNvPr id="3" name="Content Placeholder 2">
            <a:extLst>
              <a:ext uri="{FF2B5EF4-FFF2-40B4-BE49-F238E27FC236}">
                <a16:creationId xmlns:a16="http://schemas.microsoft.com/office/drawing/2014/main" id="{7545C7AF-3BB9-4C9A-9E61-0C0A2D71C6B5}"/>
              </a:ext>
            </a:extLst>
          </p:cNvPr>
          <p:cNvSpPr>
            <a:spLocks noGrp="1"/>
          </p:cNvSpPr>
          <p:nvPr>
            <p:ph idx="1"/>
          </p:nvPr>
        </p:nvSpPr>
        <p:spPr>
          <a:xfrm>
            <a:off x="857250" y="930274"/>
            <a:ext cx="10515600" cy="5356225"/>
          </a:xfrm>
        </p:spPr>
        <p:txBody>
          <a:bodyPr>
            <a:noAutofit/>
          </a:bodyPr>
          <a:lstStyle/>
          <a:p>
            <a:pPr indent="0" algn="just">
              <a:lnSpc>
                <a:spcPct val="105000"/>
              </a:lnSpc>
              <a:spcBef>
                <a:spcPts val="600"/>
              </a:spcBef>
              <a:spcAft>
                <a:spcPts val="600"/>
              </a:spcAft>
              <a:buNone/>
            </a:pPr>
            <a:r>
              <a:rPr lang="en-US" b="1" dirty="0">
                <a:solidFill>
                  <a:srgbClr val="000000"/>
                </a:solidFill>
                <a:effectLst/>
                <a:latin typeface="Times New Roman" panose="02020603050405020304" pitchFamily="18" charset="0"/>
                <a:ea typeface="Arial" panose="020B0604020202020204" pitchFamily="34" charset="0"/>
              </a:rPr>
              <a:t>TN4:</a:t>
            </a:r>
            <a:endParaRPr lang="vi-VN" b="1" dirty="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Đun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nóng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nến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thì</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nến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chuyển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từ</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sang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endParaRPr lang="vi-VN" dirty="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Tắt</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đèn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cồn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để</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nguội</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thì</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nến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chuyển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từ</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sang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endParaRPr lang="vi-VN" dirty="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b="1" dirty="0">
                <a:solidFill>
                  <a:srgbClr val="000000"/>
                </a:solidFill>
                <a:effectLst/>
                <a:latin typeface="Times New Roman" panose="02020603050405020304" pitchFamily="18" charset="0"/>
                <a:ea typeface="Arial" panose="020B0604020202020204" pitchFamily="34" charset="0"/>
              </a:rPr>
              <a:t>TN5:</a:t>
            </a:r>
            <a:endParaRPr lang="vi-VN" b="1" dirty="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Đun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sôi</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nước</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thì</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tại</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mặt</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thoáng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nước</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chuyển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từ</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sang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và</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trong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lòng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nước</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xuất</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hiện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các</a:t>
            </a: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chứng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tỏ</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có</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sự</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chuyển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của</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nước</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từ</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sang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endParaRPr lang="vi-VN" dirty="0">
              <a:solidFill>
                <a:srgbClr val="000000"/>
              </a:solidFill>
              <a:effectLst/>
              <a:latin typeface="Times New Roman" panose="02020603050405020304" pitchFamily="18" charset="0"/>
              <a:ea typeface="Arial" panose="020B0604020202020204" pitchFamily="34" charset="0"/>
            </a:endParaRPr>
          </a:p>
          <a:p>
            <a:pPr indent="0" algn="just">
              <a:lnSpc>
                <a:spcPct val="105000"/>
              </a:lnSpc>
              <a:spcBef>
                <a:spcPts val="600"/>
              </a:spcBef>
              <a:spcAft>
                <a:spcPts val="600"/>
              </a:spcAft>
              <a:buNone/>
            </a:pP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Dưới</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đáy</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của</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bình</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cầu</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xuất</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hiện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các</a:t>
            </a:r>
            <a:r>
              <a:rPr lang="en-US" dirty="0">
                <a:solidFill>
                  <a:srgbClr val="000000"/>
                </a:solidFill>
                <a:effectLst/>
                <a:latin typeface="Times New Roman" panose="02020603050405020304" pitchFamily="18" charset="0"/>
                <a:ea typeface="Arial" panose="020B0604020202020204" pitchFamily="34" charset="0"/>
              </a:rPr>
              <a:t> ……………. </a:t>
            </a:r>
            <a:r>
              <a:rPr lang="en-US" dirty="0" err="1">
                <a:solidFill>
                  <a:srgbClr val="000000"/>
                </a:solidFill>
                <a:effectLst/>
                <a:latin typeface="Times New Roman" panose="02020603050405020304" pitchFamily="18" charset="0"/>
                <a:ea typeface="Arial" panose="020B0604020202020204" pitchFamily="34" charset="0"/>
              </a:rPr>
              <a:t>chứng</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tỏ</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có</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sự</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chuyển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của</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nước</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từ</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 sang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endParaRPr lang="vi-VN" dirty="0">
              <a:solidFill>
                <a:srgbClr val="000000"/>
              </a:solidFill>
              <a:effectLst/>
              <a:latin typeface="Times New Roman" panose="02020603050405020304" pitchFamily="18" charset="0"/>
              <a:ea typeface="Arial" panose="020B0604020202020204" pitchFamily="34" charset="0"/>
            </a:endParaRPr>
          </a:p>
          <a:p>
            <a:pPr marL="0" indent="0">
              <a:buNone/>
            </a:pPr>
            <a:endParaRPr lang="vi-VN" dirty="0"/>
          </a:p>
        </p:txBody>
      </p:sp>
      <p:pic>
        <p:nvPicPr>
          <p:cNvPr id="4" name="Picture 3">
            <a:extLst>
              <a:ext uri="{FF2B5EF4-FFF2-40B4-BE49-F238E27FC236}">
                <a16:creationId xmlns:a16="http://schemas.microsoft.com/office/drawing/2014/main" id="{7A0D786D-4CF7-49D3-BCB3-292AD9602822}"/>
              </a:ext>
            </a:extLst>
          </p:cNvPr>
          <p:cNvPicPr>
            <a:picLocks noChangeAspect="1"/>
          </p:cNvPicPr>
          <p:nvPr/>
        </p:nvPicPr>
        <p:blipFill>
          <a:blip r:embed="rId2"/>
          <a:stretch>
            <a:fillRect/>
          </a:stretch>
        </p:blipFill>
        <p:spPr>
          <a:xfrm>
            <a:off x="9886951" y="66619"/>
            <a:ext cx="2200274" cy="1353751"/>
          </a:xfrm>
          <a:prstGeom prst="rect">
            <a:avLst/>
          </a:prstGeom>
        </p:spPr>
      </p:pic>
      <p:sp>
        <p:nvSpPr>
          <p:cNvPr id="5" name="TextBox 4">
            <a:extLst>
              <a:ext uri="{FF2B5EF4-FFF2-40B4-BE49-F238E27FC236}">
                <a16:creationId xmlns:a16="http://schemas.microsoft.com/office/drawing/2014/main" id="{124BC507-2EC6-493C-A075-1D8B55AEB8FD}"/>
              </a:ext>
            </a:extLst>
          </p:cNvPr>
          <p:cNvSpPr txBox="1"/>
          <p:nvPr/>
        </p:nvSpPr>
        <p:spPr>
          <a:xfrm>
            <a:off x="7362825" y="1468485"/>
            <a:ext cx="9048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rắn</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58DE385-848B-4205-AF76-58B8000E9B96}"/>
              </a:ext>
            </a:extLst>
          </p:cNvPr>
          <p:cNvSpPr txBox="1"/>
          <p:nvPr/>
        </p:nvSpPr>
        <p:spPr>
          <a:xfrm>
            <a:off x="9534525" y="1468485"/>
            <a:ext cx="9048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lỏng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F1CD6B-7784-492E-8393-1C34E122E516}"/>
              </a:ext>
            </a:extLst>
          </p:cNvPr>
          <p:cNvSpPr txBox="1"/>
          <p:nvPr/>
        </p:nvSpPr>
        <p:spPr>
          <a:xfrm>
            <a:off x="9124949" y="2039820"/>
            <a:ext cx="9048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lỏng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42857C5-6F42-41B2-AB05-63C79185BD8A}"/>
              </a:ext>
            </a:extLst>
          </p:cNvPr>
          <p:cNvSpPr txBox="1"/>
          <p:nvPr/>
        </p:nvSpPr>
        <p:spPr>
          <a:xfrm>
            <a:off x="1257301" y="2507360"/>
            <a:ext cx="9048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rắn</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EF5F3C3-1F1B-47A3-A563-4089A9AB9FD3}"/>
              </a:ext>
            </a:extLst>
          </p:cNvPr>
          <p:cNvSpPr txBox="1"/>
          <p:nvPr/>
        </p:nvSpPr>
        <p:spPr>
          <a:xfrm>
            <a:off x="9734549" y="3707881"/>
            <a:ext cx="9048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lỏng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9C7162E-067C-4812-94AE-E56FD6C08329}"/>
              </a:ext>
            </a:extLst>
          </p:cNvPr>
          <p:cNvSpPr txBox="1"/>
          <p:nvPr/>
        </p:nvSpPr>
        <p:spPr>
          <a:xfrm>
            <a:off x="1709738" y="4231101"/>
            <a:ext cx="9048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hơi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6E87974-C294-4355-AE6A-D7E78B322D77}"/>
              </a:ext>
            </a:extLst>
          </p:cNvPr>
          <p:cNvSpPr txBox="1"/>
          <p:nvPr/>
        </p:nvSpPr>
        <p:spPr>
          <a:xfrm>
            <a:off x="7686674" y="4192549"/>
            <a:ext cx="1552576"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bọt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C0933D6-899A-4B64-A01C-4DCB6D731F89}"/>
              </a:ext>
            </a:extLst>
          </p:cNvPr>
          <p:cNvSpPr txBox="1"/>
          <p:nvPr/>
        </p:nvSpPr>
        <p:spPr>
          <a:xfrm>
            <a:off x="5100636" y="4641331"/>
            <a:ext cx="9048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lỏng</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0948584-4E1E-4247-93ED-E6C4D823B63B}"/>
              </a:ext>
            </a:extLst>
          </p:cNvPr>
          <p:cNvSpPr txBox="1"/>
          <p:nvPr/>
        </p:nvSpPr>
        <p:spPr>
          <a:xfrm>
            <a:off x="7191375" y="4641331"/>
            <a:ext cx="9048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hơi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9942638-9334-4BBA-B835-328AF5C6CCBD}"/>
              </a:ext>
            </a:extLst>
          </p:cNvPr>
          <p:cNvSpPr txBox="1"/>
          <p:nvPr/>
        </p:nvSpPr>
        <p:spPr>
          <a:xfrm>
            <a:off x="7696199" y="5239524"/>
            <a:ext cx="1666876"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giọt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1DC062D-012C-4FB3-A1B9-059B9AEEC973}"/>
              </a:ext>
            </a:extLst>
          </p:cNvPr>
          <p:cNvSpPr txBox="1"/>
          <p:nvPr/>
        </p:nvSpPr>
        <p:spPr>
          <a:xfrm>
            <a:off x="5510211" y="5702470"/>
            <a:ext cx="9048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hơi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1642279-F586-4C21-953E-E1547ABD642A}"/>
              </a:ext>
            </a:extLst>
          </p:cNvPr>
          <p:cNvSpPr txBox="1"/>
          <p:nvPr/>
        </p:nvSpPr>
        <p:spPr>
          <a:xfrm>
            <a:off x="7615236" y="5688306"/>
            <a:ext cx="90487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lỏng</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17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1" grpId="0"/>
      <p:bldP spid="12" grpId="0"/>
      <p:bldP spid="13" grpId="0"/>
      <p:bldP spid="14" grpId="0"/>
      <p:bldP spid="15"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DDB7E-6BA6-4582-8217-5ABEFEA857E4}"/>
              </a:ext>
            </a:extLst>
          </p:cNvPr>
          <p:cNvSpPr>
            <a:spLocks noGrp="1"/>
          </p:cNvSpPr>
          <p:nvPr>
            <p:ph type="title"/>
          </p:nvPr>
        </p:nvSpPr>
        <p:spPr>
          <a:xfrm>
            <a:off x="838200" y="365125"/>
            <a:ext cx="10515600" cy="1349375"/>
          </a:xfrm>
        </p:spPr>
        <p:txBody>
          <a:bodyPr>
            <a:normAutofit/>
          </a:bodyPr>
          <a:lstStyle/>
          <a:p>
            <a:r>
              <a:rPr lang="en-US" sz="3200" b="1" dirty="0">
                <a:solidFill>
                  <a:srgbClr val="FF0000"/>
                </a:solidFill>
              </a:rPr>
              <a:t>SƠ ĐỒ TÓM TẮT QUÁ TRÌNH CHUYỂN THỂ</a:t>
            </a:r>
            <a:endParaRPr lang="vi-VN" sz="3200" b="1" dirty="0">
              <a:solidFill>
                <a:srgbClr val="FF0000"/>
              </a:solidFill>
            </a:endParaRPr>
          </a:p>
        </p:txBody>
      </p:sp>
      <p:pic>
        <p:nvPicPr>
          <p:cNvPr id="4" name="Picture 3">
            <a:extLst>
              <a:ext uri="{FF2B5EF4-FFF2-40B4-BE49-F238E27FC236}">
                <a16:creationId xmlns:a16="http://schemas.microsoft.com/office/drawing/2014/main" id="{C1B404E5-2D02-4E60-9E1A-890E826114B6}"/>
              </a:ext>
            </a:extLst>
          </p:cNvPr>
          <p:cNvPicPr>
            <a:picLocks noChangeAspect="1"/>
          </p:cNvPicPr>
          <p:nvPr/>
        </p:nvPicPr>
        <p:blipFill>
          <a:blip r:embed="rId2"/>
          <a:stretch>
            <a:fillRect/>
          </a:stretch>
        </p:blipFill>
        <p:spPr>
          <a:xfrm>
            <a:off x="9886951" y="66619"/>
            <a:ext cx="2200274" cy="1353751"/>
          </a:xfrm>
          <a:prstGeom prst="rect">
            <a:avLst/>
          </a:prstGeom>
        </p:spPr>
      </p:pic>
      <p:pic>
        <p:nvPicPr>
          <p:cNvPr id="5" name="Picture 4">
            <a:extLst>
              <a:ext uri="{FF2B5EF4-FFF2-40B4-BE49-F238E27FC236}">
                <a16:creationId xmlns:a16="http://schemas.microsoft.com/office/drawing/2014/main" id="{31F62742-61D6-4CDF-A3AD-CB00C1B1D564}"/>
              </a:ext>
            </a:extLst>
          </p:cNvPr>
          <p:cNvPicPr>
            <a:picLocks noChangeAspect="1"/>
          </p:cNvPicPr>
          <p:nvPr/>
        </p:nvPicPr>
        <p:blipFill>
          <a:blip r:embed="rId3"/>
          <a:stretch>
            <a:fillRect/>
          </a:stretch>
        </p:blipFill>
        <p:spPr>
          <a:xfrm>
            <a:off x="1493885" y="2405062"/>
            <a:ext cx="8893127" cy="1528763"/>
          </a:xfrm>
          <a:prstGeom prst="rect">
            <a:avLst/>
          </a:prstGeom>
        </p:spPr>
      </p:pic>
    </p:spTree>
    <p:extLst>
      <p:ext uri="{BB962C8B-B14F-4D97-AF65-F5344CB8AC3E}">
        <p14:creationId xmlns:p14="http://schemas.microsoft.com/office/powerpoint/2010/main" val="76557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925" y="600890"/>
            <a:ext cx="8482149" cy="1406843"/>
          </a:xfrm>
        </p:spPr>
        <p:txBody>
          <a:bodyPr>
            <a:normAutofit fontScale="90000"/>
          </a:bodyPr>
          <a:lstStyle/>
          <a:p>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1.Sự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dạng</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
            <a:b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endParaRPr lang="en-GB" dirty="0"/>
          </a:p>
        </p:txBody>
      </p:sp>
      <p:sp>
        <p:nvSpPr>
          <p:cNvPr id="3" name="Subtitle 2"/>
          <p:cNvSpPr>
            <a:spLocks noGrp="1"/>
          </p:cNvSpPr>
          <p:nvPr>
            <p:ph type="subTitle" idx="1"/>
          </p:nvPr>
        </p:nvSpPr>
        <p:spPr>
          <a:xfrm>
            <a:off x="1523999" y="1550533"/>
            <a:ext cx="9144000" cy="3178221"/>
          </a:xfrm>
        </p:spPr>
        <p:txBody>
          <a:bodyPr>
            <a:normAutofit/>
          </a:bodyPr>
          <a:lstStyle/>
          <a:p>
            <a:pPr>
              <a:lnSpc>
                <a:spcPct val="150000"/>
              </a:lnSpc>
            </a:pPr>
            <a:r>
              <a:rPr lang="en-US" b="1" u="sng" dirty="0" err="1" smtClean="0">
                <a:latin typeface="Times New Roman" panose="02020603050405020304" pitchFamily="18" charset="0"/>
                <a:cs typeface="Times New Roman" panose="02020603050405020304" pitchFamily="18" charset="0"/>
              </a:rPr>
              <a:t>Câu</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hỏi</a:t>
            </a:r>
            <a:r>
              <a:rPr lang="en-US" b="1" u="sng" dirty="0" smtClean="0">
                <a:latin typeface="Times New Roman" panose="02020603050405020304" pitchFamily="18" charset="0"/>
                <a:cs typeface="Times New Roman" panose="02020603050405020304" pitchFamily="18" charset="0"/>
              </a:rPr>
              <a:t>: </a:t>
            </a:r>
            <a:r>
              <a:rPr lang="en-US" sz="2500" i="1" dirty="0" err="1" smtClean="0">
                <a:latin typeface="Times New Roman" panose="02020603050405020304" pitchFamily="18" charset="0"/>
                <a:cs typeface="Times New Roman" panose="02020603050405020304" pitchFamily="18" charset="0"/>
              </a:rPr>
              <a:t>Kể</a:t>
            </a:r>
            <a:r>
              <a:rPr lang="en-US" sz="2500" i="1" dirty="0" smtClean="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tên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các</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dụng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cụ</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học</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tập</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quanh</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em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kể</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tên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các</a:t>
            </a:r>
            <a:r>
              <a:rPr lang="en-US" sz="2500" i="1" dirty="0">
                <a:latin typeface="Times New Roman" panose="02020603050405020304" pitchFamily="18" charset="0"/>
                <a:cs typeface="Times New Roman" panose="02020603050405020304" pitchFamily="18" charset="0"/>
              </a:rPr>
              <a:t> con </a:t>
            </a:r>
            <a:r>
              <a:rPr lang="en-US" sz="2500" i="1" dirty="0" err="1">
                <a:latin typeface="Times New Roman" panose="02020603050405020304" pitchFamily="18" charset="0"/>
                <a:cs typeface="Times New Roman" panose="02020603050405020304" pitchFamily="18" charset="0"/>
              </a:rPr>
              <a:t>vật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loài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hoa</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trong</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cuộc</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sống</a:t>
            </a:r>
            <a:r>
              <a:rPr lang="en-US" sz="2500" i="1" dirty="0">
                <a:latin typeface="Times New Roman" panose="02020603050405020304" pitchFamily="18" charset="0"/>
                <a:cs typeface="Times New Roman" panose="02020603050405020304" pitchFamily="18" charset="0"/>
              </a:rPr>
              <a:t>.</a:t>
            </a:r>
            <a:endParaRPr lang="en-US" sz="2500"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r>
              <a:rPr lang="en-US" b="1" u="sng" dirty="0" err="1" smtClean="0">
                <a:latin typeface="Times New Roman" panose="02020603050405020304" pitchFamily="18" charset="0"/>
                <a:cs typeface="Times New Roman" panose="02020603050405020304" pitchFamily="18" charset="0"/>
              </a:rPr>
              <a:t>Đáp</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án</a:t>
            </a:r>
            <a:r>
              <a:rPr lang="en-US" b="1" u="sng"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Dụng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cụ</a:t>
            </a:r>
            <a:r>
              <a:rPr lang="en-US" b="1"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bút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viết</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Con </a:t>
            </a:r>
            <a:r>
              <a:rPr lang="en-US" b="1" dirty="0" err="1" smtClean="0">
                <a:latin typeface="Times New Roman" panose="02020603050405020304" pitchFamily="18" charset="0"/>
                <a:cs typeface="Times New Roman" panose="02020603050405020304" pitchFamily="18" charset="0"/>
              </a:rPr>
              <a:t>vật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 </a:t>
            </a:r>
            <a:r>
              <a:rPr lang="en-US" dirty="0" err="1" smtClean="0">
                <a:latin typeface="Times New Roman" panose="02020603050405020304" pitchFamily="18" charset="0"/>
                <a:cs typeface="Times New Roman" panose="02020603050405020304" pitchFamily="18" charset="0"/>
              </a:rPr>
              <a:t>gà</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chó</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mèo</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Hoa</a:t>
            </a: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cúc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lan</a:t>
            </a:r>
            <a:r>
              <a:rPr lang="en-US" dirty="0" smtClean="0">
                <a:latin typeface="Times New Roman" panose="02020603050405020304" pitchFamily="18" charset="0"/>
                <a:cs typeface="Times New Roman" panose="02020603050405020304" pitchFamily="18" charset="0"/>
              </a:rPr>
              <a:t>,….</a:t>
            </a:r>
          </a:p>
          <a:p>
            <a:endParaRPr lang="en-GB" dirty="0"/>
          </a:p>
        </p:txBody>
      </p:sp>
      <p:pic>
        <p:nvPicPr>
          <p:cNvPr id="6" name="Picture 5">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304799" y="0"/>
            <a:ext cx="2438399" cy="1591159"/>
          </a:xfrm>
          <a:prstGeom prst="rect">
            <a:avLst/>
          </a:prstGeom>
        </p:spPr>
      </p:pic>
      <p:sp>
        <p:nvSpPr>
          <p:cNvPr id="7" name="Rectangle 6"/>
          <p:cNvSpPr/>
          <p:nvPr/>
        </p:nvSpPr>
        <p:spPr>
          <a:xfrm>
            <a:off x="1658982" y="4875371"/>
            <a:ext cx="9261566" cy="160605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ln w="0"/>
                <a:solidFill>
                  <a:srgbClr val="0070C0"/>
                </a:solidFill>
                <a:effectLst>
                  <a:outerShdw blurRad="38100" dist="19050" dir="2700000" algn="tl" rotWithShape="0">
                    <a:schemeClr val="dk1">
                      <a:alpha val="40000"/>
                    </a:schemeClr>
                  </a:outerShdw>
                </a:effectLst>
                <a:latin typeface="+mj-lt"/>
              </a:rPr>
              <a:t>Những gì tồn tại xung quanh chúng ta gọi là vật </a:t>
            </a:r>
            <a:r>
              <a:rPr lang="vi-VN" sz="2600" dirty="0" smtClean="0">
                <a:ln w="0"/>
                <a:solidFill>
                  <a:srgbClr val="0070C0"/>
                </a:solidFill>
                <a:effectLst>
                  <a:outerShdw blurRad="38100" dist="19050" dir="2700000" algn="tl" rotWithShape="0">
                    <a:schemeClr val="dk1">
                      <a:alpha val="40000"/>
                    </a:schemeClr>
                  </a:outerShdw>
                </a:effectLst>
                <a:latin typeface="+mj-lt"/>
              </a:rPr>
              <a:t>thể</a:t>
            </a:r>
            <a:r>
              <a:rPr lang="en-US" sz="2600" dirty="0" smtClean="0">
                <a:ln w="0"/>
                <a:solidFill>
                  <a:srgbClr val="0070C0"/>
                </a:solidFill>
                <a:effectLst>
                  <a:outerShdw blurRad="38100" dist="19050" dir="2700000" algn="tl" rotWithShape="0">
                    <a:schemeClr val="dk1">
                      <a:alpha val="40000"/>
                    </a:schemeClr>
                  </a:outerShdw>
                </a:effectLst>
                <a:latin typeface="+mj-lt"/>
              </a:rPr>
              <a:t>.</a:t>
            </a:r>
            <a:r>
              <a:rPr lang="vi-VN" dirty="0"/>
              <a:t> </a:t>
            </a:r>
            <a:r>
              <a:rPr lang="vi-VN" sz="2600" dirty="0">
                <a:ln w="0"/>
                <a:solidFill>
                  <a:srgbClr val="0070C0"/>
                </a:solidFill>
                <a:effectLst>
                  <a:outerShdw blurRad="38100" dist="19050" dir="2700000" algn="tl" rotWithShape="0">
                    <a:schemeClr val="dk1">
                      <a:alpha val="40000"/>
                    </a:schemeClr>
                  </a:outerShdw>
                </a:effectLst>
                <a:latin typeface="+mj-lt"/>
              </a:rPr>
              <a:t>Các vật thể đều do một hoặc nhiều chất tạo nên. Mỗi chất có thể tạo nên nhiều vật thể và mỗi vật thể có thể được tạo nên từ nhiều chất khác nhau.</a:t>
            </a:r>
            <a:endParaRPr lang="en-GB" sz="2600" dirty="0">
              <a:ln w="0"/>
              <a:solidFill>
                <a:srgbClr val="0070C0"/>
              </a:solidFill>
              <a:effectLst>
                <a:outerShdw blurRad="38100" dist="19050" dir="2700000" algn="tl" rotWithShape="0">
                  <a:schemeClr val="dk1">
                    <a:alpha val="40000"/>
                  </a:schemeClr>
                </a:outerShdw>
              </a:effectLst>
              <a:latin typeface="+mj-lt"/>
            </a:endParaRPr>
          </a:p>
        </p:txBody>
      </p:sp>
      <p:sp>
        <p:nvSpPr>
          <p:cNvPr id="8" name="Right Arrow 7"/>
          <p:cNvSpPr/>
          <p:nvPr/>
        </p:nvSpPr>
        <p:spPr>
          <a:xfrm>
            <a:off x="570410" y="5525589"/>
            <a:ext cx="1088572" cy="522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074" y="3750808"/>
            <a:ext cx="1047750" cy="971550"/>
          </a:xfrm>
          <a:prstGeom prst="rect">
            <a:avLst/>
          </a:prstGeom>
        </p:spPr>
      </p:pic>
    </p:spTree>
    <p:extLst>
      <p:ext uri="{BB962C8B-B14F-4D97-AF65-F5344CB8AC3E}">
        <p14:creationId xmlns:p14="http://schemas.microsoft.com/office/powerpoint/2010/main" val="43216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3598" y="379442"/>
            <a:ext cx="8482149" cy="1406843"/>
          </a:xfrm>
        </p:spPr>
        <p:txBody>
          <a:bodyPr>
            <a:normAutofit fontScale="90000"/>
          </a:bodyPr>
          <a:lstStyle/>
          <a:p>
            <a:r>
              <a:rPr lang="en-US"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4</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Sự</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chuyển</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
            <a:b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endParaRPr lang="en-GB" dirty="0"/>
          </a:p>
        </p:txBody>
      </p:sp>
      <p:sp>
        <p:nvSpPr>
          <p:cNvPr id="3" name="Subtitle 2"/>
          <p:cNvSpPr>
            <a:spLocks noGrp="1"/>
          </p:cNvSpPr>
          <p:nvPr>
            <p:ph type="subTitle" idx="1"/>
          </p:nvPr>
        </p:nvSpPr>
        <p:spPr>
          <a:xfrm>
            <a:off x="939563" y="1082863"/>
            <a:ext cx="10036630" cy="5695405"/>
          </a:xfr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pPr algn="l"/>
            <a:r>
              <a:rPr lang="en-GB" sz="2500" b="1" i="1" dirty="0" smtClean="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Sự</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nóng</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chảy</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quá</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trình</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chuyển</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từ</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thể</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rắn</a:t>
            </a:r>
            <a:r>
              <a:rPr lang="en-GB" sz="2500" b="1" i="1" dirty="0">
                <a:latin typeface="Times New Roman" panose="02020603050405020304" pitchFamily="18" charset="0"/>
                <a:cs typeface="Times New Roman" panose="02020603050405020304" pitchFamily="18" charset="0"/>
              </a:rPr>
              <a:t> sang </a:t>
            </a:r>
            <a:r>
              <a:rPr lang="en-GB" sz="2500" b="1" i="1" dirty="0" err="1">
                <a:latin typeface="Times New Roman" panose="02020603050405020304" pitchFamily="18" charset="0"/>
                <a:cs typeface="Times New Roman" panose="02020603050405020304" pitchFamily="18" charset="0"/>
              </a:rPr>
              <a:t>thể</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lỏng</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của</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chất</a:t>
            </a:r>
            <a:r>
              <a:rPr lang="en-GB" sz="2500" b="1" i="1" dirty="0">
                <a:latin typeface="Times New Roman" panose="02020603050405020304" pitchFamily="18" charset="0"/>
                <a:cs typeface="Times New Roman" panose="02020603050405020304" pitchFamily="18" charset="0"/>
              </a:rPr>
              <a:t>.</a:t>
            </a:r>
            <a:r>
              <a:rPr lang="en-GB" sz="2500" dirty="0">
                <a:latin typeface="Times New Roman" panose="02020603050405020304" pitchFamily="18" charset="0"/>
                <a:cs typeface="Times New Roman" panose="02020603050405020304" pitchFamily="18" charset="0"/>
              </a:rPr>
              <a:t> </a:t>
            </a:r>
            <a:endParaRPr lang="en-GB" sz="2500" dirty="0" smtClean="0">
              <a:latin typeface="Times New Roman" panose="02020603050405020304" pitchFamily="18" charset="0"/>
              <a:cs typeface="Times New Roman" panose="02020603050405020304" pitchFamily="18" charset="0"/>
            </a:endParaRPr>
          </a:p>
          <a:p>
            <a:pPr algn="l"/>
            <a:r>
              <a:rPr lang="en-GB" sz="2500" dirty="0" err="1" smtClean="0">
                <a:latin typeface="Times New Roman" panose="02020603050405020304" pitchFamily="18" charset="0"/>
                <a:cs typeface="Times New Roman" panose="02020603050405020304" pitchFamily="18" charset="0"/>
              </a:rPr>
              <a:t>Ví</a:t>
            </a:r>
            <a:r>
              <a:rPr lang="en-GB" sz="2500" dirty="0" smtClean="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dụ</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Khi</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cây</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kem</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mang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ra</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khỏi</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tủ</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lạnh</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một</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thời</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gian</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bị</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chảy</a:t>
            </a:r>
            <a:r>
              <a:rPr lang="en-GB" sz="2500" dirty="0">
                <a:latin typeface="Times New Roman" panose="02020603050405020304" pitchFamily="18" charset="0"/>
                <a:cs typeface="Times New Roman" panose="02020603050405020304" pitchFamily="18" charset="0"/>
              </a:rPr>
              <a:t>. </a:t>
            </a:r>
            <a:endParaRPr lang="en-GB" sz="2500" dirty="0" smtClean="0">
              <a:latin typeface="Times New Roman" panose="02020603050405020304" pitchFamily="18" charset="0"/>
              <a:cs typeface="Times New Roman" panose="02020603050405020304" pitchFamily="18" charset="0"/>
            </a:endParaRPr>
          </a:p>
          <a:p>
            <a:pPr algn="l"/>
            <a:r>
              <a:rPr lang="en-GB" sz="2500" b="1" i="1" dirty="0" smtClean="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Sự</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đông</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đặc</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quá</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trình</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chuyển</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từ</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thể</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lỏng</a:t>
            </a:r>
            <a:r>
              <a:rPr lang="en-GB" sz="2500" b="1" i="1" dirty="0">
                <a:latin typeface="Times New Roman" panose="02020603050405020304" pitchFamily="18" charset="0"/>
                <a:cs typeface="Times New Roman" panose="02020603050405020304" pitchFamily="18" charset="0"/>
              </a:rPr>
              <a:t> sang </a:t>
            </a:r>
            <a:r>
              <a:rPr lang="en-GB" sz="2500" b="1" i="1" dirty="0" err="1">
                <a:latin typeface="Times New Roman" panose="02020603050405020304" pitchFamily="18" charset="0"/>
                <a:cs typeface="Times New Roman" panose="02020603050405020304" pitchFamily="18" charset="0"/>
              </a:rPr>
              <a:t>thể</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rắn</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của</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chất</a:t>
            </a:r>
            <a:r>
              <a:rPr lang="en-GB" sz="2500" b="1" i="1" dirty="0">
                <a:latin typeface="Times New Roman" panose="02020603050405020304" pitchFamily="18" charset="0"/>
                <a:cs typeface="Times New Roman" panose="02020603050405020304" pitchFamily="18" charset="0"/>
              </a:rPr>
              <a:t>.</a:t>
            </a:r>
            <a:endParaRPr lang="en-GB" sz="2500" dirty="0">
              <a:latin typeface="Times New Roman" panose="02020603050405020304" pitchFamily="18" charset="0"/>
              <a:cs typeface="Times New Roman" panose="02020603050405020304" pitchFamily="18" charset="0"/>
            </a:endParaRPr>
          </a:p>
          <a:p>
            <a:pPr algn="l"/>
            <a:r>
              <a:rPr lang="en-GB" sz="2500" dirty="0" err="1">
                <a:latin typeface="Times New Roman" panose="02020603050405020304" pitchFamily="18" charset="0"/>
                <a:cs typeface="Times New Roman" panose="02020603050405020304" pitchFamily="18" charset="0"/>
              </a:rPr>
              <a:t>Ví</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dụ</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Vào</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mùa</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đông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nhiệt</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độ</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thấp</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nước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bị</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đông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đặc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tạo</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thành</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băng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tuyết</a:t>
            </a:r>
            <a:r>
              <a:rPr lang="en-GB" sz="2500" dirty="0">
                <a:latin typeface="Times New Roman" panose="02020603050405020304" pitchFamily="18" charset="0"/>
                <a:cs typeface="Times New Roman" panose="02020603050405020304" pitchFamily="18" charset="0"/>
              </a:rPr>
              <a:t>.</a:t>
            </a:r>
          </a:p>
          <a:p>
            <a:pPr algn="l"/>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Sự</a:t>
            </a:r>
            <a:r>
              <a:rPr lang="en-GB" sz="2500" b="1" i="1" dirty="0">
                <a:latin typeface="Times New Roman" panose="02020603050405020304" pitchFamily="18" charset="0"/>
                <a:cs typeface="Times New Roman" panose="02020603050405020304" pitchFamily="18" charset="0"/>
              </a:rPr>
              <a:t> bay </a:t>
            </a:r>
            <a:r>
              <a:rPr lang="en-GB" sz="2500" b="1" i="1" dirty="0" err="1">
                <a:latin typeface="Times New Roman" panose="02020603050405020304" pitchFamily="18" charset="0"/>
                <a:cs typeface="Times New Roman" panose="02020603050405020304" pitchFamily="18" charset="0"/>
              </a:rPr>
              <a:t>hơi</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quá</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trình</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chuyển</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từ</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thể</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lỏng</a:t>
            </a:r>
            <a:r>
              <a:rPr lang="en-GB" sz="2500" b="1" i="1" dirty="0">
                <a:latin typeface="Times New Roman" panose="02020603050405020304" pitchFamily="18" charset="0"/>
                <a:cs typeface="Times New Roman" panose="02020603050405020304" pitchFamily="18" charset="0"/>
              </a:rPr>
              <a:t> sang </a:t>
            </a:r>
            <a:r>
              <a:rPr lang="en-GB" sz="2500" b="1" i="1" dirty="0" err="1">
                <a:latin typeface="Times New Roman" panose="02020603050405020304" pitchFamily="18" charset="0"/>
                <a:cs typeface="Times New Roman" panose="02020603050405020304" pitchFamily="18" charset="0"/>
              </a:rPr>
              <a:t>thể</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hơi</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của</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chất</a:t>
            </a:r>
            <a:r>
              <a:rPr lang="en-GB" sz="2500" b="1" i="1" dirty="0">
                <a:latin typeface="Times New Roman" panose="02020603050405020304" pitchFamily="18" charset="0"/>
                <a:cs typeface="Times New Roman" panose="02020603050405020304" pitchFamily="18" charset="0"/>
              </a:rPr>
              <a:t>.</a:t>
            </a:r>
            <a:endParaRPr lang="en-GB" sz="2500" dirty="0">
              <a:latin typeface="Times New Roman" panose="02020603050405020304" pitchFamily="18" charset="0"/>
              <a:cs typeface="Times New Roman" panose="02020603050405020304" pitchFamily="18" charset="0"/>
            </a:endParaRPr>
          </a:p>
          <a:p>
            <a:pPr algn="l"/>
            <a:r>
              <a:rPr lang="en-GB" sz="2500" dirty="0" err="1">
                <a:latin typeface="Times New Roman" panose="02020603050405020304" pitchFamily="18" charset="0"/>
                <a:cs typeface="Times New Roman" panose="02020603050405020304" pitchFamily="18" charset="0"/>
              </a:rPr>
              <a:t>Ví</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dụ</a:t>
            </a:r>
            <a:r>
              <a:rPr lang="en-GB" sz="2500" dirty="0">
                <a:latin typeface="Times New Roman" panose="02020603050405020304" pitchFamily="18" charset="0"/>
                <a:cs typeface="Times New Roman" panose="02020603050405020304" pitchFamily="18" charset="0"/>
              </a:rPr>
              <a:t> : </a:t>
            </a:r>
            <a:r>
              <a:rPr lang="en-GB" sz="2500" dirty="0" err="1">
                <a:latin typeface="Times New Roman" panose="02020603050405020304" pitchFamily="18" charset="0"/>
                <a:cs typeface="Times New Roman" panose="02020603050405020304" pitchFamily="18" charset="0"/>
              </a:rPr>
              <a:t>Hơi</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nước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từ</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các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hồ</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nước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nóng</a:t>
            </a:r>
            <a:r>
              <a:rPr lang="en-GB" sz="2500" dirty="0">
                <a:latin typeface="Times New Roman" panose="02020603050405020304" pitchFamily="18" charset="0"/>
                <a:cs typeface="Times New Roman" panose="02020603050405020304" pitchFamily="18" charset="0"/>
              </a:rPr>
              <a:t> </a:t>
            </a:r>
            <a:endParaRPr lang="en-GB" sz="2500" dirty="0" smtClean="0">
              <a:latin typeface="Times New Roman" panose="02020603050405020304" pitchFamily="18" charset="0"/>
              <a:cs typeface="Times New Roman" panose="02020603050405020304" pitchFamily="18" charset="0"/>
            </a:endParaRPr>
          </a:p>
          <a:p>
            <a:pPr algn="l"/>
            <a:r>
              <a:rPr lang="en-GB" sz="2500" b="1" i="1" dirty="0" smtClean="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Sự</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sôi</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là</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quá</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trình</a:t>
            </a:r>
            <a:r>
              <a:rPr lang="en-GB" sz="2500" b="1" i="1" dirty="0">
                <a:latin typeface="Times New Roman" panose="02020603050405020304" pitchFamily="18" charset="0"/>
                <a:cs typeface="Times New Roman" panose="02020603050405020304" pitchFamily="18" charset="0"/>
              </a:rPr>
              <a:t> bay </a:t>
            </a:r>
            <a:r>
              <a:rPr lang="en-GB" sz="2500" b="1" i="1" dirty="0" err="1">
                <a:latin typeface="Times New Roman" panose="02020603050405020304" pitchFamily="18" charset="0"/>
                <a:cs typeface="Times New Roman" panose="02020603050405020304" pitchFamily="18" charset="0"/>
              </a:rPr>
              <a:t>hơi</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xảy</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ra</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trong</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lòng</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và</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cả</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trên</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bề</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mặt</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thoáng</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của</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chất</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lỏng</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Sự</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sôi</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là</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trường</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hợp</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đặc</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biệt</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của</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sự</a:t>
            </a:r>
            <a:r>
              <a:rPr lang="en-GB" sz="2500" b="1" i="1" dirty="0">
                <a:latin typeface="Times New Roman" panose="02020603050405020304" pitchFamily="18" charset="0"/>
                <a:cs typeface="Times New Roman" panose="02020603050405020304" pitchFamily="18" charset="0"/>
              </a:rPr>
              <a:t> bay </a:t>
            </a:r>
            <a:r>
              <a:rPr lang="en-GB" sz="2500" b="1" i="1" dirty="0" err="1">
                <a:latin typeface="Times New Roman" panose="02020603050405020304" pitchFamily="18" charset="0"/>
                <a:cs typeface="Times New Roman" panose="02020603050405020304" pitchFamily="18" charset="0"/>
              </a:rPr>
              <a:t>hơi</a:t>
            </a:r>
            <a:r>
              <a:rPr lang="en-GB" sz="2500" b="1" i="1" dirty="0">
                <a:latin typeface="Times New Roman" panose="02020603050405020304" pitchFamily="18" charset="0"/>
                <a:cs typeface="Times New Roman" panose="02020603050405020304" pitchFamily="18" charset="0"/>
              </a:rPr>
              <a:t>.</a:t>
            </a:r>
            <a:endParaRPr lang="en-GB" sz="2500" dirty="0">
              <a:latin typeface="Times New Roman" panose="02020603050405020304" pitchFamily="18" charset="0"/>
              <a:cs typeface="Times New Roman" panose="02020603050405020304" pitchFamily="18" charset="0"/>
            </a:endParaRPr>
          </a:p>
          <a:p>
            <a:pPr algn="l"/>
            <a:r>
              <a:rPr lang="en-GB" sz="2500" dirty="0" err="1">
                <a:latin typeface="Times New Roman" panose="02020603050405020304" pitchFamily="18" charset="0"/>
                <a:cs typeface="Times New Roman" panose="02020603050405020304" pitchFamily="18" charset="0"/>
              </a:rPr>
              <a:t>Ví</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dụ</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Nước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sôi</a:t>
            </a:r>
            <a:endParaRPr lang="en-GB" sz="2500" dirty="0">
              <a:latin typeface="Times New Roman" panose="02020603050405020304" pitchFamily="18" charset="0"/>
              <a:cs typeface="Times New Roman" panose="02020603050405020304" pitchFamily="18" charset="0"/>
            </a:endParaRPr>
          </a:p>
          <a:p>
            <a:pPr algn="l"/>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Sự</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ngưng</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tụ</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quá</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trình</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chuyển</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từ</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thể</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khí</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hơi</a:t>
            </a:r>
            <a:r>
              <a:rPr lang="en-GB" sz="2500" b="1" i="1" dirty="0">
                <a:latin typeface="Times New Roman" panose="02020603050405020304" pitchFamily="18" charset="0"/>
                <a:cs typeface="Times New Roman" panose="02020603050405020304" pitchFamily="18" charset="0"/>
              </a:rPr>
              <a:t>) sang </a:t>
            </a:r>
            <a:r>
              <a:rPr lang="en-GB" sz="2500" b="1" i="1" dirty="0" err="1">
                <a:latin typeface="Times New Roman" panose="02020603050405020304" pitchFamily="18" charset="0"/>
                <a:cs typeface="Times New Roman" panose="02020603050405020304" pitchFamily="18" charset="0"/>
              </a:rPr>
              <a:t>thể</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lỏng</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của</a:t>
            </a:r>
            <a:r>
              <a:rPr lang="en-GB" sz="2500" b="1" i="1" dirty="0">
                <a:latin typeface="Times New Roman" panose="02020603050405020304" pitchFamily="18" charset="0"/>
                <a:cs typeface="Times New Roman" panose="02020603050405020304" pitchFamily="18" charset="0"/>
              </a:rPr>
              <a:t> </a:t>
            </a:r>
            <a:r>
              <a:rPr lang="en-GB" sz="2500" b="1" i="1" dirty="0" err="1">
                <a:latin typeface="Times New Roman" panose="02020603050405020304" pitchFamily="18" charset="0"/>
                <a:cs typeface="Times New Roman" panose="02020603050405020304" pitchFamily="18" charset="0"/>
              </a:rPr>
              <a:t>chất</a:t>
            </a:r>
            <a:r>
              <a:rPr lang="en-GB" sz="2500" b="1" i="1" dirty="0">
                <a:latin typeface="Times New Roman" panose="02020603050405020304" pitchFamily="18" charset="0"/>
                <a:cs typeface="Times New Roman" panose="02020603050405020304" pitchFamily="18" charset="0"/>
              </a:rPr>
              <a:t>.</a:t>
            </a:r>
            <a:endParaRPr lang="en-GB" sz="2500" dirty="0">
              <a:latin typeface="Times New Roman" panose="02020603050405020304" pitchFamily="18" charset="0"/>
              <a:cs typeface="Times New Roman" panose="02020603050405020304" pitchFamily="18" charset="0"/>
            </a:endParaRPr>
          </a:p>
          <a:p>
            <a:pPr algn="l"/>
            <a:r>
              <a:rPr lang="en-GB" sz="2500" dirty="0" err="1">
                <a:latin typeface="Times New Roman" panose="02020603050405020304" pitchFamily="18" charset="0"/>
                <a:cs typeface="Times New Roman" panose="02020603050405020304" pitchFamily="18" charset="0"/>
              </a:rPr>
              <a:t>Ví</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dụ</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Thả</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đá</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vào</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cốc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nước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bình</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thường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một</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lúc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sau</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xung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quanh</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cốc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có</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các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giọt</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nước</a:t>
            </a:r>
            <a:r>
              <a:rPr lang="en-GB" sz="2500" dirty="0">
                <a:latin typeface="Times New Roman" panose="02020603050405020304" pitchFamily="18" charset="0"/>
                <a:cs typeface="Times New Roman" panose="02020603050405020304" pitchFamily="18" charset="0"/>
              </a:rPr>
              <a:t> li </a:t>
            </a:r>
            <a:r>
              <a:rPr lang="en-GB" sz="2500" dirty="0" err="1">
                <a:latin typeface="Times New Roman" panose="02020603050405020304" pitchFamily="18" charset="0"/>
                <a:cs typeface="Times New Roman" panose="02020603050405020304" pitchFamily="18" charset="0"/>
              </a:rPr>
              <a:t>ti</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đọng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lại</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Hiện</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tượng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này</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là</a:t>
            </a:r>
            <a:r>
              <a:rPr lang="en-GB" sz="2500" dirty="0">
                <a:latin typeface="Times New Roman" panose="02020603050405020304" pitchFamily="18" charset="0"/>
                <a:cs typeface="Times New Roman" panose="02020603050405020304" pitchFamily="18" charset="0"/>
              </a:rPr>
              <a:t> do </a:t>
            </a:r>
            <a:r>
              <a:rPr lang="en-GB" sz="2500" dirty="0" err="1">
                <a:latin typeface="Times New Roman" panose="02020603050405020304" pitchFamily="18" charset="0"/>
                <a:cs typeface="Times New Roman" panose="02020603050405020304" pitchFamily="18" charset="0"/>
              </a:rPr>
              <a:t>hơi</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nước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trong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không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khí</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gặp</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lạnh</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ngưng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tụ</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lại</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thành</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nước</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lỏng</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bám</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quanh</a:t>
            </a:r>
            <a:r>
              <a:rPr lang="en-GB" sz="2500" dirty="0">
                <a:latin typeface="Times New Roman" panose="02020603050405020304" pitchFamily="18" charset="0"/>
                <a:cs typeface="Times New Roman" panose="02020603050405020304" pitchFamily="18" charset="0"/>
              </a:rPr>
              <a:t> </a:t>
            </a:r>
            <a:r>
              <a:rPr lang="en-GB" sz="2500" dirty="0" err="1">
                <a:latin typeface="Times New Roman" panose="02020603050405020304" pitchFamily="18" charset="0"/>
                <a:cs typeface="Times New Roman" panose="02020603050405020304" pitchFamily="18" charset="0"/>
              </a:rPr>
              <a:t>cốc</a:t>
            </a:r>
            <a:r>
              <a:rPr lang="en-GB" sz="25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812327" y="0"/>
            <a:ext cx="1541418" cy="10058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715" y="5172890"/>
            <a:ext cx="1684237" cy="1578973"/>
          </a:xfrm>
          <a:prstGeom prst="rect">
            <a:avLst/>
          </a:prstGeom>
        </p:spPr>
      </p:pic>
    </p:spTree>
    <p:extLst>
      <p:ext uri="{BB962C8B-B14F-4D97-AF65-F5344CB8AC3E}">
        <p14:creationId xmlns:p14="http://schemas.microsoft.com/office/powerpoint/2010/main" val="10849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3598" y="379442"/>
            <a:ext cx="8482149" cy="1406843"/>
          </a:xfrm>
        </p:spPr>
        <p:txBody>
          <a:bodyPr>
            <a:normAutofit fontScale="90000"/>
          </a:bodyPr>
          <a:lstStyle/>
          <a:p>
            <a:r>
              <a:rPr lang="en-US"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4</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Sự</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chuyển</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
            <a:b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endParaRPr lang="en-GB" dirty="0"/>
          </a:p>
        </p:txBody>
      </p:sp>
      <p:sp>
        <p:nvSpPr>
          <p:cNvPr id="3" name="Subtitle 2"/>
          <p:cNvSpPr>
            <a:spLocks noGrp="1"/>
          </p:cNvSpPr>
          <p:nvPr>
            <p:ph type="subTitle" idx="1"/>
          </p:nvPr>
        </p:nvSpPr>
        <p:spPr>
          <a:xfrm>
            <a:off x="1058092" y="1920240"/>
            <a:ext cx="9457508" cy="3709852"/>
          </a:xfr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endParaRPr lang="en-US" sz="3500" dirty="0" smtClean="0">
              <a:latin typeface="+mj-lt"/>
            </a:endParaRPr>
          </a:p>
          <a:p>
            <a:r>
              <a:rPr lang="en-GB" sz="3000" b="1" u="sng" dirty="0" err="1">
                <a:latin typeface="Times New Roman" panose="02020603050405020304" pitchFamily="18" charset="0"/>
                <a:cs typeface="Times New Roman" panose="02020603050405020304" pitchFamily="18" charset="0"/>
              </a:rPr>
              <a:t>Tổng</a:t>
            </a:r>
            <a:r>
              <a:rPr lang="en-GB" sz="3000" b="1" u="sng" dirty="0">
                <a:latin typeface="Times New Roman" panose="02020603050405020304" pitchFamily="18" charset="0"/>
                <a:cs typeface="Times New Roman" panose="02020603050405020304" pitchFamily="18" charset="0"/>
              </a:rPr>
              <a:t> </a:t>
            </a:r>
            <a:r>
              <a:rPr lang="en-GB" sz="3000" b="1" u="sng" dirty="0" err="1">
                <a:latin typeface="Times New Roman" panose="02020603050405020304" pitchFamily="18" charset="0"/>
                <a:cs typeface="Times New Roman" panose="02020603050405020304" pitchFamily="18" charset="0"/>
              </a:rPr>
              <a:t>kết</a:t>
            </a:r>
            <a:r>
              <a:rPr lang="en-GB" sz="3000" b="1" u="sng" dirty="0">
                <a:latin typeface="Times New Roman" panose="02020603050405020304" pitchFamily="18" charset="0"/>
                <a:cs typeface="Times New Roman" panose="02020603050405020304" pitchFamily="18" charset="0"/>
              </a:rPr>
              <a:t> </a:t>
            </a:r>
            <a:r>
              <a:rPr lang="en-GB" sz="3000" b="1" u="sng" dirty="0" err="1">
                <a:latin typeface="Times New Roman" panose="02020603050405020304" pitchFamily="18" charset="0"/>
                <a:cs typeface="Times New Roman" panose="02020603050405020304" pitchFamily="18" charset="0"/>
              </a:rPr>
              <a:t>bài</a:t>
            </a:r>
            <a:r>
              <a:rPr lang="en-GB" sz="3000" b="1" u="sng" dirty="0">
                <a:latin typeface="Times New Roman" panose="02020603050405020304" pitchFamily="18" charset="0"/>
                <a:cs typeface="Times New Roman" panose="02020603050405020304" pitchFamily="18" charset="0"/>
              </a:rPr>
              <a:t> </a:t>
            </a:r>
            <a:r>
              <a:rPr lang="en-GB" sz="3000" b="1" u="sng" dirty="0" err="1">
                <a:latin typeface="Times New Roman" panose="02020603050405020304" pitchFamily="18" charset="0"/>
                <a:cs typeface="Times New Roman" panose="02020603050405020304" pitchFamily="18" charset="0"/>
              </a:rPr>
              <a:t>học</a:t>
            </a:r>
            <a:endParaRPr lang="en-GB" sz="3000" dirty="0">
              <a:latin typeface="Times New Roman" panose="02020603050405020304" pitchFamily="18" charset="0"/>
              <a:cs typeface="Times New Roman" panose="02020603050405020304" pitchFamily="18" charset="0"/>
            </a:endParaRPr>
          </a:p>
          <a:p>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Sự</a:t>
            </a:r>
            <a:r>
              <a:rPr lang="en-GB" sz="3000" b="1" i="1" dirty="0">
                <a:latin typeface="Times New Roman" panose="02020603050405020304" pitchFamily="18" charset="0"/>
                <a:cs typeface="Times New Roman" panose="02020603050405020304" pitchFamily="18" charset="0"/>
              </a:rPr>
              <a:t> bay </a:t>
            </a:r>
            <a:r>
              <a:rPr lang="en-GB" sz="3000" b="1" i="1" dirty="0" err="1">
                <a:latin typeface="Times New Roman" panose="02020603050405020304" pitchFamily="18" charset="0"/>
                <a:cs typeface="Times New Roman" panose="02020603050405020304" pitchFamily="18" charset="0"/>
              </a:rPr>
              <a:t>hơi</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và</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ngưng</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tụ</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xảy</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ra</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tại</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mọi</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nhiệt</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độ</a:t>
            </a:r>
            <a:endParaRPr lang="en-GB" sz="3000" dirty="0">
              <a:latin typeface="Times New Roman" panose="02020603050405020304" pitchFamily="18" charset="0"/>
              <a:cs typeface="Times New Roman" panose="02020603050405020304" pitchFamily="18" charset="0"/>
            </a:endParaRPr>
          </a:p>
          <a:p>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Sự</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nóng</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chảy</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sự</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đông</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đặc</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sự</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sôi</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của</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một</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chất</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xảy</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ra</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tại</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nhiệt</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độ</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xác</a:t>
            </a:r>
            <a:r>
              <a:rPr lang="en-GB" sz="3000" b="1" i="1" dirty="0">
                <a:latin typeface="Times New Roman" panose="02020603050405020304" pitchFamily="18" charset="0"/>
                <a:cs typeface="Times New Roman" panose="02020603050405020304" pitchFamily="18" charset="0"/>
              </a:rPr>
              <a:t> </a:t>
            </a:r>
            <a:r>
              <a:rPr lang="en-GB" sz="3000" b="1" i="1" dirty="0" err="1">
                <a:latin typeface="Times New Roman" panose="02020603050405020304" pitchFamily="18" charset="0"/>
                <a:cs typeface="Times New Roman" panose="02020603050405020304" pitchFamily="18" charset="0"/>
              </a:rPr>
              <a:t>định</a:t>
            </a:r>
            <a:endParaRPr lang="en-GB" sz="3000" dirty="0">
              <a:latin typeface="Times New Roman" panose="02020603050405020304" pitchFamily="18" charset="0"/>
              <a:cs typeface="Times New Roman" panose="02020603050405020304" pitchFamily="18" charset="0"/>
            </a:endParaRPr>
          </a:p>
          <a:p>
            <a:r>
              <a:rPr lang="en-US" sz="3000" b="1" i="1" dirty="0">
                <a:latin typeface="Times New Roman" panose="02020603050405020304" pitchFamily="18" charset="0"/>
                <a:cs typeface="Times New Roman" panose="02020603050405020304" pitchFamily="18" charset="0"/>
              </a:rPr>
              <a:t>- Ở </a:t>
            </a:r>
            <a:r>
              <a:rPr lang="en-US" sz="3000" b="1" i="1" dirty="0" err="1">
                <a:latin typeface="Times New Roman" panose="02020603050405020304" pitchFamily="18" charset="0"/>
                <a:cs typeface="Times New Roman" panose="02020603050405020304" pitchFamily="18" charset="0"/>
              </a:rPr>
              <a:t>điều</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kiện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thích</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hợp</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chất</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có</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thể</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chuyển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từ</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thể</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này</a:t>
            </a:r>
            <a:r>
              <a:rPr lang="en-US" sz="3000" b="1" i="1" dirty="0">
                <a:latin typeface="Times New Roman" panose="02020603050405020304" pitchFamily="18" charset="0"/>
                <a:cs typeface="Times New Roman" panose="02020603050405020304" pitchFamily="18" charset="0"/>
              </a:rPr>
              <a:t> sang </a:t>
            </a:r>
            <a:r>
              <a:rPr lang="en-US" sz="3000" b="1" i="1" dirty="0" err="1">
                <a:latin typeface="Times New Roman" panose="02020603050405020304" pitchFamily="18" charset="0"/>
                <a:cs typeface="Times New Roman" panose="02020603050405020304" pitchFamily="18" charset="0"/>
              </a:rPr>
              <a:t>thể</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khác</a:t>
            </a:r>
            <a:endParaRPr lang="en-GB" sz="3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444136" y="379442"/>
            <a:ext cx="2155941" cy="14068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9577" y="4229916"/>
            <a:ext cx="2495005" cy="2339068"/>
          </a:xfrm>
          <a:prstGeom prst="rect">
            <a:avLst/>
          </a:prstGeom>
        </p:spPr>
      </p:pic>
    </p:spTree>
    <p:extLst>
      <p:ext uri="{BB962C8B-B14F-4D97-AF65-F5344CB8AC3E}">
        <p14:creationId xmlns:p14="http://schemas.microsoft.com/office/powerpoint/2010/main" val="333326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3"/>
          <p:cNvSpPr>
            <a:spLocks/>
          </p:cNvSpPr>
          <p:nvPr/>
        </p:nvSpPr>
        <p:spPr bwMode="auto">
          <a:xfrm>
            <a:off x="1520825"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4"/>
          <p:cNvSpPr>
            <a:spLocks/>
          </p:cNvSpPr>
          <p:nvPr/>
        </p:nvSpPr>
        <p:spPr bwMode="auto">
          <a:xfrm>
            <a:off x="1325563"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cs typeface="Arial" panose="020B0604020202020204" pitchFamily="34" charset="0"/>
            </a:endParaRPr>
          </a:p>
        </p:txBody>
      </p:sp>
      <p:sp>
        <p:nvSpPr>
          <p:cNvPr id="6" name="Freeform 5"/>
          <p:cNvSpPr>
            <a:spLocks/>
          </p:cNvSpPr>
          <p:nvPr/>
        </p:nvSpPr>
        <p:spPr bwMode="auto">
          <a:xfrm>
            <a:off x="1325563"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1325563"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op sand"/>
          <p:cNvSpPr>
            <a:spLocks/>
          </p:cNvSpPr>
          <p:nvPr/>
        </p:nvSpPr>
        <p:spPr bwMode="auto">
          <a:xfrm>
            <a:off x="1638300" y="2382838"/>
            <a:ext cx="2395538" cy="1495425"/>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bottom sand"/>
          <p:cNvSpPr>
            <a:spLocks/>
          </p:cNvSpPr>
          <p:nvPr/>
        </p:nvSpPr>
        <p:spPr bwMode="auto">
          <a:xfrm>
            <a:off x="1625600" y="5057775"/>
            <a:ext cx="2417763" cy="1058863"/>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straight connector"/>
          <p:cNvSpPr>
            <a:spLocks noChangeArrowheads="1"/>
          </p:cNvSpPr>
          <p:nvPr/>
        </p:nvSpPr>
        <p:spPr bwMode="auto">
          <a:xfrm>
            <a:off x="2792413" y="3855244"/>
            <a:ext cx="87313" cy="225980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 name="button: start timer"/>
          <p:cNvGrpSpPr/>
          <p:nvPr/>
        </p:nvGrpSpPr>
        <p:grpSpPr>
          <a:xfrm>
            <a:off x="1512000" y="185859"/>
            <a:ext cx="2636838" cy="79996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5" name="times up"/>
          <p:cNvGrpSpPr/>
          <p:nvPr/>
        </p:nvGrpSpPr>
        <p:grpSpPr>
          <a:xfrm>
            <a:off x="1512000" y="185859"/>
            <a:ext cx="2636838" cy="79996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27" name="TextBox 26">
            <a:extLst>
              <a:ext uri="{FF2B5EF4-FFF2-40B4-BE49-F238E27FC236}">
                <a16:creationId xmlns:a16="http://schemas.microsoft.com/office/drawing/2014/main" id="{64F00925-F877-46BA-AA80-B12B939C79F4}"/>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Tree>
    <p:custDataLst>
      <p:tags r:id="rId1"/>
    </p:custDataLst>
    <p:extLst>
      <p:ext uri="{BB962C8B-B14F-4D97-AF65-F5344CB8AC3E}">
        <p14:creationId xmlns:p14="http://schemas.microsoft.com/office/powerpoint/2010/main" val="2930256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300000"/>
                                        <p:tgtEl>
                                          <p:spTgt spid="8"/>
                                        </p:tgtEl>
                                      </p:cBhvr>
                                    </p:animEffect>
                                    <p:set>
                                      <p:cBhvr>
                                        <p:cTn id="10" dur="1" fill="hold">
                                          <p:stCondLst>
                                            <p:cond delay="29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300000"/>
                                        <p:tgtEl>
                                          <p:spTgt spid="9"/>
                                        </p:tgtEl>
                                      </p:cBhvr>
                                    </p:animEffect>
                                  </p:childTnLst>
                                </p:cTn>
                              </p:par>
                            </p:childTnLst>
                          </p:cTn>
                        </p:par>
                        <p:par>
                          <p:cTn id="14" fill="hold">
                            <p:stCondLst>
                              <p:cond delay="30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3" fill="hold">
                            <p:stCondLst>
                              <p:cond delay="30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ết quả hình ảnh cho ai nhanh hơn">
            <a:extLst>
              <a:ext uri="{FF2B5EF4-FFF2-40B4-BE49-F238E27FC236}">
                <a16:creationId xmlns:a16="http://schemas.microsoft.com/office/drawing/2014/main" id="{B923E472-29E0-4AD4-A935-4AD4071FF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04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3"/>
          <p:cNvSpPr>
            <a:spLocks/>
          </p:cNvSpPr>
          <p:nvPr/>
        </p:nvSpPr>
        <p:spPr bwMode="auto">
          <a:xfrm>
            <a:off x="1520825"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4"/>
          <p:cNvSpPr>
            <a:spLocks/>
          </p:cNvSpPr>
          <p:nvPr/>
        </p:nvSpPr>
        <p:spPr bwMode="auto">
          <a:xfrm>
            <a:off x="1325563"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cs typeface="Arial" panose="020B0604020202020204" pitchFamily="34" charset="0"/>
            </a:endParaRPr>
          </a:p>
        </p:txBody>
      </p:sp>
      <p:sp>
        <p:nvSpPr>
          <p:cNvPr id="6" name="Freeform 5"/>
          <p:cNvSpPr>
            <a:spLocks/>
          </p:cNvSpPr>
          <p:nvPr/>
        </p:nvSpPr>
        <p:spPr bwMode="auto">
          <a:xfrm>
            <a:off x="1325563"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1325563"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op sand"/>
          <p:cNvSpPr>
            <a:spLocks/>
          </p:cNvSpPr>
          <p:nvPr/>
        </p:nvSpPr>
        <p:spPr bwMode="auto">
          <a:xfrm>
            <a:off x="1638300" y="2382838"/>
            <a:ext cx="2395538" cy="1495425"/>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bottom sand"/>
          <p:cNvSpPr>
            <a:spLocks/>
          </p:cNvSpPr>
          <p:nvPr/>
        </p:nvSpPr>
        <p:spPr bwMode="auto">
          <a:xfrm>
            <a:off x="1625600" y="5057775"/>
            <a:ext cx="2417763" cy="1058863"/>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straight connector"/>
          <p:cNvSpPr>
            <a:spLocks noChangeArrowheads="1"/>
          </p:cNvSpPr>
          <p:nvPr/>
        </p:nvSpPr>
        <p:spPr bwMode="auto">
          <a:xfrm>
            <a:off x="2792413" y="3855244"/>
            <a:ext cx="87313" cy="225980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 name="button: start timer"/>
          <p:cNvGrpSpPr/>
          <p:nvPr/>
        </p:nvGrpSpPr>
        <p:grpSpPr>
          <a:xfrm>
            <a:off x="1512000" y="185859"/>
            <a:ext cx="2636838" cy="79996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5" name="times up"/>
          <p:cNvGrpSpPr/>
          <p:nvPr/>
        </p:nvGrpSpPr>
        <p:grpSpPr>
          <a:xfrm>
            <a:off x="1512000" y="185859"/>
            <a:ext cx="2636838" cy="79996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27" name="TextBox 26">
            <a:extLst>
              <a:ext uri="{FF2B5EF4-FFF2-40B4-BE49-F238E27FC236}">
                <a16:creationId xmlns:a16="http://schemas.microsoft.com/office/drawing/2014/main" id="{5990B326-03BB-47FD-87E6-38D225FF06F6}"/>
              </a:ext>
            </a:extLst>
          </p:cNvPr>
          <p:cNvSpPr txBox="1"/>
          <p:nvPr/>
        </p:nvSpPr>
        <p:spPr>
          <a:xfrm>
            <a:off x="8088528" y="185859"/>
            <a:ext cx="2549096"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1 minute</a:t>
            </a:r>
          </a:p>
        </p:txBody>
      </p:sp>
      <p:sp>
        <p:nvSpPr>
          <p:cNvPr id="18" name="Title 1">
            <a:extLst>
              <a:ext uri="{FF2B5EF4-FFF2-40B4-BE49-F238E27FC236}">
                <a16:creationId xmlns:a16="http://schemas.microsoft.com/office/drawing/2014/main" id="{0C5E77AF-AFD3-4F2C-872E-27428A7EB5F7}"/>
              </a:ext>
            </a:extLst>
          </p:cNvPr>
          <p:cNvSpPr txBox="1">
            <a:spLocks/>
          </p:cNvSpPr>
          <p:nvPr/>
        </p:nvSpPr>
        <p:spPr>
          <a:xfrm>
            <a:off x="4879732" y="484985"/>
            <a:ext cx="2867026" cy="1261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33CC33"/>
                </a:solidFill>
              </a:rPr>
              <a:t>Bài 1 (SGK trang 46)</a:t>
            </a:r>
            <a:endParaRPr lang="vi-VN" b="1" dirty="0">
              <a:solidFill>
                <a:srgbClr val="33CC33"/>
              </a:solidFill>
            </a:endParaRPr>
          </a:p>
        </p:txBody>
      </p:sp>
    </p:spTree>
    <p:custDataLst>
      <p:tags r:id="rId1"/>
    </p:custDataLst>
    <p:extLst>
      <p:ext uri="{BB962C8B-B14F-4D97-AF65-F5344CB8AC3E}">
        <p14:creationId xmlns:p14="http://schemas.microsoft.com/office/powerpoint/2010/main" val="37262742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60000"/>
                                        <p:tgtEl>
                                          <p:spTgt spid="8"/>
                                        </p:tgtEl>
                                      </p:cBhvr>
                                    </p:animEffect>
                                    <p:set>
                                      <p:cBhvr>
                                        <p:cTn id="10" dur="1" fill="hold">
                                          <p:stCondLst>
                                            <p:cond delay="5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00"/>
                                        <p:tgtEl>
                                          <p:spTgt spid="9"/>
                                        </p:tgtEl>
                                      </p:cBhvr>
                                    </p:animEffect>
                                  </p:childTnLst>
                                </p:cTn>
                              </p:par>
                            </p:childTnLst>
                          </p:cTn>
                        </p:par>
                        <p:par>
                          <p:cTn id="14" fill="hold">
                            <p:stCondLst>
                              <p:cond delay="6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3" fill="hold">
                            <p:stCondLst>
                              <p:cond delay="6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powerpoint đẹp">
            <a:extLst>
              <a:ext uri="{FF2B5EF4-FFF2-40B4-BE49-F238E27FC236}">
                <a16:creationId xmlns:a16="http://schemas.microsoft.com/office/drawing/2014/main" id="{78E8BF08-0575-4D89-AEFC-D7007D759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64"/>
            <a:ext cx="12191999" cy="6891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9857FA0A-772C-46B0-A011-ED5418FA7B00}"/>
              </a:ext>
            </a:extLst>
          </p:cNvPr>
          <p:cNvGraphicFramePr>
            <a:graphicFrameLocks noGrp="1"/>
          </p:cNvGraphicFramePr>
          <p:nvPr>
            <p:extLst>
              <p:ext uri="{D42A27DB-BD31-4B8C-83A1-F6EECF244321}">
                <p14:modId xmlns:p14="http://schemas.microsoft.com/office/powerpoint/2010/main" val="3296386818"/>
              </p:ext>
            </p:extLst>
          </p:nvPr>
        </p:nvGraphicFramePr>
        <p:xfrm>
          <a:off x="1416050" y="1995613"/>
          <a:ext cx="9537700" cy="4167062"/>
        </p:xfrm>
        <a:graphic>
          <a:graphicData uri="http://schemas.openxmlformats.org/drawingml/2006/table">
            <a:tbl>
              <a:tblPr firstRow="1" firstCol="1" bandRow="1">
                <a:tableStyleId>{5C22544A-7EE6-4342-B048-85BDC9FD1C3A}</a:tableStyleId>
              </a:tblPr>
              <a:tblGrid>
                <a:gridCol w="2016950">
                  <a:extLst>
                    <a:ext uri="{9D8B030D-6E8A-4147-A177-3AD203B41FA5}">
                      <a16:colId xmlns:a16="http://schemas.microsoft.com/office/drawing/2014/main" val="1122214088"/>
                    </a:ext>
                  </a:extLst>
                </a:gridCol>
                <a:gridCol w="3151484">
                  <a:extLst>
                    <a:ext uri="{9D8B030D-6E8A-4147-A177-3AD203B41FA5}">
                      <a16:colId xmlns:a16="http://schemas.microsoft.com/office/drawing/2014/main" val="1199061030"/>
                    </a:ext>
                  </a:extLst>
                </a:gridCol>
                <a:gridCol w="4369266">
                  <a:extLst>
                    <a:ext uri="{9D8B030D-6E8A-4147-A177-3AD203B41FA5}">
                      <a16:colId xmlns:a16="http://schemas.microsoft.com/office/drawing/2014/main" val="3135909794"/>
                    </a:ext>
                  </a:extLst>
                </a:gridCol>
              </a:tblGrid>
              <a:tr h="429642">
                <a:tc>
                  <a:txBody>
                    <a:bodyPr/>
                    <a:lstStyle/>
                    <a:p>
                      <a:pPr algn="ctr">
                        <a:lnSpc>
                          <a:spcPct val="105000"/>
                        </a:lnSpc>
                        <a:spcBef>
                          <a:spcPts val="600"/>
                        </a:spcBef>
                        <a:spcAft>
                          <a:spcPts val="600"/>
                        </a:spcAft>
                      </a:pPr>
                      <a:r>
                        <a:rPr lang="en-US" sz="2800" dirty="0" err="1">
                          <a:effectLst/>
                        </a:rPr>
                        <a:t>Câu</a:t>
                      </a:r>
                      <a:endParaRPr lang="vi-VN" sz="28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5000"/>
                        </a:lnSpc>
                        <a:spcBef>
                          <a:spcPts val="600"/>
                        </a:spcBef>
                        <a:spcAft>
                          <a:spcPts val="600"/>
                        </a:spcAft>
                      </a:pPr>
                      <a:r>
                        <a:rPr lang="en-US" sz="2800">
                          <a:effectLst/>
                        </a:rPr>
                        <a:t>Vật thể</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5000"/>
                        </a:lnSpc>
                        <a:spcBef>
                          <a:spcPts val="600"/>
                        </a:spcBef>
                        <a:spcAft>
                          <a:spcPts val="600"/>
                        </a:spcAft>
                      </a:pPr>
                      <a:r>
                        <a:rPr lang="en-US" sz="2800">
                          <a:effectLst/>
                        </a:rPr>
                        <a:t>Chất</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4064664099"/>
                  </a:ext>
                </a:extLst>
              </a:tr>
              <a:tr h="744010">
                <a:tc>
                  <a:txBody>
                    <a:bodyPr/>
                    <a:lstStyle/>
                    <a:p>
                      <a:pPr algn="ctr">
                        <a:lnSpc>
                          <a:spcPct val="105000"/>
                        </a:lnSpc>
                        <a:spcBef>
                          <a:spcPts val="600"/>
                        </a:spcBef>
                        <a:spcAft>
                          <a:spcPts val="600"/>
                        </a:spcAft>
                      </a:pPr>
                      <a:r>
                        <a:rPr lang="en-US" sz="2800">
                          <a:effectLst/>
                        </a:rPr>
                        <a:t>a</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dirty="0" err="1">
                          <a:effectLst/>
                        </a:rPr>
                        <a:t>Cơ</a:t>
                      </a:r>
                      <a:r>
                        <a:rPr lang="en-US" sz="2800" dirty="0">
                          <a:effectLst/>
                        </a:rPr>
                        <a:t> </a:t>
                      </a:r>
                      <a:r>
                        <a:rPr lang="en-US" sz="2800" dirty="0" err="1">
                          <a:effectLst/>
                        </a:rPr>
                        <a:t>thể</a:t>
                      </a:r>
                      <a:r>
                        <a:rPr lang="en-US" sz="2800" dirty="0">
                          <a:effectLst/>
                        </a:rPr>
                        <a:t> </a:t>
                      </a:r>
                      <a:r>
                        <a:rPr lang="en-US" sz="2800" dirty="0" err="1">
                          <a:effectLst/>
                        </a:rPr>
                        <a:t>người</a:t>
                      </a:r>
                      <a:endParaRPr lang="vi-VN" sz="28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Nước</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359154661"/>
                  </a:ext>
                </a:extLst>
              </a:tr>
              <a:tr h="1124700">
                <a:tc>
                  <a:txBody>
                    <a:bodyPr/>
                    <a:lstStyle/>
                    <a:p>
                      <a:pPr algn="ctr">
                        <a:lnSpc>
                          <a:spcPct val="105000"/>
                        </a:lnSpc>
                        <a:spcBef>
                          <a:spcPts val="600"/>
                        </a:spcBef>
                        <a:spcAft>
                          <a:spcPts val="600"/>
                        </a:spcAft>
                      </a:pPr>
                      <a:r>
                        <a:rPr lang="en-US" sz="2800" dirty="0">
                          <a:effectLst/>
                        </a:rPr>
                        <a:t>b</a:t>
                      </a:r>
                      <a:endParaRPr lang="vi-VN" sz="28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dirty="0" err="1">
                          <a:effectLst/>
                        </a:rPr>
                        <a:t>Lọ</a:t>
                      </a:r>
                      <a:r>
                        <a:rPr lang="en-US" sz="2800" dirty="0">
                          <a:effectLst/>
                        </a:rPr>
                        <a:t> </a:t>
                      </a:r>
                      <a:r>
                        <a:rPr lang="en-US" sz="2800" dirty="0" err="1">
                          <a:effectLst/>
                        </a:rPr>
                        <a:t>hoa</a:t>
                      </a:r>
                      <a:r>
                        <a:rPr lang="en-US" sz="2800" dirty="0">
                          <a:effectLst/>
                        </a:rPr>
                        <a:t>, </a:t>
                      </a:r>
                      <a:r>
                        <a:rPr lang="en-US" sz="2800" dirty="0" err="1">
                          <a:effectLst/>
                        </a:rPr>
                        <a:t>cốc</a:t>
                      </a:r>
                      <a:r>
                        <a:rPr lang="en-US" sz="2800" dirty="0">
                          <a:effectLst/>
                        </a:rPr>
                        <a:t>, </a:t>
                      </a:r>
                      <a:r>
                        <a:rPr lang="en-US" sz="2800" dirty="0" err="1">
                          <a:effectLst/>
                        </a:rPr>
                        <a:t>bát</a:t>
                      </a:r>
                      <a:r>
                        <a:rPr lang="en-US" sz="2800" dirty="0">
                          <a:effectLst/>
                        </a:rPr>
                        <a:t>, </a:t>
                      </a:r>
                      <a:r>
                        <a:rPr lang="en-US" sz="2800" dirty="0" err="1">
                          <a:effectLst/>
                        </a:rPr>
                        <a:t>nồi</a:t>
                      </a:r>
                      <a:r>
                        <a:rPr lang="en-US" sz="2800" dirty="0">
                          <a:effectLst/>
                        </a:rPr>
                        <a:t>…</a:t>
                      </a:r>
                      <a:endParaRPr lang="vi-VN" sz="28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Thủy tinh</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219501848"/>
                  </a:ext>
                </a:extLst>
              </a:tr>
              <a:tr h="744010">
                <a:tc>
                  <a:txBody>
                    <a:bodyPr/>
                    <a:lstStyle/>
                    <a:p>
                      <a:pPr algn="ctr">
                        <a:lnSpc>
                          <a:spcPct val="105000"/>
                        </a:lnSpc>
                        <a:spcBef>
                          <a:spcPts val="600"/>
                        </a:spcBef>
                        <a:spcAft>
                          <a:spcPts val="600"/>
                        </a:spcAft>
                      </a:pPr>
                      <a:r>
                        <a:rPr lang="en-US" sz="2800">
                          <a:effectLst/>
                        </a:rPr>
                        <a:t>c</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Ruột bút chì</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Than chì</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901009622"/>
                  </a:ext>
                </a:extLst>
              </a:tr>
              <a:tr h="1124700">
                <a:tc>
                  <a:txBody>
                    <a:bodyPr/>
                    <a:lstStyle/>
                    <a:p>
                      <a:pPr algn="ctr">
                        <a:lnSpc>
                          <a:spcPct val="105000"/>
                        </a:lnSpc>
                        <a:spcBef>
                          <a:spcPts val="600"/>
                        </a:spcBef>
                        <a:spcAft>
                          <a:spcPts val="600"/>
                        </a:spcAft>
                      </a:pPr>
                      <a:r>
                        <a:rPr lang="en-US" sz="2800">
                          <a:effectLst/>
                        </a:rPr>
                        <a:t>d</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Thuốc điều trị cảm cúm</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dirty="0">
                          <a:effectLst/>
                        </a:rPr>
                        <a:t>Paracetamol</a:t>
                      </a:r>
                      <a:endParaRPr lang="vi-VN" sz="2800" dirty="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2988032253"/>
                  </a:ext>
                </a:extLst>
              </a:tr>
            </a:tbl>
          </a:graphicData>
        </a:graphic>
      </p:graphicFrame>
      <p:sp>
        <p:nvSpPr>
          <p:cNvPr id="5" name="Rectangle 1">
            <a:extLst>
              <a:ext uri="{FF2B5EF4-FFF2-40B4-BE49-F238E27FC236}">
                <a16:creationId xmlns:a16="http://schemas.microsoft.com/office/drawing/2014/main" id="{4A75C4CC-3724-4BFA-824F-A12FF8E86BAE}"/>
              </a:ext>
            </a:extLst>
          </p:cNvPr>
          <p:cNvSpPr>
            <a:spLocks noChangeArrowheads="1"/>
          </p:cNvSpPr>
          <p:nvPr/>
        </p:nvSpPr>
        <p:spPr bwMode="auto">
          <a:xfrm>
            <a:off x="446539" y="489735"/>
            <a:ext cx="841602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Đáp</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án</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lời</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giải</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các</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hỏi</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tập</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SGK:</a:t>
            </a:r>
            <a:endParaRPr kumimoji="0" lang="vi-VN" altLang="vi-VN" sz="2800" b="0" i="0" u="none" strike="noStrike" cap="none" normalizeH="0" baseline="0" dirty="0">
              <a:ln>
                <a:noFill/>
              </a:ln>
              <a:solidFill>
                <a:srgbClr val="FF0000"/>
              </a:solidFill>
              <a:effectLst/>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dirty="0" err="1">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a:t>
            </a:r>
            <a:r>
              <a:rPr kumimoji="0" lang="en-US" altLang="vi-VN" sz="28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1:</a:t>
            </a:r>
            <a:endParaRPr kumimoji="0" lang="en-US" altLang="vi-VN" sz="2800" b="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252157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3"/>
          <p:cNvSpPr>
            <a:spLocks/>
          </p:cNvSpPr>
          <p:nvPr/>
        </p:nvSpPr>
        <p:spPr bwMode="auto">
          <a:xfrm>
            <a:off x="1520825"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4"/>
          <p:cNvSpPr>
            <a:spLocks/>
          </p:cNvSpPr>
          <p:nvPr/>
        </p:nvSpPr>
        <p:spPr bwMode="auto">
          <a:xfrm>
            <a:off x="1325563"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cs typeface="Arial" panose="020B0604020202020204" pitchFamily="34" charset="0"/>
            </a:endParaRPr>
          </a:p>
        </p:txBody>
      </p:sp>
      <p:sp>
        <p:nvSpPr>
          <p:cNvPr id="6" name="Freeform 5"/>
          <p:cNvSpPr>
            <a:spLocks/>
          </p:cNvSpPr>
          <p:nvPr/>
        </p:nvSpPr>
        <p:spPr bwMode="auto">
          <a:xfrm>
            <a:off x="1325563"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1325563"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op sand"/>
          <p:cNvSpPr>
            <a:spLocks/>
          </p:cNvSpPr>
          <p:nvPr/>
        </p:nvSpPr>
        <p:spPr bwMode="auto">
          <a:xfrm>
            <a:off x="1638300" y="2382838"/>
            <a:ext cx="2395538" cy="1495425"/>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bottom sand"/>
          <p:cNvSpPr>
            <a:spLocks/>
          </p:cNvSpPr>
          <p:nvPr/>
        </p:nvSpPr>
        <p:spPr bwMode="auto">
          <a:xfrm>
            <a:off x="1625600" y="5057775"/>
            <a:ext cx="2417763" cy="1058863"/>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straight connector"/>
          <p:cNvSpPr>
            <a:spLocks noChangeArrowheads="1"/>
          </p:cNvSpPr>
          <p:nvPr/>
        </p:nvSpPr>
        <p:spPr bwMode="auto">
          <a:xfrm>
            <a:off x="2792413" y="3855244"/>
            <a:ext cx="87313" cy="225980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 name="button: start timer"/>
          <p:cNvGrpSpPr/>
          <p:nvPr/>
        </p:nvGrpSpPr>
        <p:grpSpPr>
          <a:xfrm>
            <a:off x="1512000" y="185859"/>
            <a:ext cx="2636838" cy="79996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5" name="times up"/>
          <p:cNvGrpSpPr/>
          <p:nvPr/>
        </p:nvGrpSpPr>
        <p:grpSpPr>
          <a:xfrm>
            <a:off x="1512000" y="185859"/>
            <a:ext cx="2636838" cy="79996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27" name="TextBox 26">
            <a:extLst>
              <a:ext uri="{FF2B5EF4-FFF2-40B4-BE49-F238E27FC236}">
                <a16:creationId xmlns:a16="http://schemas.microsoft.com/office/drawing/2014/main" id="{5990B326-03BB-47FD-87E6-38D225FF06F6}"/>
              </a:ext>
            </a:extLst>
          </p:cNvPr>
          <p:cNvSpPr txBox="1"/>
          <p:nvPr/>
        </p:nvSpPr>
        <p:spPr>
          <a:xfrm>
            <a:off x="8088528" y="185859"/>
            <a:ext cx="2549096"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1 minute</a:t>
            </a:r>
          </a:p>
        </p:txBody>
      </p:sp>
      <p:sp>
        <p:nvSpPr>
          <p:cNvPr id="18" name="Title 1">
            <a:extLst>
              <a:ext uri="{FF2B5EF4-FFF2-40B4-BE49-F238E27FC236}">
                <a16:creationId xmlns:a16="http://schemas.microsoft.com/office/drawing/2014/main" id="{0C5E77AF-AFD3-4F2C-872E-27428A7EB5F7}"/>
              </a:ext>
            </a:extLst>
          </p:cNvPr>
          <p:cNvSpPr txBox="1">
            <a:spLocks/>
          </p:cNvSpPr>
          <p:nvPr/>
        </p:nvSpPr>
        <p:spPr>
          <a:xfrm>
            <a:off x="4879732" y="484985"/>
            <a:ext cx="2867026" cy="1261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33CC33"/>
                </a:solidFill>
              </a:rPr>
              <a:t>Bài</a:t>
            </a:r>
            <a:r>
              <a:rPr lang="en-US" b="1" dirty="0">
                <a:solidFill>
                  <a:srgbClr val="33CC33"/>
                </a:solidFill>
              </a:rPr>
              <a:t> 2 (SGK </a:t>
            </a:r>
            <a:r>
              <a:rPr lang="en-US" b="1" dirty="0" err="1">
                <a:solidFill>
                  <a:srgbClr val="33CC33"/>
                </a:solidFill>
              </a:rPr>
              <a:t>trang</a:t>
            </a:r>
            <a:r>
              <a:rPr lang="en-US" b="1" dirty="0">
                <a:solidFill>
                  <a:srgbClr val="33CC33"/>
                </a:solidFill>
              </a:rPr>
              <a:t> 47)</a:t>
            </a:r>
            <a:endParaRPr lang="vi-VN" b="1" dirty="0">
              <a:solidFill>
                <a:srgbClr val="33CC33"/>
              </a:solidFill>
            </a:endParaRPr>
          </a:p>
        </p:txBody>
      </p:sp>
    </p:spTree>
    <p:custDataLst>
      <p:tags r:id="rId1"/>
    </p:custDataLst>
    <p:extLst>
      <p:ext uri="{BB962C8B-B14F-4D97-AF65-F5344CB8AC3E}">
        <p14:creationId xmlns:p14="http://schemas.microsoft.com/office/powerpoint/2010/main" val="3617244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60000"/>
                                        <p:tgtEl>
                                          <p:spTgt spid="8"/>
                                        </p:tgtEl>
                                      </p:cBhvr>
                                    </p:animEffect>
                                    <p:set>
                                      <p:cBhvr>
                                        <p:cTn id="10" dur="1" fill="hold">
                                          <p:stCondLst>
                                            <p:cond delay="5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00"/>
                                        <p:tgtEl>
                                          <p:spTgt spid="9"/>
                                        </p:tgtEl>
                                      </p:cBhvr>
                                    </p:animEffect>
                                  </p:childTnLst>
                                </p:cTn>
                              </p:par>
                            </p:childTnLst>
                          </p:cTn>
                        </p:par>
                        <p:par>
                          <p:cTn id="14" fill="hold">
                            <p:stCondLst>
                              <p:cond delay="6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3" fill="hold">
                            <p:stCondLst>
                              <p:cond delay="6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hình nền powerpoint đẹp">
            <a:extLst>
              <a:ext uri="{FF2B5EF4-FFF2-40B4-BE49-F238E27FC236}">
                <a16:creationId xmlns:a16="http://schemas.microsoft.com/office/drawing/2014/main" id="{AA9FCF9A-25DB-475B-A1FD-2AD44ECC7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64"/>
            <a:ext cx="12191999" cy="6891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9B0CC12B-AF85-4E4A-8F5C-F72D93DD4ECC}"/>
              </a:ext>
            </a:extLst>
          </p:cNvPr>
          <p:cNvGraphicFramePr>
            <a:graphicFrameLocks noGrp="1"/>
          </p:cNvGraphicFramePr>
          <p:nvPr>
            <p:extLst>
              <p:ext uri="{D42A27DB-BD31-4B8C-83A1-F6EECF244321}">
                <p14:modId xmlns:p14="http://schemas.microsoft.com/office/powerpoint/2010/main" val="1895634768"/>
              </p:ext>
            </p:extLst>
          </p:nvPr>
        </p:nvGraphicFramePr>
        <p:xfrm>
          <a:off x="400051" y="913664"/>
          <a:ext cx="11504273" cy="5553891"/>
        </p:xfrm>
        <a:graphic>
          <a:graphicData uri="http://schemas.openxmlformats.org/drawingml/2006/table">
            <a:tbl>
              <a:tblPr firstRow="1" firstCol="1" bandRow="1">
                <a:tableStyleId>{5C22544A-7EE6-4342-B048-85BDC9FD1C3A}</a:tableStyleId>
              </a:tblPr>
              <a:tblGrid>
                <a:gridCol w="1042147">
                  <a:extLst>
                    <a:ext uri="{9D8B030D-6E8A-4147-A177-3AD203B41FA5}">
                      <a16:colId xmlns:a16="http://schemas.microsoft.com/office/drawing/2014/main" val="2244266700"/>
                    </a:ext>
                  </a:extLst>
                </a:gridCol>
                <a:gridCol w="2968766">
                  <a:extLst>
                    <a:ext uri="{9D8B030D-6E8A-4147-A177-3AD203B41FA5}">
                      <a16:colId xmlns:a16="http://schemas.microsoft.com/office/drawing/2014/main" val="2729019583"/>
                    </a:ext>
                  </a:extLst>
                </a:gridCol>
                <a:gridCol w="2891158">
                  <a:extLst>
                    <a:ext uri="{9D8B030D-6E8A-4147-A177-3AD203B41FA5}">
                      <a16:colId xmlns:a16="http://schemas.microsoft.com/office/drawing/2014/main" val="1869003847"/>
                    </a:ext>
                  </a:extLst>
                </a:gridCol>
                <a:gridCol w="2301101">
                  <a:extLst>
                    <a:ext uri="{9D8B030D-6E8A-4147-A177-3AD203B41FA5}">
                      <a16:colId xmlns:a16="http://schemas.microsoft.com/office/drawing/2014/main" val="699021970"/>
                    </a:ext>
                  </a:extLst>
                </a:gridCol>
                <a:gridCol w="2301101">
                  <a:extLst>
                    <a:ext uri="{9D8B030D-6E8A-4147-A177-3AD203B41FA5}">
                      <a16:colId xmlns:a16="http://schemas.microsoft.com/office/drawing/2014/main" val="2594187554"/>
                    </a:ext>
                  </a:extLst>
                </a:gridCol>
              </a:tblGrid>
              <a:tr h="646313">
                <a:tc>
                  <a:txBody>
                    <a:bodyPr/>
                    <a:lstStyle/>
                    <a:p>
                      <a:pPr algn="ctr">
                        <a:lnSpc>
                          <a:spcPct val="105000"/>
                        </a:lnSpc>
                        <a:spcBef>
                          <a:spcPts val="600"/>
                        </a:spcBef>
                        <a:spcAft>
                          <a:spcPts val="600"/>
                        </a:spcAft>
                      </a:pPr>
                      <a:r>
                        <a:rPr lang="en-US" sz="2400" dirty="0" err="1">
                          <a:effectLst/>
                        </a:rPr>
                        <a:t>Câu</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5000"/>
                        </a:lnSpc>
                        <a:spcBef>
                          <a:spcPts val="600"/>
                        </a:spcBef>
                        <a:spcAft>
                          <a:spcPts val="600"/>
                        </a:spcAft>
                      </a:pPr>
                      <a:r>
                        <a:rPr lang="en-US" sz="2400" dirty="0" err="1">
                          <a:effectLst/>
                        </a:rPr>
                        <a:t>Vật</a:t>
                      </a:r>
                      <a:r>
                        <a:rPr lang="en-US" sz="2400" dirty="0">
                          <a:effectLst/>
                        </a:rPr>
                        <a:t> </a:t>
                      </a:r>
                      <a:r>
                        <a:rPr lang="en-US" sz="2400" dirty="0" err="1">
                          <a:effectLst/>
                        </a:rPr>
                        <a:t>thể</a:t>
                      </a:r>
                      <a:r>
                        <a:rPr lang="en-US" sz="2400" dirty="0">
                          <a:effectLst/>
                        </a:rPr>
                        <a:t> </a:t>
                      </a:r>
                      <a:r>
                        <a:rPr lang="en-US" sz="2400" dirty="0" err="1">
                          <a:effectLst/>
                        </a:rPr>
                        <a:t>tự</a:t>
                      </a:r>
                      <a:r>
                        <a:rPr lang="en-US" sz="2400" dirty="0">
                          <a:effectLst/>
                        </a:rPr>
                        <a:t> </a:t>
                      </a:r>
                      <a:r>
                        <a:rPr lang="en-US" sz="2400" dirty="0" err="1">
                          <a:effectLst/>
                        </a:rPr>
                        <a:t>nhiên</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5000"/>
                        </a:lnSpc>
                        <a:spcBef>
                          <a:spcPts val="600"/>
                        </a:spcBef>
                        <a:spcAft>
                          <a:spcPts val="600"/>
                        </a:spcAft>
                      </a:pPr>
                      <a:r>
                        <a:rPr lang="en-US" sz="2400">
                          <a:effectLst/>
                        </a:rPr>
                        <a:t>Vật thể nhân tạo</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5000"/>
                        </a:lnSpc>
                        <a:spcBef>
                          <a:spcPts val="600"/>
                        </a:spcBef>
                        <a:spcAft>
                          <a:spcPts val="600"/>
                        </a:spcAft>
                      </a:pPr>
                      <a:r>
                        <a:rPr lang="en-US" sz="2400" dirty="0" err="1">
                          <a:effectLst/>
                        </a:rPr>
                        <a:t>Vật</a:t>
                      </a:r>
                      <a:r>
                        <a:rPr lang="en-US" sz="2400" dirty="0">
                          <a:effectLst/>
                        </a:rPr>
                        <a:t> </a:t>
                      </a:r>
                      <a:r>
                        <a:rPr lang="en-US" sz="2400" dirty="0" err="1">
                          <a:effectLst/>
                        </a:rPr>
                        <a:t>vô</a:t>
                      </a:r>
                      <a:r>
                        <a:rPr lang="en-US" sz="2400" dirty="0">
                          <a:effectLst/>
                        </a:rPr>
                        <a:t> </a:t>
                      </a:r>
                      <a:r>
                        <a:rPr lang="en-US" sz="2400" dirty="0" err="1">
                          <a:effectLst/>
                        </a:rPr>
                        <a:t>sinh</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ctr">
                        <a:lnSpc>
                          <a:spcPct val="105000"/>
                        </a:lnSpc>
                        <a:spcBef>
                          <a:spcPts val="600"/>
                        </a:spcBef>
                        <a:spcAft>
                          <a:spcPts val="600"/>
                        </a:spcAft>
                      </a:pPr>
                      <a:r>
                        <a:rPr lang="en-US" sz="2400">
                          <a:effectLst/>
                        </a:rPr>
                        <a:t>Vật hữu sinh</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883554934"/>
                  </a:ext>
                </a:extLst>
              </a:tr>
              <a:tr h="1311957">
                <a:tc>
                  <a:txBody>
                    <a:bodyPr/>
                    <a:lstStyle/>
                    <a:p>
                      <a:pPr algn="ctr">
                        <a:lnSpc>
                          <a:spcPct val="105000"/>
                        </a:lnSpc>
                        <a:spcBef>
                          <a:spcPts val="600"/>
                        </a:spcBef>
                        <a:spcAft>
                          <a:spcPts val="600"/>
                        </a:spcAft>
                      </a:pPr>
                      <a:r>
                        <a:rPr lang="en-US" sz="2400">
                          <a:effectLst/>
                        </a:rPr>
                        <a:t>a</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dirty="0" err="1">
                          <a:effectLst/>
                        </a:rPr>
                        <a:t>Cây</a:t>
                      </a:r>
                      <a:r>
                        <a:rPr lang="en-US" sz="2400" dirty="0">
                          <a:effectLst/>
                        </a:rPr>
                        <a:t> </a:t>
                      </a:r>
                      <a:r>
                        <a:rPr lang="en-US" sz="2400" dirty="0" err="1">
                          <a:effectLst/>
                        </a:rPr>
                        <a:t>mía</a:t>
                      </a:r>
                      <a:r>
                        <a:rPr lang="en-US" sz="2400" dirty="0">
                          <a:effectLst/>
                        </a:rPr>
                        <a:t> </a:t>
                      </a:r>
                      <a:r>
                        <a:rPr lang="en-US" sz="2400" dirty="0" err="1">
                          <a:effectLst/>
                        </a:rPr>
                        <a:t>đường</a:t>
                      </a:r>
                      <a:r>
                        <a:rPr lang="en-US" sz="2400" dirty="0">
                          <a:effectLst/>
                        </a:rPr>
                        <a:t>, </a:t>
                      </a:r>
                      <a:r>
                        <a:rPr lang="en-US" sz="2400" dirty="0" err="1">
                          <a:effectLst/>
                        </a:rPr>
                        <a:t>cây</a:t>
                      </a:r>
                      <a:r>
                        <a:rPr lang="en-US" sz="2400" dirty="0">
                          <a:effectLst/>
                        </a:rPr>
                        <a:t> </a:t>
                      </a:r>
                      <a:r>
                        <a:rPr lang="en-US" sz="2400" dirty="0" err="1">
                          <a:effectLst/>
                        </a:rPr>
                        <a:t>thốt</a:t>
                      </a:r>
                      <a:r>
                        <a:rPr lang="en-US" sz="2400" dirty="0">
                          <a:effectLst/>
                        </a:rPr>
                        <a:t> </a:t>
                      </a:r>
                      <a:r>
                        <a:rPr lang="en-US" sz="2400" dirty="0" err="1">
                          <a:effectLst/>
                        </a:rPr>
                        <a:t>nốt</a:t>
                      </a:r>
                      <a:r>
                        <a:rPr lang="en-US" sz="2400" dirty="0">
                          <a:effectLst/>
                        </a:rPr>
                        <a:t>, </a:t>
                      </a:r>
                      <a:r>
                        <a:rPr lang="en-US" sz="2400" dirty="0" err="1">
                          <a:effectLst/>
                        </a:rPr>
                        <a:t>củ</a:t>
                      </a:r>
                      <a:r>
                        <a:rPr lang="en-US" sz="2400" dirty="0">
                          <a:effectLst/>
                        </a:rPr>
                        <a:t> </a:t>
                      </a:r>
                      <a:r>
                        <a:rPr lang="en-US" sz="2400" dirty="0" err="1">
                          <a:effectLst/>
                        </a:rPr>
                        <a:t>cải</a:t>
                      </a:r>
                      <a:r>
                        <a:rPr lang="en-US" sz="2400" dirty="0">
                          <a:effectLst/>
                        </a:rPr>
                        <a:t> </a:t>
                      </a:r>
                      <a:r>
                        <a:rPr lang="en-US" sz="2400" dirty="0" err="1">
                          <a:effectLst/>
                        </a:rPr>
                        <a:t>đường</a:t>
                      </a:r>
                      <a:r>
                        <a:rPr lang="en-US" sz="2400" dirty="0">
                          <a:effectLst/>
                        </a:rPr>
                        <a:t>, </a:t>
                      </a:r>
                      <a:r>
                        <a:rPr lang="en-US" sz="2400" dirty="0" err="1">
                          <a:effectLst/>
                        </a:rPr>
                        <a:t>nước</a:t>
                      </a:r>
                      <a:r>
                        <a:rPr lang="en-US" sz="2400" dirty="0">
                          <a:effectLst/>
                        </a:rPr>
                        <a:t>.</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dirty="0" err="1">
                          <a:effectLst/>
                        </a:rPr>
                        <a:t>Nước</a:t>
                      </a:r>
                      <a:r>
                        <a:rPr lang="en-US" sz="2400" dirty="0">
                          <a:effectLst/>
                        </a:rPr>
                        <a:t> </a:t>
                      </a:r>
                      <a:r>
                        <a:rPr lang="en-US" sz="2400" dirty="0" err="1">
                          <a:effectLst/>
                        </a:rPr>
                        <a:t>hàng</a:t>
                      </a:r>
                      <a:r>
                        <a:rPr lang="en-US" sz="2400" dirty="0">
                          <a:effectLst/>
                        </a:rPr>
                        <a:t>, </a:t>
                      </a:r>
                      <a:r>
                        <a:rPr lang="en-US" sz="2400" dirty="0" err="1">
                          <a:effectLst/>
                        </a:rPr>
                        <a:t>đường</a:t>
                      </a:r>
                      <a:r>
                        <a:rPr lang="en-US" sz="2400" dirty="0">
                          <a:effectLst/>
                        </a:rPr>
                        <a:t> sucrose.</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dirty="0" err="1">
                          <a:effectLst/>
                        </a:rPr>
                        <a:t>Nước</a:t>
                      </a:r>
                      <a:r>
                        <a:rPr lang="en-US" sz="2400" dirty="0">
                          <a:effectLst/>
                        </a:rPr>
                        <a:t> </a:t>
                      </a:r>
                      <a:r>
                        <a:rPr lang="en-US" sz="2400" dirty="0" err="1">
                          <a:effectLst/>
                        </a:rPr>
                        <a:t>hàng</a:t>
                      </a:r>
                      <a:r>
                        <a:rPr lang="en-US" sz="2400" dirty="0">
                          <a:effectLst/>
                        </a:rPr>
                        <a:t>, </a:t>
                      </a:r>
                      <a:r>
                        <a:rPr lang="en-US" sz="2400" dirty="0" err="1">
                          <a:effectLst/>
                        </a:rPr>
                        <a:t>đường</a:t>
                      </a:r>
                      <a:r>
                        <a:rPr lang="en-US" sz="2400" dirty="0">
                          <a:effectLst/>
                        </a:rPr>
                        <a:t> sucrose, </a:t>
                      </a:r>
                      <a:r>
                        <a:rPr lang="en-US" sz="2400" dirty="0" err="1">
                          <a:effectLst/>
                        </a:rPr>
                        <a:t>nước</a:t>
                      </a:r>
                      <a:r>
                        <a:rPr lang="en-US" sz="2400" dirty="0">
                          <a:effectLst/>
                        </a:rPr>
                        <a:t>.</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a:effectLst/>
                        </a:rPr>
                        <a:t>Cây mía đường, cây thốt nốt, củ cải đường.</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3733494390"/>
                  </a:ext>
                </a:extLst>
              </a:tr>
              <a:tr h="1307719">
                <a:tc>
                  <a:txBody>
                    <a:bodyPr/>
                    <a:lstStyle/>
                    <a:p>
                      <a:pPr algn="ctr">
                        <a:lnSpc>
                          <a:spcPct val="105000"/>
                        </a:lnSpc>
                        <a:spcBef>
                          <a:spcPts val="600"/>
                        </a:spcBef>
                        <a:spcAft>
                          <a:spcPts val="600"/>
                        </a:spcAft>
                      </a:pPr>
                      <a:r>
                        <a:rPr lang="en-US" sz="2400">
                          <a:effectLst/>
                        </a:rPr>
                        <a:t>b</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a:effectLst/>
                        </a:rPr>
                        <a:t>Lá găng rừng</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a:effectLst/>
                        </a:rPr>
                        <a:t>Nước đun sôi, đường mía, thạch gang.</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a:effectLst/>
                        </a:rPr>
                        <a:t>Nước đun sôi, đường mía, thạch găng. </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a:effectLst/>
                        </a:rPr>
                        <a:t>Lá găng rừng.</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068801000"/>
                  </a:ext>
                </a:extLst>
              </a:tr>
              <a:tr h="980183">
                <a:tc>
                  <a:txBody>
                    <a:bodyPr/>
                    <a:lstStyle/>
                    <a:p>
                      <a:pPr algn="ctr">
                        <a:lnSpc>
                          <a:spcPct val="105000"/>
                        </a:lnSpc>
                        <a:spcBef>
                          <a:spcPts val="600"/>
                        </a:spcBef>
                        <a:spcAft>
                          <a:spcPts val="600"/>
                        </a:spcAft>
                      </a:pPr>
                      <a:r>
                        <a:rPr lang="en-US" sz="2400">
                          <a:effectLst/>
                        </a:rPr>
                        <a:t>c</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a:effectLst/>
                        </a:rPr>
                        <a:t>Quặng kim loại</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a:effectLst/>
                        </a:rPr>
                        <a:t>Kim loại</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a:effectLst/>
                        </a:rPr>
                        <a:t>Kim loại , quặng kim loại.</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a:effectLst/>
                        </a:rPr>
                        <a:t> </a:t>
                      </a:r>
                      <a:endParaRPr lang="vi-VN" sz="24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2341189588"/>
                  </a:ext>
                </a:extLst>
              </a:tr>
              <a:tr h="1307719">
                <a:tc>
                  <a:txBody>
                    <a:bodyPr/>
                    <a:lstStyle/>
                    <a:p>
                      <a:pPr algn="ctr">
                        <a:lnSpc>
                          <a:spcPct val="105000"/>
                        </a:lnSpc>
                        <a:spcBef>
                          <a:spcPts val="600"/>
                        </a:spcBef>
                        <a:spcAft>
                          <a:spcPts val="600"/>
                        </a:spcAft>
                      </a:pPr>
                      <a:r>
                        <a:rPr lang="en-US" sz="2400" dirty="0">
                          <a:effectLst/>
                        </a:rPr>
                        <a:t>d</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dirty="0" err="1">
                          <a:effectLst/>
                        </a:rPr>
                        <a:t>Gỗ</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dirty="0" err="1">
                          <a:effectLst/>
                        </a:rPr>
                        <a:t>Bàn</a:t>
                      </a:r>
                      <a:r>
                        <a:rPr lang="en-US" sz="2400" dirty="0">
                          <a:effectLst/>
                        </a:rPr>
                        <a:t> </a:t>
                      </a:r>
                      <a:r>
                        <a:rPr lang="en-US" sz="2400" dirty="0" err="1">
                          <a:effectLst/>
                        </a:rPr>
                        <a:t>ghế</a:t>
                      </a:r>
                      <a:r>
                        <a:rPr lang="en-US" sz="2400" dirty="0">
                          <a:effectLst/>
                        </a:rPr>
                        <a:t>, </a:t>
                      </a:r>
                      <a:r>
                        <a:rPr lang="en-US" sz="2400" dirty="0" err="1">
                          <a:effectLst/>
                        </a:rPr>
                        <a:t>giường</a:t>
                      </a:r>
                      <a:r>
                        <a:rPr lang="en-US" sz="2400" dirty="0">
                          <a:effectLst/>
                        </a:rPr>
                        <a:t> </a:t>
                      </a:r>
                      <a:r>
                        <a:rPr lang="en-US" sz="2400" dirty="0" err="1">
                          <a:effectLst/>
                        </a:rPr>
                        <a:t>tủ</a:t>
                      </a:r>
                      <a:r>
                        <a:rPr lang="en-US" sz="2400" dirty="0">
                          <a:effectLst/>
                        </a:rPr>
                        <a:t>, </a:t>
                      </a:r>
                      <a:r>
                        <a:rPr lang="en-US" sz="2400" dirty="0" err="1">
                          <a:effectLst/>
                        </a:rPr>
                        <a:t>nhà</a:t>
                      </a:r>
                      <a:r>
                        <a:rPr lang="en-US" sz="2400" dirty="0">
                          <a:effectLst/>
                        </a:rPr>
                        <a:t> </a:t>
                      </a:r>
                      <a:r>
                        <a:rPr lang="en-US" sz="2400" dirty="0" err="1">
                          <a:effectLst/>
                        </a:rPr>
                        <a:t>cửa</a:t>
                      </a:r>
                      <a:r>
                        <a:rPr lang="en-US" sz="2400" dirty="0">
                          <a:effectLst/>
                        </a:rPr>
                        <a:t>.</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dirty="0" err="1">
                          <a:effectLst/>
                        </a:rPr>
                        <a:t>Bàn</a:t>
                      </a:r>
                      <a:r>
                        <a:rPr lang="en-US" sz="2400" dirty="0">
                          <a:effectLst/>
                        </a:rPr>
                        <a:t> </a:t>
                      </a:r>
                      <a:r>
                        <a:rPr lang="en-US" sz="2400" dirty="0" err="1">
                          <a:effectLst/>
                        </a:rPr>
                        <a:t>ghế</a:t>
                      </a:r>
                      <a:r>
                        <a:rPr lang="en-US" sz="2400" dirty="0">
                          <a:effectLst/>
                        </a:rPr>
                        <a:t>, </a:t>
                      </a:r>
                      <a:r>
                        <a:rPr lang="en-US" sz="2400" dirty="0" err="1">
                          <a:effectLst/>
                        </a:rPr>
                        <a:t>giường</a:t>
                      </a:r>
                      <a:r>
                        <a:rPr lang="en-US" sz="2400" dirty="0">
                          <a:effectLst/>
                        </a:rPr>
                        <a:t> </a:t>
                      </a:r>
                      <a:r>
                        <a:rPr lang="en-US" sz="2400" dirty="0" err="1">
                          <a:effectLst/>
                        </a:rPr>
                        <a:t>tủ</a:t>
                      </a:r>
                      <a:r>
                        <a:rPr lang="en-US" sz="2400" dirty="0">
                          <a:effectLst/>
                        </a:rPr>
                        <a:t>, </a:t>
                      </a:r>
                      <a:r>
                        <a:rPr lang="en-US" sz="2400" dirty="0" err="1">
                          <a:effectLst/>
                        </a:rPr>
                        <a:t>nhà</a:t>
                      </a:r>
                      <a:r>
                        <a:rPr lang="en-US" sz="2400" dirty="0">
                          <a:effectLst/>
                        </a:rPr>
                        <a:t> </a:t>
                      </a:r>
                      <a:r>
                        <a:rPr lang="en-US" sz="2400" dirty="0" err="1">
                          <a:effectLst/>
                        </a:rPr>
                        <a:t>cửa</a:t>
                      </a:r>
                      <a:r>
                        <a:rPr lang="en-US" sz="2400" dirty="0">
                          <a:effectLst/>
                        </a:rPr>
                        <a:t>, </a:t>
                      </a:r>
                      <a:r>
                        <a:rPr lang="en-US" sz="2400" dirty="0" err="1">
                          <a:effectLst/>
                        </a:rPr>
                        <a:t>gỗ</a:t>
                      </a:r>
                      <a:r>
                        <a:rPr lang="en-US" sz="2400" dirty="0">
                          <a:effectLst/>
                        </a:rPr>
                        <a:t>.</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400" dirty="0">
                          <a:effectLst/>
                        </a:rPr>
                        <a:t> </a:t>
                      </a:r>
                      <a:endParaRPr lang="vi-VN" sz="2400" dirty="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3995202989"/>
                  </a:ext>
                </a:extLst>
              </a:tr>
            </a:tbl>
          </a:graphicData>
        </a:graphic>
      </p:graphicFrame>
      <p:sp>
        <p:nvSpPr>
          <p:cNvPr id="5" name="Rectangle 1">
            <a:extLst>
              <a:ext uri="{FF2B5EF4-FFF2-40B4-BE49-F238E27FC236}">
                <a16:creationId xmlns:a16="http://schemas.microsoft.com/office/drawing/2014/main" id="{917D4BA9-6FB3-46E0-AAA9-3739489422A7}"/>
              </a:ext>
            </a:extLst>
          </p:cNvPr>
          <p:cNvSpPr>
            <a:spLocks noChangeArrowheads="1"/>
          </p:cNvSpPr>
          <p:nvPr/>
        </p:nvSpPr>
        <p:spPr bwMode="auto">
          <a:xfrm>
            <a:off x="287676" y="390444"/>
            <a:ext cx="14382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Bài</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2:</a:t>
            </a:r>
            <a:endParaRPr kumimoji="0" lang="en-US" altLang="vi-VN"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9151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3"/>
          <p:cNvSpPr>
            <a:spLocks/>
          </p:cNvSpPr>
          <p:nvPr/>
        </p:nvSpPr>
        <p:spPr bwMode="auto">
          <a:xfrm>
            <a:off x="1520825"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4"/>
          <p:cNvSpPr>
            <a:spLocks/>
          </p:cNvSpPr>
          <p:nvPr/>
        </p:nvSpPr>
        <p:spPr bwMode="auto">
          <a:xfrm>
            <a:off x="1325563"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cs typeface="Arial" panose="020B0604020202020204" pitchFamily="34" charset="0"/>
            </a:endParaRPr>
          </a:p>
        </p:txBody>
      </p:sp>
      <p:sp>
        <p:nvSpPr>
          <p:cNvPr id="6" name="Freeform 5"/>
          <p:cNvSpPr>
            <a:spLocks/>
          </p:cNvSpPr>
          <p:nvPr/>
        </p:nvSpPr>
        <p:spPr bwMode="auto">
          <a:xfrm>
            <a:off x="1325563"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1325563"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op sand"/>
          <p:cNvSpPr>
            <a:spLocks/>
          </p:cNvSpPr>
          <p:nvPr/>
        </p:nvSpPr>
        <p:spPr bwMode="auto">
          <a:xfrm>
            <a:off x="1638300" y="2382838"/>
            <a:ext cx="2395538" cy="1495425"/>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bottom sand"/>
          <p:cNvSpPr>
            <a:spLocks/>
          </p:cNvSpPr>
          <p:nvPr/>
        </p:nvSpPr>
        <p:spPr bwMode="auto">
          <a:xfrm>
            <a:off x="1625600" y="5057775"/>
            <a:ext cx="2417763" cy="1058863"/>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straight connector"/>
          <p:cNvSpPr>
            <a:spLocks noChangeArrowheads="1"/>
          </p:cNvSpPr>
          <p:nvPr/>
        </p:nvSpPr>
        <p:spPr bwMode="auto">
          <a:xfrm>
            <a:off x="2792413" y="3855244"/>
            <a:ext cx="87313" cy="225980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 name="button: start timer"/>
          <p:cNvGrpSpPr/>
          <p:nvPr/>
        </p:nvGrpSpPr>
        <p:grpSpPr>
          <a:xfrm>
            <a:off x="1512000" y="185859"/>
            <a:ext cx="2636838" cy="79996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5" name="times up"/>
          <p:cNvGrpSpPr/>
          <p:nvPr/>
        </p:nvGrpSpPr>
        <p:grpSpPr>
          <a:xfrm>
            <a:off x="1512000" y="185859"/>
            <a:ext cx="2636838" cy="79996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27" name="TextBox 26">
            <a:extLst>
              <a:ext uri="{FF2B5EF4-FFF2-40B4-BE49-F238E27FC236}">
                <a16:creationId xmlns:a16="http://schemas.microsoft.com/office/drawing/2014/main" id="{5990B326-03BB-47FD-87E6-38D225FF06F6}"/>
              </a:ext>
            </a:extLst>
          </p:cNvPr>
          <p:cNvSpPr txBox="1"/>
          <p:nvPr/>
        </p:nvSpPr>
        <p:spPr>
          <a:xfrm>
            <a:off x="8088528" y="185859"/>
            <a:ext cx="2549096"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1 minute</a:t>
            </a:r>
          </a:p>
        </p:txBody>
      </p:sp>
      <p:sp>
        <p:nvSpPr>
          <p:cNvPr id="18" name="Title 1">
            <a:extLst>
              <a:ext uri="{FF2B5EF4-FFF2-40B4-BE49-F238E27FC236}">
                <a16:creationId xmlns:a16="http://schemas.microsoft.com/office/drawing/2014/main" id="{0C5E77AF-AFD3-4F2C-872E-27428A7EB5F7}"/>
              </a:ext>
            </a:extLst>
          </p:cNvPr>
          <p:cNvSpPr txBox="1">
            <a:spLocks/>
          </p:cNvSpPr>
          <p:nvPr/>
        </p:nvSpPr>
        <p:spPr>
          <a:xfrm>
            <a:off x="4879732" y="484985"/>
            <a:ext cx="2867026" cy="1261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33CC33"/>
                </a:solidFill>
              </a:rPr>
              <a:t>Bài</a:t>
            </a:r>
            <a:r>
              <a:rPr lang="en-US" b="1" dirty="0">
                <a:solidFill>
                  <a:srgbClr val="33CC33"/>
                </a:solidFill>
              </a:rPr>
              <a:t> 3 (SGK </a:t>
            </a:r>
            <a:r>
              <a:rPr lang="en-US" b="1" dirty="0" err="1">
                <a:solidFill>
                  <a:srgbClr val="33CC33"/>
                </a:solidFill>
              </a:rPr>
              <a:t>trang</a:t>
            </a:r>
            <a:r>
              <a:rPr lang="en-US" b="1" dirty="0">
                <a:solidFill>
                  <a:srgbClr val="33CC33"/>
                </a:solidFill>
              </a:rPr>
              <a:t> 47)</a:t>
            </a:r>
            <a:endParaRPr lang="vi-VN" b="1" dirty="0">
              <a:solidFill>
                <a:srgbClr val="33CC33"/>
              </a:solidFill>
            </a:endParaRPr>
          </a:p>
        </p:txBody>
      </p:sp>
    </p:spTree>
    <p:custDataLst>
      <p:tags r:id="rId1"/>
    </p:custDataLst>
    <p:extLst>
      <p:ext uri="{BB962C8B-B14F-4D97-AF65-F5344CB8AC3E}">
        <p14:creationId xmlns:p14="http://schemas.microsoft.com/office/powerpoint/2010/main" val="39264774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60000"/>
                                        <p:tgtEl>
                                          <p:spTgt spid="8"/>
                                        </p:tgtEl>
                                      </p:cBhvr>
                                    </p:animEffect>
                                    <p:set>
                                      <p:cBhvr>
                                        <p:cTn id="10" dur="1" fill="hold">
                                          <p:stCondLst>
                                            <p:cond delay="5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00"/>
                                        <p:tgtEl>
                                          <p:spTgt spid="9"/>
                                        </p:tgtEl>
                                      </p:cBhvr>
                                    </p:animEffect>
                                  </p:childTnLst>
                                </p:cTn>
                              </p:par>
                            </p:childTnLst>
                          </p:cTn>
                        </p:par>
                        <p:par>
                          <p:cTn id="14" fill="hold">
                            <p:stCondLst>
                              <p:cond delay="6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3" fill="hold">
                            <p:stCondLst>
                              <p:cond delay="6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hình nền powerpoint đẹp">
            <a:extLst>
              <a:ext uri="{FF2B5EF4-FFF2-40B4-BE49-F238E27FC236}">
                <a16:creationId xmlns:a16="http://schemas.microsoft.com/office/drawing/2014/main" id="{0D7D6E3C-6613-4429-BF3C-2671ABF25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64"/>
            <a:ext cx="12191999" cy="6891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33B5A1-3932-4CC3-A1CC-4D4ABBEE7AB0}"/>
              </a:ext>
            </a:extLst>
          </p:cNvPr>
          <p:cNvSpPr txBox="1"/>
          <p:nvPr/>
        </p:nvSpPr>
        <p:spPr>
          <a:xfrm>
            <a:off x="4267200" y="428625"/>
            <a:ext cx="8020050" cy="5193986"/>
          </a:xfrm>
          <a:prstGeom prst="rect">
            <a:avLst/>
          </a:prstGeom>
          <a:noFill/>
        </p:spPr>
        <p:txBody>
          <a:bodyPr wrap="square">
            <a:spAutoFit/>
          </a:bodyPr>
          <a:lstStyle/>
          <a:p>
            <a:pPr indent="342265" algn="just">
              <a:lnSpc>
                <a:spcPct val="105000"/>
              </a:lnSpc>
              <a:spcBef>
                <a:spcPts val="600"/>
              </a:spcBef>
              <a:spcAft>
                <a:spcPts val="600"/>
              </a:spcAft>
            </a:pPr>
            <a:r>
              <a:rPr lang="en-US" sz="2800" b="1" dirty="0" err="1">
                <a:solidFill>
                  <a:srgbClr val="000000"/>
                </a:solidFill>
                <a:effectLst/>
                <a:latin typeface="Times New Roman" panose="02020603050405020304" pitchFamily="18" charset="0"/>
                <a:ea typeface="Arial" panose="020B0604020202020204" pitchFamily="34" charset="0"/>
              </a:rPr>
              <a:t>Bài</a:t>
            </a:r>
            <a:r>
              <a:rPr lang="en-US" sz="2800" b="1" dirty="0">
                <a:solidFill>
                  <a:srgbClr val="000000"/>
                </a:solidFill>
                <a:effectLst/>
                <a:latin typeface="Times New Roman" panose="02020603050405020304" pitchFamily="18" charset="0"/>
                <a:ea typeface="Arial" panose="020B0604020202020204" pitchFamily="34" charset="0"/>
              </a:rPr>
              <a:t> 3:</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Từ</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cần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điền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là</a:t>
            </a:r>
            <a:r>
              <a:rPr lang="en-US" sz="2800" dirty="0">
                <a:solidFill>
                  <a:srgbClr val="000000"/>
                </a:solidFill>
                <a:effectLst/>
                <a:latin typeface="Times New Roman" panose="02020603050405020304" pitchFamily="18" charset="0"/>
                <a:ea typeface="Arial" panose="020B0604020202020204" pitchFamily="34" charset="0"/>
              </a:rPr>
              <a:t>:</a:t>
            </a:r>
            <a:endParaRPr lang="vi-VN" sz="2800" dirty="0">
              <a:solidFill>
                <a:srgbClr val="000000"/>
              </a:solidFill>
              <a:effectLst/>
              <a:latin typeface="Times New Roman" panose="02020603050405020304" pitchFamily="18" charset="0"/>
              <a:ea typeface="Arial" panose="020B0604020202020204" pitchFamily="34" charset="0"/>
            </a:endParaRPr>
          </a:p>
          <a:p>
            <a:pPr marL="342900" lvl="0" indent="-342900" algn="just">
              <a:lnSpc>
                <a:spcPct val="105000"/>
              </a:lnSpc>
              <a:spcBef>
                <a:spcPts val="600"/>
              </a:spcBef>
              <a:buFont typeface="+mj-lt"/>
              <a:buAutoNum type="arabicParenBoth"/>
            </a:pPr>
            <a:r>
              <a:rPr lang="en-US" sz="2800" dirty="0" err="1">
                <a:solidFill>
                  <a:srgbClr val="000000"/>
                </a:solidFill>
                <a:effectLst/>
                <a:latin typeface="Times New Roman" panose="02020603050405020304" pitchFamily="18" charset="0"/>
                <a:ea typeface="Arial" panose="020B0604020202020204" pitchFamily="34" charset="0"/>
              </a:rPr>
              <a:t>thể</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trạng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thái</a:t>
            </a:r>
            <a:endParaRPr lang="vi-VN" sz="2800" dirty="0">
              <a:solidFill>
                <a:srgbClr val="000000"/>
              </a:solidFill>
              <a:effectLst/>
              <a:latin typeface="Times New Roman" panose="02020603050405020304" pitchFamily="18" charset="0"/>
              <a:ea typeface="Arial" panose="020B0604020202020204" pitchFamily="34" charset="0"/>
            </a:endParaRPr>
          </a:p>
          <a:p>
            <a:pPr marL="342900" lvl="0" indent="-342900" algn="just">
              <a:lnSpc>
                <a:spcPct val="105000"/>
              </a:lnSpc>
              <a:buFont typeface="+mj-lt"/>
              <a:buAutoNum type="arabicParenBoth"/>
            </a:pPr>
            <a:r>
              <a:rPr lang="en-US" sz="2800" dirty="0" err="1">
                <a:solidFill>
                  <a:srgbClr val="000000"/>
                </a:solidFill>
                <a:effectLst/>
                <a:latin typeface="Times New Roman" panose="02020603050405020304" pitchFamily="18" charset="0"/>
                <a:ea typeface="Arial" panose="020B0604020202020204" pitchFamily="34" charset="0"/>
              </a:rPr>
              <a:t>rắn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lỏng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khí</a:t>
            </a:r>
            <a:endParaRPr lang="vi-VN" sz="2800" dirty="0">
              <a:solidFill>
                <a:srgbClr val="000000"/>
              </a:solidFill>
              <a:effectLst/>
              <a:latin typeface="Times New Roman" panose="02020603050405020304" pitchFamily="18" charset="0"/>
              <a:ea typeface="Arial" panose="020B0604020202020204" pitchFamily="34" charset="0"/>
            </a:endParaRPr>
          </a:p>
          <a:p>
            <a:pPr marL="342900" lvl="0" indent="-342900" algn="just">
              <a:lnSpc>
                <a:spcPct val="105000"/>
              </a:lnSpc>
              <a:buFont typeface="+mj-lt"/>
              <a:buAutoNum type="arabicParenBoth"/>
            </a:pPr>
            <a:r>
              <a:rPr lang="en-US" sz="2800" dirty="0" err="1">
                <a:solidFill>
                  <a:srgbClr val="000000"/>
                </a:solidFill>
                <a:effectLst/>
                <a:latin typeface="Times New Roman" panose="02020603050405020304" pitchFamily="18" charset="0"/>
                <a:ea typeface="Arial" panose="020B0604020202020204" pitchFamily="34" charset="0"/>
              </a:rPr>
              <a:t>tính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endParaRPr lang="vi-VN" sz="2800" dirty="0">
              <a:solidFill>
                <a:srgbClr val="000000"/>
              </a:solidFill>
              <a:effectLst/>
              <a:latin typeface="Times New Roman" panose="02020603050405020304" pitchFamily="18" charset="0"/>
              <a:ea typeface="Arial" panose="020B0604020202020204" pitchFamily="34" charset="0"/>
            </a:endParaRPr>
          </a:p>
          <a:p>
            <a:pPr marL="342900" lvl="0" indent="-342900" algn="just">
              <a:lnSpc>
                <a:spcPct val="105000"/>
              </a:lnSpc>
              <a:buFont typeface="+mj-lt"/>
              <a:buAutoNum type="arabicParenBoth"/>
            </a:pPr>
            <a:r>
              <a:rPr lang="en-US" sz="2800" dirty="0" err="1">
                <a:solidFill>
                  <a:srgbClr val="000000"/>
                </a:solidFill>
                <a:effectLst/>
                <a:latin typeface="Times New Roman" panose="02020603050405020304" pitchFamily="18" charset="0"/>
                <a:ea typeface="Arial" panose="020B0604020202020204" pitchFamily="34" charset="0"/>
              </a:rPr>
              <a:t>chất</a:t>
            </a:r>
            <a:endParaRPr lang="vi-VN" sz="2800" dirty="0">
              <a:solidFill>
                <a:srgbClr val="000000"/>
              </a:solidFill>
              <a:effectLst/>
              <a:latin typeface="Times New Roman" panose="02020603050405020304" pitchFamily="18" charset="0"/>
              <a:ea typeface="Arial" panose="020B0604020202020204" pitchFamily="34" charset="0"/>
            </a:endParaRPr>
          </a:p>
          <a:p>
            <a:pPr marL="342900" lvl="0" indent="-342900" algn="just">
              <a:lnSpc>
                <a:spcPct val="105000"/>
              </a:lnSpc>
              <a:buFont typeface="+mj-lt"/>
              <a:buAutoNum type="arabicParenBoth"/>
            </a:pPr>
            <a:r>
              <a:rPr lang="en-US" sz="2800" dirty="0" err="1">
                <a:solidFill>
                  <a:srgbClr val="000000"/>
                </a:solidFill>
                <a:effectLst/>
                <a:latin typeface="Times New Roman" panose="02020603050405020304" pitchFamily="18" charset="0"/>
                <a:ea typeface="Arial" panose="020B0604020202020204" pitchFamily="34" charset="0"/>
              </a:rPr>
              <a:t>tự</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nhiên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thiên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nhiên</a:t>
            </a:r>
            <a:endParaRPr lang="vi-VN" sz="2800" dirty="0">
              <a:solidFill>
                <a:srgbClr val="000000"/>
              </a:solidFill>
              <a:effectLst/>
              <a:latin typeface="Times New Roman" panose="02020603050405020304" pitchFamily="18" charset="0"/>
              <a:ea typeface="Arial" panose="020B0604020202020204" pitchFamily="34" charset="0"/>
            </a:endParaRPr>
          </a:p>
          <a:p>
            <a:pPr marL="342900" lvl="0" indent="-342900" algn="just">
              <a:lnSpc>
                <a:spcPct val="105000"/>
              </a:lnSpc>
              <a:buFont typeface="+mj-lt"/>
              <a:buAutoNum type="arabicParenBoth"/>
            </a:pPr>
            <a:r>
              <a:rPr lang="en-US" sz="2800" dirty="0" err="1">
                <a:solidFill>
                  <a:srgbClr val="000000"/>
                </a:solidFill>
                <a:effectLst/>
                <a:latin typeface="Times New Roman" panose="02020603050405020304" pitchFamily="18" charset="0"/>
                <a:ea typeface="Arial" panose="020B0604020202020204" pitchFamily="34" charset="0"/>
              </a:rPr>
              <a:t>vật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thể</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nhân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tạo</a:t>
            </a:r>
            <a:endParaRPr lang="vi-VN" sz="2800" dirty="0">
              <a:solidFill>
                <a:srgbClr val="000000"/>
              </a:solidFill>
              <a:effectLst/>
              <a:latin typeface="Times New Roman" panose="02020603050405020304" pitchFamily="18" charset="0"/>
              <a:ea typeface="Arial" panose="020B0604020202020204" pitchFamily="34" charset="0"/>
            </a:endParaRPr>
          </a:p>
          <a:p>
            <a:pPr marL="342900" lvl="0" indent="-342900" algn="just">
              <a:lnSpc>
                <a:spcPct val="105000"/>
              </a:lnSpc>
              <a:buFont typeface="+mj-lt"/>
              <a:buAutoNum type="arabicParenBoth"/>
            </a:pPr>
            <a:r>
              <a:rPr lang="en-US" sz="2800" dirty="0" err="1">
                <a:solidFill>
                  <a:srgbClr val="000000"/>
                </a:solidFill>
                <a:effectLst/>
                <a:latin typeface="Times New Roman" panose="02020603050405020304" pitchFamily="18" charset="0"/>
                <a:ea typeface="Arial" panose="020B0604020202020204" pitchFamily="34" charset="0"/>
              </a:rPr>
              <a:t>sự</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sống</a:t>
            </a:r>
            <a:endParaRPr lang="vi-VN" sz="2800" dirty="0">
              <a:solidFill>
                <a:srgbClr val="000000"/>
              </a:solidFill>
              <a:effectLst/>
              <a:latin typeface="Times New Roman" panose="02020603050405020304" pitchFamily="18" charset="0"/>
              <a:ea typeface="Arial" panose="020B0604020202020204" pitchFamily="34" charset="0"/>
            </a:endParaRPr>
          </a:p>
          <a:p>
            <a:pPr marL="342900" lvl="0" indent="-342900" algn="just">
              <a:lnSpc>
                <a:spcPct val="105000"/>
              </a:lnSpc>
              <a:buFont typeface="+mj-lt"/>
              <a:buAutoNum type="arabicParenBoth"/>
            </a:pPr>
            <a:r>
              <a:rPr lang="en-US" sz="2800" dirty="0" err="1">
                <a:solidFill>
                  <a:srgbClr val="000000"/>
                </a:solidFill>
                <a:effectLst/>
                <a:latin typeface="Times New Roman" panose="02020603050405020304" pitchFamily="18" charset="0"/>
                <a:ea typeface="Arial" panose="020B0604020202020204" pitchFamily="34" charset="0"/>
              </a:rPr>
              <a:t>không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có</a:t>
            </a:r>
            <a:endParaRPr lang="vi-VN" sz="2800" dirty="0">
              <a:solidFill>
                <a:srgbClr val="000000"/>
              </a:solidFill>
              <a:effectLst/>
              <a:latin typeface="Times New Roman" panose="02020603050405020304" pitchFamily="18" charset="0"/>
              <a:ea typeface="Arial" panose="020B0604020202020204" pitchFamily="34" charset="0"/>
            </a:endParaRPr>
          </a:p>
          <a:p>
            <a:pPr marL="342900" lvl="0" indent="-342900" algn="just">
              <a:lnSpc>
                <a:spcPct val="105000"/>
              </a:lnSpc>
              <a:buFont typeface="+mj-lt"/>
              <a:buAutoNum type="arabicParenBoth"/>
            </a:pPr>
            <a:r>
              <a:rPr lang="en-US" sz="2800" dirty="0" err="1">
                <a:solidFill>
                  <a:srgbClr val="000000"/>
                </a:solidFill>
                <a:effectLst/>
                <a:latin typeface="Times New Roman" panose="02020603050405020304" pitchFamily="18" charset="0"/>
                <a:ea typeface="Arial" panose="020B0604020202020204" pitchFamily="34" charset="0"/>
              </a:rPr>
              <a:t>vật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lí</a:t>
            </a:r>
            <a:endParaRPr lang="en-US" sz="2800" dirty="0">
              <a:solidFill>
                <a:srgbClr val="000000"/>
              </a:solidFill>
              <a:latin typeface="Times New Roman" panose="02020603050405020304" pitchFamily="18" charset="0"/>
              <a:ea typeface="Arial" panose="020B0604020202020204" pitchFamily="34" charset="0"/>
            </a:endParaRPr>
          </a:p>
          <a:p>
            <a:pPr marL="342900" lvl="0" indent="-342900" algn="just">
              <a:lnSpc>
                <a:spcPct val="105000"/>
              </a:lnSpc>
              <a:buFont typeface="+mj-lt"/>
              <a:buAutoNum type="arabicParenBoth"/>
            </a:pP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vật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lí</a:t>
            </a:r>
            <a:endParaRPr lang="vi-VN" sz="2800" dirty="0">
              <a:solidFill>
                <a:srgbClr val="000000"/>
              </a:solidFill>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25770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A2EA6-16D1-4CFA-9A68-75206F605DCD}"/>
              </a:ext>
            </a:extLst>
          </p:cNvPr>
          <p:cNvSpPr>
            <a:spLocks noGrp="1"/>
          </p:cNvSpPr>
          <p:nvPr>
            <p:ph idx="1"/>
          </p:nvPr>
        </p:nvSpPr>
        <p:spPr>
          <a:xfrm>
            <a:off x="2438399" y="1994263"/>
            <a:ext cx="8214361" cy="2993164"/>
          </a:xfrm>
        </p:spPr>
        <p:txBody>
          <a:bodyPr>
            <a:noAutofit/>
          </a:bodyPr>
          <a:lstStyle/>
          <a:p>
            <a:pPr>
              <a:lnSpc>
                <a:spcPct val="150000"/>
              </a:lnSpc>
              <a:buFont typeface="Wingdings" panose="05000000000000000000" pitchFamily="2" charset="2"/>
              <a:buChar char="Ø"/>
            </a:pPr>
            <a:r>
              <a:rPr lang="en-US" dirty="0" err="1" smtClean="0">
                <a:solidFill>
                  <a:srgbClr val="000000"/>
                </a:solidFill>
                <a:effectLst/>
                <a:latin typeface="Times New Roman" panose="02020603050405020304" pitchFamily="18" charset="0"/>
                <a:ea typeface="Arial" panose="020B0604020202020204" pitchFamily="34" charset="0"/>
              </a:rPr>
              <a:t>Kể</a:t>
            </a:r>
            <a:r>
              <a:rPr lang="en-US" dirty="0" smtClean="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tên</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ít</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nhất</a:t>
            </a:r>
            <a:r>
              <a:rPr lang="en-US" dirty="0">
                <a:solidFill>
                  <a:srgbClr val="000000"/>
                </a:solidFill>
                <a:effectLst/>
                <a:latin typeface="Times New Roman" panose="02020603050405020304" pitchFamily="18" charset="0"/>
                <a:ea typeface="Arial" panose="020B0604020202020204" pitchFamily="34" charset="0"/>
              </a:rPr>
              <a:t> 3 </a:t>
            </a:r>
            <a:r>
              <a:rPr lang="en-US" dirty="0" err="1">
                <a:solidFill>
                  <a:srgbClr val="000000"/>
                </a:solidFill>
                <a:effectLst/>
                <a:latin typeface="Times New Roman" panose="02020603050405020304" pitchFamily="18" charset="0"/>
                <a:ea typeface="Arial" panose="020B0604020202020204" pitchFamily="34" charset="0"/>
              </a:rPr>
              <a:t>vật</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r>
              <a:rPr lang="en-US" dirty="0" smtClean="0">
                <a:solidFill>
                  <a:srgbClr val="000000"/>
                </a:solidFill>
                <a:effectLst/>
                <a:latin typeface="Times New Roman" panose="02020603050405020304" pitchFamily="18" charset="0"/>
                <a:ea typeface="Arial" panose="020B0604020202020204" pitchFamily="34" charset="0"/>
              </a:rPr>
              <a:t>3 </a:t>
            </a:r>
            <a:r>
              <a:rPr lang="en-US" dirty="0" err="1" smtClean="0">
                <a:solidFill>
                  <a:srgbClr val="000000"/>
                </a:solidFill>
                <a:effectLst/>
                <a:latin typeface="Times New Roman" panose="02020603050405020304" pitchFamily="18" charset="0"/>
                <a:ea typeface="Arial" panose="020B0604020202020204" pitchFamily="34" charset="0"/>
              </a:rPr>
              <a:t>chất</a:t>
            </a:r>
            <a:r>
              <a:rPr lang="en-US" dirty="0">
                <a:solidFill>
                  <a:srgbClr val="000000"/>
                </a:solidFill>
                <a:effectLst/>
                <a:latin typeface="Times New Roman" panose="02020603050405020304" pitchFamily="18" charset="0"/>
                <a:ea typeface="Arial" panose="020B0604020202020204" pitchFamily="34" charset="0"/>
              </a:rPr>
              <a:t>, 1 </a:t>
            </a:r>
            <a:r>
              <a:rPr lang="en-US" dirty="0" err="1">
                <a:solidFill>
                  <a:srgbClr val="000000"/>
                </a:solidFill>
                <a:effectLst/>
                <a:latin typeface="Times New Roman" panose="02020603050405020304" pitchFamily="18" charset="0"/>
                <a:ea typeface="Arial" panose="020B0604020202020204" pitchFamily="34" charset="0"/>
              </a:rPr>
              <a:t>thể</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mà</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em</a:t>
            </a:r>
            <a:r>
              <a:rPr lang="en-US" dirty="0">
                <a:solidFill>
                  <a:srgbClr val="000000"/>
                </a:solidFill>
                <a:effectLst/>
                <a:latin typeface="Times New Roman" panose="02020603050405020304" pitchFamily="18" charset="0"/>
                <a:ea typeface="Arial" panose="020B0604020202020204" pitchFamily="34" charset="0"/>
              </a:rPr>
              <a:t> </a:t>
            </a:r>
            <a:r>
              <a:rPr lang="en-US" dirty="0" err="1">
                <a:solidFill>
                  <a:srgbClr val="000000"/>
                </a:solidFill>
                <a:effectLst/>
                <a:latin typeface="Times New Roman" panose="02020603050405020304" pitchFamily="18" charset="0"/>
                <a:ea typeface="Arial" panose="020B0604020202020204" pitchFamily="34" charset="0"/>
              </a:rPr>
              <a:t>biết</a:t>
            </a:r>
            <a:r>
              <a:rPr lang="en-US" dirty="0">
                <a:solidFill>
                  <a:srgbClr val="000000"/>
                </a:solidFill>
                <a:effectLst/>
                <a:latin typeface="Times New Roman" panose="02020603050405020304" pitchFamily="18" charset="0"/>
                <a:ea typeface="Arial" panose="020B0604020202020204" pitchFamily="34" charset="0"/>
              </a:rPr>
              <a:t>.</a:t>
            </a:r>
          </a:p>
          <a:p>
            <a:pPr>
              <a:lnSpc>
                <a:spcPct val="150000"/>
              </a:lnSpc>
              <a:buFont typeface="Wingdings" panose="05000000000000000000" pitchFamily="2" charset="2"/>
              <a:buChar char="Ø"/>
            </a:pP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Hãy</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viết</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câu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trả</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lời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của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em</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vào</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phiếu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số</a:t>
            </a:r>
            <a:r>
              <a:rPr lang="en-US" dirty="0">
                <a:solidFill>
                  <a:srgbClr val="000000"/>
                </a:solidFill>
                <a:latin typeface="Times New Roman" panose="02020603050405020304" pitchFamily="18" charset="0"/>
              </a:rPr>
              <a:t> 1.</a:t>
            </a:r>
          </a:p>
          <a:p>
            <a:pPr>
              <a:lnSpc>
                <a:spcPct val="150000"/>
              </a:lnSpc>
              <a:buFont typeface="Wingdings" panose="05000000000000000000" pitchFamily="2" charset="2"/>
              <a:buChar char="Ø"/>
            </a:pPr>
            <a:r>
              <a:rPr lang="en-US" dirty="0">
                <a:solidFill>
                  <a:srgbClr val="000000"/>
                </a:solidFill>
                <a:latin typeface="Times New Roman" panose="02020603050405020304" pitchFamily="18" charset="0"/>
              </a:rPr>
              <a:t> Chia </a:t>
            </a:r>
            <a:r>
              <a:rPr lang="en-US" dirty="0" err="1">
                <a:solidFill>
                  <a:srgbClr val="000000"/>
                </a:solidFill>
                <a:latin typeface="Times New Roman" panose="02020603050405020304" pitchFamily="18" charset="0"/>
              </a:rPr>
              <a:t>sẻ</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câu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trả</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lời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của</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em</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với</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bạn</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bên</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cạnh</a:t>
            </a:r>
            <a:r>
              <a:rPr lang="en-US" dirty="0">
                <a:solidFill>
                  <a:srgbClr val="000000"/>
                </a:solidFill>
                <a:latin typeface="Times New Roman" panose="02020603050405020304" pitchFamily="18" charset="0"/>
              </a:rPr>
              <a:t>,</a:t>
            </a:r>
            <a:endParaRPr lang="vi-VN" dirty="0"/>
          </a:p>
        </p:txBody>
      </p:sp>
      <p:sp>
        <p:nvSpPr>
          <p:cNvPr id="6" name="TextBox 5">
            <a:extLst>
              <a:ext uri="{FF2B5EF4-FFF2-40B4-BE49-F238E27FC236}">
                <a16:creationId xmlns:a16="http://schemas.microsoft.com/office/drawing/2014/main" id="{24AE6793-EA05-44F5-86F2-EF3A1EA78258}"/>
              </a:ext>
            </a:extLst>
          </p:cNvPr>
          <p:cNvSpPr txBox="1"/>
          <p:nvPr/>
        </p:nvSpPr>
        <p:spPr>
          <a:xfrm>
            <a:off x="1581150" y="410865"/>
            <a:ext cx="9382126" cy="523220"/>
          </a:xfrm>
          <a:prstGeom prst="rect">
            <a:avLst/>
          </a:prstGeom>
          <a:noFill/>
        </p:spPr>
        <p:txBody>
          <a:bodyPr wrap="square" rtlCol="0">
            <a:spAutoFit/>
          </a:bodyPr>
          <a:lstStyle/>
          <a:p>
            <a:r>
              <a:rPr lang="vi-VN" sz="2800" b="1" dirty="0">
                <a:solidFill>
                  <a:srgbClr val="FF0000"/>
                </a:solidFill>
              </a:rPr>
              <a:t>HOẠT ĐỘNG CÁ NHÂN                   THỜI GIAN: </a:t>
            </a:r>
            <a:r>
              <a:rPr lang="en-US" sz="2800" b="1" dirty="0" smtClean="0">
                <a:solidFill>
                  <a:srgbClr val="FF0000"/>
                </a:solidFill>
              </a:rPr>
              <a:t>2</a:t>
            </a:r>
            <a:r>
              <a:rPr lang="vi-VN" sz="2800" b="1" dirty="0" smtClean="0">
                <a:solidFill>
                  <a:srgbClr val="FF0000"/>
                </a:solidFill>
              </a:rPr>
              <a:t> </a:t>
            </a:r>
            <a:r>
              <a:rPr lang="vi-VN" sz="2800" b="1" dirty="0">
                <a:solidFill>
                  <a:srgbClr val="FF0000"/>
                </a:solidFill>
              </a:rPr>
              <a:t>PHÚT</a:t>
            </a:r>
          </a:p>
        </p:txBody>
      </p:sp>
      <p:sp>
        <p:nvSpPr>
          <p:cNvPr id="7" name="Rectangle 6">
            <a:extLst>
              <a:ext uri="{FF2B5EF4-FFF2-40B4-BE49-F238E27FC236}">
                <a16:creationId xmlns:a16="http://schemas.microsoft.com/office/drawing/2014/main" id="{D6B045E7-B682-4966-B948-C1D44796CEB8}"/>
              </a:ext>
            </a:extLst>
          </p:cNvPr>
          <p:cNvSpPr/>
          <p:nvPr/>
        </p:nvSpPr>
        <p:spPr>
          <a:xfrm>
            <a:off x="0" y="128587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0" y="1523999"/>
            <a:ext cx="2438399" cy="1591159"/>
          </a:xfrm>
          <a:prstGeom prst="rect">
            <a:avLst/>
          </a:prstGeom>
        </p:spPr>
      </p:pic>
      <p:pic>
        <p:nvPicPr>
          <p:cNvPr id="9" name="Picture 8">
            <a:extLst>
              <a:ext uri="{FF2B5EF4-FFF2-40B4-BE49-F238E27FC236}">
                <a16:creationId xmlns:a16="http://schemas.microsoft.com/office/drawing/2014/main" id="{7DAD2646-99B7-42B4-879D-BFE0E94EC625}"/>
              </a:ext>
            </a:extLst>
          </p:cNvPr>
          <p:cNvPicPr>
            <a:picLocks noChangeAspect="1"/>
          </p:cNvPicPr>
          <p:nvPr/>
        </p:nvPicPr>
        <p:blipFill>
          <a:blip r:embed="rId3"/>
          <a:stretch>
            <a:fillRect/>
          </a:stretch>
        </p:blipFill>
        <p:spPr>
          <a:xfrm>
            <a:off x="10048875" y="4633912"/>
            <a:ext cx="2143125" cy="2143125"/>
          </a:xfrm>
          <a:prstGeom prst="rect">
            <a:avLst/>
          </a:prstGeom>
        </p:spPr>
      </p:pic>
    </p:spTree>
    <p:extLst>
      <p:ext uri="{BB962C8B-B14F-4D97-AF65-F5344CB8AC3E}">
        <p14:creationId xmlns:p14="http://schemas.microsoft.com/office/powerpoint/2010/main" val="40781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3"/>
          <p:cNvSpPr>
            <a:spLocks/>
          </p:cNvSpPr>
          <p:nvPr/>
        </p:nvSpPr>
        <p:spPr bwMode="auto">
          <a:xfrm>
            <a:off x="1520825"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4"/>
          <p:cNvSpPr>
            <a:spLocks/>
          </p:cNvSpPr>
          <p:nvPr/>
        </p:nvSpPr>
        <p:spPr bwMode="auto">
          <a:xfrm>
            <a:off x="1325563"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cs typeface="Arial" panose="020B0604020202020204" pitchFamily="34" charset="0"/>
            </a:endParaRPr>
          </a:p>
        </p:txBody>
      </p:sp>
      <p:sp>
        <p:nvSpPr>
          <p:cNvPr id="6" name="Freeform 5"/>
          <p:cNvSpPr>
            <a:spLocks/>
          </p:cNvSpPr>
          <p:nvPr/>
        </p:nvSpPr>
        <p:spPr bwMode="auto">
          <a:xfrm>
            <a:off x="1325563"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1325563"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op sand"/>
          <p:cNvSpPr>
            <a:spLocks/>
          </p:cNvSpPr>
          <p:nvPr/>
        </p:nvSpPr>
        <p:spPr bwMode="auto">
          <a:xfrm>
            <a:off x="1638300" y="2382838"/>
            <a:ext cx="2395538" cy="1495425"/>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bottom sand"/>
          <p:cNvSpPr>
            <a:spLocks/>
          </p:cNvSpPr>
          <p:nvPr/>
        </p:nvSpPr>
        <p:spPr bwMode="auto">
          <a:xfrm>
            <a:off x="1625600" y="5057775"/>
            <a:ext cx="2417763" cy="1058863"/>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straight connector"/>
          <p:cNvSpPr>
            <a:spLocks noChangeArrowheads="1"/>
          </p:cNvSpPr>
          <p:nvPr/>
        </p:nvSpPr>
        <p:spPr bwMode="auto">
          <a:xfrm>
            <a:off x="2792413" y="3855244"/>
            <a:ext cx="87313" cy="225980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 name="button: start timer"/>
          <p:cNvGrpSpPr/>
          <p:nvPr/>
        </p:nvGrpSpPr>
        <p:grpSpPr>
          <a:xfrm>
            <a:off x="1512000" y="185859"/>
            <a:ext cx="2636838" cy="79996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5" name="times up"/>
          <p:cNvGrpSpPr/>
          <p:nvPr/>
        </p:nvGrpSpPr>
        <p:grpSpPr>
          <a:xfrm>
            <a:off x="1512000" y="185859"/>
            <a:ext cx="2636838" cy="79996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27" name="TextBox 26">
            <a:extLst>
              <a:ext uri="{FF2B5EF4-FFF2-40B4-BE49-F238E27FC236}">
                <a16:creationId xmlns:a16="http://schemas.microsoft.com/office/drawing/2014/main" id="{5990B326-03BB-47FD-87E6-38D225FF06F6}"/>
              </a:ext>
            </a:extLst>
          </p:cNvPr>
          <p:cNvSpPr txBox="1"/>
          <p:nvPr/>
        </p:nvSpPr>
        <p:spPr>
          <a:xfrm>
            <a:off x="8088528" y="185859"/>
            <a:ext cx="2549096"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1 minute</a:t>
            </a:r>
          </a:p>
        </p:txBody>
      </p:sp>
      <p:sp>
        <p:nvSpPr>
          <p:cNvPr id="18" name="Title 1">
            <a:extLst>
              <a:ext uri="{FF2B5EF4-FFF2-40B4-BE49-F238E27FC236}">
                <a16:creationId xmlns:a16="http://schemas.microsoft.com/office/drawing/2014/main" id="{0C5E77AF-AFD3-4F2C-872E-27428A7EB5F7}"/>
              </a:ext>
            </a:extLst>
          </p:cNvPr>
          <p:cNvSpPr txBox="1">
            <a:spLocks/>
          </p:cNvSpPr>
          <p:nvPr/>
        </p:nvSpPr>
        <p:spPr>
          <a:xfrm>
            <a:off x="4879732" y="484985"/>
            <a:ext cx="2867026" cy="1261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33CC33"/>
                </a:solidFill>
              </a:rPr>
              <a:t>Bài</a:t>
            </a:r>
            <a:r>
              <a:rPr lang="en-US" b="1" dirty="0">
                <a:solidFill>
                  <a:srgbClr val="33CC33"/>
                </a:solidFill>
              </a:rPr>
              <a:t> 4 (SGK </a:t>
            </a:r>
            <a:r>
              <a:rPr lang="en-US" b="1" dirty="0" err="1">
                <a:solidFill>
                  <a:srgbClr val="33CC33"/>
                </a:solidFill>
              </a:rPr>
              <a:t>trang</a:t>
            </a:r>
            <a:r>
              <a:rPr lang="en-US" b="1" dirty="0">
                <a:solidFill>
                  <a:srgbClr val="33CC33"/>
                </a:solidFill>
              </a:rPr>
              <a:t> 47)</a:t>
            </a:r>
            <a:endParaRPr lang="vi-VN" b="1" dirty="0">
              <a:solidFill>
                <a:srgbClr val="33CC33"/>
              </a:solidFill>
            </a:endParaRPr>
          </a:p>
        </p:txBody>
      </p:sp>
    </p:spTree>
    <p:custDataLst>
      <p:tags r:id="rId1"/>
    </p:custDataLst>
    <p:extLst>
      <p:ext uri="{BB962C8B-B14F-4D97-AF65-F5344CB8AC3E}">
        <p14:creationId xmlns:p14="http://schemas.microsoft.com/office/powerpoint/2010/main" val="23925224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60000"/>
                                        <p:tgtEl>
                                          <p:spTgt spid="8"/>
                                        </p:tgtEl>
                                      </p:cBhvr>
                                    </p:animEffect>
                                    <p:set>
                                      <p:cBhvr>
                                        <p:cTn id="10" dur="1" fill="hold">
                                          <p:stCondLst>
                                            <p:cond delay="5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00"/>
                                        <p:tgtEl>
                                          <p:spTgt spid="9"/>
                                        </p:tgtEl>
                                      </p:cBhvr>
                                    </p:animEffect>
                                  </p:childTnLst>
                                </p:cTn>
                              </p:par>
                            </p:childTnLst>
                          </p:cTn>
                        </p:par>
                        <p:par>
                          <p:cTn id="14" fill="hold">
                            <p:stCondLst>
                              <p:cond delay="6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3" fill="hold">
                            <p:stCondLst>
                              <p:cond delay="6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ết quả hình ảnh cho hình nền powerpoint đẹp">
            <a:extLst>
              <a:ext uri="{FF2B5EF4-FFF2-40B4-BE49-F238E27FC236}">
                <a16:creationId xmlns:a16="http://schemas.microsoft.com/office/drawing/2014/main" id="{290A797B-634C-4A5F-84C4-8A411B87E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64"/>
            <a:ext cx="12191999" cy="6891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6392E30D-E161-4CF7-B858-8D2713EE914E}"/>
              </a:ext>
            </a:extLst>
          </p:cNvPr>
          <p:cNvGraphicFramePr>
            <a:graphicFrameLocks noGrp="1"/>
          </p:cNvGraphicFramePr>
          <p:nvPr>
            <p:ph idx="1"/>
            <p:extLst>
              <p:ext uri="{D42A27DB-BD31-4B8C-83A1-F6EECF244321}">
                <p14:modId xmlns:p14="http://schemas.microsoft.com/office/powerpoint/2010/main" val="1467477845"/>
              </p:ext>
            </p:extLst>
          </p:nvPr>
        </p:nvGraphicFramePr>
        <p:xfrm>
          <a:off x="550606" y="1344395"/>
          <a:ext cx="10913807" cy="4240329"/>
        </p:xfrm>
        <a:graphic>
          <a:graphicData uri="http://schemas.openxmlformats.org/drawingml/2006/table">
            <a:tbl>
              <a:tblPr firstRow="1" firstCol="1" bandRow="1">
                <a:tableStyleId>{5C22544A-7EE6-4342-B048-85BDC9FD1C3A}</a:tableStyleId>
              </a:tblPr>
              <a:tblGrid>
                <a:gridCol w="1743512">
                  <a:extLst>
                    <a:ext uri="{9D8B030D-6E8A-4147-A177-3AD203B41FA5}">
                      <a16:colId xmlns:a16="http://schemas.microsoft.com/office/drawing/2014/main" val="888960243"/>
                    </a:ext>
                  </a:extLst>
                </a:gridCol>
                <a:gridCol w="1176669">
                  <a:extLst>
                    <a:ext uri="{9D8B030D-6E8A-4147-A177-3AD203B41FA5}">
                      <a16:colId xmlns:a16="http://schemas.microsoft.com/office/drawing/2014/main" val="1531220070"/>
                    </a:ext>
                  </a:extLst>
                </a:gridCol>
                <a:gridCol w="1703267">
                  <a:extLst>
                    <a:ext uri="{9D8B030D-6E8A-4147-A177-3AD203B41FA5}">
                      <a16:colId xmlns:a16="http://schemas.microsoft.com/office/drawing/2014/main" val="1963533767"/>
                    </a:ext>
                  </a:extLst>
                </a:gridCol>
                <a:gridCol w="2053341">
                  <a:extLst>
                    <a:ext uri="{9D8B030D-6E8A-4147-A177-3AD203B41FA5}">
                      <a16:colId xmlns:a16="http://schemas.microsoft.com/office/drawing/2014/main" val="2790792626"/>
                    </a:ext>
                  </a:extLst>
                </a:gridCol>
                <a:gridCol w="1486272">
                  <a:extLst>
                    <a:ext uri="{9D8B030D-6E8A-4147-A177-3AD203B41FA5}">
                      <a16:colId xmlns:a16="http://schemas.microsoft.com/office/drawing/2014/main" val="3416059769"/>
                    </a:ext>
                  </a:extLst>
                </a:gridCol>
                <a:gridCol w="1458832">
                  <a:extLst>
                    <a:ext uri="{9D8B030D-6E8A-4147-A177-3AD203B41FA5}">
                      <a16:colId xmlns:a16="http://schemas.microsoft.com/office/drawing/2014/main" val="290058285"/>
                    </a:ext>
                  </a:extLst>
                </a:gridCol>
                <a:gridCol w="1291914">
                  <a:extLst>
                    <a:ext uri="{9D8B030D-6E8A-4147-A177-3AD203B41FA5}">
                      <a16:colId xmlns:a16="http://schemas.microsoft.com/office/drawing/2014/main" val="2829835938"/>
                    </a:ext>
                  </a:extLst>
                </a:gridCol>
              </a:tblGrid>
              <a:tr h="597597">
                <a:tc rowSpan="2">
                  <a:txBody>
                    <a:bodyPr/>
                    <a:lstStyle/>
                    <a:p>
                      <a:pPr algn="ctr">
                        <a:lnSpc>
                          <a:spcPct val="105000"/>
                        </a:lnSpc>
                        <a:spcBef>
                          <a:spcPts val="600"/>
                        </a:spcBef>
                        <a:spcAft>
                          <a:spcPts val="600"/>
                        </a:spcAft>
                      </a:pPr>
                      <a:r>
                        <a:rPr lang="en-US" sz="2800" dirty="0" err="1">
                          <a:effectLst/>
                        </a:rPr>
                        <a:t>Vật</a:t>
                      </a:r>
                      <a:r>
                        <a:rPr lang="en-US" sz="2800" dirty="0">
                          <a:effectLst/>
                        </a:rPr>
                        <a:t> </a:t>
                      </a:r>
                      <a:r>
                        <a:rPr lang="en-US" sz="2800" dirty="0" err="1">
                          <a:effectLst/>
                        </a:rPr>
                        <a:t>thể</a:t>
                      </a:r>
                      <a:endParaRPr lang="vi-VN" sz="28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rowSpan="2">
                  <a:txBody>
                    <a:bodyPr/>
                    <a:lstStyle/>
                    <a:p>
                      <a:pPr algn="ctr">
                        <a:lnSpc>
                          <a:spcPct val="105000"/>
                        </a:lnSpc>
                        <a:spcBef>
                          <a:spcPts val="600"/>
                        </a:spcBef>
                        <a:spcAft>
                          <a:spcPts val="600"/>
                        </a:spcAft>
                      </a:pPr>
                      <a:r>
                        <a:rPr lang="en-US" sz="2800">
                          <a:effectLst/>
                        </a:rPr>
                        <a:t>Thể</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gridSpan="2">
                  <a:txBody>
                    <a:bodyPr/>
                    <a:lstStyle/>
                    <a:p>
                      <a:pPr algn="ctr">
                        <a:lnSpc>
                          <a:spcPct val="105000"/>
                        </a:lnSpc>
                        <a:spcBef>
                          <a:spcPts val="600"/>
                        </a:spcBef>
                        <a:spcAft>
                          <a:spcPts val="600"/>
                        </a:spcAft>
                      </a:pPr>
                      <a:r>
                        <a:rPr lang="en-US" sz="2800">
                          <a:effectLst/>
                        </a:rPr>
                        <a:t>Hình dạng</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hMerge="1">
                  <a:txBody>
                    <a:bodyPr/>
                    <a:lstStyle/>
                    <a:p>
                      <a:endParaRPr lang="vi-VN"/>
                    </a:p>
                  </a:txBody>
                  <a:tcPr/>
                </a:tc>
                <a:tc gridSpan="3">
                  <a:txBody>
                    <a:bodyPr/>
                    <a:lstStyle/>
                    <a:p>
                      <a:pPr algn="ctr">
                        <a:lnSpc>
                          <a:spcPct val="105000"/>
                        </a:lnSpc>
                        <a:spcBef>
                          <a:spcPts val="600"/>
                        </a:spcBef>
                        <a:spcAft>
                          <a:spcPts val="600"/>
                        </a:spcAft>
                      </a:pPr>
                      <a:r>
                        <a:rPr lang="en-US" sz="2800">
                          <a:effectLst/>
                        </a:rPr>
                        <a:t>Khả năng bị nén</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990902143"/>
                  </a:ext>
                </a:extLst>
              </a:tr>
              <a:tr h="1223769">
                <a:tc vMerge="1">
                  <a:txBody>
                    <a:bodyPr/>
                    <a:lstStyle/>
                    <a:p>
                      <a:endParaRPr lang="vi-VN"/>
                    </a:p>
                  </a:txBody>
                  <a:tcPr/>
                </a:tc>
                <a:tc vMerge="1">
                  <a:txBody>
                    <a:bodyPr/>
                    <a:lstStyle/>
                    <a:p>
                      <a:endParaRPr lang="vi-VN"/>
                    </a:p>
                  </a:txBody>
                  <a:tcPr/>
                </a:tc>
                <a:tc>
                  <a:txBody>
                    <a:bodyPr/>
                    <a:lstStyle/>
                    <a:p>
                      <a:pPr algn="just">
                        <a:lnSpc>
                          <a:spcPct val="105000"/>
                        </a:lnSpc>
                        <a:spcBef>
                          <a:spcPts val="600"/>
                        </a:spcBef>
                        <a:spcAft>
                          <a:spcPts val="600"/>
                        </a:spcAft>
                      </a:pPr>
                      <a:r>
                        <a:rPr lang="en-US" sz="2800">
                          <a:effectLst/>
                        </a:rPr>
                        <a:t>Xác định</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Không xác định</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Dễ bị nén</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Khó bị nén</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Rất khó bị nén</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3565643593"/>
                  </a:ext>
                </a:extLst>
              </a:tr>
              <a:tr h="597597">
                <a:tc>
                  <a:txBody>
                    <a:bodyPr/>
                    <a:lstStyle/>
                    <a:p>
                      <a:pPr algn="just">
                        <a:lnSpc>
                          <a:spcPct val="105000"/>
                        </a:lnSpc>
                        <a:spcBef>
                          <a:spcPts val="600"/>
                        </a:spcBef>
                        <a:spcAft>
                          <a:spcPts val="600"/>
                        </a:spcAft>
                      </a:pPr>
                      <a:r>
                        <a:rPr lang="en-US" sz="2800">
                          <a:effectLst/>
                        </a:rPr>
                        <a:t>Muối ăn</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Rắn</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 </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 </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 </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954475021"/>
                  </a:ext>
                </a:extLst>
              </a:tr>
              <a:tr h="597597">
                <a:tc>
                  <a:txBody>
                    <a:bodyPr/>
                    <a:lstStyle/>
                    <a:p>
                      <a:pPr algn="just">
                        <a:lnSpc>
                          <a:spcPct val="105000"/>
                        </a:lnSpc>
                        <a:spcBef>
                          <a:spcPts val="600"/>
                        </a:spcBef>
                        <a:spcAft>
                          <a:spcPts val="600"/>
                        </a:spcAft>
                      </a:pPr>
                      <a:r>
                        <a:rPr lang="en-US" sz="2800">
                          <a:effectLst/>
                        </a:rPr>
                        <a:t>Không khí</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Khí</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 </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 </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 </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167984824"/>
                  </a:ext>
                </a:extLst>
              </a:tr>
              <a:tr h="1223769">
                <a:tc>
                  <a:txBody>
                    <a:bodyPr/>
                    <a:lstStyle/>
                    <a:p>
                      <a:pPr algn="just">
                        <a:lnSpc>
                          <a:spcPct val="105000"/>
                        </a:lnSpc>
                        <a:spcBef>
                          <a:spcPts val="600"/>
                        </a:spcBef>
                        <a:spcAft>
                          <a:spcPts val="600"/>
                        </a:spcAft>
                      </a:pPr>
                      <a:r>
                        <a:rPr lang="en-US" sz="2800">
                          <a:effectLst/>
                        </a:rPr>
                        <a:t>Nước khoáng</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Lỏng</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 </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dirty="0">
                          <a:effectLst/>
                        </a:rPr>
                        <a:t>√</a:t>
                      </a:r>
                      <a:endParaRPr lang="vi-VN" sz="2800" dirty="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 </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a:effectLst/>
                        </a:rPr>
                        <a:t>√</a:t>
                      </a:r>
                      <a:endParaRPr lang="vi-VN" sz="2800">
                        <a:solidFill>
                          <a:srgbClr val="000000"/>
                        </a:solidFill>
                        <a:effectLst/>
                        <a:latin typeface="Times New Roman" panose="02020603050405020304" pitchFamily="18" charset="0"/>
                        <a:ea typeface="Arial" panose="020B0604020202020204" pitchFamily="34" charset="0"/>
                      </a:endParaRPr>
                    </a:p>
                  </a:txBody>
                  <a:tcPr marL="68580" marR="68580" marT="0" marB="0"/>
                </a:tc>
                <a:tc>
                  <a:txBody>
                    <a:bodyPr/>
                    <a:lstStyle/>
                    <a:p>
                      <a:pPr algn="just">
                        <a:lnSpc>
                          <a:spcPct val="105000"/>
                        </a:lnSpc>
                        <a:spcBef>
                          <a:spcPts val="600"/>
                        </a:spcBef>
                        <a:spcAft>
                          <a:spcPts val="600"/>
                        </a:spcAft>
                      </a:pPr>
                      <a:r>
                        <a:rPr lang="en-US" sz="2800" dirty="0">
                          <a:effectLst/>
                        </a:rPr>
                        <a:t> </a:t>
                      </a:r>
                      <a:endParaRPr lang="vi-VN" sz="2800" dirty="0">
                        <a:solidFill>
                          <a:srgbClr val="000000"/>
                        </a:solidFill>
                        <a:effectLst/>
                        <a:latin typeface="Times New Roman" panose="02020603050405020304" pitchFamily="18" charset="0"/>
                        <a:ea typeface="Arial" panose="020B0604020202020204" pitchFamily="34" charset="0"/>
                      </a:endParaRPr>
                    </a:p>
                  </a:txBody>
                  <a:tcPr marL="68580" marR="68580" marT="0" marB="0"/>
                </a:tc>
                <a:extLst>
                  <a:ext uri="{0D108BD9-81ED-4DB2-BD59-A6C34878D82A}">
                    <a16:rowId xmlns:a16="http://schemas.microsoft.com/office/drawing/2014/main" val="734331997"/>
                  </a:ext>
                </a:extLst>
              </a:tr>
            </a:tbl>
          </a:graphicData>
        </a:graphic>
      </p:graphicFrame>
      <p:sp>
        <p:nvSpPr>
          <p:cNvPr id="5" name="Rectangle 1">
            <a:extLst>
              <a:ext uri="{FF2B5EF4-FFF2-40B4-BE49-F238E27FC236}">
                <a16:creationId xmlns:a16="http://schemas.microsoft.com/office/drawing/2014/main" id="{36D973AB-5727-4C3C-83CE-C3D9DC8C776D}"/>
              </a:ext>
            </a:extLst>
          </p:cNvPr>
          <p:cNvSpPr>
            <a:spLocks noChangeArrowheads="1"/>
          </p:cNvSpPr>
          <p:nvPr/>
        </p:nvSpPr>
        <p:spPr bwMode="auto">
          <a:xfrm>
            <a:off x="810086" y="407548"/>
            <a:ext cx="655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altLang="vi-VN" sz="28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Bài</a:t>
            </a:r>
            <a:r>
              <a:rPr kumimoji="0" lang="en-US" altLang="vi-VN" sz="28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4: </a:t>
            </a:r>
            <a:endParaRPr kumimoji="0" lang="en-US" altLang="vi-VN"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029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3"/>
          <p:cNvSpPr>
            <a:spLocks/>
          </p:cNvSpPr>
          <p:nvPr/>
        </p:nvSpPr>
        <p:spPr bwMode="auto">
          <a:xfrm>
            <a:off x="1520825"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4"/>
          <p:cNvSpPr>
            <a:spLocks/>
          </p:cNvSpPr>
          <p:nvPr/>
        </p:nvSpPr>
        <p:spPr bwMode="auto">
          <a:xfrm>
            <a:off x="1325563"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cs typeface="Arial" panose="020B0604020202020204" pitchFamily="34" charset="0"/>
            </a:endParaRPr>
          </a:p>
        </p:txBody>
      </p:sp>
      <p:sp>
        <p:nvSpPr>
          <p:cNvPr id="6" name="Freeform 5"/>
          <p:cNvSpPr>
            <a:spLocks/>
          </p:cNvSpPr>
          <p:nvPr/>
        </p:nvSpPr>
        <p:spPr bwMode="auto">
          <a:xfrm>
            <a:off x="1325563"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1325563"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op sand"/>
          <p:cNvSpPr>
            <a:spLocks/>
          </p:cNvSpPr>
          <p:nvPr/>
        </p:nvSpPr>
        <p:spPr bwMode="auto">
          <a:xfrm>
            <a:off x="1638300" y="2382838"/>
            <a:ext cx="2395538" cy="1495425"/>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bottom sand"/>
          <p:cNvSpPr>
            <a:spLocks/>
          </p:cNvSpPr>
          <p:nvPr/>
        </p:nvSpPr>
        <p:spPr bwMode="auto">
          <a:xfrm>
            <a:off x="1625600" y="5057775"/>
            <a:ext cx="2417763" cy="1058863"/>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straight connector"/>
          <p:cNvSpPr>
            <a:spLocks noChangeArrowheads="1"/>
          </p:cNvSpPr>
          <p:nvPr/>
        </p:nvSpPr>
        <p:spPr bwMode="auto">
          <a:xfrm>
            <a:off x="2792413" y="3855244"/>
            <a:ext cx="87313" cy="225980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 name="button: start timer"/>
          <p:cNvGrpSpPr/>
          <p:nvPr/>
        </p:nvGrpSpPr>
        <p:grpSpPr>
          <a:xfrm>
            <a:off x="1512000" y="185859"/>
            <a:ext cx="2636838" cy="79996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5" name="times up"/>
          <p:cNvGrpSpPr/>
          <p:nvPr/>
        </p:nvGrpSpPr>
        <p:grpSpPr>
          <a:xfrm>
            <a:off x="1512000" y="185859"/>
            <a:ext cx="2636838" cy="79996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27" name="TextBox 26">
            <a:extLst>
              <a:ext uri="{FF2B5EF4-FFF2-40B4-BE49-F238E27FC236}">
                <a16:creationId xmlns:a16="http://schemas.microsoft.com/office/drawing/2014/main" id="{5990B326-03BB-47FD-87E6-38D225FF06F6}"/>
              </a:ext>
            </a:extLst>
          </p:cNvPr>
          <p:cNvSpPr txBox="1"/>
          <p:nvPr/>
        </p:nvSpPr>
        <p:spPr>
          <a:xfrm>
            <a:off x="8088528" y="185859"/>
            <a:ext cx="2549096"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1 minute</a:t>
            </a:r>
          </a:p>
        </p:txBody>
      </p:sp>
      <p:sp>
        <p:nvSpPr>
          <p:cNvPr id="18" name="Title 1">
            <a:extLst>
              <a:ext uri="{FF2B5EF4-FFF2-40B4-BE49-F238E27FC236}">
                <a16:creationId xmlns:a16="http://schemas.microsoft.com/office/drawing/2014/main" id="{0C5E77AF-AFD3-4F2C-872E-27428A7EB5F7}"/>
              </a:ext>
            </a:extLst>
          </p:cNvPr>
          <p:cNvSpPr txBox="1">
            <a:spLocks/>
          </p:cNvSpPr>
          <p:nvPr/>
        </p:nvSpPr>
        <p:spPr>
          <a:xfrm>
            <a:off x="4879732" y="484985"/>
            <a:ext cx="2867026" cy="1261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33CC33"/>
                </a:solidFill>
              </a:rPr>
              <a:t>Bài</a:t>
            </a:r>
            <a:r>
              <a:rPr lang="en-US" b="1" dirty="0">
                <a:solidFill>
                  <a:srgbClr val="33CC33"/>
                </a:solidFill>
              </a:rPr>
              <a:t> 5 (SGK </a:t>
            </a:r>
            <a:r>
              <a:rPr lang="en-US" b="1" dirty="0" err="1">
                <a:solidFill>
                  <a:srgbClr val="33CC33"/>
                </a:solidFill>
              </a:rPr>
              <a:t>trang</a:t>
            </a:r>
            <a:r>
              <a:rPr lang="en-US" b="1" dirty="0">
                <a:solidFill>
                  <a:srgbClr val="33CC33"/>
                </a:solidFill>
              </a:rPr>
              <a:t> 47)</a:t>
            </a:r>
            <a:endParaRPr lang="vi-VN" b="1" dirty="0">
              <a:solidFill>
                <a:srgbClr val="33CC33"/>
              </a:solidFill>
            </a:endParaRPr>
          </a:p>
        </p:txBody>
      </p:sp>
    </p:spTree>
    <p:custDataLst>
      <p:tags r:id="rId1"/>
    </p:custDataLst>
    <p:extLst>
      <p:ext uri="{BB962C8B-B14F-4D97-AF65-F5344CB8AC3E}">
        <p14:creationId xmlns:p14="http://schemas.microsoft.com/office/powerpoint/2010/main" val="1158369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60000"/>
                                        <p:tgtEl>
                                          <p:spTgt spid="8"/>
                                        </p:tgtEl>
                                      </p:cBhvr>
                                    </p:animEffect>
                                    <p:set>
                                      <p:cBhvr>
                                        <p:cTn id="10" dur="1" fill="hold">
                                          <p:stCondLst>
                                            <p:cond delay="5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00"/>
                                        <p:tgtEl>
                                          <p:spTgt spid="9"/>
                                        </p:tgtEl>
                                      </p:cBhvr>
                                    </p:animEffect>
                                  </p:childTnLst>
                                </p:cTn>
                              </p:par>
                            </p:childTnLst>
                          </p:cTn>
                        </p:par>
                        <p:par>
                          <p:cTn id="14" fill="hold">
                            <p:stCondLst>
                              <p:cond delay="6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3" fill="hold">
                            <p:stCondLst>
                              <p:cond delay="6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ết quả hình ảnh cho hình nền powerpoint đẹp">
            <a:extLst>
              <a:ext uri="{FF2B5EF4-FFF2-40B4-BE49-F238E27FC236}">
                <a16:creationId xmlns:a16="http://schemas.microsoft.com/office/drawing/2014/main" id="{5FD0E832-CAE3-4A6B-9110-56113D46F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64"/>
            <a:ext cx="12191999" cy="6891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B3C58-0E36-421D-A8AD-40BADD8DF324}"/>
              </a:ext>
            </a:extLst>
          </p:cNvPr>
          <p:cNvSpPr txBox="1"/>
          <p:nvPr/>
        </p:nvSpPr>
        <p:spPr>
          <a:xfrm>
            <a:off x="2666999" y="2022421"/>
            <a:ext cx="7743825" cy="2026965"/>
          </a:xfrm>
          <a:prstGeom prst="rect">
            <a:avLst/>
          </a:prstGeom>
          <a:noFill/>
        </p:spPr>
        <p:txBody>
          <a:bodyPr wrap="square">
            <a:spAutoFit/>
          </a:bodyPr>
          <a:lstStyle/>
          <a:p>
            <a:pPr indent="342265" algn="just">
              <a:lnSpc>
                <a:spcPct val="105000"/>
              </a:lnSpc>
              <a:spcBef>
                <a:spcPts val="600"/>
              </a:spcBef>
              <a:spcAft>
                <a:spcPts val="600"/>
              </a:spcAft>
            </a:pPr>
            <a:r>
              <a:rPr lang="en-US" sz="2800" b="1" dirty="0" err="1">
                <a:solidFill>
                  <a:srgbClr val="000000"/>
                </a:solidFill>
                <a:effectLst/>
                <a:latin typeface="Times New Roman" panose="02020603050405020304" pitchFamily="18" charset="0"/>
                <a:ea typeface="Arial" panose="020B0604020202020204" pitchFamily="34" charset="0"/>
              </a:rPr>
              <a:t>Bài</a:t>
            </a:r>
            <a:r>
              <a:rPr lang="en-US" sz="2800" b="1" dirty="0">
                <a:solidFill>
                  <a:srgbClr val="000000"/>
                </a:solidFill>
                <a:effectLst/>
                <a:latin typeface="Times New Roman" panose="02020603050405020304" pitchFamily="18" charset="0"/>
                <a:ea typeface="Arial" panose="020B0604020202020204" pitchFamily="34" charset="0"/>
              </a:rPr>
              <a:t> 5:</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Để</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phân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biệt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tính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vật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lí</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tính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hóa</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học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của</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một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r>
              <a:rPr lang="en-US" sz="2800" dirty="0">
                <a:solidFill>
                  <a:srgbClr val="000000"/>
                </a:solidFill>
                <a:effectLst/>
                <a:latin typeface="Times New Roman" panose="02020603050405020304" pitchFamily="18" charset="0"/>
                <a:ea typeface="Arial" panose="020B0604020202020204" pitchFamily="34" charset="0"/>
              </a:rPr>
              <a:t>, ta </a:t>
            </a:r>
            <a:r>
              <a:rPr lang="en-US" sz="2800" dirty="0" err="1">
                <a:solidFill>
                  <a:srgbClr val="000000"/>
                </a:solidFill>
                <a:effectLst/>
                <a:latin typeface="Times New Roman" panose="02020603050405020304" pitchFamily="18" charset="0"/>
                <a:ea typeface="Arial" panose="020B0604020202020204" pitchFamily="34" charset="0"/>
              </a:rPr>
              <a:t>thường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dựa</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dấu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hiệu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sự</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tạo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thành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mới</a:t>
            </a:r>
            <a:endParaRPr lang="vi-VN" sz="2800" dirty="0">
              <a:solidFill>
                <a:srgbClr val="000000"/>
              </a:solidFill>
              <a:effectLst/>
              <a:latin typeface="Times New Roman" panose="02020603050405020304" pitchFamily="18" charset="0"/>
              <a:ea typeface="Arial" panose="020B0604020202020204" pitchFamily="34" charset="0"/>
            </a:endParaRPr>
          </a:p>
          <a:p>
            <a:pPr indent="342265" algn="just">
              <a:lnSpc>
                <a:spcPct val="105000"/>
              </a:lnSpc>
              <a:spcBef>
                <a:spcPts val="600"/>
              </a:spcBef>
              <a:spcAft>
                <a:spcPts val="600"/>
              </a:spcAft>
            </a:pPr>
            <a:endParaRPr lang="en-US" sz="2800" b="1" dirty="0" err="1">
              <a:solidFill>
                <a:srgbClr val="000000"/>
              </a:solidFill>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308339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3"/>
          <p:cNvSpPr>
            <a:spLocks/>
          </p:cNvSpPr>
          <p:nvPr/>
        </p:nvSpPr>
        <p:spPr bwMode="auto">
          <a:xfrm>
            <a:off x="1520825"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4"/>
          <p:cNvSpPr>
            <a:spLocks/>
          </p:cNvSpPr>
          <p:nvPr/>
        </p:nvSpPr>
        <p:spPr bwMode="auto">
          <a:xfrm>
            <a:off x="1325563"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cs typeface="Arial" panose="020B0604020202020204" pitchFamily="34" charset="0"/>
            </a:endParaRPr>
          </a:p>
        </p:txBody>
      </p:sp>
      <p:sp>
        <p:nvSpPr>
          <p:cNvPr id="6" name="Freeform 5"/>
          <p:cNvSpPr>
            <a:spLocks/>
          </p:cNvSpPr>
          <p:nvPr/>
        </p:nvSpPr>
        <p:spPr bwMode="auto">
          <a:xfrm>
            <a:off x="1325563"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1325563"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op sand"/>
          <p:cNvSpPr>
            <a:spLocks/>
          </p:cNvSpPr>
          <p:nvPr/>
        </p:nvSpPr>
        <p:spPr bwMode="auto">
          <a:xfrm>
            <a:off x="1638300" y="2382838"/>
            <a:ext cx="2395538" cy="1495425"/>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bottom sand"/>
          <p:cNvSpPr>
            <a:spLocks/>
          </p:cNvSpPr>
          <p:nvPr/>
        </p:nvSpPr>
        <p:spPr bwMode="auto">
          <a:xfrm>
            <a:off x="1625600" y="5057775"/>
            <a:ext cx="2417763" cy="1058863"/>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straight connector"/>
          <p:cNvSpPr>
            <a:spLocks noChangeArrowheads="1"/>
          </p:cNvSpPr>
          <p:nvPr/>
        </p:nvSpPr>
        <p:spPr bwMode="auto">
          <a:xfrm>
            <a:off x="2792413" y="3855244"/>
            <a:ext cx="87313" cy="225980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 name="button: start timer"/>
          <p:cNvGrpSpPr/>
          <p:nvPr/>
        </p:nvGrpSpPr>
        <p:grpSpPr>
          <a:xfrm>
            <a:off x="1512000" y="185859"/>
            <a:ext cx="2636838" cy="79996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5" name="times up"/>
          <p:cNvGrpSpPr/>
          <p:nvPr/>
        </p:nvGrpSpPr>
        <p:grpSpPr>
          <a:xfrm>
            <a:off x="1512000" y="185859"/>
            <a:ext cx="2636838" cy="79996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27" name="TextBox 26">
            <a:extLst>
              <a:ext uri="{FF2B5EF4-FFF2-40B4-BE49-F238E27FC236}">
                <a16:creationId xmlns:a16="http://schemas.microsoft.com/office/drawing/2014/main" id="{5990B326-03BB-47FD-87E6-38D225FF06F6}"/>
              </a:ext>
            </a:extLst>
          </p:cNvPr>
          <p:cNvSpPr txBox="1"/>
          <p:nvPr/>
        </p:nvSpPr>
        <p:spPr>
          <a:xfrm>
            <a:off x="8088528" y="185859"/>
            <a:ext cx="2549096"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1 minute</a:t>
            </a:r>
          </a:p>
        </p:txBody>
      </p:sp>
      <p:sp>
        <p:nvSpPr>
          <p:cNvPr id="18" name="Title 1">
            <a:extLst>
              <a:ext uri="{FF2B5EF4-FFF2-40B4-BE49-F238E27FC236}">
                <a16:creationId xmlns:a16="http://schemas.microsoft.com/office/drawing/2014/main" id="{0C5E77AF-AFD3-4F2C-872E-27428A7EB5F7}"/>
              </a:ext>
            </a:extLst>
          </p:cNvPr>
          <p:cNvSpPr txBox="1">
            <a:spLocks/>
          </p:cNvSpPr>
          <p:nvPr/>
        </p:nvSpPr>
        <p:spPr>
          <a:xfrm>
            <a:off x="4662123" y="816801"/>
            <a:ext cx="3302244" cy="1261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33CC33"/>
                </a:solidFill>
              </a:rPr>
              <a:t>Bài</a:t>
            </a:r>
            <a:r>
              <a:rPr lang="en-US" b="1" dirty="0">
                <a:solidFill>
                  <a:srgbClr val="33CC33"/>
                </a:solidFill>
              </a:rPr>
              <a:t> </a:t>
            </a:r>
            <a:r>
              <a:rPr lang="en-US" b="1" dirty="0" err="1">
                <a:solidFill>
                  <a:srgbClr val="33CC33"/>
                </a:solidFill>
              </a:rPr>
              <a:t>bổ</a:t>
            </a:r>
            <a:r>
              <a:rPr lang="en-US" b="1" dirty="0">
                <a:solidFill>
                  <a:srgbClr val="33CC33"/>
                </a:solidFill>
              </a:rPr>
              <a:t> sung 1</a:t>
            </a:r>
            <a:endParaRPr lang="vi-VN" b="1" dirty="0">
              <a:solidFill>
                <a:srgbClr val="33CC33"/>
              </a:solidFill>
            </a:endParaRPr>
          </a:p>
        </p:txBody>
      </p:sp>
    </p:spTree>
    <p:custDataLst>
      <p:tags r:id="rId1"/>
    </p:custDataLst>
    <p:extLst>
      <p:ext uri="{BB962C8B-B14F-4D97-AF65-F5344CB8AC3E}">
        <p14:creationId xmlns:p14="http://schemas.microsoft.com/office/powerpoint/2010/main" val="169584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60000"/>
                                        <p:tgtEl>
                                          <p:spTgt spid="8"/>
                                        </p:tgtEl>
                                      </p:cBhvr>
                                    </p:animEffect>
                                    <p:set>
                                      <p:cBhvr>
                                        <p:cTn id="10" dur="1" fill="hold">
                                          <p:stCondLst>
                                            <p:cond delay="5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00"/>
                                        <p:tgtEl>
                                          <p:spTgt spid="9"/>
                                        </p:tgtEl>
                                      </p:cBhvr>
                                    </p:animEffect>
                                  </p:childTnLst>
                                </p:cTn>
                              </p:par>
                            </p:childTnLst>
                          </p:cTn>
                        </p:par>
                        <p:par>
                          <p:cTn id="14" fill="hold">
                            <p:stCondLst>
                              <p:cond delay="6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3" fill="hold">
                            <p:stCondLst>
                              <p:cond delay="6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hình nền powerpoint đẹp">
            <a:extLst>
              <a:ext uri="{FF2B5EF4-FFF2-40B4-BE49-F238E27FC236}">
                <a16:creationId xmlns:a16="http://schemas.microsoft.com/office/drawing/2014/main" id="{EB580041-EEC2-4A5B-9070-AA1391F3B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64"/>
            <a:ext cx="12191999" cy="6891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B3C58-0E36-421D-A8AD-40BADD8DF324}"/>
              </a:ext>
            </a:extLst>
          </p:cNvPr>
          <p:cNvSpPr txBox="1"/>
          <p:nvPr/>
        </p:nvSpPr>
        <p:spPr>
          <a:xfrm>
            <a:off x="1333500" y="1508070"/>
            <a:ext cx="10096500" cy="3085717"/>
          </a:xfrm>
          <a:prstGeom prst="rect">
            <a:avLst/>
          </a:prstGeom>
          <a:noFill/>
        </p:spPr>
        <p:txBody>
          <a:bodyPr wrap="square">
            <a:spAutoFit/>
          </a:bodyPr>
          <a:lstStyle/>
          <a:p>
            <a:pPr indent="342265" algn="just">
              <a:lnSpc>
                <a:spcPct val="105000"/>
              </a:lnSpc>
              <a:spcBef>
                <a:spcPts val="600"/>
              </a:spcBef>
              <a:spcAft>
                <a:spcPts val="600"/>
              </a:spcAft>
            </a:pPr>
            <a:r>
              <a:rPr lang="en-US" sz="2800" b="1" dirty="0" err="1">
                <a:solidFill>
                  <a:srgbClr val="000000"/>
                </a:solidFill>
                <a:effectLst/>
                <a:latin typeface="Times New Roman" panose="02020603050405020304" pitchFamily="18" charset="0"/>
                <a:ea typeface="Arial" panose="020B0604020202020204" pitchFamily="34" charset="0"/>
              </a:rPr>
              <a:t>Đáp</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án</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các</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câu</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hỏi</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bổ</a:t>
            </a:r>
            <a:r>
              <a:rPr lang="en-US" sz="2800" b="1" dirty="0">
                <a:solidFill>
                  <a:srgbClr val="000000"/>
                </a:solidFill>
                <a:effectLst/>
                <a:latin typeface="Times New Roman" panose="02020603050405020304" pitchFamily="18" charset="0"/>
                <a:ea typeface="Arial" panose="020B0604020202020204" pitchFamily="34" charset="0"/>
              </a:rPr>
              <a:t> sung:</a:t>
            </a:r>
            <a:endParaRPr lang="vi-VN" sz="2800" dirty="0">
              <a:solidFill>
                <a:srgbClr val="000000"/>
              </a:solidFill>
              <a:effectLst/>
              <a:latin typeface="Times New Roman" panose="02020603050405020304" pitchFamily="18" charset="0"/>
              <a:ea typeface="Arial" panose="020B0604020202020204" pitchFamily="34" charset="0"/>
            </a:endParaRPr>
          </a:p>
          <a:p>
            <a:pPr marL="342900" indent="-342900" algn="just">
              <a:lnSpc>
                <a:spcPct val="105000"/>
              </a:lnSpc>
              <a:spcBef>
                <a:spcPts val="600"/>
              </a:spcBef>
              <a:spcAft>
                <a:spcPts val="600"/>
              </a:spcAft>
              <a:buAutoNum type="arabicPeriod"/>
            </a:pPr>
            <a:r>
              <a:rPr lang="en-US" sz="2800" dirty="0">
                <a:solidFill>
                  <a:srgbClr val="000000"/>
                </a:solidFill>
                <a:effectLst/>
                <a:latin typeface="Times New Roman" panose="02020603050405020304" pitchFamily="18" charset="0"/>
                <a:ea typeface="Arial" panose="020B0604020202020204" pitchFamily="34" charset="0"/>
              </a:rPr>
              <a:t>Khi </a:t>
            </a:r>
            <a:r>
              <a:rPr lang="en-US" sz="2800" dirty="0" err="1">
                <a:solidFill>
                  <a:srgbClr val="000000"/>
                </a:solidFill>
                <a:effectLst/>
                <a:latin typeface="Times New Roman" panose="02020603050405020304" pitchFamily="18" charset="0"/>
                <a:ea typeface="Arial" panose="020B0604020202020204" pitchFamily="34" charset="0"/>
              </a:rPr>
              <a:t>hà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mặt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gương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nước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trong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thở</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của</a:t>
            </a:r>
            <a:r>
              <a:rPr lang="en-US" sz="2800" dirty="0">
                <a:solidFill>
                  <a:srgbClr val="000000"/>
                </a:solidFill>
                <a:effectLst/>
                <a:latin typeface="Times New Roman" panose="02020603050405020304" pitchFamily="18" charset="0"/>
                <a:ea typeface="Arial" panose="020B0604020202020204" pitchFamily="34" charset="0"/>
              </a:rPr>
              <a:t> ta </a:t>
            </a:r>
            <a:r>
              <a:rPr lang="en-US" sz="2800" dirty="0" err="1">
                <a:solidFill>
                  <a:srgbClr val="000000"/>
                </a:solidFill>
                <a:effectLst/>
                <a:latin typeface="Times New Roman" panose="02020603050405020304" pitchFamily="18" charset="0"/>
                <a:ea typeface="Arial" panose="020B0604020202020204" pitchFamily="34" charset="0"/>
              </a:rPr>
              <a:t>gặp</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bề</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mặt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gương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lạnh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hơn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nên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ngưng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tụ</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tạo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thành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hạt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nước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nhỏ</a:t>
            </a:r>
            <a:r>
              <a:rPr lang="en-US" sz="2800" dirty="0">
                <a:solidFill>
                  <a:srgbClr val="000000"/>
                </a:solidFill>
                <a:effectLst/>
                <a:latin typeface="Times New Roman" panose="02020603050405020304" pitchFamily="18" charset="0"/>
                <a:ea typeface="Arial" panose="020B0604020202020204" pitchFamily="34" charset="0"/>
              </a:rPr>
              <a:t> li </a:t>
            </a:r>
            <a:r>
              <a:rPr lang="en-US" sz="2800" dirty="0" err="1">
                <a:solidFill>
                  <a:srgbClr val="000000"/>
                </a:solidFill>
                <a:effectLst/>
                <a:latin typeface="Times New Roman" panose="02020603050405020304" pitchFamily="18" charset="0"/>
                <a:ea typeface="Arial" panose="020B0604020202020204" pitchFamily="34" charset="0"/>
              </a:rPr>
              <a:t>ti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bám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bề</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mặt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gương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nên</a:t>
            </a:r>
            <a:r>
              <a:rPr lang="en-US" sz="2800" dirty="0">
                <a:solidFill>
                  <a:srgbClr val="000000"/>
                </a:solidFill>
                <a:effectLst/>
                <a:latin typeface="Times New Roman" panose="02020603050405020304" pitchFamily="18" charset="0"/>
                <a:ea typeface="Arial" panose="020B0604020202020204" pitchFamily="34" charset="0"/>
              </a:rPr>
              <a:t> ta </a:t>
            </a:r>
            <a:r>
              <a:rPr lang="en-US" sz="2800" dirty="0" err="1">
                <a:solidFill>
                  <a:srgbClr val="000000"/>
                </a:solidFill>
                <a:effectLst/>
                <a:latin typeface="Times New Roman" panose="02020603050405020304" pitchFamily="18" charset="0"/>
                <a:ea typeface="Arial" panose="020B0604020202020204" pitchFamily="34" charset="0"/>
              </a:rPr>
              <a:t>thấy</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gương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mờ</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đi</a:t>
            </a:r>
            <a:r>
              <a:rPr lang="en-US" sz="2800" dirty="0">
                <a:solidFill>
                  <a:srgbClr val="000000"/>
                </a:solidFill>
                <a:effectLst/>
                <a:latin typeface="Times New Roman" panose="02020603050405020304" pitchFamily="18" charset="0"/>
                <a:ea typeface="Arial" panose="020B0604020202020204" pitchFamily="34" charset="0"/>
              </a:rPr>
              <a:t>.</a:t>
            </a:r>
            <a:endParaRPr lang="vi-VN" sz="2800" dirty="0">
              <a:solidFill>
                <a:srgbClr val="000000"/>
              </a:solidFill>
              <a:effectLst/>
              <a:latin typeface="Times New Roman" panose="02020603050405020304" pitchFamily="18" charset="0"/>
              <a:ea typeface="Arial" panose="020B0604020202020204" pitchFamily="34" charset="0"/>
            </a:endParaRPr>
          </a:p>
          <a:p>
            <a:pPr indent="342265" algn="just">
              <a:lnSpc>
                <a:spcPct val="105000"/>
              </a:lnSpc>
              <a:spcBef>
                <a:spcPts val="600"/>
              </a:spcBef>
              <a:spcAft>
                <a:spcPts val="600"/>
              </a:spcAft>
            </a:pPr>
            <a:r>
              <a:rPr lang="en-US" sz="2800" dirty="0">
                <a:solidFill>
                  <a:srgbClr val="000000"/>
                </a:solidFill>
                <a:effectLst/>
                <a:latin typeface="Times New Roman" panose="02020603050405020304" pitchFamily="18" charset="0"/>
                <a:ea typeface="Arial" panose="020B0604020202020204" pitchFamily="34" charset="0"/>
              </a:rPr>
              <a:t>Sau </a:t>
            </a:r>
            <a:r>
              <a:rPr lang="en-US" sz="2800" dirty="0" err="1">
                <a:solidFill>
                  <a:srgbClr val="000000"/>
                </a:solidFill>
                <a:effectLst/>
                <a:latin typeface="Times New Roman" panose="02020603050405020304" pitchFamily="18" charset="0"/>
                <a:ea typeface="Arial" panose="020B0604020202020204" pitchFamily="34" charset="0"/>
              </a:rPr>
              <a:t>một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thời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gian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hạt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nước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nhỏ</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đó</a:t>
            </a:r>
            <a:r>
              <a:rPr lang="en-US" sz="2800" dirty="0">
                <a:solidFill>
                  <a:srgbClr val="000000"/>
                </a:solidFill>
                <a:effectLst/>
                <a:latin typeface="Times New Roman" panose="02020603050405020304" pitchFamily="18" charset="0"/>
                <a:ea typeface="Arial" panose="020B0604020202020204" pitchFamily="34" charset="0"/>
              </a:rPr>
              <a:t> bay </a:t>
            </a:r>
            <a:r>
              <a:rPr lang="en-US" sz="2800" dirty="0" err="1">
                <a:solidFill>
                  <a:srgbClr val="000000"/>
                </a:solidFill>
                <a:effectLst/>
                <a:latin typeface="Times New Roman" panose="02020603050405020304" pitchFamily="18" charset="0"/>
                <a:ea typeface="Arial" panose="020B0604020202020204" pitchFamily="34" charset="0"/>
              </a:rPr>
              <a:t>hơi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hết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mặt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gương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sáng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trở</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lại</a:t>
            </a:r>
            <a:r>
              <a:rPr lang="en-US" sz="2800" dirty="0">
                <a:solidFill>
                  <a:srgbClr val="000000"/>
                </a:solidFill>
                <a:effectLst/>
                <a:latin typeface="Times New Roman" panose="02020603050405020304" pitchFamily="18" charset="0"/>
                <a:ea typeface="Arial" panose="020B0604020202020204" pitchFamily="34" charset="0"/>
              </a:rPr>
              <a:t>.</a:t>
            </a:r>
            <a:endParaRPr lang="vi-VN" sz="2800" dirty="0">
              <a:solidFill>
                <a:srgbClr val="000000"/>
              </a:solidFill>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108971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1323975" y="1447800"/>
            <a:ext cx="30194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3"/>
          <p:cNvSpPr>
            <a:spLocks/>
          </p:cNvSpPr>
          <p:nvPr/>
        </p:nvSpPr>
        <p:spPr bwMode="auto">
          <a:xfrm>
            <a:off x="1520825" y="1735138"/>
            <a:ext cx="2628900" cy="4381500"/>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4"/>
          <p:cNvSpPr>
            <a:spLocks/>
          </p:cNvSpPr>
          <p:nvPr/>
        </p:nvSpPr>
        <p:spPr bwMode="auto">
          <a:xfrm>
            <a:off x="1325563" y="1449388"/>
            <a:ext cx="3019425" cy="285750"/>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800">
              <a:latin typeface="Arial" panose="020B0604020202020204" pitchFamily="34" charset="0"/>
              <a:cs typeface="Arial" panose="020B0604020202020204" pitchFamily="34" charset="0"/>
            </a:endParaRPr>
          </a:p>
        </p:txBody>
      </p:sp>
      <p:sp>
        <p:nvSpPr>
          <p:cNvPr id="6" name="Freeform 5"/>
          <p:cNvSpPr>
            <a:spLocks/>
          </p:cNvSpPr>
          <p:nvPr/>
        </p:nvSpPr>
        <p:spPr bwMode="auto">
          <a:xfrm>
            <a:off x="1325563" y="6116638"/>
            <a:ext cx="3019425" cy="288925"/>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p:nvSpPr>
        <p:spPr bwMode="auto">
          <a:xfrm>
            <a:off x="1325563" y="6232525"/>
            <a:ext cx="3019425" cy="173038"/>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op sand"/>
          <p:cNvSpPr>
            <a:spLocks/>
          </p:cNvSpPr>
          <p:nvPr/>
        </p:nvSpPr>
        <p:spPr bwMode="auto">
          <a:xfrm>
            <a:off x="1638300" y="2382838"/>
            <a:ext cx="2395538" cy="1495425"/>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bottom sand"/>
          <p:cNvSpPr>
            <a:spLocks/>
          </p:cNvSpPr>
          <p:nvPr/>
        </p:nvSpPr>
        <p:spPr bwMode="auto">
          <a:xfrm>
            <a:off x="1625600" y="5057775"/>
            <a:ext cx="2417763" cy="1058863"/>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straight connector"/>
          <p:cNvSpPr>
            <a:spLocks noChangeArrowheads="1"/>
          </p:cNvSpPr>
          <p:nvPr/>
        </p:nvSpPr>
        <p:spPr bwMode="auto">
          <a:xfrm>
            <a:off x="2792413" y="3855244"/>
            <a:ext cx="87313" cy="2259807"/>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 name="button: start timer"/>
          <p:cNvGrpSpPr/>
          <p:nvPr/>
        </p:nvGrpSpPr>
        <p:grpSpPr>
          <a:xfrm>
            <a:off x="1512000" y="185859"/>
            <a:ext cx="2636838" cy="79996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5" name="times up"/>
          <p:cNvGrpSpPr/>
          <p:nvPr/>
        </p:nvGrpSpPr>
        <p:grpSpPr>
          <a:xfrm>
            <a:off x="1512000" y="185859"/>
            <a:ext cx="2636838" cy="79996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27" name="TextBox 26">
            <a:extLst>
              <a:ext uri="{FF2B5EF4-FFF2-40B4-BE49-F238E27FC236}">
                <a16:creationId xmlns:a16="http://schemas.microsoft.com/office/drawing/2014/main" id="{5990B326-03BB-47FD-87E6-38D225FF06F6}"/>
              </a:ext>
            </a:extLst>
          </p:cNvPr>
          <p:cNvSpPr txBox="1"/>
          <p:nvPr/>
        </p:nvSpPr>
        <p:spPr>
          <a:xfrm>
            <a:off x="8088528" y="185859"/>
            <a:ext cx="2549096"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1 minute</a:t>
            </a:r>
          </a:p>
        </p:txBody>
      </p:sp>
      <p:sp>
        <p:nvSpPr>
          <p:cNvPr id="18" name="Title 1">
            <a:extLst>
              <a:ext uri="{FF2B5EF4-FFF2-40B4-BE49-F238E27FC236}">
                <a16:creationId xmlns:a16="http://schemas.microsoft.com/office/drawing/2014/main" id="{0C5E77AF-AFD3-4F2C-872E-27428A7EB5F7}"/>
              </a:ext>
            </a:extLst>
          </p:cNvPr>
          <p:cNvSpPr txBox="1">
            <a:spLocks/>
          </p:cNvSpPr>
          <p:nvPr/>
        </p:nvSpPr>
        <p:spPr>
          <a:xfrm>
            <a:off x="4662123" y="816801"/>
            <a:ext cx="3302244" cy="12618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33CC33"/>
                </a:solidFill>
              </a:rPr>
              <a:t>Bài</a:t>
            </a:r>
            <a:r>
              <a:rPr lang="en-US" b="1" dirty="0">
                <a:solidFill>
                  <a:srgbClr val="33CC33"/>
                </a:solidFill>
              </a:rPr>
              <a:t> </a:t>
            </a:r>
            <a:r>
              <a:rPr lang="en-US" b="1" dirty="0" err="1">
                <a:solidFill>
                  <a:srgbClr val="33CC33"/>
                </a:solidFill>
              </a:rPr>
              <a:t>bổ</a:t>
            </a:r>
            <a:r>
              <a:rPr lang="en-US" b="1" dirty="0">
                <a:solidFill>
                  <a:srgbClr val="33CC33"/>
                </a:solidFill>
              </a:rPr>
              <a:t> sung 2</a:t>
            </a:r>
            <a:endParaRPr lang="vi-VN" b="1" dirty="0">
              <a:solidFill>
                <a:srgbClr val="33CC33"/>
              </a:solidFill>
            </a:endParaRPr>
          </a:p>
        </p:txBody>
      </p:sp>
    </p:spTree>
    <p:custDataLst>
      <p:tags r:id="rId1"/>
    </p:custDataLst>
    <p:extLst>
      <p:ext uri="{BB962C8B-B14F-4D97-AF65-F5344CB8AC3E}">
        <p14:creationId xmlns:p14="http://schemas.microsoft.com/office/powerpoint/2010/main" val="561460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60000"/>
                                        <p:tgtEl>
                                          <p:spTgt spid="8"/>
                                        </p:tgtEl>
                                      </p:cBhvr>
                                    </p:animEffect>
                                    <p:set>
                                      <p:cBhvr>
                                        <p:cTn id="10" dur="1" fill="hold">
                                          <p:stCondLst>
                                            <p:cond delay="5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00"/>
                                        <p:tgtEl>
                                          <p:spTgt spid="9"/>
                                        </p:tgtEl>
                                      </p:cBhvr>
                                    </p:animEffect>
                                  </p:childTnLst>
                                </p:cTn>
                              </p:par>
                            </p:childTnLst>
                          </p:cTn>
                        </p:par>
                        <p:par>
                          <p:cTn id="14" fill="hold">
                            <p:stCondLst>
                              <p:cond delay="6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3" fill="hold">
                            <p:stCondLst>
                              <p:cond delay="6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0" grpId="0" animBg="1"/>
      <p:bldP spid="10"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ết quả hình ảnh cho hình nền powerpoint đẹp">
            <a:extLst>
              <a:ext uri="{FF2B5EF4-FFF2-40B4-BE49-F238E27FC236}">
                <a16:creationId xmlns:a16="http://schemas.microsoft.com/office/drawing/2014/main" id="{EB580041-EEC2-4A5B-9070-AA1391F3B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130"/>
            <a:ext cx="12191999" cy="6891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B3C58-0E36-421D-A8AD-40BADD8DF324}"/>
              </a:ext>
            </a:extLst>
          </p:cNvPr>
          <p:cNvSpPr txBox="1"/>
          <p:nvPr/>
        </p:nvSpPr>
        <p:spPr>
          <a:xfrm>
            <a:off x="1457325" y="1250896"/>
            <a:ext cx="9801225" cy="3384260"/>
          </a:xfrm>
          <a:prstGeom prst="rect">
            <a:avLst/>
          </a:prstGeom>
          <a:noFill/>
        </p:spPr>
        <p:txBody>
          <a:bodyPr wrap="square">
            <a:spAutoFit/>
          </a:bodyPr>
          <a:lstStyle/>
          <a:p>
            <a:pPr indent="342265" algn="just">
              <a:lnSpc>
                <a:spcPct val="105000"/>
              </a:lnSpc>
              <a:spcBef>
                <a:spcPts val="600"/>
              </a:spcBef>
              <a:spcAft>
                <a:spcPts val="600"/>
              </a:spcAft>
            </a:pPr>
            <a:r>
              <a:rPr lang="en-US" sz="2800" b="1" dirty="0" err="1">
                <a:solidFill>
                  <a:srgbClr val="000000"/>
                </a:solidFill>
                <a:effectLst/>
                <a:latin typeface="Times New Roman" panose="02020603050405020304" pitchFamily="18" charset="0"/>
                <a:ea typeface="Arial" panose="020B0604020202020204" pitchFamily="34" charset="0"/>
              </a:rPr>
              <a:t>Đáp</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án</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các</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câu</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hỏi</a:t>
            </a:r>
            <a:r>
              <a:rPr lang="en-US" sz="2800" b="1" dirty="0">
                <a:solidFill>
                  <a:srgbClr val="000000"/>
                </a:solidFill>
                <a:effectLst/>
                <a:latin typeface="Times New Roman" panose="02020603050405020304" pitchFamily="18" charset="0"/>
                <a:ea typeface="Arial" panose="020B0604020202020204" pitchFamily="34" charset="0"/>
              </a:rPr>
              <a:t> </a:t>
            </a:r>
            <a:r>
              <a:rPr lang="en-US" sz="2800" b="1" dirty="0" err="1">
                <a:solidFill>
                  <a:srgbClr val="000000"/>
                </a:solidFill>
                <a:effectLst/>
                <a:latin typeface="Times New Roman" panose="02020603050405020304" pitchFamily="18" charset="0"/>
                <a:ea typeface="Arial" panose="020B0604020202020204" pitchFamily="34" charset="0"/>
              </a:rPr>
              <a:t>bổ</a:t>
            </a:r>
            <a:r>
              <a:rPr lang="en-US" sz="2800" b="1" dirty="0">
                <a:solidFill>
                  <a:srgbClr val="000000"/>
                </a:solidFill>
                <a:effectLst/>
                <a:latin typeface="Times New Roman" panose="02020603050405020304" pitchFamily="18" charset="0"/>
                <a:ea typeface="Arial" panose="020B0604020202020204" pitchFamily="34" charset="0"/>
              </a:rPr>
              <a:t> sung:</a:t>
            </a:r>
            <a:endParaRPr lang="vi-VN" sz="2800" dirty="0">
              <a:solidFill>
                <a:srgbClr val="000000"/>
              </a:solidFill>
              <a:effectLst/>
              <a:latin typeface="Times New Roman" panose="02020603050405020304" pitchFamily="18" charset="0"/>
              <a:ea typeface="Arial" panose="020B0604020202020204" pitchFamily="34" charset="0"/>
            </a:endParaRPr>
          </a:p>
          <a:p>
            <a:pPr indent="342265" algn="just">
              <a:lnSpc>
                <a:spcPct val="105000"/>
              </a:lnSpc>
              <a:spcBef>
                <a:spcPts val="600"/>
              </a:spcBef>
              <a:spcAft>
                <a:spcPts val="600"/>
              </a:spcAft>
            </a:pPr>
            <a:r>
              <a:rPr lang="en-US" sz="2800" dirty="0">
                <a:solidFill>
                  <a:srgbClr val="000000"/>
                </a:solidFill>
                <a:effectLst/>
                <a:latin typeface="Times New Roman" panose="02020603050405020304" pitchFamily="18" charset="0"/>
                <a:ea typeface="Arial" panose="020B0604020202020204" pitchFamily="34" charset="0"/>
              </a:rPr>
              <a:t>2. </a:t>
            </a:r>
            <a:r>
              <a:rPr lang="en-US" sz="2800" dirty="0" err="1">
                <a:solidFill>
                  <a:srgbClr val="000000"/>
                </a:solidFill>
                <a:effectLst/>
                <a:latin typeface="Times New Roman" panose="02020603050405020304" pitchFamily="18" charset="0"/>
                <a:ea typeface="Arial" panose="020B0604020202020204" pitchFamily="34" charset="0"/>
              </a:rPr>
              <a:t>Với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các</a:t>
            </a:r>
            <a:r>
              <a:rPr lang="en-US" sz="2800" dirty="0">
                <a:solidFill>
                  <a:srgbClr val="000000"/>
                </a:solidFill>
                <a:effectLst/>
                <a:latin typeface="Times New Roman" panose="02020603050405020304" pitchFamily="18" charset="0"/>
                <a:ea typeface="Arial" panose="020B0604020202020204" pitchFamily="34" charset="0"/>
              </a:rPr>
              <a:t> chai </a:t>
            </a:r>
            <a:r>
              <a:rPr lang="en-US" sz="2800" dirty="0" err="1">
                <a:solidFill>
                  <a:srgbClr val="000000"/>
                </a:solidFill>
                <a:effectLst/>
                <a:latin typeface="Times New Roman" panose="02020603050405020304" pitchFamily="18" charset="0"/>
                <a:ea typeface="Arial" panose="020B0604020202020204" pitchFamily="34" charset="0"/>
              </a:rPr>
              <a:t>đựng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dầu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xăng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rượu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nước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hoa</a:t>
            </a:r>
            <a:r>
              <a:rPr lang="en-US" sz="2800" dirty="0">
                <a:solidFill>
                  <a:srgbClr val="000000"/>
                </a:solidFill>
                <a:effectLst/>
                <a:latin typeface="Times New Roman" panose="02020603050405020304" pitchFamily="18" charset="0"/>
                <a:ea typeface="Arial" panose="020B0604020202020204" pitchFamily="34" charset="0"/>
              </a:rPr>
              <a:t> …. </a:t>
            </a:r>
            <a:r>
              <a:rPr lang="en-US" sz="2800" dirty="0" err="1">
                <a:solidFill>
                  <a:srgbClr val="000000"/>
                </a:solidFill>
                <a:effectLst/>
                <a:latin typeface="Times New Roman" panose="02020603050405020304" pitchFamily="18" charset="0"/>
                <a:ea typeface="Arial" panose="020B0604020202020204" pitchFamily="34" charset="0"/>
              </a:rPr>
              <a:t>người</a:t>
            </a:r>
            <a:r>
              <a:rPr lang="en-US" sz="2800" dirty="0">
                <a:solidFill>
                  <a:srgbClr val="000000"/>
                </a:solidFill>
                <a:effectLst/>
                <a:latin typeface="Times New Roman" panose="02020603050405020304" pitchFamily="18" charset="0"/>
                <a:ea typeface="Arial" panose="020B0604020202020204" pitchFamily="34" charset="0"/>
              </a:rPr>
              <a:t> ta </a:t>
            </a:r>
            <a:r>
              <a:rPr lang="en-US" sz="2800" dirty="0" err="1">
                <a:solidFill>
                  <a:srgbClr val="000000"/>
                </a:solidFill>
                <a:effectLst/>
                <a:latin typeface="Times New Roman" panose="02020603050405020304" pitchFamily="18" charset="0"/>
                <a:ea typeface="Arial" panose="020B0604020202020204" pitchFamily="34" charset="0"/>
              </a:rPr>
              <a:t>khuyên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đậy</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nắp</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sau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khi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sử</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dụng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Vì</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lỏng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đó</a:t>
            </a:r>
            <a:r>
              <a:rPr lang="en-US" sz="2800" dirty="0">
                <a:solidFill>
                  <a:srgbClr val="000000"/>
                </a:solidFill>
                <a:effectLst/>
                <a:latin typeface="Times New Roman" panose="02020603050405020304" pitchFamily="18" charset="0"/>
                <a:ea typeface="Arial" panose="020B0604020202020204" pitchFamily="34" charset="0"/>
              </a:rPr>
              <a:t> bay </a:t>
            </a:r>
            <a:r>
              <a:rPr lang="en-US" sz="2800" dirty="0" err="1">
                <a:solidFill>
                  <a:srgbClr val="000000"/>
                </a:solidFill>
                <a:effectLst/>
                <a:latin typeface="Times New Roman" panose="02020603050405020304" pitchFamily="18" charset="0"/>
                <a:ea typeface="Arial" panose="020B0604020202020204" pitchFamily="34" charset="0"/>
              </a:rPr>
              <a:t>hơi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nhanh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nếu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mở</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nắp</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thì</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đó</a:t>
            </a:r>
            <a:r>
              <a:rPr lang="en-US" sz="2800" dirty="0">
                <a:solidFill>
                  <a:srgbClr val="000000"/>
                </a:solidFill>
                <a:effectLst/>
                <a:latin typeface="Times New Roman" panose="02020603050405020304" pitchFamily="18" charset="0"/>
                <a:ea typeface="Arial" panose="020B0604020202020204" pitchFamily="34" charset="0"/>
              </a:rPr>
              <a:t> ở </a:t>
            </a:r>
            <a:r>
              <a:rPr lang="en-US" sz="2800" dirty="0" err="1">
                <a:solidFill>
                  <a:srgbClr val="000000"/>
                </a:solidFill>
                <a:effectLst/>
                <a:latin typeface="Times New Roman" panose="02020603050405020304" pitchFamily="18" charset="0"/>
                <a:ea typeface="Arial" panose="020B0604020202020204" pitchFamily="34" charset="0"/>
              </a:rPr>
              <a:t>thể</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dễ</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lan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tỏa</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không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khí</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lỏng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sẽ</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nhanh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cạn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Nếu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đậy</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nắp</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thì</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có</a:t>
            </a:r>
            <a:r>
              <a:rPr lang="en-US" sz="2800" dirty="0">
                <a:solidFill>
                  <a:srgbClr val="000000"/>
                </a:solidFill>
                <a:effectLst/>
                <a:latin typeface="Times New Roman" panose="02020603050405020304" pitchFamily="18" charset="0"/>
                <a:ea typeface="Arial" panose="020B0604020202020204" pitchFamily="34" charset="0"/>
              </a:rPr>
              <a:t> bao </a:t>
            </a:r>
            <a:r>
              <a:rPr lang="en-US" sz="2800" dirty="0" err="1">
                <a:solidFill>
                  <a:srgbClr val="000000"/>
                </a:solidFill>
                <a:effectLst/>
                <a:latin typeface="Times New Roman" panose="02020603050405020304" pitchFamily="18" charset="0"/>
                <a:ea typeface="Arial" panose="020B0604020202020204" pitchFamily="34" charset="0"/>
              </a:rPr>
              <a:t>nhiêu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lỏng</a:t>
            </a:r>
            <a:r>
              <a:rPr lang="en-US" sz="2800" dirty="0">
                <a:solidFill>
                  <a:srgbClr val="000000"/>
                </a:solidFill>
                <a:effectLst/>
                <a:latin typeface="Times New Roman" panose="02020603050405020304" pitchFamily="18" charset="0"/>
                <a:ea typeface="Arial" panose="020B0604020202020204" pitchFamily="34" charset="0"/>
              </a:rPr>
              <a:t> bay </a:t>
            </a:r>
            <a:r>
              <a:rPr lang="en-US" sz="2800" dirty="0" err="1">
                <a:solidFill>
                  <a:srgbClr val="000000"/>
                </a:solidFill>
                <a:effectLst/>
                <a:latin typeface="Times New Roman" panose="02020603050405020304" pitchFamily="18" charset="0"/>
                <a:ea typeface="Arial" panose="020B0604020202020204" pitchFamily="34" charset="0"/>
              </a:rPr>
              <a:t>hơi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thì</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sẽ</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có</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bấy</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nhiêu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lỏng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ngưng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tụ</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làm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chất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lỏng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không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bị</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cạn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đi</a:t>
            </a:r>
            <a:r>
              <a:rPr lang="en-US" sz="2800" dirty="0">
                <a:solidFill>
                  <a:srgbClr val="000000"/>
                </a:solidFill>
                <a:effectLst/>
                <a:latin typeface="Times New Roman" panose="02020603050405020304" pitchFamily="18" charset="0"/>
                <a:ea typeface="Arial" panose="020B0604020202020204" pitchFamily="34" charset="0"/>
              </a:rPr>
              <a:t>.</a:t>
            </a:r>
            <a:endParaRPr lang="vi-VN" sz="2800" dirty="0">
              <a:solidFill>
                <a:srgbClr val="000000"/>
              </a:solidFill>
              <a:effectLst/>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156080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AD2646-99B7-42B4-879D-BFE0E94EC625}"/>
              </a:ext>
            </a:extLst>
          </p:cNvPr>
          <p:cNvPicPr>
            <a:picLocks noChangeAspect="1"/>
          </p:cNvPicPr>
          <p:nvPr/>
        </p:nvPicPr>
        <p:blipFill>
          <a:blip r:embed="rId2"/>
          <a:stretch>
            <a:fillRect/>
          </a:stretch>
        </p:blipFill>
        <p:spPr>
          <a:xfrm>
            <a:off x="10048875" y="4633912"/>
            <a:ext cx="2143125" cy="2143125"/>
          </a:xfrm>
          <a:prstGeom prst="rect">
            <a:avLst/>
          </a:prstGeom>
        </p:spPr>
      </p:pic>
      <p:sp>
        <p:nvSpPr>
          <p:cNvPr id="6" name="TextBox 5">
            <a:extLst>
              <a:ext uri="{FF2B5EF4-FFF2-40B4-BE49-F238E27FC236}">
                <a16:creationId xmlns:a16="http://schemas.microsoft.com/office/drawing/2014/main" id="{24AE6793-EA05-44F5-86F2-EF3A1EA78258}"/>
              </a:ext>
            </a:extLst>
          </p:cNvPr>
          <p:cNvSpPr txBox="1"/>
          <p:nvPr/>
        </p:nvSpPr>
        <p:spPr>
          <a:xfrm>
            <a:off x="476250" y="180423"/>
            <a:ext cx="11715749" cy="523220"/>
          </a:xfrm>
          <a:prstGeom prst="rect">
            <a:avLst/>
          </a:prstGeom>
          <a:noFill/>
        </p:spPr>
        <p:txBody>
          <a:bodyPr wrap="square" rtlCol="0">
            <a:spAutoFit/>
          </a:bodyPr>
          <a:lstStyle/>
          <a:p>
            <a:r>
              <a:rPr lang="vi-VN" sz="2800" b="1" dirty="0">
                <a:solidFill>
                  <a:srgbClr val="FF0000"/>
                </a:solidFill>
              </a:rPr>
              <a:t>NHIỆM VỤ HỌC TẬP TẠI NHÀ</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86733C9C-CF0A-4D72-A288-5E22097B3198}"/>
              </a:ext>
            </a:extLst>
          </p:cNvPr>
          <p:cNvSpPr txBox="1"/>
          <p:nvPr/>
        </p:nvSpPr>
        <p:spPr>
          <a:xfrm>
            <a:off x="1178004" y="2025171"/>
            <a:ext cx="10185321" cy="2787173"/>
          </a:xfrm>
          <a:prstGeom prst="rect">
            <a:avLst/>
          </a:prstGeom>
          <a:noFill/>
        </p:spPr>
        <p:txBody>
          <a:bodyPr wrap="square" rtlCol="0">
            <a:spAutoFit/>
          </a:bodyPr>
          <a:lstStyle/>
          <a:p>
            <a:pPr marL="457200" indent="-457200" algn="just">
              <a:lnSpc>
                <a:spcPct val="105000"/>
              </a:lnSpc>
              <a:spcBef>
                <a:spcPts val="600"/>
              </a:spcBef>
              <a:spcAft>
                <a:spcPts val="600"/>
              </a:spcAft>
              <a:buFont typeface="Wingdings" panose="05000000000000000000" pitchFamily="2" charset="2"/>
              <a:buChar char="Ø"/>
            </a:pPr>
            <a:r>
              <a:rPr lang="en-US" sz="2800" dirty="0" err="1">
                <a:solidFill>
                  <a:srgbClr val="000000"/>
                </a:solidFill>
                <a:latin typeface="Times New Roman" panose="02020603050405020304" pitchFamily="18" charset="0"/>
                <a:ea typeface="Arial" panose="020B0604020202020204" pitchFamily="34" charset="0"/>
              </a:rPr>
              <a:t>Vào</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những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ngày</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thời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tiết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nồm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nền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nhà</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thường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bị</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trơn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trượt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Em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hãy</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tìm</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cách</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giải</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quyết</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vấn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đề</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trên</a:t>
            </a:r>
            <a:r>
              <a:rPr lang="en-US" sz="2800" dirty="0">
                <a:solidFill>
                  <a:srgbClr val="000000"/>
                </a:solidFill>
                <a:latin typeface="Times New Roman" panose="02020603050405020304" pitchFamily="18" charset="0"/>
                <a:ea typeface="Arial" panose="020B0604020202020204" pitchFamily="34" charset="0"/>
              </a:rPr>
              <a:t>. </a:t>
            </a:r>
          </a:p>
          <a:p>
            <a:pPr marL="457200" indent="-457200" algn="just">
              <a:lnSpc>
                <a:spcPct val="105000"/>
              </a:lnSpc>
              <a:spcBef>
                <a:spcPts val="600"/>
              </a:spcBef>
              <a:spcAft>
                <a:spcPts val="600"/>
              </a:spcAft>
              <a:buFont typeface="Wingdings" panose="05000000000000000000" pitchFamily="2" charset="2"/>
              <a:buChar char="Ø"/>
            </a:pPr>
            <a:r>
              <a:rPr lang="en-US" sz="2800" dirty="0" err="1">
                <a:solidFill>
                  <a:srgbClr val="000000"/>
                </a:solidFill>
                <a:effectLst/>
                <a:latin typeface="Times New Roman" panose="02020603050405020304" pitchFamily="18" charset="0"/>
                <a:ea typeface="Arial" panose="020B0604020202020204" pitchFamily="34" charset="0"/>
              </a:rPr>
              <a:t>Hãy</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chụp</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ảnh</a:t>
            </a:r>
            <a:r>
              <a:rPr lang="en-US" sz="2800" dirty="0">
                <a:solidFill>
                  <a:srgbClr val="000000"/>
                </a:solidFill>
                <a:effectLst/>
                <a:latin typeface="Times New Roman" panose="02020603050405020304" pitchFamily="18" charset="0"/>
                <a:ea typeface="Arial" panose="020B0604020202020204" pitchFamily="34" charset="0"/>
              </a:rPr>
              <a:t>, quay video </a:t>
            </a:r>
            <a:r>
              <a:rPr lang="en-US" sz="2800" dirty="0" err="1">
                <a:solidFill>
                  <a:srgbClr val="000000"/>
                </a:solidFill>
                <a:effectLst/>
                <a:latin typeface="Times New Roman" panose="02020603050405020304" pitchFamily="18" charset="0"/>
                <a:ea typeface="Arial" panose="020B0604020202020204" pitchFamily="34" charset="0"/>
              </a:rPr>
              <a:t>minh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chứng</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cho</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cách</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giải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quyết</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của</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em</a:t>
            </a:r>
            <a:r>
              <a:rPr lang="en-US" sz="2800" dirty="0">
                <a:solidFill>
                  <a:srgbClr val="000000"/>
                </a:solidFill>
                <a:latin typeface="Times New Roman" panose="02020603050405020304" pitchFamily="18" charset="0"/>
                <a:ea typeface="Arial" panose="020B0604020202020204" pitchFamily="34" charset="0"/>
              </a:rPr>
              <a:t>.</a:t>
            </a:r>
          </a:p>
          <a:p>
            <a:pPr marL="457200" indent="-457200" algn="just">
              <a:lnSpc>
                <a:spcPct val="105000"/>
              </a:lnSpc>
              <a:spcBef>
                <a:spcPts val="600"/>
              </a:spcBef>
              <a:spcAft>
                <a:spcPts val="600"/>
              </a:spcAft>
              <a:buFont typeface="Wingdings" panose="05000000000000000000" pitchFamily="2" charset="2"/>
              <a:buChar char="Ø"/>
            </a:pPr>
            <a:r>
              <a:rPr lang="en-US" sz="2800" dirty="0" err="1">
                <a:solidFill>
                  <a:srgbClr val="000000"/>
                </a:solidFill>
                <a:effectLst/>
                <a:latin typeface="Times New Roman" panose="02020603050405020304" pitchFamily="18" charset="0"/>
                <a:ea typeface="Arial" panose="020B0604020202020204" pitchFamily="34" charset="0"/>
              </a:rPr>
              <a:t>Có</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thể</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làm</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cá</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nhân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hoặc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nhóm</a:t>
            </a:r>
            <a:r>
              <a:rPr lang="en-US" sz="2800" dirty="0">
                <a:solidFill>
                  <a:srgbClr val="000000"/>
                </a:solidFill>
                <a:effectLst/>
                <a:latin typeface="Times New Roman" panose="02020603050405020304" pitchFamily="18" charset="0"/>
                <a:ea typeface="Arial" panose="020B0604020202020204" pitchFamily="34" charset="0"/>
              </a:rPr>
              <a:t> 2 -3 HS.</a:t>
            </a:r>
          </a:p>
          <a:p>
            <a:pPr marL="457200" indent="-457200" algn="just">
              <a:lnSpc>
                <a:spcPct val="105000"/>
              </a:lnSpc>
              <a:spcBef>
                <a:spcPts val="600"/>
              </a:spcBef>
              <a:spcAft>
                <a:spcPts val="600"/>
              </a:spcAft>
              <a:buFont typeface="Wingdings" panose="05000000000000000000" pitchFamily="2" charset="2"/>
              <a:buChar char="Ø"/>
            </a:pPr>
            <a:r>
              <a:rPr lang="en-US" sz="2800" dirty="0" err="1">
                <a:solidFill>
                  <a:srgbClr val="000000"/>
                </a:solidFill>
                <a:latin typeface="Times New Roman" panose="02020603050405020304" pitchFamily="18" charset="0"/>
                <a:ea typeface="Arial" panose="020B0604020202020204" pitchFamily="34" charset="0"/>
              </a:rPr>
              <a:t>Hạn</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báo</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cáo</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trước</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lớp</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khoảng</a:t>
            </a:r>
            <a:r>
              <a:rPr lang="en-US" sz="2800" dirty="0">
                <a:solidFill>
                  <a:srgbClr val="000000"/>
                </a:solidFill>
                <a:latin typeface="Times New Roman" panose="02020603050405020304" pitchFamily="18" charset="0"/>
                <a:ea typeface="Arial" panose="020B0604020202020204" pitchFamily="34" charset="0"/>
              </a:rPr>
              <a:t> </a:t>
            </a:r>
            <a:r>
              <a:rPr lang="en-US" sz="2800" dirty="0" err="1">
                <a:solidFill>
                  <a:srgbClr val="000000"/>
                </a:solidFill>
                <a:latin typeface="Times New Roman" panose="02020603050405020304" pitchFamily="18" charset="0"/>
                <a:ea typeface="Arial" panose="020B0604020202020204" pitchFamily="34" charset="0"/>
              </a:rPr>
              <a:t>tháng</a:t>
            </a:r>
            <a:r>
              <a:rPr lang="en-US" sz="2800" dirty="0">
                <a:solidFill>
                  <a:srgbClr val="000000"/>
                </a:solidFill>
                <a:latin typeface="Times New Roman" panose="02020603050405020304" pitchFamily="18" charset="0"/>
                <a:ea typeface="Arial" panose="020B0604020202020204" pitchFamily="34" charset="0"/>
              </a:rPr>
              <a:t> 2,3.</a:t>
            </a:r>
            <a:endParaRPr lang="en-US" sz="2800" dirty="0">
              <a:solidFill>
                <a:srgbClr val="000000"/>
              </a:solidFill>
              <a:effectLst/>
              <a:latin typeface="Times New Roman" panose="02020603050405020304" pitchFamily="18" charset="0"/>
              <a:ea typeface="Arial" panose="020B0604020202020204" pitchFamily="34" charset="0"/>
            </a:endParaRPr>
          </a:p>
        </p:txBody>
      </p:sp>
      <p:pic>
        <p:nvPicPr>
          <p:cNvPr id="24" name="Picture 23">
            <a:extLst>
              <a:ext uri="{FF2B5EF4-FFF2-40B4-BE49-F238E27FC236}">
                <a16:creationId xmlns:a16="http://schemas.microsoft.com/office/drawing/2014/main" id="{151F90DB-6B46-4486-9B7D-C975D2F4F41B}"/>
              </a:ext>
            </a:extLst>
          </p:cNvPr>
          <p:cNvPicPr>
            <a:picLocks noChangeAspect="1"/>
          </p:cNvPicPr>
          <p:nvPr/>
        </p:nvPicPr>
        <p:blipFill>
          <a:blip r:embed="rId3"/>
          <a:stretch>
            <a:fillRect/>
          </a:stretch>
        </p:blipFill>
        <p:spPr>
          <a:xfrm>
            <a:off x="155496" y="956944"/>
            <a:ext cx="1022508" cy="1022508"/>
          </a:xfrm>
          <a:prstGeom prst="rect">
            <a:avLst/>
          </a:prstGeom>
        </p:spPr>
      </p:pic>
    </p:spTree>
    <p:extLst>
      <p:ext uri="{BB962C8B-B14F-4D97-AF65-F5344CB8AC3E}">
        <p14:creationId xmlns:p14="http://schemas.microsoft.com/office/powerpoint/2010/main" val="37807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ết quả hình ảnh cho Chúc các em học tổt">
            <a:extLst>
              <a:ext uri="{FF2B5EF4-FFF2-40B4-BE49-F238E27FC236}">
                <a16:creationId xmlns:a16="http://schemas.microsoft.com/office/drawing/2014/main" id="{2FF40715-5544-434E-9DD4-4197FA887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58676" cy="702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688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925" y="600890"/>
            <a:ext cx="8482149" cy="1406843"/>
          </a:xfrm>
        </p:spPr>
        <p:txBody>
          <a:bodyPr>
            <a:normAutofit fontScale="90000"/>
          </a:bodyPr>
          <a:lstStyle/>
          <a:p>
            <a:r>
              <a:rPr lang="en-US" b="1" i="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1.Sự đa dạng của chất</a:t>
            </a:r>
            <a:r>
              <a:rPr lang="en-GB" b="1" i="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
            <a:br>
              <a:rPr lang="en-GB" b="1" i="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endParaRPr lang="en-GB" dirty="0"/>
          </a:p>
        </p:txBody>
      </p:sp>
      <p:sp>
        <p:nvSpPr>
          <p:cNvPr id="3" name="Subtitle 2"/>
          <p:cNvSpPr>
            <a:spLocks noGrp="1"/>
          </p:cNvSpPr>
          <p:nvPr>
            <p:ph type="subTitle" idx="1"/>
          </p:nvPr>
        </p:nvSpPr>
        <p:spPr>
          <a:xfrm>
            <a:off x="1523998" y="1903851"/>
            <a:ext cx="9144000" cy="3803801"/>
          </a:xfr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342900" indent="-342900">
              <a:buFontTx/>
              <a:buChar char="-"/>
            </a:pPr>
            <a:endParaRPr lang="en-US" sz="2600" b="1" dirty="0" smtClean="0">
              <a:ln w="0"/>
              <a:solidFill>
                <a:schemeClr val="accent1"/>
              </a:solidFill>
              <a:latin typeface="+mj-lt"/>
            </a:endParaRPr>
          </a:p>
          <a:p>
            <a:pPr marL="342900" indent="-342900">
              <a:buFontTx/>
              <a:buChar char="-"/>
            </a:pPr>
            <a:r>
              <a:rPr lang="vi-VN" sz="2600" b="1" dirty="0" smtClean="0">
                <a:ln w="0"/>
                <a:solidFill>
                  <a:schemeClr val="accent1"/>
                </a:solidFill>
                <a:latin typeface="+mj-lt"/>
              </a:rPr>
              <a:t>Những gì tồn tại xung quanh chúng ta gọi là vật thể. Các vật thể đều do một hoặc nhiều chất tạo nên. Mỗi chất có thể tạo nên nhiều vật thể và mỗi vật thể có thể được tạo nên từ nhiều chất khác nhau.</a:t>
            </a:r>
            <a:endParaRPr lang="en-US" sz="2600" b="1" dirty="0" smtClean="0">
              <a:ln w="0"/>
              <a:solidFill>
                <a:schemeClr val="accent1"/>
              </a:solidFill>
              <a:latin typeface="+mj-lt"/>
            </a:endParaRPr>
          </a:p>
          <a:p>
            <a:pPr marL="342900" indent="-342900">
              <a:buFontTx/>
              <a:buChar char="-"/>
            </a:pPr>
            <a:endParaRPr lang="en-US" sz="2600" b="1" dirty="0" smtClean="0">
              <a:ln w="0"/>
              <a:solidFill>
                <a:schemeClr val="accent1"/>
              </a:solidFill>
              <a:effectLst>
                <a:outerShdw blurRad="38100" dist="25400" dir="5400000" algn="ctr" rotWithShape="0">
                  <a:srgbClr val="6E747A">
                    <a:alpha val="43000"/>
                  </a:srgbClr>
                </a:outerShdw>
              </a:effectLst>
              <a:latin typeface="+mj-lt"/>
            </a:endParaRPr>
          </a:p>
          <a:p>
            <a:pPr marL="342900" indent="-342900">
              <a:buFontTx/>
              <a:buChar char="-"/>
            </a:pPr>
            <a:r>
              <a:rPr lang="vi-VN" sz="2600" b="1" dirty="0" smtClean="0">
                <a:ln w="0"/>
                <a:solidFill>
                  <a:schemeClr val="accent1"/>
                </a:solidFill>
                <a:effectLst>
                  <a:outerShdw blurRad="38100" dist="25400" dir="5400000" algn="ctr" rotWithShape="0">
                    <a:srgbClr val="6E747A">
                      <a:alpha val="43000"/>
                    </a:srgbClr>
                  </a:outerShdw>
                </a:effectLst>
                <a:latin typeface="+mj-lt"/>
              </a:rPr>
              <a:t>Ví dụ: </a:t>
            </a:r>
          </a:p>
          <a:p>
            <a:r>
              <a:rPr lang="en-US" sz="2600" b="1" dirty="0" smtClean="0">
                <a:ln w="0"/>
                <a:solidFill>
                  <a:schemeClr val="accent1"/>
                </a:solidFill>
                <a:effectLst>
                  <a:outerShdw blurRad="38100" dist="25400" dir="5400000" algn="ctr" rotWithShape="0">
                    <a:srgbClr val="6E747A">
                      <a:alpha val="43000"/>
                    </a:srgbClr>
                  </a:outerShdw>
                </a:effectLst>
                <a:latin typeface="+mj-lt"/>
              </a:rPr>
              <a:t>  </a:t>
            </a:r>
            <a:r>
              <a:rPr lang="vi-VN" sz="2600" b="1" dirty="0" smtClean="0">
                <a:ln w="0"/>
                <a:solidFill>
                  <a:schemeClr val="accent1"/>
                </a:solidFill>
                <a:effectLst>
                  <a:outerShdw blurRad="38100" dist="25400" dir="5400000" algn="ctr" rotWithShape="0">
                    <a:srgbClr val="6E747A">
                      <a:alpha val="43000"/>
                    </a:srgbClr>
                  </a:outerShdw>
                </a:effectLst>
                <a:latin typeface="+mj-lt"/>
              </a:rPr>
              <a:t>+ Gỗ tạo nên nhiều vật thể như: bàn, ghế, giường , tủ quần áo,...</a:t>
            </a:r>
            <a:endParaRPr lang="en-US" sz="2600" b="1" dirty="0">
              <a:ln w="0"/>
              <a:solidFill>
                <a:schemeClr val="accent1"/>
              </a:solidFill>
              <a:effectLst>
                <a:outerShdw blurRad="38100" dist="25400" dir="5400000" algn="ctr" rotWithShape="0">
                  <a:srgbClr val="6E747A">
                    <a:alpha val="43000"/>
                  </a:srgbClr>
                </a:outerShdw>
              </a:effectLst>
              <a:latin typeface="+mj-lt"/>
            </a:endParaRPr>
          </a:p>
          <a:p>
            <a:r>
              <a:rPr lang="vi-VN" sz="2600" b="1" dirty="0" smtClean="0">
                <a:ln w="0"/>
                <a:solidFill>
                  <a:schemeClr val="accent1"/>
                </a:solidFill>
                <a:effectLst>
                  <a:outerShdw blurRad="38100" dist="25400" dir="5400000" algn="ctr" rotWithShape="0">
                    <a:srgbClr val="6E747A">
                      <a:alpha val="43000"/>
                    </a:srgbClr>
                  </a:outerShdw>
                </a:effectLst>
                <a:latin typeface="+mj-lt"/>
              </a:rPr>
              <a:t>+ </a:t>
            </a:r>
            <a:r>
              <a:rPr lang="vi-VN" sz="2600" b="1" dirty="0">
                <a:ln w="0"/>
                <a:solidFill>
                  <a:schemeClr val="accent1"/>
                </a:solidFill>
                <a:effectLst>
                  <a:outerShdw blurRad="38100" dist="25400" dir="5400000" algn="ctr" rotWithShape="0">
                    <a:srgbClr val="6E747A">
                      <a:alpha val="43000"/>
                    </a:srgbClr>
                  </a:outerShdw>
                </a:effectLst>
                <a:latin typeface="+mj-lt"/>
              </a:rPr>
              <a:t>Chiếc cốc uống nước có thể tạo nên từ nhiều chất như: thủy tinh, giấy, nhựa,...</a:t>
            </a:r>
            <a:endParaRPr lang="en-US" sz="2600" b="1" dirty="0" smtClean="0">
              <a:ln w="0"/>
              <a:solidFill>
                <a:schemeClr val="accent1"/>
              </a:solidFill>
              <a:effectLst>
                <a:outerShdw blurRad="38100" dist="25400" dir="5400000" algn="ctr" rotWithShape="0">
                  <a:srgbClr val="6E747A">
                    <a:alpha val="43000"/>
                  </a:srgbClr>
                </a:outerShdw>
              </a:effectLst>
              <a:latin typeface="+mj-lt"/>
              <a:ea typeface="Arial" panose="020B060402020202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304799" y="195943"/>
            <a:ext cx="2438399" cy="15911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074" y="4846320"/>
            <a:ext cx="1837508" cy="1722664"/>
          </a:xfrm>
          <a:prstGeom prst="rect">
            <a:avLst/>
          </a:prstGeom>
        </p:spPr>
      </p:pic>
    </p:spTree>
    <p:extLst>
      <p:ext uri="{BB962C8B-B14F-4D97-AF65-F5344CB8AC3E}">
        <p14:creationId xmlns:p14="http://schemas.microsoft.com/office/powerpoint/2010/main" val="20576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3" dur="500"/>
                                        <p:tgtEl>
                                          <p:spTgt spid="3">
                                            <p:txEl>
                                              <p:pRg st="3" end="3"/>
                                            </p:txEl>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8" dur="500"/>
                                        <p:tgtEl>
                                          <p:spTgt spid="3">
                                            <p:txEl>
                                              <p:pRg st="4" end="4"/>
                                            </p:txEl>
                                          </p:spTgt>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F4492A6-BE28-4FE9-8043-C331AF8E2834}"/>
              </a:ext>
            </a:extLst>
          </p:cNvPr>
          <p:cNvSpPr txBox="1"/>
          <p:nvPr/>
        </p:nvSpPr>
        <p:spPr>
          <a:xfrm>
            <a:off x="247650" y="956944"/>
            <a:ext cx="10991849" cy="2791533"/>
          </a:xfrm>
          <a:prstGeom prst="rect">
            <a:avLst/>
          </a:prstGeom>
          <a:noFill/>
        </p:spPr>
        <p:txBody>
          <a:bodyPr wrap="square">
            <a:spAutoFit/>
          </a:bodyPr>
          <a:lstStyle/>
          <a:p>
            <a:pPr indent="342265" algn="just">
              <a:lnSpc>
                <a:spcPct val="105000"/>
              </a:lnSpc>
              <a:spcBef>
                <a:spcPts val="600"/>
              </a:spcBef>
              <a:spcAft>
                <a:spcPts val="600"/>
              </a:spcAft>
            </a:pPr>
            <a:r>
              <a:rPr lang="en-US" sz="2400" b="1" dirty="0" smtClean="0">
                <a:solidFill>
                  <a:srgbClr val="FF0000"/>
                </a:solidFill>
                <a:effectLst/>
                <a:latin typeface="Times New Roman" panose="02020603050405020304" pitchFamily="18" charset="0"/>
                <a:ea typeface="Arial" panose="020B0604020202020204" pitchFamily="34" charset="0"/>
              </a:rPr>
              <a:t>     NHIỆM </a:t>
            </a:r>
            <a:r>
              <a:rPr lang="en-US" sz="2400" b="1" dirty="0">
                <a:solidFill>
                  <a:srgbClr val="FF0000"/>
                </a:solidFill>
                <a:effectLst/>
                <a:latin typeface="Times New Roman" panose="02020603050405020304" pitchFamily="18" charset="0"/>
                <a:ea typeface="Arial" panose="020B0604020202020204" pitchFamily="34" charset="0"/>
              </a:rPr>
              <a:t>VỤ 1: </a:t>
            </a:r>
            <a:r>
              <a:rPr lang="en-US" sz="2400" b="1" dirty="0" err="1" smtClean="0">
                <a:effectLst/>
                <a:latin typeface="Times New Roman" panose="02020603050405020304" pitchFamily="18" charset="0"/>
                <a:ea typeface="Arial" panose="020B0604020202020204" pitchFamily="34" charset="0"/>
              </a:rPr>
              <a:t>Hãy</a:t>
            </a:r>
            <a:r>
              <a:rPr lang="en-US" sz="2400" b="1" dirty="0" smtClean="0">
                <a:effectLst/>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đọc</a:t>
            </a:r>
            <a:r>
              <a:rPr lang="en-US" sz="2400" b="1" dirty="0">
                <a:latin typeface="Times New Roman" panose="02020603050405020304" pitchFamily="18" charset="0"/>
                <a:ea typeface="Arial" panose="020B0604020202020204" pitchFamily="34" charset="0"/>
              </a:rPr>
              <a:t> SGK </a:t>
            </a:r>
            <a:r>
              <a:rPr lang="en-US" sz="2400" b="1" dirty="0" err="1">
                <a:latin typeface="Times New Roman" panose="02020603050405020304" pitchFamily="18" charset="0"/>
                <a:ea typeface="Arial" panose="020B0604020202020204" pitchFamily="34" charset="0"/>
              </a:rPr>
              <a:t>mục</a:t>
            </a:r>
            <a:r>
              <a:rPr lang="en-US" sz="2400" b="1" dirty="0">
                <a:latin typeface="Times New Roman" panose="02020603050405020304" pitchFamily="18" charset="0"/>
                <a:ea typeface="Arial" panose="020B0604020202020204" pitchFamily="34" charset="0"/>
              </a:rPr>
              <a:t> 1 </a:t>
            </a:r>
            <a:r>
              <a:rPr lang="en-US" sz="2400" b="1" dirty="0" err="1">
                <a:latin typeface="Times New Roman" panose="02020603050405020304" pitchFamily="18" charset="0"/>
                <a:ea typeface="Arial" panose="020B0604020202020204" pitchFamily="34" charset="0"/>
              </a:rPr>
              <a:t>trang</a:t>
            </a:r>
            <a:r>
              <a:rPr lang="en-US" sz="2400" b="1" dirty="0">
                <a:latin typeface="Times New Roman" panose="02020603050405020304" pitchFamily="18" charset="0"/>
                <a:ea typeface="Arial" panose="020B0604020202020204" pitchFamily="34" charset="0"/>
              </a:rPr>
              <a:t> 35, </a:t>
            </a:r>
            <a:r>
              <a:rPr lang="en-US" sz="2400" b="1" dirty="0" err="1">
                <a:latin typeface="Times New Roman" panose="02020603050405020304" pitchFamily="18" charset="0"/>
                <a:ea typeface="Arial" panose="020B0604020202020204" pitchFamily="34" charset="0"/>
              </a:rPr>
              <a:t>quan</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sát</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hình</a:t>
            </a:r>
            <a:r>
              <a:rPr lang="en-US" sz="2400" b="1" dirty="0">
                <a:latin typeface="Times New Roman" panose="02020603050405020304" pitchFamily="18" charset="0"/>
                <a:ea typeface="Arial" panose="020B0604020202020204" pitchFamily="34" charset="0"/>
              </a:rPr>
              <a:t> 8.1 </a:t>
            </a:r>
            <a:r>
              <a:rPr lang="en-US" sz="2400" b="1" dirty="0" err="1">
                <a:latin typeface="Times New Roman" panose="02020603050405020304" pitchFamily="18" charset="0"/>
                <a:ea typeface="Arial" panose="020B0604020202020204" pitchFamily="34" charset="0"/>
              </a:rPr>
              <a:t>và</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trả</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lời</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trả</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lời</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các</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câu</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hỏi</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phiếu</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học</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tập</a:t>
            </a:r>
            <a:r>
              <a:rPr lang="en-US" sz="2400" b="1" dirty="0">
                <a:latin typeface="Times New Roman" panose="02020603050405020304" pitchFamily="18" charset="0"/>
                <a:ea typeface="Arial" panose="020B0604020202020204" pitchFamily="34" charset="0"/>
              </a:rPr>
              <a:t> </a:t>
            </a:r>
            <a:r>
              <a:rPr lang="en-US" sz="2400" b="1" dirty="0" err="1">
                <a:latin typeface="Times New Roman" panose="02020603050405020304" pitchFamily="18" charset="0"/>
                <a:ea typeface="Arial" panose="020B0604020202020204" pitchFamily="34" charset="0"/>
              </a:rPr>
              <a:t>số</a:t>
            </a:r>
            <a:r>
              <a:rPr lang="en-US" sz="2400" b="1" dirty="0">
                <a:latin typeface="Times New Roman" panose="02020603050405020304" pitchFamily="18" charset="0"/>
                <a:ea typeface="Arial" panose="020B0604020202020204" pitchFamily="34" charset="0"/>
              </a:rPr>
              <a:t> 2:</a:t>
            </a:r>
            <a:endParaRPr lang="en-GB" sz="2400" b="1" dirty="0">
              <a:latin typeface="Times New Roman" panose="02020603050405020304" pitchFamily="18" charset="0"/>
              <a:ea typeface="Arial" panose="020B0604020202020204" pitchFamily="34" charset="0"/>
            </a:endParaRPr>
          </a:p>
          <a:p>
            <a:r>
              <a:rPr lang="en-US" sz="2400" dirty="0" smtClean="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AE6793-EA05-44F5-86F2-EF3A1EA78258}"/>
              </a:ext>
            </a:extLst>
          </p:cNvPr>
          <p:cNvSpPr txBox="1"/>
          <p:nvPr/>
        </p:nvSpPr>
        <p:spPr>
          <a:xfrm>
            <a:off x="1495425" y="180423"/>
            <a:ext cx="9382126" cy="523220"/>
          </a:xfrm>
          <a:prstGeom prst="rect">
            <a:avLst/>
          </a:prstGeom>
          <a:noFill/>
        </p:spPr>
        <p:txBody>
          <a:bodyPr wrap="square" rtlCol="0">
            <a:spAutoFit/>
          </a:bodyPr>
          <a:lstStyle/>
          <a:p>
            <a:r>
              <a:rPr lang="vi-VN" sz="2800" b="1" dirty="0">
                <a:solidFill>
                  <a:srgbClr val="FF0000"/>
                </a:solidFill>
              </a:rPr>
              <a:t>NHIỆM VỤ HỌC SINH                      THỜI GIAN: 6 PHÚT</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247650" y="129804"/>
            <a:ext cx="922518" cy="601982"/>
          </a:xfrm>
          <a:prstGeom prst="rect">
            <a:avLst/>
          </a:prstGeom>
        </p:spPr>
      </p:pic>
      <p:pic>
        <p:nvPicPr>
          <p:cNvPr id="12" name="Picture 11">
            <a:extLst>
              <a:ext uri="{FF2B5EF4-FFF2-40B4-BE49-F238E27FC236}">
                <a16:creationId xmlns:a16="http://schemas.microsoft.com/office/drawing/2014/main" id="{A8448DF5-8AAA-4EA4-873E-927C8CE7F6C7}"/>
              </a:ext>
            </a:extLst>
          </p:cNvPr>
          <p:cNvPicPr>
            <a:picLocks noChangeAspect="1"/>
          </p:cNvPicPr>
          <p:nvPr/>
        </p:nvPicPr>
        <p:blipFill>
          <a:blip r:embed="rId3"/>
          <a:stretch>
            <a:fillRect/>
          </a:stretch>
        </p:blipFill>
        <p:spPr>
          <a:xfrm>
            <a:off x="247650" y="3584116"/>
            <a:ext cx="1022508" cy="1022508"/>
          </a:xfrm>
          <a:prstGeom prst="rect">
            <a:avLst/>
          </a:prstGeom>
        </p:spPr>
      </p:pic>
      <p:sp>
        <p:nvSpPr>
          <p:cNvPr id="3" name="TextBox 2"/>
          <p:cNvSpPr txBox="1"/>
          <p:nvPr/>
        </p:nvSpPr>
        <p:spPr>
          <a:xfrm>
            <a:off x="1170168" y="4442263"/>
            <a:ext cx="6676828" cy="1107996"/>
          </a:xfrm>
          <a:prstGeom prst="rect">
            <a:avLst/>
          </a:prstGeom>
          <a:noFill/>
        </p:spPr>
        <p:txBody>
          <a:bodyPr wrap="none" rtlCol="0">
            <a:spAutoFit/>
          </a:bodyPr>
          <a:lstStyle/>
          <a:p>
            <a:r>
              <a:rPr lang="en-US" sz="2400" b="1" dirty="0">
                <a:solidFill>
                  <a:srgbClr val="FF0000"/>
                </a:solidFill>
                <a:latin typeface="Times New Roman" panose="02020603050405020304" pitchFamily="18" charset="0"/>
                <a:ea typeface="Arial" panose="020B0604020202020204" pitchFamily="34" charset="0"/>
              </a:rPr>
              <a:t>NHIỆM VỤ 2: THẢO LUẬN NHÓM </a:t>
            </a:r>
          </a:p>
          <a:p>
            <a:r>
              <a:rPr lang="en-US"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endParaRPr lang="vi-VN" sz="2400" dirty="0">
              <a:latin typeface="Times New Roman" panose="02020603050405020304" pitchFamily="18" charset="0"/>
              <a:cs typeface="Times New Roman" panose="02020603050405020304" pitchFamily="18" charset="0"/>
            </a:endParaRPr>
          </a:p>
          <a:p>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2493" y="3046273"/>
            <a:ext cx="4256708" cy="3197773"/>
          </a:xfrm>
          <a:prstGeom prst="rect">
            <a:avLst/>
          </a:prstGeom>
        </p:spPr>
      </p:pic>
    </p:spTree>
    <p:extLst>
      <p:ext uri="{BB962C8B-B14F-4D97-AF65-F5344CB8AC3E}">
        <p14:creationId xmlns:p14="http://schemas.microsoft.com/office/powerpoint/2010/main" val="50318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F4492A6-BE28-4FE9-8043-C331AF8E2834}"/>
              </a:ext>
            </a:extLst>
          </p:cNvPr>
          <p:cNvSpPr txBox="1"/>
          <p:nvPr/>
        </p:nvSpPr>
        <p:spPr>
          <a:xfrm>
            <a:off x="247650" y="956944"/>
            <a:ext cx="11944350" cy="6620274"/>
          </a:xfrm>
          <a:prstGeom prst="rect">
            <a:avLst/>
          </a:prstGeom>
          <a:noFill/>
        </p:spPr>
        <p:txBody>
          <a:bodyPr wrap="square">
            <a:spAutoFit/>
          </a:bodyPr>
          <a:lstStyle/>
          <a:p>
            <a:r>
              <a:rPr lang="en-US" sz="2400" b="1" dirty="0" smtClean="0">
                <a:solidFill>
                  <a:srgbClr val="FF0000"/>
                </a:solidFill>
                <a:effectLst/>
                <a:latin typeface="Times New Roman" panose="02020603050405020304" pitchFamily="18" charset="0"/>
                <a:ea typeface="Arial" panose="020B0604020202020204" pitchFamily="34" charset="0"/>
              </a:rPr>
              <a:t>     ĐÁP ÁN:</a:t>
            </a:r>
          </a:p>
          <a:p>
            <a:r>
              <a:rPr lang="en-US" sz="2200" b="1" dirty="0" smtClean="0">
                <a:latin typeface="Times New Roman" panose="02020603050405020304" pitchFamily="18" charset="0"/>
                <a:cs typeface="Times New Roman" panose="02020603050405020304" pitchFamily="18" charset="0"/>
              </a:rPr>
              <a:t>1.</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Vật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thể</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tự</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nhiên</a:t>
            </a:r>
            <a:r>
              <a:rPr lang="en-US" sz="2200" b="1"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sẵn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nhiên</a:t>
            </a:r>
            <a:r>
              <a:rPr lang="en-US" sz="2200" dirty="0" smtClean="0">
                <a:latin typeface="Times New Roman" panose="02020603050405020304" pitchFamily="18" charset="0"/>
                <a:cs typeface="Times New Roman" panose="02020603050405020304" pitchFamily="18" charset="0"/>
              </a:rPr>
              <a:t>.</a:t>
            </a:r>
            <a:endParaRPr lang="en-GB" sz="2200"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Vật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thể</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nhân</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tạo</a:t>
            </a:r>
            <a:r>
              <a:rPr lang="en-US" sz="2200" b="1"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do con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cuộc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sống</a:t>
            </a:r>
            <a:r>
              <a:rPr lang="en-US" sz="2200" dirty="0" smtClean="0">
                <a:latin typeface="Times New Roman" panose="02020603050405020304" pitchFamily="18" charset="0"/>
                <a:cs typeface="Times New Roman" panose="02020603050405020304" pitchFamily="18" charset="0"/>
              </a:rPr>
              <a:t>.</a:t>
            </a:r>
            <a:endParaRPr lang="en-GB" sz="2200"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Vật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hữu</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sinh</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vật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sống</a:t>
            </a:r>
            <a:r>
              <a:rPr lang="en-US" sz="2200" b="1"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trưng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sống</a:t>
            </a:r>
            <a:r>
              <a:rPr lang="en-US" sz="2200" dirty="0" smtClean="0">
                <a:latin typeface="Times New Roman" panose="02020603050405020304" pitchFamily="18" charset="0"/>
                <a:cs typeface="Times New Roman" panose="02020603050405020304" pitchFamily="18" charset="0"/>
              </a:rPr>
              <a:t>.</a:t>
            </a:r>
            <a:endParaRPr lang="en-GB" sz="2200"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Vật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vô</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sinh</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vật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không</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sống</a:t>
            </a:r>
            <a:r>
              <a:rPr lang="en-US" sz="2200" b="1"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trưng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sống</a:t>
            </a:r>
            <a:r>
              <a:rPr lang="en-US" sz="2200" dirty="0" smtClean="0">
                <a:latin typeface="Times New Roman" panose="02020603050405020304" pitchFamily="18" charset="0"/>
                <a:cs typeface="Times New Roman" panose="02020603050405020304" pitchFamily="18" charset="0"/>
              </a:rPr>
              <a:t>.</a:t>
            </a:r>
            <a:endParaRPr lang="en-GB" sz="2200"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chỗ</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sẵn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còn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tạo</a:t>
            </a:r>
            <a:r>
              <a:rPr lang="en-US" sz="2200" dirty="0" smtClean="0">
                <a:latin typeface="Times New Roman" panose="02020603050405020304" pitchFamily="18" charset="0"/>
                <a:cs typeface="Times New Roman" panose="02020603050405020304" pitchFamily="18" charset="0"/>
              </a:rPr>
              <a:t> do con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endParaRPr lang="en-US" sz="2200" dirty="0" smtClean="0">
              <a:latin typeface="Times New Roman" panose="02020603050405020304" pitchFamily="18" charset="0"/>
              <a:cs typeface="Times New Roman" panose="02020603050405020304" pitchFamily="18" charset="0"/>
            </a:endParaRPr>
          </a:p>
          <a:p>
            <a:r>
              <a:rPr lang="en-US" sz="2200" b="1" dirty="0" smtClean="0">
                <a:latin typeface="Times New Roman" panose="02020603050405020304" pitchFamily="18" charset="0"/>
                <a:cs typeface="Times New Roman" panose="02020603050405020304" pitchFamily="18" charset="0"/>
              </a:rPr>
              <a:t>3.</a:t>
            </a:r>
            <a:r>
              <a:rPr lang="en-US" sz="2200" dirty="0" smtClean="0">
                <a:latin typeface="Times New Roman" panose="02020603050405020304" pitchFamily="18" charset="0"/>
                <a:cs typeface="Times New Roman" panose="02020603050405020304" pitchFamily="18" charset="0"/>
              </a:rPr>
              <a:t> </a:t>
            </a:r>
            <a:r>
              <a:rPr lang="en-US" sz="2200" u="sng" dirty="0" err="1" smtClean="0">
                <a:latin typeface="Times New Roman" panose="02020603050405020304" pitchFamily="18" charset="0"/>
                <a:cs typeface="Times New Roman" panose="02020603050405020304" pitchFamily="18" charset="0"/>
              </a:rPr>
              <a:t>Vật</a:t>
            </a:r>
            <a:r>
              <a:rPr lang="en-US" sz="2200" u="sng" dirty="0" smtClean="0">
                <a:latin typeface="Times New Roman" panose="02020603050405020304" pitchFamily="18" charset="0"/>
                <a:cs typeface="Times New Roman" panose="02020603050405020304" pitchFamily="18" charset="0"/>
              </a:rPr>
              <a:t> </a:t>
            </a:r>
            <a:r>
              <a:rPr lang="en-US" sz="2200" u="sng" dirty="0" err="1" smtClean="0">
                <a:latin typeface="Times New Roman" panose="02020603050405020304" pitchFamily="18" charset="0"/>
                <a:cs typeface="Times New Roman" panose="02020603050405020304" pitchFamily="18" charset="0"/>
              </a:rPr>
              <a:t>thể</a:t>
            </a:r>
            <a:r>
              <a:rPr lang="en-US" sz="2200" u="sng" dirty="0" smtClean="0">
                <a:latin typeface="Times New Roman" panose="02020603050405020304" pitchFamily="18" charset="0"/>
                <a:cs typeface="Times New Roman" panose="02020603050405020304" pitchFamily="18" charset="0"/>
              </a:rPr>
              <a:t> </a:t>
            </a:r>
            <a:r>
              <a:rPr lang="en-US" sz="2200" u="sng" dirty="0" err="1" smtClean="0">
                <a:latin typeface="Times New Roman" panose="02020603050405020304" pitchFamily="18" charset="0"/>
                <a:cs typeface="Times New Roman" panose="02020603050405020304" pitchFamily="18" charset="0"/>
              </a:rPr>
              <a:t>tự</a:t>
            </a:r>
            <a:r>
              <a:rPr lang="en-US" sz="2200" u="sng" dirty="0" smtClean="0">
                <a:latin typeface="Times New Roman" panose="02020603050405020304" pitchFamily="18" charset="0"/>
                <a:cs typeface="Times New Roman" panose="02020603050405020304" pitchFamily="18" charset="0"/>
              </a:rPr>
              <a:t> </a:t>
            </a:r>
            <a:r>
              <a:rPr lang="en-US" sz="2200" u="sng" dirty="0" err="1" smtClean="0">
                <a:latin typeface="Times New Roman" panose="02020603050405020304" pitchFamily="18" charset="0"/>
                <a:cs typeface="Times New Roman" panose="02020603050405020304" pitchFamily="18" charset="0"/>
              </a:rPr>
              <a:t>nhiên</a:t>
            </a:r>
            <a:r>
              <a:rPr lang="en-US" sz="2200" u="sng"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núi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vôi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cối,con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cát</a:t>
            </a:r>
            <a:r>
              <a:rPr lang="en-US" sz="2200" dirty="0" smtClean="0">
                <a:latin typeface="Times New Roman" panose="02020603050405020304" pitchFamily="18" charset="0"/>
                <a:cs typeface="Times New Roman" panose="02020603050405020304" pitchFamily="18" charset="0"/>
              </a:rPr>
              <a:t>,....</a:t>
            </a:r>
            <a:endParaRPr lang="en-GB" sz="2200" dirty="0" smtClean="0">
              <a:latin typeface="Times New Roman" panose="02020603050405020304" pitchFamily="18" charset="0"/>
              <a:cs typeface="Times New Roman" panose="02020603050405020304" pitchFamily="18" charset="0"/>
            </a:endParaRPr>
          </a:p>
          <a:p>
            <a:r>
              <a:rPr lang="en-US" sz="2200" u="sng" dirty="0" err="1" smtClean="0">
                <a:latin typeface="Times New Roman" panose="02020603050405020304" pitchFamily="18" charset="0"/>
                <a:cs typeface="Times New Roman" panose="02020603050405020304" pitchFamily="18" charset="0"/>
              </a:rPr>
              <a:t>Vật</a:t>
            </a:r>
            <a:r>
              <a:rPr lang="en-US" sz="2200" u="sng" dirty="0" smtClean="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thể</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nhân</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tạo</a:t>
            </a:r>
            <a:r>
              <a:rPr lang="en-US" sz="2200" u="sng"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thuyền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bắt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r>
              <a:rPr lang="en-US" sz="2200" u="sng" dirty="0" err="1">
                <a:latin typeface="Times New Roman" panose="02020603050405020304" pitchFamily="18" charset="0"/>
                <a:cs typeface="Times New Roman" panose="02020603050405020304" pitchFamily="18" charset="0"/>
              </a:rPr>
              <a:t>Vật</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hữu</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sinh</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vật</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sống</a:t>
            </a:r>
            <a:r>
              <a:rPr lang="en-US" sz="2200" u="sng"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cối</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cá,con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r>
              <a:rPr lang="en-US" sz="2200" u="sng" dirty="0" err="1">
                <a:latin typeface="Times New Roman" panose="02020603050405020304" pitchFamily="18" charset="0"/>
                <a:cs typeface="Times New Roman" panose="02020603050405020304" pitchFamily="18" charset="0"/>
              </a:rPr>
              <a:t>Vật</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vô</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sinh</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vật</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không</a:t>
            </a:r>
            <a:r>
              <a:rPr lang="en-US" sz="2200" u="sng" dirty="0">
                <a:latin typeface="Times New Roman" panose="02020603050405020304" pitchFamily="18" charset="0"/>
                <a:cs typeface="Times New Roman" panose="02020603050405020304" pitchFamily="18" charset="0"/>
              </a:rPr>
              <a:t> </a:t>
            </a:r>
            <a:r>
              <a:rPr lang="en-US" sz="2200" u="sng" dirty="0" err="1">
                <a:latin typeface="Times New Roman" panose="02020603050405020304" pitchFamily="18" charset="0"/>
                <a:cs typeface="Times New Roman" panose="02020603050405020304" pitchFamily="18" charset="0"/>
              </a:rPr>
              <a:t>sống</a:t>
            </a:r>
            <a:r>
              <a:rPr lang="en-US" sz="2200" u="sng"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cát</a:t>
            </a:r>
            <a:r>
              <a:rPr lang="en-US" sz="2200"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chất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có</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trong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vật</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thể</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như</a:t>
            </a:r>
            <a:r>
              <a:rPr lang="en-US" sz="2200" b="1" dirty="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sau</a:t>
            </a:r>
            <a:r>
              <a:rPr lang="en-US" sz="2200" b="1" dirty="0" smtClean="0">
                <a:latin typeface="Times New Roman" panose="02020603050405020304" pitchFamily="18" charset="0"/>
                <a:cs typeface="Times New Roman" panose="02020603050405020304" pitchFamily="18" charset="0"/>
              </a:rPr>
              <a:t>: </a:t>
            </a:r>
            <a:endParaRPr lang="en-GB" sz="2200" b="1"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 </a:t>
            </a:r>
            <a:r>
              <a:rPr lang="en-US" sz="2200" dirty="0" err="1">
                <a:latin typeface="Times New Roman" panose="02020603050405020304" pitchFamily="18" charset="0"/>
                <a:cs typeface="Times New Roman" panose="02020603050405020304" pitchFamily="18" charset="0"/>
              </a:rPr>
              <a:t>Núi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chất</a:t>
            </a:r>
            <a:r>
              <a:rPr lang="en-US" sz="2200" dirty="0">
                <a:latin typeface="Times New Roman" panose="02020603050405020304" pitchFamily="18" charset="0"/>
                <a:cs typeface="Times New Roman" panose="02020603050405020304" pitchFamily="18" charset="0"/>
              </a:rPr>
              <a:t> calcium carbonate,...),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sét</a:t>
            </a:r>
            <a:r>
              <a:rPr lang="en-US" sz="2200"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b)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tử</a:t>
            </a:r>
            <a:r>
              <a:rPr lang="en-US" sz="2200" dirty="0">
                <a:latin typeface="Times New Roman" panose="02020603050405020304" pitchFamily="18" charset="0"/>
                <a:cs typeface="Times New Roman" panose="02020603050405020304" pitchFamily="18" charset="0"/>
              </a:rPr>
              <a:t>: protein, lipid,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c)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cao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Xenlulo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endParaRPr lang="en-GB"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d) Con </a:t>
            </a:r>
            <a:r>
              <a:rPr lang="en-US" sz="2200" dirty="0" err="1">
                <a:latin typeface="Times New Roman" panose="02020603050405020304" pitchFamily="18" charset="0"/>
                <a:cs typeface="Times New Roman" panose="02020603050405020304" pitchFamily="18" charset="0"/>
              </a:rPr>
              <a:t>thuyền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gỗ,sắt</a:t>
            </a:r>
            <a:r>
              <a:rPr lang="en-US" sz="2200"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e) </a:t>
            </a:r>
            <a:r>
              <a:rPr lang="en-US" sz="2200" dirty="0" err="1">
                <a:latin typeface="Times New Roman" panose="02020603050405020304" pitchFamily="18" charset="0"/>
                <a:cs typeface="Times New Roman" panose="02020603050405020304" pitchFamily="18" charset="0"/>
              </a:rPr>
              <a:t>Ngôi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sắt,thép</a:t>
            </a:r>
            <a:r>
              <a:rPr lang="en-US" sz="2200" dirty="0">
                <a:latin typeface="Times New Roman" panose="02020603050405020304" pitchFamily="18" charset="0"/>
                <a:cs typeface="Times New Roman" panose="02020603050405020304" pitchFamily="18" charset="0"/>
              </a:rPr>
              <a:t>, xi </a:t>
            </a:r>
            <a:r>
              <a:rPr lang="en-US" sz="2200" dirty="0" err="1">
                <a:latin typeface="Times New Roman" panose="02020603050405020304" pitchFamily="18" charset="0"/>
                <a:cs typeface="Times New Roman" panose="02020603050405020304" pitchFamily="18" charset="0"/>
              </a:rPr>
              <a:t>măng,gỗ</a:t>
            </a:r>
            <a:r>
              <a:rPr lang="en-US" sz="2200" dirty="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endParaRPr lang="en-GB" dirty="0"/>
          </a:p>
          <a:p>
            <a:pPr indent="342265" algn="just">
              <a:lnSpc>
                <a:spcPct val="1050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AE6793-EA05-44F5-86F2-EF3A1EA78258}"/>
              </a:ext>
            </a:extLst>
          </p:cNvPr>
          <p:cNvSpPr txBox="1"/>
          <p:nvPr/>
        </p:nvSpPr>
        <p:spPr>
          <a:xfrm>
            <a:off x="1495425" y="180423"/>
            <a:ext cx="9382126" cy="523220"/>
          </a:xfrm>
          <a:prstGeom prst="rect">
            <a:avLst/>
          </a:prstGeom>
          <a:noFill/>
        </p:spPr>
        <p:txBody>
          <a:bodyPr wrap="square" rtlCol="0">
            <a:spAutoFit/>
          </a:bodyPr>
          <a:lstStyle/>
          <a:p>
            <a:r>
              <a:rPr lang="vi-VN" sz="2800" b="1" dirty="0">
                <a:solidFill>
                  <a:srgbClr val="FF0000"/>
                </a:solidFill>
              </a:rPr>
              <a:t>NHIỆM VỤ HỌC SINH                      THỜI GIAN: 6 PHÚT</a:t>
            </a:r>
          </a:p>
        </p:txBody>
      </p:sp>
      <p:sp>
        <p:nvSpPr>
          <p:cNvPr id="7" name="Rectangle 6">
            <a:extLst>
              <a:ext uri="{FF2B5EF4-FFF2-40B4-BE49-F238E27FC236}">
                <a16:creationId xmlns:a16="http://schemas.microsoft.com/office/drawing/2014/main"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247650" y="129804"/>
            <a:ext cx="922518" cy="6019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425" y="956944"/>
            <a:ext cx="7699704" cy="578426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9802" y="4530625"/>
            <a:ext cx="2682198" cy="2210131"/>
          </a:xfrm>
          <a:prstGeom prst="rect">
            <a:avLst/>
          </a:prstGeom>
        </p:spPr>
      </p:pic>
    </p:spTree>
    <p:extLst>
      <p:ext uri="{BB962C8B-B14F-4D97-AF65-F5344CB8AC3E}">
        <p14:creationId xmlns:p14="http://schemas.microsoft.com/office/powerpoint/2010/main" val="151634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Effect transition="in" filter="fade">
                                      <p:cBhvr>
                                        <p:cTn id="26" dur="500"/>
                                        <p:tgtEl>
                                          <p:spTgt spid="10">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fade">
                                      <p:cBhvr>
                                        <p:cTn id="29" dur="500"/>
                                        <p:tgtEl>
                                          <p:spTgt spid="10">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6" end="6"/>
                                            </p:txEl>
                                          </p:spTgt>
                                        </p:tgtEl>
                                        <p:attrNameLst>
                                          <p:attrName>style.visibility</p:attrName>
                                        </p:attrNameLst>
                                      </p:cBhvr>
                                      <p:to>
                                        <p:strVal val="visible"/>
                                      </p:to>
                                    </p:set>
                                    <p:animEffect transition="in" filter="fade">
                                      <p:cBhvr>
                                        <p:cTn id="44" dur="500"/>
                                        <p:tgtEl>
                                          <p:spTgt spid="10">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xEl>
                                              <p:pRg st="7" end="7"/>
                                            </p:txEl>
                                          </p:spTgt>
                                        </p:tgtEl>
                                        <p:attrNameLst>
                                          <p:attrName>style.visibility</p:attrName>
                                        </p:attrNameLst>
                                      </p:cBhvr>
                                      <p:to>
                                        <p:strVal val="visible"/>
                                      </p:to>
                                    </p:set>
                                    <p:animEffect transition="in" filter="fade">
                                      <p:cBhvr>
                                        <p:cTn id="47" dur="500"/>
                                        <p:tgtEl>
                                          <p:spTgt spid="10">
                                            <p:txEl>
                                              <p:pRg st="7" end="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xEl>
                                              <p:pRg st="8" end="8"/>
                                            </p:txEl>
                                          </p:spTgt>
                                        </p:tgtEl>
                                        <p:attrNameLst>
                                          <p:attrName>style.visibility</p:attrName>
                                        </p:attrNameLst>
                                      </p:cBhvr>
                                      <p:to>
                                        <p:strVal val="visible"/>
                                      </p:to>
                                    </p:set>
                                    <p:animEffect transition="in" filter="fade">
                                      <p:cBhvr>
                                        <p:cTn id="50" dur="500"/>
                                        <p:tgtEl>
                                          <p:spTgt spid="10">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xEl>
                                              <p:pRg st="9" end="9"/>
                                            </p:txEl>
                                          </p:spTgt>
                                        </p:tgtEl>
                                        <p:attrNameLst>
                                          <p:attrName>style.visibility</p:attrName>
                                        </p:attrNameLst>
                                      </p:cBhvr>
                                      <p:to>
                                        <p:strVal val="visible"/>
                                      </p:to>
                                    </p:set>
                                    <p:animEffect transition="in" filter="fade">
                                      <p:cBhvr>
                                        <p:cTn id="53" dur="500"/>
                                        <p:tgtEl>
                                          <p:spTgt spid="10">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xEl>
                                              <p:pRg st="10" end="10"/>
                                            </p:txEl>
                                          </p:spTgt>
                                        </p:tgtEl>
                                        <p:attrNameLst>
                                          <p:attrName>style.visibility</p:attrName>
                                        </p:attrNameLst>
                                      </p:cBhvr>
                                      <p:to>
                                        <p:strVal val="visible"/>
                                      </p:to>
                                    </p:set>
                                    <p:animEffect transition="in" filter="fade">
                                      <p:cBhvr>
                                        <p:cTn id="58" dur="500"/>
                                        <p:tgtEl>
                                          <p:spTgt spid="10">
                                            <p:txEl>
                                              <p:pRg st="10" end="1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xEl>
                                              <p:pRg st="11" end="11"/>
                                            </p:txEl>
                                          </p:spTgt>
                                        </p:tgtEl>
                                        <p:attrNameLst>
                                          <p:attrName>style.visibility</p:attrName>
                                        </p:attrNameLst>
                                      </p:cBhvr>
                                      <p:to>
                                        <p:strVal val="visible"/>
                                      </p:to>
                                    </p:set>
                                    <p:animEffect transition="in" filter="fade">
                                      <p:cBhvr>
                                        <p:cTn id="61" dur="500"/>
                                        <p:tgtEl>
                                          <p:spTgt spid="10">
                                            <p:txEl>
                                              <p:pRg st="11" end="1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0">
                                            <p:txEl>
                                              <p:pRg st="12" end="12"/>
                                            </p:txEl>
                                          </p:spTgt>
                                        </p:tgtEl>
                                        <p:attrNameLst>
                                          <p:attrName>style.visibility</p:attrName>
                                        </p:attrNameLst>
                                      </p:cBhvr>
                                      <p:to>
                                        <p:strVal val="visible"/>
                                      </p:to>
                                    </p:set>
                                    <p:animEffect transition="in" filter="fade">
                                      <p:cBhvr>
                                        <p:cTn id="64" dur="500"/>
                                        <p:tgtEl>
                                          <p:spTgt spid="10">
                                            <p:txEl>
                                              <p:pRg st="12" end="12"/>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0">
                                            <p:txEl>
                                              <p:pRg st="13" end="13"/>
                                            </p:txEl>
                                          </p:spTgt>
                                        </p:tgtEl>
                                        <p:attrNameLst>
                                          <p:attrName>style.visibility</p:attrName>
                                        </p:attrNameLst>
                                      </p:cBhvr>
                                      <p:to>
                                        <p:strVal val="visible"/>
                                      </p:to>
                                    </p:set>
                                    <p:animEffect transition="in" filter="fade">
                                      <p:cBhvr>
                                        <p:cTn id="67" dur="500"/>
                                        <p:tgtEl>
                                          <p:spTgt spid="10">
                                            <p:txEl>
                                              <p:pRg st="13" end="13"/>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0">
                                            <p:txEl>
                                              <p:pRg st="14" end="14"/>
                                            </p:txEl>
                                          </p:spTgt>
                                        </p:tgtEl>
                                        <p:attrNameLst>
                                          <p:attrName>style.visibility</p:attrName>
                                        </p:attrNameLst>
                                      </p:cBhvr>
                                      <p:to>
                                        <p:strVal val="visible"/>
                                      </p:to>
                                    </p:set>
                                    <p:animEffect transition="in" filter="fade">
                                      <p:cBhvr>
                                        <p:cTn id="70" dur="500"/>
                                        <p:tgtEl>
                                          <p:spTgt spid="10">
                                            <p:txEl>
                                              <p:pRg st="14" end="14"/>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0">
                                            <p:txEl>
                                              <p:pRg st="15" end="15"/>
                                            </p:txEl>
                                          </p:spTgt>
                                        </p:tgtEl>
                                        <p:attrNameLst>
                                          <p:attrName>style.visibility</p:attrName>
                                        </p:attrNameLst>
                                      </p:cBhvr>
                                      <p:to>
                                        <p:strVal val="visible"/>
                                      </p:to>
                                    </p:set>
                                    <p:animEffect transition="in" filter="fade">
                                      <p:cBhvr>
                                        <p:cTn id="73" dur="500"/>
                                        <p:tgtEl>
                                          <p:spTgt spid="1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925" y="600890"/>
            <a:ext cx="8482149" cy="1406843"/>
          </a:xfrm>
        </p:spPr>
        <p:txBody>
          <a:bodyPr>
            <a:normAutofit fontScale="90000"/>
          </a:bodyPr>
          <a:lstStyle/>
          <a:p>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1.Sự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dạng</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
            <a:br>
              <a:rPr lang="en-GB"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br>
            <a:endParaRPr lang="en-GB" dirty="0"/>
          </a:p>
        </p:txBody>
      </p:sp>
      <p:sp>
        <p:nvSpPr>
          <p:cNvPr id="3" name="Subtitle 2"/>
          <p:cNvSpPr>
            <a:spLocks noGrp="1"/>
          </p:cNvSpPr>
          <p:nvPr>
            <p:ph type="subTitle" idx="1"/>
          </p:nvPr>
        </p:nvSpPr>
        <p:spPr>
          <a:xfrm>
            <a:off x="1523998" y="1903851"/>
            <a:ext cx="9144000" cy="3803801"/>
          </a:xfr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lnSpcReduction="10000"/>
          </a:bodyPr>
          <a:lstStyle/>
          <a:p>
            <a:pPr marL="342900" indent="-342900">
              <a:buFontTx/>
              <a:buChar char="-"/>
            </a:pPr>
            <a:endParaRPr lang="en-US" sz="2600" b="1" dirty="0" smtClean="0">
              <a:ln w="0"/>
              <a:solidFill>
                <a:schemeClr val="accent1"/>
              </a:solidFill>
              <a:latin typeface="+mj-lt"/>
            </a:endParaRPr>
          </a:p>
          <a:p>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Có</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các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loại</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thể</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sau</a:t>
            </a:r>
            <a:r>
              <a:rPr lang="en-GB" b="1" i="1"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a:p>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thể</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tự</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nhiên</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là</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những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thể</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có</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sẵn</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trong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tự</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nhiên</a:t>
            </a:r>
            <a:r>
              <a:rPr lang="en-GB" b="1" i="1"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Ví</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dụ</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cây</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cối</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đồi</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núi</a:t>
            </a:r>
            <a:r>
              <a:rPr lang="en-GB" b="1" i="1" dirty="0">
                <a:latin typeface="Times New Roman" panose="02020603050405020304" pitchFamily="18" charset="0"/>
                <a:cs typeface="Times New Roman" panose="02020603050405020304" pitchFamily="18" charset="0"/>
              </a:rPr>
              <a:t>, con </a:t>
            </a:r>
            <a:r>
              <a:rPr lang="en-GB" b="1" i="1" dirty="0" err="1">
                <a:latin typeface="Times New Roman" panose="02020603050405020304" pitchFamily="18" charset="0"/>
                <a:cs typeface="Times New Roman" panose="02020603050405020304" pitchFamily="18" charset="0"/>
              </a:rPr>
              <a:t>người</a:t>
            </a:r>
            <a:r>
              <a:rPr lang="en-GB" b="1" i="1"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a:p>
            <a:r>
              <a:rPr lang="en-GB" b="1" i="1" dirty="0" smtClean="0">
                <a:latin typeface="Times New Roman" panose="02020603050405020304" pitchFamily="18" charset="0"/>
                <a:cs typeface="Times New Roman" panose="02020603050405020304" pitchFamily="18" charset="0"/>
              </a:rPr>
              <a: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thể</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nhân</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tạo</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là</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những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thể</a:t>
            </a:r>
            <a:r>
              <a:rPr lang="en-GB" b="1" i="1" dirty="0">
                <a:latin typeface="Times New Roman" panose="02020603050405020304" pitchFamily="18" charset="0"/>
                <a:cs typeface="Times New Roman" panose="02020603050405020304" pitchFamily="18" charset="0"/>
              </a:rPr>
              <a:t> do con </a:t>
            </a:r>
            <a:r>
              <a:rPr lang="en-GB" b="1" i="1" dirty="0" err="1">
                <a:latin typeface="Times New Roman" panose="02020603050405020304" pitchFamily="18" charset="0"/>
                <a:cs typeface="Times New Roman" panose="02020603050405020304" pitchFamily="18" charset="0"/>
              </a:rPr>
              <a:t>người</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tạo</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ra</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để</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phục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vụ</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cuộc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sống</a:t>
            </a:r>
            <a:r>
              <a:rPr lang="en-GB" b="1" i="1"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Ví</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dụ</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bàn</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ghế</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máy</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tính</a:t>
            </a:r>
            <a:r>
              <a:rPr lang="en-GB" b="1" i="1"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a:p>
            <a:r>
              <a:rPr lang="en-GB" b="1" i="1" dirty="0" smtClean="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hữu</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sinh</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sống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là</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thể</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có</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các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đặc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trưng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sống</a:t>
            </a:r>
            <a:r>
              <a:rPr lang="en-GB" b="1" i="1"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Ví</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dụ</a:t>
            </a:r>
            <a:r>
              <a:rPr lang="en-GB" b="1" i="1" dirty="0">
                <a:latin typeface="Times New Roman" panose="02020603050405020304" pitchFamily="18" charset="0"/>
                <a:cs typeface="Times New Roman" panose="02020603050405020304" pitchFamily="18" charset="0"/>
              </a:rPr>
              <a:t>: con </a:t>
            </a:r>
            <a:r>
              <a:rPr lang="en-GB" b="1" i="1" dirty="0" err="1">
                <a:latin typeface="Times New Roman" panose="02020603050405020304" pitchFamily="18" charset="0"/>
                <a:cs typeface="Times New Roman" panose="02020603050405020304" pitchFamily="18" charset="0"/>
              </a:rPr>
              <a:t>mèo</a:t>
            </a:r>
            <a:r>
              <a:rPr lang="en-GB" b="1" i="1" dirty="0">
                <a:latin typeface="Times New Roman" panose="02020603050405020304" pitchFamily="18" charset="0"/>
                <a:cs typeface="Times New Roman" panose="02020603050405020304" pitchFamily="18" charset="0"/>
              </a:rPr>
              <a:t>, con </a:t>
            </a:r>
            <a:r>
              <a:rPr lang="en-GB" b="1" i="1" dirty="0" err="1">
                <a:latin typeface="Times New Roman" panose="02020603050405020304" pitchFamily="18" charset="0"/>
                <a:cs typeface="Times New Roman" panose="02020603050405020304" pitchFamily="18" charset="0"/>
              </a:rPr>
              <a:t>người</a:t>
            </a:r>
            <a:r>
              <a:rPr lang="en-GB" b="1" i="1"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a:t>
            </a:r>
            <a:endParaRPr lang="en-GB" dirty="0" smtClean="0">
              <a:latin typeface="Times New Roman" panose="02020603050405020304" pitchFamily="18" charset="0"/>
              <a:cs typeface="Times New Roman" panose="02020603050405020304" pitchFamily="18" charset="0"/>
            </a:endParaRPr>
          </a:p>
          <a:p>
            <a:r>
              <a:rPr lang="en-GB" b="1" i="1" dirty="0" smtClean="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vô</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sinh</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không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sống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là</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vật</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thể</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không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có</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các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đặc</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trưng</a:t>
            </a:r>
            <a:r>
              <a:rPr lang="en-GB" b="1" i="1" dirty="0">
                <a:latin typeface="Times New Roman" panose="02020603050405020304" pitchFamily="18" charset="0"/>
                <a:cs typeface="Times New Roman" panose="02020603050405020304" pitchFamily="18" charset="0"/>
              </a:rPr>
              <a:t> </a:t>
            </a:r>
            <a:r>
              <a:rPr lang="en-GB" b="1" i="1" dirty="0" err="1">
                <a:latin typeface="Times New Roman" panose="02020603050405020304" pitchFamily="18" charset="0"/>
                <a:cs typeface="Times New Roman" panose="02020603050405020304" pitchFamily="18" charset="0"/>
              </a:rPr>
              <a:t>sống</a:t>
            </a:r>
            <a:r>
              <a:rPr lang="en-GB"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Ví</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bàn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núi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đá</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vôi</a:t>
            </a:r>
            <a:r>
              <a:rPr lang="en-US" b="1" i="1"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304799" y="195943"/>
            <a:ext cx="2438399" cy="15911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074" y="4846320"/>
            <a:ext cx="1837508" cy="1722664"/>
          </a:xfrm>
          <a:prstGeom prst="rect">
            <a:avLst/>
          </a:prstGeom>
        </p:spPr>
      </p:pic>
    </p:spTree>
    <p:extLst>
      <p:ext uri="{BB962C8B-B14F-4D97-AF65-F5344CB8AC3E}">
        <p14:creationId xmlns:p14="http://schemas.microsoft.com/office/powerpoint/2010/main" val="21530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0" y="338231"/>
            <a:ext cx="7604759" cy="1325563"/>
          </a:xfrm>
        </p:spPr>
        <p:txBody>
          <a:bodyPr/>
          <a:lstStyle/>
          <a:p>
            <a:r>
              <a:rPr lang="en-US" b="1" dirty="0" err="1" smtClean="0">
                <a:solidFill>
                  <a:srgbClr val="FF0000"/>
                </a:solidFill>
                <a:latin typeface="Times New Roman" panose="02020603050405020304" pitchFamily="18" charset="0"/>
                <a:cs typeface="Times New Roman" panose="02020603050405020304" pitchFamily="18" charset="0"/>
              </a:rPr>
              <a:t>Nội</a:t>
            </a:r>
            <a:r>
              <a:rPr lang="en-US" b="1" dirty="0" smtClean="0">
                <a:solidFill>
                  <a:srgbClr val="FF0000"/>
                </a:solidFill>
                <a:latin typeface="Times New Roman" panose="02020603050405020304" pitchFamily="18" charset="0"/>
                <a:cs typeface="Times New Roman" panose="02020603050405020304" pitchFamily="18" charset="0"/>
              </a:rPr>
              <a:t> dung </a:t>
            </a:r>
            <a:r>
              <a:rPr lang="en-US" b="1" dirty="0" err="1" smtClean="0">
                <a:solidFill>
                  <a:srgbClr val="FF0000"/>
                </a:solidFill>
                <a:latin typeface="Times New Roman" panose="02020603050405020304" pitchFamily="18" charset="0"/>
                <a:cs typeface="Times New Roman" panose="02020603050405020304" pitchFamily="18" charset="0"/>
              </a:rPr>
              <a:t>chính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trong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bài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học</a:t>
            </a:r>
            <a:r>
              <a:rPr lang="en-US" b="1" dirty="0" smtClean="0">
                <a:solidFill>
                  <a:srgbClr val="FF0000"/>
                </a:solidFill>
                <a:latin typeface="Times New Roman" panose="02020603050405020304" pitchFamily="18" charset="0"/>
                <a:cs typeface="Times New Roman" panose="02020603050405020304" pitchFamily="18" charset="0"/>
              </a:rPr>
              <a:t> </a:t>
            </a:r>
            <a:endParaRPr lang="en-GB"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4850A09-2C17-4A80-BEF8-8529519FA499}"/>
              </a:ext>
            </a:extLst>
          </p:cNvPr>
          <p:cNvPicPr>
            <a:picLocks noChangeAspect="1"/>
          </p:cNvPicPr>
          <p:nvPr/>
        </p:nvPicPr>
        <p:blipFill>
          <a:blip r:embed="rId2"/>
          <a:stretch>
            <a:fillRect/>
          </a:stretch>
        </p:blipFill>
        <p:spPr>
          <a:xfrm>
            <a:off x="265637" y="72635"/>
            <a:ext cx="2438399" cy="1591159"/>
          </a:xfrm>
          <a:prstGeom prst="rect">
            <a:avLst/>
          </a:prstGeom>
        </p:spPr>
      </p:pic>
      <p:sp>
        <p:nvSpPr>
          <p:cNvPr id="12" name="Snip Diagonal Corner Rectangle 11"/>
          <p:cNvSpPr/>
          <p:nvPr/>
        </p:nvSpPr>
        <p:spPr>
          <a:xfrm>
            <a:off x="2569569" y="1886105"/>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1.Sự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dạng</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3" name="Snip Diagonal Corner Rectangle 12"/>
          <p:cNvSpPr/>
          <p:nvPr/>
        </p:nvSpPr>
        <p:spPr>
          <a:xfrm>
            <a:off x="2569567" y="3033792"/>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2.Các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cơ</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bản</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06594" y="5070303"/>
            <a:ext cx="1697038" cy="1697038"/>
          </a:xfrm>
        </p:spPr>
      </p:pic>
      <p:sp>
        <p:nvSpPr>
          <p:cNvPr id="16" name="Snip Diagonal Corner Rectangle 15"/>
          <p:cNvSpPr/>
          <p:nvPr/>
        </p:nvSpPr>
        <p:spPr>
          <a:xfrm>
            <a:off x="2569566" y="4263048"/>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3.Tính</a:t>
            </a:r>
            <a:r>
              <a:rPr lang="en-US" dirty="0" smtClean="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r>
              <a:rPr lang="en-US" dirty="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dirty="0"/>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7" name="Snip Diagonal Corner Rectangle 16"/>
          <p:cNvSpPr/>
          <p:nvPr/>
        </p:nvSpPr>
        <p:spPr>
          <a:xfrm>
            <a:off x="2569568" y="5419970"/>
            <a:ext cx="6661513" cy="906900"/>
          </a:xfrm>
          <a:prstGeom prst="snip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4.Sự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chuyển</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thể</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của</a:t>
            </a:r>
            <a:r>
              <a:rPr lang="en-US"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i="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chất</a:t>
            </a:r>
            <a:endParaRPr lang="en-GB" sz="40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2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12">
                                            <p:txEl>
                                              <p:pRg st="0" end="0"/>
                                            </p:txEl>
                                          </p:spTgt>
                                        </p:tgtEl>
                                        <p:attrNameLst>
                                          <p:attrName>style.color</p:attrName>
                                        </p:attrNameLst>
                                      </p:cBhvr>
                                      <p:by>
                                        <p:hsl h="0" s="-12549" l="-25098"/>
                                      </p:by>
                                    </p:animClr>
                                    <p:animClr clrSpc="hsl" dir="cw">
                                      <p:cBhvr>
                                        <p:cTn id="7" dur="500" fill="hold"/>
                                        <p:tgtEl>
                                          <p:spTgt spid="12">
                                            <p:txEl>
                                              <p:pRg st="0" end="0"/>
                                            </p:txEl>
                                          </p:spTgt>
                                        </p:tgtEl>
                                        <p:attrNameLst>
                                          <p:attrName>fillcolor</p:attrName>
                                        </p:attrNameLst>
                                      </p:cBhvr>
                                      <p:by>
                                        <p:hsl h="0" s="-12549" l="-25098"/>
                                      </p:by>
                                    </p:animClr>
                                    <p:animClr clrSpc="hsl" dir="cw">
                                      <p:cBhvr>
                                        <p:cTn id="8" dur="500" fill="hold"/>
                                        <p:tgtEl>
                                          <p:spTgt spid="12">
                                            <p:txEl>
                                              <p:pRg st="0" end="0"/>
                                            </p:txEl>
                                          </p:spTgt>
                                        </p:tgtEl>
                                        <p:attrNameLst>
                                          <p:attrName>stroke.color</p:attrName>
                                        </p:attrNameLst>
                                      </p:cBhvr>
                                      <p:by>
                                        <p:hsl h="0" s="-12549" l="-25098"/>
                                      </p:by>
                                    </p:animClr>
                                    <p:set>
                                      <p:cBhvr>
                                        <p:cTn id="9" dur="500" fill="hold"/>
                                        <p:tgtEl>
                                          <p:spTgt spid="1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13">
                                            <p:txEl>
                                              <p:pRg st="0" end="0"/>
                                            </p:txEl>
                                          </p:spTgt>
                                        </p:tgtEl>
                                        <p:attrNameLst>
                                          <p:attrName>style.color</p:attrName>
                                        </p:attrNameLst>
                                      </p:cBhvr>
                                      <p:by>
                                        <p:hsl h="0" s="-12549" l="-25098"/>
                                      </p:by>
                                    </p:animClr>
                                    <p:animClr clrSpc="hsl" dir="cw">
                                      <p:cBhvr>
                                        <p:cTn id="14" dur="500" fill="hold"/>
                                        <p:tgtEl>
                                          <p:spTgt spid="13">
                                            <p:txEl>
                                              <p:pRg st="0" end="0"/>
                                            </p:txEl>
                                          </p:spTgt>
                                        </p:tgtEl>
                                        <p:attrNameLst>
                                          <p:attrName>fillcolor</p:attrName>
                                        </p:attrNameLst>
                                      </p:cBhvr>
                                      <p:by>
                                        <p:hsl h="0" s="-12549" l="-25098"/>
                                      </p:by>
                                    </p:animClr>
                                    <p:animClr clrSpc="hsl" dir="cw">
                                      <p:cBhvr>
                                        <p:cTn id="15" dur="500" fill="hold"/>
                                        <p:tgtEl>
                                          <p:spTgt spid="13">
                                            <p:txEl>
                                              <p:pRg st="0" end="0"/>
                                            </p:txEl>
                                          </p:spTgt>
                                        </p:tgtEl>
                                        <p:attrNameLst>
                                          <p:attrName>stroke.color</p:attrName>
                                        </p:attrNameLst>
                                      </p:cBhvr>
                                      <p:by>
                                        <p:hsl h="0" s="-12549" l="-25098"/>
                                      </p:by>
                                    </p:animClr>
                                    <p:set>
                                      <p:cBhvr>
                                        <p:cTn id="16" dur="500" fill="hold"/>
                                        <p:tgtEl>
                                          <p:spTgt spid="1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962</TotalTime>
  <Words>2870</Words>
  <Application>Microsoft Office PowerPoint</Application>
  <PresentationFormat>Widescreen</PresentationFormat>
  <Paragraphs>489</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Times New Roman</vt:lpstr>
      <vt:lpstr>Wingdings</vt:lpstr>
      <vt:lpstr>Office Theme</vt:lpstr>
      <vt:lpstr>BÀI 8:  SỰ ĐA DẠNG VÀ CÁC THỂ CƠ BẢN CỦA CHẤT. TÍNH CHẤT CỦA CHẤT</vt:lpstr>
      <vt:lpstr>Nội dung chính trong bài học </vt:lpstr>
      <vt:lpstr>1.Sự đa dạng của chất </vt:lpstr>
      <vt:lpstr>PowerPoint Presentation</vt:lpstr>
      <vt:lpstr>1.Sự đa dạng của chất </vt:lpstr>
      <vt:lpstr>PowerPoint Presentation</vt:lpstr>
      <vt:lpstr>PowerPoint Presentation</vt:lpstr>
      <vt:lpstr>1.Sự đa dạng của chất </vt:lpstr>
      <vt:lpstr>Nội dung chính trong bài học </vt:lpstr>
      <vt:lpstr>PowerPoint Presentation</vt:lpstr>
      <vt:lpstr>PowerPoint Presentation</vt:lpstr>
      <vt:lpstr>PowerPoint Presentation</vt:lpstr>
      <vt:lpstr>2.Các thể cơ bản của chất </vt:lpstr>
      <vt:lpstr>Nội dung chính trong bài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Tính chất của chất </vt:lpstr>
      <vt:lpstr>Nội dung chính trong bài học </vt:lpstr>
      <vt:lpstr>PowerPoint Presentation</vt:lpstr>
      <vt:lpstr>PowerPoint Presentation</vt:lpstr>
      <vt:lpstr>4. Sự chuyển thể của chất </vt:lpstr>
      <vt:lpstr>PowerPoint Presentation</vt:lpstr>
      <vt:lpstr>PHIẾU HỌC TẬP SỐ 5</vt:lpstr>
      <vt:lpstr>SƠ ĐỒ TÓM TẮT QUÁ TRÌNH CHUYỂN THỂ</vt:lpstr>
      <vt:lpstr>4. Sự chuyển thể của chất </vt:lpstr>
      <vt:lpstr>4. Sự chuyển thể của chất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SỰ ĐA DẠNG VÀ CÁC THỂ CƠ BẢN CỦA CHẤT. TÍNH CHẤT CỦA CHẤT</dc:title>
  <dc:creator>Admin</dc:creator>
  <cp:lastModifiedBy>admin</cp:lastModifiedBy>
  <cp:revision>82</cp:revision>
  <dcterms:created xsi:type="dcterms:W3CDTF">2021-02-06T13:24:47Z</dcterms:created>
  <dcterms:modified xsi:type="dcterms:W3CDTF">2022-10-04T03:58:52Z</dcterms:modified>
</cp:coreProperties>
</file>