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8" r:id="rId3"/>
    <p:sldId id="257" r:id="rId4"/>
    <p:sldId id="284" r:id="rId5"/>
    <p:sldId id="259" r:id="rId6"/>
    <p:sldId id="256" r:id="rId7"/>
    <p:sldId id="261" r:id="rId8"/>
    <p:sldId id="262" r:id="rId9"/>
    <p:sldId id="260" r:id="rId10"/>
    <p:sldId id="264" r:id="rId11"/>
    <p:sldId id="265" r:id="rId12"/>
    <p:sldId id="277" r:id="rId13"/>
    <p:sldId id="279" r:id="rId14"/>
    <p:sldId id="269" r:id="rId15"/>
    <p:sldId id="268" r:id="rId16"/>
    <p:sldId id="278" r:id="rId17"/>
    <p:sldId id="280" r:id="rId18"/>
    <p:sldId id="272" r:id="rId19"/>
    <p:sldId id="273" r:id="rId20"/>
    <p:sldId id="281" r:id="rId21"/>
    <p:sldId id="287" r:id="rId22"/>
    <p:sldId id="285" r:id="rId23"/>
    <p:sldId id="274" r:id="rId24"/>
    <p:sldId id="282" r:id="rId25"/>
    <p:sldId id="286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7AF9-003A-4063-A25D-616D8BE44A2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F108-2C93-468E-8CDF-00BD13D6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72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7AF9-003A-4063-A25D-616D8BE44A2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F108-2C93-468E-8CDF-00BD13D6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01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7AF9-003A-4063-A25D-616D8BE44A2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F108-2C93-468E-8CDF-00BD13D6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26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7AF9-003A-4063-A25D-616D8BE44A2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F108-2C93-468E-8CDF-00BD13D6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3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7AF9-003A-4063-A25D-616D8BE44A2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F108-2C93-468E-8CDF-00BD13D6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0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7AF9-003A-4063-A25D-616D8BE44A2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F108-2C93-468E-8CDF-00BD13D6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26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7AF9-003A-4063-A25D-616D8BE44A2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F108-2C93-468E-8CDF-00BD13D6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19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7AF9-003A-4063-A25D-616D8BE44A2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F108-2C93-468E-8CDF-00BD13D6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7AF9-003A-4063-A25D-616D8BE44A2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F108-2C93-468E-8CDF-00BD13D6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9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7AF9-003A-4063-A25D-616D8BE44A2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F108-2C93-468E-8CDF-00BD13D6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45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7AF9-003A-4063-A25D-616D8BE44A2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F108-2C93-468E-8CDF-00BD13D6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45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17AF9-003A-4063-A25D-616D8BE44A2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CF108-2C93-468E-8CDF-00BD13D6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9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1062" y="196313"/>
            <a:ext cx="5140569" cy="81656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31065" y="1010899"/>
            <a:ext cx="4275786" cy="326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9" name="Picture 8" descr="virus corona - vi rut covid-1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81" y="1486934"/>
            <a:ext cx="10665687" cy="487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virus cum c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5" y="1575582"/>
            <a:ext cx="10834103" cy="4783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66" y="1486934"/>
            <a:ext cx="10834102" cy="5021685"/>
          </a:xfrm>
          <a:prstGeom prst="rect">
            <a:avLst/>
          </a:prstGeom>
        </p:spPr>
      </p:pic>
      <p:pic>
        <p:nvPicPr>
          <p:cNvPr id="14" name="Picture 13" descr="https://drugsofcanada.com/wp-content/uploads/2017/11/virus_dai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8" y="1486933"/>
            <a:ext cx="11029070" cy="5021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06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4.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9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2" y="2016152"/>
            <a:ext cx="6606861" cy="4782798"/>
          </a:xfrm>
          <a:prstGeom prst="rect">
            <a:avLst/>
          </a:prstGeom>
        </p:spPr>
      </p:pic>
      <p:sp>
        <p:nvSpPr>
          <p:cNvPr id="5" name="WordArt 14"/>
          <p:cNvSpPr>
            <a:spLocks noChangeArrowheads="1" noChangeShapeType="1" noTextEdit="1"/>
          </p:cNvSpPr>
          <p:nvPr/>
        </p:nvSpPr>
        <p:spPr bwMode="auto">
          <a:xfrm>
            <a:off x="2889739" y="77242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6" name="WordArt 15"/>
          <p:cNvSpPr>
            <a:spLocks noChangeArrowheads="1" noChangeShapeType="1" noTextEdit="1"/>
          </p:cNvSpPr>
          <p:nvPr/>
        </p:nvSpPr>
        <p:spPr bwMode="auto">
          <a:xfrm>
            <a:off x="4783016" y="77242"/>
            <a:ext cx="3288323" cy="3204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E0F43-87E3-40D8-9C0D-FF319C016818}"/>
              </a:ext>
            </a:extLst>
          </p:cNvPr>
          <p:cNvSpPr txBox="1"/>
          <p:nvPr/>
        </p:nvSpPr>
        <p:spPr>
          <a:xfrm>
            <a:off x="-147768" y="477292"/>
            <a:ext cx="6075014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lvl="1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VIRUS: </a:t>
            </a:r>
          </a:p>
        </p:txBody>
      </p:sp>
      <p:sp>
        <p:nvSpPr>
          <p:cNvPr id="8" name="Rectangle 7"/>
          <p:cNvSpPr/>
          <p:nvPr/>
        </p:nvSpPr>
        <p:spPr>
          <a:xfrm>
            <a:off x="-193678" y="1114712"/>
            <a:ext cx="8757634" cy="326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virus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8617" y="1492932"/>
            <a:ext cx="2342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617" y="2962140"/>
            <a:ext cx="1302850" cy="7106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024" y="2846231"/>
            <a:ext cx="3319169" cy="7083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330" y="1951757"/>
            <a:ext cx="5233054" cy="49062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023" y="3727148"/>
            <a:ext cx="3319169" cy="8706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93" y="1554924"/>
            <a:ext cx="5482107" cy="52440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0090" y="4683161"/>
            <a:ext cx="1371113" cy="7774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903" y="4670282"/>
            <a:ext cx="3229289" cy="7774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0157" y="1824678"/>
            <a:ext cx="5340227" cy="49742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0090" y="5692462"/>
            <a:ext cx="1269649" cy="8201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7148" y="5604947"/>
            <a:ext cx="3328044" cy="10405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9892" y="1710478"/>
            <a:ext cx="5370492" cy="508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4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953037"/>
            <a:ext cx="7057622" cy="57826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875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24.7,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virus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203" y="875763"/>
            <a:ext cx="4262907" cy="862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912" y="1996225"/>
            <a:ext cx="3121488" cy="437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08" y="3258355"/>
            <a:ext cx="1144847" cy="495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0912" y="2591956"/>
            <a:ext cx="3121488" cy="476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5456" y="3258354"/>
            <a:ext cx="2061395" cy="495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0912" y="3258353"/>
            <a:ext cx="3121488" cy="5113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836" y="3258353"/>
            <a:ext cx="2061395" cy="4952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0912" y="4003213"/>
            <a:ext cx="3121488" cy="5369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0912" y="4662151"/>
            <a:ext cx="3121487" cy="11977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33" y="6220496"/>
            <a:ext cx="2061395" cy="331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722" y="6158449"/>
            <a:ext cx="2061395" cy="4558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835" y="6219354"/>
            <a:ext cx="2061395" cy="4558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0912" y="5981840"/>
            <a:ext cx="3121487" cy="4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7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875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974"/>
            <a:ext cx="4262907" cy="862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6070"/>
            <a:ext cx="4262907" cy="4378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16163"/>
            <a:ext cx="4262907" cy="476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173105"/>
            <a:ext cx="4262906" cy="4973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50904"/>
            <a:ext cx="4262907" cy="5369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28703"/>
            <a:ext cx="4262907" cy="11977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67253"/>
            <a:ext cx="4262907" cy="4949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1849" y="1906070"/>
            <a:ext cx="5434853" cy="437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1849" y="2547372"/>
            <a:ext cx="5434853" cy="4453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1849" y="3173105"/>
            <a:ext cx="5434853" cy="4146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1847" y="4606928"/>
            <a:ext cx="5434855" cy="8213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01847" y="3881808"/>
            <a:ext cx="5434855" cy="4911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1849" y="5726438"/>
            <a:ext cx="5434854" cy="854667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4392603" y="1989784"/>
            <a:ext cx="579549" cy="2704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4392603" y="2584422"/>
            <a:ext cx="579549" cy="2704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flipV="1">
            <a:off x="4392603" y="3294040"/>
            <a:ext cx="579549" cy="25550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4392603" y="3984170"/>
            <a:ext cx="579549" cy="2704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4392603" y="4942482"/>
            <a:ext cx="579549" cy="2704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4393510" y="6018545"/>
            <a:ext cx="579549" cy="2704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/>
          <p:cNvSpPr/>
          <p:nvPr/>
        </p:nvSpPr>
        <p:spPr>
          <a:xfrm>
            <a:off x="10665493" y="1989784"/>
            <a:ext cx="518322" cy="4591321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41404" y="2854873"/>
            <a:ext cx="972405" cy="24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8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1294228"/>
          </a:xfrm>
          <a:prstGeom prst="rect">
            <a:avLst/>
          </a:prstGeom>
        </p:spPr>
      </p:pic>
      <p:pic>
        <p:nvPicPr>
          <p:cNvPr id="3078" name="Picture 6" descr="Triển khai một số biện pháp phòng, chống dịch COVID-19 trong tình hình mớ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228"/>
            <a:ext cx="6400800" cy="556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ƯỚNG DẪN ĐEO KHẨU TRANG PHÒNG CHỐNG DỊCH BỆNH COVID-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801" y="1294228"/>
            <a:ext cx="5791199" cy="502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6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45" y="140677"/>
            <a:ext cx="11565227" cy="682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33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3" y="98474"/>
            <a:ext cx="6231987" cy="6611815"/>
          </a:xfrm>
          <a:prstGeom prst="rect">
            <a:avLst/>
          </a:prstGeom>
        </p:spPr>
      </p:pic>
      <p:pic>
        <p:nvPicPr>
          <p:cNvPr id="1026" name="Picture 2" descr="Tiêm chủng mở rộng | Trung tâm Y tế Quận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98474"/>
            <a:ext cx="5608320" cy="661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46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4"/>
          <p:cNvSpPr>
            <a:spLocks noChangeArrowheads="1" noChangeShapeType="1" noTextEdit="1"/>
          </p:cNvSpPr>
          <p:nvPr/>
        </p:nvSpPr>
        <p:spPr bwMode="auto">
          <a:xfrm>
            <a:off x="2889739" y="77242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4783016" y="77242"/>
            <a:ext cx="3288323" cy="3204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7E0F43-87E3-40D8-9C0D-FF319C016818}"/>
              </a:ext>
            </a:extLst>
          </p:cNvPr>
          <p:cNvSpPr txBox="1"/>
          <p:nvPr/>
        </p:nvSpPr>
        <p:spPr>
          <a:xfrm>
            <a:off x="-147768" y="477292"/>
            <a:ext cx="6075014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lvl="1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VIRUS: </a:t>
            </a:r>
          </a:p>
        </p:txBody>
      </p:sp>
      <p:sp>
        <p:nvSpPr>
          <p:cNvPr id="9" name="Rectangle 8"/>
          <p:cNvSpPr/>
          <p:nvPr/>
        </p:nvSpPr>
        <p:spPr>
          <a:xfrm>
            <a:off x="295422" y="1080115"/>
            <a:ext cx="11605846" cy="4465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marR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Virus </a:t>
            </a:r>
            <a:r>
              <a:rPr lang="vi-VN" sz="28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vai trò trong nghiên cứu khoa học và trong thực tiễn. Bên cạnh đó, </a:t>
            </a:r>
            <a:r>
              <a:rPr lang="en-US" sz="28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virus </a:t>
            </a:r>
            <a:r>
              <a:rPr lang="vi-VN" sz="28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 nguyên nhân gây ra nhiều bệnh cho người, động vật và thực vật.</a:t>
            </a:r>
            <a:endParaRPr lang="en-US" sz="2800" dirty="0">
              <a:solidFill>
                <a:srgbClr val="0B02B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0" marR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Bệnh </a:t>
            </a:r>
            <a:r>
              <a:rPr lang="en-US" sz="28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virus </a:t>
            </a:r>
            <a:r>
              <a:rPr lang="vi-VN" sz="28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800" dirty="0" err="1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ây</a:t>
            </a:r>
            <a:r>
              <a:rPr lang="vi-VN" sz="28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có thể lây truyền theo nhiều con đường khác nhau: từ mẹ sang con, tiếp xúc trực tiếp, truyền máu, tiêu hoá, hô hấp, vết cắn động vật,...</a:t>
            </a:r>
            <a:endParaRPr lang="en-US" sz="2800" dirty="0">
              <a:solidFill>
                <a:srgbClr val="0B02B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0" marR="0">
              <a:lnSpc>
                <a:spcPct val="145000"/>
              </a:lnSpc>
              <a:spcBef>
                <a:spcPts val="0"/>
              </a:spcBef>
              <a:spcAft>
                <a:spcPts val="2300"/>
              </a:spcAft>
            </a:pPr>
            <a:r>
              <a:rPr lang="vi-VN" sz="28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 phòng chống bệnh do v</a:t>
            </a:r>
            <a:r>
              <a:rPr lang="en-US" sz="2800" dirty="0" err="1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irus</a:t>
            </a:r>
            <a:r>
              <a:rPr lang="vi-VN" sz="28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gây ra chúng ta phải ngăn chặn các con đường lây truyền bệnh, tiêm </a:t>
            </a:r>
            <a:r>
              <a:rPr lang="en-US" sz="28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vaccine </a:t>
            </a:r>
            <a:r>
              <a:rPr lang="vi-VN" sz="28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phòng bệnh,...</a:t>
            </a:r>
            <a:endParaRPr lang="en-US" sz="2800" dirty="0">
              <a:solidFill>
                <a:srgbClr val="0B02BE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50" descr="cây viế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976" y="546715"/>
            <a:ext cx="9747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45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E798CF-DEF6-4703-83D2-FF661FD6AF46}"/>
              </a:ext>
            </a:extLst>
          </p:cNvPr>
          <p:cNvSpPr txBox="1"/>
          <p:nvPr/>
        </p:nvSpPr>
        <p:spPr>
          <a:xfrm>
            <a:off x="4956517" y="0"/>
            <a:ext cx="2590799" cy="561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692"/>
            <a:ext cx="12192000" cy="61567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9817" y="3884734"/>
            <a:ext cx="5334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6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658186" y="2595195"/>
            <a:ext cx="5334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1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727200" y="1143001"/>
            <a:ext cx="548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364067" y="152400"/>
            <a:ext cx="1727200" cy="762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4800" b="1" kern="10" spc="-48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kern="10" spc="-48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3048000" y="125393"/>
            <a:ext cx="8128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543245"/>
              </p:ext>
            </p:extLst>
          </p:nvPr>
        </p:nvGraphicFramePr>
        <p:xfrm>
          <a:off x="1041009" y="1604668"/>
          <a:ext cx="9594166" cy="4038792"/>
        </p:xfrm>
        <a:graphic>
          <a:graphicData uri="http://schemas.openxmlformats.org/drawingml/2006/table">
            <a:tbl>
              <a:tblPr firstRow="1" firstCol="1" bandRow="1"/>
              <a:tblGrid>
                <a:gridCol w="4895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8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530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0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5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79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01595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994" y="241595"/>
            <a:ext cx="9050215" cy="199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8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04"/>
            <a:ext cx="12192000" cy="6542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89" y="710154"/>
            <a:ext cx="4353059" cy="6012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48" y="710154"/>
            <a:ext cx="3855076" cy="6012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925" y="710154"/>
            <a:ext cx="3855076" cy="60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9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19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4560"/>
            <a:ext cx="121920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1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338" y="646330"/>
            <a:ext cx="12262338" cy="62116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66149" y="0"/>
            <a:ext cx="26597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600" b="1" u="sng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913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8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8468"/>
            <a:ext cx="12192000" cy="592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06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508000" y="1701801"/>
            <a:ext cx="7467600" cy="456599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667" dirty="0">
                <a:solidFill>
                  <a:prstClr val="black"/>
                </a:solidFill>
              </a:rPr>
              <a:t>- </a:t>
            </a:r>
            <a:r>
              <a:rPr lang="vi-VN" sz="2667" dirty="0">
                <a:solidFill>
                  <a:prstClr val="black"/>
                </a:solidFill>
              </a:rPr>
              <a:t>Thể thực khuẩn </a:t>
            </a:r>
            <a:r>
              <a:rPr lang="en-US" sz="2667" dirty="0">
                <a:solidFill>
                  <a:prstClr val="black"/>
                </a:solidFill>
              </a:rPr>
              <a:t>(</a:t>
            </a:r>
            <a:r>
              <a:rPr lang="en-US" sz="2667" b="1" dirty="0">
                <a:solidFill>
                  <a:prstClr val="black"/>
                </a:solidFill>
              </a:rPr>
              <a:t>phage</a:t>
            </a:r>
            <a:r>
              <a:rPr lang="en-US" sz="2667" dirty="0">
                <a:solidFill>
                  <a:prstClr val="black"/>
                </a:solidFill>
              </a:rPr>
              <a:t>) </a:t>
            </a:r>
            <a:r>
              <a:rPr lang="vi-VN" sz="2667" dirty="0">
                <a:solidFill>
                  <a:prstClr val="black"/>
                </a:solidFill>
              </a:rPr>
              <a:t>là những virus phổ biến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b="1" dirty="0" err="1">
                <a:solidFill>
                  <a:prstClr val="black"/>
                </a:solidFill>
              </a:rPr>
              <a:t>sống</a:t>
            </a:r>
            <a:r>
              <a:rPr lang="en-US" sz="2667" dirty="0">
                <a:solidFill>
                  <a:prstClr val="black"/>
                </a:solidFill>
              </a:rPr>
              <a:t> </a:t>
            </a:r>
            <a:r>
              <a:rPr lang="en-US" sz="2667" dirty="0" err="1">
                <a:solidFill>
                  <a:prstClr val="black"/>
                </a:solidFill>
              </a:rPr>
              <a:t>khi</a:t>
            </a:r>
            <a:r>
              <a:rPr lang="en-US" sz="2667" dirty="0">
                <a:solidFill>
                  <a:prstClr val="black"/>
                </a:solidFill>
              </a:rPr>
              <a:t> </a:t>
            </a:r>
            <a:r>
              <a:rPr lang="en-US" sz="2667" b="1" dirty="0" err="1">
                <a:solidFill>
                  <a:prstClr val="black"/>
                </a:solidFill>
              </a:rPr>
              <a:t>kí</a:t>
            </a:r>
            <a:r>
              <a:rPr lang="en-US" sz="2667" b="1" dirty="0">
                <a:solidFill>
                  <a:prstClr val="black"/>
                </a:solidFill>
              </a:rPr>
              <a:t> </a:t>
            </a:r>
            <a:r>
              <a:rPr lang="en-US" sz="2667" b="1" dirty="0" err="1">
                <a:solidFill>
                  <a:prstClr val="black"/>
                </a:solidFill>
              </a:rPr>
              <a:t>sinh</a:t>
            </a:r>
            <a:r>
              <a:rPr lang="en-US" sz="2667" dirty="0">
                <a:solidFill>
                  <a:prstClr val="black"/>
                </a:solidFill>
              </a:rPr>
              <a:t> </a:t>
            </a:r>
            <a:r>
              <a:rPr lang="en-US" sz="2667" dirty="0" err="1">
                <a:solidFill>
                  <a:prstClr val="black"/>
                </a:solidFill>
              </a:rPr>
              <a:t>trong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vật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chủ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thích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hợp</a:t>
            </a:r>
            <a:r>
              <a:rPr lang="en-US" sz="2667" dirty="0">
                <a:solidFill>
                  <a:prstClr val="black"/>
                </a:solidFill>
              </a:rPr>
              <a:t>  </a:t>
            </a:r>
            <a:r>
              <a:rPr lang="en-US" sz="2667" dirty="0" err="1">
                <a:solidFill>
                  <a:prstClr val="black"/>
                </a:solidFill>
              </a:rPr>
              <a:t>là</a:t>
            </a:r>
            <a:r>
              <a:rPr lang="en-US" sz="2667" dirty="0">
                <a:solidFill>
                  <a:prstClr val="black"/>
                </a:solidFill>
              </a:rPr>
              <a:t> vi </a:t>
            </a:r>
            <a:r>
              <a:rPr lang="en-US" sz="2667" dirty="0" err="1">
                <a:solidFill>
                  <a:prstClr val="black"/>
                </a:solidFill>
              </a:rPr>
              <a:t>khuẩn</a:t>
            </a:r>
            <a:r>
              <a:rPr lang="vi-VN" sz="2667" dirty="0">
                <a:solidFill>
                  <a:prstClr val="black"/>
                </a:solidFill>
              </a:rPr>
              <a:t>.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vi-VN" sz="2667" dirty="0">
                <a:solidFill>
                  <a:prstClr val="black"/>
                </a:solidFill>
              </a:rPr>
              <a:t>Người ta ước tính có hơn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vi-VN" sz="2667" dirty="0">
                <a:solidFill>
                  <a:prstClr val="black"/>
                </a:solidFill>
              </a:rPr>
              <a:t>10</a:t>
            </a:r>
            <a:r>
              <a:rPr lang="vi-VN" sz="2667" baseline="30000" dirty="0">
                <a:solidFill>
                  <a:prstClr val="black"/>
                </a:solidFill>
              </a:rPr>
              <a:t>31</a:t>
            </a:r>
            <a:r>
              <a:rPr lang="vi-VN" sz="2667" dirty="0">
                <a:solidFill>
                  <a:prstClr val="black"/>
                </a:solidFill>
              </a:rPr>
              <a:t> 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vi-VN" sz="2667" dirty="0">
                <a:solidFill>
                  <a:prstClr val="black"/>
                </a:solidFill>
              </a:rPr>
              <a:t>thể thực khuẩn trên hành tinh, nhiều hơn tất cả các sinh vật khác trên trái đất. </a:t>
            </a:r>
            <a:endParaRPr lang="en-US" sz="2667" dirty="0">
              <a:solidFill>
                <a:prstClr val="black"/>
              </a:solidFill>
            </a:endParaRPr>
          </a:p>
          <a:p>
            <a:r>
              <a:rPr lang="en-US" sz="2667" dirty="0">
                <a:solidFill>
                  <a:prstClr val="black"/>
                </a:solidFill>
              </a:rPr>
              <a:t>- </a:t>
            </a:r>
            <a:r>
              <a:rPr lang="en-US" sz="2667" dirty="0" err="1">
                <a:solidFill>
                  <a:prstClr val="black"/>
                </a:solidFill>
              </a:rPr>
              <a:t>Hiện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vi-VN" sz="2667" dirty="0">
                <a:solidFill>
                  <a:prstClr val="black"/>
                </a:solidFill>
              </a:rPr>
              <a:t>nay, các nhà khoa học đã bắt đầu xem xét lại thực khuẩn thể như một lựa chọn thay thế cho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thuốc</a:t>
            </a:r>
            <a:r>
              <a:rPr lang="vi-VN" sz="2667" dirty="0">
                <a:solidFill>
                  <a:prstClr val="black"/>
                </a:solidFill>
              </a:rPr>
              <a:t> kháng sinh</a:t>
            </a:r>
            <a:r>
              <a:rPr lang="en-US" sz="2667" dirty="0">
                <a:solidFill>
                  <a:prstClr val="black"/>
                </a:solidFill>
              </a:rPr>
              <a:t> hay </a:t>
            </a:r>
            <a:r>
              <a:rPr lang="en-US" sz="2667" dirty="0" err="1">
                <a:solidFill>
                  <a:prstClr val="black"/>
                </a:solidFill>
              </a:rPr>
              <a:t>dùng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làm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thể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truyền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trong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kĩ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thuật</a:t>
            </a:r>
            <a:r>
              <a:rPr lang="en-US" sz="2667" dirty="0">
                <a:solidFill>
                  <a:prstClr val="black"/>
                </a:solidFill>
              </a:rPr>
              <a:t> di </a:t>
            </a:r>
            <a:r>
              <a:rPr lang="en-US" sz="2667" dirty="0" err="1">
                <a:solidFill>
                  <a:prstClr val="black"/>
                </a:solidFill>
              </a:rPr>
              <a:t>truyền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để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sản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xuất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thuốc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kháng</a:t>
            </a:r>
            <a:r>
              <a:rPr lang="en-US" sz="2667" dirty="0">
                <a:solidFill>
                  <a:prstClr val="black"/>
                </a:solidFill>
              </a:rPr>
              <a:t> </a:t>
            </a:r>
            <a:r>
              <a:rPr lang="en-US" sz="2667" dirty="0" err="1">
                <a:solidFill>
                  <a:prstClr val="black"/>
                </a:solidFill>
              </a:rPr>
              <a:t>sinh</a:t>
            </a:r>
            <a:r>
              <a:rPr lang="en-US" sz="2667" dirty="0">
                <a:solidFill>
                  <a:prstClr val="black"/>
                </a:solidFill>
              </a:rPr>
              <a:t>, protein…</a:t>
            </a:r>
          </a:p>
          <a:p>
            <a:pPr algn="ctr"/>
            <a:r>
              <a:rPr lang="en-US" sz="2400" i="1" dirty="0">
                <a:solidFill>
                  <a:prstClr val="black"/>
                </a:solidFill>
              </a:rPr>
              <a:t>(</a:t>
            </a:r>
            <a:r>
              <a:rPr lang="en-US" sz="2400" i="1" dirty="0" err="1">
                <a:solidFill>
                  <a:prstClr val="black"/>
                </a:solidFill>
              </a:rPr>
              <a:t>Nguồn</a:t>
            </a:r>
            <a:r>
              <a:rPr lang="en-US" sz="2400" i="1" dirty="0">
                <a:solidFill>
                  <a:prstClr val="black"/>
                </a:solidFill>
              </a:rPr>
              <a:t>: </a:t>
            </a:r>
            <a:r>
              <a:rPr lang="vi-VN" sz="2400" i="1" dirty="0">
                <a:solidFill>
                  <a:prstClr val="black"/>
                </a:solidFill>
              </a:rPr>
              <a:t>Bách khoa toàn thư mở Wikipedia</a:t>
            </a:r>
            <a:r>
              <a:rPr lang="en-US" sz="2400" i="1" dirty="0">
                <a:solidFill>
                  <a:prstClr val="black"/>
                </a:solidFill>
              </a:rPr>
              <a:t>)</a:t>
            </a:r>
            <a:endParaRPr lang="en-US" sz="24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" y="0"/>
            <a:ext cx="205740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46400" y="177800"/>
            <a:ext cx="5994400" cy="995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867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5867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5867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5867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5867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5867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5867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</p:txBody>
      </p:sp>
      <p:pic>
        <p:nvPicPr>
          <p:cNvPr id="1026" name="Picture 2" descr="Sinh học vi sinh vật : Bài 29+30: Cấu trúc các loại virut, sự nhân lên của  virut trong tế bào ch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390651"/>
            <a:ext cx="2844800" cy="498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8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2139462" y="145771"/>
            <a:ext cx="7467600" cy="6011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>
                        <a:alpha val="39999"/>
                      </a:srgbClr>
                    </a:gs>
                    <a:gs pos="15000">
                      <a:srgbClr val="66008F">
                        <a:alpha val="58000"/>
                      </a:srgbClr>
                    </a:gs>
                    <a:gs pos="32499">
                      <a:srgbClr val="BA0066">
                        <a:alpha val="78999"/>
                      </a:srgbClr>
                    </a:gs>
                    <a:gs pos="45000">
                      <a:srgbClr val="FF0000">
                        <a:alpha val="93999"/>
                      </a:srgbClr>
                    </a:gs>
                    <a:gs pos="50000">
                      <a:srgbClr val="FF8200"/>
                    </a:gs>
                    <a:gs pos="55001">
                      <a:srgbClr val="FF0000">
                        <a:alpha val="93999"/>
                      </a:srgbClr>
                    </a:gs>
                    <a:gs pos="67501">
                      <a:srgbClr val="BA0066">
                        <a:alpha val="78999"/>
                      </a:srgbClr>
                    </a:gs>
                    <a:gs pos="85000">
                      <a:srgbClr val="66008F">
                        <a:alpha val="58000"/>
                      </a:srgbClr>
                    </a:gs>
                    <a:gs pos="100000">
                      <a:srgbClr val="000082">
                        <a:alpha val="39999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rPr>
              <a:t>HƯỚNG DẪN TỰ HỌC Ở NHÀ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2" y="900332"/>
            <a:ext cx="11957537" cy="554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3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/>
              <a:t>3</a:t>
            </a:fld>
            <a:endParaRPr lang="en" sz="16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06" y="0"/>
            <a:ext cx="112776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2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727200" y="1143001"/>
            <a:ext cx="548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364067" y="152400"/>
            <a:ext cx="1727200" cy="762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4800" b="1" kern="10" spc="-48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kern="10" spc="-48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3048000" y="125393"/>
            <a:ext cx="8128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1905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0CF1C2-6826-48E7-8DE0-E00C14066866}"/>
              </a:ext>
            </a:extLst>
          </p:cNvPr>
          <p:cNvSpPr txBox="1"/>
          <p:nvPr/>
        </p:nvSpPr>
        <p:spPr>
          <a:xfrm>
            <a:off x="220133" y="1143001"/>
            <a:ext cx="6688667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marL="457189" lvl="1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ĐIỂM VIRUS (TIẾT 1):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7E0F43-87E3-40D8-9C0D-FF319C016818}"/>
              </a:ext>
            </a:extLst>
          </p:cNvPr>
          <p:cNvSpPr txBox="1"/>
          <p:nvPr/>
        </p:nvSpPr>
        <p:spPr>
          <a:xfrm>
            <a:off x="220133" y="1860274"/>
            <a:ext cx="7094161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lvl="1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VIRUS (TIẾT 2): </a:t>
            </a:r>
          </a:p>
        </p:txBody>
      </p:sp>
      <p:sp>
        <p:nvSpPr>
          <p:cNvPr id="2" name="Rectangle 1"/>
          <p:cNvSpPr/>
          <p:nvPr/>
        </p:nvSpPr>
        <p:spPr>
          <a:xfrm>
            <a:off x="2495319" y="3853389"/>
            <a:ext cx="6931641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virus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1855" y="4835959"/>
            <a:ext cx="967857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virus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virus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4316979" y="2654625"/>
            <a:ext cx="3288323" cy="5372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B02B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840465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4"/>
          <p:cNvSpPr>
            <a:spLocks noChangeArrowheads="1" noChangeShapeType="1" noTextEdit="1"/>
          </p:cNvSpPr>
          <p:nvPr/>
        </p:nvSpPr>
        <p:spPr bwMode="auto">
          <a:xfrm>
            <a:off x="2889739" y="77242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4783016" y="77242"/>
            <a:ext cx="3288323" cy="3204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7E0F43-87E3-40D8-9C0D-FF319C016818}"/>
              </a:ext>
            </a:extLst>
          </p:cNvPr>
          <p:cNvSpPr txBox="1"/>
          <p:nvPr/>
        </p:nvSpPr>
        <p:spPr>
          <a:xfrm>
            <a:off x="-67175" y="478066"/>
            <a:ext cx="6075014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lvl="1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VIRUS: </a:t>
            </a:r>
          </a:p>
        </p:txBody>
      </p:sp>
      <p:sp>
        <p:nvSpPr>
          <p:cNvPr id="7" name="Rectangle 6"/>
          <p:cNvSpPr/>
          <p:nvPr/>
        </p:nvSpPr>
        <p:spPr>
          <a:xfrm>
            <a:off x="631065" y="1010899"/>
            <a:ext cx="4275786" cy="326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virus:</a:t>
            </a:r>
          </a:p>
        </p:txBody>
      </p:sp>
      <p:sp>
        <p:nvSpPr>
          <p:cNvPr id="8" name="WordArt 15"/>
          <p:cNvSpPr>
            <a:spLocks noChangeArrowheads="1" noChangeShapeType="1" noTextEdit="1"/>
          </p:cNvSpPr>
          <p:nvPr/>
        </p:nvSpPr>
        <p:spPr bwMode="auto">
          <a:xfrm>
            <a:off x="4574808" y="1493949"/>
            <a:ext cx="3288323" cy="5372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B02B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0" y="2750193"/>
            <a:ext cx="4250028" cy="6842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00" y="3443800"/>
            <a:ext cx="4565898" cy="322428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2419643" y="2031160"/>
            <a:ext cx="3418450" cy="709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898" y="2750193"/>
            <a:ext cx="5008099" cy="3692809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endCxn id="2" idx="0"/>
          </p:cNvCxnSpPr>
          <p:nvPr/>
        </p:nvCxnSpPr>
        <p:spPr>
          <a:xfrm>
            <a:off x="6007839" y="2031160"/>
            <a:ext cx="3333109" cy="7190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88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4"/>
          <p:cNvSpPr>
            <a:spLocks noChangeArrowheads="1" noChangeShapeType="1" noTextEdit="1"/>
          </p:cNvSpPr>
          <p:nvPr/>
        </p:nvSpPr>
        <p:spPr bwMode="auto">
          <a:xfrm>
            <a:off x="2889739" y="77242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4783016" y="77242"/>
            <a:ext cx="3288323" cy="3204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7E0F43-87E3-40D8-9C0D-FF319C016818}"/>
              </a:ext>
            </a:extLst>
          </p:cNvPr>
          <p:cNvSpPr txBox="1"/>
          <p:nvPr/>
        </p:nvSpPr>
        <p:spPr>
          <a:xfrm>
            <a:off x="-67175" y="478066"/>
            <a:ext cx="6075014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lvl="1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VIRUS (TIẾT 2): </a:t>
            </a:r>
          </a:p>
        </p:txBody>
      </p:sp>
      <p:sp>
        <p:nvSpPr>
          <p:cNvPr id="7" name="Rectangle 6"/>
          <p:cNvSpPr/>
          <p:nvPr/>
        </p:nvSpPr>
        <p:spPr>
          <a:xfrm>
            <a:off x="631065" y="1010899"/>
            <a:ext cx="4275786" cy="326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virus:</a:t>
            </a:r>
          </a:p>
        </p:txBody>
      </p:sp>
      <p:sp>
        <p:nvSpPr>
          <p:cNvPr id="8" name="WordArt 15"/>
          <p:cNvSpPr>
            <a:spLocks noChangeArrowheads="1" noChangeShapeType="1" noTextEdit="1"/>
          </p:cNvSpPr>
          <p:nvPr/>
        </p:nvSpPr>
        <p:spPr bwMode="auto">
          <a:xfrm>
            <a:off x="4574808" y="1493949"/>
            <a:ext cx="3288323" cy="5372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B02B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0" y="2750193"/>
            <a:ext cx="4250028" cy="6842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00" y="3443800"/>
            <a:ext cx="4565898" cy="322428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2419643" y="2031160"/>
            <a:ext cx="3418450" cy="709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981" y="3255942"/>
            <a:ext cx="3800000" cy="2708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5028" y="2360753"/>
            <a:ext cx="2495575" cy="6638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203" y="2360753"/>
            <a:ext cx="6651945" cy="43073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20" y="3419816"/>
            <a:ext cx="5185231" cy="3248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2204" y="2385988"/>
            <a:ext cx="6651944" cy="428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7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7908"/>
            <a:ext cx="12027878" cy="66000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35396" y="28136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064" y="1336431"/>
            <a:ext cx="6710289" cy="43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8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25" y="225083"/>
            <a:ext cx="11577710" cy="631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3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4"/>
          <p:cNvSpPr>
            <a:spLocks noChangeArrowheads="1" noChangeShapeType="1" noTextEdit="1"/>
          </p:cNvSpPr>
          <p:nvPr/>
        </p:nvSpPr>
        <p:spPr bwMode="auto">
          <a:xfrm>
            <a:off x="2889739" y="77242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4783016" y="77242"/>
            <a:ext cx="3288323" cy="3204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7E0F43-87E3-40D8-9C0D-FF319C016818}"/>
              </a:ext>
            </a:extLst>
          </p:cNvPr>
          <p:cNvSpPr txBox="1"/>
          <p:nvPr/>
        </p:nvSpPr>
        <p:spPr>
          <a:xfrm>
            <a:off x="-147768" y="477292"/>
            <a:ext cx="6075014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lvl="1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VIRUS: </a:t>
            </a:r>
          </a:p>
        </p:txBody>
      </p:sp>
      <p:sp>
        <p:nvSpPr>
          <p:cNvPr id="7" name="Rectangle 6"/>
          <p:cNvSpPr/>
          <p:nvPr/>
        </p:nvSpPr>
        <p:spPr>
          <a:xfrm>
            <a:off x="-193678" y="1114712"/>
            <a:ext cx="8757634" cy="326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virus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068" y="2092018"/>
            <a:ext cx="6284889" cy="45197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8345" y="2691685"/>
            <a:ext cx="3095469" cy="207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24.3; 24.4; 24.5;24.6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8" name="Rectangle 7"/>
          <p:cNvSpPr/>
          <p:nvPr/>
        </p:nvSpPr>
        <p:spPr>
          <a:xfrm>
            <a:off x="8071339" y="1568798"/>
            <a:ext cx="2342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791650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487</Words>
  <Application>Microsoft Office PowerPoint</Application>
  <PresentationFormat>Widescreen</PresentationFormat>
  <Paragraphs>54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Roboto Condensed</vt:lpstr>
      <vt:lpstr>Times New Roman</vt:lpstr>
      <vt:lpstr>Office Theme</vt:lpstr>
      <vt:lpstr>HOẠT ĐỘNG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NQC</dc:creator>
  <cp:lastModifiedBy>user</cp:lastModifiedBy>
  <cp:revision>39</cp:revision>
  <dcterms:created xsi:type="dcterms:W3CDTF">2021-12-30T17:01:22Z</dcterms:created>
  <dcterms:modified xsi:type="dcterms:W3CDTF">2024-11-11T03:16:01Z</dcterms:modified>
</cp:coreProperties>
</file>