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1.xml" ContentType="application/vnd.openxmlformats-officedocument.presentationml.tags+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8" r:id="rId2"/>
    <p:sldId id="256" r:id="rId3"/>
    <p:sldId id="268" r:id="rId4"/>
    <p:sldId id="270" r:id="rId5"/>
    <p:sldId id="271" r:id="rId6"/>
    <p:sldId id="297" r:id="rId7"/>
    <p:sldId id="272" r:id="rId8"/>
    <p:sldId id="274" r:id="rId9"/>
    <p:sldId id="275" r:id="rId10"/>
    <p:sldId id="276" r:id="rId11"/>
    <p:sldId id="277" r:id="rId12"/>
    <p:sldId id="278" r:id="rId13"/>
    <p:sldId id="280" r:id="rId14"/>
    <p:sldId id="279" r:id="rId15"/>
    <p:sldId id="281" r:id="rId16"/>
    <p:sldId id="282" r:id="rId17"/>
    <p:sldId id="283" r:id="rId18"/>
    <p:sldId id="284" r:id="rId19"/>
    <p:sldId id="286" r:id="rId20"/>
    <p:sldId id="287" r:id="rId21"/>
    <p:sldId id="288" r:id="rId22"/>
    <p:sldId id="289" r:id="rId23"/>
    <p:sldId id="290" r:id="rId24"/>
    <p:sldId id="296" r:id="rId25"/>
    <p:sldId id="292" r:id="rId26"/>
    <p:sldId id="293" r:id="rId27"/>
    <p:sldId id="294" r:id="rId28"/>
    <p:sldId id="29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00FF"/>
    <a:srgbClr val="FF33CC"/>
    <a:srgbClr val="F7F7F7"/>
    <a:srgbClr val="E6E6E6"/>
    <a:srgbClr val="FCC408"/>
    <a:srgbClr val="D39200"/>
    <a:srgbClr val="F9E8A3"/>
    <a:srgbClr val="F7F6F2"/>
    <a:srgbClr val="7BD3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940675A-B579-460E-94D1-54222C63F5D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0927" autoAdjust="0"/>
  </p:normalViewPr>
  <p:slideViewPr>
    <p:cSldViewPr showGuides="1">
      <p:cViewPr varScale="1">
        <p:scale>
          <a:sx n="63" d="100"/>
          <a:sy n="63" d="100"/>
        </p:scale>
        <p:origin x="804" y="6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4-11-04T02:56:29.807"/>
    </inkml:context>
    <inkml:brush xml:id="br0">
      <inkml:brushProperty name="width" value="0.05292" units="cm"/>
      <inkml:brushProperty name="height" value="0.05292" units="cm"/>
      <inkml:brushProperty name="color" value="#FF0000"/>
    </inkml:brush>
  </inkml:definitions>
  <inkml:trace contextRef="#ctx0" brushRef="#br0">1588 35 0,'17'0'15,"1"0"-15,-1 0 16,19 0-16,-19 0 16,19 0-16,69 0 15,107 18-15,0 35 16,17 0-16,-17 35 15,70-35-15,53 70 16,36-17-16,158-18 16,-18 53-16,1 1 15,-159-54-15,-36 0 16,-52-53-16,-124-17 16,-106-18-16</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p:txBody>
          <a:bodyPr/>
          <a:lstStyle/>
          <a:p>
            <a:fld id="{E69B9EE9-F3BF-4B40-83E7-C9BC68FDDB0E}" type="datetimeFigureOut">
              <a:rPr lang="en-US" smtClean="0"/>
              <a:pPr/>
              <a:t>1/14/2025</a:t>
            </a:fld>
            <a:endParaRPr lang="en-US"/>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p:txBody>
          <a:bodyPr/>
          <a:lstStyle/>
          <a:p>
            <a:fld id="{17F55963-6440-4C45-BA09-4E6A99D1BBE0}" type="slidenum">
              <a:rPr lang="en-US" smtClean="0"/>
              <a:pPr/>
              <a:t>‹#›</a:t>
            </a:fld>
            <a:endParaRPr lang="en-US"/>
          </a:p>
        </p:txBody>
      </p:sp>
    </p:spTree>
    <p:extLst>
      <p:ext uri="{BB962C8B-B14F-4D97-AF65-F5344CB8AC3E}">
        <p14:creationId xmlns:p14="http://schemas.microsoft.com/office/powerpoint/2010/main" val="2464966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p:txBody>
          <a:bodyPr/>
          <a:lstStyle/>
          <a:p>
            <a:fld id="{E69B9EE9-F3BF-4B40-83E7-C9BC68FDDB0E}" type="datetimeFigureOut">
              <a:rPr lang="en-US" smtClean="0"/>
              <a:pPr/>
              <a:t>1/14/2025</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p:txBody>
          <a:bodyPr/>
          <a:lstStyle/>
          <a:p>
            <a:fld id="{17F55963-6440-4C45-BA09-4E6A99D1BBE0}" type="slidenum">
              <a:rPr lang="en-US" smtClean="0"/>
              <a:pPr/>
              <a:t>‹#›</a:t>
            </a:fld>
            <a:endParaRPr lang="en-US"/>
          </a:p>
        </p:txBody>
      </p:sp>
    </p:spTree>
    <p:extLst>
      <p:ext uri="{BB962C8B-B14F-4D97-AF65-F5344CB8AC3E}">
        <p14:creationId xmlns:p14="http://schemas.microsoft.com/office/powerpoint/2010/main" val="2623287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p:txBody>
          <a:bodyPr/>
          <a:lstStyle/>
          <a:p>
            <a:fld id="{E69B9EE9-F3BF-4B40-83E7-C9BC68FDDB0E}" type="datetimeFigureOut">
              <a:rPr lang="en-US" smtClean="0"/>
              <a:pPr/>
              <a:t>1/14/2025</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p:txBody>
          <a:bodyPr/>
          <a:lstStyle/>
          <a:p>
            <a:fld id="{17F55963-6440-4C45-BA09-4E6A99D1BBE0}" type="slidenum">
              <a:rPr lang="en-US" smtClean="0"/>
              <a:pPr/>
              <a:t>‹#›</a:t>
            </a:fld>
            <a:endParaRPr lang="en-US"/>
          </a:p>
        </p:txBody>
      </p:sp>
    </p:spTree>
    <p:extLst>
      <p:ext uri="{BB962C8B-B14F-4D97-AF65-F5344CB8AC3E}">
        <p14:creationId xmlns:p14="http://schemas.microsoft.com/office/powerpoint/2010/main" val="1637402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p:txBody>
          <a:bodyPr/>
          <a:lstStyle/>
          <a:p>
            <a:fld id="{E69B9EE9-F3BF-4B40-83E7-C9BC68FDDB0E}" type="datetimeFigureOut">
              <a:rPr lang="en-US" smtClean="0"/>
              <a:pPr/>
              <a:t>1/14/2025</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p:txBody>
          <a:bodyPr/>
          <a:lstStyle/>
          <a:p>
            <a:fld id="{17F55963-6440-4C45-BA09-4E6A99D1BBE0}" type="slidenum">
              <a:rPr lang="en-US" smtClean="0"/>
              <a:pPr/>
              <a:t>‹#›</a:t>
            </a:fld>
            <a:endParaRPr lang="en-US"/>
          </a:p>
        </p:txBody>
      </p:sp>
    </p:spTree>
    <p:extLst>
      <p:ext uri="{BB962C8B-B14F-4D97-AF65-F5344CB8AC3E}">
        <p14:creationId xmlns:p14="http://schemas.microsoft.com/office/powerpoint/2010/main" val="1804034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p:txBody>
          <a:bodyPr/>
          <a:lstStyle/>
          <a:p>
            <a:fld id="{E69B9EE9-F3BF-4B40-83E7-C9BC68FDDB0E}" type="datetimeFigureOut">
              <a:rPr lang="en-US" smtClean="0"/>
              <a:pPr/>
              <a:t>1/14/2025</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p:txBody>
          <a:bodyPr/>
          <a:lstStyle/>
          <a:p>
            <a:fld id="{17F55963-6440-4C45-BA09-4E6A99D1BBE0}" type="slidenum">
              <a:rPr lang="en-US" smtClean="0"/>
              <a:pPr/>
              <a:t>‹#›</a:t>
            </a:fld>
            <a:endParaRPr lang="en-US"/>
          </a:p>
        </p:txBody>
      </p:sp>
    </p:spTree>
    <p:extLst>
      <p:ext uri="{BB962C8B-B14F-4D97-AF65-F5344CB8AC3E}">
        <p14:creationId xmlns:p14="http://schemas.microsoft.com/office/powerpoint/2010/main" val="4275132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F1648-7584-4AEA-8C77-7809A781D6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69EACA-EA18-4330-8E00-A6EE638C59A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4741BCD-3A1F-4F81-8567-C86538D045C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2ECD319-65C0-4D9E-8CC8-C9F4B7BAB83C}"/>
              </a:ext>
            </a:extLst>
          </p:cNvPr>
          <p:cNvSpPr>
            <a:spLocks noGrp="1"/>
          </p:cNvSpPr>
          <p:nvPr>
            <p:ph type="dt" sz="half" idx="10"/>
          </p:nvPr>
        </p:nvSpPr>
        <p:spPr/>
        <p:txBody>
          <a:bodyPr/>
          <a:lstStyle/>
          <a:p>
            <a:fld id="{E69B9EE9-F3BF-4B40-83E7-C9BC68FDDB0E}" type="datetimeFigureOut">
              <a:rPr lang="en-US" smtClean="0"/>
              <a:pPr/>
              <a:t>1/14/2025</a:t>
            </a:fld>
            <a:endParaRPr lang="en-US"/>
          </a:p>
        </p:txBody>
      </p:sp>
      <p:sp>
        <p:nvSpPr>
          <p:cNvPr id="6" name="Footer Placeholder 5">
            <a:extLst>
              <a:ext uri="{FF2B5EF4-FFF2-40B4-BE49-F238E27FC236}">
                <a16:creationId xmlns:a16="http://schemas.microsoft.com/office/drawing/2014/main" id="{13AF69DE-49A0-40DA-9375-B38039E456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4ADCBC-3C3A-4256-87D5-D0D9AF50D871}"/>
              </a:ext>
            </a:extLst>
          </p:cNvPr>
          <p:cNvSpPr>
            <a:spLocks noGrp="1"/>
          </p:cNvSpPr>
          <p:nvPr>
            <p:ph type="sldNum" sz="quarter" idx="12"/>
          </p:nvPr>
        </p:nvSpPr>
        <p:spPr/>
        <p:txBody>
          <a:bodyPr/>
          <a:lstStyle/>
          <a:p>
            <a:fld id="{17F55963-6440-4C45-BA09-4E6A99D1BBE0}" type="slidenum">
              <a:rPr lang="en-US" smtClean="0"/>
              <a:pPr/>
              <a:t>‹#›</a:t>
            </a:fld>
            <a:endParaRPr lang="en-US"/>
          </a:p>
        </p:txBody>
      </p:sp>
    </p:spTree>
    <p:extLst>
      <p:ext uri="{BB962C8B-B14F-4D97-AF65-F5344CB8AC3E}">
        <p14:creationId xmlns:p14="http://schemas.microsoft.com/office/powerpoint/2010/main" val="3866236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9Slide.vn - 2019">
            <a:extLst>
              <a:ext uri="{FF2B5EF4-FFF2-40B4-BE49-F238E27FC236}">
                <a16:creationId xmlns:a16="http://schemas.microsoft.com/office/drawing/2014/main" id="{8D02EA37-A3CD-4CCD-A8EC-E13350CE66A1}"/>
              </a:ext>
            </a:extLst>
          </p:cNvPr>
          <p:cNvSpPr txBox="1"/>
          <p:nvPr userDrawn="1"/>
        </p:nvSpPr>
        <p:spPr>
          <a:xfrm>
            <a:off x="0" y="-712232"/>
            <a:ext cx="12192000" cy="369332"/>
          </a:xfrm>
          <a:prstGeom prst="rect">
            <a:avLst/>
          </a:prstGeom>
          <a:noFill/>
        </p:spPr>
        <p:txBody>
          <a:bodyPr vert="horz" wrap="none" lIns="0" tIns="0" rIns="0" bIns="0" rtlCol="0">
            <a:spAutoFit/>
          </a:bodyPr>
          <a:lstStyle/>
          <a:p>
            <a:pPr algn="ctr"/>
            <a:r>
              <a:rPr lang="en-US" sz="2400">
                <a:solidFill>
                  <a:srgbClr val="D7D7D7"/>
                </a:solidFill>
              </a:rPr>
              <a:t>www.9slide.vn</a:t>
            </a:r>
          </a:p>
        </p:txBody>
      </p:sp>
      <p:sp>
        <p:nvSpPr>
          <p:cNvPr id="2" name="Title Placeholder 1">
            <a:extLst>
              <a:ext uri="{FF2B5EF4-FFF2-40B4-BE49-F238E27FC236}">
                <a16:creationId xmlns:a16="http://schemas.microsoft.com/office/drawing/2014/main" id="{76CB0E7E-7BDA-4369-B06E-95E5B313A5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F2DE87-7D95-4722-9EE5-248D158C7F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D0A038-BC78-4ECC-BEFF-CCB515E484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9B9EE9-F3BF-4B40-83E7-C9BC68FDDB0E}" type="datetimeFigureOut">
              <a:rPr lang="en-US" smtClean="0"/>
              <a:pPr/>
              <a:t>1/14/2025</a:t>
            </a:fld>
            <a:endParaRPr lang="en-US"/>
          </a:p>
        </p:txBody>
      </p:sp>
      <p:sp>
        <p:nvSpPr>
          <p:cNvPr id="5" name="Footer Placeholder 4">
            <a:extLst>
              <a:ext uri="{FF2B5EF4-FFF2-40B4-BE49-F238E27FC236}">
                <a16:creationId xmlns:a16="http://schemas.microsoft.com/office/drawing/2014/main" id="{50ECDB14-4F91-4B5C-8ACA-1B5E7E69B7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B30118F-80C4-4861-A4D3-A50D382E7D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F55963-6440-4C45-BA09-4E6A99D1BBE0}" type="slidenum">
              <a:rPr lang="en-US" smtClean="0"/>
              <a:pPr/>
              <a:t>‹#›</a:t>
            </a:fld>
            <a:endParaRPr lang="en-US"/>
          </a:p>
        </p:txBody>
      </p:sp>
      <p:sp>
        <p:nvSpPr>
          <p:cNvPr id="7" name="Oval 6">
            <a:extLst>
              <a:ext uri="{FF2B5EF4-FFF2-40B4-BE49-F238E27FC236}">
                <a16:creationId xmlns:a16="http://schemas.microsoft.com/office/drawing/2014/main" id="{38D51644-545E-44E3-BC6E-2AD8AC8B2625}"/>
              </a:ext>
            </a:extLst>
          </p:cNvPr>
          <p:cNvSpPr/>
          <p:nvPr userDrawn="1"/>
        </p:nvSpPr>
        <p:spPr>
          <a:xfrm>
            <a:off x="-23164800" y="-13030200"/>
            <a:ext cx="395021" cy="39502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C1B1CA3B-4E43-438A-9AA3-C4D817313CF4}"/>
              </a:ext>
            </a:extLst>
          </p:cNvPr>
          <p:cNvSpPr/>
          <p:nvPr userDrawn="1"/>
        </p:nvSpPr>
        <p:spPr>
          <a:xfrm>
            <a:off x="34961779" y="-13030200"/>
            <a:ext cx="395021" cy="39502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23004496-AE44-4F53-BEA8-30179F68F210}"/>
              </a:ext>
            </a:extLst>
          </p:cNvPr>
          <p:cNvSpPr/>
          <p:nvPr userDrawn="1"/>
        </p:nvSpPr>
        <p:spPr>
          <a:xfrm>
            <a:off x="34961779" y="19493179"/>
            <a:ext cx="395021" cy="39502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4C10C7B-BAE9-4433-8761-500EAC3C28A0}"/>
              </a:ext>
            </a:extLst>
          </p:cNvPr>
          <p:cNvSpPr/>
          <p:nvPr userDrawn="1"/>
        </p:nvSpPr>
        <p:spPr>
          <a:xfrm>
            <a:off x="-23164800" y="19493179"/>
            <a:ext cx="395021" cy="39502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8"/>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18146389"/>
      </p:ext>
    </p:extLst>
  </p:cSld>
  <p:clrMap bg1="lt1" tx1="dk1" bg2="lt2" tx2="dk2" accent1="accent1" accent2="accent2" accent3="accent3" accent4="accent4" accent5="accent5" accent6="accent6" hlink="hlink" folHlink="folHlink"/>
  <p:sldLayoutIdLst>
    <p:sldLayoutId id="2147483655" r:id="rId1"/>
    <p:sldLayoutId id="2147483654" r:id="rId2"/>
    <p:sldLayoutId id="2147483649" r:id="rId3"/>
    <p:sldLayoutId id="2147483657" r:id="rId4"/>
    <p:sldLayoutId id="2147483650" r:id="rId5"/>
    <p:sldLayoutId id="2147483652"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file:///H:\THT_Chuyen%20de%20Thuc%20hien%20giao%20an%20dien%20tu\GDCD\Yeu%20thuong%20con%20nguoi.ppt#-1,1,Slide 1" TargetMode="External"/><Relationship Id="rId1" Type="http://schemas.openxmlformats.org/officeDocument/2006/relationships/slideLayout" Target="../slideLayouts/slideLayout1.xml"/><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3.png"/><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14" descr="Asian lily">
            <a:hlinkClick r:id="rId2" action="ppaction://hlinkpres?slideindex=1&amp;slidetitle=Slide 1"/>
          </p:cNvPr>
          <p:cNvPicPr>
            <a:picLocks noChangeAspect="1" noChangeArrowheads="1"/>
          </p:cNvPicPr>
          <p:nvPr/>
        </p:nvPicPr>
        <p:blipFill>
          <a:blip r:embed="rId3"/>
          <a:srcRect/>
          <a:stretch>
            <a:fillRect/>
          </a:stretch>
        </p:blipFill>
        <p:spPr bwMode="auto">
          <a:xfrm>
            <a:off x="6191251" y="3860427"/>
            <a:ext cx="6400800" cy="2662799"/>
          </a:xfrm>
          <a:prstGeom prst="rect">
            <a:avLst/>
          </a:prstGeom>
          <a:noFill/>
          <a:ln w="9525">
            <a:noFill/>
            <a:miter lim="800000"/>
            <a:headEnd/>
            <a:tailEnd/>
          </a:ln>
        </p:spPr>
      </p:pic>
      <p:pic>
        <p:nvPicPr>
          <p:cNvPr id="2052" name="Picture 6" descr="Buombay"/>
          <p:cNvPicPr>
            <a:picLocks noChangeAspect="1" noChangeArrowheads="1" noCrop="1"/>
          </p:cNvPicPr>
          <p:nvPr/>
        </p:nvPicPr>
        <p:blipFill>
          <a:blip r:embed="rId4"/>
          <a:srcRect/>
          <a:stretch>
            <a:fillRect/>
          </a:stretch>
        </p:blipFill>
        <p:spPr bwMode="auto">
          <a:xfrm>
            <a:off x="0" y="-295555"/>
            <a:ext cx="12192000" cy="798420"/>
          </a:xfrm>
          <a:prstGeom prst="rect">
            <a:avLst/>
          </a:prstGeom>
          <a:noFill/>
          <a:ln w="9525">
            <a:noFill/>
            <a:miter lim="800000"/>
            <a:headEnd/>
            <a:tailEnd/>
          </a:ln>
        </p:spPr>
      </p:pic>
      <p:pic>
        <p:nvPicPr>
          <p:cNvPr id="2053" name="Picture 7" descr="Buombay"/>
          <p:cNvPicPr>
            <a:picLocks noChangeAspect="1" noChangeArrowheads="1" noCrop="1"/>
          </p:cNvPicPr>
          <p:nvPr/>
        </p:nvPicPr>
        <p:blipFill>
          <a:blip r:embed="rId4"/>
          <a:srcRect/>
          <a:stretch>
            <a:fillRect/>
          </a:stretch>
        </p:blipFill>
        <p:spPr bwMode="auto">
          <a:xfrm>
            <a:off x="0" y="5944724"/>
            <a:ext cx="12192000" cy="798419"/>
          </a:xfrm>
          <a:prstGeom prst="rect">
            <a:avLst/>
          </a:prstGeom>
          <a:noFill/>
          <a:ln w="9525">
            <a:noFill/>
            <a:miter lim="800000"/>
            <a:headEnd/>
            <a:tailEnd/>
          </a:ln>
        </p:spPr>
      </p:pic>
      <p:sp>
        <p:nvSpPr>
          <p:cNvPr id="2054" name="WordArt 8"/>
          <p:cNvSpPr>
            <a:spLocks noChangeArrowheads="1" noChangeShapeType="1" noTextEdit="1"/>
          </p:cNvSpPr>
          <p:nvPr/>
        </p:nvSpPr>
        <p:spPr bwMode="auto">
          <a:xfrm>
            <a:off x="406400" y="672354"/>
            <a:ext cx="11785600" cy="1657071"/>
          </a:xfrm>
          <a:prstGeom prst="rect">
            <a:avLst/>
          </a:prstGeom>
        </p:spPr>
        <p:txBody>
          <a:bodyPr wrap="none" lIns="91438" tIns="45719" rIns="91438" bIns="45719" fromWordArt="1">
            <a:prstTxWarp prst="textWave2">
              <a:avLst>
                <a:gd name="adj1" fmla="val 13005"/>
                <a:gd name="adj2" fmla="val 0"/>
              </a:avLst>
            </a:prstTxWarp>
          </a:bodyPr>
          <a:lstStyle/>
          <a:p>
            <a:pPr algn="ct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CHÀO MỪNG CÁC EM HỌC SINH </a:t>
            </a:r>
          </a:p>
          <a:p>
            <a:pPr algn="ct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ĐẾN VỚI BÀI GIẢNG ĐIỆN TỬ</a:t>
            </a:r>
          </a:p>
        </p:txBody>
      </p:sp>
      <p:pic>
        <p:nvPicPr>
          <p:cNvPr id="2055" name="Picture 8" descr="hoahong">
            <a:hlinkClick r:id="" action="ppaction://noaction"/>
          </p:cNvPr>
          <p:cNvPicPr>
            <a:picLocks noChangeAspect="1" noChangeArrowheads="1" noCrop="1"/>
          </p:cNvPicPr>
          <p:nvPr/>
        </p:nvPicPr>
        <p:blipFill>
          <a:blip r:embed="rId5"/>
          <a:srcRect/>
          <a:stretch>
            <a:fillRect/>
          </a:stretch>
        </p:blipFill>
        <p:spPr bwMode="auto">
          <a:xfrm rot="2289621">
            <a:off x="730252" y="4332478"/>
            <a:ext cx="1835149" cy="1983441"/>
          </a:xfrm>
          <a:prstGeom prst="rect">
            <a:avLst/>
          </a:prstGeom>
          <a:noFill/>
          <a:ln w="9525">
            <a:noFill/>
            <a:miter lim="800000"/>
            <a:headEnd/>
            <a:tailEnd/>
          </a:ln>
        </p:spPr>
      </p:pic>
      <p:sp>
        <p:nvSpPr>
          <p:cNvPr id="2056" name="WordArt 14"/>
          <p:cNvSpPr>
            <a:spLocks noChangeArrowheads="1" noChangeShapeType="1" noTextEdit="1"/>
          </p:cNvSpPr>
          <p:nvPr/>
        </p:nvSpPr>
        <p:spPr bwMode="auto">
          <a:xfrm>
            <a:off x="3860800" y="2506847"/>
            <a:ext cx="6197600" cy="806824"/>
          </a:xfrm>
          <a:prstGeom prst="rect">
            <a:avLst/>
          </a:prstGeom>
        </p:spPr>
        <p:txBody>
          <a:bodyPr wrap="none" lIns="91438" tIns="45719" rIns="91438" bIns="45719" fromWordArt="1">
            <a:prstTxWarp prst="textPlain">
              <a:avLst>
                <a:gd name="adj" fmla="val 50000"/>
              </a:avLst>
            </a:prstTxWarp>
          </a:bodyPr>
          <a:lstStyle/>
          <a:p>
            <a:pPr algn="ctr"/>
            <a:r>
              <a:rPr lang="en-US" sz="36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MÔN: KHOA HỌC TỰ NHIÊN 6</a:t>
            </a:r>
          </a:p>
        </p:txBody>
      </p:sp>
      <p:sp>
        <p:nvSpPr>
          <p:cNvPr id="13" name="Title 1"/>
          <p:cNvSpPr txBox="1">
            <a:spLocks/>
          </p:cNvSpPr>
          <p:nvPr/>
        </p:nvSpPr>
        <p:spPr>
          <a:xfrm>
            <a:off x="406400" y="3591485"/>
            <a:ext cx="10363200" cy="537883"/>
          </a:xfrm>
          <a:prstGeom prst="rect">
            <a:avLst/>
          </a:prstGeom>
        </p:spPr>
        <p:txBody>
          <a:bodyPr lIns="91438" tIns="45719" rIns="91438" bIns="45719">
            <a:normAutofit fontScale="75000" lnSpcReduction="20000"/>
          </a:bodyPr>
          <a:lstStyle/>
          <a:p>
            <a:pPr algn="ctr" eaLnBrk="0" hangingPunct="0">
              <a:defRPr/>
            </a:pPr>
            <a:r>
              <a:rPr lang="en-US" sz="4400" b="1" dirty="0">
                <a:solidFill>
                  <a:srgbClr val="0000FF"/>
                </a:solidFill>
                <a:ea typeface="+mj-ea"/>
                <a:cs typeface="Times New Roman" pitchFamily="18" charset="0"/>
              </a:rPr>
              <a:t>BỘ SÁCH CHÂN TRỜI SÁNG TẠO</a:t>
            </a:r>
            <a:endParaRPr lang="en-US" sz="4400" dirty="0">
              <a:solidFill>
                <a:srgbClr val="0000FF"/>
              </a:solidFill>
              <a:ea typeface="+mj-ea"/>
              <a:cs typeface="Times New Roman" pitchFamily="18" charset="0"/>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DE699C-6AD0-418A-86E7-C306F5807201}"/>
              </a:ext>
            </a:extLst>
          </p:cNvPr>
          <p:cNvSpPr/>
          <p:nvPr/>
        </p:nvSpPr>
        <p:spPr>
          <a:xfrm>
            <a:off x="0" y="0"/>
            <a:ext cx="12192000" cy="6858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0" y="0"/>
            <a:ext cx="12192000" cy="430887"/>
          </a:xfrm>
          <a:prstGeom prst="rect">
            <a:avLst/>
          </a:prstGeom>
          <a:noFill/>
        </p:spPr>
        <p:txBody>
          <a:bodyPr wrap="square" lIns="0" tIns="0" rIns="0" bIns="0" rtlCol="0">
            <a:spAutoFit/>
          </a:bodyPr>
          <a:lstStyle/>
          <a:p>
            <a:pPr algn="ctr"/>
            <a:r>
              <a:rPr lang="en-US" sz="2800" b="1" dirty="0" err="1">
                <a:solidFill>
                  <a:srgbClr val="0000FF"/>
                </a:solidFill>
                <a:latin typeface="Times New Roman" panose="02020603050405020304" pitchFamily="18" charset="0"/>
                <a:ea typeface="Calibri" panose="020F0502020204030204" pitchFamily="34" charset="0"/>
              </a:rPr>
              <a:t>Bài</a:t>
            </a:r>
            <a:r>
              <a:rPr lang="en-US" sz="2800" b="1" dirty="0">
                <a:solidFill>
                  <a:srgbClr val="0000FF"/>
                </a:solidFill>
                <a:latin typeface="Times New Roman" panose="02020603050405020304" pitchFamily="18" charset="0"/>
                <a:ea typeface="Calibri" panose="020F0502020204030204" pitchFamily="34" charset="0"/>
              </a:rPr>
              <a:t> 22: PHÂN LOẠI THẾ GIỚI SỐNG</a:t>
            </a:r>
            <a:endParaRPr lang="en-US" sz="2800" dirty="0">
              <a:solidFill>
                <a:srgbClr val="0000FF"/>
              </a:solidFill>
            </a:endParaRPr>
          </a:p>
        </p:txBody>
      </p:sp>
      <p:sp>
        <p:nvSpPr>
          <p:cNvPr id="15" name="TextBox 14"/>
          <p:cNvSpPr txBox="1"/>
          <p:nvPr/>
        </p:nvSpPr>
        <p:spPr>
          <a:xfrm>
            <a:off x="0" y="457200"/>
            <a:ext cx="10058400" cy="430887"/>
          </a:xfrm>
          <a:prstGeom prst="rect">
            <a:avLst/>
          </a:prstGeom>
          <a:noFill/>
        </p:spPr>
        <p:txBody>
          <a:bodyPr wrap="square" lIns="0" tIns="0" rIns="0" bIns="0" rtlCol="0">
            <a:spAutoFit/>
          </a:bodyPr>
          <a:lstStyle/>
          <a:p>
            <a:pPr algn="l"/>
            <a:r>
              <a:rPr lang="en-US" sz="2800" b="1" dirty="0">
                <a:solidFill>
                  <a:srgbClr val="0000FF"/>
                </a:solidFill>
                <a:latin typeface="Times New Roman" pitchFamily="18" charset="0"/>
                <a:cs typeface="Times New Roman" pitchFamily="18" charset="0"/>
              </a:rPr>
              <a:t>1. SỰ CẦN THIẾT CỦA VIỆC PHÂN LOẠI THẾ GIỚI SỐNG:</a:t>
            </a:r>
          </a:p>
        </p:txBody>
      </p:sp>
      <p:sp>
        <p:nvSpPr>
          <p:cNvPr id="8" name="TextBox 7"/>
          <p:cNvSpPr txBox="1"/>
          <p:nvPr/>
        </p:nvSpPr>
        <p:spPr>
          <a:xfrm>
            <a:off x="0" y="914400"/>
            <a:ext cx="12192000" cy="2154436"/>
          </a:xfrm>
          <a:prstGeom prst="rect">
            <a:avLst/>
          </a:prstGeom>
          <a:noFill/>
        </p:spPr>
        <p:txBody>
          <a:bodyPr wrap="square" lIns="0" tIns="0" rIns="0" bIns="0" rtlCol="0">
            <a:spAutoFit/>
          </a:bodyPr>
          <a:lstStyle/>
          <a:p>
            <a:pPr algn="just">
              <a:spcAft>
                <a:spcPts val="0"/>
              </a:spcAft>
              <a:defRPr/>
            </a:pPr>
            <a:r>
              <a:rPr lang="en-US" sz="2800" b="1"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Phân</a:t>
            </a:r>
            <a:r>
              <a:rPr lang="en-US" sz="2800" b="1"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loại</a:t>
            </a:r>
            <a:r>
              <a:rPr lang="en-US" sz="2800" b="1"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thế</a:t>
            </a:r>
            <a:r>
              <a:rPr lang="en-US" sz="2800" b="1"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giới</a:t>
            </a:r>
            <a:r>
              <a:rPr lang="en-US" sz="2800" b="1"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sống</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là</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cách</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sắp</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xếp</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sinh</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vật</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vào</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hệ</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thống</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theo</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trật</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tự</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nhất</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định</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dựa</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vào</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đặc</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điểm</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cơ</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thể</a:t>
            </a:r>
            <a:r>
              <a:rPr lang="en-US" sz="2800" dirty="0">
                <a:solidFill>
                  <a:srgbClr val="0000FF"/>
                </a:solidFill>
                <a:latin typeface="Times New Roman" pitchFamily="18" charset="0"/>
                <a:ea typeface="Calibri"/>
                <a:cs typeface="Times New Roman" pitchFamily="18" charset="0"/>
              </a:rPr>
              <a:t>.</a:t>
            </a:r>
          </a:p>
          <a:p>
            <a:pPr>
              <a:defRPr/>
            </a:pP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Nhiệm</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vụ</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của</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phân</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loại</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thế</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giới</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sống</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là</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phát</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hiện</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mô</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tả</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đặt</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tên</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và</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sắp</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xếp</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sinh</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vật</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vào</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hệ</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thống</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phân</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loại</a:t>
            </a:r>
            <a:r>
              <a:rPr lang="en-US" sz="2800" dirty="0">
                <a:solidFill>
                  <a:srgbClr val="0000FF"/>
                </a:solidFill>
                <a:latin typeface="Times New Roman" pitchFamily="18" charset="0"/>
                <a:ea typeface="Calibri"/>
                <a:cs typeface="Times New Roman" pitchFamily="18" charset="0"/>
              </a:rPr>
              <a:t>.</a:t>
            </a:r>
            <a:endParaRPr lang="en-US" altLang="en-US" sz="2800" b="1" dirty="0">
              <a:solidFill>
                <a:srgbClr val="0000FF"/>
              </a:solidFill>
              <a:latin typeface="Times New Roman" pitchFamily="18" charset="0"/>
              <a:cs typeface="Times New Roman" pitchFamily="18" charset="0"/>
            </a:endParaRPr>
          </a:p>
          <a:p>
            <a:r>
              <a:rPr lang="en-US" sz="2800" b="1" dirty="0">
                <a:solidFill>
                  <a:srgbClr val="0000FF"/>
                </a:solidFill>
                <a:latin typeface="Times New Roman" pitchFamily="18" charset="0"/>
                <a:cs typeface="Times New Roman" pitchFamily="18" charset="0"/>
              </a:rPr>
              <a:t>2. </a:t>
            </a:r>
            <a:r>
              <a:rPr lang="vi-VN" sz="2800" b="1" dirty="0">
                <a:solidFill>
                  <a:srgbClr val="0000FF"/>
                </a:solidFill>
                <a:latin typeface="Times New Roman" pitchFamily="18" charset="0"/>
                <a:cs typeface="Times New Roman" pitchFamily="18" charset="0"/>
              </a:rPr>
              <a:t>CÁC BẬC PHÂN LOẠI SINH VẬT</a:t>
            </a:r>
            <a:r>
              <a:rPr lang="en-US" sz="2800" b="1" dirty="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9" name="TextBox 8"/>
          <p:cNvSpPr txBox="1"/>
          <p:nvPr/>
        </p:nvSpPr>
        <p:spPr>
          <a:xfrm>
            <a:off x="0" y="3027164"/>
            <a:ext cx="12192000" cy="1723549"/>
          </a:xfrm>
          <a:prstGeom prst="rect">
            <a:avLst/>
          </a:prstGeom>
          <a:noFill/>
        </p:spPr>
        <p:txBody>
          <a:bodyPr wrap="square" lIns="0" tIns="0" rIns="0" bIns="0" rtlCol="0">
            <a:spAutoFit/>
          </a:bodyPr>
          <a:lstStyle/>
          <a:p>
            <a:pPr algn="just">
              <a:spcAft>
                <a:spcPts val="0"/>
              </a:spcAft>
              <a:defRPr/>
            </a:pPr>
            <a:r>
              <a:rPr lang="en-US" sz="2800" b="1"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Trong</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nguyên</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tắc</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phân</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loại</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các</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bậc</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phân</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loại</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từ</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nhỏ</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tới</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lớn</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được</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sắp</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xếp</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theo</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trật</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tự</a:t>
            </a:r>
            <a:r>
              <a:rPr lang="en-US" sz="2800"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Loài</a:t>
            </a:r>
            <a:r>
              <a:rPr lang="en-US" sz="2800" b="1" dirty="0">
                <a:solidFill>
                  <a:srgbClr val="0000FF"/>
                </a:solidFill>
                <a:latin typeface="Times New Roman" pitchFamily="18" charset="0"/>
                <a:ea typeface="Calibri"/>
                <a:cs typeface="Times New Roman" pitchFamily="18" charset="0"/>
              </a:rPr>
              <a:t> </a:t>
            </a:r>
            <a:r>
              <a:rPr lang="en-US" sz="2800" b="1" dirty="0">
                <a:solidFill>
                  <a:srgbClr val="0000FF"/>
                </a:solidFill>
                <a:latin typeface="Times New Roman"/>
                <a:ea typeface="Calibri"/>
                <a:cs typeface="Times New Roman"/>
              </a:rPr>
              <a:t>→ </a:t>
            </a:r>
            <a:r>
              <a:rPr lang="en-US" sz="2800" b="1" dirty="0">
                <a:solidFill>
                  <a:srgbClr val="0000FF"/>
                </a:solidFill>
                <a:latin typeface="Times New Roman" pitchFamily="18" charset="0"/>
                <a:ea typeface="Calibri"/>
                <a:cs typeface="Times New Roman" pitchFamily="18" charset="0"/>
              </a:rPr>
              <a:t>chi/</a:t>
            </a:r>
            <a:r>
              <a:rPr lang="en-US" sz="2800" b="1" dirty="0" err="1">
                <a:solidFill>
                  <a:srgbClr val="0000FF"/>
                </a:solidFill>
                <a:latin typeface="Times New Roman" pitchFamily="18" charset="0"/>
                <a:ea typeface="Calibri"/>
                <a:cs typeface="Times New Roman" pitchFamily="18" charset="0"/>
              </a:rPr>
              <a:t>giống</a:t>
            </a:r>
            <a:r>
              <a:rPr lang="en-US" sz="2800" b="1" dirty="0">
                <a:solidFill>
                  <a:srgbClr val="0000FF"/>
                </a:solidFill>
                <a:latin typeface="Times New Roman" pitchFamily="18" charset="0"/>
                <a:ea typeface="Calibri"/>
                <a:cs typeface="Times New Roman" pitchFamily="18" charset="0"/>
              </a:rPr>
              <a:t> </a:t>
            </a:r>
            <a:r>
              <a:rPr lang="en-US" sz="2800" b="1" dirty="0">
                <a:solidFill>
                  <a:srgbClr val="0000FF"/>
                </a:solidFill>
                <a:latin typeface="Times New Roman"/>
                <a:ea typeface="Calibri"/>
                <a:cs typeface="Times New Roman"/>
              </a:rPr>
              <a:t>→ </a:t>
            </a:r>
            <a:r>
              <a:rPr lang="en-US" sz="2800" b="1" dirty="0" err="1">
                <a:solidFill>
                  <a:srgbClr val="0000FF"/>
                </a:solidFill>
                <a:latin typeface="Times New Roman" pitchFamily="18" charset="0"/>
                <a:ea typeface="Calibri"/>
                <a:cs typeface="Times New Roman" pitchFamily="18" charset="0"/>
              </a:rPr>
              <a:t>họ</a:t>
            </a:r>
            <a:r>
              <a:rPr lang="en-US" sz="2800" b="1" dirty="0">
                <a:solidFill>
                  <a:srgbClr val="0000FF"/>
                </a:solidFill>
                <a:latin typeface="Times New Roman" pitchFamily="18" charset="0"/>
                <a:ea typeface="Calibri"/>
                <a:cs typeface="Times New Roman" pitchFamily="18" charset="0"/>
              </a:rPr>
              <a:t> </a:t>
            </a:r>
            <a:r>
              <a:rPr lang="en-US" sz="2800" b="1" dirty="0">
                <a:solidFill>
                  <a:srgbClr val="0000FF"/>
                </a:solidFill>
                <a:latin typeface="Times New Roman"/>
                <a:ea typeface="Calibri"/>
                <a:cs typeface="Times New Roman"/>
              </a:rPr>
              <a:t>→</a:t>
            </a:r>
            <a:r>
              <a:rPr lang="en-US" sz="2800" b="1"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bộ</a:t>
            </a:r>
            <a:r>
              <a:rPr lang="en-US" sz="2800" b="1" dirty="0">
                <a:solidFill>
                  <a:srgbClr val="0000FF"/>
                </a:solidFill>
                <a:latin typeface="Times New Roman" pitchFamily="18" charset="0"/>
                <a:ea typeface="Calibri"/>
                <a:cs typeface="Times New Roman" pitchFamily="18" charset="0"/>
              </a:rPr>
              <a:t> </a:t>
            </a:r>
            <a:r>
              <a:rPr lang="en-US" sz="2800" b="1" dirty="0">
                <a:solidFill>
                  <a:srgbClr val="0000FF"/>
                </a:solidFill>
                <a:latin typeface="Times New Roman"/>
                <a:ea typeface="Calibri"/>
                <a:cs typeface="Times New Roman"/>
              </a:rPr>
              <a:t>→ </a:t>
            </a:r>
            <a:r>
              <a:rPr lang="en-US" sz="2800" b="1" dirty="0" err="1">
                <a:solidFill>
                  <a:srgbClr val="0000FF"/>
                </a:solidFill>
                <a:latin typeface="Times New Roman" pitchFamily="18" charset="0"/>
                <a:ea typeface="Calibri"/>
                <a:cs typeface="Times New Roman" pitchFamily="18" charset="0"/>
              </a:rPr>
              <a:t>lớp</a:t>
            </a:r>
            <a:r>
              <a:rPr lang="en-US" sz="2800" b="1" dirty="0">
                <a:solidFill>
                  <a:srgbClr val="0000FF"/>
                </a:solidFill>
                <a:latin typeface="Times New Roman" pitchFamily="18" charset="0"/>
                <a:ea typeface="Calibri"/>
                <a:cs typeface="Times New Roman" pitchFamily="18" charset="0"/>
              </a:rPr>
              <a:t> </a:t>
            </a:r>
            <a:r>
              <a:rPr lang="en-US" sz="2800" b="1" dirty="0">
                <a:solidFill>
                  <a:srgbClr val="0000FF"/>
                </a:solidFill>
                <a:latin typeface="Times New Roman"/>
                <a:ea typeface="Calibri"/>
                <a:cs typeface="Times New Roman"/>
              </a:rPr>
              <a:t>→ </a:t>
            </a:r>
            <a:r>
              <a:rPr lang="en-US" sz="2800" b="1" dirty="0" err="1">
                <a:solidFill>
                  <a:srgbClr val="0000FF"/>
                </a:solidFill>
                <a:latin typeface="Times New Roman" pitchFamily="18" charset="0"/>
                <a:ea typeface="Calibri"/>
                <a:cs typeface="Times New Roman" pitchFamily="18" charset="0"/>
              </a:rPr>
              <a:t>ngành</a:t>
            </a:r>
            <a:r>
              <a:rPr lang="en-US" sz="2800" b="1" dirty="0">
                <a:solidFill>
                  <a:srgbClr val="0000FF"/>
                </a:solidFill>
                <a:latin typeface="Times New Roman" pitchFamily="18" charset="0"/>
                <a:ea typeface="Calibri"/>
                <a:cs typeface="Times New Roman" pitchFamily="18" charset="0"/>
              </a:rPr>
              <a:t> </a:t>
            </a:r>
            <a:r>
              <a:rPr lang="en-US" sz="2800" b="1" dirty="0">
                <a:solidFill>
                  <a:srgbClr val="0000FF"/>
                </a:solidFill>
                <a:latin typeface="Times New Roman"/>
                <a:ea typeface="Calibri"/>
                <a:cs typeface="Times New Roman"/>
              </a:rPr>
              <a:t>→ </a:t>
            </a:r>
            <a:r>
              <a:rPr lang="en-US" sz="2800" b="1" dirty="0" err="1">
                <a:solidFill>
                  <a:srgbClr val="0000FF"/>
                </a:solidFill>
                <a:latin typeface="Times New Roman" pitchFamily="18" charset="0"/>
                <a:ea typeface="Calibri"/>
                <a:cs typeface="Times New Roman" pitchFamily="18" charset="0"/>
              </a:rPr>
              <a:t>giới</a:t>
            </a:r>
            <a:r>
              <a:rPr lang="en-US" sz="2800" dirty="0">
                <a:solidFill>
                  <a:srgbClr val="0000FF"/>
                </a:solidFill>
                <a:latin typeface="Times New Roman" pitchFamily="18" charset="0"/>
                <a:ea typeface="Calibri"/>
                <a:cs typeface="Times New Roman" pitchFamily="18" charset="0"/>
              </a:rPr>
              <a:t>.</a:t>
            </a:r>
          </a:p>
          <a:p>
            <a:pPr algn="just">
              <a:spcAft>
                <a:spcPts val="0"/>
              </a:spcAft>
              <a:defRPr/>
            </a:pP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loài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bậc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bậc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càng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nhỏ</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thì</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sự</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nhau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giữa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cùng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bậc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càng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ít</a:t>
            </a:r>
            <a:r>
              <a:rPr lang="en-US" sz="2800" dirty="0">
                <a:solidFill>
                  <a:srgbClr val="0000FF"/>
                </a:solidFill>
                <a:latin typeface="Times New Roman" pitchFamily="18" charset="0"/>
                <a:cs typeface="Times New Roman" pitchFamily="18" charset="0"/>
              </a:rPr>
              <a:t>.</a:t>
            </a:r>
          </a:p>
        </p:txBody>
      </p:sp>
    </p:spTree>
    <p:extLst>
      <p:ext uri="{BB962C8B-B14F-4D97-AF65-F5344CB8AC3E}">
        <p14:creationId xmlns:p14="http://schemas.microsoft.com/office/powerpoint/2010/main" val="421116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anim calcmode="lin" valueType="num">
                                      <p:cBhvr>
                                        <p:cTn id="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467600" y="2286000"/>
            <a:ext cx="4495800" cy="1384995"/>
          </a:xfrm>
          <a:prstGeom prst="rect">
            <a:avLst/>
          </a:prstGeom>
          <a:solidFill>
            <a:schemeClr val="accent4">
              <a:lumMod val="20000"/>
              <a:lumOff val="80000"/>
            </a:schemeClr>
          </a:solidFill>
        </p:spPr>
        <p:txBody>
          <a:bodyPr wrap="square">
            <a:spAutoFit/>
          </a:bodyPr>
          <a:lstStyle/>
          <a:p>
            <a:pPr marL="457200" indent="304800" algn="just">
              <a:defRPr/>
            </a:pPr>
            <a:r>
              <a:rPr lang="vi-VN" sz="2800" dirty="0">
                <a:solidFill>
                  <a:srgbClr val="FF0000"/>
                </a:solidFill>
                <a:latin typeface="Times New Roman" pitchFamily="18" charset="0"/>
                <a:cs typeface="Times New Roman" pitchFamily="18" charset="0"/>
              </a:rPr>
              <a:t>Quan sát hình 22.4, em hãy cho biết sinh vật có những cách gọi tên nào?</a:t>
            </a:r>
            <a:endParaRPr lang="en-US" sz="2800" dirty="0">
              <a:solidFill>
                <a:srgbClr val="FF0000"/>
              </a:solidFill>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srcRect/>
          <a:stretch>
            <a:fillRect/>
          </a:stretch>
        </p:blipFill>
        <p:spPr bwMode="auto">
          <a:xfrm>
            <a:off x="0" y="0"/>
            <a:ext cx="7010400" cy="4862320"/>
          </a:xfrm>
          <a:prstGeom prst="rect">
            <a:avLst/>
          </a:prstGeom>
          <a:noFill/>
          <a:ln w="9525">
            <a:noFill/>
            <a:miter lim="800000"/>
            <a:headEnd/>
            <a:tailEnd/>
          </a:ln>
          <a:effectLst/>
        </p:spPr>
      </p:pic>
      <p:sp>
        <p:nvSpPr>
          <p:cNvPr id="7" name="Rectangle 3"/>
          <p:cNvSpPr>
            <a:spLocks noChangeArrowheads="1"/>
          </p:cNvSpPr>
          <p:nvPr/>
        </p:nvSpPr>
        <p:spPr bwMode="auto">
          <a:xfrm>
            <a:off x="0" y="4648200"/>
            <a:ext cx="12192000" cy="2246769"/>
          </a:xfrm>
          <a:prstGeom prst="rect">
            <a:avLst/>
          </a:prstGeom>
          <a:noFill/>
          <a:ln w="9525">
            <a:noFill/>
            <a:miter lim="800000"/>
            <a:headEnd/>
            <a:tailEnd/>
          </a:ln>
        </p:spPr>
        <p:txBody>
          <a:bodyPr wrap="square">
            <a:spAutoFit/>
          </a:bodyPr>
          <a:lstStyle/>
          <a:p>
            <a:pPr indent="304800" algn="just"/>
            <a:r>
              <a:rPr lang="vi-VN" sz="2800" dirty="0">
                <a:solidFill>
                  <a:srgbClr val="FF33CC"/>
                </a:solidFill>
                <a:latin typeface="Times New Roman" pitchFamily="18" charset="0"/>
                <a:cs typeface="Times New Roman" pitchFamily="18" charset="0"/>
              </a:rPr>
              <a:t>Có ba cách gọi tên sinh vật:</a:t>
            </a:r>
            <a:endParaRPr lang="en-US" sz="2800" dirty="0">
              <a:solidFill>
                <a:srgbClr val="FF33CC"/>
              </a:solidFill>
              <a:latin typeface="Times New Roman" pitchFamily="18" charset="0"/>
              <a:cs typeface="Times New Roman" pitchFamily="18" charset="0"/>
            </a:endParaRPr>
          </a:p>
          <a:p>
            <a:pPr indent="304800" algn="just"/>
            <a:r>
              <a:rPr lang="en-US" sz="2800" b="1" dirty="0">
                <a:solidFill>
                  <a:srgbClr val="FF33CC"/>
                </a:solidFill>
                <a:latin typeface="Times New Roman" pitchFamily="18" charset="0"/>
                <a:cs typeface="Times New Roman" pitchFamily="18" charset="0"/>
              </a:rPr>
              <a:t>- </a:t>
            </a:r>
            <a:r>
              <a:rPr lang="vi-VN" sz="2800" b="1" dirty="0">
                <a:solidFill>
                  <a:srgbClr val="FF33CC"/>
                </a:solidFill>
                <a:latin typeface="Times New Roman" pitchFamily="18" charset="0"/>
                <a:cs typeface="Times New Roman" pitchFamily="18" charset="0"/>
              </a:rPr>
              <a:t>Tên phổ thông</a:t>
            </a:r>
            <a:r>
              <a:rPr lang="vi-VN" sz="2800" dirty="0">
                <a:solidFill>
                  <a:srgbClr val="FF33CC"/>
                </a:solidFill>
                <a:latin typeface="Times New Roman" pitchFamily="18" charset="0"/>
                <a:cs typeface="Times New Roman" pitchFamily="18" charset="0"/>
              </a:rPr>
              <a:t> là cách gọi phổ biến của loài có trong danh mục tra cứu;</a:t>
            </a:r>
            <a:endParaRPr lang="en-US" sz="2800" dirty="0">
              <a:solidFill>
                <a:srgbClr val="FF33CC"/>
              </a:solidFill>
              <a:latin typeface="Times New Roman" pitchFamily="18" charset="0"/>
              <a:cs typeface="Times New Roman" pitchFamily="18" charset="0"/>
            </a:endParaRPr>
          </a:p>
          <a:p>
            <a:pPr indent="304800" algn="just"/>
            <a:r>
              <a:rPr lang="vi-VN" sz="2800" b="1" dirty="0">
                <a:solidFill>
                  <a:srgbClr val="FF33CC"/>
                </a:solidFill>
                <a:latin typeface="Times New Roman" pitchFamily="18" charset="0"/>
                <a:cs typeface="Times New Roman" pitchFamily="18" charset="0"/>
              </a:rPr>
              <a:t>- Tên khoa học </a:t>
            </a:r>
            <a:r>
              <a:rPr lang="vi-VN" sz="2800" dirty="0">
                <a:solidFill>
                  <a:srgbClr val="FF33CC"/>
                </a:solidFill>
                <a:latin typeface="Times New Roman" pitchFamily="18" charset="0"/>
                <a:cs typeface="Times New Roman" pitchFamily="18" charset="0"/>
              </a:rPr>
              <a:t>= Tên giống + Tên loài + (Tên tác giả, năm công bố);</a:t>
            </a:r>
            <a:endParaRPr lang="en-US" sz="2800" dirty="0">
              <a:solidFill>
                <a:srgbClr val="FF33CC"/>
              </a:solidFill>
              <a:latin typeface="Times New Roman" pitchFamily="18" charset="0"/>
              <a:cs typeface="Times New Roman" pitchFamily="18" charset="0"/>
            </a:endParaRPr>
          </a:p>
          <a:p>
            <a:pPr indent="304800"/>
            <a:r>
              <a:rPr lang="vi-VN" sz="2800" b="1" dirty="0">
                <a:solidFill>
                  <a:srgbClr val="FF33CC"/>
                </a:solidFill>
                <a:latin typeface="Times New Roman" pitchFamily="18" charset="0"/>
                <a:cs typeface="Times New Roman" pitchFamily="18" charset="0"/>
              </a:rPr>
              <a:t>- Tên địa phương </a:t>
            </a:r>
            <a:r>
              <a:rPr lang="vi-VN" sz="2800" dirty="0">
                <a:solidFill>
                  <a:srgbClr val="FF33CC"/>
                </a:solidFill>
                <a:latin typeface="Times New Roman" pitchFamily="18" charset="0"/>
                <a:cs typeface="Times New Roman" pitchFamily="18" charset="0"/>
              </a:rPr>
              <a:t>là cách gọi truyền thống của người dân bản địa theo vùng miền, quốc gia</a:t>
            </a:r>
            <a:endParaRPr lang="en-US" sz="2800" dirty="0">
              <a:solidFill>
                <a:srgbClr val="FF33CC"/>
              </a:solidFill>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1000" fill="hold"/>
                                        <p:tgtEl>
                                          <p:spTgt spid="4098"/>
                                        </p:tgtEl>
                                        <p:attrNameLst>
                                          <p:attrName>ppt_x</p:attrName>
                                        </p:attrNameLst>
                                      </p:cBhvr>
                                      <p:tavLst>
                                        <p:tav tm="0">
                                          <p:val>
                                            <p:strVal val="#ppt_x"/>
                                          </p:val>
                                        </p:tav>
                                        <p:tav tm="100000">
                                          <p:val>
                                            <p:strVal val="#ppt_x"/>
                                          </p:val>
                                        </p:tav>
                                      </p:tavLst>
                                    </p:anim>
                                    <p:anim calcmode="lin" valueType="num">
                                      <p:cBhvr additive="base">
                                        <p:cTn id="8" dur="10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DE699C-6AD0-418A-86E7-C306F5807201}"/>
              </a:ext>
            </a:extLst>
          </p:cNvPr>
          <p:cNvSpPr/>
          <p:nvPr/>
        </p:nvSpPr>
        <p:spPr>
          <a:xfrm>
            <a:off x="0" y="0"/>
            <a:ext cx="12192000" cy="6858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0" y="0"/>
            <a:ext cx="12192000" cy="430887"/>
          </a:xfrm>
          <a:prstGeom prst="rect">
            <a:avLst/>
          </a:prstGeom>
          <a:noFill/>
        </p:spPr>
        <p:txBody>
          <a:bodyPr wrap="square" lIns="0" tIns="0" rIns="0" bIns="0" rtlCol="0">
            <a:spAutoFit/>
          </a:bodyPr>
          <a:lstStyle/>
          <a:p>
            <a:pPr algn="ctr"/>
            <a:r>
              <a:rPr lang="en-US" sz="2800" b="1" dirty="0" err="1">
                <a:solidFill>
                  <a:srgbClr val="0000FF"/>
                </a:solidFill>
                <a:latin typeface="Times New Roman" panose="02020603050405020304" pitchFamily="18" charset="0"/>
                <a:ea typeface="Calibri" panose="020F0502020204030204" pitchFamily="34" charset="0"/>
              </a:rPr>
              <a:t>Bài</a:t>
            </a:r>
            <a:r>
              <a:rPr lang="en-US" sz="2800" b="1" dirty="0">
                <a:solidFill>
                  <a:srgbClr val="0000FF"/>
                </a:solidFill>
                <a:latin typeface="Times New Roman" panose="02020603050405020304" pitchFamily="18" charset="0"/>
                <a:ea typeface="Calibri" panose="020F0502020204030204" pitchFamily="34" charset="0"/>
              </a:rPr>
              <a:t> 22: PHÂN LOẠI THẾ GIỚI SỐNG</a:t>
            </a:r>
            <a:endParaRPr lang="en-US" sz="2800" dirty="0">
              <a:solidFill>
                <a:srgbClr val="0000FF"/>
              </a:solidFill>
            </a:endParaRPr>
          </a:p>
        </p:txBody>
      </p:sp>
      <p:sp>
        <p:nvSpPr>
          <p:cNvPr id="15" name="TextBox 14"/>
          <p:cNvSpPr txBox="1"/>
          <p:nvPr/>
        </p:nvSpPr>
        <p:spPr>
          <a:xfrm>
            <a:off x="0" y="457200"/>
            <a:ext cx="10058400" cy="430887"/>
          </a:xfrm>
          <a:prstGeom prst="rect">
            <a:avLst/>
          </a:prstGeom>
          <a:noFill/>
        </p:spPr>
        <p:txBody>
          <a:bodyPr wrap="square" lIns="0" tIns="0" rIns="0" bIns="0" rtlCol="0">
            <a:spAutoFit/>
          </a:bodyPr>
          <a:lstStyle/>
          <a:p>
            <a:pPr algn="l"/>
            <a:r>
              <a:rPr lang="en-US" sz="2800" b="1" dirty="0">
                <a:solidFill>
                  <a:srgbClr val="0000FF"/>
                </a:solidFill>
                <a:latin typeface="Times New Roman" pitchFamily="18" charset="0"/>
                <a:cs typeface="Times New Roman" pitchFamily="18" charset="0"/>
              </a:rPr>
              <a:t>1. SỰ CẦN THIẾT CỦA VIỆC PHÂN LOẠI THẾ GIỚI SỐNG:</a:t>
            </a:r>
          </a:p>
        </p:txBody>
      </p:sp>
      <p:sp>
        <p:nvSpPr>
          <p:cNvPr id="8" name="TextBox 7"/>
          <p:cNvSpPr txBox="1"/>
          <p:nvPr/>
        </p:nvSpPr>
        <p:spPr>
          <a:xfrm>
            <a:off x="0" y="914400"/>
            <a:ext cx="12192000" cy="2154436"/>
          </a:xfrm>
          <a:prstGeom prst="rect">
            <a:avLst/>
          </a:prstGeom>
          <a:noFill/>
        </p:spPr>
        <p:txBody>
          <a:bodyPr wrap="square" lIns="0" tIns="0" rIns="0" bIns="0" rtlCol="0">
            <a:spAutoFit/>
          </a:bodyPr>
          <a:lstStyle/>
          <a:p>
            <a:pPr algn="just">
              <a:spcAft>
                <a:spcPts val="0"/>
              </a:spcAft>
              <a:defRPr/>
            </a:pPr>
            <a:r>
              <a:rPr lang="en-US" sz="2800" b="1"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Phân</a:t>
            </a:r>
            <a:r>
              <a:rPr lang="en-US" sz="2800" b="1"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loại</a:t>
            </a:r>
            <a:r>
              <a:rPr lang="en-US" sz="2800" b="1"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thế</a:t>
            </a:r>
            <a:r>
              <a:rPr lang="en-US" sz="2800" b="1"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giới</a:t>
            </a:r>
            <a:r>
              <a:rPr lang="en-US" sz="2800" b="1"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sống</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là</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cách</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sắp</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xếp</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sinh</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vật</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vào</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hệ</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thống</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theo</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trật</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tự</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nhất</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định</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dựa</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vào</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đặc</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điểm</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cơ</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thể</a:t>
            </a:r>
            <a:r>
              <a:rPr lang="en-US" sz="2800" dirty="0">
                <a:solidFill>
                  <a:srgbClr val="0000FF"/>
                </a:solidFill>
                <a:latin typeface="Times New Roman" pitchFamily="18" charset="0"/>
                <a:ea typeface="Calibri"/>
                <a:cs typeface="Times New Roman" pitchFamily="18" charset="0"/>
              </a:rPr>
              <a:t>.</a:t>
            </a:r>
          </a:p>
          <a:p>
            <a:pPr>
              <a:defRPr/>
            </a:pP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Nhiệm</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vụ</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của</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phân</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loại</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thế</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giới</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sống</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là</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phát</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hiện</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mô</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tả</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đặt</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tên</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và</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sắp</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xếp</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sinh</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vật</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vào</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hệ</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thống</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phân</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loại</a:t>
            </a:r>
            <a:r>
              <a:rPr lang="en-US" sz="2800" dirty="0">
                <a:solidFill>
                  <a:srgbClr val="0000FF"/>
                </a:solidFill>
                <a:latin typeface="Times New Roman" pitchFamily="18" charset="0"/>
                <a:ea typeface="Calibri"/>
                <a:cs typeface="Times New Roman" pitchFamily="18" charset="0"/>
              </a:rPr>
              <a:t>.</a:t>
            </a:r>
            <a:endParaRPr lang="en-US" altLang="en-US" sz="2800" b="1" dirty="0">
              <a:solidFill>
                <a:srgbClr val="0000FF"/>
              </a:solidFill>
              <a:latin typeface="Times New Roman" pitchFamily="18" charset="0"/>
              <a:cs typeface="Times New Roman" pitchFamily="18" charset="0"/>
            </a:endParaRPr>
          </a:p>
          <a:p>
            <a:r>
              <a:rPr lang="en-US" sz="2800" b="1" dirty="0">
                <a:solidFill>
                  <a:srgbClr val="0000FF"/>
                </a:solidFill>
                <a:latin typeface="Times New Roman" pitchFamily="18" charset="0"/>
                <a:cs typeface="Times New Roman" pitchFamily="18" charset="0"/>
              </a:rPr>
              <a:t>2. </a:t>
            </a:r>
            <a:r>
              <a:rPr lang="vi-VN" sz="2800" b="1" dirty="0">
                <a:solidFill>
                  <a:srgbClr val="0000FF"/>
                </a:solidFill>
                <a:latin typeface="Times New Roman" pitchFamily="18" charset="0"/>
                <a:cs typeface="Times New Roman" pitchFamily="18" charset="0"/>
              </a:rPr>
              <a:t>CÁC BẬC PHÂN LOẠI SINH VẬT</a:t>
            </a:r>
            <a:r>
              <a:rPr lang="en-US" sz="2800" b="1" dirty="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9" name="TextBox 8"/>
          <p:cNvSpPr txBox="1"/>
          <p:nvPr/>
        </p:nvSpPr>
        <p:spPr>
          <a:xfrm>
            <a:off x="0" y="3027164"/>
            <a:ext cx="12192000" cy="1723549"/>
          </a:xfrm>
          <a:prstGeom prst="rect">
            <a:avLst/>
          </a:prstGeom>
          <a:noFill/>
        </p:spPr>
        <p:txBody>
          <a:bodyPr wrap="square" lIns="0" tIns="0" rIns="0" bIns="0" rtlCol="0">
            <a:spAutoFit/>
          </a:bodyPr>
          <a:lstStyle/>
          <a:p>
            <a:pPr algn="just">
              <a:spcAft>
                <a:spcPts val="0"/>
              </a:spcAft>
              <a:defRPr/>
            </a:pPr>
            <a:r>
              <a:rPr lang="en-US" sz="2800" b="1"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Trong</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nguyên</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tắc</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phân</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loại</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các</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bậc</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phân</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loại</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từ</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nhỏ</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tới</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lớn</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được</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sắp</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xếp</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theo</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trật</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tự</a:t>
            </a:r>
            <a:r>
              <a:rPr lang="en-US" sz="2800"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Loài</a:t>
            </a:r>
            <a:r>
              <a:rPr lang="en-US" sz="2800" b="1" dirty="0">
                <a:solidFill>
                  <a:srgbClr val="0000FF"/>
                </a:solidFill>
                <a:latin typeface="Times New Roman" pitchFamily="18" charset="0"/>
                <a:ea typeface="Calibri"/>
                <a:cs typeface="Times New Roman" pitchFamily="18" charset="0"/>
              </a:rPr>
              <a:t> </a:t>
            </a:r>
            <a:r>
              <a:rPr lang="en-US" sz="2800" b="1" dirty="0">
                <a:solidFill>
                  <a:srgbClr val="0000FF"/>
                </a:solidFill>
                <a:latin typeface="Times New Roman"/>
                <a:ea typeface="Calibri"/>
                <a:cs typeface="Times New Roman"/>
              </a:rPr>
              <a:t>→ </a:t>
            </a:r>
            <a:r>
              <a:rPr lang="en-US" sz="2800" b="1" dirty="0">
                <a:solidFill>
                  <a:srgbClr val="0000FF"/>
                </a:solidFill>
                <a:latin typeface="Times New Roman" pitchFamily="18" charset="0"/>
                <a:ea typeface="Calibri"/>
                <a:cs typeface="Times New Roman" pitchFamily="18" charset="0"/>
              </a:rPr>
              <a:t>chi/</a:t>
            </a:r>
            <a:r>
              <a:rPr lang="en-US" sz="2800" b="1" dirty="0" err="1">
                <a:solidFill>
                  <a:srgbClr val="0000FF"/>
                </a:solidFill>
                <a:latin typeface="Times New Roman" pitchFamily="18" charset="0"/>
                <a:ea typeface="Calibri"/>
                <a:cs typeface="Times New Roman" pitchFamily="18" charset="0"/>
              </a:rPr>
              <a:t>giống</a:t>
            </a:r>
            <a:r>
              <a:rPr lang="en-US" sz="2800" b="1" dirty="0">
                <a:solidFill>
                  <a:srgbClr val="0000FF"/>
                </a:solidFill>
                <a:latin typeface="Times New Roman" pitchFamily="18" charset="0"/>
                <a:ea typeface="Calibri"/>
                <a:cs typeface="Times New Roman" pitchFamily="18" charset="0"/>
              </a:rPr>
              <a:t> </a:t>
            </a:r>
            <a:r>
              <a:rPr lang="en-US" sz="2800" b="1" dirty="0">
                <a:solidFill>
                  <a:srgbClr val="0000FF"/>
                </a:solidFill>
                <a:latin typeface="Times New Roman"/>
                <a:ea typeface="Calibri"/>
                <a:cs typeface="Times New Roman"/>
              </a:rPr>
              <a:t>→ </a:t>
            </a:r>
            <a:r>
              <a:rPr lang="en-US" sz="2800" b="1" dirty="0" err="1">
                <a:solidFill>
                  <a:srgbClr val="0000FF"/>
                </a:solidFill>
                <a:latin typeface="Times New Roman" pitchFamily="18" charset="0"/>
                <a:ea typeface="Calibri"/>
                <a:cs typeface="Times New Roman" pitchFamily="18" charset="0"/>
              </a:rPr>
              <a:t>họ</a:t>
            </a:r>
            <a:r>
              <a:rPr lang="en-US" sz="2800" b="1" dirty="0">
                <a:solidFill>
                  <a:srgbClr val="0000FF"/>
                </a:solidFill>
                <a:latin typeface="Times New Roman" pitchFamily="18" charset="0"/>
                <a:ea typeface="Calibri"/>
                <a:cs typeface="Times New Roman" pitchFamily="18" charset="0"/>
              </a:rPr>
              <a:t> </a:t>
            </a:r>
            <a:r>
              <a:rPr lang="en-US" sz="2800" b="1" dirty="0">
                <a:solidFill>
                  <a:srgbClr val="0000FF"/>
                </a:solidFill>
                <a:latin typeface="Times New Roman"/>
                <a:ea typeface="Calibri"/>
                <a:cs typeface="Times New Roman"/>
              </a:rPr>
              <a:t>→</a:t>
            </a:r>
            <a:r>
              <a:rPr lang="en-US" sz="2800" b="1"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bộ</a:t>
            </a:r>
            <a:r>
              <a:rPr lang="en-US" sz="2800" b="1" dirty="0">
                <a:solidFill>
                  <a:srgbClr val="0000FF"/>
                </a:solidFill>
                <a:latin typeface="Times New Roman" pitchFamily="18" charset="0"/>
                <a:ea typeface="Calibri"/>
                <a:cs typeface="Times New Roman" pitchFamily="18" charset="0"/>
              </a:rPr>
              <a:t> </a:t>
            </a:r>
            <a:r>
              <a:rPr lang="en-US" sz="2800" b="1" dirty="0">
                <a:solidFill>
                  <a:srgbClr val="0000FF"/>
                </a:solidFill>
                <a:latin typeface="Times New Roman"/>
                <a:ea typeface="Calibri"/>
                <a:cs typeface="Times New Roman"/>
              </a:rPr>
              <a:t>→ </a:t>
            </a:r>
            <a:r>
              <a:rPr lang="en-US" sz="2800" b="1" dirty="0" err="1">
                <a:solidFill>
                  <a:srgbClr val="0000FF"/>
                </a:solidFill>
                <a:latin typeface="Times New Roman" pitchFamily="18" charset="0"/>
                <a:ea typeface="Calibri"/>
                <a:cs typeface="Times New Roman" pitchFamily="18" charset="0"/>
              </a:rPr>
              <a:t>lớp</a:t>
            </a:r>
            <a:r>
              <a:rPr lang="en-US" sz="2800" b="1" dirty="0">
                <a:solidFill>
                  <a:srgbClr val="0000FF"/>
                </a:solidFill>
                <a:latin typeface="Times New Roman" pitchFamily="18" charset="0"/>
                <a:ea typeface="Calibri"/>
                <a:cs typeface="Times New Roman" pitchFamily="18" charset="0"/>
              </a:rPr>
              <a:t> </a:t>
            </a:r>
            <a:r>
              <a:rPr lang="en-US" sz="2800" b="1" dirty="0">
                <a:solidFill>
                  <a:srgbClr val="0000FF"/>
                </a:solidFill>
                <a:latin typeface="Times New Roman"/>
                <a:ea typeface="Calibri"/>
                <a:cs typeface="Times New Roman"/>
              </a:rPr>
              <a:t>→ </a:t>
            </a:r>
            <a:r>
              <a:rPr lang="en-US" sz="2800" b="1" dirty="0" err="1">
                <a:solidFill>
                  <a:srgbClr val="0000FF"/>
                </a:solidFill>
                <a:latin typeface="Times New Roman" pitchFamily="18" charset="0"/>
                <a:ea typeface="Calibri"/>
                <a:cs typeface="Times New Roman" pitchFamily="18" charset="0"/>
              </a:rPr>
              <a:t>ngành</a:t>
            </a:r>
            <a:r>
              <a:rPr lang="en-US" sz="2800" b="1" dirty="0">
                <a:solidFill>
                  <a:srgbClr val="0000FF"/>
                </a:solidFill>
                <a:latin typeface="Times New Roman" pitchFamily="18" charset="0"/>
                <a:ea typeface="Calibri"/>
                <a:cs typeface="Times New Roman" pitchFamily="18" charset="0"/>
              </a:rPr>
              <a:t> </a:t>
            </a:r>
            <a:r>
              <a:rPr lang="en-US" sz="2800" b="1" dirty="0">
                <a:solidFill>
                  <a:srgbClr val="0000FF"/>
                </a:solidFill>
                <a:latin typeface="Times New Roman"/>
                <a:ea typeface="Calibri"/>
                <a:cs typeface="Times New Roman"/>
              </a:rPr>
              <a:t>→ </a:t>
            </a:r>
            <a:r>
              <a:rPr lang="en-US" sz="2800" b="1" dirty="0" err="1">
                <a:solidFill>
                  <a:srgbClr val="0000FF"/>
                </a:solidFill>
                <a:latin typeface="Times New Roman" pitchFamily="18" charset="0"/>
                <a:ea typeface="Calibri"/>
                <a:cs typeface="Times New Roman" pitchFamily="18" charset="0"/>
              </a:rPr>
              <a:t>giới</a:t>
            </a:r>
            <a:r>
              <a:rPr lang="en-US" sz="2800" dirty="0">
                <a:solidFill>
                  <a:srgbClr val="0000FF"/>
                </a:solidFill>
                <a:latin typeface="Times New Roman" pitchFamily="18" charset="0"/>
                <a:ea typeface="Calibri"/>
                <a:cs typeface="Times New Roman" pitchFamily="18" charset="0"/>
              </a:rPr>
              <a:t>.</a:t>
            </a:r>
          </a:p>
          <a:p>
            <a:pPr algn="just">
              <a:spcAft>
                <a:spcPts val="0"/>
              </a:spcAft>
              <a:defRPr/>
            </a:pP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loài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bậc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bậc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càng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nhỏ</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thì</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sự</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nhau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giữa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cùng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bậc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càng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ít</a:t>
            </a:r>
            <a:r>
              <a:rPr lang="en-US" sz="2800" dirty="0">
                <a:solidFill>
                  <a:srgbClr val="0000FF"/>
                </a:solidFill>
                <a:latin typeface="Times New Roman" pitchFamily="18" charset="0"/>
                <a:cs typeface="Times New Roman" pitchFamily="18" charset="0"/>
              </a:rPr>
              <a:t>.</a:t>
            </a:r>
          </a:p>
        </p:txBody>
      </p:sp>
      <p:sp>
        <p:nvSpPr>
          <p:cNvPr id="7" name="TextBox 6"/>
          <p:cNvSpPr txBox="1"/>
          <p:nvPr/>
        </p:nvSpPr>
        <p:spPr>
          <a:xfrm>
            <a:off x="0" y="4648200"/>
            <a:ext cx="12192000" cy="2154436"/>
          </a:xfrm>
          <a:prstGeom prst="rect">
            <a:avLst/>
          </a:prstGeom>
          <a:noFill/>
        </p:spPr>
        <p:txBody>
          <a:bodyPr wrap="square" lIns="0" tIns="0" rIns="0" bIns="0" rtlCol="0">
            <a:spAutoFit/>
          </a:bodyPr>
          <a:lstStyle/>
          <a:p>
            <a:pPr algn="just">
              <a:spcAft>
                <a:spcPts val="0"/>
              </a:spcAft>
              <a:defRPr/>
            </a:pPr>
            <a:r>
              <a:rPr lang="en-US" sz="2800" b="1"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Cách</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gọi</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tên</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sinh</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vật</a:t>
            </a:r>
            <a:r>
              <a:rPr lang="en-US" sz="2800" dirty="0">
                <a:solidFill>
                  <a:srgbClr val="0000FF"/>
                </a:solidFill>
                <a:latin typeface="Times New Roman" pitchFamily="18" charset="0"/>
                <a:ea typeface="Calibri"/>
                <a:cs typeface="Times New Roman" pitchFamily="18" charset="0"/>
              </a:rPr>
              <a:t>:</a:t>
            </a:r>
          </a:p>
          <a:p>
            <a:pPr algn="just">
              <a:spcAft>
                <a:spcPts val="0"/>
              </a:spcAft>
              <a:defRPr/>
            </a:pP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phổ</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thông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gọi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phổ</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biến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loài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danh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mục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cứu</a:t>
            </a:r>
            <a:r>
              <a:rPr lang="en-US" sz="2800" dirty="0">
                <a:solidFill>
                  <a:srgbClr val="0000FF"/>
                </a:solidFill>
                <a:latin typeface="Times New Roman" pitchFamily="18" charset="0"/>
                <a:cs typeface="Times New Roman" pitchFamily="18" charset="0"/>
              </a:rPr>
              <a:t>.</a:t>
            </a:r>
          </a:p>
          <a:p>
            <a:pPr algn="just">
              <a:spcAft>
                <a:spcPts val="0"/>
              </a:spcAft>
              <a:defRPr/>
            </a:pP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khoa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học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gọi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một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loài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theo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tên</a:t>
            </a:r>
            <a:r>
              <a:rPr lang="en-US" sz="2800" dirty="0">
                <a:solidFill>
                  <a:srgbClr val="0000FF"/>
                </a:solidFill>
                <a:latin typeface="Times New Roman" pitchFamily="18" charset="0"/>
                <a:cs typeface="Times New Roman" pitchFamily="18" charset="0"/>
              </a:rPr>
              <a:t> chi/ </a:t>
            </a:r>
            <a:r>
              <a:rPr lang="en-US" sz="2800" dirty="0" err="1">
                <a:solidFill>
                  <a:srgbClr val="0000FF"/>
                </a:solidFill>
                <a:latin typeface="Times New Roman" pitchFamily="18" charset="0"/>
                <a:cs typeface="Times New Roman" pitchFamily="18" charset="0"/>
              </a:rPr>
              <a:t>giống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loài</a:t>
            </a:r>
            <a:r>
              <a:rPr lang="en-US" sz="2800" dirty="0">
                <a:solidFill>
                  <a:srgbClr val="0000FF"/>
                </a:solidFill>
                <a:latin typeface="Times New Roman" pitchFamily="18" charset="0"/>
                <a:cs typeface="Times New Roman" pitchFamily="18" charset="0"/>
              </a:rPr>
              <a:t>.</a:t>
            </a:r>
          </a:p>
          <a:p>
            <a:pPr algn="just">
              <a:spcAft>
                <a:spcPts val="0"/>
              </a:spcAft>
              <a:defRPr/>
            </a:pP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địa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phương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gọi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truyền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thống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người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địa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theo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vùng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miền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quốc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gia</a:t>
            </a:r>
            <a:r>
              <a:rPr lang="en-US" sz="2800" dirty="0">
                <a:solidFill>
                  <a:srgbClr val="0000FF"/>
                </a:solidFill>
                <a:latin typeface="Times New Roman" pitchFamily="18" charset="0"/>
                <a:cs typeface="Times New Roman" pitchFamily="18" charset="0"/>
              </a:rPr>
              <a:t>.</a:t>
            </a:r>
          </a:p>
        </p:txBody>
      </p:sp>
    </p:spTree>
    <p:extLst>
      <p:ext uri="{BB962C8B-B14F-4D97-AF65-F5344CB8AC3E}">
        <p14:creationId xmlns:p14="http://schemas.microsoft.com/office/powerpoint/2010/main" val="421116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withEffect">
                                  <p:stCondLst>
                                    <p:cond delay="0"/>
                                  </p:stCondLst>
                                  <p:iterate type="lt">
                                    <p:tmPct val="10000"/>
                                  </p:iterate>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xEl>
                                              <p:pRg st="0" end="0"/>
                                            </p:txEl>
                                          </p:spTgt>
                                        </p:tgtEl>
                                      </p:cBhvr>
                                    </p:animEffect>
                                  </p:childTnLst>
                                </p:cTn>
                              </p:par>
                            </p:childTnLst>
                          </p:cTn>
                        </p:par>
                        <p:par>
                          <p:cTn id="12" fill="hold">
                            <p:stCondLst>
                              <p:cond delay="1400"/>
                            </p:stCondLst>
                            <p:childTnLst>
                              <p:par>
                                <p:cTn id="13" presetID="41" presetClass="entr" presetSubtype="0" fill="hold" nodeType="afterEffect">
                                  <p:stCondLst>
                                    <p:cond delay="0"/>
                                  </p:stCondLst>
                                  <p:iterate type="lt">
                                    <p:tmPct val="10000"/>
                                  </p:iterate>
                                  <p:childTnLst>
                                    <p:set>
                                      <p:cBhvr>
                                        <p:cTn id="14" dur="1" fill="hold">
                                          <p:stCondLst>
                                            <p:cond delay="0"/>
                                          </p:stCondLst>
                                        </p:cTn>
                                        <p:tgtEl>
                                          <p:spTgt spid="7">
                                            <p:txEl>
                                              <p:pRg st="1" end="1"/>
                                            </p:txEl>
                                          </p:spTgt>
                                        </p:tgtEl>
                                        <p:attrNameLst>
                                          <p:attrName>style.visibility</p:attrName>
                                        </p:attrNameLst>
                                      </p:cBhvr>
                                      <p:to>
                                        <p:strVal val="visible"/>
                                      </p:to>
                                    </p:set>
                                    <p:anim calcmode="lin" valueType="num">
                                      <p:cBhvr>
                                        <p:cTn id="15" dur="500" fill="hold"/>
                                        <p:tgtEl>
                                          <p:spTgt spid="7">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7">
                                            <p:txEl>
                                              <p:pRg st="1" end="1"/>
                                            </p:txEl>
                                          </p:spTgt>
                                        </p:tgtEl>
                                        <p:attrNameLst>
                                          <p:attrName>ppt_y</p:attrName>
                                        </p:attrNameLst>
                                      </p:cBhvr>
                                      <p:tavLst>
                                        <p:tav tm="0">
                                          <p:val>
                                            <p:strVal val="#ppt_y"/>
                                          </p:val>
                                        </p:tav>
                                        <p:tav tm="100000">
                                          <p:val>
                                            <p:strVal val="#ppt_y"/>
                                          </p:val>
                                        </p:tav>
                                      </p:tavLst>
                                    </p:anim>
                                    <p:anim calcmode="lin" valueType="num">
                                      <p:cBhvr>
                                        <p:cTn id="17" dur="500" fill="hold"/>
                                        <p:tgtEl>
                                          <p:spTgt spid="7">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7">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7">
                                            <p:txEl>
                                              <p:pRg st="1" end="1"/>
                                            </p:txEl>
                                          </p:spTgt>
                                        </p:tgtEl>
                                      </p:cBhvr>
                                    </p:animEffect>
                                  </p:childTnLst>
                                </p:cTn>
                              </p:par>
                            </p:childTnLst>
                          </p:cTn>
                        </p:par>
                        <p:par>
                          <p:cTn id="20" fill="hold">
                            <p:stCondLst>
                              <p:cond delay="4700"/>
                            </p:stCondLst>
                            <p:childTnLst>
                              <p:par>
                                <p:cTn id="21" presetID="41" presetClass="entr" presetSubtype="0" fill="hold" nodeType="afterEffect">
                                  <p:stCondLst>
                                    <p:cond delay="0"/>
                                  </p:stCondLst>
                                  <p:iterate type="lt">
                                    <p:tmPct val="10000"/>
                                  </p:iterate>
                                  <p:childTnLst>
                                    <p:set>
                                      <p:cBhvr>
                                        <p:cTn id="22" dur="1" fill="hold">
                                          <p:stCondLst>
                                            <p:cond delay="0"/>
                                          </p:stCondLst>
                                        </p:cTn>
                                        <p:tgtEl>
                                          <p:spTgt spid="7">
                                            <p:txEl>
                                              <p:pRg st="2" end="2"/>
                                            </p:txEl>
                                          </p:spTgt>
                                        </p:tgtEl>
                                        <p:attrNameLst>
                                          <p:attrName>style.visibility</p:attrName>
                                        </p:attrNameLst>
                                      </p:cBhvr>
                                      <p:to>
                                        <p:strVal val="visible"/>
                                      </p:to>
                                    </p:set>
                                    <p:anim calcmode="lin" valueType="num">
                                      <p:cBhvr>
                                        <p:cTn id="23" dur="500" fill="hold"/>
                                        <p:tgtEl>
                                          <p:spTgt spid="7">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7">
                                            <p:txEl>
                                              <p:pRg st="2" end="2"/>
                                            </p:txEl>
                                          </p:spTgt>
                                        </p:tgtEl>
                                        <p:attrNameLst>
                                          <p:attrName>ppt_y</p:attrName>
                                        </p:attrNameLst>
                                      </p:cBhvr>
                                      <p:tavLst>
                                        <p:tav tm="0">
                                          <p:val>
                                            <p:strVal val="#ppt_y"/>
                                          </p:val>
                                        </p:tav>
                                        <p:tav tm="100000">
                                          <p:val>
                                            <p:strVal val="#ppt_y"/>
                                          </p:val>
                                        </p:tav>
                                      </p:tavLst>
                                    </p:anim>
                                    <p:anim calcmode="lin" valueType="num">
                                      <p:cBhvr>
                                        <p:cTn id="25" dur="500" fill="hold"/>
                                        <p:tgtEl>
                                          <p:spTgt spid="7">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7">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7">
                                            <p:txEl>
                                              <p:pRg st="2" end="2"/>
                                            </p:txEl>
                                          </p:spTgt>
                                        </p:tgtEl>
                                      </p:cBhvr>
                                    </p:animEffect>
                                  </p:childTnLst>
                                </p:cTn>
                              </p:par>
                            </p:childTnLst>
                          </p:cTn>
                        </p:par>
                        <p:par>
                          <p:cTn id="28" fill="hold">
                            <p:stCondLst>
                              <p:cond delay="8350"/>
                            </p:stCondLst>
                            <p:childTnLst>
                              <p:par>
                                <p:cTn id="29" presetID="41" presetClass="entr" presetSubtype="0" fill="hold" nodeType="afterEffect">
                                  <p:stCondLst>
                                    <p:cond delay="0"/>
                                  </p:stCondLst>
                                  <p:iterate type="lt">
                                    <p:tmPct val="10000"/>
                                  </p:iterate>
                                  <p:childTnLst>
                                    <p:set>
                                      <p:cBhvr>
                                        <p:cTn id="30" dur="1" fill="hold">
                                          <p:stCondLst>
                                            <p:cond delay="0"/>
                                          </p:stCondLst>
                                        </p:cTn>
                                        <p:tgtEl>
                                          <p:spTgt spid="7">
                                            <p:txEl>
                                              <p:pRg st="3" end="3"/>
                                            </p:txEl>
                                          </p:spTgt>
                                        </p:tgtEl>
                                        <p:attrNameLst>
                                          <p:attrName>style.visibility</p:attrName>
                                        </p:attrNameLst>
                                      </p:cBhvr>
                                      <p:to>
                                        <p:strVal val="visible"/>
                                      </p:to>
                                    </p:set>
                                    <p:anim calcmode="lin" valueType="num">
                                      <p:cBhvr>
                                        <p:cTn id="31" dur="500" fill="hold"/>
                                        <p:tgtEl>
                                          <p:spTgt spid="7">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7">
                                            <p:txEl>
                                              <p:pRg st="3" end="3"/>
                                            </p:txEl>
                                          </p:spTgt>
                                        </p:tgtEl>
                                        <p:attrNameLst>
                                          <p:attrName>ppt_y</p:attrName>
                                        </p:attrNameLst>
                                      </p:cBhvr>
                                      <p:tavLst>
                                        <p:tav tm="0">
                                          <p:val>
                                            <p:strVal val="#ppt_y"/>
                                          </p:val>
                                        </p:tav>
                                        <p:tav tm="100000">
                                          <p:val>
                                            <p:strVal val="#ppt_y"/>
                                          </p:val>
                                        </p:tav>
                                      </p:tavLst>
                                    </p:anim>
                                    <p:anim calcmode="lin" valueType="num">
                                      <p:cBhvr>
                                        <p:cTn id="33" dur="500" fill="hold"/>
                                        <p:tgtEl>
                                          <p:spTgt spid="7">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7">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0267" y="381000"/>
            <a:ext cx="11379200" cy="954107"/>
          </a:xfrm>
          <a:prstGeom prst="rect">
            <a:avLst/>
          </a:prstGeom>
          <a:solidFill>
            <a:schemeClr val="accent3">
              <a:lumMod val="20000"/>
              <a:lumOff val="80000"/>
            </a:schemeClr>
          </a:solidFill>
        </p:spPr>
        <p:txBody>
          <a:bodyPr>
            <a:spAutoFit/>
          </a:bodyPr>
          <a:lstStyle/>
          <a:p>
            <a:pPr indent="304800" algn="just">
              <a:defRPr/>
            </a:pPr>
            <a:r>
              <a:rPr lang="vi-VN" sz="2800" b="1" dirty="0">
                <a:solidFill>
                  <a:srgbClr val="0000FF"/>
                </a:solidFill>
                <a:cs typeface="Times New Roman" pitchFamily="18" charset="0"/>
              </a:rPr>
              <a:t> </a:t>
            </a:r>
            <a:r>
              <a:rPr lang="vi-VN" sz="2800" b="1" dirty="0">
                <a:solidFill>
                  <a:srgbClr val="FF0000"/>
                </a:solidFill>
                <a:latin typeface="Times New Roman" pitchFamily="18" charset="0"/>
                <a:cs typeface="Times New Roman" pitchFamily="18" charset="0"/>
              </a:rPr>
              <a:t>Luyện tập</a:t>
            </a:r>
            <a:endParaRPr lang="en-US" sz="2800" dirty="0">
              <a:solidFill>
                <a:srgbClr val="FF0000"/>
              </a:solidFill>
              <a:latin typeface="Times New Roman" pitchFamily="18" charset="0"/>
              <a:cs typeface="Times New Roman" pitchFamily="18" charset="0"/>
            </a:endParaRPr>
          </a:p>
          <a:p>
            <a:pPr indent="304800" algn="just">
              <a:defRPr/>
            </a:pPr>
            <a:r>
              <a:rPr lang="vi-VN" sz="2800" dirty="0">
                <a:solidFill>
                  <a:srgbClr val="FF0000"/>
                </a:solidFill>
                <a:latin typeface="Times New Roman" pitchFamily="18" charset="0"/>
                <a:cs typeface="Times New Roman" pitchFamily="18" charset="0"/>
              </a:rPr>
              <a:t>    * Nêu cách gọi tên khoa học của một số loài sau đây, biết:</a:t>
            </a:r>
            <a:endParaRPr lang="en-US" sz="2800" dirty="0">
              <a:solidFill>
                <a:srgbClr val="FF0000"/>
              </a:solidFill>
              <a:latin typeface="Times New Roman" pitchFamily="18" charset="0"/>
              <a:cs typeface="Times New Roman" pitchFamily="18" charset="0"/>
            </a:endParaRPr>
          </a:p>
        </p:txBody>
      </p:sp>
      <p:pic>
        <p:nvPicPr>
          <p:cNvPr id="5" name="Picture 2"/>
          <p:cNvPicPr>
            <a:picLocks noChangeAspect="1" noChangeArrowheads="1"/>
          </p:cNvPicPr>
          <p:nvPr/>
        </p:nvPicPr>
        <p:blipFill>
          <a:blip r:embed="rId2"/>
          <a:srcRect/>
          <a:stretch>
            <a:fillRect/>
          </a:stretch>
        </p:blipFill>
        <p:spPr bwMode="auto">
          <a:xfrm>
            <a:off x="1219200" y="1981201"/>
            <a:ext cx="9042400" cy="3503613"/>
          </a:xfrm>
          <a:prstGeom prst="rect">
            <a:avLst/>
          </a:prstGeom>
          <a:noFill/>
          <a:ln w="9525">
            <a:noFill/>
            <a:miter lim="800000"/>
            <a:headEnd/>
            <a:tailEnd/>
          </a:ln>
        </p:spPr>
      </p:pic>
      <p:graphicFrame>
        <p:nvGraphicFramePr>
          <p:cNvPr id="7" name="Table 6"/>
          <p:cNvGraphicFramePr>
            <a:graphicFrameLocks noGrp="1"/>
          </p:cNvGraphicFramePr>
          <p:nvPr/>
        </p:nvGraphicFramePr>
        <p:xfrm>
          <a:off x="1473200" y="1981200"/>
          <a:ext cx="8534400" cy="3500440"/>
        </p:xfrm>
        <a:graphic>
          <a:graphicData uri="http://schemas.openxmlformats.org/drawingml/2006/table">
            <a:tbl>
              <a:tblPr/>
              <a:tblGrid>
                <a:gridCol w="4480984">
                  <a:extLst>
                    <a:ext uri="{9D8B030D-6E8A-4147-A177-3AD203B41FA5}">
                      <a16:colId xmlns:a16="http://schemas.microsoft.com/office/drawing/2014/main" val="20000"/>
                    </a:ext>
                  </a:extLst>
                </a:gridCol>
                <a:gridCol w="4053416">
                  <a:extLst>
                    <a:ext uri="{9D8B030D-6E8A-4147-A177-3AD203B41FA5}">
                      <a16:colId xmlns:a16="http://schemas.microsoft.com/office/drawing/2014/main" val="20001"/>
                    </a:ext>
                  </a:extLst>
                </a:gridCol>
              </a:tblGrid>
              <a:tr h="700088">
                <a:tc>
                  <a:txBody>
                    <a:bodyPr/>
                    <a:lstStyle/>
                    <a:p>
                      <a:pPr marL="0" marR="0" lvl="0" indent="-12700" algn="ctr" defTabSz="914400" rtl="0" eaLnBrk="1" fontAlgn="base" latinLnBrk="0" hangingPunct="1">
                        <a:lnSpc>
                          <a:spcPct val="100000"/>
                        </a:lnSpc>
                        <a:spcBef>
                          <a:spcPct val="0"/>
                        </a:spcBef>
                        <a:spcAft>
                          <a:spcPct val="0"/>
                        </a:spcAft>
                        <a:buClrTx/>
                        <a:buSzTx/>
                        <a:buFontTx/>
                        <a:buNone/>
                        <a:tabLst/>
                      </a:pPr>
                      <a:r>
                        <a:rPr kumimoji="0" lang="vi-VN" sz="2800" b="1" i="0" u="none" strike="noStrike" cap="none" normalizeH="0" baseline="0" dirty="0">
                          <a:ln>
                            <a:noFill/>
                          </a:ln>
                          <a:solidFill>
                            <a:srgbClr val="FF33CC"/>
                          </a:solidFill>
                          <a:effectLst/>
                          <a:latin typeface="Times New Roman" pitchFamily="18" charset="0"/>
                          <a:cs typeface="Times New Roman" pitchFamily="18" charset="0"/>
                        </a:rPr>
                        <a:t>Tên phổ thông</a:t>
                      </a:r>
                      <a:endParaRPr kumimoji="0" lang="en-US" sz="2800" b="0" i="0" u="none" strike="noStrike" cap="none" normalizeH="0" baseline="0" dirty="0">
                        <a:ln>
                          <a:noFill/>
                        </a:ln>
                        <a:solidFill>
                          <a:srgbClr val="FF33CC"/>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12700" algn="ctr" defTabSz="914400" rtl="0" eaLnBrk="1" fontAlgn="base" latinLnBrk="0" hangingPunct="1">
                        <a:lnSpc>
                          <a:spcPct val="100000"/>
                        </a:lnSpc>
                        <a:spcBef>
                          <a:spcPct val="0"/>
                        </a:spcBef>
                        <a:spcAft>
                          <a:spcPct val="0"/>
                        </a:spcAft>
                        <a:buClrTx/>
                        <a:buSzTx/>
                        <a:buFontTx/>
                        <a:buNone/>
                        <a:tabLst/>
                      </a:pPr>
                      <a:r>
                        <a:rPr kumimoji="0" lang="vi-VN" sz="2800" b="1" i="0" u="none" strike="noStrike" cap="none" normalizeH="0" baseline="0">
                          <a:ln>
                            <a:noFill/>
                          </a:ln>
                          <a:solidFill>
                            <a:srgbClr val="FF33CC"/>
                          </a:solidFill>
                          <a:effectLst/>
                          <a:latin typeface="Times New Roman" pitchFamily="18" charset="0"/>
                          <a:cs typeface="Times New Roman" pitchFamily="18" charset="0"/>
                        </a:rPr>
                        <a:t>Tên khoa học</a:t>
                      </a:r>
                      <a:endParaRPr kumimoji="0" lang="en-US" sz="2800" b="0" i="0" u="none" strike="noStrike" cap="none" normalizeH="0" baseline="0">
                        <a:ln>
                          <a:noFill/>
                        </a:ln>
                        <a:solidFill>
                          <a:srgbClr val="FF33CC"/>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700088">
                <a:tc>
                  <a:txBody>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dirty="0">
                          <a:ln>
                            <a:noFill/>
                          </a:ln>
                          <a:solidFill>
                            <a:srgbClr val="FF33CC"/>
                          </a:solidFill>
                          <a:effectLst/>
                          <a:latin typeface="Times New Roman" pitchFamily="18" charset="0"/>
                          <a:cs typeface="Times New Roman" pitchFamily="18" charset="0"/>
                        </a:rPr>
                        <a:t>Con người</a:t>
                      </a:r>
                      <a:endParaRPr kumimoji="0" lang="en-US" sz="2800" b="0" i="0" u="none" strike="noStrike" cap="none" normalizeH="0" baseline="0" dirty="0">
                        <a:ln>
                          <a:noFill/>
                        </a:ln>
                        <a:solidFill>
                          <a:srgbClr val="FF33CC"/>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vi-VN" sz="2800" b="0" i="1" u="none" strike="noStrike" cap="none" normalizeH="0" baseline="0" dirty="0">
                          <a:ln>
                            <a:noFill/>
                          </a:ln>
                          <a:solidFill>
                            <a:srgbClr val="FF33CC"/>
                          </a:solidFill>
                          <a:effectLst/>
                          <a:latin typeface="Times New Roman" pitchFamily="18" charset="0"/>
                          <a:cs typeface="Times New Roman" pitchFamily="18" charset="0"/>
                        </a:rPr>
                        <a:t>Homo sapiens</a:t>
                      </a:r>
                      <a:endParaRPr kumimoji="0" lang="en-US" sz="2800" b="0" i="0" u="none" strike="noStrike" cap="none" normalizeH="0" baseline="0" dirty="0">
                        <a:ln>
                          <a:noFill/>
                        </a:ln>
                        <a:solidFill>
                          <a:srgbClr val="FF33CC"/>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700088">
                <a:tc>
                  <a:txBody>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dirty="0">
                          <a:ln>
                            <a:noFill/>
                          </a:ln>
                          <a:solidFill>
                            <a:srgbClr val="FF33CC"/>
                          </a:solidFill>
                          <a:effectLst/>
                          <a:latin typeface="Times New Roman" pitchFamily="18" charset="0"/>
                          <a:cs typeface="Times New Roman" pitchFamily="18" charset="0"/>
                        </a:rPr>
                        <a:t>Chim b</a:t>
                      </a:r>
                      <a:r>
                        <a:rPr kumimoji="0" lang="en-US" sz="2800" b="0" i="0" u="none" strike="noStrike" cap="none" normalizeH="0" baseline="0" dirty="0">
                          <a:ln>
                            <a:noFill/>
                          </a:ln>
                          <a:solidFill>
                            <a:srgbClr val="FF33CC"/>
                          </a:solidFill>
                          <a:effectLst/>
                          <a:latin typeface="Times New Roman" pitchFamily="18" charset="0"/>
                          <a:cs typeface="Times New Roman" pitchFamily="18" charset="0"/>
                        </a:rPr>
                        <a:t>ồ</a:t>
                      </a:r>
                      <a:r>
                        <a:rPr kumimoji="0" lang="vi-VN" sz="2800" b="0" i="0" u="none" strike="noStrike" cap="none" normalizeH="0" baseline="0" dirty="0">
                          <a:ln>
                            <a:noFill/>
                          </a:ln>
                          <a:solidFill>
                            <a:srgbClr val="FF33CC"/>
                          </a:solidFill>
                          <a:effectLst/>
                          <a:latin typeface="Times New Roman" pitchFamily="18" charset="0"/>
                          <a:cs typeface="Times New Roman" pitchFamily="18" charset="0"/>
                        </a:rPr>
                        <a:t> câu</a:t>
                      </a:r>
                      <a:endParaRPr kumimoji="0" lang="en-US" sz="2800" b="0" i="0" u="none" strike="noStrike" cap="none" normalizeH="0" baseline="0" dirty="0">
                        <a:ln>
                          <a:noFill/>
                        </a:ln>
                        <a:solidFill>
                          <a:srgbClr val="FF33CC"/>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vi-VN" sz="2800" b="0" i="1" u="none" strike="noStrike" cap="none" normalizeH="0" baseline="0" dirty="0">
                          <a:ln>
                            <a:noFill/>
                          </a:ln>
                          <a:solidFill>
                            <a:srgbClr val="FF33CC"/>
                          </a:solidFill>
                          <a:effectLst/>
                          <a:latin typeface="Times New Roman" pitchFamily="18" charset="0"/>
                          <a:cs typeface="Times New Roman" pitchFamily="18" charset="0"/>
                        </a:rPr>
                        <a:t>Columba livia</a:t>
                      </a:r>
                      <a:endParaRPr kumimoji="0" lang="en-US" sz="2800" b="0" i="0" u="none" strike="noStrike" cap="none" normalizeH="0" baseline="0" dirty="0">
                        <a:ln>
                          <a:noFill/>
                        </a:ln>
                        <a:solidFill>
                          <a:srgbClr val="FF33CC"/>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700088">
                <a:tc>
                  <a:txBody>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a:ln>
                            <a:noFill/>
                          </a:ln>
                          <a:solidFill>
                            <a:srgbClr val="FF33CC"/>
                          </a:solidFill>
                          <a:effectLst/>
                          <a:latin typeface="Times New Roman" pitchFamily="18" charset="0"/>
                          <a:cs typeface="Times New Roman" pitchFamily="18" charset="0"/>
                        </a:rPr>
                        <a:t>Cây ngọc lan trắng</a:t>
                      </a:r>
                      <a:endParaRPr kumimoji="0" lang="en-US" sz="2800" b="0" i="0" u="none" strike="noStrike" cap="none" normalizeH="0" baseline="0">
                        <a:ln>
                          <a:noFill/>
                        </a:ln>
                        <a:solidFill>
                          <a:srgbClr val="FF33CC"/>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vi-VN" sz="2800" b="0" i="1" u="none" strike="noStrike" cap="none" normalizeH="0" baseline="0" dirty="0">
                          <a:ln>
                            <a:noFill/>
                          </a:ln>
                          <a:solidFill>
                            <a:srgbClr val="FF33CC"/>
                          </a:solidFill>
                          <a:effectLst/>
                          <a:latin typeface="Times New Roman" pitchFamily="18" charset="0"/>
                          <a:cs typeface="Times New Roman" pitchFamily="18" charset="0"/>
                        </a:rPr>
                        <a:t>Magnolia alba</a:t>
                      </a:r>
                      <a:endParaRPr kumimoji="0" lang="en-US" sz="2800" b="0" i="0" u="none" strike="noStrike" cap="none" normalizeH="0" baseline="0" dirty="0">
                        <a:ln>
                          <a:noFill/>
                        </a:ln>
                        <a:solidFill>
                          <a:srgbClr val="FF33CC"/>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700088">
                <a:tc>
                  <a:txBody>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a:ln>
                            <a:noFill/>
                          </a:ln>
                          <a:solidFill>
                            <a:srgbClr val="FF33CC"/>
                          </a:solidFill>
                          <a:effectLst/>
                          <a:latin typeface="Times New Roman" pitchFamily="18" charset="0"/>
                          <a:cs typeface="Times New Roman" pitchFamily="18" charset="0"/>
                        </a:rPr>
                        <a:t>Cây ngô</a:t>
                      </a:r>
                      <a:endParaRPr kumimoji="0" lang="en-US" sz="2800" b="0" i="0" u="none" strike="noStrike" cap="none" normalizeH="0" baseline="0">
                        <a:ln>
                          <a:noFill/>
                        </a:ln>
                        <a:solidFill>
                          <a:srgbClr val="FF33CC"/>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vi-VN" sz="2800" b="0" i="1" u="none" strike="noStrike" cap="none" normalizeH="0" baseline="0" dirty="0">
                          <a:ln>
                            <a:noFill/>
                          </a:ln>
                          <a:solidFill>
                            <a:srgbClr val="FF33CC"/>
                          </a:solidFill>
                          <a:effectLst/>
                          <a:latin typeface="Times New Roman" pitchFamily="18" charset="0"/>
                          <a:cs typeface="Times New Roman" pitchFamily="18" charset="0"/>
                        </a:rPr>
                        <a:t>Zea mays</a:t>
                      </a:r>
                      <a:endParaRPr kumimoji="0" lang="en-US" sz="2800" b="0" i="0" u="none" strike="noStrike" cap="none" normalizeH="0" baseline="0" dirty="0">
                        <a:ln>
                          <a:noFill/>
                        </a:ln>
                        <a:solidFill>
                          <a:srgbClr val="FF33CC"/>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bl>
          </a:graphicData>
        </a:graphic>
      </p:graphicFrame>
      <p:sp>
        <p:nvSpPr>
          <p:cNvPr id="8" name="TextBox 7"/>
          <p:cNvSpPr txBox="1"/>
          <p:nvPr/>
        </p:nvSpPr>
        <p:spPr>
          <a:xfrm>
            <a:off x="685800" y="5638800"/>
            <a:ext cx="11084983" cy="451723"/>
          </a:xfrm>
          <a:prstGeom prst="round2SameRect">
            <a:avLst/>
          </a:prstGeom>
          <a:solidFill>
            <a:schemeClr val="accent1">
              <a:lumMod val="20000"/>
              <a:lumOff val="80000"/>
            </a:schemeClr>
          </a:solidFill>
          <a:ln w="38100">
            <a:solidFill>
              <a:srgbClr val="3FAB9B"/>
            </a:solidFill>
          </a:ln>
        </p:spPr>
        <p:txBody>
          <a:bodyPr lIns="0" tIns="0" rIns="0" bIns="0">
            <a:spAutoFit/>
          </a:bodyPr>
          <a:lstStyle/>
          <a:p>
            <a:pPr>
              <a:defRPr/>
            </a:pPr>
            <a:r>
              <a:rPr lang="en-US" sz="2800" b="1" dirty="0" err="1">
                <a:solidFill>
                  <a:srgbClr val="B84F0B"/>
                </a:solidFill>
                <a:latin typeface="Times New Roman" pitchFamily="18" charset="0"/>
                <a:cs typeface="Times New Roman" pitchFamily="18" charset="0"/>
              </a:rPr>
              <a:t>Tên</a:t>
            </a:r>
            <a:r>
              <a:rPr lang="en-US" sz="2800" b="1" dirty="0">
                <a:solidFill>
                  <a:srgbClr val="B84F0B"/>
                </a:solidFill>
                <a:latin typeface="Times New Roman" pitchFamily="18" charset="0"/>
                <a:cs typeface="Times New Roman" pitchFamily="18" charset="0"/>
              </a:rPr>
              <a:t> </a:t>
            </a:r>
            <a:r>
              <a:rPr lang="en-US" sz="2800" b="1" dirty="0" err="1">
                <a:solidFill>
                  <a:srgbClr val="B84F0B"/>
                </a:solidFill>
                <a:latin typeface="Times New Roman" pitchFamily="18" charset="0"/>
                <a:cs typeface="Times New Roman" pitchFamily="18" charset="0"/>
              </a:rPr>
              <a:t>khoa</a:t>
            </a:r>
            <a:r>
              <a:rPr lang="en-US" sz="2800" b="1" dirty="0">
                <a:solidFill>
                  <a:srgbClr val="B84F0B"/>
                </a:solidFill>
                <a:latin typeface="Times New Roman" pitchFamily="18" charset="0"/>
                <a:cs typeface="Times New Roman" pitchFamily="18" charset="0"/>
              </a:rPr>
              <a:t> </a:t>
            </a:r>
            <a:r>
              <a:rPr lang="en-US" sz="2800" b="1" dirty="0" err="1">
                <a:solidFill>
                  <a:srgbClr val="B84F0B"/>
                </a:solidFill>
                <a:latin typeface="Times New Roman" pitchFamily="18" charset="0"/>
                <a:cs typeface="Times New Roman" pitchFamily="18" charset="0"/>
              </a:rPr>
              <a:t>học</a:t>
            </a:r>
            <a:r>
              <a:rPr lang="en-US" sz="2800" b="1" dirty="0">
                <a:solidFill>
                  <a:srgbClr val="B84F0B"/>
                </a:solidFill>
                <a:latin typeface="Times New Roman" pitchFamily="18" charset="0"/>
                <a:cs typeface="Times New Roman" pitchFamily="18" charset="0"/>
              </a:rPr>
              <a:t> </a:t>
            </a:r>
            <a:r>
              <a:rPr lang="en-US" sz="2800" b="1" dirty="0">
                <a:solidFill>
                  <a:srgbClr val="002060"/>
                </a:solidFill>
                <a:latin typeface="Times New Roman" pitchFamily="18" charset="0"/>
                <a:cs typeface="Times New Roman" pitchFamily="18" charset="0"/>
              </a:rPr>
              <a: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Tên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giống</a:t>
            </a:r>
            <a:r>
              <a:rPr lang="en-US" sz="2800" dirty="0">
                <a:solidFill>
                  <a:srgbClr val="002060"/>
                </a:solidFill>
                <a:latin typeface="Times New Roman" pitchFamily="18" charset="0"/>
                <a:cs typeface="Times New Roman" pitchFamily="18" charset="0"/>
              </a:rPr>
              <a:t> + </a:t>
            </a:r>
            <a:r>
              <a:rPr lang="en-US" sz="2800" dirty="0" err="1">
                <a:solidFill>
                  <a:srgbClr val="002060"/>
                </a:solidFill>
                <a:latin typeface="Times New Roman" pitchFamily="18" charset="0"/>
                <a:cs typeface="Times New Roman" pitchFamily="18" charset="0"/>
              </a:rPr>
              <a:t>Tên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loài</a:t>
            </a:r>
            <a:r>
              <a:rPr lang="en-US" sz="2800" dirty="0">
                <a:solidFill>
                  <a:srgbClr val="002060"/>
                </a:solidFill>
                <a:latin typeface="Times New Roman" pitchFamily="18" charset="0"/>
                <a:cs typeface="Times New Roman" pitchFamily="18" charset="0"/>
              </a:rPr>
              <a:t> + (</a:t>
            </a:r>
            <a:r>
              <a:rPr lang="en-US" sz="2800" dirty="0" err="1">
                <a:solidFill>
                  <a:srgbClr val="002060"/>
                </a:solidFill>
                <a:latin typeface="Times New Roman" pitchFamily="18" charset="0"/>
                <a:cs typeface="Times New Roman" pitchFamily="18" charset="0"/>
              </a:rPr>
              <a:t>Tên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tác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giả</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năm</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công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bố</a:t>
            </a:r>
            <a:r>
              <a:rPr lang="en-US" sz="2800" dirty="0">
                <a:solidFill>
                  <a:srgbClr val="002060"/>
                </a:solidFill>
                <a:latin typeface="Times New Roman" pitchFamily="18" charset="0"/>
                <a:cs typeface="Times New Roman" pitchFamily="18" charset="0"/>
              </a:rPr>
              <a: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116140" y="381000"/>
            <a:ext cx="11923460" cy="6019799"/>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1000" fill="hold"/>
                                        <p:tgtEl>
                                          <p:spTgt spid="5122"/>
                                        </p:tgtEl>
                                        <p:attrNameLst>
                                          <p:attrName>ppt_x</p:attrName>
                                        </p:attrNameLst>
                                      </p:cBhvr>
                                      <p:tavLst>
                                        <p:tav tm="0">
                                          <p:val>
                                            <p:strVal val="#ppt_x"/>
                                          </p:val>
                                        </p:tav>
                                        <p:tav tm="100000">
                                          <p:val>
                                            <p:strVal val="#ppt_x"/>
                                          </p:val>
                                        </p:tav>
                                      </p:tavLst>
                                    </p:anim>
                                    <p:anim calcmode="lin" valueType="num">
                                      <p:cBhvr additive="base">
                                        <p:cTn id="8" dur="10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DE699C-6AD0-418A-86E7-C306F5807201}"/>
              </a:ext>
            </a:extLst>
          </p:cNvPr>
          <p:cNvSpPr/>
          <p:nvPr/>
        </p:nvSpPr>
        <p:spPr>
          <a:xfrm>
            <a:off x="0" y="0"/>
            <a:ext cx="12192000" cy="6858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0" y="0"/>
            <a:ext cx="12192000" cy="430887"/>
          </a:xfrm>
          <a:prstGeom prst="rect">
            <a:avLst/>
          </a:prstGeom>
          <a:noFill/>
        </p:spPr>
        <p:txBody>
          <a:bodyPr wrap="square" lIns="0" tIns="0" rIns="0" bIns="0" rtlCol="0">
            <a:spAutoFit/>
          </a:bodyPr>
          <a:lstStyle/>
          <a:p>
            <a:pPr algn="ctr"/>
            <a:r>
              <a:rPr lang="en-US" sz="2800" b="1" dirty="0" err="1">
                <a:solidFill>
                  <a:srgbClr val="0000FF"/>
                </a:solidFill>
                <a:latin typeface="Times New Roman" panose="02020603050405020304" pitchFamily="18" charset="0"/>
                <a:ea typeface="Calibri" panose="020F0502020204030204" pitchFamily="34" charset="0"/>
              </a:rPr>
              <a:t>Bài</a:t>
            </a:r>
            <a:r>
              <a:rPr lang="en-US" sz="2800" b="1" dirty="0">
                <a:solidFill>
                  <a:srgbClr val="0000FF"/>
                </a:solidFill>
                <a:latin typeface="Times New Roman" panose="02020603050405020304" pitchFamily="18" charset="0"/>
                <a:ea typeface="Calibri" panose="020F0502020204030204" pitchFamily="34" charset="0"/>
              </a:rPr>
              <a:t> 22: PHÂN LOẠI THẾ GIỚI SỐNG</a:t>
            </a:r>
            <a:endParaRPr lang="en-US" sz="2800" dirty="0">
              <a:solidFill>
                <a:srgbClr val="0000FF"/>
              </a:solidFill>
            </a:endParaRPr>
          </a:p>
        </p:txBody>
      </p:sp>
      <p:sp>
        <p:nvSpPr>
          <p:cNvPr id="15" name="TextBox 14"/>
          <p:cNvSpPr txBox="1"/>
          <p:nvPr/>
        </p:nvSpPr>
        <p:spPr>
          <a:xfrm>
            <a:off x="0" y="457200"/>
            <a:ext cx="10058400" cy="430887"/>
          </a:xfrm>
          <a:prstGeom prst="rect">
            <a:avLst/>
          </a:prstGeom>
          <a:noFill/>
        </p:spPr>
        <p:txBody>
          <a:bodyPr wrap="square" lIns="0" tIns="0" rIns="0" bIns="0" rtlCol="0">
            <a:spAutoFit/>
          </a:bodyPr>
          <a:lstStyle/>
          <a:p>
            <a:pPr algn="l"/>
            <a:r>
              <a:rPr lang="en-US" sz="2800" b="1" dirty="0">
                <a:solidFill>
                  <a:srgbClr val="0000FF"/>
                </a:solidFill>
                <a:latin typeface="Times New Roman" pitchFamily="18" charset="0"/>
                <a:cs typeface="Times New Roman" pitchFamily="18" charset="0"/>
              </a:rPr>
              <a:t>1. SỰ CẦN THIẾT CỦA VIỆC PHÂN LOẠI THẾ GIỚI SỐNG:</a:t>
            </a:r>
          </a:p>
        </p:txBody>
      </p:sp>
      <p:sp>
        <p:nvSpPr>
          <p:cNvPr id="8" name="TextBox 7"/>
          <p:cNvSpPr txBox="1"/>
          <p:nvPr/>
        </p:nvSpPr>
        <p:spPr>
          <a:xfrm>
            <a:off x="0" y="914400"/>
            <a:ext cx="12192000" cy="430887"/>
          </a:xfrm>
          <a:prstGeom prst="rect">
            <a:avLst/>
          </a:prstGeom>
          <a:noFill/>
        </p:spPr>
        <p:txBody>
          <a:bodyPr wrap="square" lIns="0" tIns="0" rIns="0" bIns="0" rtlCol="0">
            <a:spAutoFit/>
          </a:bodyPr>
          <a:lstStyle/>
          <a:p>
            <a:pPr algn="just">
              <a:spcAft>
                <a:spcPts val="0"/>
              </a:spcAft>
              <a:defRPr/>
            </a:pPr>
            <a:r>
              <a:rPr lang="en-US" sz="2800" b="1" dirty="0">
                <a:solidFill>
                  <a:srgbClr val="0000FF"/>
                </a:solidFill>
                <a:latin typeface="Times New Roman" pitchFamily="18" charset="0"/>
                <a:cs typeface="Times New Roman" pitchFamily="18" charset="0"/>
              </a:rPr>
              <a:t>2. </a:t>
            </a:r>
            <a:r>
              <a:rPr lang="vi-VN" sz="2800" b="1" dirty="0">
                <a:solidFill>
                  <a:srgbClr val="0000FF"/>
                </a:solidFill>
                <a:latin typeface="Times New Roman" pitchFamily="18" charset="0"/>
                <a:cs typeface="Times New Roman" pitchFamily="18" charset="0"/>
              </a:rPr>
              <a:t>CÁC BẬC PHÂN LOẠI SINH VẬT</a:t>
            </a:r>
            <a:r>
              <a:rPr lang="en-US" sz="2800" b="1" dirty="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9" name="TextBox 8"/>
          <p:cNvSpPr txBox="1"/>
          <p:nvPr/>
        </p:nvSpPr>
        <p:spPr>
          <a:xfrm>
            <a:off x="0" y="1371600"/>
            <a:ext cx="12192000" cy="1723549"/>
          </a:xfrm>
          <a:prstGeom prst="rect">
            <a:avLst/>
          </a:prstGeom>
          <a:noFill/>
        </p:spPr>
        <p:txBody>
          <a:bodyPr wrap="square" lIns="0" tIns="0" rIns="0" bIns="0" rtlCol="0">
            <a:spAutoFit/>
          </a:bodyPr>
          <a:lstStyle/>
          <a:p>
            <a:pPr algn="just">
              <a:spcAft>
                <a:spcPts val="0"/>
              </a:spcAft>
              <a:defRPr/>
            </a:pPr>
            <a:r>
              <a:rPr lang="en-US" sz="2800" b="1"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Trong</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nguyên</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tắc</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phân</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loại</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các</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bậc</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phân</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loại</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từ</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nhỏ</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tới</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lớn</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được</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sắp</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xếp</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theo</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trật</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tự</a:t>
            </a:r>
            <a:r>
              <a:rPr lang="en-US" sz="2800"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Loài</a:t>
            </a:r>
            <a:r>
              <a:rPr lang="en-US" sz="2800" b="1" dirty="0">
                <a:solidFill>
                  <a:srgbClr val="0000FF"/>
                </a:solidFill>
                <a:latin typeface="Times New Roman" pitchFamily="18" charset="0"/>
                <a:ea typeface="Calibri"/>
                <a:cs typeface="Times New Roman" pitchFamily="18" charset="0"/>
              </a:rPr>
              <a:t> </a:t>
            </a:r>
            <a:r>
              <a:rPr lang="en-US" sz="2800" b="1" dirty="0">
                <a:solidFill>
                  <a:srgbClr val="0000FF"/>
                </a:solidFill>
                <a:latin typeface="Times New Roman"/>
                <a:ea typeface="Calibri"/>
                <a:cs typeface="Times New Roman"/>
              </a:rPr>
              <a:t>→ </a:t>
            </a:r>
            <a:r>
              <a:rPr lang="en-US" sz="2800" b="1" dirty="0">
                <a:solidFill>
                  <a:srgbClr val="0000FF"/>
                </a:solidFill>
                <a:latin typeface="Times New Roman" pitchFamily="18" charset="0"/>
                <a:ea typeface="Calibri"/>
                <a:cs typeface="Times New Roman" pitchFamily="18" charset="0"/>
              </a:rPr>
              <a:t>chi/</a:t>
            </a:r>
            <a:r>
              <a:rPr lang="en-US" sz="2800" b="1" dirty="0" err="1">
                <a:solidFill>
                  <a:srgbClr val="0000FF"/>
                </a:solidFill>
                <a:latin typeface="Times New Roman" pitchFamily="18" charset="0"/>
                <a:ea typeface="Calibri"/>
                <a:cs typeface="Times New Roman" pitchFamily="18" charset="0"/>
              </a:rPr>
              <a:t>giống</a:t>
            </a:r>
            <a:r>
              <a:rPr lang="en-US" sz="2800" b="1" dirty="0">
                <a:solidFill>
                  <a:srgbClr val="0000FF"/>
                </a:solidFill>
                <a:latin typeface="Times New Roman" pitchFamily="18" charset="0"/>
                <a:ea typeface="Calibri"/>
                <a:cs typeface="Times New Roman" pitchFamily="18" charset="0"/>
              </a:rPr>
              <a:t> </a:t>
            </a:r>
            <a:r>
              <a:rPr lang="en-US" sz="2800" b="1" dirty="0">
                <a:solidFill>
                  <a:srgbClr val="0000FF"/>
                </a:solidFill>
                <a:latin typeface="Times New Roman"/>
                <a:ea typeface="Calibri"/>
                <a:cs typeface="Times New Roman"/>
              </a:rPr>
              <a:t>→ </a:t>
            </a:r>
            <a:r>
              <a:rPr lang="en-US" sz="2800" b="1" dirty="0" err="1">
                <a:solidFill>
                  <a:srgbClr val="0000FF"/>
                </a:solidFill>
                <a:latin typeface="Times New Roman" pitchFamily="18" charset="0"/>
                <a:ea typeface="Calibri"/>
                <a:cs typeface="Times New Roman" pitchFamily="18" charset="0"/>
              </a:rPr>
              <a:t>họ</a:t>
            </a:r>
            <a:r>
              <a:rPr lang="en-US" sz="2800" b="1" dirty="0">
                <a:solidFill>
                  <a:srgbClr val="0000FF"/>
                </a:solidFill>
                <a:latin typeface="Times New Roman" pitchFamily="18" charset="0"/>
                <a:ea typeface="Calibri"/>
                <a:cs typeface="Times New Roman" pitchFamily="18" charset="0"/>
              </a:rPr>
              <a:t> </a:t>
            </a:r>
            <a:r>
              <a:rPr lang="en-US" sz="2800" b="1" dirty="0">
                <a:solidFill>
                  <a:srgbClr val="0000FF"/>
                </a:solidFill>
                <a:latin typeface="Times New Roman"/>
                <a:ea typeface="Calibri"/>
                <a:cs typeface="Times New Roman"/>
              </a:rPr>
              <a:t>→</a:t>
            </a:r>
            <a:r>
              <a:rPr lang="en-US" sz="2800" b="1"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bộ</a:t>
            </a:r>
            <a:r>
              <a:rPr lang="en-US" sz="2800" b="1" dirty="0">
                <a:solidFill>
                  <a:srgbClr val="0000FF"/>
                </a:solidFill>
                <a:latin typeface="Times New Roman" pitchFamily="18" charset="0"/>
                <a:ea typeface="Calibri"/>
                <a:cs typeface="Times New Roman" pitchFamily="18" charset="0"/>
              </a:rPr>
              <a:t> </a:t>
            </a:r>
            <a:r>
              <a:rPr lang="en-US" sz="2800" b="1" dirty="0">
                <a:solidFill>
                  <a:srgbClr val="0000FF"/>
                </a:solidFill>
                <a:latin typeface="Times New Roman"/>
                <a:ea typeface="Calibri"/>
                <a:cs typeface="Times New Roman"/>
              </a:rPr>
              <a:t>→ </a:t>
            </a:r>
            <a:r>
              <a:rPr lang="en-US" sz="2800" b="1" dirty="0" err="1">
                <a:solidFill>
                  <a:srgbClr val="0000FF"/>
                </a:solidFill>
                <a:latin typeface="Times New Roman" pitchFamily="18" charset="0"/>
                <a:ea typeface="Calibri"/>
                <a:cs typeface="Times New Roman" pitchFamily="18" charset="0"/>
              </a:rPr>
              <a:t>lớp</a:t>
            </a:r>
            <a:r>
              <a:rPr lang="en-US" sz="2800" b="1" dirty="0">
                <a:solidFill>
                  <a:srgbClr val="0000FF"/>
                </a:solidFill>
                <a:latin typeface="Times New Roman" pitchFamily="18" charset="0"/>
                <a:ea typeface="Calibri"/>
                <a:cs typeface="Times New Roman" pitchFamily="18" charset="0"/>
              </a:rPr>
              <a:t> </a:t>
            </a:r>
            <a:r>
              <a:rPr lang="en-US" sz="2800" b="1" dirty="0">
                <a:solidFill>
                  <a:srgbClr val="0000FF"/>
                </a:solidFill>
                <a:latin typeface="Times New Roman"/>
                <a:ea typeface="Calibri"/>
                <a:cs typeface="Times New Roman"/>
              </a:rPr>
              <a:t>→ </a:t>
            </a:r>
            <a:r>
              <a:rPr lang="en-US" sz="2800" b="1" dirty="0" err="1">
                <a:solidFill>
                  <a:srgbClr val="0000FF"/>
                </a:solidFill>
                <a:latin typeface="Times New Roman" pitchFamily="18" charset="0"/>
                <a:ea typeface="Calibri"/>
                <a:cs typeface="Times New Roman" pitchFamily="18" charset="0"/>
              </a:rPr>
              <a:t>ngành</a:t>
            </a:r>
            <a:r>
              <a:rPr lang="en-US" sz="2800" b="1" dirty="0">
                <a:solidFill>
                  <a:srgbClr val="0000FF"/>
                </a:solidFill>
                <a:latin typeface="Times New Roman" pitchFamily="18" charset="0"/>
                <a:ea typeface="Calibri"/>
                <a:cs typeface="Times New Roman" pitchFamily="18" charset="0"/>
              </a:rPr>
              <a:t> </a:t>
            </a:r>
            <a:r>
              <a:rPr lang="en-US" sz="2800" b="1" dirty="0">
                <a:solidFill>
                  <a:srgbClr val="0000FF"/>
                </a:solidFill>
                <a:latin typeface="Times New Roman"/>
                <a:ea typeface="Calibri"/>
                <a:cs typeface="Times New Roman"/>
              </a:rPr>
              <a:t>→ </a:t>
            </a:r>
            <a:r>
              <a:rPr lang="en-US" sz="2800" b="1" dirty="0" err="1">
                <a:solidFill>
                  <a:srgbClr val="0000FF"/>
                </a:solidFill>
                <a:latin typeface="Times New Roman" pitchFamily="18" charset="0"/>
                <a:ea typeface="Calibri"/>
                <a:cs typeface="Times New Roman" pitchFamily="18" charset="0"/>
              </a:rPr>
              <a:t>giới</a:t>
            </a:r>
            <a:r>
              <a:rPr lang="en-US" sz="2800" dirty="0">
                <a:solidFill>
                  <a:srgbClr val="0000FF"/>
                </a:solidFill>
                <a:latin typeface="Times New Roman" pitchFamily="18" charset="0"/>
                <a:ea typeface="Calibri"/>
                <a:cs typeface="Times New Roman" pitchFamily="18" charset="0"/>
              </a:rPr>
              <a:t>.</a:t>
            </a:r>
          </a:p>
          <a:p>
            <a:pPr algn="just">
              <a:spcAft>
                <a:spcPts val="0"/>
              </a:spcAft>
              <a:defRPr/>
            </a:pP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loài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bậc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bậc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càng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nhỏ</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thì</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sự</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nhau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giữa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cùng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bậc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càng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ít</a:t>
            </a:r>
            <a:r>
              <a:rPr lang="en-US" sz="2800" dirty="0">
                <a:solidFill>
                  <a:srgbClr val="0000FF"/>
                </a:solidFill>
                <a:latin typeface="Times New Roman" pitchFamily="18" charset="0"/>
                <a:cs typeface="Times New Roman" pitchFamily="18" charset="0"/>
              </a:rPr>
              <a:t>.</a:t>
            </a:r>
          </a:p>
        </p:txBody>
      </p:sp>
      <p:sp>
        <p:nvSpPr>
          <p:cNvPr id="7" name="TextBox 6"/>
          <p:cNvSpPr txBox="1"/>
          <p:nvPr/>
        </p:nvSpPr>
        <p:spPr>
          <a:xfrm>
            <a:off x="0" y="3124200"/>
            <a:ext cx="12192000" cy="2154436"/>
          </a:xfrm>
          <a:prstGeom prst="rect">
            <a:avLst/>
          </a:prstGeom>
          <a:noFill/>
        </p:spPr>
        <p:txBody>
          <a:bodyPr wrap="square" lIns="0" tIns="0" rIns="0" bIns="0" rtlCol="0">
            <a:spAutoFit/>
          </a:bodyPr>
          <a:lstStyle/>
          <a:p>
            <a:pPr algn="just">
              <a:spcAft>
                <a:spcPts val="0"/>
              </a:spcAft>
              <a:defRPr/>
            </a:pPr>
            <a:r>
              <a:rPr lang="en-US" sz="2800" b="1"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Cách</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gọi</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tên</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sinh</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vật</a:t>
            </a:r>
            <a:r>
              <a:rPr lang="en-US" sz="2800" dirty="0">
                <a:solidFill>
                  <a:srgbClr val="0000FF"/>
                </a:solidFill>
                <a:latin typeface="Times New Roman" pitchFamily="18" charset="0"/>
                <a:ea typeface="Calibri"/>
                <a:cs typeface="Times New Roman" pitchFamily="18" charset="0"/>
              </a:rPr>
              <a:t>:</a:t>
            </a:r>
          </a:p>
          <a:p>
            <a:pPr algn="just">
              <a:spcAft>
                <a:spcPts val="0"/>
              </a:spcAft>
              <a:defRPr/>
            </a:pP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phổ</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thông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gọi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phổ</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biến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loài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danh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mục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cứu</a:t>
            </a:r>
            <a:r>
              <a:rPr lang="en-US" sz="2800" dirty="0">
                <a:solidFill>
                  <a:srgbClr val="0000FF"/>
                </a:solidFill>
                <a:latin typeface="Times New Roman" pitchFamily="18" charset="0"/>
                <a:cs typeface="Times New Roman" pitchFamily="18" charset="0"/>
              </a:rPr>
              <a:t>.</a:t>
            </a:r>
          </a:p>
          <a:p>
            <a:pPr algn="just">
              <a:spcAft>
                <a:spcPts val="0"/>
              </a:spcAft>
              <a:defRPr/>
            </a:pP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khoa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học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gọi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một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loài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theo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tên</a:t>
            </a:r>
            <a:r>
              <a:rPr lang="en-US" sz="2800" dirty="0">
                <a:solidFill>
                  <a:srgbClr val="0000FF"/>
                </a:solidFill>
                <a:latin typeface="Times New Roman" pitchFamily="18" charset="0"/>
                <a:cs typeface="Times New Roman" pitchFamily="18" charset="0"/>
              </a:rPr>
              <a:t> chi/ </a:t>
            </a:r>
            <a:r>
              <a:rPr lang="en-US" sz="2800" dirty="0" err="1">
                <a:solidFill>
                  <a:srgbClr val="0000FF"/>
                </a:solidFill>
                <a:latin typeface="Times New Roman" pitchFamily="18" charset="0"/>
                <a:cs typeface="Times New Roman" pitchFamily="18" charset="0"/>
              </a:rPr>
              <a:t>giống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loài</a:t>
            </a:r>
            <a:r>
              <a:rPr lang="en-US" sz="2800" dirty="0">
                <a:solidFill>
                  <a:srgbClr val="0000FF"/>
                </a:solidFill>
                <a:latin typeface="Times New Roman" pitchFamily="18" charset="0"/>
                <a:cs typeface="Times New Roman" pitchFamily="18" charset="0"/>
              </a:rPr>
              <a:t>.</a:t>
            </a:r>
          </a:p>
          <a:p>
            <a:pPr algn="just">
              <a:spcAft>
                <a:spcPts val="0"/>
              </a:spcAft>
              <a:defRPr/>
            </a:pP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địa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phương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gọi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truyền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thống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người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địa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theo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vùng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miền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quốc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gia</a:t>
            </a:r>
            <a:r>
              <a:rPr lang="en-US" sz="2800" dirty="0">
                <a:solidFill>
                  <a:srgbClr val="0000FF"/>
                </a:solidFill>
                <a:latin typeface="Times New Roman" pitchFamily="18" charset="0"/>
                <a:cs typeface="Times New Roman" pitchFamily="18" charset="0"/>
              </a:rPr>
              <a:t>.</a:t>
            </a:r>
          </a:p>
        </p:txBody>
      </p:sp>
      <p:sp>
        <p:nvSpPr>
          <p:cNvPr id="10" name="TextBox 9"/>
          <p:cNvSpPr txBox="1"/>
          <p:nvPr/>
        </p:nvSpPr>
        <p:spPr>
          <a:xfrm>
            <a:off x="0" y="5334000"/>
            <a:ext cx="12192000" cy="430887"/>
          </a:xfrm>
          <a:prstGeom prst="rect">
            <a:avLst/>
          </a:prstGeom>
          <a:noFill/>
        </p:spPr>
        <p:txBody>
          <a:bodyPr wrap="square" lIns="0" tIns="0" rIns="0" bIns="0" rtlCol="0">
            <a:spAutoFit/>
          </a:bodyPr>
          <a:lstStyle/>
          <a:p>
            <a:pPr algn="just">
              <a:spcAft>
                <a:spcPts val="0"/>
              </a:spcAft>
              <a:defRPr/>
            </a:pPr>
            <a:r>
              <a:rPr lang="en-US" sz="2800" b="1" dirty="0">
                <a:solidFill>
                  <a:srgbClr val="0000FF"/>
                </a:solidFill>
                <a:latin typeface="Times New Roman" pitchFamily="18" charset="0"/>
                <a:cs typeface="Times New Roman" pitchFamily="18" charset="0"/>
              </a:rPr>
              <a:t>3. </a:t>
            </a:r>
            <a:r>
              <a:rPr lang="vi-VN" sz="2800" b="1" dirty="0">
                <a:solidFill>
                  <a:srgbClr val="0000FF"/>
                </a:solidFill>
                <a:latin typeface="Times New Roman" pitchFamily="18" charset="0"/>
                <a:cs typeface="Times New Roman" pitchFamily="18" charset="0"/>
              </a:rPr>
              <a:t>CÁC </a:t>
            </a:r>
            <a:r>
              <a:rPr lang="en-US" sz="2800" b="1" dirty="0">
                <a:solidFill>
                  <a:srgbClr val="0000FF"/>
                </a:solidFill>
                <a:latin typeface="Times New Roman" pitchFamily="18" charset="0"/>
                <a:cs typeface="Times New Roman" pitchFamily="18" charset="0"/>
              </a:rPr>
              <a:t>GIỚI </a:t>
            </a:r>
            <a:r>
              <a:rPr lang="vi-VN" sz="2800" b="1" dirty="0">
                <a:solidFill>
                  <a:srgbClr val="0000FF"/>
                </a:solidFill>
                <a:latin typeface="Times New Roman" pitchFamily="18" charset="0"/>
                <a:cs typeface="Times New Roman" pitchFamily="18" charset="0"/>
              </a:rPr>
              <a:t>SINH VẬT</a:t>
            </a:r>
            <a:r>
              <a:rPr lang="en-US" sz="2800" b="1" dirty="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421116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anim calcmode="lin" valueType="num">
                                      <p:cBhvr>
                                        <p:cTn id="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0" y="0"/>
            <a:ext cx="6331449" cy="6858000"/>
          </a:xfrm>
          <a:prstGeom prst="rect">
            <a:avLst/>
          </a:prstGeom>
          <a:noFill/>
          <a:ln w="9525">
            <a:noFill/>
            <a:miter lim="800000"/>
            <a:headEnd/>
            <a:tailEnd/>
          </a:ln>
          <a:effectLst/>
        </p:spPr>
      </p:pic>
      <p:sp>
        <p:nvSpPr>
          <p:cNvPr id="6" name="Rectangle 3"/>
          <p:cNvSpPr>
            <a:spLocks noChangeArrowheads="1"/>
          </p:cNvSpPr>
          <p:nvPr/>
        </p:nvSpPr>
        <p:spPr bwMode="auto">
          <a:xfrm>
            <a:off x="6477000" y="4038600"/>
            <a:ext cx="5715000" cy="892552"/>
          </a:xfrm>
          <a:prstGeom prst="rect">
            <a:avLst/>
          </a:prstGeom>
          <a:solidFill>
            <a:schemeClr val="bg2"/>
          </a:solidFill>
          <a:ln w="9525">
            <a:noFill/>
            <a:miter lim="800000"/>
            <a:headEnd/>
            <a:tailEnd/>
          </a:ln>
        </p:spPr>
        <p:txBody>
          <a:bodyPr wrap="square">
            <a:spAutoFit/>
          </a:bodyPr>
          <a:lstStyle/>
          <a:p>
            <a:pPr indent="304800" algn="just"/>
            <a:r>
              <a:rPr lang="vi-VN" sz="2600" dirty="0">
                <a:solidFill>
                  <a:srgbClr val="FF0000"/>
                </a:solidFill>
                <a:latin typeface="Times New Roman" pitchFamily="18" charset="0"/>
                <a:cs typeface="Times New Roman" pitchFamily="18" charset="0"/>
              </a:rPr>
              <a:t>Em có thể phân biệt năm giới sinh vật dựa vào những tiêu chí nào?</a:t>
            </a:r>
            <a:endParaRPr lang="en-US" sz="2600" dirty="0">
              <a:solidFill>
                <a:srgbClr val="FF0000"/>
              </a:solidFill>
              <a:latin typeface="Times New Roman" pitchFamily="18" charset="0"/>
              <a:cs typeface="Times New Roman" pitchFamily="18" charset="0"/>
            </a:endParaRPr>
          </a:p>
        </p:txBody>
      </p:sp>
      <p:sp>
        <p:nvSpPr>
          <p:cNvPr id="8" name="Rectangle 4"/>
          <p:cNvSpPr>
            <a:spLocks noChangeArrowheads="1"/>
          </p:cNvSpPr>
          <p:nvPr/>
        </p:nvSpPr>
        <p:spPr bwMode="auto">
          <a:xfrm>
            <a:off x="6477000" y="0"/>
            <a:ext cx="5715000" cy="1292662"/>
          </a:xfrm>
          <a:prstGeom prst="rect">
            <a:avLst/>
          </a:prstGeom>
          <a:solidFill>
            <a:schemeClr val="bg2"/>
          </a:solidFill>
          <a:ln w="9525">
            <a:noFill/>
            <a:miter lim="800000"/>
            <a:headEnd/>
            <a:tailEnd/>
          </a:ln>
        </p:spPr>
        <p:txBody>
          <a:bodyPr wrap="square">
            <a:spAutoFit/>
          </a:bodyPr>
          <a:lstStyle/>
          <a:p>
            <a:pPr indent="304800" algn="just"/>
            <a:r>
              <a:rPr lang="vi-VN" sz="2600" dirty="0">
                <a:solidFill>
                  <a:srgbClr val="FF0000"/>
                </a:solidFill>
                <a:latin typeface="Times New Roman" pitchFamily="18" charset="0"/>
                <a:cs typeface="Times New Roman" pitchFamily="18" charset="0"/>
              </a:rPr>
              <a:t>Quan sát hình 22.5, hãy cho biết sinh vật được chia thành mấy giới? Kể tên một số đại diện sinh vật thuộc mỗi</a:t>
            </a:r>
            <a:r>
              <a:rPr lang="en-US" sz="2600" dirty="0">
                <a:solidFill>
                  <a:srgbClr val="FF0000"/>
                </a:solidFill>
                <a:latin typeface="Times New Roman" pitchFamily="18" charset="0"/>
                <a:cs typeface="Times New Roman" pitchFamily="18" charset="0"/>
              </a:rPr>
              <a:t> </a:t>
            </a:r>
            <a:r>
              <a:rPr lang="en-US" sz="2600" dirty="0" err="1">
                <a:solidFill>
                  <a:srgbClr val="FF0000"/>
                </a:solidFill>
                <a:latin typeface="Times New Roman" pitchFamily="18" charset="0"/>
                <a:cs typeface="Times New Roman" pitchFamily="18" charset="0"/>
              </a:rPr>
              <a:t>giới</a:t>
            </a:r>
            <a:r>
              <a:rPr lang="en-US" sz="2600" dirty="0">
                <a:solidFill>
                  <a:srgbClr val="FF0000"/>
                </a:solidFill>
                <a:latin typeface="Times New Roman" pitchFamily="18" charset="0"/>
                <a:cs typeface="Times New Roman" pitchFamily="18" charset="0"/>
              </a:rPr>
              <a:t>?</a:t>
            </a:r>
            <a:endParaRPr lang="en-US" sz="2600" dirty="0">
              <a:solidFill>
                <a:srgbClr val="000000"/>
              </a:solidFill>
              <a:cs typeface="Times New Roman" pitchFamily="18" charset="0"/>
            </a:endParaRPr>
          </a:p>
        </p:txBody>
      </p:sp>
      <p:sp>
        <p:nvSpPr>
          <p:cNvPr id="9" name="Rectangle 8"/>
          <p:cNvSpPr/>
          <p:nvPr/>
        </p:nvSpPr>
        <p:spPr>
          <a:xfrm>
            <a:off x="6477000" y="1371600"/>
            <a:ext cx="5715000" cy="2492990"/>
          </a:xfrm>
          <a:prstGeom prst="rect">
            <a:avLst/>
          </a:prstGeom>
          <a:solidFill>
            <a:schemeClr val="accent1">
              <a:lumMod val="20000"/>
              <a:lumOff val="80000"/>
            </a:schemeClr>
          </a:solidFill>
        </p:spPr>
        <p:txBody>
          <a:bodyPr wrap="square">
            <a:spAutoFit/>
          </a:bodyPr>
          <a:lstStyle/>
          <a:p>
            <a:pPr indent="304800" algn="just">
              <a:defRPr/>
            </a:pPr>
            <a:r>
              <a:rPr lang="vi-VN" sz="2600" dirty="0">
                <a:solidFill>
                  <a:srgbClr val="FF33CC"/>
                </a:solidFill>
                <a:latin typeface="Times New Roman" pitchFamily="18" charset="0"/>
                <a:cs typeface="Times New Roman" pitchFamily="18" charset="0"/>
              </a:rPr>
              <a:t>Sinh vật được chia thành năm giới, đại diện mỗi giới là: vi khuẩn thuộc giới Khởi sinh; trùng giày thuộc giới Nguyên sinh; nấm rơm thuộc giới Nấm; cây cam thuộc giới Thực vật; gấu thuộc giới Động vật.</a:t>
            </a:r>
            <a:endParaRPr lang="en-US" sz="2600" dirty="0">
              <a:solidFill>
                <a:srgbClr val="FF33CC"/>
              </a:solidFill>
              <a:latin typeface="Times New Roman" pitchFamily="18" charset="0"/>
              <a:cs typeface="Times New Roman" pitchFamily="18" charset="0"/>
            </a:endParaRPr>
          </a:p>
        </p:txBody>
      </p:sp>
      <p:sp>
        <p:nvSpPr>
          <p:cNvPr id="10" name="Rectangle 9"/>
          <p:cNvSpPr/>
          <p:nvPr/>
        </p:nvSpPr>
        <p:spPr>
          <a:xfrm>
            <a:off x="6477000" y="5029200"/>
            <a:ext cx="5715000" cy="1292662"/>
          </a:xfrm>
          <a:prstGeom prst="rect">
            <a:avLst/>
          </a:prstGeom>
          <a:solidFill>
            <a:schemeClr val="tx2">
              <a:lumMod val="20000"/>
              <a:lumOff val="80000"/>
            </a:schemeClr>
          </a:solidFill>
        </p:spPr>
        <p:txBody>
          <a:bodyPr wrap="square">
            <a:spAutoFit/>
          </a:bodyPr>
          <a:lstStyle/>
          <a:p>
            <a:pPr indent="304800" algn="just">
              <a:defRPr/>
            </a:pPr>
            <a:r>
              <a:rPr lang="vi-VN" sz="2600" dirty="0">
                <a:solidFill>
                  <a:srgbClr val="FF33CC"/>
                </a:solidFill>
                <a:latin typeface="Times New Roman" pitchFamily="18" charset="0"/>
                <a:cs typeface="Times New Roman" pitchFamily="18" charset="0"/>
              </a:rPr>
              <a:t>Dựa vào đặc điểm tế bào, tổ chức cơ thể, kiểu dinh dưỡng,</a:t>
            </a:r>
            <a:r>
              <a:rPr lang="en-US" sz="2600" dirty="0">
                <a:solidFill>
                  <a:srgbClr val="FF33CC"/>
                </a:solidFill>
                <a:latin typeface="Times New Roman" pitchFamily="18" charset="0"/>
                <a:cs typeface="Times New Roman" pitchFamily="18" charset="0"/>
              </a:rPr>
              <a:t> </a:t>
            </a:r>
            <a:r>
              <a:rPr lang="en-US" sz="2600" dirty="0" err="1">
                <a:solidFill>
                  <a:srgbClr val="FF33CC"/>
                </a:solidFill>
                <a:latin typeface="Times New Roman" pitchFamily="18" charset="0"/>
                <a:cs typeface="Times New Roman" pitchFamily="18" charset="0"/>
              </a:rPr>
              <a:t>khả</a:t>
            </a:r>
            <a:r>
              <a:rPr lang="en-US" sz="2600" dirty="0">
                <a:solidFill>
                  <a:srgbClr val="FF33CC"/>
                </a:solidFill>
                <a:latin typeface="Times New Roman" pitchFamily="18" charset="0"/>
                <a:cs typeface="Times New Roman" pitchFamily="18" charset="0"/>
              </a:rPr>
              <a:t> </a:t>
            </a:r>
            <a:r>
              <a:rPr lang="en-US" sz="2600" dirty="0" err="1">
                <a:solidFill>
                  <a:srgbClr val="FF33CC"/>
                </a:solidFill>
                <a:latin typeface="Times New Roman" pitchFamily="18" charset="0"/>
                <a:cs typeface="Times New Roman" pitchFamily="18" charset="0"/>
              </a:rPr>
              <a:t>năng</a:t>
            </a:r>
            <a:r>
              <a:rPr lang="en-US" sz="2600" dirty="0">
                <a:solidFill>
                  <a:srgbClr val="FF33CC"/>
                </a:solidFill>
                <a:latin typeface="Times New Roman" pitchFamily="18" charset="0"/>
                <a:cs typeface="Times New Roman" pitchFamily="18" charset="0"/>
              </a:rPr>
              <a:t> </a:t>
            </a:r>
            <a:r>
              <a:rPr lang="en-US" sz="2600" dirty="0" err="1">
                <a:solidFill>
                  <a:srgbClr val="FF33CC"/>
                </a:solidFill>
                <a:latin typeface="Times New Roman" pitchFamily="18" charset="0"/>
                <a:cs typeface="Times New Roman" pitchFamily="18" charset="0"/>
              </a:rPr>
              <a:t>di</a:t>
            </a:r>
            <a:r>
              <a:rPr lang="en-US" sz="2600" dirty="0">
                <a:solidFill>
                  <a:srgbClr val="FF33CC"/>
                </a:solidFill>
                <a:latin typeface="Times New Roman" pitchFamily="18" charset="0"/>
                <a:cs typeface="Times New Roman" pitchFamily="18" charset="0"/>
              </a:rPr>
              <a:t> </a:t>
            </a:r>
            <a:r>
              <a:rPr lang="en-US" sz="2600" dirty="0" err="1">
                <a:solidFill>
                  <a:srgbClr val="FF33CC"/>
                </a:solidFill>
                <a:latin typeface="Times New Roman" pitchFamily="18" charset="0"/>
                <a:cs typeface="Times New Roman" pitchFamily="18" charset="0"/>
              </a:rPr>
              <a:t>chuyển</a:t>
            </a:r>
            <a:r>
              <a:rPr lang="en-US" sz="2600" dirty="0">
                <a:solidFill>
                  <a:srgbClr val="FF33CC"/>
                </a:solidFill>
                <a:latin typeface="Times New Roman" pitchFamily="18" charset="0"/>
                <a:cs typeface="Times New Roman" pitchFamily="18" charset="0"/>
              </a:rPr>
              <a:t>, </a:t>
            </a:r>
            <a:r>
              <a:rPr lang="en-US" sz="2600" dirty="0" err="1">
                <a:solidFill>
                  <a:srgbClr val="FF33CC"/>
                </a:solidFill>
                <a:latin typeface="Times New Roman" pitchFamily="18" charset="0"/>
                <a:cs typeface="Times New Roman" pitchFamily="18" charset="0"/>
              </a:rPr>
              <a:t>môi</a:t>
            </a:r>
            <a:r>
              <a:rPr lang="en-US" sz="2600" dirty="0">
                <a:solidFill>
                  <a:srgbClr val="FF33CC"/>
                </a:solidFill>
                <a:latin typeface="Times New Roman" pitchFamily="18" charset="0"/>
                <a:cs typeface="Times New Roman" pitchFamily="18" charset="0"/>
              </a:rPr>
              <a:t> </a:t>
            </a:r>
            <a:r>
              <a:rPr lang="en-US" sz="2600" dirty="0" err="1">
                <a:solidFill>
                  <a:srgbClr val="FF33CC"/>
                </a:solidFill>
                <a:latin typeface="Times New Roman" pitchFamily="18" charset="0"/>
                <a:cs typeface="Times New Roman" pitchFamily="18" charset="0"/>
              </a:rPr>
              <a:t>trường</a:t>
            </a:r>
            <a:r>
              <a:rPr lang="en-US" sz="2600" dirty="0">
                <a:solidFill>
                  <a:srgbClr val="FF33CC"/>
                </a:solidFill>
                <a:latin typeface="Times New Roman" pitchFamily="18" charset="0"/>
                <a:cs typeface="Times New Roman" pitchFamily="18" charset="0"/>
              </a:rPr>
              <a:t> </a:t>
            </a:r>
            <a:r>
              <a:rPr lang="en-US" sz="2600" dirty="0" err="1">
                <a:solidFill>
                  <a:srgbClr val="FF33CC"/>
                </a:solidFill>
                <a:latin typeface="Times New Roman" pitchFamily="18" charset="0"/>
                <a:cs typeface="Times New Roman" pitchFamily="18" charset="0"/>
              </a:rPr>
              <a:t>sống</a:t>
            </a:r>
            <a:r>
              <a:rPr lang="vi-VN" sz="2600" dirty="0">
                <a:solidFill>
                  <a:srgbClr val="FF33CC"/>
                </a:solidFill>
                <a:latin typeface="Times New Roman" pitchFamily="18" charset="0"/>
                <a:cs typeface="Times New Roman" pitchFamily="18" charset="0"/>
              </a:rPr>
              <a:t>...</a:t>
            </a:r>
            <a:endParaRPr lang="en-US" sz="2600" dirty="0">
              <a:solidFill>
                <a:srgbClr val="FF33CC"/>
              </a:solidFill>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plus(in)">
                                      <p:cBhvr>
                                        <p:cTn id="7" dur="20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amond(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1" y="0"/>
            <a:ext cx="12152923" cy="6858000"/>
          </a:xfrm>
          <a:prstGeom prst="rect">
            <a:avLst/>
          </a:prstGeom>
          <a:noFill/>
          <a:ln w="9525">
            <a:noFill/>
            <a:miter lim="800000"/>
            <a:headEnd/>
            <a:tailEnd/>
          </a:ln>
          <a:effectLst/>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E4DC4998-7050-4D0D-8A0B-3516C22E111A}"/>
                  </a:ext>
                </a:extLst>
              </p14:cNvPr>
              <p14:cNvContentPartPr/>
              <p14:nvPr/>
            </p14:nvContentPartPr>
            <p14:xfrm>
              <a:off x="571680" y="12600"/>
              <a:ext cx="1714680" cy="394200"/>
            </p14:xfrm>
          </p:contentPart>
        </mc:Choice>
        <mc:Fallback xmlns="">
          <p:pic>
            <p:nvPicPr>
              <p:cNvPr id="2" name="Ink 1">
                <a:extLst>
                  <a:ext uri="{FF2B5EF4-FFF2-40B4-BE49-F238E27FC236}">
                    <a16:creationId xmlns:a16="http://schemas.microsoft.com/office/drawing/2014/main" id="{E4DC4998-7050-4D0D-8A0B-3516C22E111A}"/>
                  </a:ext>
                </a:extLst>
              </p:cNvPr>
              <p:cNvPicPr/>
              <p:nvPr/>
            </p:nvPicPr>
            <p:blipFill>
              <a:blip r:embed="rId4"/>
              <a:stretch>
                <a:fillRect/>
              </a:stretch>
            </p:blipFill>
            <p:spPr>
              <a:xfrm>
                <a:off x="562320" y="3240"/>
                <a:ext cx="1733400" cy="412920"/>
              </a:xfrm>
              <a:prstGeom prst="rect">
                <a:avLst/>
              </a:prstGeom>
            </p:spPr>
          </p:pic>
        </mc:Fallback>
      </mc:AlternateContent>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1000" fill="hold"/>
                                        <p:tgtEl>
                                          <p:spTgt spid="7170"/>
                                        </p:tgtEl>
                                        <p:attrNameLst>
                                          <p:attrName>ppt_w</p:attrName>
                                        </p:attrNameLst>
                                      </p:cBhvr>
                                      <p:tavLst>
                                        <p:tav tm="0">
                                          <p:val>
                                            <p:strVal val="#ppt_w+.3"/>
                                          </p:val>
                                        </p:tav>
                                        <p:tav tm="100000">
                                          <p:val>
                                            <p:strVal val="#ppt_w"/>
                                          </p:val>
                                        </p:tav>
                                      </p:tavLst>
                                    </p:anim>
                                    <p:anim calcmode="lin" valueType="num">
                                      <p:cBhvr>
                                        <p:cTn id="8" dur="1000" fill="hold"/>
                                        <p:tgtEl>
                                          <p:spTgt spid="7170"/>
                                        </p:tgtEl>
                                        <p:attrNameLst>
                                          <p:attrName>ppt_h</p:attrName>
                                        </p:attrNameLst>
                                      </p:cBhvr>
                                      <p:tavLst>
                                        <p:tav tm="0">
                                          <p:val>
                                            <p:strVal val="#ppt_h"/>
                                          </p:val>
                                        </p:tav>
                                        <p:tav tm="100000">
                                          <p:val>
                                            <p:strVal val="#ppt_h"/>
                                          </p:val>
                                        </p:tav>
                                      </p:tavLst>
                                    </p:anim>
                                    <p:animEffect transition="in" filter="fade">
                                      <p:cBhvr>
                                        <p:cTn id="9" dur="1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DE699C-6AD0-418A-86E7-C306F5807201}"/>
              </a:ext>
            </a:extLst>
          </p:cNvPr>
          <p:cNvSpPr/>
          <p:nvPr/>
        </p:nvSpPr>
        <p:spPr>
          <a:xfrm>
            <a:off x="0" y="0"/>
            <a:ext cx="12192000" cy="6858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0" y="0"/>
            <a:ext cx="12192000" cy="430887"/>
          </a:xfrm>
          <a:prstGeom prst="rect">
            <a:avLst/>
          </a:prstGeom>
          <a:noFill/>
        </p:spPr>
        <p:txBody>
          <a:bodyPr wrap="square" lIns="0" tIns="0" rIns="0" bIns="0" rtlCol="0">
            <a:spAutoFit/>
          </a:bodyPr>
          <a:lstStyle/>
          <a:p>
            <a:pPr algn="ctr"/>
            <a:r>
              <a:rPr lang="en-US" sz="2800" b="1" dirty="0" err="1">
                <a:solidFill>
                  <a:srgbClr val="0000FF"/>
                </a:solidFill>
                <a:latin typeface="Times New Roman" panose="02020603050405020304" pitchFamily="18" charset="0"/>
                <a:ea typeface="Calibri" panose="020F0502020204030204" pitchFamily="34" charset="0"/>
              </a:rPr>
              <a:t>Bài</a:t>
            </a:r>
            <a:r>
              <a:rPr lang="en-US" sz="2800" b="1" dirty="0">
                <a:solidFill>
                  <a:srgbClr val="0000FF"/>
                </a:solidFill>
                <a:latin typeface="Times New Roman" panose="02020603050405020304" pitchFamily="18" charset="0"/>
                <a:ea typeface="Calibri" panose="020F0502020204030204" pitchFamily="34" charset="0"/>
              </a:rPr>
              <a:t> 22: PHÂN LOẠI THẾ GIỚI SỐNG</a:t>
            </a:r>
            <a:endParaRPr lang="en-US" sz="2800" dirty="0">
              <a:solidFill>
                <a:srgbClr val="0000FF"/>
              </a:solidFill>
            </a:endParaRPr>
          </a:p>
        </p:txBody>
      </p:sp>
      <p:sp>
        <p:nvSpPr>
          <p:cNvPr id="15" name="TextBox 14"/>
          <p:cNvSpPr txBox="1"/>
          <p:nvPr/>
        </p:nvSpPr>
        <p:spPr>
          <a:xfrm>
            <a:off x="0" y="457200"/>
            <a:ext cx="10058400" cy="430887"/>
          </a:xfrm>
          <a:prstGeom prst="rect">
            <a:avLst/>
          </a:prstGeom>
          <a:noFill/>
        </p:spPr>
        <p:txBody>
          <a:bodyPr wrap="square" lIns="0" tIns="0" rIns="0" bIns="0" rtlCol="0">
            <a:spAutoFit/>
          </a:bodyPr>
          <a:lstStyle/>
          <a:p>
            <a:pPr algn="l"/>
            <a:r>
              <a:rPr lang="en-US" sz="2800" b="1" dirty="0">
                <a:solidFill>
                  <a:srgbClr val="0000FF"/>
                </a:solidFill>
                <a:latin typeface="Times New Roman" pitchFamily="18" charset="0"/>
                <a:cs typeface="Times New Roman" pitchFamily="18" charset="0"/>
              </a:rPr>
              <a:t>1. SỰ CẦN THIẾT CỦA VIỆC PHÂN LOẠI THẾ GIỚI SỐNG:</a:t>
            </a:r>
          </a:p>
        </p:txBody>
      </p:sp>
      <p:sp>
        <p:nvSpPr>
          <p:cNvPr id="8" name="TextBox 7"/>
          <p:cNvSpPr txBox="1"/>
          <p:nvPr/>
        </p:nvSpPr>
        <p:spPr>
          <a:xfrm>
            <a:off x="0" y="914400"/>
            <a:ext cx="12192000" cy="430887"/>
          </a:xfrm>
          <a:prstGeom prst="rect">
            <a:avLst/>
          </a:prstGeom>
          <a:noFill/>
        </p:spPr>
        <p:txBody>
          <a:bodyPr wrap="square" lIns="0" tIns="0" rIns="0" bIns="0" rtlCol="0">
            <a:spAutoFit/>
          </a:bodyPr>
          <a:lstStyle/>
          <a:p>
            <a:pPr algn="just">
              <a:spcAft>
                <a:spcPts val="0"/>
              </a:spcAft>
              <a:defRPr/>
            </a:pPr>
            <a:r>
              <a:rPr lang="en-US" sz="2800" b="1" dirty="0">
                <a:solidFill>
                  <a:srgbClr val="0000FF"/>
                </a:solidFill>
                <a:latin typeface="Times New Roman" pitchFamily="18" charset="0"/>
                <a:cs typeface="Times New Roman" pitchFamily="18" charset="0"/>
              </a:rPr>
              <a:t>2. </a:t>
            </a:r>
            <a:r>
              <a:rPr lang="vi-VN" sz="2800" b="1" dirty="0">
                <a:solidFill>
                  <a:srgbClr val="0000FF"/>
                </a:solidFill>
                <a:latin typeface="Times New Roman" pitchFamily="18" charset="0"/>
                <a:cs typeface="Times New Roman" pitchFamily="18" charset="0"/>
              </a:rPr>
              <a:t>CÁC BẬC PHÂN LOẠI SINH VẬT</a:t>
            </a:r>
            <a:r>
              <a:rPr lang="en-US" sz="2800" b="1" dirty="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9" name="TextBox 8"/>
          <p:cNvSpPr txBox="1"/>
          <p:nvPr/>
        </p:nvSpPr>
        <p:spPr>
          <a:xfrm>
            <a:off x="0" y="1371600"/>
            <a:ext cx="12192000" cy="1723549"/>
          </a:xfrm>
          <a:prstGeom prst="rect">
            <a:avLst/>
          </a:prstGeom>
          <a:noFill/>
        </p:spPr>
        <p:txBody>
          <a:bodyPr wrap="square" lIns="0" tIns="0" rIns="0" bIns="0" rtlCol="0">
            <a:spAutoFit/>
          </a:bodyPr>
          <a:lstStyle/>
          <a:p>
            <a:pPr algn="just">
              <a:spcAft>
                <a:spcPts val="0"/>
              </a:spcAft>
              <a:defRPr/>
            </a:pPr>
            <a:r>
              <a:rPr lang="en-US" sz="2800" b="1"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Trong</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nguyên</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tắc</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phân</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loại</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các</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bậc</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phân</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loại</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từ</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nhỏ</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tới</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lớn</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được</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sắp</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xếp</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theo</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trật</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tự</a:t>
            </a:r>
            <a:r>
              <a:rPr lang="en-US" sz="2800"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Loài</a:t>
            </a:r>
            <a:r>
              <a:rPr lang="en-US" sz="2800" b="1" dirty="0">
                <a:solidFill>
                  <a:srgbClr val="0000FF"/>
                </a:solidFill>
                <a:latin typeface="Times New Roman" pitchFamily="18" charset="0"/>
                <a:ea typeface="Calibri"/>
                <a:cs typeface="Times New Roman" pitchFamily="18" charset="0"/>
              </a:rPr>
              <a:t> </a:t>
            </a:r>
            <a:r>
              <a:rPr lang="en-US" sz="2800" b="1" dirty="0">
                <a:solidFill>
                  <a:srgbClr val="0000FF"/>
                </a:solidFill>
                <a:latin typeface="Times New Roman"/>
                <a:ea typeface="Calibri"/>
                <a:cs typeface="Times New Roman"/>
              </a:rPr>
              <a:t>→ </a:t>
            </a:r>
            <a:r>
              <a:rPr lang="en-US" sz="2800" b="1" dirty="0">
                <a:solidFill>
                  <a:srgbClr val="0000FF"/>
                </a:solidFill>
                <a:latin typeface="Times New Roman" pitchFamily="18" charset="0"/>
                <a:ea typeface="Calibri"/>
                <a:cs typeface="Times New Roman" pitchFamily="18" charset="0"/>
              </a:rPr>
              <a:t>chi/</a:t>
            </a:r>
            <a:r>
              <a:rPr lang="en-US" sz="2800" b="1" dirty="0" err="1">
                <a:solidFill>
                  <a:srgbClr val="0000FF"/>
                </a:solidFill>
                <a:latin typeface="Times New Roman" pitchFamily="18" charset="0"/>
                <a:ea typeface="Calibri"/>
                <a:cs typeface="Times New Roman" pitchFamily="18" charset="0"/>
              </a:rPr>
              <a:t>giống</a:t>
            </a:r>
            <a:r>
              <a:rPr lang="en-US" sz="2800" b="1" dirty="0">
                <a:solidFill>
                  <a:srgbClr val="0000FF"/>
                </a:solidFill>
                <a:latin typeface="Times New Roman" pitchFamily="18" charset="0"/>
                <a:ea typeface="Calibri"/>
                <a:cs typeface="Times New Roman" pitchFamily="18" charset="0"/>
              </a:rPr>
              <a:t> </a:t>
            </a:r>
            <a:r>
              <a:rPr lang="en-US" sz="2800" b="1" dirty="0">
                <a:solidFill>
                  <a:srgbClr val="0000FF"/>
                </a:solidFill>
                <a:latin typeface="Times New Roman"/>
                <a:ea typeface="Calibri"/>
                <a:cs typeface="Times New Roman"/>
              </a:rPr>
              <a:t>→ </a:t>
            </a:r>
            <a:r>
              <a:rPr lang="en-US" sz="2800" b="1" dirty="0" err="1">
                <a:solidFill>
                  <a:srgbClr val="0000FF"/>
                </a:solidFill>
                <a:latin typeface="Times New Roman" pitchFamily="18" charset="0"/>
                <a:ea typeface="Calibri"/>
                <a:cs typeface="Times New Roman" pitchFamily="18" charset="0"/>
              </a:rPr>
              <a:t>họ</a:t>
            </a:r>
            <a:r>
              <a:rPr lang="en-US" sz="2800" b="1" dirty="0">
                <a:solidFill>
                  <a:srgbClr val="0000FF"/>
                </a:solidFill>
                <a:latin typeface="Times New Roman" pitchFamily="18" charset="0"/>
                <a:ea typeface="Calibri"/>
                <a:cs typeface="Times New Roman" pitchFamily="18" charset="0"/>
              </a:rPr>
              <a:t> </a:t>
            </a:r>
            <a:r>
              <a:rPr lang="en-US" sz="2800" b="1" dirty="0">
                <a:solidFill>
                  <a:srgbClr val="0000FF"/>
                </a:solidFill>
                <a:latin typeface="Times New Roman"/>
                <a:ea typeface="Calibri"/>
                <a:cs typeface="Times New Roman"/>
              </a:rPr>
              <a:t>→</a:t>
            </a:r>
            <a:r>
              <a:rPr lang="en-US" sz="2800" b="1"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bộ</a:t>
            </a:r>
            <a:r>
              <a:rPr lang="en-US" sz="2800" b="1" dirty="0">
                <a:solidFill>
                  <a:srgbClr val="0000FF"/>
                </a:solidFill>
                <a:latin typeface="Times New Roman" pitchFamily="18" charset="0"/>
                <a:ea typeface="Calibri"/>
                <a:cs typeface="Times New Roman" pitchFamily="18" charset="0"/>
              </a:rPr>
              <a:t> </a:t>
            </a:r>
            <a:r>
              <a:rPr lang="en-US" sz="2800" b="1" dirty="0">
                <a:solidFill>
                  <a:srgbClr val="0000FF"/>
                </a:solidFill>
                <a:latin typeface="Times New Roman"/>
                <a:ea typeface="Calibri"/>
                <a:cs typeface="Times New Roman"/>
              </a:rPr>
              <a:t>→ </a:t>
            </a:r>
            <a:r>
              <a:rPr lang="en-US" sz="2800" b="1" dirty="0" err="1">
                <a:solidFill>
                  <a:srgbClr val="0000FF"/>
                </a:solidFill>
                <a:latin typeface="Times New Roman" pitchFamily="18" charset="0"/>
                <a:ea typeface="Calibri"/>
                <a:cs typeface="Times New Roman" pitchFamily="18" charset="0"/>
              </a:rPr>
              <a:t>lớp</a:t>
            </a:r>
            <a:r>
              <a:rPr lang="en-US" sz="2800" b="1" dirty="0">
                <a:solidFill>
                  <a:srgbClr val="0000FF"/>
                </a:solidFill>
                <a:latin typeface="Times New Roman" pitchFamily="18" charset="0"/>
                <a:ea typeface="Calibri"/>
                <a:cs typeface="Times New Roman" pitchFamily="18" charset="0"/>
              </a:rPr>
              <a:t> </a:t>
            </a:r>
            <a:r>
              <a:rPr lang="en-US" sz="2800" b="1" dirty="0">
                <a:solidFill>
                  <a:srgbClr val="0000FF"/>
                </a:solidFill>
                <a:latin typeface="Times New Roman"/>
                <a:ea typeface="Calibri"/>
                <a:cs typeface="Times New Roman"/>
              </a:rPr>
              <a:t>→ </a:t>
            </a:r>
            <a:r>
              <a:rPr lang="en-US" sz="2800" b="1" dirty="0" err="1">
                <a:solidFill>
                  <a:srgbClr val="0000FF"/>
                </a:solidFill>
                <a:latin typeface="Times New Roman" pitchFamily="18" charset="0"/>
                <a:ea typeface="Calibri"/>
                <a:cs typeface="Times New Roman" pitchFamily="18" charset="0"/>
              </a:rPr>
              <a:t>ngành</a:t>
            </a:r>
            <a:r>
              <a:rPr lang="en-US" sz="2800" b="1" dirty="0">
                <a:solidFill>
                  <a:srgbClr val="0000FF"/>
                </a:solidFill>
                <a:latin typeface="Times New Roman" pitchFamily="18" charset="0"/>
                <a:ea typeface="Calibri"/>
                <a:cs typeface="Times New Roman" pitchFamily="18" charset="0"/>
              </a:rPr>
              <a:t> </a:t>
            </a:r>
            <a:r>
              <a:rPr lang="en-US" sz="2800" b="1" dirty="0">
                <a:solidFill>
                  <a:srgbClr val="0000FF"/>
                </a:solidFill>
                <a:latin typeface="Times New Roman"/>
                <a:ea typeface="Calibri"/>
                <a:cs typeface="Times New Roman"/>
              </a:rPr>
              <a:t>→ </a:t>
            </a:r>
            <a:r>
              <a:rPr lang="en-US" sz="2800" b="1" dirty="0" err="1">
                <a:solidFill>
                  <a:srgbClr val="0000FF"/>
                </a:solidFill>
                <a:latin typeface="Times New Roman" pitchFamily="18" charset="0"/>
                <a:ea typeface="Calibri"/>
                <a:cs typeface="Times New Roman" pitchFamily="18" charset="0"/>
              </a:rPr>
              <a:t>giới</a:t>
            </a:r>
            <a:r>
              <a:rPr lang="en-US" sz="2800" dirty="0">
                <a:solidFill>
                  <a:srgbClr val="0000FF"/>
                </a:solidFill>
                <a:latin typeface="Times New Roman" pitchFamily="18" charset="0"/>
                <a:ea typeface="Calibri"/>
                <a:cs typeface="Times New Roman" pitchFamily="18" charset="0"/>
              </a:rPr>
              <a:t>.</a:t>
            </a:r>
          </a:p>
          <a:p>
            <a:pPr algn="just">
              <a:spcAft>
                <a:spcPts val="0"/>
              </a:spcAft>
              <a:defRPr/>
            </a:pP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loài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bậc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bậc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càng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nhỏ</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thì</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sự</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nhau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giữa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cùng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bậc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càng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ít</a:t>
            </a:r>
            <a:r>
              <a:rPr lang="en-US" sz="2800" dirty="0">
                <a:solidFill>
                  <a:srgbClr val="0000FF"/>
                </a:solidFill>
                <a:latin typeface="Times New Roman" pitchFamily="18" charset="0"/>
                <a:cs typeface="Times New Roman" pitchFamily="18" charset="0"/>
              </a:rPr>
              <a:t>.</a:t>
            </a:r>
          </a:p>
        </p:txBody>
      </p:sp>
      <p:sp>
        <p:nvSpPr>
          <p:cNvPr id="7" name="TextBox 6"/>
          <p:cNvSpPr txBox="1"/>
          <p:nvPr/>
        </p:nvSpPr>
        <p:spPr>
          <a:xfrm>
            <a:off x="0" y="3124200"/>
            <a:ext cx="12192000" cy="2154436"/>
          </a:xfrm>
          <a:prstGeom prst="rect">
            <a:avLst/>
          </a:prstGeom>
          <a:noFill/>
        </p:spPr>
        <p:txBody>
          <a:bodyPr wrap="square" lIns="0" tIns="0" rIns="0" bIns="0" rtlCol="0">
            <a:spAutoFit/>
          </a:bodyPr>
          <a:lstStyle/>
          <a:p>
            <a:pPr algn="just">
              <a:spcAft>
                <a:spcPts val="0"/>
              </a:spcAft>
              <a:defRPr/>
            </a:pPr>
            <a:r>
              <a:rPr lang="en-US" sz="2800" b="1"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Cách</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gọi</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tên</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sinh</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vật</a:t>
            </a:r>
            <a:r>
              <a:rPr lang="en-US" sz="2800" dirty="0">
                <a:solidFill>
                  <a:srgbClr val="0000FF"/>
                </a:solidFill>
                <a:latin typeface="Times New Roman" pitchFamily="18" charset="0"/>
                <a:ea typeface="Calibri"/>
                <a:cs typeface="Times New Roman" pitchFamily="18" charset="0"/>
              </a:rPr>
              <a:t>:</a:t>
            </a:r>
          </a:p>
          <a:p>
            <a:pPr algn="just">
              <a:spcAft>
                <a:spcPts val="0"/>
              </a:spcAft>
              <a:defRPr/>
            </a:pP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phổ</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thông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gọi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phổ</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biến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loài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danh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mục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cứu</a:t>
            </a:r>
            <a:r>
              <a:rPr lang="en-US" sz="2800" dirty="0">
                <a:solidFill>
                  <a:srgbClr val="0000FF"/>
                </a:solidFill>
                <a:latin typeface="Times New Roman" pitchFamily="18" charset="0"/>
                <a:cs typeface="Times New Roman" pitchFamily="18" charset="0"/>
              </a:rPr>
              <a:t>.</a:t>
            </a:r>
          </a:p>
          <a:p>
            <a:pPr algn="just">
              <a:spcAft>
                <a:spcPts val="0"/>
              </a:spcAft>
              <a:defRPr/>
            </a:pP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khoa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học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gọi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một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loài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theo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tên</a:t>
            </a:r>
            <a:r>
              <a:rPr lang="en-US" sz="2800" dirty="0">
                <a:solidFill>
                  <a:srgbClr val="0000FF"/>
                </a:solidFill>
                <a:latin typeface="Times New Roman" pitchFamily="18" charset="0"/>
                <a:cs typeface="Times New Roman" pitchFamily="18" charset="0"/>
              </a:rPr>
              <a:t> chi/ </a:t>
            </a:r>
            <a:r>
              <a:rPr lang="en-US" sz="2800" dirty="0" err="1">
                <a:solidFill>
                  <a:srgbClr val="0000FF"/>
                </a:solidFill>
                <a:latin typeface="Times New Roman" pitchFamily="18" charset="0"/>
                <a:cs typeface="Times New Roman" pitchFamily="18" charset="0"/>
              </a:rPr>
              <a:t>giống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loài</a:t>
            </a:r>
            <a:r>
              <a:rPr lang="en-US" sz="2800" dirty="0">
                <a:solidFill>
                  <a:srgbClr val="0000FF"/>
                </a:solidFill>
                <a:latin typeface="Times New Roman" pitchFamily="18" charset="0"/>
                <a:cs typeface="Times New Roman" pitchFamily="18" charset="0"/>
              </a:rPr>
              <a:t>.</a:t>
            </a:r>
          </a:p>
          <a:p>
            <a:pPr algn="just">
              <a:spcAft>
                <a:spcPts val="0"/>
              </a:spcAft>
              <a:defRPr/>
            </a:pP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địa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phương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gọi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truyền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thống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người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địa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theo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vùng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miền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quốc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gia</a:t>
            </a:r>
            <a:r>
              <a:rPr lang="en-US" sz="2800" dirty="0">
                <a:solidFill>
                  <a:srgbClr val="0000FF"/>
                </a:solidFill>
                <a:latin typeface="Times New Roman" pitchFamily="18" charset="0"/>
                <a:cs typeface="Times New Roman" pitchFamily="18" charset="0"/>
              </a:rPr>
              <a:t>.</a:t>
            </a:r>
          </a:p>
        </p:txBody>
      </p:sp>
      <p:sp>
        <p:nvSpPr>
          <p:cNvPr id="10" name="TextBox 9"/>
          <p:cNvSpPr txBox="1"/>
          <p:nvPr/>
        </p:nvSpPr>
        <p:spPr>
          <a:xfrm>
            <a:off x="0" y="5334000"/>
            <a:ext cx="12192000" cy="430887"/>
          </a:xfrm>
          <a:prstGeom prst="rect">
            <a:avLst/>
          </a:prstGeom>
          <a:noFill/>
        </p:spPr>
        <p:txBody>
          <a:bodyPr wrap="square" lIns="0" tIns="0" rIns="0" bIns="0" rtlCol="0">
            <a:spAutoFit/>
          </a:bodyPr>
          <a:lstStyle/>
          <a:p>
            <a:pPr algn="just">
              <a:spcAft>
                <a:spcPts val="0"/>
              </a:spcAft>
              <a:defRPr/>
            </a:pPr>
            <a:r>
              <a:rPr lang="en-US" sz="2800" b="1" dirty="0">
                <a:solidFill>
                  <a:srgbClr val="0000FF"/>
                </a:solidFill>
                <a:latin typeface="Times New Roman" pitchFamily="18" charset="0"/>
                <a:cs typeface="Times New Roman" pitchFamily="18" charset="0"/>
              </a:rPr>
              <a:t>3. </a:t>
            </a:r>
            <a:r>
              <a:rPr lang="vi-VN" sz="2800" b="1" dirty="0">
                <a:solidFill>
                  <a:srgbClr val="0000FF"/>
                </a:solidFill>
                <a:latin typeface="Times New Roman" pitchFamily="18" charset="0"/>
                <a:cs typeface="Times New Roman" pitchFamily="18" charset="0"/>
              </a:rPr>
              <a:t>CÁC </a:t>
            </a:r>
            <a:r>
              <a:rPr lang="en-US" sz="2800" b="1" dirty="0">
                <a:solidFill>
                  <a:srgbClr val="0000FF"/>
                </a:solidFill>
                <a:latin typeface="Times New Roman" pitchFamily="18" charset="0"/>
                <a:cs typeface="Times New Roman" pitchFamily="18" charset="0"/>
              </a:rPr>
              <a:t>GIỚI </a:t>
            </a:r>
            <a:r>
              <a:rPr lang="vi-VN" sz="2800" b="1" dirty="0">
                <a:solidFill>
                  <a:srgbClr val="0000FF"/>
                </a:solidFill>
                <a:latin typeface="Times New Roman" pitchFamily="18" charset="0"/>
                <a:cs typeface="Times New Roman" pitchFamily="18" charset="0"/>
              </a:rPr>
              <a:t>SINH VẬT</a:t>
            </a:r>
            <a:r>
              <a:rPr lang="en-US" sz="2800" b="1" dirty="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12" name="TextBox 11"/>
          <p:cNvSpPr txBox="1"/>
          <p:nvPr/>
        </p:nvSpPr>
        <p:spPr>
          <a:xfrm>
            <a:off x="0" y="5780782"/>
            <a:ext cx="12192000" cy="861774"/>
          </a:xfrm>
          <a:prstGeom prst="rect">
            <a:avLst/>
          </a:prstGeom>
          <a:noFill/>
        </p:spPr>
        <p:txBody>
          <a:bodyPr wrap="square" lIns="0" tIns="0" rIns="0" bIns="0" rtlCol="0">
            <a:spAutoFit/>
          </a:bodyPr>
          <a:lstStyle/>
          <a:p>
            <a:pPr algn="just">
              <a:spcAft>
                <a:spcPts val="0"/>
              </a:spcAft>
              <a:defRPr/>
            </a:pPr>
            <a:r>
              <a:rPr lang="en-US" sz="2800" dirty="0">
                <a:solidFill>
                  <a:srgbClr val="0000FF"/>
                </a:solidFill>
                <a:latin typeface="Times New Roman" pitchFamily="18" charset="0"/>
                <a:ea typeface="Calibri"/>
                <a:cs typeface="Times New Roman" pitchFamily="18" charset="0"/>
              </a:rPr>
              <a:t>	Theo Whitaker, 1969, </a:t>
            </a:r>
            <a:r>
              <a:rPr lang="en-US" sz="2800" dirty="0" err="1">
                <a:solidFill>
                  <a:srgbClr val="0000FF"/>
                </a:solidFill>
                <a:latin typeface="Times New Roman" pitchFamily="18" charset="0"/>
                <a:ea typeface="Calibri"/>
                <a:cs typeface="Times New Roman" pitchFamily="18" charset="0"/>
              </a:rPr>
              <a:t>thế</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giới</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sống</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được</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chia</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thành</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năm</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giới</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Khởi</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sinh</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Nguyên</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sinh</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Nấm</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Thực</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vật</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Động</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vật</a:t>
            </a:r>
            <a:r>
              <a:rPr lang="en-US" sz="2800" dirty="0">
                <a:solidFill>
                  <a:srgbClr val="0000FF"/>
                </a:solidFill>
                <a:latin typeface="Times New Roman" pitchFamily="18" charset="0"/>
                <a:ea typeface="Calibri"/>
                <a:cs typeface="Times New Roman" pitchFamily="18" charset="0"/>
              </a:rPr>
              <a:t>.</a:t>
            </a:r>
            <a:endParaRPr lang="en-US" sz="2800"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421116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gtEl>
                                        <p:attrNameLst>
                                          <p:attrName>ppt_y</p:attrName>
                                        </p:attrNameLst>
                                      </p:cBhvr>
                                      <p:tavLst>
                                        <p:tav tm="0">
                                          <p:val>
                                            <p:strVal val="#ppt_y"/>
                                          </p:val>
                                        </p:tav>
                                        <p:tav tm="100000">
                                          <p:val>
                                            <p:strVal val="#ppt_y"/>
                                          </p:val>
                                        </p:tav>
                                      </p:tavLst>
                                    </p:anim>
                                    <p:anim calcmode="lin" valueType="num">
                                      <p:cBhvr>
                                        <p:cTn id="9"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94784" y="1968501"/>
          <a:ext cx="11176001" cy="4532311"/>
        </p:xfrm>
        <a:graphic>
          <a:graphicData uri="http://schemas.openxmlformats.org/drawingml/2006/table">
            <a:tbl>
              <a:tblPr/>
              <a:tblGrid>
                <a:gridCol w="3062816">
                  <a:extLst>
                    <a:ext uri="{9D8B030D-6E8A-4147-A177-3AD203B41FA5}">
                      <a16:colId xmlns:a16="http://schemas.microsoft.com/office/drawing/2014/main" val="20000"/>
                    </a:ext>
                  </a:extLst>
                </a:gridCol>
                <a:gridCol w="2599267">
                  <a:extLst>
                    <a:ext uri="{9D8B030D-6E8A-4147-A177-3AD203B41FA5}">
                      <a16:colId xmlns:a16="http://schemas.microsoft.com/office/drawing/2014/main" val="20001"/>
                    </a:ext>
                  </a:extLst>
                </a:gridCol>
                <a:gridCol w="1816100">
                  <a:extLst>
                    <a:ext uri="{9D8B030D-6E8A-4147-A177-3AD203B41FA5}">
                      <a16:colId xmlns:a16="http://schemas.microsoft.com/office/drawing/2014/main" val="20002"/>
                    </a:ext>
                  </a:extLst>
                </a:gridCol>
                <a:gridCol w="1847851">
                  <a:extLst>
                    <a:ext uri="{9D8B030D-6E8A-4147-A177-3AD203B41FA5}">
                      <a16:colId xmlns:a16="http://schemas.microsoft.com/office/drawing/2014/main" val="20003"/>
                    </a:ext>
                  </a:extLst>
                </a:gridCol>
                <a:gridCol w="1849967">
                  <a:extLst>
                    <a:ext uri="{9D8B030D-6E8A-4147-A177-3AD203B41FA5}">
                      <a16:colId xmlns:a16="http://schemas.microsoft.com/office/drawing/2014/main" val="20004"/>
                    </a:ext>
                  </a:extLst>
                </a:gridCol>
              </a:tblGrid>
              <a:tr h="434933">
                <a:tc rowSpan="2">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vi-VN" sz="2800" b="1" i="0" u="none" strike="noStrike" cap="none" normalizeH="0" baseline="0" dirty="0">
                          <a:ln>
                            <a:noFill/>
                          </a:ln>
                          <a:solidFill>
                            <a:schemeClr val="tx1"/>
                          </a:solidFill>
                          <a:effectLst/>
                          <a:latin typeface="Times New Roman" pitchFamily="18" charset="0"/>
                          <a:cs typeface="Times New Roman" pitchFamily="18" charset="0"/>
                        </a:rPr>
                        <a:t>Giới</a:t>
                      </a: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a:txBody>
                  <a:tcPr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rowSpan="2">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vi-VN" sz="2800" b="1" i="0" u="none" strike="noStrike" cap="none" normalizeH="0" baseline="0" dirty="0">
                          <a:ln>
                            <a:noFill/>
                          </a:ln>
                          <a:solidFill>
                            <a:schemeClr val="tx1"/>
                          </a:solidFill>
                          <a:effectLst/>
                          <a:latin typeface="Times New Roman" pitchFamily="18" charset="0"/>
                          <a:cs typeface="Times New Roman" pitchFamily="18" charset="0"/>
                        </a:rPr>
                        <a:t>Đại diện</a:t>
                      </a: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a:txBody>
                  <a:tcPr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3">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vi-VN" sz="2800" b="1" i="0" u="none" strike="noStrike" cap="none" normalizeH="0" baseline="0">
                          <a:ln>
                            <a:noFill/>
                          </a:ln>
                          <a:solidFill>
                            <a:schemeClr val="tx1"/>
                          </a:solidFill>
                          <a:effectLst/>
                          <a:latin typeface="Times New Roman" pitchFamily="18" charset="0"/>
                          <a:cs typeface="Times New Roman" pitchFamily="18" charset="0"/>
                        </a:rPr>
                        <a:t>Môi trường sống</a:t>
                      </a:r>
                      <a:endParaRPr kumimoji="0" lang="en-US" sz="2800" b="0" i="0" u="none" strike="noStrike" cap="none" normalizeH="0" baseline="0">
                        <a:ln>
                          <a:noFill/>
                        </a:ln>
                        <a:solidFill>
                          <a:schemeClr val="tx1"/>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53417">
                <a:tc vMerge="1">
                  <a:txBody>
                    <a:bodyPr/>
                    <a:lstStyle/>
                    <a:p>
                      <a:endParaRPr lang="en-US"/>
                    </a:p>
                  </a:txBody>
                  <a:tcPr/>
                </a:tc>
                <a:tc vMerge="1">
                  <a:txBody>
                    <a:bodyPr/>
                    <a:lstStyle/>
                    <a:p>
                      <a:endParaRPr lang="en-US"/>
                    </a:p>
                  </a:txBody>
                  <a:tcPr/>
                </a:tc>
                <a:tc>
                  <a:txBody>
                    <a:bodyPr/>
                    <a:lstStyle/>
                    <a:p>
                      <a:pPr marL="0" marR="0" lvl="0" indent="41275" algn="just" defTabSz="914400" rtl="0" eaLnBrk="1" fontAlgn="base" latinLnBrk="0" hangingPunct="1">
                        <a:lnSpc>
                          <a:spcPct val="100000"/>
                        </a:lnSpc>
                        <a:spcBef>
                          <a:spcPct val="0"/>
                        </a:spcBef>
                        <a:spcAft>
                          <a:spcPct val="0"/>
                        </a:spcAft>
                        <a:buClrTx/>
                        <a:buSzTx/>
                        <a:buFontTx/>
                        <a:buNone/>
                        <a:tabLst/>
                      </a:pPr>
                      <a:r>
                        <a:rPr kumimoji="0" lang="vi-VN" sz="2800" b="1" i="0" u="none" strike="noStrike" cap="none" normalizeH="0" baseline="0" dirty="0">
                          <a:ln>
                            <a:noFill/>
                          </a:ln>
                          <a:solidFill>
                            <a:schemeClr val="tx1"/>
                          </a:solidFill>
                          <a:effectLst/>
                          <a:latin typeface="Times New Roman" pitchFamily="18" charset="0"/>
                          <a:cs typeface="Times New Roman" pitchFamily="18" charset="0"/>
                        </a:rPr>
                        <a:t>Nước</a:t>
                      </a: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1275" algn="just" defTabSz="914400" rtl="0" eaLnBrk="1" fontAlgn="base" latinLnBrk="0" hangingPunct="1">
                        <a:lnSpc>
                          <a:spcPct val="100000"/>
                        </a:lnSpc>
                        <a:spcBef>
                          <a:spcPct val="0"/>
                        </a:spcBef>
                        <a:spcAft>
                          <a:spcPct val="0"/>
                        </a:spcAft>
                        <a:buClrTx/>
                        <a:buSzTx/>
                        <a:buFontTx/>
                        <a:buNone/>
                        <a:tabLst/>
                      </a:pPr>
                      <a:r>
                        <a:rPr kumimoji="0" lang="vi-VN" sz="2800" b="1" i="0" u="none" strike="noStrike" cap="none" normalizeH="0" baseline="0" dirty="0">
                          <a:ln>
                            <a:noFill/>
                          </a:ln>
                          <a:solidFill>
                            <a:schemeClr val="tx1"/>
                          </a:solidFill>
                          <a:effectLst/>
                          <a:latin typeface="Times New Roman" pitchFamily="18" charset="0"/>
                          <a:cs typeface="Times New Roman" pitchFamily="18" charset="0"/>
                        </a:rPr>
                        <a:t>Cạn</a:t>
                      </a: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1275" algn="just" defTabSz="914400" rtl="0" eaLnBrk="1" fontAlgn="base" latinLnBrk="0" hangingPunct="1">
                        <a:lnSpc>
                          <a:spcPct val="100000"/>
                        </a:lnSpc>
                        <a:spcBef>
                          <a:spcPct val="0"/>
                        </a:spcBef>
                        <a:spcAft>
                          <a:spcPct val="0"/>
                        </a:spcAft>
                        <a:buClrTx/>
                        <a:buSzTx/>
                        <a:buFontTx/>
                        <a:buNone/>
                        <a:tabLst/>
                      </a:pPr>
                      <a:r>
                        <a:rPr kumimoji="0" lang="vi-VN" sz="2800" b="1" i="0" u="none" strike="noStrike" cap="none" normalizeH="0" baseline="0">
                          <a:ln>
                            <a:noFill/>
                          </a:ln>
                          <a:solidFill>
                            <a:schemeClr val="tx1"/>
                          </a:solidFill>
                          <a:effectLst/>
                          <a:latin typeface="Times New Roman" pitchFamily="18" charset="0"/>
                          <a:cs typeface="Times New Roman" pitchFamily="18" charset="0"/>
                        </a:rPr>
                        <a:t>Sinh vật</a:t>
                      </a:r>
                      <a:endParaRPr kumimoji="0" lang="en-US" sz="2800" b="0" i="0" u="none" strike="noStrike" cap="none" normalizeH="0" baseline="0">
                        <a:ln>
                          <a:noFill/>
                        </a:ln>
                        <a:solidFill>
                          <a:schemeClr val="tx1"/>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853417">
                <a:tc>
                  <a:txBody>
                    <a:bodyPr/>
                    <a:lstStyle/>
                    <a:p>
                      <a:pPr marL="0" marR="0" lvl="0" indent="112713" algn="just"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dirty="0">
                          <a:ln>
                            <a:noFill/>
                          </a:ln>
                          <a:solidFill>
                            <a:schemeClr val="tx1"/>
                          </a:solidFill>
                          <a:effectLst/>
                          <a:latin typeface="Times New Roman" pitchFamily="18" charset="0"/>
                          <a:cs typeface="Times New Roman" pitchFamily="18" charset="0"/>
                        </a:rPr>
                        <a:t>Khởi sinh</a:t>
                      </a: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2863" algn="just"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a:ln>
                            <a:noFill/>
                          </a:ln>
                          <a:solidFill>
                            <a:schemeClr val="tx1"/>
                          </a:solidFill>
                          <a:effectLst/>
                          <a:latin typeface="Times New Roman" pitchFamily="18" charset="0"/>
                          <a:cs typeface="Times New Roman" pitchFamily="18" charset="0"/>
                        </a:rPr>
                        <a:t>Vi khuẩn E.</a:t>
                      </a:r>
                      <a:r>
                        <a:rPr kumimoji="0" lang="vi-VN" sz="2800" b="0" i="1" u="none" strike="noStrike" cap="none" normalizeH="0" baseline="0">
                          <a:ln>
                            <a:noFill/>
                          </a:ln>
                          <a:solidFill>
                            <a:schemeClr val="tx1"/>
                          </a:solidFill>
                          <a:effectLst/>
                          <a:latin typeface="Times New Roman" pitchFamily="18" charset="0"/>
                          <a:cs typeface="Times New Roman" pitchFamily="18" charset="0"/>
                        </a:rPr>
                        <a:t>coli</a:t>
                      </a:r>
                      <a:endParaRPr kumimoji="0" lang="en-US" sz="2800" b="0" i="0" u="none" strike="noStrike" cap="none" normalizeH="0" baseline="0">
                        <a:ln>
                          <a:noFill/>
                        </a:ln>
                        <a:solidFill>
                          <a:schemeClr val="tx1"/>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cs typeface="Times New Roman" pitchFamily="18" charset="0"/>
                        </a:rPr>
                        <a:t>+</a:t>
                      </a: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cs typeface="Times New Roman" pitchFamily="18" charset="0"/>
                        </a:rPr>
                        <a:t>+</a:t>
                      </a: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cs typeface="Times New Roman" pitchFamily="18" charset="0"/>
                        </a:rPr>
                        <a:t>+</a:t>
                      </a: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749228">
                <a:tc>
                  <a:txBody>
                    <a:bodyPr/>
                    <a:lstStyle/>
                    <a:p>
                      <a:pPr marL="0" marR="0" lvl="0" indent="112713" algn="just"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a:ln>
                            <a:noFill/>
                          </a:ln>
                          <a:solidFill>
                            <a:schemeClr val="tx1"/>
                          </a:solidFill>
                          <a:effectLst/>
                          <a:latin typeface="Times New Roman" pitchFamily="18" charset="0"/>
                          <a:cs typeface="Times New Roman" pitchFamily="18" charset="0"/>
                        </a:rPr>
                        <a:t>Nguyên sinh</a:t>
                      </a:r>
                      <a:endParaRPr kumimoji="0" lang="en-US" sz="2800" b="0" i="0" u="none" strike="noStrike" cap="none" normalizeH="0" baseline="0">
                        <a:ln>
                          <a:noFill/>
                        </a:ln>
                        <a:solidFill>
                          <a:schemeClr val="tx1"/>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2863"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434933">
                <a:tc>
                  <a:txBody>
                    <a:bodyPr/>
                    <a:lstStyle/>
                    <a:p>
                      <a:pPr marL="0" marR="0" lvl="0" indent="112713" algn="just"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a:ln>
                            <a:noFill/>
                          </a:ln>
                          <a:solidFill>
                            <a:schemeClr val="tx1"/>
                          </a:solidFill>
                          <a:effectLst/>
                          <a:latin typeface="Times New Roman" pitchFamily="18" charset="0"/>
                          <a:cs typeface="Times New Roman" pitchFamily="18" charset="0"/>
                        </a:rPr>
                        <a:t>Nấm</a:t>
                      </a:r>
                      <a:endParaRPr kumimoji="0" lang="en-US" sz="2800" b="0" i="0" u="none" strike="noStrike" cap="none" normalizeH="0" baseline="0">
                        <a:ln>
                          <a:noFill/>
                        </a:ln>
                        <a:solidFill>
                          <a:schemeClr val="tx1"/>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2863"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r h="765101">
                <a:tc>
                  <a:txBody>
                    <a:bodyPr/>
                    <a:lstStyle/>
                    <a:p>
                      <a:pPr marL="0" marR="0" lvl="0" indent="168275" algn="just"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a:ln>
                            <a:noFill/>
                          </a:ln>
                          <a:solidFill>
                            <a:schemeClr val="tx1"/>
                          </a:solidFill>
                          <a:effectLst/>
                          <a:latin typeface="Times New Roman" pitchFamily="18" charset="0"/>
                          <a:cs typeface="Times New Roman" pitchFamily="18" charset="0"/>
                        </a:rPr>
                        <a:t>Thực vật</a:t>
                      </a:r>
                      <a:endParaRPr kumimoji="0" lang="en-US" sz="2800" b="0" i="0" u="none" strike="noStrike" cap="none" normalizeH="0" baseline="0">
                        <a:ln>
                          <a:noFill/>
                        </a:ln>
                        <a:solidFill>
                          <a:schemeClr val="tx1"/>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2863"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5"/>
                  </a:ext>
                </a:extLst>
              </a:tr>
              <a:tr h="441282">
                <a:tc>
                  <a:txBody>
                    <a:bodyPr/>
                    <a:lstStyle/>
                    <a:p>
                      <a:pPr marL="0" marR="0" lvl="0" indent="168275" algn="just"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a:ln>
                            <a:noFill/>
                          </a:ln>
                          <a:solidFill>
                            <a:schemeClr val="tx1"/>
                          </a:solidFill>
                          <a:effectLst/>
                          <a:latin typeface="Times New Roman" pitchFamily="18" charset="0"/>
                          <a:cs typeface="Times New Roman" pitchFamily="18" charset="0"/>
                        </a:rPr>
                        <a:t>Động vật</a:t>
                      </a:r>
                      <a:endParaRPr kumimoji="0" lang="en-US" sz="2800" b="0" i="0" u="none" strike="noStrike" cap="none" normalizeH="0" baseline="0">
                        <a:ln>
                          <a:noFill/>
                        </a:ln>
                        <a:solidFill>
                          <a:schemeClr val="tx1"/>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2863"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6"/>
                  </a:ext>
                </a:extLst>
              </a:tr>
            </a:tbl>
          </a:graphicData>
        </a:graphic>
      </p:graphicFrame>
      <p:sp>
        <p:nvSpPr>
          <p:cNvPr id="34864" name="Rectangle 5"/>
          <p:cNvSpPr>
            <a:spLocks noChangeArrowheads="1"/>
          </p:cNvSpPr>
          <p:nvPr/>
        </p:nvSpPr>
        <p:spPr bwMode="auto">
          <a:xfrm>
            <a:off x="797984" y="152400"/>
            <a:ext cx="10769600" cy="1384995"/>
          </a:xfrm>
          <a:prstGeom prst="rect">
            <a:avLst/>
          </a:prstGeom>
          <a:noFill/>
          <a:ln w="9525">
            <a:noFill/>
            <a:miter lim="800000"/>
            <a:headEnd/>
            <a:tailEnd/>
          </a:ln>
        </p:spPr>
        <p:txBody>
          <a:bodyPr>
            <a:spAutoFit/>
          </a:bodyPr>
          <a:lstStyle/>
          <a:p>
            <a:pPr indent="306388" eaLnBrk="0" hangingPunct="0"/>
            <a:r>
              <a:rPr lang="vi-VN" sz="2800" dirty="0">
                <a:solidFill>
                  <a:srgbClr val="FF0000"/>
                </a:solidFill>
                <a:latin typeface="Times New Roman" pitchFamily="18" charset="0"/>
                <a:cs typeface="Times New Roman" pitchFamily="18" charset="0"/>
              </a:rPr>
              <a:t> </a:t>
            </a:r>
            <a:r>
              <a:rPr lang="vi-VN" sz="2800" b="1" dirty="0">
                <a:solidFill>
                  <a:srgbClr val="FF0000"/>
                </a:solidFill>
                <a:latin typeface="Times New Roman" pitchFamily="18" charset="0"/>
                <a:cs typeface="Times New Roman" pitchFamily="18" charset="0"/>
              </a:rPr>
              <a:t>Luyện tập</a:t>
            </a:r>
            <a:endParaRPr lang="en-US" sz="2800" dirty="0">
              <a:solidFill>
                <a:srgbClr val="FF0000"/>
              </a:solidFill>
              <a:latin typeface="Times New Roman" pitchFamily="18" charset="0"/>
              <a:cs typeface="Times New Roman" pitchFamily="18" charset="0"/>
            </a:endParaRPr>
          </a:p>
          <a:p>
            <a:pPr indent="306388" eaLnBrk="0" hangingPunct="0"/>
            <a:r>
              <a:rPr lang="vi-VN" sz="2800" dirty="0">
                <a:solidFill>
                  <a:srgbClr val="FF0000"/>
                </a:solidFill>
                <a:latin typeface="Times New Roman" pitchFamily="18" charset="0"/>
                <a:cs typeface="Times New Roman" pitchFamily="18" charset="0"/>
              </a:rPr>
              <a:t>    * Hãy xác định môi trường sống của đại diện các sinh vật thuộc năm giới bằng cách hoàn thành bảng theo mẫu sau:</a:t>
            </a:r>
            <a:endParaRPr lang="en-US" sz="2800" dirty="0">
              <a:solidFill>
                <a:srgbClr val="FF0000"/>
              </a:solidFill>
              <a:latin typeface="Times New Roman" pitchFamily="18" charset="0"/>
              <a:cs typeface="Times New Roman" pitchFamily="18" charset="0"/>
            </a:endParaRP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9ABF0E3-D371-4AF4-B352-E4BF8E3476FA}"/>
              </a:ext>
            </a:extLst>
          </p:cNvPr>
          <p:cNvPicPr>
            <a:picLocks noChangeAspect="1"/>
          </p:cNvPicPr>
          <p:nvPr/>
        </p:nvPicPr>
        <p:blipFill>
          <a:blip r:embed="rId2"/>
          <a:stretch>
            <a:fillRect/>
          </a:stretch>
        </p:blipFill>
        <p:spPr>
          <a:xfrm>
            <a:off x="-7961" y="0"/>
            <a:ext cx="12166600" cy="7417832"/>
          </a:xfrm>
          <a:prstGeom prst="rect">
            <a:avLst/>
          </a:prstGeom>
        </p:spPr>
      </p:pic>
      <p:sp>
        <p:nvSpPr>
          <p:cNvPr id="3" name="TextBox 2">
            <a:extLst>
              <a:ext uri="{FF2B5EF4-FFF2-40B4-BE49-F238E27FC236}">
                <a16:creationId xmlns:a16="http://schemas.microsoft.com/office/drawing/2014/main" id="{BFFFD661-78F4-42D9-A53E-2AC86EEBBB40}"/>
              </a:ext>
            </a:extLst>
          </p:cNvPr>
          <p:cNvSpPr txBox="1"/>
          <p:nvPr/>
        </p:nvSpPr>
        <p:spPr>
          <a:xfrm>
            <a:off x="698500" y="530892"/>
            <a:ext cx="10795000" cy="2077403"/>
          </a:xfrm>
          <a:prstGeom prst="roundRect">
            <a:avLst>
              <a:gd name="adj" fmla="val 50000"/>
            </a:avLst>
          </a:prstGeom>
          <a:solidFill>
            <a:schemeClr val="bg1">
              <a:alpha val="81000"/>
            </a:schemeClr>
          </a:solidFill>
        </p:spPr>
        <p:txBody>
          <a:bodyPr wrap="square" lIns="0" tIns="0" rIns="0" bIns="0" rtlCol="0">
            <a:spAutoFit/>
          </a:bodyPr>
          <a:lstStyle/>
          <a:p>
            <a:pPr algn="ctr"/>
            <a:r>
              <a:rPr lang="en-SG" sz="4800" b="1" dirty="0">
                <a:solidFill>
                  <a:srgbClr val="0000FF"/>
                </a:solidFill>
                <a:latin typeface="Times New Roman" pitchFamily="18" charset="0"/>
                <a:cs typeface="Times New Roman" pitchFamily="18" charset="0"/>
              </a:rPr>
              <a:t>CHỦ ĐỀ 8: </a:t>
            </a:r>
          </a:p>
          <a:p>
            <a:pPr algn="ctr"/>
            <a:r>
              <a:rPr lang="en-SG" sz="4800" b="1" dirty="0">
                <a:solidFill>
                  <a:srgbClr val="0000FF"/>
                </a:solidFill>
                <a:latin typeface="Times New Roman" pitchFamily="18" charset="0"/>
                <a:cs typeface="Times New Roman" pitchFamily="18" charset="0"/>
              </a:rPr>
              <a:t>ĐA DẠNG THẾ GIỚI SỐNG</a:t>
            </a:r>
          </a:p>
        </p:txBody>
      </p:sp>
      <p:sp>
        <p:nvSpPr>
          <p:cNvPr id="4" name="Rectangle: Rounded Corners 3">
            <a:extLst>
              <a:ext uri="{FF2B5EF4-FFF2-40B4-BE49-F238E27FC236}">
                <a16:creationId xmlns:a16="http://schemas.microsoft.com/office/drawing/2014/main" id="{03B1E336-DF9F-4FB6-8D09-E8E40A7D8693}"/>
              </a:ext>
            </a:extLst>
          </p:cNvPr>
          <p:cNvSpPr/>
          <p:nvPr/>
        </p:nvSpPr>
        <p:spPr>
          <a:xfrm>
            <a:off x="703050" y="3352801"/>
            <a:ext cx="10785901" cy="1752599"/>
          </a:xfrm>
          <a:prstGeom prst="roundRect">
            <a:avLst>
              <a:gd name="adj" fmla="val 9289"/>
            </a:avLst>
          </a:prstGeom>
          <a:solidFill>
            <a:schemeClr val="accent6">
              <a:lumMod val="20000"/>
              <a:lumOff val="8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rgbClr val="0000FF"/>
                </a:solidFill>
                <a:effectLst/>
                <a:latin typeface="Times New Roman" panose="02020603050405020304" pitchFamily="18" charset="0"/>
                <a:ea typeface="Calibri" panose="020F0502020204030204" pitchFamily="34" charset="0"/>
              </a:rPr>
              <a:t>Bài</a:t>
            </a:r>
            <a:r>
              <a:rPr lang="en-US" sz="4400" b="1" dirty="0">
                <a:solidFill>
                  <a:srgbClr val="0000FF"/>
                </a:solidFill>
                <a:effectLst/>
                <a:latin typeface="Times New Roman" panose="02020603050405020304" pitchFamily="18" charset="0"/>
                <a:ea typeface="Calibri" panose="020F0502020204030204" pitchFamily="34" charset="0"/>
              </a:rPr>
              <a:t> 22: PHÂN LOẠI THẾ GIỚI SỐNG</a:t>
            </a:r>
            <a:endParaRPr lang="en-US" sz="4400" dirty="0">
              <a:solidFill>
                <a:srgbClr val="0000FF"/>
              </a:solidFill>
            </a:endParaRPr>
          </a:p>
        </p:txBody>
      </p:sp>
    </p:spTree>
    <p:extLst>
      <p:ext uri="{BB962C8B-B14F-4D97-AF65-F5344CB8AC3E}">
        <p14:creationId xmlns:p14="http://schemas.microsoft.com/office/powerpoint/2010/main" val="281707951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4"/>
                                        </p:tgtEl>
                                        <p:attrNameLst>
                                          <p:attrName>ppt_y</p:attrName>
                                        </p:attrNameLst>
                                      </p:cBhvr>
                                      <p:tavLst>
                                        <p:tav tm="0">
                                          <p:val>
                                            <p:strVal val="#ppt_y"/>
                                          </p:val>
                                        </p:tav>
                                        <p:tav tm="100000">
                                          <p:val>
                                            <p:strVal val="#ppt_y"/>
                                          </p:val>
                                        </p:tav>
                                      </p:tavLst>
                                    </p:anim>
                                    <p:anim calcmode="lin" valueType="num">
                                      <p:cBhvr>
                                        <p:cTn id="16"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94784" y="1968500"/>
          <a:ext cx="11176001" cy="4621214"/>
        </p:xfrm>
        <a:graphic>
          <a:graphicData uri="http://schemas.openxmlformats.org/drawingml/2006/table">
            <a:tbl>
              <a:tblPr/>
              <a:tblGrid>
                <a:gridCol w="2859616">
                  <a:extLst>
                    <a:ext uri="{9D8B030D-6E8A-4147-A177-3AD203B41FA5}">
                      <a16:colId xmlns:a16="http://schemas.microsoft.com/office/drawing/2014/main" val="20000"/>
                    </a:ext>
                  </a:extLst>
                </a:gridCol>
                <a:gridCol w="2802467">
                  <a:extLst>
                    <a:ext uri="{9D8B030D-6E8A-4147-A177-3AD203B41FA5}">
                      <a16:colId xmlns:a16="http://schemas.microsoft.com/office/drawing/2014/main" val="20001"/>
                    </a:ext>
                  </a:extLst>
                </a:gridCol>
                <a:gridCol w="1816100">
                  <a:extLst>
                    <a:ext uri="{9D8B030D-6E8A-4147-A177-3AD203B41FA5}">
                      <a16:colId xmlns:a16="http://schemas.microsoft.com/office/drawing/2014/main" val="20002"/>
                    </a:ext>
                  </a:extLst>
                </a:gridCol>
                <a:gridCol w="1847851">
                  <a:extLst>
                    <a:ext uri="{9D8B030D-6E8A-4147-A177-3AD203B41FA5}">
                      <a16:colId xmlns:a16="http://schemas.microsoft.com/office/drawing/2014/main" val="20003"/>
                    </a:ext>
                  </a:extLst>
                </a:gridCol>
                <a:gridCol w="1849967">
                  <a:extLst>
                    <a:ext uri="{9D8B030D-6E8A-4147-A177-3AD203B41FA5}">
                      <a16:colId xmlns:a16="http://schemas.microsoft.com/office/drawing/2014/main" val="20004"/>
                    </a:ext>
                  </a:extLst>
                </a:gridCol>
              </a:tblGrid>
              <a:tr h="435005">
                <a:tc rowSpan="2">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vi-VN" sz="2800" b="1" i="0" u="none" strike="noStrike" cap="none" normalizeH="0" baseline="0" dirty="0">
                          <a:ln>
                            <a:noFill/>
                          </a:ln>
                          <a:solidFill>
                            <a:srgbClr val="FF33CC"/>
                          </a:solidFill>
                          <a:effectLst/>
                          <a:latin typeface="Times New Roman" pitchFamily="18" charset="0"/>
                          <a:cs typeface="Times New Roman" pitchFamily="18" charset="0"/>
                        </a:rPr>
                        <a:t>Giới</a:t>
                      </a:r>
                      <a:endParaRPr kumimoji="0" lang="en-US" sz="2800" b="0" i="0" u="none" strike="noStrike" cap="none" normalizeH="0" baseline="0" dirty="0">
                        <a:ln>
                          <a:noFill/>
                        </a:ln>
                        <a:solidFill>
                          <a:srgbClr val="FF33CC"/>
                        </a:solidFill>
                        <a:effectLst/>
                        <a:latin typeface="Times New Roman" pitchFamily="18" charset="0"/>
                        <a:cs typeface="Times New Roman" pitchFamily="18" charset="0"/>
                      </a:endParaRPr>
                    </a:p>
                  </a:txBody>
                  <a:tcPr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rowSpan="2">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vi-VN" sz="2800" b="1" i="0" u="none" strike="noStrike" cap="none" normalizeH="0" baseline="0" dirty="0">
                          <a:ln>
                            <a:noFill/>
                          </a:ln>
                          <a:solidFill>
                            <a:srgbClr val="FF33CC"/>
                          </a:solidFill>
                          <a:effectLst/>
                          <a:latin typeface="Times New Roman" pitchFamily="18" charset="0"/>
                          <a:cs typeface="Times New Roman" pitchFamily="18" charset="0"/>
                        </a:rPr>
                        <a:t>Đại diện</a:t>
                      </a:r>
                      <a:endParaRPr kumimoji="0" lang="en-US" sz="2800" b="0" i="0" u="none" strike="noStrike" cap="none" normalizeH="0" baseline="0" dirty="0">
                        <a:ln>
                          <a:noFill/>
                        </a:ln>
                        <a:solidFill>
                          <a:srgbClr val="FF33CC"/>
                        </a:solidFill>
                        <a:effectLst/>
                        <a:latin typeface="Times New Roman" pitchFamily="18" charset="0"/>
                        <a:cs typeface="Times New Roman" pitchFamily="18" charset="0"/>
                      </a:endParaRPr>
                    </a:p>
                  </a:txBody>
                  <a:tcPr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3">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vi-VN" sz="2800" b="1" i="0" u="none" strike="noStrike" cap="none" normalizeH="0" baseline="0">
                          <a:ln>
                            <a:noFill/>
                          </a:ln>
                          <a:solidFill>
                            <a:srgbClr val="FF33CC"/>
                          </a:solidFill>
                          <a:effectLst/>
                          <a:latin typeface="Times New Roman" pitchFamily="18" charset="0"/>
                          <a:cs typeface="Times New Roman" pitchFamily="18" charset="0"/>
                        </a:rPr>
                        <a:t>Môi trường sống</a:t>
                      </a:r>
                      <a:endParaRPr kumimoji="0" lang="en-US" sz="2800" b="0" i="0" u="none" strike="noStrike" cap="none" normalizeH="0" baseline="0">
                        <a:ln>
                          <a:noFill/>
                        </a:ln>
                        <a:solidFill>
                          <a:srgbClr val="FF33CC"/>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53499">
                <a:tc vMerge="1">
                  <a:txBody>
                    <a:bodyPr/>
                    <a:lstStyle/>
                    <a:p>
                      <a:endParaRPr lang="en-US"/>
                    </a:p>
                  </a:txBody>
                  <a:tcPr/>
                </a:tc>
                <a:tc vMerge="1">
                  <a:txBody>
                    <a:bodyPr/>
                    <a:lstStyle/>
                    <a:p>
                      <a:endParaRPr lang="en-US"/>
                    </a:p>
                  </a:txBody>
                  <a:tcPr/>
                </a:tc>
                <a:tc>
                  <a:txBody>
                    <a:bodyPr/>
                    <a:lstStyle/>
                    <a:p>
                      <a:pPr marL="0" marR="0" lvl="0" indent="41275" algn="just" defTabSz="914400" rtl="0" eaLnBrk="1" fontAlgn="base" latinLnBrk="0" hangingPunct="1">
                        <a:lnSpc>
                          <a:spcPct val="100000"/>
                        </a:lnSpc>
                        <a:spcBef>
                          <a:spcPct val="0"/>
                        </a:spcBef>
                        <a:spcAft>
                          <a:spcPct val="0"/>
                        </a:spcAft>
                        <a:buClrTx/>
                        <a:buSzTx/>
                        <a:buFontTx/>
                        <a:buNone/>
                        <a:tabLst/>
                      </a:pPr>
                      <a:r>
                        <a:rPr kumimoji="0" lang="vi-VN" sz="2800" b="1" i="0" u="none" strike="noStrike" cap="none" normalizeH="0" baseline="0">
                          <a:ln>
                            <a:noFill/>
                          </a:ln>
                          <a:solidFill>
                            <a:srgbClr val="FF33CC"/>
                          </a:solidFill>
                          <a:effectLst/>
                          <a:latin typeface="Times New Roman" pitchFamily="18" charset="0"/>
                          <a:cs typeface="Times New Roman" pitchFamily="18" charset="0"/>
                        </a:rPr>
                        <a:t>Nước</a:t>
                      </a:r>
                      <a:endParaRPr kumimoji="0" lang="en-US" sz="2800" b="0" i="0" u="none" strike="noStrike" cap="none" normalizeH="0" baseline="0">
                        <a:ln>
                          <a:noFill/>
                        </a:ln>
                        <a:solidFill>
                          <a:srgbClr val="FF33CC"/>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1275" algn="just" defTabSz="914400" rtl="0" eaLnBrk="1" fontAlgn="base" latinLnBrk="0" hangingPunct="1">
                        <a:lnSpc>
                          <a:spcPct val="100000"/>
                        </a:lnSpc>
                        <a:spcBef>
                          <a:spcPct val="0"/>
                        </a:spcBef>
                        <a:spcAft>
                          <a:spcPct val="0"/>
                        </a:spcAft>
                        <a:buClrTx/>
                        <a:buSzTx/>
                        <a:buFontTx/>
                        <a:buNone/>
                        <a:tabLst/>
                      </a:pPr>
                      <a:r>
                        <a:rPr kumimoji="0" lang="vi-VN" sz="2800" b="1" i="0" u="none" strike="noStrike" cap="none" normalizeH="0" baseline="0">
                          <a:ln>
                            <a:noFill/>
                          </a:ln>
                          <a:solidFill>
                            <a:srgbClr val="FF33CC"/>
                          </a:solidFill>
                          <a:effectLst/>
                          <a:latin typeface="Times New Roman" pitchFamily="18" charset="0"/>
                          <a:cs typeface="Times New Roman" pitchFamily="18" charset="0"/>
                        </a:rPr>
                        <a:t>Cạn</a:t>
                      </a:r>
                      <a:endParaRPr kumimoji="0" lang="en-US" sz="2800" b="0" i="0" u="none" strike="noStrike" cap="none" normalizeH="0" baseline="0">
                        <a:ln>
                          <a:noFill/>
                        </a:ln>
                        <a:solidFill>
                          <a:srgbClr val="FF33CC"/>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1275" algn="just" defTabSz="914400" rtl="0" eaLnBrk="1" fontAlgn="base" latinLnBrk="0" hangingPunct="1">
                        <a:lnSpc>
                          <a:spcPct val="100000"/>
                        </a:lnSpc>
                        <a:spcBef>
                          <a:spcPct val="0"/>
                        </a:spcBef>
                        <a:spcAft>
                          <a:spcPct val="0"/>
                        </a:spcAft>
                        <a:buClrTx/>
                        <a:buSzTx/>
                        <a:buFontTx/>
                        <a:buNone/>
                        <a:tabLst/>
                      </a:pPr>
                      <a:r>
                        <a:rPr kumimoji="0" lang="vi-VN" sz="2800" b="1" i="0" u="none" strike="noStrike" cap="none" normalizeH="0" baseline="0">
                          <a:ln>
                            <a:noFill/>
                          </a:ln>
                          <a:solidFill>
                            <a:srgbClr val="FF33CC"/>
                          </a:solidFill>
                          <a:effectLst/>
                          <a:latin typeface="Times New Roman" pitchFamily="18" charset="0"/>
                          <a:cs typeface="Times New Roman" pitchFamily="18" charset="0"/>
                        </a:rPr>
                        <a:t>Sinh vật</a:t>
                      </a:r>
                      <a:endParaRPr kumimoji="0" lang="en-US" sz="2800" b="0" i="0" u="none" strike="noStrike" cap="none" normalizeH="0" baseline="0">
                        <a:ln>
                          <a:noFill/>
                        </a:ln>
                        <a:solidFill>
                          <a:srgbClr val="FF33CC"/>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853499">
                <a:tc>
                  <a:txBody>
                    <a:bodyPr/>
                    <a:lstStyle/>
                    <a:p>
                      <a:pPr marL="0" marR="0" lvl="0" indent="112713" algn="just"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dirty="0">
                          <a:ln>
                            <a:noFill/>
                          </a:ln>
                          <a:solidFill>
                            <a:srgbClr val="FF33CC"/>
                          </a:solidFill>
                          <a:effectLst/>
                          <a:latin typeface="Times New Roman" pitchFamily="18" charset="0"/>
                          <a:cs typeface="Times New Roman" pitchFamily="18" charset="0"/>
                        </a:rPr>
                        <a:t>Khởi sinh</a:t>
                      </a:r>
                      <a:endParaRPr kumimoji="0" lang="en-US" sz="2800" b="0" i="0" u="none" strike="noStrike" cap="none" normalizeH="0" baseline="0" dirty="0">
                        <a:ln>
                          <a:noFill/>
                        </a:ln>
                        <a:solidFill>
                          <a:srgbClr val="FF33CC"/>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2863" algn="just"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dirty="0">
                          <a:ln>
                            <a:noFill/>
                          </a:ln>
                          <a:solidFill>
                            <a:srgbClr val="FF33CC"/>
                          </a:solidFill>
                          <a:effectLst/>
                          <a:latin typeface="Times New Roman" pitchFamily="18" charset="0"/>
                          <a:cs typeface="Times New Roman" pitchFamily="18" charset="0"/>
                        </a:rPr>
                        <a:t>Vi khuẩn E.</a:t>
                      </a:r>
                      <a:r>
                        <a:rPr kumimoji="0" lang="vi-VN" sz="2800" b="0" i="1" u="none" strike="noStrike" cap="none" normalizeH="0" baseline="0" dirty="0">
                          <a:ln>
                            <a:noFill/>
                          </a:ln>
                          <a:solidFill>
                            <a:srgbClr val="FF33CC"/>
                          </a:solidFill>
                          <a:effectLst/>
                          <a:latin typeface="Times New Roman" pitchFamily="18" charset="0"/>
                          <a:cs typeface="Times New Roman" pitchFamily="18" charset="0"/>
                        </a:rPr>
                        <a:t>coli</a:t>
                      </a:r>
                      <a:endParaRPr kumimoji="0" lang="en-US" sz="2800" b="0" i="0" u="none" strike="noStrike" cap="none" normalizeH="0" baseline="0" dirty="0">
                        <a:ln>
                          <a:noFill/>
                        </a:ln>
                        <a:solidFill>
                          <a:srgbClr val="FF33CC"/>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dirty="0">
                          <a:ln>
                            <a:noFill/>
                          </a:ln>
                          <a:solidFill>
                            <a:srgbClr val="FF33CC"/>
                          </a:solidFill>
                          <a:effectLst/>
                          <a:latin typeface="Times New Roman" pitchFamily="18" charset="0"/>
                          <a:cs typeface="Times New Roman" pitchFamily="18" charset="0"/>
                        </a:rPr>
                        <a:t>+</a:t>
                      </a:r>
                      <a:endParaRPr kumimoji="0" lang="en-US" sz="2800" b="0" i="0" u="none" strike="noStrike" cap="none" normalizeH="0" baseline="0" dirty="0">
                        <a:ln>
                          <a:noFill/>
                        </a:ln>
                        <a:solidFill>
                          <a:srgbClr val="FF33CC"/>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a:ln>
                            <a:noFill/>
                          </a:ln>
                          <a:solidFill>
                            <a:srgbClr val="FF33CC"/>
                          </a:solidFill>
                          <a:effectLst/>
                          <a:latin typeface="Times New Roman" pitchFamily="18" charset="0"/>
                          <a:cs typeface="Times New Roman" pitchFamily="18" charset="0"/>
                        </a:rPr>
                        <a:t>+</a:t>
                      </a:r>
                      <a:endParaRPr kumimoji="0" lang="en-US" sz="2800" b="0" i="0" u="none" strike="noStrike" cap="none" normalizeH="0" baseline="0">
                        <a:ln>
                          <a:noFill/>
                        </a:ln>
                        <a:solidFill>
                          <a:srgbClr val="FF33CC"/>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a:ln>
                            <a:noFill/>
                          </a:ln>
                          <a:solidFill>
                            <a:srgbClr val="FF33CC"/>
                          </a:solidFill>
                          <a:effectLst/>
                          <a:latin typeface="Times New Roman" pitchFamily="18" charset="0"/>
                          <a:cs typeface="Times New Roman" pitchFamily="18" charset="0"/>
                        </a:rPr>
                        <a:t>+</a:t>
                      </a:r>
                      <a:endParaRPr kumimoji="0" lang="en-US" sz="2800" b="0" i="0" u="none" strike="noStrike" cap="none" normalizeH="0" baseline="0">
                        <a:ln>
                          <a:noFill/>
                        </a:ln>
                        <a:solidFill>
                          <a:srgbClr val="FF33CC"/>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749352">
                <a:tc>
                  <a:txBody>
                    <a:bodyPr/>
                    <a:lstStyle/>
                    <a:p>
                      <a:pPr marL="0" marR="0" lvl="0" indent="112713" algn="just"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a:ln>
                            <a:noFill/>
                          </a:ln>
                          <a:solidFill>
                            <a:srgbClr val="FF33CC"/>
                          </a:solidFill>
                          <a:effectLst/>
                          <a:latin typeface="Times New Roman" pitchFamily="18" charset="0"/>
                          <a:cs typeface="Times New Roman" pitchFamily="18" charset="0"/>
                        </a:rPr>
                        <a:t>Nguyên sinh</a:t>
                      </a:r>
                      <a:endParaRPr kumimoji="0" lang="en-US" sz="2800" b="0" i="0" u="none" strike="noStrike" cap="none" normalizeH="0" baseline="0">
                        <a:ln>
                          <a:noFill/>
                        </a:ln>
                        <a:solidFill>
                          <a:srgbClr val="FF33CC"/>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2863" algn="just"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dirty="0">
                          <a:ln>
                            <a:noFill/>
                          </a:ln>
                          <a:solidFill>
                            <a:srgbClr val="FF33CC"/>
                          </a:solidFill>
                          <a:effectLst/>
                          <a:latin typeface="Times New Roman" pitchFamily="18" charset="0"/>
                          <a:cs typeface="Times New Roman" pitchFamily="18" charset="0"/>
                        </a:rPr>
                        <a:t>Trùng roi</a:t>
                      </a:r>
                      <a:endParaRPr kumimoji="0" lang="en-US" sz="2800" b="0" i="0" u="none" strike="noStrike" cap="none" normalizeH="0" baseline="0" dirty="0">
                        <a:ln>
                          <a:noFill/>
                        </a:ln>
                        <a:solidFill>
                          <a:srgbClr val="FF33CC"/>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dirty="0">
                          <a:ln>
                            <a:noFill/>
                          </a:ln>
                          <a:solidFill>
                            <a:srgbClr val="FF33CC"/>
                          </a:solidFill>
                          <a:effectLst/>
                          <a:latin typeface="Times New Roman" pitchFamily="18" charset="0"/>
                          <a:cs typeface="Times New Roman" pitchFamily="18" charset="0"/>
                        </a:rPr>
                        <a:t>+</a:t>
                      </a:r>
                      <a:endParaRPr kumimoji="0" lang="en-US" sz="2800" b="0" i="0" u="none" strike="noStrike" cap="none" normalizeH="0" baseline="0" dirty="0">
                        <a:ln>
                          <a:noFill/>
                        </a:ln>
                        <a:solidFill>
                          <a:srgbClr val="FF33CC"/>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dirty="0">
                          <a:ln>
                            <a:noFill/>
                          </a:ln>
                          <a:solidFill>
                            <a:srgbClr val="FF33CC"/>
                          </a:solidFill>
                          <a:effectLst/>
                          <a:latin typeface="Times New Roman" pitchFamily="18" charset="0"/>
                          <a:cs typeface="Times New Roman" pitchFamily="18" charset="0"/>
                        </a:rPr>
                        <a:t>─</a:t>
                      </a:r>
                      <a:endParaRPr kumimoji="0" lang="en-US" sz="2800" b="0" i="0" u="none" strike="noStrike" cap="none" normalizeH="0" baseline="0" dirty="0">
                        <a:ln>
                          <a:noFill/>
                        </a:ln>
                        <a:solidFill>
                          <a:srgbClr val="FF33CC"/>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a:ln>
                            <a:noFill/>
                          </a:ln>
                          <a:solidFill>
                            <a:srgbClr val="FF33CC"/>
                          </a:solidFill>
                          <a:effectLst/>
                          <a:latin typeface="Times New Roman" pitchFamily="18" charset="0"/>
                          <a:cs typeface="Times New Roman" pitchFamily="18" charset="0"/>
                        </a:rPr>
                        <a:t>─</a:t>
                      </a:r>
                      <a:endParaRPr kumimoji="0" lang="en-US" sz="2800" b="0" i="0" u="none" strike="noStrike" cap="none" normalizeH="0" baseline="0">
                        <a:ln>
                          <a:noFill/>
                        </a:ln>
                        <a:solidFill>
                          <a:srgbClr val="FF33CC"/>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435005">
                <a:tc>
                  <a:txBody>
                    <a:bodyPr/>
                    <a:lstStyle/>
                    <a:p>
                      <a:pPr marL="0" marR="0" lvl="0" indent="168275" algn="just"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a:ln>
                            <a:noFill/>
                          </a:ln>
                          <a:solidFill>
                            <a:srgbClr val="FF33CC"/>
                          </a:solidFill>
                          <a:effectLst/>
                          <a:latin typeface="Times New Roman" pitchFamily="18" charset="0"/>
                          <a:cs typeface="Times New Roman" pitchFamily="18" charset="0"/>
                        </a:rPr>
                        <a:t>Nấm</a:t>
                      </a:r>
                      <a:endParaRPr kumimoji="0" lang="en-US" sz="2800" b="0" i="0" u="none" strike="noStrike" cap="none" normalizeH="0" baseline="0">
                        <a:ln>
                          <a:noFill/>
                        </a:ln>
                        <a:solidFill>
                          <a:srgbClr val="FF33CC"/>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2863" algn="just"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a:ln>
                            <a:noFill/>
                          </a:ln>
                          <a:solidFill>
                            <a:srgbClr val="FF33CC"/>
                          </a:solidFill>
                          <a:effectLst/>
                          <a:latin typeface="Times New Roman" pitchFamily="18" charset="0"/>
                          <a:cs typeface="Times New Roman" pitchFamily="18" charset="0"/>
                        </a:rPr>
                        <a:t>Nấm rơm</a:t>
                      </a:r>
                      <a:endParaRPr kumimoji="0" lang="en-US" sz="2800" b="0" i="0" u="none" strike="noStrike" cap="none" normalizeH="0" baseline="0">
                        <a:ln>
                          <a:noFill/>
                        </a:ln>
                        <a:solidFill>
                          <a:srgbClr val="FF33CC"/>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a:ln>
                            <a:noFill/>
                          </a:ln>
                          <a:solidFill>
                            <a:srgbClr val="FF33CC"/>
                          </a:solidFill>
                          <a:effectLst/>
                          <a:latin typeface="Times New Roman" pitchFamily="18" charset="0"/>
                          <a:cs typeface="Times New Roman" pitchFamily="18" charset="0"/>
                        </a:rPr>
                        <a:t>─</a:t>
                      </a:r>
                      <a:endParaRPr kumimoji="0" lang="en-US" sz="2800" b="0" i="0" u="none" strike="noStrike" cap="none" normalizeH="0" baseline="0">
                        <a:ln>
                          <a:noFill/>
                        </a:ln>
                        <a:solidFill>
                          <a:srgbClr val="FF33CC"/>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dirty="0">
                          <a:ln>
                            <a:noFill/>
                          </a:ln>
                          <a:solidFill>
                            <a:srgbClr val="FF33CC"/>
                          </a:solidFill>
                          <a:effectLst/>
                          <a:latin typeface="Times New Roman" pitchFamily="18" charset="0"/>
                          <a:cs typeface="Times New Roman" pitchFamily="18" charset="0"/>
                        </a:rPr>
                        <a:t>+</a:t>
                      </a:r>
                      <a:endParaRPr kumimoji="0" lang="en-US" sz="2800" b="0" i="0" u="none" strike="noStrike" cap="none" normalizeH="0" baseline="0" dirty="0">
                        <a:ln>
                          <a:noFill/>
                        </a:ln>
                        <a:solidFill>
                          <a:srgbClr val="FF33CC"/>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dirty="0">
                          <a:ln>
                            <a:noFill/>
                          </a:ln>
                          <a:solidFill>
                            <a:srgbClr val="FF33CC"/>
                          </a:solidFill>
                          <a:effectLst/>
                          <a:latin typeface="Times New Roman" pitchFamily="18" charset="0"/>
                          <a:cs typeface="Times New Roman" pitchFamily="18" charset="0"/>
                        </a:rPr>
                        <a:t>─</a:t>
                      </a:r>
                      <a:endParaRPr kumimoji="0" lang="en-US" sz="2800" b="0" i="0" u="none" strike="noStrike" cap="none" normalizeH="0" baseline="0" dirty="0">
                        <a:ln>
                          <a:noFill/>
                        </a:ln>
                        <a:solidFill>
                          <a:srgbClr val="FF33CC"/>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r h="853499">
                <a:tc>
                  <a:txBody>
                    <a:bodyPr/>
                    <a:lstStyle/>
                    <a:p>
                      <a:pPr marL="0" marR="0" lvl="0" indent="112713" algn="just"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a:ln>
                            <a:noFill/>
                          </a:ln>
                          <a:solidFill>
                            <a:srgbClr val="FF33CC"/>
                          </a:solidFill>
                          <a:effectLst/>
                          <a:latin typeface="Times New Roman" pitchFamily="18" charset="0"/>
                          <a:cs typeface="Times New Roman" pitchFamily="18" charset="0"/>
                        </a:rPr>
                        <a:t>Thực vật</a:t>
                      </a:r>
                      <a:endParaRPr kumimoji="0" lang="en-US" sz="2800" b="0" i="0" u="none" strike="noStrike" cap="none" normalizeH="0" baseline="0">
                        <a:ln>
                          <a:noFill/>
                        </a:ln>
                        <a:solidFill>
                          <a:srgbClr val="FF33CC"/>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2863" algn="just"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a:ln>
                            <a:noFill/>
                          </a:ln>
                          <a:solidFill>
                            <a:srgbClr val="FF33CC"/>
                          </a:solidFill>
                          <a:effectLst/>
                          <a:latin typeface="Times New Roman" pitchFamily="18" charset="0"/>
                          <a:cs typeface="Times New Roman" pitchFamily="18" charset="0"/>
                        </a:rPr>
                        <a:t>Cây rau muống</a:t>
                      </a:r>
                      <a:endParaRPr kumimoji="0" lang="en-US" sz="2800" b="0" i="0" u="none" strike="noStrike" cap="none" normalizeH="0" baseline="0">
                        <a:ln>
                          <a:noFill/>
                        </a:ln>
                        <a:solidFill>
                          <a:srgbClr val="FF33CC"/>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dirty="0">
                          <a:ln>
                            <a:noFill/>
                          </a:ln>
                          <a:solidFill>
                            <a:srgbClr val="FF33CC"/>
                          </a:solidFill>
                          <a:effectLst/>
                          <a:latin typeface="Times New Roman" pitchFamily="18" charset="0"/>
                          <a:cs typeface="Times New Roman" pitchFamily="18" charset="0"/>
                        </a:rPr>
                        <a:t>+</a:t>
                      </a:r>
                      <a:endParaRPr kumimoji="0" lang="en-US" sz="2800" b="0" i="0" u="none" strike="noStrike" cap="none" normalizeH="0" baseline="0" dirty="0">
                        <a:ln>
                          <a:noFill/>
                        </a:ln>
                        <a:solidFill>
                          <a:srgbClr val="FF33CC"/>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a:ln>
                            <a:noFill/>
                          </a:ln>
                          <a:solidFill>
                            <a:srgbClr val="FF33CC"/>
                          </a:solidFill>
                          <a:effectLst/>
                          <a:latin typeface="Times New Roman" pitchFamily="18" charset="0"/>
                          <a:cs typeface="Times New Roman" pitchFamily="18" charset="0"/>
                        </a:rPr>
                        <a:t>+</a:t>
                      </a:r>
                      <a:endParaRPr kumimoji="0" lang="en-US" sz="2800" b="0" i="0" u="none" strike="noStrike" cap="none" normalizeH="0" baseline="0">
                        <a:ln>
                          <a:noFill/>
                        </a:ln>
                        <a:solidFill>
                          <a:srgbClr val="FF33CC"/>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dirty="0">
                          <a:ln>
                            <a:noFill/>
                          </a:ln>
                          <a:solidFill>
                            <a:srgbClr val="FF33CC"/>
                          </a:solidFill>
                          <a:effectLst/>
                          <a:latin typeface="Times New Roman" pitchFamily="18" charset="0"/>
                          <a:cs typeface="Times New Roman" pitchFamily="18" charset="0"/>
                        </a:rPr>
                        <a:t>─</a:t>
                      </a:r>
                      <a:endParaRPr kumimoji="0" lang="en-US" sz="2800" b="0" i="0" u="none" strike="noStrike" cap="none" normalizeH="0" baseline="0" dirty="0">
                        <a:ln>
                          <a:noFill/>
                        </a:ln>
                        <a:solidFill>
                          <a:srgbClr val="FF33CC"/>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5"/>
                  </a:ext>
                </a:extLst>
              </a:tr>
              <a:tr h="441355">
                <a:tc>
                  <a:txBody>
                    <a:bodyPr/>
                    <a:lstStyle/>
                    <a:p>
                      <a:pPr marL="0" marR="0" lvl="0" indent="168275" algn="just"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a:ln>
                            <a:noFill/>
                          </a:ln>
                          <a:solidFill>
                            <a:srgbClr val="FF33CC"/>
                          </a:solidFill>
                          <a:effectLst/>
                          <a:latin typeface="Times New Roman" pitchFamily="18" charset="0"/>
                          <a:cs typeface="Times New Roman" pitchFamily="18" charset="0"/>
                        </a:rPr>
                        <a:t>Động vật</a:t>
                      </a:r>
                      <a:endParaRPr kumimoji="0" lang="en-US" sz="2800" b="0" i="0" u="none" strike="noStrike" cap="none" normalizeH="0" baseline="0">
                        <a:ln>
                          <a:noFill/>
                        </a:ln>
                        <a:solidFill>
                          <a:srgbClr val="FF33CC"/>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2863" algn="just"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a:ln>
                            <a:noFill/>
                          </a:ln>
                          <a:solidFill>
                            <a:srgbClr val="FF33CC"/>
                          </a:solidFill>
                          <a:effectLst/>
                          <a:latin typeface="Times New Roman" pitchFamily="18" charset="0"/>
                          <a:cs typeface="Times New Roman" pitchFamily="18" charset="0"/>
                        </a:rPr>
                        <a:t>Cá chép</a:t>
                      </a:r>
                      <a:endParaRPr kumimoji="0" lang="en-US" sz="2800" b="0" i="0" u="none" strike="noStrike" cap="none" normalizeH="0" baseline="0">
                        <a:ln>
                          <a:noFill/>
                        </a:ln>
                        <a:solidFill>
                          <a:srgbClr val="FF33CC"/>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a:ln>
                            <a:noFill/>
                          </a:ln>
                          <a:solidFill>
                            <a:srgbClr val="FF33CC"/>
                          </a:solidFill>
                          <a:effectLst/>
                          <a:latin typeface="Times New Roman" pitchFamily="18" charset="0"/>
                          <a:cs typeface="Times New Roman" pitchFamily="18" charset="0"/>
                        </a:rPr>
                        <a:t>+</a:t>
                      </a:r>
                      <a:endParaRPr kumimoji="0" lang="en-US" sz="2800" b="0" i="0" u="none" strike="noStrike" cap="none" normalizeH="0" baseline="0">
                        <a:ln>
                          <a:noFill/>
                        </a:ln>
                        <a:solidFill>
                          <a:srgbClr val="FF33CC"/>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a:ln>
                            <a:noFill/>
                          </a:ln>
                          <a:solidFill>
                            <a:srgbClr val="FF33CC"/>
                          </a:solidFill>
                          <a:effectLst/>
                          <a:latin typeface="Times New Roman" pitchFamily="18" charset="0"/>
                          <a:cs typeface="Times New Roman" pitchFamily="18" charset="0"/>
                        </a:rPr>
                        <a:t>─</a:t>
                      </a:r>
                      <a:endParaRPr kumimoji="0" lang="en-US" sz="2800" b="0" i="0" u="none" strike="noStrike" cap="none" normalizeH="0" baseline="0">
                        <a:ln>
                          <a:noFill/>
                        </a:ln>
                        <a:solidFill>
                          <a:srgbClr val="FF33CC"/>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dirty="0">
                          <a:ln>
                            <a:noFill/>
                          </a:ln>
                          <a:solidFill>
                            <a:srgbClr val="FF33CC"/>
                          </a:solidFill>
                          <a:effectLst/>
                          <a:latin typeface="Times New Roman" pitchFamily="18" charset="0"/>
                          <a:cs typeface="Times New Roman" pitchFamily="18" charset="0"/>
                        </a:rPr>
                        <a:t>─</a:t>
                      </a:r>
                      <a:endParaRPr kumimoji="0" lang="en-US" sz="2800" b="0" i="0" u="none" strike="noStrike" cap="none" normalizeH="0" baseline="0" dirty="0">
                        <a:ln>
                          <a:noFill/>
                        </a:ln>
                        <a:solidFill>
                          <a:srgbClr val="FF33CC"/>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6"/>
                  </a:ext>
                </a:extLst>
              </a:tr>
            </a:tbl>
          </a:graphicData>
        </a:graphic>
      </p:graphicFrame>
      <p:sp>
        <p:nvSpPr>
          <p:cNvPr id="35888" name="Rectangle 5"/>
          <p:cNvSpPr>
            <a:spLocks noChangeArrowheads="1"/>
          </p:cNvSpPr>
          <p:nvPr/>
        </p:nvSpPr>
        <p:spPr bwMode="auto">
          <a:xfrm>
            <a:off x="797984" y="152400"/>
            <a:ext cx="10769600" cy="1384995"/>
          </a:xfrm>
          <a:prstGeom prst="rect">
            <a:avLst/>
          </a:prstGeom>
          <a:noFill/>
          <a:ln w="9525">
            <a:noFill/>
            <a:miter lim="800000"/>
            <a:headEnd/>
            <a:tailEnd/>
          </a:ln>
        </p:spPr>
        <p:txBody>
          <a:bodyPr>
            <a:spAutoFit/>
          </a:bodyPr>
          <a:lstStyle/>
          <a:p>
            <a:pPr indent="306388" eaLnBrk="0" hangingPunct="0"/>
            <a:r>
              <a:rPr lang="vi-VN" sz="2800" dirty="0">
                <a:solidFill>
                  <a:srgbClr val="0000FF"/>
                </a:solidFill>
                <a:cs typeface="Times New Roman" pitchFamily="18" charset="0"/>
              </a:rPr>
              <a:t> </a:t>
            </a:r>
            <a:r>
              <a:rPr lang="vi-VN" sz="2800" b="1" dirty="0">
                <a:solidFill>
                  <a:srgbClr val="FF0000"/>
                </a:solidFill>
                <a:latin typeface="Times New Roman" pitchFamily="18" charset="0"/>
                <a:cs typeface="Times New Roman" pitchFamily="18" charset="0"/>
              </a:rPr>
              <a:t>Luyện tập</a:t>
            </a:r>
            <a:endParaRPr lang="en-US" sz="2800" dirty="0">
              <a:solidFill>
                <a:srgbClr val="FF0000"/>
              </a:solidFill>
              <a:latin typeface="Times New Roman" pitchFamily="18" charset="0"/>
              <a:cs typeface="Times New Roman" pitchFamily="18" charset="0"/>
            </a:endParaRPr>
          </a:p>
          <a:p>
            <a:pPr indent="306388" eaLnBrk="0" hangingPunct="0"/>
            <a:r>
              <a:rPr lang="vi-VN" sz="2800" dirty="0">
                <a:solidFill>
                  <a:srgbClr val="FF0000"/>
                </a:solidFill>
                <a:latin typeface="Times New Roman" pitchFamily="18" charset="0"/>
                <a:cs typeface="Times New Roman" pitchFamily="18" charset="0"/>
              </a:rPr>
              <a:t>    * Hãy xác định môi trường sống của đại diện các sinh vật thuộc năm giới bằng cách hoàn thành bảng theo mẫu sau:</a:t>
            </a:r>
            <a:endParaRPr lang="en-US" sz="2800" dirty="0">
              <a:solidFill>
                <a:srgbClr val="FF0000"/>
              </a:solidFill>
              <a:latin typeface="Times New Roman" pitchFamily="18" charset="0"/>
              <a:cs typeface="Times New Roman" pitchFamily="18" charset="0"/>
            </a:endParaRPr>
          </a:p>
        </p:txBody>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DE699C-6AD0-418A-86E7-C306F5807201}"/>
              </a:ext>
            </a:extLst>
          </p:cNvPr>
          <p:cNvSpPr/>
          <p:nvPr/>
        </p:nvSpPr>
        <p:spPr>
          <a:xfrm>
            <a:off x="0" y="0"/>
            <a:ext cx="12192000" cy="6858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0" y="0"/>
            <a:ext cx="12192000" cy="430887"/>
          </a:xfrm>
          <a:prstGeom prst="rect">
            <a:avLst/>
          </a:prstGeom>
          <a:noFill/>
        </p:spPr>
        <p:txBody>
          <a:bodyPr wrap="square" lIns="0" tIns="0" rIns="0" bIns="0" rtlCol="0">
            <a:spAutoFit/>
          </a:bodyPr>
          <a:lstStyle/>
          <a:p>
            <a:pPr algn="ctr"/>
            <a:r>
              <a:rPr lang="en-US" sz="2800" b="1" dirty="0" err="1">
                <a:solidFill>
                  <a:srgbClr val="0000FF"/>
                </a:solidFill>
                <a:latin typeface="Times New Roman" panose="02020603050405020304" pitchFamily="18" charset="0"/>
                <a:ea typeface="Calibri" panose="020F0502020204030204" pitchFamily="34" charset="0"/>
              </a:rPr>
              <a:t>Bài</a:t>
            </a:r>
            <a:r>
              <a:rPr lang="en-US" sz="2800" b="1" dirty="0">
                <a:solidFill>
                  <a:srgbClr val="0000FF"/>
                </a:solidFill>
                <a:latin typeface="Times New Roman" panose="02020603050405020304" pitchFamily="18" charset="0"/>
                <a:ea typeface="Calibri" panose="020F0502020204030204" pitchFamily="34" charset="0"/>
              </a:rPr>
              <a:t> 22: PHÂN LOẠI THẾ GIỚI SỐNG</a:t>
            </a:r>
            <a:endParaRPr lang="en-US" sz="2800" dirty="0">
              <a:solidFill>
                <a:srgbClr val="0000FF"/>
              </a:solidFill>
            </a:endParaRPr>
          </a:p>
        </p:txBody>
      </p:sp>
      <p:sp>
        <p:nvSpPr>
          <p:cNvPr id="15" name="TextBox 14"/>
          <p:cNvSpPr txBox="1"/>
          <p:nvPr/>
        </p:nvSpPr>
        <p:spPr>
          <a:xfrm>
            <a:off x="0" y="457200"/>
            <a:ext cx="10058400" cy="430887"/>
          </a:xfrm>
          <a:prstGeom prst="rect">
            <a:avLst/>
          </a:prstGeom>
          <a:noFill/>
        </p:spPr>
        <p:txBody>
          <a:bodyPr wrap="square" lIns="0" tIns="0" rIns="0" bIns="0" rtlCol="0">
            <a:spAutoFit/>
          </a:bodyPr>
          <a:lstStyle/>
          <a:p>
            <a:pPr algn="l"/>
            <a:r>
              <a:rPr lang="en-US" sz="2800" b="1" dirty="0">
                <a:solidFill>
                  <a:srgbClr val="0000FF"/>
                </a:solidFill>
                <a:latin typeface="Times New Roman" pitchFamily="18" charset="0"/>
                <a:cs typeface="Times New Roman" pitchFamily="18" charset="0"/>
              </a:rPr>
              <a:t>1. SỰ CẦN THIẾT CỦA VIỆC PHÂN LOẠI THẾ GIỚI SỐNG:</a:t>
            </a:r>
          </a:p>
        </p:txBody>
      </p:sp>
      <p:sp>
        <p:nvSpPr>
          <p:cNvPr id="8" name="TextBox 7"/>
          <p:cNvSpPr txBox="1"/>
          <p:nvPr/>
        </p:nvSpPr>
        <p:spPr>
          <a:xfrm>
            <a:off x="0" y="914400"/>
            <a:ext cx="12192000" cy="430887"/>
          </a:xfrm>
          <a:prstGeom prst="rect">
            <a:avLst/>
          </a:prstGeom>
          <a:noFill/>
        </p:spPr>
        <p:txBody>
          <a:bodyPr wrap="square" lIns="0" tIns="0" rIns="0" bIns="0" rtlCol="0">
            <a:spAutoFit/>
          </a:bodyPr>
          <a:lstStyle/>
          <a:p>
            <a:pPr algn="just">
              <a:spcAft>
                <a:spcPts val="0"/>
              </a:spcAft>
              <a:defRPr/>
            </a:pPr>
            <a:r>
              <a:rPr lang="en-US" sz="2800" b="1" dirty="0">
                <a:solidFill>
                  <a:srgbClr val="0000FF"/>
                </a:solidFill>
                <a:latin typeface="Times New Roman" pitchFamily="18" charset="0"/>
                <a:cs typeface="Times New Roman" pitchFamily="18" charset="0"/>
              </a:rPr>
              <a:t>2. </a:t>
            </a:r>
            <a:r>
              <a:rPr lang="vi-VN" sz="2800" b="1" dirty="0">
                <a:solidFill>
                  <a:srgbClr val="0000FF"/>
                </a:solidFill>
                <a:latin typeface="Times New Roman" pitchFamily="18" charset="0"/>
                <a:cs typeface="Times New Roman" pitchFamily="18" charset="0"/>
              </a:rPr>
              <a:t>CÁC BẬC PHÂN LOẠI SINH VẬT</a:t>
            </a:r>
            <a:r>
              <a:rPr lang="en-US" sz="2800" b="1" dirty="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10" name="TextBox 9"/>
          <p:cNvSpPr txBox="1"/>
          <p:nvPr/>
        </p:nvSpPr>
        <p:spPr>
          <a:xfrm>
            <a:off x="0" y="1295400"/>
            <a:ext cx="12192000" cy="430887"/>
          </a:xfrm>
          <a:prstGeom prst="rect">
            <a:avLst/>
          </a:prstGeom>
          <a:noFill/>
        </p:spPr>
        <p:txBody>
          <a:bodyPr wrap="square" lIns="0" tIns="0" rIns="0" bIns="0" rtlCol="0">
            <a:spAutoFit/>
          </a:bodyPr>
          <a:lstStyle/>
          <a:p>
            <a:pPr algn="just">
              <a:spcAft>
                <a:spcPts val="0"/>
              </a:spcAft>
              <a:defRPr/>
            </a:pPr>
            <a:r>
              <a:rPr lang="en-US" sz="2800" b="1" dirty="0">
                <a:solidFill>
                  <a:srgbClr val="0000FF"/>
                </a:solidFill>
                <a:latin typeface="Times New Roman" pitchFamily="18" charset="0"/>
                <a:cs typeface="Times New Roman" pitchFamily="18" charset="0"/>
              </a:rPr>
              <a:t>3. </a:t>
            </a:r>
            <a:r>
              <a:rPr lang="vi-VN" sz="2800" b="1" dirty="0">
                <a:solidFill>
                  <a:srgbClr val="0000FF"/>
                </a:solidFill>
                <a:latin typeface="Times New Roman" pitchFamily="18" charset="0"/>
                <a:cs typeface="Times New Roman" pitchFamily="18" charset="0"/>
              </a:rPr>
              <a:t>CÁC </a:t>
            </a:r>
            <a:r>
              <a:rPr lang="en-US" sz="2800" b="1" dirty="0">
                <a:solidFill>
                  <a:srgbClr val="0000FF"/>
                </a:solidFill>
                <a:latin typeface="Times New Roman" pitchFamily="18" charset="0"/>
                <a:cs typeface="Times New Roman" pitchFamily="18" charset="0"/>
              </a:rPr>
              <a:t>GIỚI </a:t>
            </a:r>
            <a:r>
              <a:rPr lang="vi-VN" sz="2800" b="1" dirty="0">
                <a:solidFill>
                  <a:srgbClr val="0000FF"/>
                </a:solidFill>
                <a:latin typeface="Times New Roman" pitchFamily="18" charset="0"/>
                <a:cs typeface="Times New Roman" pitchFamily="18" charset="0"/>
              </a:rPr>
              <a:t>SINH VẬT</a:t>
            </a:r>
            <a:r>
              <a:rPr lang="en-US" sz="2800" b="1" dirty="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12" name="TextBox 11"/>
          <p:cNvSpPr txBox="1"/>
          <p:nvPr/>
        </p:nvSpPr>
        <p:spPr>
          <a:xfrm>
            <a:off x="0" y="1742182"/>
            <a:ext cx="12192000" cy="861774"/>
          </a:xfrm>
          <a:prstGeom prst="rect">
            <a:avLst/>
          </a:prstGeom>
          <a:noFill/>
        </p:spPr>
        <p:txBody>
          <a:bodyPr wrap="square" lIns="0" tIns="0" rIns="0" bIns="0" rtlCol="0">
            <a:spAutoFit/>
          </a:bodyPr>
          <a:lstStyle/>
          <a:p>
            <a:pPr algn="just">
              <a:spcAft>
                <a:spcPts val="0"/>
              </a:spcAft>
              <a:defRPr/>
            </a:pPr>
            <a:r>
              <a:rPr lang="en-US" sz="2800" dirty="0">
                <a:solidFill>
                  <a:srgbClr val="0000FF"/>
                </a:solidFill>
                <a:latin typeface="Times New Roman" pitchFamily="18" charset="0"/>
                <a:ea typeface="Calibri"/>
                <a:cs typeface="Times New Roman" pitchFamily="18" charset="0"/>
              </a:rPr>
              <a:t>	Theo Whitaker, 1969, </a:t>
            </a:r>
            <a:r>
              <a:rPr lang="en-US" sz="2800" dirty="0" err="1">
                <a:solidFill>
                  <a:srgbClr val="0000FF"/>
                </a:solidFill>
                <a:latin typeface="Times New Roman" pitchFamily="18" charset="0"/>
                <a:ea typeface="Calibri"/>
                <a:cs typeface="Times New Roman" pitchFamily="18" charset="0"/>
              </a:rPr>
              <a:t>thế</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giới</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sống</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được</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chia</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thành</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năm</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giới</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Khởi</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sinh</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Nguyên</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sinh</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Nấm</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Thực</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vật</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Động</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vật</a:t>
            </a:r>
            <a:r>
              <a:rPr lang="en-US" sz="2800" dirty="0">
                <a:solidFill>
                  <a:srgbClr val="0000FF"/>
                </a:solidFill>
                <a:latin typeface="Times New Roman" pitchFamily="18" charset="0"/>
                <a:ea typeface="Calibri"/>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13" name="TextBox 12"/>
          <p:cNvSpPr txBox="1"/>
          <p:nvPr/>
        </p:nvSpPr>
        <p:spPr>
          <a:xfrm>
            <a:off x="0" y="2617113"/>
            <a:ext cx="12192000" cy="430887"/>
          </a:xfrm>
          <a:prstGeom prst="rect">
            <a:avLst/>
          </a:prstGeom>
          <a:noFill/>
        </p:spPr>
        <p:txBody>
          <a:bodyPr wrap="square" lIns="0" tIns="0" rIns="0" bIns="0" rtlCol="0">
            <a:spAutoFit/>
          </a:bodyPr>
          <a:lstStyle/>
          <a:p>
            <a:pPr algn="just">
              <a:spcAft>
                <a:spcPts val="0"/>
              </a:spcAft>
              <a:defRPr/>
            </a:pPr>
            <a:r>
              <a:rPr lang="en-US" sz="2800" b="1" dirty="0">
                <a:solidFill>
                  <a:srgbClr val="0000FF"/>
                </a:solidFill>
                <a:latin typeface="Times New Roman" pitchFamily="18" charset="0"/>
                <a:cs typeface="Times New Roman" pitchFamily="18" charset="0"/>
              </a:rPr>
              <a:t>4. KHÓA LƯỠNG PHÂN:</a:t>
            </a:r>
            <a:endParaRPr lang="en-US" sz="2800"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421116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3"/>
                                        </p:tgtEl>
                                        <p:attrNameLst>
                                          <p:attrName>ppt_y</p:attrName>
                                        </p:attrNameLst>
                                      </p:cBhvr>
                                      <p:tavLst>
                                        <p:tav tm="0">
                                          <p:val>
                                            <p:strVal val="#ppt_y"/>
                                          </p:val>
                                        </p:tav>
                                        <p:tav tm="100000">
                                          <p:val>
                                            <p:strVal val="#ppt_y"/>
                                          </p:val>
                                        </p:tav>
                                      </p:tavLst>
                                    </p:anim>
                                    <p:anim calcmode="lin" valueType="num">
                                      <p:cBhvr>
                                        <p:cTn id="9"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4" name="Rectangle 9"/>
          <p:cNvSpPr>
            <a:spLocks noChangeArrowheads="1"/>
          </p:cNvSpPr>
          <p:nvPr/>
        </p:nvSpPr>
        <p:spPr bwMode="auto">
          <a:xfrm>
            <a:off x="5715000" y="0"/>
            <a:ext cx="6172200" cy="1384995"/>
          </a:xfrm>
          <a:prstGeom prst="rect">
            <a:avLst/>
          </a:prstGeom>
          <a:solidFill>
            <a:schemeClr val="bg2"/>
          </a:solidFill>
          <a:ln w="9525">
            <a:noFill/>
            <a:miter lim="800000"/>
            <a:headEnd/>
            <a:tailEnd/>
          </a:ln>
        </p:spPr>
        <p:txBody>
          <a:bodyPr wrap="square">
            <a:spAutoFit/>
          </a:bodyPr>
          <a:lstStyle/>
          <a:p>
            <a:pPr indent="168275" algn="just" eaLnBrk="0" hangingPunct="0"/>
            <a:r>
              <a:rPr lang="vi-VN" sz="2800" dirty="0">
                <a:solidFill>
                  <a:srgbClr val="FF0000"/>
                </a:solidFill>
                <a:latin typeface="Times New Roman" pitchFamily="18" charset="0"/>
                <a:cs typeface="Times New Roman" pitchFamily="18" charset="0"/>
              </a:rPr>
              <a:t>Quan sát hình 22.6, em hãy nêu các đặc điểm được sử dụng để phân biệt các</a:t>
            </a:r>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sinh vật trong hình.</a:t>
            </a:r>
            <a:endParaRPr lang="en-US" sz="2800" dirty="0">
              <a:solidFill>
                <a:srgbClr val="FF0000"/>
              </a:solidFill>
              <a:latin typeface="Times New Roman" pitchFamily="18" charset="0"/>
              <a:cs typeface="Times New Roman" pitchFamily="18" charset="0"/>
            </a:endParaRPr>
          </a:p>
        </p:txBody>
      </p:sp>
      <p:sp>
        <p:nvSpPr>
          <p:cNvPr id="11" name="Rectangle 1"/>
          <p:cNvSpPr>
            <a:spLocks noChangeArrowheads="1"/>
          </p:cNvSpPr>
          <p:nvPr/>
        </p:nvSpPr>
        <p:spPr bwMode="auto">
          <a:xfrm>
            <a:off x="5721350" y="1487031"/>
            <a:ext cx="6165850" cy="2246769"/>
          </a:xfrm>
          <a:prstGeom prst="rect">
            <a:avLst/>
          </a:prstGeom>
          <a:solidFill>
            <a:schemeClr val="accent1">
              <a:lumMod val="20000"/>
              <a:lumOff val="80000"/>
            </a:schemeClr>
          </a:solidFill>
          <a:ln>
            <a:noFill/>
          </a:ln>
          <a:effectLst>
            <a:prstShdw prst="shdw17" dist="17961" dir="2700000">
              <a:schemeClr val="accent1">
                <a:gamma/>
                <a:shade val="60000"/>
                <a:invGamma/>
              </a:schemeClr>
            </a:prstShdw>
          </a:effectLst>
        </p:spPr>
        <p:txBody>
          <a:bodyPr wrap="square" anchor="ctr">
            <a:spAutoFit/>
          </a:bodyPr>
          <a:lstStyle/>
          <a:p>
            <a:pPr indent="168275" algn="just" eaLnBrk="0" hangingPunct="0">
              <a:defRPr/>
            </a:pPr>
            <a:r>
              <a:rPr lang="vi-VN" sz="2800" dirty="0">
                <a:solidFill>
                  <a:srgbClr val="FF33CC"/>
                </a:solidFill>
                <a:latin typeface="Times New Roman" pitchFamily="18" charset="0"/>
                <a:cs typeface="Times New Roman" pitchFamily="18" charset="0"/>
              </a:rPr>
              <a:t>Các tiêu chí được sử dụng để phân biệt các sinh vật trong hình:</a:t>
            </a:r>
            <a:endParaRPr lang="en-US" sz="2800" dirty="0">
              <a:solidFill>
                <a:srgbClr val="FF33CC"/>
              </a:solidFill>
              <a:latin typeface="Times New Roman" pitchFamily="18" charset="0"/>
              <a:cs typeface="Times New Roman" pitchFamily="18" charset="0"/>
            </a:endParaRPr>
          </a:p>
          <a:p>
            <a:pPr indent="168275" algn="just" eaLnBrk="0" hangingPunct="0">
              <a:defRPr/>
            </a:pPr>
            <a:r>
              <a:rPr lang="vi-VN" sz="2800" dirty="0">
                <a:solidFill>
                  <a:srgbClr val="FF33CC"/>
                </a:solidFill>
                <a:latin typeface="Times New Roman" pitchFamily="18" charset="0"/>
                <a:cs typeface="Times New Roman" pitchFamily="18" charset="0"/>
              </a:rPr>
              <a:t>- Khả năng di chuyển;</a:t>
            </a:r>
            <a:endParaRPr lang="en-US" sz="2800" dirty="0">
              <a:solidFill>
                <a:srgbClr val="FF33CC"/>
              </a:solidFill>
              <a:latin typeface="Times New Roman" pitchFamily="18" charset="0"/>
              <a:cs typeface="Times New Roman" pitchFamily="18" charset="0"/>
            </a:endParaRPr>
          </a:p>
          <a:p>
            <a:pPr indent="168275" algn="just" eaLnBrk="0" hangingPunct="0">
              <a:defRPr/>
            </a:pPr>
            <a:r>
              <a:rPr lang="vi-VN" sz="2800" dirty="0">
                <a:solidFill>
                  <a:srgbClr val="FF33CC"/>
                </a:solidFill>
                <a:latin typeface="Times New Roman" pitchFamily="18" charset="0"/>
                <a:cs typeface="Times New Roman" pitchFamily="18" charset="0"/>
              </a:rPr>
              <a:t>- Khả năng bay;</a:t>
            </a:r>
            <a:endParaRPr lang="en-US" sz="2800" dirty="0">
              <a:solidFill>
                <a:srgbClr val="FF33CC"/>
              </a:solidFill>
              <a:latin typeface="Times New Roman" pitchFamily="18" charset="0"/>
              <a:cs typeface="Times New Roman" pitchFamily="18" charset="0"/>
            </a:endParaRPr>
          </a:p>
          <a:p>
            <a:pPr indent="168275" algn="just" eaLnBrk="0" hangingPunct="0">
              <a:defRPr/>
            </a:pPr>
            <a:r>
              <a:rPr lang="vi-VN" sz="2800" dirty="0">
                <a:solidFill>
                  <a:srgbClr val="FF33CC"/>
                </a:solidFill>
                <a:latin typeface="Times New Roman" pitchFamily="18" charset="0"/>
                <a:cs typeface="Times New Roman" pitchFamily="18" charset="0"/>
              </a:rPr>
              <a:t>- Có chân hoặc không.</a:t>
            </a:r>
            <a:endParaRPr lang="en-US" sz="2800" dirty="0">
              <a:solidFill>
                <a:srgbClr val="FF33CC"/>
              </a:solidFill>
              <a:latin typeface="Times New Roman" pitchFamily="18" charset="0"/>
              <a:cs typeface="Times New Roman" pitchFamily="18" charset="0"/>
            </a:endParaRPr>
          </a:p>
        </p:txBody>
      </p:sp>
      <p:graphicFrame>
        <p:nvGraphicFramePr>
          <p:cNvPr id="12" name="Table 11"/>
          <p:cNvGraphicFramePr>
            <a:graphicFrameLocks noGrp="1"/>
          </p:cNvGraphicFramePr>
          <p:nvPr/>
        </p:nvGraphicFramePr>
        <p:xfrm>
          <a:off x="508000" y="4202112"/>
          <a:ext cx="11277600" cy="2427288"/>
        </p:xfrm>
        <a:graphic>
          <a:graphicData uri="http://schemas.openxmlformats.org/drawingml/2006/table">
            <a:tbl>
              <a:tblPr/>
              <a:tblGrid>
                <a:gridCol w="3232151">
                  <a:extLst>
                    <a:ext uri="{9D8B030D-6E8A-4147-A177-3AD203B41FA5}">
                      <a16:colId xmlns:a16="http://schemas.microsoft.com/office/drawing/2014/main" val="20000"/>
                    </a:ext>
                  </a:extLst>
                </a:gridCol>
                <a:gridCol w="8045449">
                  <a:extLst>
                    <a:ext uri="{9D8B030D-6E8A-4147-A177-3AD203B41FA5}">
                      <a16:colId xmlns:a16="http://schemas.microsoft.com/office/drawing/2014/main" val="20001"/>
                    </a:ext>
                  </a:extLst>
                </a:gridCol>
              </a:tblGrid>
              <a:tr h="376287">
                <a:tc>
                  <a:txBody>
                    <a:bodyPr/>
                    <a:lstStyle/>
                    <a:p>
                      <a:pPr marL="0" marR="0" lvl="0" indent="112713" algn="ctr" defTabSz="914400" rtl="0" eaLnBrk="1" fontAlgn="base" latinLnBrk="0" hangingPunct="1">
                        <a:lnSpc>
                          <a:spcPct val="100000"/>
                        </a:lnSpc>
                        <a:spcBef>
                          <a:spcPct val="0"/>
                        </a:spcBef>
                        <a:spcAft>
                          <a:spcPct val="0"/>
                        </a:spcAft>
                        <a:buClrTx/>
                        <a:buSzTx/>
                        <a:buFontTx/>
                        <a:buNone/>
                        <a:tabLst/>
                      </a:pPr>
                      <a:r>
                        <a:rPr kumimoji="0" lang="vi-VN" sz="2400" b="1" i="0" u="none" strike="noStrike" cap="none" normalizeH="0" baseline="0" dirty="0">
                          <a:ln>
                            <a:noFill/>
                          </a:ln>
                          <a:solidFill>
                            <a:schemeClr val="tx1"/>
                          </a:solidFill>
                          <a:effectLst/>
                          <a:latin typeface="Times New Roman" pitchFamily="18" charset="0"/>
                          <a:cs typeface="Times New Roman" pitchFamily="18" charset="0"/>
                        </a:rPr>
                        <a:t>Tên sinh vật</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vi-VN" sz="2400" b="1" i="0" u="none" strike="noStrike" cap="none" normalizeH="0" baseline="0">
                          <a:ln>
                            <a:noFill/>
                          </a:ln>
                          <a:solidFill>
                            <a:schemeClr val="tx1"/>
                          </a:solidFill>
                          <a:effectLst/>
                          <a:latin typeface="Times New Roman" pitchFamily="18" charset="0"/>
                          <a:cs typeface="Times New Roman" pitchFamily="18" charset="0"/>
                        </a:rPr>
                        <a:t>Đặc điểm</a:t>
                      </a:r>
                      <a:endParaRPr kumimoji="0" lang="en-US" sz="2400" b="0" i="0" u="none" strike="noStrike" cap="none" normalizeH="0" baseline="0">
                        <a:ln>
                          <a:noFill/>
                        </a:ln>
                        <a:solidFill>
                          <a:schemeClr val="tx1"/>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731616">
                <a:tc>
                  <a:txBody>
                    <a:bodyPr/>
                    <a:lstStyle/>
                    <a:p>
                      <a:pPr marL="0" marR="0" lvl="0" indent="112713" algn="ctr" defTabSz="914400" rtl="0" eaLnBrk="1" fontAlgn="base" latinLnBrk="0" hangingPunct="1">
                        <a:lnSpc>
                          <a:spcPct val="100000"/>
                        </a:lnSpc>
                        <a:spcBef>
                          <a:spcPct val="0"/>
                        </a:spcBef>
                        <a:spcAft>
                          <a:spcPct val="0"/>
                        </a:spcAft>
                        <a:buClrTx/>
                        <a:buSzTx/>
                        <a:buFontTx/>
                        <a:buNone/>
                        <a:tabLst/>
                      </a:pPr>
                      <a:r>
                        <a:rPr kumimoji="0" lang="vi-VN" sz="2400" b="0" i="0" u="none" strike="noStrike" cap="none" normalizeH="0" baseline="0" dirty="0">
                          <a:ln>
                            <a:noFill/>
                          </a:ln>
                          <a:solidFill>
                            <a:schemeClr val="tx1"/>
                          </a:solidFill>
                          <a:effectLst/>
                          <a:latin typeface="Times New Roman" pitchFamily="18" charset="0"/>
                          <a:cs typeface="Times New Roman" pitchFamily="18" charset="0"/>
                        </a:rPr>
                        <a:t>Con thỏ</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112713" algn="l" defTabSz="914400" rtl="0" eaLnBrk="1" fontAlgn="base" latinLnBrk="0" hangingPunct="1">
                        <a:lnSpc>
                          <a:spcPct val="100000"/>
                        </a:lnSpc>
                        <a:spcBef>
                          <a:spcPct val="0"/>
                        </a:spcBef>
                        <a:spcAft>
                          <a:spcPct val="0"/>
                        </a:spcAft>
                        <a:buClrTx/>
                        <a:buSzTx/>
                        <a:buFontTx/>
                        <a:buNone/>
                        <a:tabLst/>
                      </a:pPr>
                      <a:r>
                        <a:rPr kumimoji="0" lang="vi-VN" sz="2400" b="0" i="0" u="none" strike="noStrike" cap="none" normalizeH="0" baseline="0" dirty="0">
                          <a:ln>
                            <a:noFill/>
                          </a:ln>
                          <a:solidFill>
                            <a:schemeClr val="tx1"/>
                          </a:solidFill>
                          <a:effectLst/>
                          <a:latin typeface="Times New Roman" pitchFamily="18" charset="0"/>
                          <a:cs typeface="Times New Roman" pitchFamily="18" charset="0"/>
                        </a:rPr>
                        <a:t>Có khả năng di chuyển, có chân, không biết bay.</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368348">
                <a:tc>
                  <a:txBody>
                    <a:bodyPr/>
                    <a:lstStyle/>
                    <a:p>
                      <a:pPr marL="0" marR="0" lvl="0" indent="55563" algn="ctr" defTabSz="914400" rtl="0" eaLnBrk="1" fontAlgn="base" latinLnBrk="0" hangingPunct="1">
                        <a:lnSpc>
                          <a:spcPct val="100000"/>
                        </a:lnSpc>
                        <a:spcBef>
                          <a:spcPct val="0"/>
                        </a:spcBef>
                        <a:spcAft>
                          <a:spcPct val="0"/>
                        </a:spcAft>
                        <a:buClrTx/>
                        <a:buSzTx/>
                        <a:buFontTx/>
                        <a:buNone/>
                        <a:tabLst/>
                      </a:pPr>
                      <a:r>
                        <a:rPr kumimoji="0" lang="vi-VN" sz="2400" b="0" i="0" u="none" strike="noStrike" cap="none" normalizeH="0" baseline="0" dirty="0">
                          <a:ln>
                            <a:noFill/>
                          </a:ln>
                          <a:solidFill>
                            <a:schemeClr val="tx1"/>
                          </a:solidFill>
                          <a:effectLst/>
                          <a:latin typeface="Times New Roman" pitchFamily="18" charset="0"/>
                          <a:cs typeface="Times New Roman" pitchFamily="18" charset="0"/>
                        </a:rPr>
                        <a:t>Cây hoa sen</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55563" algn="l" defTabSz="914400" rtl="0" eaLnBrk="1" fontAlgn="base" latinLnBrk="0" hangingPunct="1">
                        <a:lnSpc>
                          <a:spcPct val="100000"/>
                        </a:lnSpc>
                        <a:spcBef>
                          <a:spcPct val="0"/>
                        </a:spcBef>
                        <a:spcAft>
                          <a:spcPct val="0"/>
                        </a:spcAft>
                        <a:buClrTx/>
                        <a:buSzTx/>
                        <a:buFontTx/>
                        <a:buNone/>
                        <a:tabLst/>
                      </a:pPr>
                      <a:r>
                        <a:rPr kumimoji="0" lang="vi-VN" sz="2400" b="0" i="0" u="none" strike="noStrike" cap="none" normalizeH="0" baseline="0" dirty="0">
                          <a:ln>
                            <a:noFill/>
                          </a:ln>
                          <a:solidFill>
                            <a:schemeClr val="tx1"/>
                          </a:solidFill>
                          <a:effectLst/>
                          <a:latin typeface="Times New Roman" pitchFamily="18" charset="0"/>
                          <a:cs typeface="Times New Roman" pitchFamily="18" charset="0"/>
                        </a:rPr>
                        <a:t>Không có khả năng di chuyển.</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36834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sz="2400" b="0" i="0" u="none" strike="noStrike" cap="none" normalizeH="0" baseline="0" dirty="0">
                          <a:ln>
                            <a:noFill/>
                          </a:ln>
                          <a:solidFill>
                            <a:schemeClr val="tx1"/>
                          </a:solidFill>
                          <a:effectLst/>
                          <a:latin typeface="Times New Roman" pitchFamily="18" charset="0"/>
                          <a:cs typeface="Times New Roman" pitchFamily="18" charset="0"/>
                        </a:rPr>
                        <a:t>Con cá rô phi</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55563" algn="l" defTabSz="914400" rtl="0" eaLnBrk="1" fontAlgn="base" latinLnBrk="0" hangingPunct="1">
                        <a:lnSpc>
                          <a:spcPct val="100000"/>
                        </a:lnSpc>
                        <a:spcBef>
                          <a:spcPct val="0"/>
                        </a:spcBef>
                        <a:spcAft>
                          <a:spcPct val="0"/>
                        </a:spcAft>
                        <a:buClrTx/>
                        <a:buSzTx/>
                        <a:buFontTx/>
                        <a:buNone/>
                        <a:tabLst/>
                      </a:pPr>
                      <a:r>
                        <a:rPr kumimoji="0" lang="vi-VN" sz="2400" b="0" i="0" u="none" strike="noStrike" cap="none" normalizeH="0" baseline="0" dirty="0">
                          <a:ln>
                            <a:noFill/>
                          </a:ln>
                          <a:solidFill>
                            <a:schemeClr val="tx1"/>
                          </a:solidFill>
                          <a:effectLst/>
                          <a:latin typeface="Times New Roman" pitchFamily="18" charset="0"/>
                          <a:cs typeface="Times New Roman" pitchFamily="18" charset="0"/>
                        </a:rPr>
                        <a:t>Có khả năng di chuyển, không có chân.</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582689">
                <a:tc>
                  <a:txBody>
                    <a:bodyPr/>
                    <a:lstStyle/>
                    <a:p>
                      <a:pPr marL="0" marR="0" lvl="0" indent="55563" algn="ctr" defTabSz="914400" rtl="0" eaLnBrk="1" fontAlgn="base" latinLnBrk="0" hangingPunct="1">
                        <a:lnSpc>
                          <a:spcPct val="100000"/>
                        </a:lnSpc>
                        <a:spcBef>
                          <a:spcPct val="0"/>
                        </a:spcBef>
                        <a:spcAft>
                          <a:spcPct val="0"/>
                        </a:spcAft>
                        <a:buClrTx/>
                        <a:buSzTx/>
                        <a:buFontTx/>
                        <a:buNone/>
                        <a:tabLst/>
                      </a:pPr>
                      <a:r>
                        <a:rPr kumimoji="0" lang="vi-VN" sz="2400" b="0" i="0" u="none" strike="noStrike" cap="none" normalizeH="0" baseline="0" dirty="0">
                          <a:ln>
                            <a:noFill/>
                          </a:ln>
                          <a:solidFill>
                            <a:schemeClr val="tx1"/>
                          </a:solidFill>
                          <a:effectLst/>
                          <a:latin typeface="Times New Roman" pitchFamily="18" charset="0"/>
                          <a:cs typeface="Times New Roman" pitchFamily="18" charset="0"/>
                        </a:rPr>
                        <a:t>Con chim bồ câu</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55563" algn="l" defTabSz="914400" rtl="0" eaLnBrk="1" fontAlgn="base" latinLnBrk="0" hangingPunct="1">
                        <a:lnSpc>
                          <a:spcPct val="100000"/>
                        </a:lnSpc>
                        <a:spcBef>
                          <a:spcPct val="0"/>
                        </a:spcBef>
                        <a:spcAft>
                          <a:spcPct val="0"/>
                        </a:spcAft>
                        <a:buClrTx/>
                        <a:buSzTx/>
                        <a:buFontTx/>
                        <a:buNone/>
                        <a:tabLst/>
                      </a:pPr>
                      <a:r>
                        <a:rPr kumimoji="0" lang="vi-VN" sz="2400" b="0" i="0" u="none" strike="noStrike" cap="none" normalizeH="0" baseline="0" dirty="0">
                          <a:ln>
                            <a:noFill/>
                          </a:ln>
                          <a:solidFill>
                            <a:schemeClr val="tx1"/>
                          </a:solidFill>
                          <a:effectLst/>
                          <a:latin typeface="Times New Roman" pitchFamily="18" charset="0"/>
                          <a:cs typeface="Times New Roman" pitchFamily="18" charset="0"/>
                        </a:rPr>
                        <a:t>Có khả năng di chuyển, có chân, biết bay.</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bl>
          </a:graphicData>
        </a:graphic>
      </p:graphicFrame>
      <p:pic>
        <p:nvPicPr>
          <p:cNvPr id="8194" name="Picture 2"/>
          <p:cNvPicPr>
            <a:picLocks noChangeAspect="1" noChangeArrowheads="1"/>
          </p:cNvPicPr>
          <p:nvPr/>
        </p:nvPicPr>
        <p:blipFill>
          <a:blip r:embed="rId2"/>
          <a:srcRect/>
          <a:stretch>
            <a:fillRect/>
          </a:stretch>
        </p:blipFill>
        <p:spPr bwMode="auto">
          <a:xfrm>
            <a:off x="422325" y="76200"/>
            <a:ext cx="5064075" cy="4038600"/>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diamond(in)">
                                      <p:cBhvr>
                                        <p:cTn id="7" dur="20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37894"/>
                                        </p:tgtEl>
                                        <p:attrNameLst>
                                          <p:attrName>style.visibility</p:attrName>
                                        </p:attrNameLst>
                                      </p:cBhvr>
                                      <p:to>
                                        <p:strVal val="visible"/>
                                      </p:to>
                                    </p:set>
                                    <p:animEffect transition="in" filter="plus(in)">
                                      <p:cBhvr>
                                        <p:cTn id="12" dur="2000"/>
                                        <p:tgtEl>
                                          <p:spTgt spid="3789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4"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1981200" y="530785"/>
            <a:ext cx="7696200" cy="3584015"/>
          </a:xfrm>
          <a:prstGeom prst="rect">
            <a:avLst/>
          </a:prstGeom>
          <a:noFill/>
          <a:ln w="9525">
            <a:noFill/>
            <a:miter lim="800000"/>
            <a:headEnd/>
            <a:tailEnd/>
          </a:ln>
          <a:effectLst/>
        </p:spPr>
      </p:pic>
      <p:sp>
        <p:nvSpPr>
          <p:cNvPr id="38914" name="Rectangle 3"/>
          <p:cNvSpPr>
            <a:spLocks noChangeArrowheads="1"/>
          </p:cNvSpPr>
          <p:nvPr/>
        </p:nvSpPr>
        <p:spPr bwMode="auto">
          <a:xfrm>
            <a:off x="304800" y="3657600"/>
            <a:ext cx="11633200" cy="2676525"/>
          </a:xfrm>
          <a:prstGeom prst="rect">
            <a:avLst/>
          </a:prstGeom>
          <a:noFill/>
          <a:ln w="9525">
            <a:noFill/>
            <a:miter lim="800000"/>
            <a:headEnd/>
            <a:tailEnd/>
          </a:ln>
        </p:spPr>
        <p:txBody>
          <a:bodyPr>
            <a:spAutoFit/>
          </a:bodyPr>
          <a:lstStyle/>
          <a:p>
            <a:pPr indent="306388" algn="just" eaLnBrk="0" hangingPunct="0"/>
            <a:r>
              <a:rPr lang="vi-VN" sz="2800" b="1" dirty="0">
                <a:solidFill>
                  <a:srgbClr val="FF33CC"/>
                </a:solidFill>
                <a:latin typeface="Times New Roman" pitchFamily="18" charset="0"/>
                <a:cs typeface="Times New Roman" pitchFamily="18" charset="0"/>
              </a:rPr>
              <a:t>Bước 1.</a:t>
            </a:r>
            <a:r>
              <a:rPr lang="vi-VN" sz="2800" dirty="0">
                <a:solidFill>
                  <a:srgbClr val="FF33CC"/>
                </a:solidFill>
                <a:latin typeface="Times New Roman" pitchFamily="18" charset="0"/>
                <a:cs typeface="Times New Roman" pitchFamily="18" charset="0"/>
              </a:rPr>
              <a:t> Xác định đặc điểm đặc trưng của mỗi sinh vật.</a:t>
            </a:r>
            <a:endParaRPr lang="en-US" sz="2800" dirty="0">
              <a:solidFill>
                <a:srgbClr val="FF33CC"/>
              </a:solidFill>
              <a:latin typeface="Times New Roman" pitchFamily="18" charset="0"/>
              <a:cs typeface="Times New Roman" pitchFamily="18" charset="0"/>
            </a:endParaRPr>
          </a:p>
          <a:p>
            <a:pPr indent="306388" algn="just" eaLnBrk="0" hangingPunct="0"/>
            <a:r>
              <a:rPr lang="vi-VN" sz="2800" b="1" dirty="0">
                <a:solidFill>
                  <a:srgbClr val="FF33CC"/>
                </a:solidFill>
                <a:latin typeface="Times New Roman" pitchFamily="18" charset="0"/>
                <a:cs typeface="Times New Roman" pitchFamily="18" charset="0"/>
              </a:rPr>
              <a:t>Bước 2.</a:t>
            </a:r>
            <a:r>
              <a:rPr lang="vi-VN" sz="2800" dirty="0">
                <a:solidFill>
                  <a:srgbClr val="FF33CC"/>
                </a:solidFill>
                <a:latin typeface="Times New Roman" pitchFamily="18" charset="0"/>
                <a:cs typeface="Times New Roman" pitchFamily="18" charset="0"/>
              </a:rPr>
              <a:t> Dựa vào một đặc điểm đặc trưng nhất để phân chia sinh vật thành hai nhóm.</a:t>
            </a:r>
            <a:endParaRPr lang="en-US" sz="2800" dirty="0">
              <a:solidFill>
                <a:srgbClr val="FF33CC"/>
              </a:solidFill>
              <a:latin typeface="Times New Roman" pitchFamily="18" charset="0"/>
              <a:cs typeface="Times New Roman" pitchFamily="18" charset="0"/>
            </a:endParaRPr>
          </a:p>
          <a:p>
            <a:pPr indent="306388" algn="just" eaLnBrk="0" hangingPunct="0"/>
            <a:r>
              <a:rPr lang="vi-VN" sz="2800" b="1" dirty="0">
                <a:solidFill>
                  <a:srgbClr val="FF33CC"/>
                </a:solidFill>
                <a:latin typeface="Times New Roman" pitchFamily="18" charset="0"/>
                <a:cs typeface="Times New Roman" pitchFamily="18" charset="0"/>
              </a:rPr>
              <a:t>Bước 3</a:t>
            </a:r>
            <a:r>
              <a:rPr lang="vi-VN" sz="2800" dirty="0">
                <a:solidFill>
                  <a:srgbClr val="FF33CC"/>
                </a:solidFill>
                <a:latin typeface="Times New Roman" pitchFamily="18" charset="0"/>
                <a:cs typeface="Times New Roman" pitchFamily="18" charset="0"/>
              </a:rPr>
              <a:t>. Tiếp tục phân chia các nhóm trên thành hai nhóm nhỏ h</a:t>
            </a:r>
            <a:r>
              <a:rPr lang="en-US" sz="2800" dirty="0">
                <a:solidFill>
                  <a:srgbClr val="FF33CC"/>
                </a:solidFill>
                <a:latin typeface="Times New Roman" pitchFamily="18" charset="0"/>
                <a:cs typeface="Times New Roman" pitchFamily="18" charset="0"/>
              </a:rPr>
              <a:t>ơ</a:t>
            </a:r>
            <a:r>
              <a:rPr lang="vi-VN" sz="2800" dirty="0">
                <a:solidFill>
                  <a:srgbClr val="FF33CC"/>
                </a:solidFill>
                <a:latin typeface="Times New Roman" pitchFamily="18" charset="0"/>
                <a:cs typeface="Times New Roman" pitchFamily="18" charset="0"/>
              </a:rPr>
              <a:t>n cho đến khi mỗi nhóm chỉ còn một sinh vật.</a:t>
            </a:r>
            <a:endParaRPr lang="en-US" sz="2800" dirty="0">
              <a:solidFill>
                <a:srgbClr val="FF33CC"/>
              </a:solidFill>
              <a:latin typeface="Times New Roman" pitchFamily="18" charset="0"/>
              <a:cs typeface="Times New Roman" pitchFamily="18" charset="0"/>
            </a:endParaRPr>
          </a:p>
          <a:p>
            <a:pPr indent="306388" algn="just" eaLnBrk="0" hangingPunct="0"/>
            <a:r>
              <a:rPr lang="vi-VN" sz="2800" b="1" dirty="0">
                <a:solidFill>
                  <a:srgbClr val="FF33CC"/>
                </a:solidFill>
                <a:latin typeface="Times New Roman" pitchFamily="18" charset="0"/>
                <a:cs typeface="Times New Roman" pitchFamily="18" charset="0"/>
              </a:rPr>
              <a:t>Bước 4.</a:t>
            </a:r>
            <a:r>
              <a:rPr lang="vi-VN" sz="2800" dirty="0">
                <a:solidFill>
                  <a:srgbClr val="FF33CC"/>
                </a:solidFill>
                <a:latin typeface="Times New Roman" pitchFamily="18" charset="0"/>
                <a:cs typeface="Times New Roman" pitchFamily="18" charset="0"/>
              </a:rPr>
              <a:t> Xây dựng khoá lưỡng phân hoàn chỉnh.</a:t>
            </a:r>
          </a:p>
        </p:txBody>
      </p:sp>
      <p:sp>
        <p:nvSpPr>
          <p:cNvPr id="38915" name="Rectangle 4"/>
          <p:cNvSpPr>
            <a:spLocks noChangeArrowheads="1"/>
          </p:cNvSpPr>
          <p:nvPr/>
        </p:nvSpPr>
        <p:spPr bwMode="auto">
          <a:xfrm>
            <a:off x="1371600" y="0"/>
            <a:ext cx="10287000" cy="523220"/>
          </a:xfrm>
          <a:prstGeom prst="rect">
            <a:avLst/>
          </a:prstGeom>
          <a:noFill/>
          <a:ln w="9525">
            <a:noFill/>
            <a:miter lim="800000"/>
            <a:headEnd/>
            <a:tailEnd/>
          </a:ln>
        </p:spPr>
        <p:txBody>
          <a:bodyPr wrap="square">
            <a:spAutoFit/>
          </a:bodyPr>
          <a:lstStyle/>
          <a:p>
            <a:pPr indent="112713" algn="just" eaLnBrk="0" hangingPunct="0"/>
            <a:r>
              <a:rPr lang="vi-VN" sz="2800" dirty="0">
                <a:solidFill>
                  <a:srgbClr val="FF0000"/>
                </a:solidFill>
                <a:latin typeface="Times New Roman" pitchFamily="18" charset="0"/>
                <a:cs typeface="Times New Roman" pitchFamily="18" charset="0"/>
              </a:rPr>
              <a:t>Em hãy cho biết cách xây dựng khoá lưỡng phân trong hình 22.7.</a:t>
            </a:r>
            <a:endParaRPr lang="en-US" sz="2800" dirty="0">
              <a:solidFill>
                <a:srgbClr val="FF0000"/>
              </a:solidFill>
              <a:latin typeface="Times New Roman" pitchFamily="18" charset="0"/>
              <a:cs typeface="Times New Roman" pitchFamily="18" charset="0"/>
            </a:endParaRPr>
          </a:p>
        </p:txBody>
      </p:sp>
      <p:pic>
        <p:nvPicPr>
          <p:cNvPr id="38916" name="Picture 5" descr="mhjh"/>
          <p:cNvPicPr>
            <a:picLocks noChangeAspect="1" noChangeArrowheads="1" noCrop="1"/>
          </p:cNvPicPr>
          <p:nvPr/>
        </p:nvPicPr>
        <p:blipFill>
          <a:blip r:embed="rId3"/>
          <a:srcRect/>
          <a:stretch>
            <a:fillRect/>
          </a:stretch>
        </p:blipFill>
        <p:spPr bwMode="auto">
          <a:xfrm>
            <a:off x="357717" y="152400"/>
            <a:ext cx="711200" cy="5334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38915"/>
                                        </p:tgtEl>
                                        <p:attrNameLst>
                                          <p:attrName>style.visibility</p:attrName>
                                        </p:attrNameLst>
                                      </p:cBhvr>
                                      <p:to>
                                        <p:strVal val="visible"/>
                                      </p:to>
                                    </p:set>
                                    <p:animEffect transition="in" filter="fade">
                                      <p:cBhvr>
                                        <p:cTn id="7" dur="1000"/>
                                        <p:tgtEl>
                                          <p:spTgt spid="38915"/>
                                        </p:tgtEl>
                                      </p:cBhvr>
                                    </p:animEffect>
                                    <p:anim calcmode="lin" valueType="num">
                                      <p:cBhvr>
                                        <p:cTn id="8" dur="1000" fill="hold"/>
                                        <p:tgtEl>
                                          <p:spTgt spid="38915"/>
                                        </p:tgtEl>
                                        <p:attrNameLst>
                                          <p:attrName>ppt_x</p:attrName>
                                        </p:attrNameLst>
                                      </p:cBhvr>
                                      <p:tavLst>
                                        <p:tav tm="0">
                                          <p:val>
                                            <p:strVal val="#ppt_x"/>
                                          </p:val>
                                        </p:tav>
                                        <p:tav tm="100000">
                                          <p:val>
                                            <p:strVal val="#ppt_x"/>
                                          </p:val>
                                        </p:tav>
                                      </p:tavLst>
                                    </p:anim>
                                    <p:anim calcmode="lin" valueType="num">
                                      <p:cBhvr>
                                        <p:cTn id="9" dur="900" decel="100000" fill="hold"/>
                                        <p:tgtEl>
                                          <p:spTgt spid="3891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8915"/>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13" presetClass="entr" presetSubtype="16" fill="hold" nodeType="afterEffect">
                                  <p:stCondLst>
                                    <p:cond delay="0"/>
                                  </p:stCondLst>
                                  <p:childTnLst>
                                    <p:set>
                                      <p:cBhvr>
                                        <p:cTn id="13" dur="1" fill="hold">
                                          <p:stCondLst>
                                            <p:cond delay="0"/>
                                          </p:stCondLst>
                                        </p:cTn>
                                        <p:tgtEl>
                                          <p:spTgt spid="9218"/>
                                        </p:tgtEl>
                                        <p:attrNameLst>
                                          <p:attrName>style.visibility</p:attrName>
                                        </p:attrNameLst>
                                      </p:cBhvr>
                                      <p:to>
                                        <p:strVal val="visible"/>
                                      </p:to>
                                    </p:set>
                                    <p:animEffect transition="in" filter="plus(in)">
                                      <p:cBhvr>
                                        <p:cTn id="14" dur="2000"/>
                                        <p:tgtEl>
                                          <p:spTgt spid="921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8914"/>
                                        </p:tgtEl>
                                        <p:attrNameLst>
                                          <p:attrName>style.visibility</p:attrName>
                                        </p:attrNameLst>
                                      </p:cBhvr>
                                      <p:to>
                                        <p:strVal val="visible"/>
                                      </p:to>
                                    </p:set>
                                    <p:animEffect transition="in" filter="fade">
                                      <p:cBhvr>
                                        <p:cTn id="19" dur="500"/>
                                        <p:tgtEl>
                                          <p:spTgt spid="389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389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DE699C-6AD0-418A-86E7-C306F5807201}"/>
              </a:ext>
            </a:extLst>
          </p:cNvPr>
          <p:cNvSpPr/>
          <p:nvPr/>
        </p:nvSpPr>
        <p:spPr>
          <a:xfrm>
            <a:off x="0" y="0"/>
            <a:ext cx="12192000" cy="6858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0" y="0"/>
            <a:ext cx="12192000" cy="430887"/>
          </a:xfrm>
          <a:prstGeom prst="rect">
            <a:avLst/>
          </a:prstGeom>
          <a:noFill/>
        </p:spPr>
        <p:txBody>
          <a:bodyPr wrap="square" lIns="0" tIns="0" rIns="0" bIns="0" rtlCol="0">
            <a:spAutoFit/>
          </a:bodyPr>
          <a:lstStyle/>
          <a:p>
            <a:pPr algn="ctr"/>
            <a:r>
              <a:rPr lang="en-US" sz="2800" b="1" dirty="0" err="1">
                <a:solidFill>
                  <a:srgbClr val="0000FF"/>
                </a:solidFill>
                <a:latin typeface="Times New Roman" panose="02020603050405020304" pitchFamily="18" charset="0"/>
                <a:ea typeface="Calibri" panose="020F0502020204030204" pitchFamily="34" charset="0"/>
              </a:rPr>
              <a:t>Bài</a:t>
            </a:r>
            <a:r>
              <a:rPr lang="en-US" sz="2800" b="1" dirty="0">
                <a:solidFill>
                  <a:srgbClr val="0000FF"/>
                </a:solidFill>
                <a:latin typeface="Times New Roman" panose="02020603050405020304" pitchFamily="18" charset="0"/>
                <a:ea typeface="Calibri" panose="020F0502020204030204" pitchFamily="34" charset="0"/>
              </a:rPr>
              <a:t> 22: PHÂN LOẠI THẾ GIỚI SỐNG</a:t>
            </a:r>
            <a:endParaRPr lang="en-US" sz="2800" dirty="0">
              <a:solidFill>
                <a:srgbClr val="0000FF"/>
              </a:solidFill>
            </a:endParaRPr>
          </a:p>
        </p:txBody>
      </p:sp>
      <p:sp>
        <p:nvSpPr>
          <p:cNvPr id="15" name="TextBox 14"/>
          <p:cNvSpPr txBox="1"/>
          <p:nvPr/>
        </p:nvSpPr>
        <p:spPr>
          <a:xfrm>
            <a:off x="0" y="457200"/>
            <a:ext cx="10058400" cy="430887"/>
          </a:xfrm>
          <a:prstGeom prst="rect">
            <a:avLst/>
          </a:prstGeom>
          <a:noFill/>
        </p:spPr>
        <p:txBody>
          <a:bodyPr wrap="square" lIns="0" tIns="0" rIns="0" bIns="0" rtlCol="0">
            <a:spAutoFit/>
          </a:bodyPr>
          <a:lstStyle/>
          <a:p>
            <a:pPr algn="l"/>
            <a:r>
              <a:rPr lang="en-US" sz="2800" b="1" dirty="0">
                <a:solidFill>
                  <a:srgbClr val="0000FF"/>
                </a:solidFill>
                <a:latin typeface="Times New Roman" pitchFamily="18" charset="0"/>
                <a:cs typeface="Times New Roman" pitchFamily="18" charset="0"/>
              </a:rPr>
              <a:t>1. SỰ CẦN THIẾT CỦA VIỆC PHÂN LOẠI THẾ GIỚI SỐNG:</a:t>
            </a:r>
          </a:p>
        </p:txBody>
      </p:sp>
      <p:sp>
        <p:nvSpPr>
          <p:cNvPr id="8" name="TextBox 7"/>
          <p:cNvSpPr txBox="1"/>
          <p:nvPr/>
        </p:nvSpPr>
        <p:spPr>
          <a:xfrm>
            <a:off x="0" y="914400"/>
            <a:ext cx="12192000" cy="430887"/>
          </a:xfrm>
          <a:prstGeom prst="rect">
            <a:avLst/>
          </a:prstGeom>
          <a:noFill/>
        </p:spPr>
        <p:txBody>
          <a:bodyPr wrap="square" lIns="0" tIns="0" rIns="0" bIns="0" rtlCol="0">
            <a:spAutoFit/>
          </a:bodyPr>
          <a:lstStyle/>
          <a:p>
            <a:pPr algn="just">
              <a:spcAft>
                <a:spcPts val="0"/>
              </a:spcAft>
              <a:defRPr/>
            </a:pPr>
            <a:r>
              <a:rPr lang="en-US" sz="2800" b="1" dirty="0">
                <a:solidFill>
                  <a:srgbClr val="0000FF"/>
                </a:solidFill>
                <a:latin typeface="Times New Roman" pitchFamily="18" charset="0"/>
                <a:cs typeface="Times New Roman" pitchFamily="18" charset="0"/>
              </a:rPr>
              <a:t>2. </a:t>
            </a:r>
            <a:r>
              <a:rPr lang="vi-VN" sz="2800" b="1" dirty="0">
                <a:solidFill>
                  <a:srgbClr val="0000FF"/>
                </a:solidFill>
                <a:latin typeface="Times New Roman" pitchFamily="18" charset="0"/>
                <a:cs typeface="Times New Roman" pitchFamily="18" charset="0"/>
              </a:rPr>
              <a:t>CÁC BẬC PHÂN LOẠI SINH VẬT</a:t>
            </a:r>
            <a:r>
              <a:rPr lang="en-US" sz="2800" b="1" dirty="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10" name="TextBox 9"/>
          <p:cNvSpPr txBox="1"/>
          <p:nvPr/>
        </p:nvSpPr>
        <p:spPr>
          <a:xfrm>
            <a:off x="0" y="1295400"/>
            <a:ext cx="12192000" cy="430887"/>
          </a:xfrm>
          <a:prstGeom prst="rect">
            <a:avLst/>
          </a:prstGeom>
          <a:noFill/>
        </p:spPr>
        <p:txBody>
          <a:bodyPr wrap="square" lIns="0" tIns="0" rIns="0" bIns="0" rtlCol="0">
            <a:spAutoFit/>
          </a:bodyPr>
          <a:lstStyle/>
          <a:p>
            <a:pPr algn="just">
              <a:spcAft>
                <a:spcPts val="0"/>
              </a:spcAft>
              <a:defRPr/>
            </a:pPr>
            <a:r>
              <a:rPr lang="en-US" sz="2800" b="1" dirty="0">
                <a:solidFill>
                  <a:srgbClr val="0000FF"/>
                </a:solidFill>
                <a:latin typeface="Times New Roman" pitchFamily="18" charset="0"/>
                <a:cs typeface="Times New Roman" pitchFamily="18" charset="0"/>
              </a:rPr>
              <a:t>3. </a:t>
            </a:r>
            <a:r>
              <a:rPr lang="vi-VN" sz="2800" b="1" dirty="0">
                <a:solidFill>
                  <a:srgbClr val="0000FF"/>
                </a:solidFill>
                <a:latin typeface="Times New Roman" pitchFamily="18" charset="0"/>
                <a:cs typeface="Times New Roman" pitchFamily="18" charset="0"/>
              </a:rPr>
              <a:t>CÁC </a:t>
            </a:r>
            <a:r>
              <a:rPr lang="en-US" sz="2800" b="1" dirty="0">
                <a:solidFill>
                  <a:srgbClr val="0000FF"/>
                </a:solidFill>
                <a:latin typeface="Times New Roman" pitchFamily="18" charset="0"/>
                <a:cs typeface="Times New Roman" pitchFamily="18" charset="0"/>
              </a:rPr>
              <a:t>GIỚI </a:t>
            </a:r>
            <a:r>
              <a:rPr lang="vi-VN" sz="2800" b="1" dirty="0">
                <a:solidFill>
                  <a:srgbClr val="0000FF"/>
                </a:solidFill>
                <a:latin typeface="Times New Roman" pitchFamily="18" charset="0"/>
                <a:cs typeface="Times New Roman" pitchFamily="18" charset="0"/>
              </a:rPr>
              <a:t>SINH VẬT</a:t>
            </a:r>
            <a:r>
              <a:rPr lang="en-US" sz="2800" b="1" dirty="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12" name="TextBox 11"/>
          <p:cNvSpPr txBox="1"/>
          <p:nvPr/>
        </p:nvSpPr>
        <p:spPr>
          <a:xfrm>
            <a:off x="0" y="1742182"/>
            <a:ext cx="12192000" cy="861774"/>
          </a:xfrm>
          <a:prstGeom prst="rect">
            <a:avLst/>
          </a:prstGeom>
          <a:noFill/>
        </p:spPr>
        <p:txBody>
          <a:bodyPr wrap="square" lIns="0" tIns="0" rIns="0" bIns="0" rtlCol="0">
            <a:spAutoFit/>
          </a:bodyPr>
          <a:lstStyle/>
          <a:p>
            <a:pPr algn="just">
              <a:spcAft>
                <a:spcPts val="0"/>
              </a:spcAft>
              <a:defRPr/>
            </a:pPr>
            <a:r>
              <a:rPr lang="en-US" sz="2800" dirty="0">
                <a:solidFill>
                  <a:srgbClr val="0000FF"/>
                </a:solidFill>
                <a:latin typeface="Times New Roman" pitchFamily="18" charset="0"/>
                <a:ea typeface="Calibri"/>
                <a:cs typeface="Times New Roman" pitchFamily="18" charset="0"/>
              </a:rPr>
              <a:t>	Theo Whitaker, 1969, </a:t>
            </a:r>
            <a:r>
              <a:rPr lang="en-US" sz="2800" dirty="0" err="1">
                <a:solidFill>
                  <a:srgbClr val="0000FF"/>
                </a:solidFill>
                <a:latin typeface="Times New Roman" pitchFamily="18" charset="0"/>
                <a:ea typeface="Calibri"/>
                <a:cs typeface="Times New Roman" pitchFamily="18" charset="0"/>
              </a:rPr>
              <a:t>thế</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giới</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sống</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được</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chia</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thành</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năm</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giới</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Khởi</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sinh</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Nguyên</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sinh</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Nấm</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Thực</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vật</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Động</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vật</a:t>
            </a:r>
            <a:r>
              <a:rPr lang="en-US" sz="2800" dirty="0">
                <a:solidFill>
                  <a:srgbClr val="0000FF"/>
                </a:solidFill>
                <a:latin typeface="Times New Roman" pitchFamily="18" charset="0"/>
                <a:ea typeface="Calibri"/>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13" name="TextBox 12"/>
          <p:cNvSpPr txBox="1"/>
          <p:nvPr/>
        </p:nvSpPr>
        <p:spPr>
          <a:xfrm>
            <a:off x="0" y="2617113"/>
            <a:ext cx="12192000" cy="430887"/>
          </a:xfrm>
          <a:prstGeom prst="rect">
            <a:avLst/>
          </a:prstGeom>
          <a:noFill/>
        </p:spPr>
        <p:txBody>
          <a:bodyPr wrap="square" lIns="0" tIns="0" rIns="0" bIns="0" rtlCol="0">
            <a:spAutoFit/>
          </a:bodyPr>
          <a:lstStyle/>
          <a:p>
            <a:pPr algn="just">
              <a:spcAft>
                <a:spcPts val="0"/>
              </a:spcAft>
              <a:defRPr/>
            </a:pPr>
            <a:r>
              <a:rPr lang="en-US" sz="2800" b="1" dirty="0">
                <a:solidFill>
                  <a:srgbClr val="0000FF"/>
                </a:solidFill>
                <a:latin typeface="Times New Roman" pitchFamily="18" charset="0"/>
                <a:cs typeface="Times New Roman" pitchFamily="18" charset="0"/>
              </a:rPr>
              <a:t>4. KHÓA LƯỠNG PHÂN:</a:t>
            </a:r>
            <a:endParaRPr lang="en-US" sz="2800" dirty="0">
              <a:solidFill>
                <a:srgbClr val="0000FF"/>
              </a:solidFill>
              <a:latin typeface="Times New Roman" pitchFamily="18" charset="0"/>
              <a:cs typeface="Times New Roman" pitchFamily="18" charset="0"/>
            </a:endParaRPr>
          </a:p>
        </p:txBody>
      </p:sp>
      <p:sp>
        <p:nvSpPr>
          <p:cNvPr id="9" name="TextBox 8"/>
          <p:cNvSpPr txBox="1"/>
          <p:nvPr/>
        </p:nvSpPr>
        <p:spPr>
          <a:xfrm>
            <a:off x="0" y="3024426"/>
            <a:ext cx="11963400" cy="2154436"/>
          </a:xfrm>
          <a:prstGeom prst="rect">
            <a:avLst/>
          </a:prstGeom>
          <a:noFill/>
        </p:spPr>
        <p:txBody>
          <a:bodyPr wrap="square" lIns="0" tIns="0" rIns="0" bIns="0" rtlCol="0">
            <a:spAutoFit/>
          </a:bodyPr>
          <a:lstStyle/>
          <a:p>
            <a:pPr marL="457200" indent="-457200" algn="just">
              <a:defRPr/>
            </a:pP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Khóa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lưỡng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phân</a:t>
            </a:r>
            <a:r>
              <a:rPr lang="en-US" sz="2800" b="1"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dựa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một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đôi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đặc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điểm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đối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lập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chia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chúng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thành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hai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nhóm</a:t>
            </a:r>
            <a:r>
              <a:rPr lang="en-US" sz="2800" dirty="0">
                <a:solidFill>
                  <a:srgbClr val="0000FF"/>
                </a:solidFill>
                <a:latin typeface="Times New Roman" pitchFamily="18" charset="0"/>
                <a:cs typeface="Times New Roman" pitchFamily="18" charset="0"/>
              </a:rPr>
              <a:t>.</a:t>
            </a:r>
          </a:p>
          <a:p>
            <a:pPr marL="457200" indent="-457200" algn="just">
              <a:defRPr/>
            </a:pP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Cách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xây</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dựng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khóa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lưỡng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phân</a:t>
            </a:r>
            <a:r>
              <a:rPr lang="en-US" sz="2800" b="1"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định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đặc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điểm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đặc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trưng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đối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lập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mỗi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dựa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chia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chúng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thành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hai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nhóm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đến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mỗi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nhóm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chỉ</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còn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một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endParaRPr lang="en-US" sz="2800"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421116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withEffect">
                                  <p:stCondLst>
                                    <p:cond delay="0"/>
                                  </p:stCondLst>
                                  <p:iterate type="lt">
                                    <p:tmPct val="10000"/>
                                  </p:iterate>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500" fill="hold"/>
                                        <p:tgtEl>
                                          <p:spTgt spid="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
                                            <p:txEl>
                                              <p:pRg st="0" end="0"/>
                                            </p:txEl>
                                          </p:spTgt>
                                        </p:tgtEl>
                                      </p:cBhvr>
                                    </p:animEffect>
                                  </p:childTnLst>
                                </p:cTn>
                              </p:par>
                            </p:childTnLst>
                          </p:cTn>
                        </p:par>
                        <p:par>
                          <p:cTn id="12" fill="hold">
                            <p:stCondLst>
                              <p:cond delay="4900"/>
                            </p:stCondLst>
                            <p:childTnLst>
                              <p:par>
                                <p:cTn id="13" presetID="41" presetClass="entr" presetSubtype="0" fill="hold" nodeType="afterEffect">
                                  <p:stCondLst>
                                    <p:cond delay="0"/>
                                  </p:stCondLst>
                                  <p:iterate type="lt">
                                    <p:tmPct val="10000"/>
                                  </p:iterate>
                                  <p:childTnLst>
                                    <p:set>
                                      <p:cBhvr>
                                        <p:cTn id="14" dur="1" fill="hold">
                                          <p:stCondLst>
                                            <p:cond delay="0"/>
                                          </p:stCondLst>
                                        </p:cTn>
                                        <p:tgtEl>
                                          <p:spTgt spid="9">
                                            <p:txEl>
                                              <p:pRg st="1" end="1"/>
                                            </p:txEl>
                                          </p:spTgt>
                                        </p:tgtEl>
                                        <p:attrNameLst>
                                          <p:attrName>style.visibility</p:attrName>
                                        </p:attrNameLst>
                                      </p:cBhvr>
                                      <p:to>
                                        <p:strVal val="visible"/>
                                      </p:to>
                                    </p:set>
                                    <p:anim calcmode="lin" valueType="num">
                                      <p:cBhvr>
                                        <p:cTn id="15" dur="500" fill="hold"/>
                                        <p:tgtEl>
                                          <p:spTgt spid="9">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9">
                                            <p:txEl>
                                              <p:pRg st="1" end="1"/>
                                            </p:txEl>
                                          </p:spTgt>
                                        </p:tgtEl>
                                        <p:attrNameLst>
                                          <p:attrName>ppt_y</p:attrName>
                                        </p:attrNameLst>
                                      </p:cBhvr>
                                      <p:tavLst>
                                        <p:tav tm="0">
                                          <p:val>
                                            <p:strVal val="#ppt_y"/>
                                          </p:val>
                                        </p:tav>
                                        <p:tav tm="100000">
                                          <p:val>
                                            <p:strVal val="#ppt_y"/>
                                          </p:val>
                                        </p:tav>
                                      </p:tavLst>
                                    </p:anim>
                                    <p:anim calcmode="lin" valueType="num">
                                      <p:cBhvr>
                                        <p:cTn id="17" dur="500" fill="hold"/>
                                        <p:tgtEl>
                                          <p:spTgt spid="9">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9">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0717" y="1676400"/>
            <a:ext cx="11684000" cy="2246769"/>
          </a:xfrm>
          <a:prstGeom prst="rect">
            <a:avLst/>
          </a:prstGeom>
          <a:solidFill>
            <a:schemeClr val="accent3">
              <a:lumMod val="40000"/>
              <a:lumOff val="60000"/>
            </a:schemeClr>
          </a:solidFill>
        </p:spPr>
        <p:txBody>
          <a:bodyPr>
            <a:spAutoFit/>
          </a:bodyPr>
          <a:lstStyle/>
          <a:p>
            <a:pPr indent="304800" algn="just">
              <a:defRPr/>
            </a:pPr>
            <a:r>
              <a:rPr lang="vi-VN" sz="2800" dirty="0">
                <a:solidFill>
                  <a:srgbClr val="FF33CC"/>
                </a:solidFill>
                <a:latin typeface="Times New Roman" pitchFamily="18" charset="0"/>
                <a:cs typeface="Times New Roman" pitchFamily="18" charset="0"/>
              </a:rPr>
              <a:t>Em gặp khó khăn gì khi cần chọn một cuốn sách trên giá chứa rất nhiều sách nhưng lại không được sắp xếp theo một tiêu chí nào. Từ đó, liên hệ trong tự nhiên, số loại sinh vật rất đa dạng, việc sắp xếp các sinh vật vào các nhóm phân loại có ý nghĩa giúp chúng ta dễ dàng nghiên cứu về sinh vật và nhận ra sự đa dạng của sinh giới.</a:t>
            </a:r>
            <a:endParaRPr lang="en-US" sz="2800" dirty="0">
              <a:solidFill>
                <a:srgbClr val="FF33CC"/>
              </a:solidFill>
              <a:latin typeface="Times New Roman" pitchFamily="18" charset="0"/>
              <a:cs typeface="Times New Roman" pitchFamily="18" charset="0"/>
            </a:endParaRPr>
          </a:p>
        </p:txBody>
      </p:sp>
      <p:sp>
        <p:nvSpPr>
          <p:cNvPr id="40963" name="Rectangle 4"/>
          <p:cNvSpPr>
            <a:spLocks noChangeArrowheads="1"/>
          </p:cNvSpPr>
          <p:nvPr/>
        </p:nvSpPr>
        <p:spPr bwMode="auto">
          <a:xfrm>
            <a:off x="812800" y="450850"/>
            <a:ext cx="11101917" cy="954107"/>
          </a:xfrm>
          <a:prstGeom prst="rect">
            <a:avLst/>
          </a:prstGeom>
          <a:noFill/>
          <a:ln w="9525">
            <a:noFill/>
            <a:miter lim="800000"/>
            <a:headEnd/>
            <a:tailEnd/>
          </a:ln>
        </p:spPr>
        <p:txBody>
          <a:bodyPr>
            <a:spAutoFit/>
          </a:bodyPr>
          <a:lstStyle/>
          <a:p>
            <a:pPr indent="304800" algn="just"/>
            <a:r>
              <a:rPr lang="vi-VN" sz="2800" dirty="0">
                <a:solidFill>
                  <a:srgbClr val="FF0000"/>
                </a:solidFill>
                <a:latin typeface="Times New Roman" pitchFamily="18" charset="0"/>
                <a:cs typeface="Times New Roman" pitchFamily="18" charset="0"/>
              </a:rPr>
              <a:t>* Liên hệ việc sắp xếp các loại sách vào giá sách với việc sắp xếp các sinh vật của thế giới tự nhiên vào các nhóm phân loại có ý nghĩa gì?</a:t>
            </a:r>
            <a:endParaRPr lang="en-US" sz="2800" dirty="0">
              <a:solidFill>
                <a:srgbClr val="FF0000"/>
              </a:solidFill>
              <a:latin typeface="Times New Roman" pitchFamily="18" charset="0"/>
              <a:cs typeface="Times New Roman" pitchFamily="18" charset="0"/>
            </a:endParaRPr>
          </a:p>
        </p:txBody>
      </p:sp>
      <p:pic>
        <p:nvPicPr>
          <p:cNvPr id="40964" name="Picture 4" descr="mhjh"/>
          <p:cNvPicPr>
            <a:picLocks noChangeAspect="1" noChangeArrowheads="1" noCrop="1"/>
          </p:cNvPicPr>
          <p:nvPr/>
        </p:nvPicPr>
        <p:blipFill>
          <a:blip r:embed="rId2"/>
          <a:srcRect/>
          <a:stretch>
            <a:fillRect/>
          </a:stretch>
        </p:blipFill>
        <p:spPr bwMode="auto">
          <a:xfrm>
            <a:off x="0" y="609600"/>
            <a:ext cx="711200" cy="5334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40963"/>
                                        </p:tgtEl>
                                        <p:attrNameLst>
                                          <p:attrName>style.visibility</p:attrName>
                                        </p:attrNameLst>
                                      </p:cBhvr>
                                      <p:to>
                                        <p:strVal val="visible"/>
                                      </p:to>
                                    </p:set>
                                    <p:anim calcmode="lin" valueType="num">
                                      <p:cBhvr>
                                        <p:cTn id="7" dur="500" fill="hold"/>
                                        <p:tgtEl>
                                          <p:spTgt spid="40963"/>
                                        </p:tgtEl>
                                        <p:attrNameLst>
                                          <p:attrName>ppt_w</p:attrName>
                                        </p:attrNameLst>
                                      </p:cBhvr>
                                      <p:tavLst>
                                        <p:tav tm="0">
                                          <p:val>
                                            <p:fltVal val="0"/>
                                          </p:val>
                                        </p:tav>
                                        <p:tav tm="100000">
                                          <p:val>
                                            <p:strVal val="#ppt_w"/>
                                          </p:val>
                                        </p:tav>
                                      </p:tavLst>
                                    </p:anim>
                                    <p:anim calcmode="lin" valueType="num">
                                      <p:cBhvr>
                                        <p:cTn id="8" dur="500" fill="hold"/>
                                        <p:tgtEl>
                                          <p:spTgt spid="40963"/>
                                        </p:tgtEl>
                                        <p:attrNameLst>
                                          <p:attrName>ppt_h</p:attrName>
                                        </p:attrNameLst>
                                      </p:cBhvr>
                                      <p:tavLst>
                                        <p:tav tm="0">
                                          <p:val>
                                            <p:fltVal val="0"/>
                                          </p:val>
                                        </p:tav>
                                        <p:tav tm="100000">
                                          <p:val>
                                            <p:strVal val="#ppt_h"/>
                                          </p:val>
                                        </p:tav>
                                      </p:tavLst>
                                    </p:anim>
                                    <p:animEffect transition="in" filter="fade">
                                      <p:cBhvr>
                                        <p:cTn id="9" dur="500"/>
                                        <p:tgtEl>
                                          <p:spTgt spid="4096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096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TextBox 3"/>
          <p:cNvSpPr txBox="1">
            <a:spLocks noChangeArrowheads="1"/>
          </p:cNvSpPr>
          <p:nvPr/>
        </p:nvSpPr>
        <p:spPr bwMode="auto">
          <a:xfrm>
            <a:off x="440267" y="914400"/>
            <a:ext cx="11235267" cy="1087221"/>
          </a:xfrm>
          <a:prstGeom prst="rect">
            <a:avLst/>
          </a:prstGeom>
          <a:noFill/>
          <a:ln w="9525">
            <a:noFill/>
            <a:miter lim="800000"/>
            <a:headEnd/>
            <a:tailEnd/>
          </a:ln>
        </p:spPr>
        <p:txBody>
          <a:bodyPr lIns="0" tIns="0" rIns="0" bIns="0">
            <a:spAutoFit/>
          </a:bodyPr>
          <a:lstStyle/>
          <a:p>
            <a:pPr algn="just">
              <a:lnSpc>
                <a:spcPct val="115000"/>
              </a:lnSpc>
              <a:spcBef>
                <a:spcPts val="600"/>
              </a:spcBef>
              <a:spcAft>
                <a:spcPts val="600"/>
              </a:spcAft>
            </a:pPr>
            <a:r>
              <a:rPr lang="en-US" sz="3200" b="1" dirty="0" err="1">
                <a:solidFill>
                  <a:srgbClr val="DA172C"/>
                </a:solidFill>
                <a:latin typeface="Times New Roman" pitchFamily="18" charset="0"/>
                <a:cs typeface="Times New Roman" pitchFamily="18" charset="0"/>
              </a:rPr>
              <a:t>Câu</a:t>
            </a:r>
            <a:r>
              <a:rPr lang="en-US" sz="3200" b="1" dirty="0">
                <a:solidFill>
                  <a:srgbClr val="DA172C"/>
                </a:solidFill>
                <a:latin typeface="Times New Roman" pitchFamily="18" charset="0"/>
                <a:cs typeface="Times New Roman" pitchFamily="18" charset="0"/>
              </a:rPr>
              <a:t> 1.</a:t>
            </a:r>
            <a:r>
              <a:rPr lang="en-US" sz="3200" dirty="0">
                <a:solidFill>
                  <a:srgbClr val="DA172C"/>
                </a:solidFill>
                <a:latin typeface="Times New Roman" pitchFamily="18" charset="0"/>
                <a:cs typeface="Times New Roman" pitchFamily="18" charset="0"/>
              </a:rPr>
              <a:t> </a:t>
            </a:r>
            <a:r>
              <a:rPr lang="en-US" sz="3200" dirty="0" err="1">
                <a:solidFill>
                  <a:srgbClr val="DA172C"/>
                </a:solidFill>
                <a:latin typeface="Times New Roman" pitchFamily="18" charset="0"/>
                <a:cs typeface="Times New Roman" pitchFamily="18" charset="0"/>
              </a:rPr>
              <a:t>Thế</a:t>
            </a:r>
            <a:r>
              <a:rPr lang="en-US" sz="3200" dirty="0">
                <a:solidFill>
                  <a:srgbClr val="DA172C"/>
                </a:solidFill>
                <a:latin typeface="Times New Roman" pitchFamily="18" charset="0"/>
                <a:cs typeface="Times New Roman" pitchFamily="18" charset="0"/>
              </a:rPr>
              <a:t> </a:t>
            </a:r>
            <a:r>
              <a:rPr lang="en-US" sz="3200" dirty="0" err="1">
                <a:solidFill>
                  <a:srgbClr val="DA172C"/>
                </a:solidFill>
                <a:latin typeface="Times New Roman" pitchFamily="18" charset="0"/>
                <a:cs typeface="Times New Roman" pitchFamily="18" charset="0"/>
              </a:rPr>
              <a:t>giới</a:t>
            </a:r>
            <a:r>
              <a:rPr lang="en-US" sz="3200" dirty="0">
                <a:solidFill>
                  <a:srgbClr val="DA172C"/>
                </a:solidFill>
                <a:latin typeface="Times New Roman" pitchFamily="18" charset="0"/>
                <a:cs typeface="Times New Roman" pitchFamily="18" charset="0"/>
              </a:rPr>
              <a:t> </a:t>
            </a:r>
            <a:r>
              <a:rPr lang="en-US" sz="3200" dirty="0" err="1">
                <a:solidFill>
                  <a:srgbClr val="DA172C"/>
                </a:solidFill>
                <a:latin typeface="Times New Roman" pitchFamily="18" charset="0"/>
                <a:cs typeface="Times New Roman" pitchFamily="18" charset="0"/>
              </a:rPr>
              <a:t>sinh</a:t>
            </a:r>
            <a:r>
              <a:rPr lang="en-US" sz="3200" dirty="0">
                <a:solidFill>
                  <a:srgbClr val="DA172C"/>
                </a:solidFill>
                <a:latin typeface="Times New Roman" pitchFamily="18" charset="0"/>
                <a:cs typeface="Times New Roman" pitchFamily="18" charset="0"/>
              </a:rPr>
              <a:t> </a:t>
            </a:r>
            <a:r>
              <a:rPr lang="en-US" sz="3200" dirty="0" err="1">
                <a:solidFill>
                  <a:srgbClr val="DA172C"/>
                </a:solidFill>
                <a:latin typeface="Times New Roman" pitchFamily="18" charset="0"/>
                <a:cs typeface="Times New Roman" pitchFamily="18" charset="0"/>
              </a:rPr>
              <a:t>vật</a:t>
            </a:r>
            <a:r>
              <a:rPr lang="en-US" sz="3200" dirty="0">
                <a:solidFill>
                  <a:srgbClr val="DA172C"/>
                </a:solidFill>
                <a:latin typeface="Times New Roman" pitchFamily="18" charset="0"/>
                <a:cs typeface="Times New Roman" pitchFamily="18" charset="0"/>
              </a:rPr>
              <a:t> </a:t>
            </a:r>
            <a:r>
              <a:rPr lang="en-US" sz="3200" dirty="0" err="1">
                <a:solidFill>
                  <a:srgbClr val="DA172C"/>
                </a:solidFill>
                <a:latin typeface="Times New Roman" pitchFamily="18" charset="0"/>
                <a:cs typeface="Times New Roman" pitchFamily="18" charset="0"/>
              </a:rPr>
              <a:t>được</a:t>
            </a:r>
            <a:r>
              <a:rPr lang="en-US" sz="3200" dirty="0">
                <a:solidFill>
                  <a:srgbClr val="DA172C"/>
                </a:solidFill>
                <a:latin typeface="Times New Roman" pitchFamily="18" charset="0"/>
                <a:cs typeface="Times New Roman" pitchFamily="18" charset="0"/>
              </a:rPr>
              <a:t> </a:t>
            </a:r>
            <a:r>
              <a:rPr lang="en-US" sz="3200" dirty="0" err="1">
                <a:solidFill>
                  <a:srgbClr val="DA172C"/>
                </a:solidFill>
                <a:latin typeface="Times New Roman" pitchFamily="18" charset="0"/>
                <a:cs typeface="Times New Roman" pitchFamily="18" charset="0"/>
              </a:rPr>
              <a:t>phân</a:t>
            </a:r>
            <a:r>
              <a:rPr lang="en-US" sz="3200" dirty="0">
                <a:solidFill>
                  <a:srgbClr val="DA172C"/>
                </a:solidFill>
                <a:latin typeface="Times New Roman" pitchFamily="18" charset="0"/>
                <a:cs typeface="Times New Roman" pitchFamily="18" charset="0"/>
              </a:rPr>
              <a:t> </a:t>
            </a:r>
            <a:r>
              <a:rPr lang="en-US" sz="3200" dirty="0" err="1">
                <a:solidFill>
                  <a:srgbClr val="DA172C"/>
                </a:solidFill>
                <a:latin typeface="Times New Roman" pitchFamily="18" charset="0"/>
                <a:cs typeface="Times New Roman" pitchFamily="18" charset="0"/>
              </a:rPr>
              <a:t>loại</a:t>
            </a:r>
            <a:r>
              <a:rPr lang="en-US" sz="3200" dirty="0">
                <a:solidFill>
                  <a:srgbClr val="DA172C"/>
                </a:solidFill>
                <a:latin typeface="Times New Roman" pitchFamily="18" charset="0"/>
                <a:cs typeface="Times New Roman" pitchFamily="18" charset="0"/>
              </a:rPr>
              <a:t> </a:t>
            </a:r>
            <a:r>
              <a:rPr lang="en-US" sz="3200" dirty="0" err="1">
                <a:solidFill>
                  <a:srgbClr val="DA172C"/>
                </a:solidFill>
                <a:latin typeface="Times New Roman" pitchFamily="18" charset="0"/>
                <a:cs typeface="Times New Roman" pitchFamily="18" charset="0"/>
              </a:rPr>
              <a:t>thành</a:t>
            </a:r>
            <a:r>
              <a:rPr lang="en-US" sz="3200" dirty="0">
                <a:solidFill>
                  <a:srgbClr val="DA172C"/>
                </a:solidFill>
                <a:latin typeface="Times New Roman" pitchFamily="18" charset="0"/>
                <a:cs typeface="Times New Roman" pitchFamily="18" charset="0"/>
              </a:rPr>
              <a:t> </a:t>
            </a:r>
            <a:r>
              <a:rPr lang="en-US" sz="3200" dirty="0" err="1">
                <a:solidFill>
                  <a:srgbClr val="DA172C"/>
                </a:solidFill>
                <a:latin typeface="Times New Roman" pitchFamily="18" charset="0"/>
                <a:cs typeface="Times New Roman" pitchFamily="18" charset="0"/>
              </a:rPr>
              <a:t>các</a:t>
            </a:r>
            <a:r>
              <a:rPr lang="en-US" sz="3200" dirty="0">
                <a:solidFill>
                  <a:srgbClr val="DA172C"/>
                </a:solidFill>
                <a:latin typeface="Times New Roman" pitchFamily="18" charset="0"/>
                <a:cs typeface="Times New Roman" pitchFamily="18" charset="0"/>
              </a:rPr>
              <a:t> </a:t>
            </a:r>
            <a:r>
              <a:rPr lang="en-US" sz="3200" dirty="0" err="1">
                <a:solidFill>
                  <a:srgbClr val="DA172C"/>
                </a:solidFill>
                <a:latin typeface="Times New Roman" pitchFamily="18" charset="0"/>
                <a:cs typeface="Times New Roman" pitchFamily="18" charset="0"/>
              </a:rPr>
              <a:t>bậc</a:t>
            </a:r>
            <a:r>
              <a:rPr lang="en-US" sz="3200" dirty="0">
                <a:solidFill>
                  <a:srgbClr val="DA172C"/>
                </a:solidFill>
                <a:latin typeface="Times New Roman" pitchFamily="18" charset="0"/>
                <a:cs typeface="Times New Roman" pitchFamily="18" charset="0"/>
              </a:rPr>
              <a:t> </a:t>
            </a:r>
            <a:r>
              <a:rPr lang="en-US" sz="3200" dirty="0" err="1">
                <a:solidFill>
                  <a:srgbClr val="DA172C"/>
                </a:solidFill>
                <a:latin typeface="Times New Roman" pitchFamily="18" charset="0"/>
                <a:cs typeface="Times New Roman" pitchFamily="18" charset="0"/>
              </a:rPr>
              <a:t>phân</a:t>
            </a:r>
            <a:r>
              <a:rPr lang="en-US" sz="3200" dirty="0">
                <a:solidFill>
                  <a:srgbClr val="DA172C"/>
                </a:solidFill>
                <a:latin typeface="Times New Roman" pitchFamily="18" charset="0"/>
                <a:cs typeface="Times New Roman" pitchFamily="18" charset="0"/>
              </a:rPr>
              <a:t> </a:t>
            </a:r>
            <a:r>
              <a:rPr lang="en-US" sz="3200" dirty="0" err="1">
                <a:solidFill>
                  <a:srgbClr val="DA172C"/>
                </a:solidFill>
                <a:latin typeface="Times New Roman" pitchFamily="18" charset="0"/>
                <a:cs typeface="Times New Roman" pitchFamily="18" charset="0"/>
              </a:rPr>
              <a:t>loại</a:t>
            </a:r>
            <a:r>
              <a:rPr lang="en-US" sz="3200" dirty="0">
                <a:solidFill>
                  <a:srgbClr val="DA172C"/>
                </a:solidFill>
                <a:latin typeface="Times New Roman" pitchFamily="18" charset="0"/>
                <a:cs typeface="Times New Roman" pitchFamily="18" charset="0"/>
              </a:rPr>
              <a:t> </a:t>
            </a:r>
            <a:r>
              <a:rPr lang="en-US" sz="3200" dirty="0" err="1">
                <a:solidFill>
                  <a:srgbClr val="DA172C"/>
                </a:solidFill>
                <a:latin typeface="Times New Roman" pitchFamily="18" charset="0"/>
                <a:cs typeface="Times New Roman" pitchFamily="18" charset="0"/>
              </a:rPr>
              <a:t>từ</a:t>
            </a:r>
            <a:r>
              <a:rPr lang="en-US" sz="3200" dirty="0">
                <a:solidFill>
                  <a:srgbClr val="DA172C"/>
                </a:solidFill>
                <a:latin typeface="Times New Roman" pitchFamily="18" charset="0"/>
                <a:cs typeface="Times New Roman" pitchFamily="18" charset="0"/>
              </a:rPr>
              <a:t> </a:t>
            </a:r>
            <a:r>
              <a:rPr lang="en-US" sz="3200" dirty="0" err="1">
                <a:solidFill>
                  <a:srgbClr val="DA172C"/>
                </a:solidFill>
                <a:latin typeface="Times New Roman" pitchFamily="18" charset="0"/>
                <a:cs typeface="Times New Roman" pitchFamily="18" charset="0"/>
              </a:rPr>
              <a:t>nhỏ</a:t>
            </a:r>
            <a:r>
              <a:rPr lang="en-US" sz="3200" dirty="0">
                <a:solidFill>
                  <a:srgbClr val="DA172C"/>
                </a:solidFill>
                <a:latin typeface="Times New Roman" pitchFamily="18" charset="0"/>
                <a:cs typeface="Times New Roman" pitchFamily="18" charset="0"/>
              </a:rPr>
              <a:t> </a:t>
            </a:r>
            <a:r>
              <a:rPr lang="en-US" sz="3200" dirty="0" err="1">
                <a:solidFill>
                  <a:srgbClr val="DA172C"/>
                </a:solidFill>
                <a:latin typeface="Times New Roman" pitchFamily="18" charset="0"/>
                <a:cs typeface="Times New Roman" pitchFamily="18" charset="0"/>
              </a:rPr>
              <a:t>đến</a:t>
            </a:r>
            <a:r>
              <a:rPr lang="en-US" sz="3200" dirty="0">
                <a:solidFill>
                  <a:srgbClr val="DA172C"/>
                </a:solidFill>
                <a:latin typeface="Times New Roman" pitchFamily="18" charset="0"/>
                <a:cs typeface="Times New Roman" pitchFamily="18" charset="0"/>
              </a:rPr>
              <a:t> </a:t>
            </a:r>
            <a:r>
              <a:rPr lang="en-US" sz="3200" dirty="0" err="1">
                <a:solidFill>
                  <a:srgbClr val="DA172C"/>
                </a:solidFill>
                <a:latin typeface="Times New Roman" pitchFamily="18" charset="0"/>
                <a:cs typeface="Times New Roman" pitchFamily="18" charset="0"/>
              </a:rPr>
              <a:t>lớn</a:t>
            </a:r>
            <a:r>
              <a:rPr lang="en-US" sz="3200" dirty="0">
                <a:solidFill>
                  <a:srgbClr val="DA172C"/>
                </a:solidFill>
                <a:latin typeface="Times New Roman" pitchFamily="18" charset="0"/>
                <a:cs typeface="Times New Roman" pitchFamily="18" charset="0"/>
              </a:rPr>
              <a:t> </a:t>
            </a:r>
            <a:r>
              <a:rPr lang="en-US" sz="3200" dirty="0" err="1">
                <a:solidFill>
                  <a:srgbClr val="DA172C"/>
                </a:solidFill>
                <a:latin typeface="Times New Roman" pitchFamily="18" charset="0"/>
                <a:cs typeface="Times New Roman" pitchFamily="18" charset="0"/>
              </a:rPr>
              <a:t>theo</a:t>
            </a:r>
            <a:r>
              <a:rPr lang="en-US" sz="3200" dirty="0">
                <a:solidFill>
                  <a:srgbClr val="DA172C"/>
                </a:solidFill>
                <a:latin typeface="Times New Roman" pitchFamily="18" charset="0"/>
                <a:cs typeface="Times New Roman" pitchFamily="18" charset="0"/>
              </a:rPr>
              <a:t> </a:t>
            </a:r>
            <a:r>
              <a:rPr lang="en-US" sz="3200" dirty="0" err="1">
                <a:solidFill>
                  <a:srgbClr val="DA172C"/>
                </a:solidFill>
                <a:latin typeface="Times New Roman" pitchFamily="18" charset="0"/>
                <a:cs typeface="Times New Roman" pitchFamily="18" charset="0"/>
              </a:rPr>
              <a:t>trật</a:t>
            </a:r>
            <a:r>
              <a:rPr lang="en-US" sz="3200" dirty="0">
                <a:solidFill>
                  <a:srgbClr val="DA172C"/>
                </a:solidFill>
                <a:latin typeface="Times New Roman" pitchFamily="18" charset="0"/>
                <a:cs typeface="Times New Roman" pitchFamily="18" charset="0"/>
              </a:rPr>
              <a:t> </a:t>
            </a:r>
            <a:r>
              <a:rPr lang="en-US" sz="3200" dirty="0" err="1">
                <a:solidFill>
                  <a:srgbClr val="DA172C"/>
                </a:solidFill>
                <a:latin typeface="Times New Roman" pitchFamily="18" charset="0"/>
                <a:cs typeface="Times New Roman" pitchFamily="18" charset="0"/>
              </a:rPr>
              <a:t>tự</a:t>
            </a:r>
            <a:r>
              <a:rPr lang="en-US" sz="3200" dirty="0">
                <a:solidFill>
                  <a:srgbClr val="DA172C"/>
                </a:solidFill>
                <a:latin typeface="Times New Roman" pitchFamily="18" charset="0"/>
                <a:cs typeface="Times New Roman" pitchFamily="18" charset="0"/>
              </a:rPr>
              <a:t>:</a:t>
            </a:r>
          </a:p>
        </p:txBody>
      </p:sp>
      <p:sp>
        <p:nvSpPr>
          <p:cNvPr id="5" name="Rectangle: Rounded Corners 4"/>
          <p:cNvSpPr/>
          <p:nvPr/>
        </p:nvSpPr>
        <p:spPr>
          <a:xfrm>
            <a:off x="1295401" y="2282825"/>
            <a:ext cx="6728884" cy="882650"/>
          </a:xfrm>
          <a:prstGeom prst="roundRect">
            <a:avLst/>
          </a:prstGeom>
          <a:solidFill>
            <a:srgbClr val="0257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err="1">
                <a:solidFill>
                  <a:srgbClr val="FFFFFF"/>
                </a:solidFill>
                <a:latin typeface="Times New Roman" pitchFamily="18" charset="0"/>
                <a:cs typeface="Calibri" pitchFamily="34" charset="0"/>
              </a:rPr>
              <a:t>loài</a:t>
            </a:r>
            <a:r>
              <a:rPr lang="en-US" sz="2800" dirty="0">
                <a:solidFill>
                  <a:srgbClr val="FFFFFF"/>
                </a:solidFill>
                <a:latin typeface="Times New Roman" pitchFamily="18" charset="0"/>
                <a:cs typeface="Calibri" pitchFamily="34" charset="0"/>
              </a:rPr>
              <a:t> – chi – </a:t>
            </a:r>
            <a:r>
              <a:rPr lang="en-US" sz="2800" dirty="0" err="1">
                <a:solidFill>
                  <a:srgbClr val="FFFFFF"/>
                </a:solidFill>
                <a:latin typeface="Times New Roman" pitchFamily="18" charset="0"/>
                <a:cs typeface="Calibri" pitchFamily="34" charset="0"/>
              </a:rPr>
              <a:t>họ</a:t>
            </a:r>
            <a:r>
              <a:rPr lang="en-US" sz="2800" dirty="0">
                <a:solidFill>
                  <a:srgbClr val="FFFFFF"/>
                </a:solidFill>
                <a:latin typeface="Times New Roman" pitchFamily="18" charset="0"/>
                <a:cs typeface="Calibri" pitchFamily="34" charset="0"/>
              </a:rPr>
              <a:t> – </a:t>
            </a:r>
            <a:r>
              <a:rPr lang="en-US" sz="2800" dirty="0" err="1">
                <a:solidFill>
                  <a:srgbClr val="FFFFFF"/>
                </a:solidFill>
                <a:latin typeface="Times New Roman" pitchFamily="18" charset="0"/>
                <a:cs typeface="Calibri" pitchFamily="34" charset="0"/>
              </a:rPr>
              <a:t>bộ</a:t>
            </a:r>
            <a:r>
              <a:rPr lang="en-US" sz="2800" dirty="0">
                <a:solidFill>
                  <a:srgbClr val="FFFFFF"/>
                </a:solidFill>
                <a:latin typeface="Times New Roman" pitchFamily="18" charset="0"/>
                <a:cs typeface="Calibri" pitchFamily="34" charset="0"/>
              </a:rPr>
              <a:t> – </a:t>
            </a:r>
            <a:r>
              <a:rPr lang="en-US" sz="2800" dirty="0" err="1">
                <a:solidFill>
                  <a:srgbClr val="FFFFFF"/>
                </a:solidFill>
                <a:latin typeface="Times New Roman" pitchFamily="18" charset="0"/>
                <a:cs typeface="Calibri" pitchFamily="34" charset="0"/>
              </a:rPr>
              <a:t>lớp</a:t>
            </a:r>
            <a:r>
              <a:rPr lang="en-US" sz="2800" dirty="0">
                <a:solidFill>
                  <a:srgbClr val="FFFFFF"/>
                </a:solidFill>
                <a:latin typeface="Times New Roman" pitchFamily="18" charset="0"/>
                <a:cs typeface="Calibri" pitchFamily="34" charset="0"/>
              </a:rPr>
              <a:t> – </a:t>
            </a:r>
            <a:r>
              <a:rPr lang="en-US" sz="2800" dirty="0" err="1">
                <a:solidFill>
                  <a:srgbClr val="FFFFFF"/>
                </a:solidFill>
                <a:latin typeface="Times New Roman" pitchFamily="18" charset="0"/>
                <a:cs typeface="Calibri" pitchFamily="34" charset="0"/>
              </a:rPr>
              <a:t>ngành</a:t>
            </a:r>
            <a:r>
              <a:rPr lang="en-US" sz="2800" dirty="0">
                <a:solidFill>
                  <a:srgbClr val="FFFFFF"/>
                </a:solidFill>
                <a:latin typeface="Times New Roman" pitchFamily="18" charset="0"/>
                <a:cs typeface="Calibri" pitchFamily="34" charset="0"/>
              </a:rPr>
              <a:t> – </a:t>
            </a:r>
            <a:r>
              <a:rPr lang="en-US" sz="2800" dirty="0" err="1">
                <a:solidFill>
                  <a:srgbClr val="FFFFFF"/>
                </a:solidFill>
                <a:latin typeface="Times New Roman" pitchFamily="18" charset="0"/>
                <a:cs typeface="Calibri" pitchFamily="34" charset="0"/>
              </a:rPr>
              <a:t>giới</a:t>
            </a:r>
            <a:r>
              <a:rPr lang="en-US" sz="2800" dirty="0">
                <a:solidFill>
                  <a:srgbClr val="FFFFFF"/>
                </a:solidFill>
                <a:latin typeface="Times New Roman" pitchFamily="18" charset="0"/>
                <a:cs typeface="Calibri" pitchFamily="34" charset="0"/>
              </a:rPr>
              <a:t>.</a:t>
            </a:r>
            <a:endParaRPr lang="en-US" sz="2800" dirty="0">
              <a:solidFill>
                <a:srgbClr val="FFFFFF"/>
              </a:solidFill>
            </a:endParaRPr>
          </a:p>
        </p:txBody>
      </p:sp>
      <p:pic>
        <p:nvPicPr>
          <p:cNvPr id="41989" name="Picture 5"/>
          <p:cNvPicPr>
            <a:picLocks noChangeAspect="1"/>
          </p:cNvPicPr>
          <p:nvPr/>
        </p:nvPicPr>
        <p:blipFill>
          <a:blip r:embed="rId2"/>
          <a:srcRect/>
          <a:stretch>
            <a:fillRect/>
          </a:stretch>
        </p:blipFill>
        <p:spPr bwMode="auto">
          <a:xfrm>
            <a:off x="-4191000" y="914400"/>
            <a:ext cx="3810000" cy="3810000"/>
          </a:xfrm>
          <a:prstGeom prst="rect">
            <a:avLst/>
          </a:prstGeom>
          <a:noFill/>
          <a:ln w="9525">
            <a:noFill/>
            <a:miter lim="800000"/>
            <a:headEnd/>
            <a:tailEnd/>
          </a:ln>
        </p:spPr>
      </p:pic>
      <p:sp>
        <p:nvSpPr>
          <p:cNvPr id="7" name="Rectangle: Rounded Corners 6"/>
          <p:cNvSpPr/>
          <p:nvPr/>
        </p:nvSpPr>
        <p:spPr>
          <a:xfrm>
            <a:off x="1308100" y="3438525"/>
            <a:ext cx="6731000" cy="882650"/>
          </a:xfrm>
          <a:prstGeom prst="roundRect">
            <a:avLst/>
          </a:prstGeom>
          <a:solidFill>
            <a:srgbClr val="7BD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5000"/>
              </a:lnSpc>
              <a:defRPr/>
            </a:pPr>
            <a:r>
              <a:rPr lang="en-US" sz="2800" dirty="0" err="1">
                <a:solidFill>
                  <a:srgbClr val="051636"/>
                </a:solidFill>
                <a:latin typeface="Times New Roman" pitchFamily="18" charset="0"/>
                <a:cs typeface="Calibri" pitchFamily="34" charset="0"/>
              </a:rPr>
              <a:t>loài</a:t>
            </a:r>
            <a:r>
              <a:rPr lang="en-US" sz="2800" dirty="0">
                <a:solidFill>
                  <a:srgbClr val="051636"/>
                </a:solidFill>
                <a:latin typeface="Times New Roman" pitchFamily="18" charset="0"/>
                <a:cs typeface="Calibri" pitchFamily="34" charset="0"/>
              </a:rPr>
              <a:t> – </a:t>
            </a:r>
            <a:r>
              <a:rPr lang="en-US" sz="2800" dirty="0" err="1">
                <a:solidFill>
                  <a:srgbClr val="051636"/>
                </a:solidFill>
                <a:latin typeface="Times New Roman" pitchFamily="18" charset="0"/>
                <a:cs typeface="Calibri" pitchFamily="34" charset="0"/>
              </a:rPr>
              <a:t>họ</a:t>
            </a:r>
            <a:r>
              <a:rPr lang="en-US" sz="2800" dirty="0">
                <a:solidFill>
                  <a:srgbClr val="051636"/>
                </a:solidFill>
                <a:latin typeface="Times New Roman" pitchFamily="18" charset="0"/>
                <a:cs typeface="Calibri" pitchFamily="34" charset="0"/>
              </a:rPr>
              <a:t> – chi– </a:t>
            </a:r>
            <a:r>
              <a:rPr lang="en-US" sz="2800" dirty="0" err="1">
                <a:solidFill>
                  <a:srgbClr val="051636"/>
                </a:solidFill>
                <a:latin typeface="Times New Roman" pitchFamily="18" charset="0"/>
                <a:cs typeface="Calibri" pitchFamily="34" charset="0"/>
              </a:rPr>
              <a:t>bộ</a:t>
            </a:r>
            <a:r>
              <a:rPr lang="en-US" sz="2800" dirty="0">
                <a:solidFill>
                  <a:srgbClr val="051636"/>
                </a:solidFill>
                <a:latin typeface="Times New Roman" pitchFamily="18" charset="0"/>
                <a:cs typeface="Calibri" pitchFamily="34" charset="0"/>
              </a:rPr>
              <a:t> – </a:t>
            </a:r>
            <a:r>
              <a:rPr lang="en-US" sz="2800" dirty="0" err="1">
                <a:solidFill>
                  <a:srgbClr val="051636"/>
                </a:solidFill>
                <a:latin typeface="Times New Roman" pitchFamily="18" charset="0"/>
                <a:cs typeface="Calibri" pitchFamily="34" charset="0"/>
              </a:rPr>
              <a:t>lớp</a:t>
            </a:r>
            <a:r>
              <a:rPr lang="en-US" sz="2800" dirty="0">
                <a:solidFill>
                  <a:srgbClr val="051636"/>
                </a:solidFill>
                <a:latin typeface="Times New Roman" pitchFamily="18" charset="0"/>
                <a:cs typeface="Calibri" pitchFamily="34" charset="0"/>
              </a:rPr>
              <a:t> – </a:t>
            </a:r>
            <a:r>
              <a:rPr lang="en-US" sz="2800" dirty="0" err="1">
                <a:solidFill>
                  <a:srgbClr val="051636"/>
                </a:solidFill>
                <a:latin typeface="Times New Roman" pitchFamily="18" charset="0"/>
                <a:cs typeface="Calibri" pitchFamily="34" charset="0"/>
              </a:rPr>
              <a:t>ngành</a:t>
            </a:r>
            <a:r>
              <a:rPr lang="en-US" sz="2800" dirty="0">
                <a:solidFill>
                  <a:srgbClr val="051636"/>
                </a:solidFill>
                <a:latin typeface="Times New Roman" pitchFamily="18" charset="0"/>
                <a:cs typeface="Calibri" pitchFamily="34" charset="0"/>
              </a:rPr>
              <a:t> – </a:t>
            </a:r>
            <a:r>
              <a:rPr lang="en-US" sz="2800" dirty="0" err="1">
                <a:solidFill>
                  <a:srgbClr val="051636"/>
                </a:solidFill>
                <a:latin typeface="Times New Roman" pitchFamily="18" charset="0"/>
                <a:cs typeface="Calibri" pitchFamily="34" charset="0"/>
              </a:rPr>
              <a:t>giới</a:t>
            </a:r>
            <a:r>
              <a:rPr lang="en-US" sz="2800" dirty="0">
                <a:solidFill>
                  <a:srgbClr val="051636"/>
                </a:solidFill>
                <a:latin typeface="Times New Roman" pitchFamily="18" charset="0"/>
                <a:cs typeface="Calibri" pitchFamily="34" charset="0"/>
              </a:rPr>
              <a:t>.</a:t>
            </a:r>
          </a:p>
        </p:txBody>
      </p:sp>
      <p:sp>
        <p:nvSpPr>
          <p:cNvPr id="8" name="Rectangle: Rounded Corners 7"/>
          <p:cNvSpPr/>
          <p:nvPr/>
        </p:nvSpPr>
        <p:spPr>
          <a:xfrm>
            <a:off x="1308100" y="4605338"/>
            <a:ext cx="6731000" cy="882650"/>
          </a:xfrm>
          <a:prstGeom prst="roundRect">
            <a:avLst/>
          </a:prstGeom>
          <a:solidFill>
            <a:srgbClr val="F9E8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rgbClr val="000000"/>
                </a:solidFill>
                <a:latin typeface="Times New Roman" pitchFamily="18" charset="0"/>
                <a:cs typeface="Calibri" pitchFamily="34" charset="0"/>
              </a:rPr>
              <a:t>giới – ngành – bộ – lớp – họ – chi – loài.</a:t>
            </a:r>
            <a:endParaRPr lang="en-US" sz="2800">
              <a:solidFill>
                <a:srgbClr val="000000"/>
              </a:solidFill>
            </a:endParaRPr>
          </a:p>
        </p:txBody>
      </p:sp>
      <p:sp>
        <p:nvSpPr>
          <p:cNvPr id="9" name="Rectangle: Rounded Corners 8"/>
          <p:cNvSpPr/>
          <p:nvPr/>
        </p:nvSpPr>
        <p:spPr>
          <a:xfrm>
            <a:off x="1322917" y="5761038"/>
            <a:ext cx="6728883" cy="882650"/>
          </a:xfrm>
          <a:prstGeom prst="roundRect">
            <a:avLst/>
          </a:prstGeom>
          <a:solidFill>
            <a:srgbClr val="D39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5000"/>
              </a:lnSpc>
              <a:spcAft>
                <a:spcPts val="600"/>
              </a:spcAft>
              <a:defRPr/>
            </a:pPr>
            <a:r>
              <a:rPr lang="en-US" sz="2800">
                <a:solidFill>
                  <a:srgbClr val="051636"/>
                </a:solidFill>
                <a:latin typeface="Times New Roman" pitchFamily="18" charset="0"/>
                <a:cs typeface="Calibri" pitchFamily="34" charset="0"/>
              </a:rPr>
              <a:t>giới – họ – lớp  –  ngành  – bộ  – chi – loài.</a:t>
            </a:r>
          </a:p>
        </p:txBody>
      </p:sp>
      <p:sp>
        <p:nvSpPr>
          <p:cNvPr id="10" name="Oval 9"/>
          <p:cNvSpPr/>
          <p:nvPr/>
        </p:nvSpPr>
        <p:spPr>
          <a:xfrm>
            <a:off x="218017" y="2306638"/>
            <a:ext cx="838200" cy="882650"/>
          </a:xfrm>
          <a:prstGeom prst="ellipse">
            <a:avLst/>
          </a:prstGeom>
          <a:solidFill>
            <a:srgbClr val="FCC40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SG" sz="4400">
                <a:solidFill>
                  <a:prstClr val="black"/>
                </a:solidFill>
              </a:rPr>
              <a:t>A</a:t>
            </a:r>
            <a:endParaRPr lang="en-US" sz="4400">
              <a:solidFill>
                <a:prstClr val="black"/>
              </a:solidFill>
            </a:endParaRPr>
          </a:p>
        </p:txBody>
      </p:sp>
      <p:sp>
        <p:nvSpPr>
          <p:cNvPr id="11" name="Oval 10"/>
          <p:cNvSpPr/>
          <p:nvPr/>
        </p:nvSpPr>
        <p:spPr>
          <a:xfrm>
            <a:off x="165100" y="3429000"/>
            <a:ext cx="838200" cy="882650"/>
          </a:xfrm>
          <a:prstGeom prst="ellipse">
            <a:avLst/>
          </a:prstGeom>
          <a:solidFill>
            <a:srgbClr val="FCC40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SG" sz="4400">
                <a:solidFill>
                  <a:prstClr val="black"/>
                </a:solidFill>
              </a:rPr>
              <a:t>B</a:t>
            </a:r>
            <a:endParaRPr lang="en-US" sz="4400">
              <a:solidFill>
                <a:prstClr val="black"/>
              </a:solidFill>
            </a:endParaRPr>
          </a:p>
        </p:txBody>
      </p:sp>
      <p:sp>
        <p:nvSpPr>
          <p:cNvPr id="12" name="Oval 11"/>
          <p:cNvSpPr/>
          <p:nvPr/>
        </p:nvSpPr>
        <p:spPr>
          <a:xfrm>
            <a:off x="165100" y="4572000"/>
            <a:ext cx="838200" cy="882650"/>
          </a:xfrm>
          <a:prstGeom prst="ellipse">
            <a:avLst/>
          </a:prstGeom>
          <a:solidFill>
            <a:srgbClr val="FCC40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SG" sz="4400">
                <a:solidFill>
                  <a:prstClr val="black"/>
                </a:solidFill>
              </a:rPr>
              <a:t>C</a:t>
            </a:r>
            <a:endParaRPr lang="en-US" sz="4400">
              <a:solidFill>
                <a:prstClr val="black"/>
              </a:solidFill>
            </a:endParaRPr>
          </a:p>
        </p:txBody>
      </p:sp>
      <p:sp>
        <p:nvSpPr>
          <p:cNvPr id="13" name="Oval 12"/>
          <p:cNvSpPr/>
          <p:nvPr/>
        </p:nvSpPr>
        <p:spPr>
          <a:xfrm>
            <a:off x="165100" y="5761038"/>
            <a:ext cx="838200" cy="882650"/>
          </a:xfrm>
          <a:prstGeom prst="ellipse">
            <a:avLst/>
          </a:prstGeom>
          <a:solidFill>
            <a:srgbClr val="FCC40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SG" sz="4400">
                <a:solidFill>
                  <a:prstClr val="black"/>
                </a:solidFill>
              </a:rPr>
              <a:t>D</a:t>
            </a:r>
            <a:endParaRPr lang="en-US" sz="4400">
              <a:solidFill>
                <a:prstClr val="black"/>
              </a:solidFill>
            </a:endParaRPr>
          </a:p>
        </p:txBody>
      </p:sp>
      <p:sp>
        <p:nvSpPr>
          <p:cNvPr id="41997" name="TextBox 1"/>
          <p:cNvSpPr txBox="1">
            <a:spLocks noChangeArrowheads="1"/>
          </p:cNvSpPr>
          <p:nvPr/>
        </p:nvSpPr>
        <p:spPr bwMode="auto">
          <a:xfrm>
            <a:off x="4273551" y="457200"/>
            <a:ext cx="3680883" cy="554038"/>
          </a:xfrm>
          <a:prstGeom prst="rect">
            <a:avLst/>
          </a:prstGeom>
          <a:noFill/>
          <a:ln w="9525">
            <a:noFill/>
            <a:miter lim="800000"/>
            <a:headEnd/>
            <a:tailEnd/>
          </a:ln>
        </p:spPr>
        <p:txBody>
          <a:bodyPr lIns="0" tIns="0" rIns="0" bIns="0">
            <a:spAutoFit/>
          </a:bodyPr>
          <a:lstStyle/>
          <a:p>
            <a:r>
              <a:rPr lang="en-US" sz="3600" b="1" dirty="0">
                <a:solidFill>
                  <a:srgbClr val="FF0000"/>
                </a:solidFill>
                <a:latin typeface="Times New Roman" pitchFamily="18" charset="0"/>
                <a:cs typeface="Times New Roman" pitchFamily="18" charset="0"/>
              </a:rPr>
              <a:t>BÀI TẬP</a:t>
            </a:r>
          </a:p>
        </p:txBody>
      </p:sp>
      <p:sp>
        <p:nvSpPr>
          <p:cNvPr id="14" name="Oval 13"/>
          <p:cNvSpPr/>
          <p:nvPr/>
        </p:nvSpPr>
        <p:spPr>
          <a:xfrm>
            <a:off x="304800" y="2362200"/>
            <a:ext cx="685800" cy="762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trips(downRigh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15433" y="531813"/>
            <a:ext cx="11049000" cy="2219069"/>
          </a:xfrm>
          <a:prstGeom prst="rect">
            <a:avLst/>
          </a:prstGeom>
          <a:solidFill>
            <a:schemeClr val="accent5">
              <a:lumMod val="40000"/>
              <a:lumOff val="60000"/>
              <a:alpha val="62000"/>
            </a:schemeClr>
          </a:solidFill>
        </p:spPr>
        <p:txBody>
          <a:bodyPr lIns="0" tIns="0" rIns="0" bIns="0">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lnSpc>
                <a:spcPct val="115000"/>
              </a:lnSpc>
              <a:spcBef>
                <a:spcPts val="600"/>
              </a:spcBef>
              <a:spcAft>
                <a:spcPts val="600"/>
              </a:spcAft>
              <a:defRPr/>
            </a:pPr>
            <a:r>
              <a:rPr lang="vi-VN" sz="3600" b="1" dirty="0">
                <a:solidFill>
                  <a:srgbClr val="FF0000"/>
                </a:solidFill>
                <a:cs typeface="Calibri" pitchFamily="34" charset="0"/>
              </a:rPr>
              <a:t>Câu 2. </a:t>
            </a:r>
            <a:r>
              <a:rPr lang="vi-VN" sz="3600" dirty="0">
                <a:solidFill>
                  <a:srgbClr val="FF0000"/>
                </a:solidFill>
                <a:cs typeface="Calibri" pitchFamily="34" charset="0"/>
              </a:rPr>
              <a:t>Tên khoa học của loài người là </a:t>
            </a:r>
            <a:endParaRPr lang="en-SG" sz="3600" dirty="0">
              <a:solidFill>
                <a:srgbClr val="FF0000"/>
              </a:solidFill>
              <a:cs typeface="Calibri" pitchFamily="34" charset="0"/>
            </a:endParaRPr>
          </a:p>
          <a:p>
            <a:pPr eaLnBrk="1" hangingPunct="1">
              <a:lnSpc>
                <a:spcPct val="115000"/>
              </a:lnSpc>
              <a:spcBef>
                <a:spcPts val="600"/>
              </a:spcBef>
              <a:spcAft>
                <a:spcPts val="600"/>
              </a:spcAft>
              <a:defRPr/>
            </a:pPr>
            <a:r>
              <a:rPr lang="vi-VN" sz="3600" i="1" dirty="0">
                <a:solidFill>
                  <a:srgbClr val="FF0000"/>
                </a:solidFill>
                <a:cs typeface="Calibri" pitchFamily="34" charset="0"/>
              </a:rPr>
              <a:t>Homo sapiens </a:t>
            </a:r>
            <a:r>
              <a:rPr lang="vi-VN" sz="3600" dirty="0">
                <a:solidFill>
                  <a:srgbClr val="FF0000"/>
                </a:solidFill>
                <a:cs typeface="Calibri" pitchFamily="34" charset="0"/>
              </a:rPr>
              <a:t>Linnacus, 1758. </a:t>
            </a:r>
            <a:endParaRPr lang="en-SG" sz="3600" dirty="0">
              <a:solidFill>
                <a:srgbClr val="FF0000"/>
              </a:solidFill>
              <a:cs typeface="Calibri" pitchFamily="34" charset="0"/>
            </a:endParaRPr>
          </a:p>
          <a:p>
            <a:pPr eaLnBrk="1" hangingPunct="1">
              <a:lnSpc>
                <a:spcPct val="115000"/>
              </a:lnSpc>
              <a:spcBef>
                <a:spcPts val="600"/>
              </a:spcBef>
              <a:spcAft>
                <a:spcPts val="600"/>
              </a:spcAft>
              <a:defRPr/>
            </a:pPr>
            <a:r>
              <a:rPr lang="vi-VN" sz="3600" dirty="0">
                <a:solidFill>
                  <a:srgbClr val="FF0000"/>
                </a:solidFill>
                <a:cs typeface="Calibri" pitchFamily="34" charset="0"/>
              </a:rPr>
              <a:t>Hãy xác định tên giống, tên loài, tác giả, năm tìm ra loài đó</a:t>
            </a:r>
            <a:r>
              <a:rPr lang="vi-VN" sz="3600" dirty="0">
                <a:solidFill>
                  <a:srgbClr val="051636"/>
                </a:solidFill>
                <a:cs typeface="Calibri" pitchFamily="34" charset="0"/>
              </a:rPr>
              <a:t>.</a:t>
            </a:r>
            <a:endParaRPr lang="en-US" sz="3600" dirty="0">
              <a:solidFill>
                <a:srgbClr val="051636"/>
              </a:solidFill>
              <a:cs typeface="Calibri" pitchFamily="34" charset="0"/>
            </a:endParaRPr>
          </a:p>
        </p:txBody>
      </p:sp>
      <p:sp>
        <p:nvSpPr>
          <p:cNvPr id="14" name="TextBox 13"/>
          <p:cNvSpPr txBox="1">
            <a:spLocks noChangeArrowheads="1"/>
          </p:cNvSpPr>
          <p:nvPr/>
        </p:nvSpPr>
        <p:spPr bwMode="auto">
          <a:xfrm>
            <a:off x="914401" y="3929064"/>
            <a:ext cx="10850033" cy="492125"/>
          </a:xfrm>
          <a:prstGeom prst="rect">
            <a:avLst/>
          </a:prstGeom>
          <a:noFill/>
          <a:ln w="9525">
            <a:noFill/>
            <a:miter lim="800000"/>
            <a:headEnd/>
            <a:tailEnd/>
          </a:ln>
        </p:spPr>
        <p:txBody>
          <a:bodyPr lIns="0" tIns="0" rIns="0" bIns="0">
            <a:spAutoFit/>
          </a:bodyPr>
          <a:lstStyle/>
          <a:p>
            <a:r>
              <a:rPr lang="en-US" sz="3200" i="1" dirty="0">
                <a:solidFill>
                  <a:srgbClr val="051636"/>
                </a:solidFill>
                <a:cs typeface="Calibri" pitchFamily="34" charset="0"/>
              </a:rPr>
              <a:t>            </a:t>
            </a:r>
            <a:r>
              <a:rPr lang="vi-VN" sz="3200" i="1" dirty="0">
                <a:solidFill>
                  <a:srgbClr val="FF33CC"/>
                </a:solidFill>
                <a:latin typeface="Times New Roman" pitchFamily="18" charset="0"/>
                <a:cs typeface="Times New Roman" pitchFamily="18" charset="0"/>
              </a:rPr>
              <a:t>Homo</a:t>
            </a:r>
            <a:r>
              <a:rPr lang="en-US" sz="3200" i="1" dirty="0">
                <a:solidFill>
                  <a:srgbClr val="FF33CC"/>
                </a:solidFill>
                <a:latin typeface="Times New Roman" pitchFamily="18" charset="0"/>
                <a:cs typeface="Times New Roman" pitchFamily="18" charset="0"/>
              </a:rPr>
              <a:t>   ````</a:t>
            </a:r>
            <a:r>
              <a:rPr lang="vi-VN" sz="3200" i="1" dirty="0">
                <a:solidFill>
                  <a:srgbClr val="FF33CC"/>
                </a:solidFill>
                <a:latin typeface="Times New Roman" pitchFamily="18" charset="0"/>
                <a:cs typeface="Times New Roman" pitchFamily="18" charset="0"/>
              </a:rPr>
              <a:t>sapiens </a:t>
            </a:r>
            <a:r>
              <a:rPr lang="en-US" sz="3200" i="1" dirty="0">
                <a:solidFill>
                  <a:srgbClr val="FF33CC"/>
                </a:solidFill>
                <a:latin typeface="Times New Roman" pitchFamily="18" charset="0"/>
                <a:cs typeface="Times New Roman" pitchFamily="18" charset="0"/>
              </a:rPr>
              <a:t>   ````</a:t>
            </a:r>
            <a:r>
              <a:rPr lang="vi-VN" sz="3200" dirty="0">
                <a:solidFill>
                  <a:srgbClr val="FF33CC"/>
                </a:solidFill>
                <a:latin typeface="Times New Roman" pitchFamily="18" charset="0"/>
                <a:cs typeface="Times New Roman" pitchFamily="18" charset="0"/>
              </a:rPr>
              <a:t>Linnacus, </a:t>
            </a:r>
            <a:r>
              <a:rPr lang="en-US" sz="3200" dirty="0">
                <a:solidFill>
                  <a:srgbClr val="FF33CC"/>
                </a:solidFill>
                <a:latin typeface="Times New Roman" pitchFamily="18" charset="0"/>
                <a:cs typeface="Times New Roman" pitchFamily="18" charset="0"/>
              </a:rPr>
              <a:t>``````</a:t>
            </a:r>
            <a:r>
              <a:rPr lang="vi-VN" sz="3200" dirty="0">
                <a:solidFill>
                  <a:srgbClr val="FF33CC"/>
                </a:solidFill>
                <a:latin typeface="Times New Roman" pitchFamily="18" charset="0"/>
                <a:cs typeface="Times New Roman" pitchFamily="18" charset="0"/>
              </a:rPr>
              <a:t>1758.</a:t>
            </a:r>
            <a:endParaRPr lang="en-US" sz="3200" dirty="0">
              <a:solidFill>
                <a:srgbClr val="FF33CC"/>
              </a:solidFill>
              <a:latin typeface="Times New Roman" pitchFamily="18" charset="0"/>
              <a:cs typeface="Times New Roman" pitchFamily="18" charset="0"/>
            </a:endParaRPr>
          </a:p>
        </p:txBody>
      </p:sp>
      <p:sp>
        <p:nvSpPr>
          <p:cNvPr id="15" name="Left Brace 14"/>
          <p:cNvSpPr/>
          <p:nvPr/>
        </p:nvSpPr>
        <p:spPr>
          <a:xfrm rot="16200000">
            <a:off x="2895600" y="3979863"/>
            <a:ext cx="457200" cy="1371600"/>
          </a:xfrm>
          <a:prstGeom prst="lef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3200">
              <a:solidFill>
                <a:prstClr val="black"/>
              </a:solidFill>
            </a:endParaRPr>
          </a:p>
        </p:txBody>
      </p:sp>
      <p:sp>
        <p:nvSpPr>
          <p:cNvPr id="16" name="TextBox 15"/>
          <p:cNvSpPr txBox="1">
            <a:spLocks noChangeArrowheads="1"/>
          </p:cNvSpPr>
          <p:nvPr/>
        </p:nvSpPr>
        <p:spPr bwMode="auto">
          <a:xfrm>
            <a:off x="2286000" y="4959351"/>
            <a:ext cx="1524000" cy="492125"/>
          </a:xfrm>
          <a:prstGeom prst="rect">
            <a:avLst/>
          </a:prstGeom>
          <a:noFill/>
          <a:ln w="9525">
            <a:noFill/>
            <a:miter lim="800000"/>
            <a:headEnd/>
            <a:tailEnd/>
          </a:ln>
        </p:spPr>
        <p:txBody>
          <a:bodyPr lIns="0" tIns="0" rIns="0" bIns="0">
            <a:spAutoFit/>
          </a:bodyPr>
          <a:lstStyle/>
          <a:p>
            <a:pPr algn="ctr"/>
            <a:r>
              <a:rPr lang="en-SG" sz="3200" dirty="0" err="1">
                <a:solidFill>
                  <a:srgbClr val="0000FF"/>
                </a:solidFill>
                <a:latin typeface="Times New Roman" pitchFamily="18" charset="0"/>
                <a:cs typeface="Times New Roman" pitchFamily="18" charset="0"/>
              </a:rPr>
              <a:t>Giống</a:t>
            </a:r>
            <a:endParaRPr lang="en-US" sz="3200" dirty="0">
              <a:solidFill>
                <a:srgbClr val="0000FF"/>
              </a:solidFill>
              <a:latin typeface="Times New Roman" pitchFamily="18" charset="0"/>
              <a:cs typeface="Times New Roman" pitchFamily="18" charset="0"/>
            </a:endParaRPr>
          </a:p>
        </p:txBody>
      </p:sp>
      <p:sp>
        <p:nvSpPr>
          <p:cNvPr id="17" name="Left Brace 16"/>
          <p:cNvSpPr/>
          <p:nvPr/>
        </p:nvSpPr>
        <p:spPr>
          <a:xfrm rot="16200000">
            <a:off x="4669367" y="4024313"/>
            <a:ext cx="457200" cy="1371600"/>
          </a:xfrm>
          <a:prstGeom prst="lef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3200">
              <a:solidFill>
                <a:prstClr val="black"/>
              </a:solidFill>
            </a:endParaRPr>
          </a:p>
        </p:txBody>
      </p:sp>
      <p:sp>
        <p:nvSpPr>
          <p:cNvPr id="18" name="TextBox 17"/>
          <p:cNvSpPr txBox="1">
            <a:spLocks noChangeArrowheads="1"/>
          </p:cNvSpPr>
          <p:nvPr/>
        </p:nvSpPr>
        <p:spPr bwMode="auto">
          <a:xfrm>
            <a:off x="4167717" y="4959351"/>
            <a:ext cx="1524000" cy="492125"/>
          </a:xfrm>
          <a:prstGeom prst="rect">
            <a:avLst/>
          </a:prstGeom>
          <a:noFill/>
          <a:ln w="9525">
            <a:noFill/>
            <a:miter lim="800000"/>
            <a:headEnd/>
            <a:tailEnd/>
          </a:ln>
        </p:spPr>
        <p:txBody>
          <a:bodyPr lIns="0" tIns="0" rIns="0" bIns="0">
            <a:spAutoFit/>
          </a:bodyPr>
          <a:lstStyle/>
          <a:p>
            <a:pPr algn="ctr"/>
            <a:r>
              <a:rPr lang="en-SG" sz="3200" dirty="0" err="1">
                <a:solidFill>
                  <a:schemeClr val="accent1"/>
                </a:solidFill>
                <a:latin typeface="Times New Roman" pitchFamily="18" charset="0"/>
                <a:cs typeface="Times New Roman" pitchFamily="18" charset="0"/>
              </a:rPr>
              <a:t>Loài</a:t>
            </a:r>
            <a:endParaRPr lang="en-US" sz="3200" dirty="0">
              <a:solidFill>
                <a:schemeClr val="accent1"/>
              </a:solidFill>
              <a:latin typeface="Times New Roman" pitchFamily="18" charset="0"/>
              <a:cs typeface="Times New Roman" pitchFamily="18" charset="0"/>
            </a:endParaRPr>
          </a:p>
        </p:txBody>
      </p:sp>
      <p:sp>
        <p:nvSpPr>
          <p:cNvPr id="19" name="Left Brace 18"/>
          <p:cNvSpPr/>
          <p:nvPr/>
        </p:nvSpPr>
        <p:spPr>
          <a:xfrm rot="16200000">
            <a:off x="6986323" y="3822436"/>
            <a:ext cx="420688" cy="1913467"/>
          </a:xfrm>
          <a:prstGeom prst="lef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3200">
              <a:solidFill>
                <a:prstClr val="black"/>
              </a:solidFill>
            </a:endParaRPr>
          </a:p>
        </p:txBody>
      </p:sp>
      <p:sp>
        <p:nvSpPr>
          <p:cNvPr id="20" name="TextBox 19"/>
          <p:cNvSpPr txBox="1">
            <a:spLocks noChangeArrowheads="1"/>
          </p:cNvSpPr>
          <p:nvPr/>
        </p:nvSpPr>
        <p:spPr bwMode="auto">
          <a:xfrm>
            <a:off x="6273800" y="4949826"/>
            <a:ext cx="1845733" cy="492125"/>
          </a:xfrm>
          <a:prstGeom prst="rect">
            <a:avLst/>
          </a:prstGeom>
          <a:noFill/>
          <a:ln w="9525">
            <a:noFill/>
            <a:miter lim="800000"/>
            <a:headEnd/>
            <a:tailEnd/>
          </a:ln>
        </p:spPr>
        <p:txBody>
          <a:bodyPr lIns="0" tIns="0" rIns="0" bIns="0">
            <a:spAutoFit/>
          </a:bodyPr>
          <a:lstStyle/>
          <a:p>
            <a:pPr algn="ctr"/>
            <a:r>
              <a:rPr lang="en-SG" sz="3200" dirty="0" err="1">
                <a:solidFill>
                  <a:srgbClr val="00B050"/>
                </a:solidFill>
                <a:latin typeface="Times New Roman" pitchFamily="18" charset="0"/>
                <a:cs typeface="Times New Roman" pitchFamily="18" charset="0"/>
              </a:rPr>
              <a:t>Tác</a:t>
            </a:r>
            <a:r>
              <a:rPr lang="en-SG" sz="3200" dirty="0">
                <a:solidFill>
                  <a:srgbClr val="00B050"/>
                </a:solidFill>
                <a:latin typeface="Times New Roman" pitchFamily="18" charset="0"/>
                <a:cs typeface="Times New Roman" pitchFamily="18" charset="0"/>
              </a:rPr>
              <a:t> </a:t>
            </a:r>
            <a:r>
              <a:rPr lang="en-SG" sz="3200" dirty="0" err="1">
                <a:solidFill>
                  <a:srgbClr val="00B050"/>
                </a:solidFill>
                <a:latin typeface="Times New Roman" pitchFamily="18" charset="0"/>
                <a:cs typeface="Times New Roman" pitchFamily="18" charset="0"/>
              </a:rPr>
              <a:t>giả</a:t>
            </a:r>
            <a:endParaRPr lang="en-US" sz="3200" dirty="0">
              <a:solidFill>
                <a:srgbClr val="00B050"/>
              </a:solidFill>
              <a:latin typeface="Times New Roman" pitchFamily="18" charset="0"/>
              <a:cs typeface="Times New Roman" pitchFamily="18" charset="0"/>
            </a:endParaRPr>
          </a:p>
        </p:txBody>
      </p:sp>
      <p:sp>
        <p:nvSpPr>
          <p:cNvPr id="21" name="Left Brace 20"/>
          <p:cNvSpPr/>
          <p:nvPr/>
        </p:nvSpPr>
        <p:spPr>
          <a:xfrm rot="16200000">
            <a:off x="9053513" y="4016376"/>
            <a:ext cx="422275" cy="1371600"/>
          </a:xfrm>
          <a:prstGeom prst="lef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3200">
              <a:solidFill>
                <a:prstClr val="black"/>
              </a:solidFill>
            </a:endParaRPr>
          </a:p>
        </p:txBody>
      </p:sp>
      <p:sp>
        <p:nvSpPr>
          <p:cNvPr id="22" name="TextBox 21"/>
          <p:cNvSpPr txBox="1">
            <a:spLocks noChangeArrowheads="1"/>
          </p:cNvSpPr>
          <p:nvPr/>
        </p:nvSpPr>
        <p:spPr bwMode="auto">
          <a:xfrm>
            <a:off x="8703734" y="4984751"/>
            <a:ext cx="1322917" cy="492125"/>
          </a:xfrm>
          <a:prstGeom prst="rect">
            <a:avLst/>
          </a:prstGeom>
          <a:noFill/>
          <a:ln w="9525">
            <a:noFill/>
            <a:miter lim="800000"/>
            <a:headEnd/>
            <a:tailEnd/>
          </a:ln>
        </p:spPr>
        <p:txBody>
          <a:bodyPr lIns="0" tIns="0" rIns="0" bIns="0">
            <a:spAutoFit/>
          </a:bodyPr>
          <a:lstStyle/>
          <a:p>
            <a:pPr algn="ctr"/>
            <a:r>
              <a:rPr lang="en-SG" sz="3200" dirty="0" err="1">
                <a:solidFill>
                  <a:schemeClr val="accent5"/>
                </a:solidFill>
                <a:latin typeface="Times New Roman" pitchFamily="18" charset="0"/>
                <a:cs typeface="Times New Roman" pitchFamily="18" charset="0"/>
              </a:rPr>
              <a:t>Năm</a:t>
            </a:r>
            <a:endParaRPr lang="en-US" sz="3200" dirty="0">
              <a:solidFill>
                <a:schemeClr val="accent5"/>
              </a:solidFill>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250" fill="hold"/>
                                        <p:tgtEl>
                                          <p:spTgt spid="14"/>
                                        </p:tgtEl>
                                        <p:attrNameLst>
                                          <p:attrName>ppt_x</p:attrName>
                                        </p:attrNameLst>
                                      </p:cBhvr>
                                      <p:tavLst>
                                        <p:tav tm="0">
                                          <p:val>
                                            <p:strVal val="#ppt_x"/>
                                          </p:val>
                                        </p:tav>
                                        <p:tav tm="100000">
                                          <p:val>
                                            <p:strVal val="#ppt_x"/>
                                          </p:val>
                                        </p:tav>
                                      </p:tavLst>
                                    </p:anim>
                                    <p:anim calcmode="lin" valueType="num">
                                      <p:cBhvr additive="base">
                                        <p:cTn id="8" dur="25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25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250"/>
                                        <p:tgtEl>
                                          <p:spTgt spid="1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250"/>
                                        <p:tgtEl>
                                          <p:spTgt spid="1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250"/>
                                        <p:tgtEl>
                                          <p:spTgt spid="1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250"/>
                                        <p:tgtEl>
                                          <p:spTgt spid="1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250"/>
                                        <p:tgtEl>
                                          <p:spTgt spid="2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250"/>
                                        <p:tgtEl>
                                          <p:spTgt spid="2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6" grpId="0"/>
      <p:bldP spid="17" grpId="0" animBg="1"/>
      <p:bldP spid="18"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8"/>
          <p:cNvSpPr>
            <a:spLocks noChangeArrowheads="1"/>
          </p:cNvSpPr>
          <p:nvPr/>
        </p:nvSpPr>
        <p:spPr bwMode="auto">
          <a:xfrm>
            <a:off x="516467" y="0"/>
            <a:ext cx="11480800" cy="954107"/>
          </a:xfrm>
          <a:prstGeom prst="rect">
            <a:avLst/>
          </a:prstGeom>
          <a:noFill/>
          <a:ln w="9525">
            <a:noFill/>
            <a:miter lim="800000"/>
            <a:headEnd/>
            <a:tailEnd/>
          </a:ln>
        </p:spPr>
        <p:txBody>
          <a:bodyPr>
            <a:spAutoFit/>
          </a:bodyPr>
          <a:lstStyle/>
          <a:p>
            <a:pPr algn="just"/>
            <a:r>
              <a:rPr lang="en-US" sz="2800" dirty="0">
                <a:solidFill>
                  <a:srgbClr val="FF0000"/>
                </a:solidFill>
                <a:latin typeface="Times New Roman" pitchFamily="18" charset="0"/>
                <a:cs typeface="Times New Roman" pitchFamily="18" charset="0"/>
              </a:rPr>
              <a:t>3. </a:t>
            </a:r>
            <a:r>
              <a:rPr lang="en-US" sz="2800" dirty="0" err="1">
                <a:solidFill>
                  <a:srgbClr val="FF0000"/>
                </a:solidFill>
                <a:latin typeface="Times New Roman" pitchFamily="18" charset="0"/>
                <a:cs typeface="Times New Roman" pitchFamily="18" charset="0"/>
              </a:rPr>
              <a:t>Quan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sát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hình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ảnh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dưới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đây</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gọi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tên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sinh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vật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và</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biết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sinh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vật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đó</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thuộc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giới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nào</a:t>
            </a:r>
            <a:endParaRPr lang="en-US" sz="2800" dirty="0">
              <a:solidFill>
                <a:srgbClr val="FF0000"/>
              </a:solidFill>
              <a:latin typeface="Times New Roman" pitchFamily="18" charset="0"/>
              <a:cs typeface="Times New Roman" pitchFamily="18" charset="0"/>
            </a:endParaRPr>
          </a:p>
        </p:txBody>
      </p:sp>
      <p:pic>
        <p:nvPicPr>
          <p:cNvPr id="44035" name="Picture 2"/>
          <p:cNvPicPr>
            <a:picLocks noChangeAspect="1" noChangeArrowheads="1"/>
          </p:cNvPicPr>
          <p:nvPr/>
        </p:nvPicPr>
        <p:blipFill>
          <a:blip r:embed="rId2"/>
          <a:srcRect/>
          <a:stretch>
            <a:fillRect/>
          </a:stretch>
        </p:blipFill>
        <p:spPr bwMode="auto">
          <a:xfrm>
            <a:off x="516467" y="873125"/>
            <a:ext cx="11074400" cy="2514600"/>
          </a:xfrm>
          <a:prstGeom prst="rect">
            <a:avLst/>
          </a:prstGeom>
          <a:noFill/>
          <a:ln w="9525">
            <a:noFill/>
            <a:miter lim="800000"/>
            <a:headEnd/>
            <a:tailEnd/>
          </a:ln>
        </p:spPr>
      </p:pic>
      <p:graphicFrame>
        <p:nvGraphicFramePr>
          <p:cNvPr id="2" name="Table 1"/>
          <p:cNvGraphicFramePr>
            <a:graphicFrameLocks noGrp="1"/>
          </p:cNvGraphicFramePr>
          <p:nvPr/>
        </p:nvGraphicFramePr>
        <p:xfrm>
          <a:off x="1126067" y="3409950"/>
          <a:ext cx="10458451" cy="3291840"/>
        </p:xfrm>
        <a:graphic>
          <a:graphicData uri="http://schemas.openxmlformats.org/drawingml/2006/table">
            <a:tbl>
              <a:tblPr/>
              <a:tblGrid>
                <a:gridCol w="5213351">
                  <a:extLst>
                    <a:ext uri="{9D8B030D-6E8A-4147-A177-3AD203B41FA5}">
                      <a16:colId xmlns:a16="http://schemas.microsoft.com/office/drawing/2014/main" val="20000"/>
                    </a:ext>
                  </a:extLst>
                </a:gridCol>
                <a:gridCol w="5245100">
                  <a:extLst>
                    <a:ext uri="{9D8B030D-6E8A-4147-A177-3AD203B41FA5}">
                      <a16:colId xmlns:a16="http://schemas.microsoft.com/office/drawing/2014/main" val="20001"/>
                    </a:ext>
                  </a:extLst>
                </a:gridCol>
              </a:tblGrid>
              <a:tr h="268288">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vi-VN" sz="2400" b="1" i="0" u="none" strike="noStrike" cap="none" normalizeH="0" baseline="0" dirty="0">
                          <a:ln>
                            <a:noFill/>
                          </a:ln>
                          <a:solidFill>
                            <a:srgbClr val="FF33CC"/>
                          </a:solidFill>
                          <a:effectLst/>
                          <a:latin typeface="Times New Roman" pitchFamily="18" charset="0"/>
                          <a:cs typeface="Times New Roman" pitchFamily="18" charset="0"/>
                        </a:rPr>
                        <a:t>Sinh vật</a:t>
                      </a:r>
                      <a:endParaRPr kumimoji="0" lang="en-US" sz="2400" b="0" i="0" u="none" strike="noStrike" cap="none" normalizeH="0" baseline="0" dirty="0">
                        <a:ln>
                          <a:noFill/>
                        </a:ln>
                        <a:solidFill>
                          <a:srgbClr val="FF33CC"/>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vi-VN" sz="2400" b="1" i="0" u="none" strike="noStrike" cap="none" normalizeH="0" baseline="0">
                          <a:ln>
                            <a:noFill/>
                          </a:ln>
                          <a:solidFill>
                            <a:srgbClr val="FF33CC"/>
                          </a:solidFill>
                          <a:effectLst/>
                          <a:latin typeface="Times New Roman" pitchFamily="18" charset="0"/>
                          <a:cs typeface="Times New Roman" pitchFamily="18" charset="0"/>
                        </a:rPr>
                        <a:t>Giới</a:t>
                      </a:r>
                      <a:endParaRPr kumimoji="0" lang="en-US" sz="2400" b="0" i="0" u="none" strike="noStrike" cap="none" normalizeH="0" baseline="0">
                        <a:ln>
                          <a:noFill/>
                        </a:ln>
                        <a:solidFill>
                          <a:srgbClr val="FF33CC"/>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255588">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vi-VN" sz="2400" b="0" i="0" u="none" strike="noStrike" cap="none" normalizeH="0" baseline="0" dirty="0">
                          <a:ln>
                            <a:noFill/>
                          </a:ln>
                          <a:solidFill>
                            <a:srgbClr val="FF33CC"/>
                          </a:solidFill>
                          <a:effectLst/>
                          <a:latin typeface="Times New Roman" pitchFamily="18" charset="0"/>
                          <a:cs typeface="Times New Roman" pitchFamily="18" charset="0"/>
                        </a:rPr>
                        <a:t>Vi khuẩn</a:t>
                      </a:r>
                      <a:endParaRPr kumimoji="0" lang="en-US" sz="2400" b="0" i="0" u="none" strike="noStrike" cap="none" normalizeH="0" baseline="0" dirty="0">
                        <a:ln>
                          <a:noFill/>
                        </a:ln>
                        <a:solidFill>
                          <a:srgbClr val="FF33CC"/>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FF33CC"/>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258763">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vi-VN" sz="2400" b="0" i="0" u="none" strike="noStrike" cap="none" normalizeH="0" baseline="0" dirty="0">
                          <a:ln>
                            <a:noFill/>
                          </a:ln>
                          <a:solidFill>
                            <a:srgbClr val="FF33CC"/>
                          </a:solidFill>
                          <a:effectLst/>
                          <a:latin typeface="Times New Roman" pitchFamily="18" charset="0"/>
                          <a:cs typeface="Times New Roman" pitchFamily="18" charset="0"/>
                        </a:rPr>
                        <a:t>Gà</a:t>
                      </a:r>
                      <a:endParaRPr kumimoji="0" lang="en-US" sz="2400" b="0" i="0" u="none" strike="noStrike" cap="none" normalizeH="0" baseline="0" dirty="0">
                        <a:ln>
                          <a:noFill/>
                        </a:ln>
                        <a:solidFill>
                          <a:srgbClr val="FF33CC"/>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FF33CC"/>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258763">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vi-VN" sz="2400" b="0" i="0" u="none" strike="noStrike" cap="none" normalizeH="0" baseline="0">
                          <a:ln>
                            <a:noFill/>
                          </a:ln>
                          <a:solidFill>
                            <a:srgbClr val="FF33CC"/>
                          </a:solidFill>
                          <a:effectLst/>
                          <a:latin typeface="Times New Roman" pitchFamily="18" charset="0"/>
                          <a:cs typeface="Times New Roman" pitchFamily="18" charset="0"/>
                        </a:rPr>
                        <a:t>Ong</a:t>
                      </a:r>
                      <a:endParaRPr kumimoji="0" lang="en-US" sz="2400" b="0" i="0" u="none" strike="noStrike" cap="none" normalizeH="0" baseline="0">
                        <a:ln>
                          <a:noFill/>
                        </a:ln>
                        <a:solidFill>
                          <a:srgbClr val="FF33CC"/>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33CC"/>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255588">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vi-VN" sz="2400" b="0" i="0" u="none" strike="noStrike" cap="none" normalizeH="0" baseline="0" dirty="0">
                          <a:ln>
                            <a:noFill/>
                          </a:ln>
                          <a:solidFill>
                            <a:srgbClr val="FF33CC"/>
                          </a:solidFill>
                          <a:effectLst/>
                          <a:latin typeface="Times New Roman" pitchFamily="18" charset="0"/>
                          <a:cs typeface="Times New Roman" pitchFamily="18" charset="0"/>
                        </a:rPr>
                        <a:t>Trùng roi</a:t>
                      </a:r>
                      <a:endParaRPr kumimoji="0" lang="en-US" sz="2400" b="0" i="0" u="none" strike="noStrike" cap="none" normalizeH="0" baseline="0" dirty="0">
                        <a:ln>
                          <a:noFill/>
                        </a:ln>
                        <a:solidFill>
                          <a:srgbClr val="FF33CC"/>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33CC"/>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r h="261938">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vi-VN" sz="2400" b="0" i="0" u="none" strike="noStrike" cap="none" normalizeH="0" baseline="0">
                          <a:ln>
                            <a:noFill/>
                          </a:ln>
                          <a:solidFill>
                            <a:srgbClr val="FF33CC"/>
                          </a:solidFill>
                          <a:effectLst/>
                          <a:latin typeface="Times New Roman" pitchFamily="18" charset="0"/>
                          <a:cs typeface="Times New Roman" pitchFamily="18" charset="0"/>
                        </a:rPr>
                        <a:t>Rêu</a:t>
                      </a:r>
                      <a:endParaRPr kumimoji="0" lang="en-US" sz="2400" b="0" i="0" u="none" strike="noStrike" cap="none" normalizeH="0" baseline="0">
                        <a:ln>
                          <a:noFill/>
                        </a:ln>
                        <a:solidFill>
                          <a:srgbClr val="FF33CC"/>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33CC"/>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5"/>
                  </a:ext>
                </a:extLst>
              </a:tr>
              <a:tr h="255588">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vi-VN" sz="2400" b="0" i="0" u="none" strike="noStrike" cap="none" normalizeH="0" baseline="0">
                          <a:ln>
                            <a:noFill/>
                          </a:ln>
                          <a:solidFill>
                            <a:srgbClr val="FF33CC"/>
                          </a:solidFill>
                          <a:effectLst/>
                          <a:latin typeface="Times New Roman" pitchFamily="18" charset="0"/>
                          <a:cs typeface="Times New Roman" pitchFamily="18" charset="0"/>
                        </a:rPr>
                        <a:t>Éch</a:t>
                      </a:r>
                      <a:endParaRPr kumimoji="0" lang="en-US" sz="2400" b="0" i="0" u="none" strike="noStrike" cap="none" normalizeH="0" baseline="0">
                        <a:ln>
                          <a:noFill/>
                        </a:ln>
                        <a:solidFill>
                          <a:srgbClr val="FF33CC"/>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33CC"/>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6"/>
                  </a:ext>
                </a:extLst>
              </a:tr>
              <a:tr h="255588">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vi-VN" sz="2400" b="0" i="0" u="none" strike="noStrike" cap="none" normalizeH="0" baseline="0">
                          <a:ln>
                            <a:noFill/>
                          </a:ln>
                          <a:solidFill>
                            <a:srgbClr val="FF33CC"/>
                          </a:solidFill>
                          <a:effectLst/>
                          <a:latin typeface="Times New Roman" pitchFamily="18" charset="0"/>
                          <a:cs typeface="Times New Roman" pitchFamily="18" charset="0"/>
                        </a:rPr>
                        <a:t>Cây phượng</a:t>
                      </a:r>
                      <a:endParaRPr kumimoji="0" lang="en-US" sz="2400" b="0" i="0" u="none" strike="noStrike" cap="none" normalizeH="0" baseline="0">
                        <a:ln>
                          <a:noFill/>
                        </a:ln>
                        <a:solidFill>
                          <a:srgbClr val="FF33CC"/>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33CC"/>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7"/>
                  </a:ext>
                </a:extLst>
              </a:tr>
              <a:tr h="271463">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vi-VN" sz="2400" b="0" i="0" u="none" strike="noStrike" cap="none" normalizeH="0" baseline="0">
                          <a:ln>
                            <a:noFill/>
                          </a:ln>
                          <a:solidFill>
                            <a:srgbClr val="FF33CC"/>
                          </a:solidFill>
                          <a:effectLst/>
                          <a:latin typeface="Times New Roman" pitchFamily="18" charset="0"/>
                          <a:cs typeface="Times New Roman" pitchFamily="18" charset="0"/>
                        </a:rPr>
                        <a:t>Nấm đùi gà</a:t>
                      </a:r>
                      <a:endParaRPr kumimoji="0" lang="en-US" sz="2400" b="0" i="0" u="none" strike="noStrike" cap="none" normalizeH="0" baseline="0">
                        <a:ln>
                          <a:noFill/>
                        </a:ln>
                        <a:solidFill>
                          <a:srgbClr val="FF33CC"/>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33CC"/>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8"/>
                  </a:ext>
                </a:extLst>
              </a:tr>
            </a:tbl>
          </a:graphicData>
        </a:graphic>
      </p:graphicFrame>
      <p:sp>
        <p:nvSpPr>
          <p:cNvPr id="3" name="Rectangle 2"/>
          <p:cNvSpPr>
            <a:spLocks noChangeArrowheads="1"/>
          </p:cNvSpPr>
          <p:nvPr/>
        </p:nvSpPr>
        <p:spPr bwMode="auto">
          <a:xfrm>
            <a:off x="6261100" y="3676651"/>
            <a:ext cx="1861407" cy="461665"/>
          </a:xfrm>
          <a:prstGeom prst="rect">
            <a:avLst/>
          </a:prstGeom>
          <a:noFill/>
          <a:ln w="9525">
            <a:noFill/>
            <a:miter lim="800000"/>
            <a:headEnd/>
            <a:tailEnd/>
          </a:ln>
        </p:spPr>
        <p:txBody>
          <a:bodyPr wrap="none">
            <a:spAutoFit/>
          </a:bodyPr>
          <a:lstStyle/>
          <a:p>
            <a:pPr indent="457200" algn="just"/>
            <a:r>
              <a:rPr lang="vi-VN" sz="2400" dirty="0">
                <a:solidFill>
                  <a:srgbClr val="0000FF"/>
                </a:solidFill>
                <a:latin typeface="Times New Roman" pitchFamily="18" charset="0"/>
                <a:cs typeface="Times New Roman" pitchFamily="18" charset="0"/>
              </a:rPr>
              <a:t>Khởi sinh</a:t>
            </a:r>
            <a:endParaRPr lang="en-US" sz="2400" dirty="0">
              <a:solidFill>
                <a:srgbClr val="0000FF"/>
              </a:solidFill>
              <a:latin typeface="Times New Roman" pitchFamily="18" charset="0"/>
              <a:cs typeface="Times New Roman" pitchFamily="18" charset="0"/>
            </a:endParaRPr>
          </a:p>
        </p:txBody>
      </p:sp>
      <p:sp>
        <p:nvSpPr>
          <p:cNvPr id="4" name="Rectangle 3"/>
          <p:cNvSpPr>
            <a:spLocks noChangeArrowheads="1"/>
          </p:cNvSpPr>
          <p:nvPr/>
        </p:nvSpPr>
        <p:spPr bwMode="auto">
          <a:xfrm>
            <a:off x="6314017" y="4038601"/>
            <a:ext cx="1782860" cy="461665"/>
          </a:xfrm>
          <a:prstGeom prst="rect">
            <a:avLst/>
          </a:prstGeom>
          <a:noFill/>
          <a:ln w="9525">
            <a:noFill/>
            <a:miter lim="800000"/>
            <a:headEnd/>
            <a:tailEnd/>
          </a:ln>
        </p:spPr>
        <p:txBody>
          <a:bodyPr wrap="none">
            <a:spAutoFit/>
          </a:bodyPr>
          <a:lstStyle/>
          <a:p>
            <a:pPr indent="457200" algn="just"/>
            <a:r>
              <a:rPr lang="vi-VN" sz="2400" dirty="0">
                <a:solidFill>
                  <a:srgbClr val="006600"/>
                </a:solidFill>
                <a:latin typeface="Times New Roman" pitchFamily="18" charset="0"/>
                <a:cs typeface="Times New Roman" pitchFamily="18" charset="0"/>
              </a:rPr>
              <a:t>Động vật</a:t>
            </a:r>
            <a:endParaRPr lang="en-US" sz="2400" dirty="0">
              <a:solidFill>
                <a:srgbClr val="006600"/>
              </a:solidFill>
              <a:latin typeface="Times New Roman" pitchFamily="18" charset="0"/>
              <a:cs typeface="Times New Roman" pitchFamily="18" charset="0"/>
            </a:endParaRPr>
          </a:p>
        </p:txBody>
      </p:sp>
      <p:sp>
        <p:nvSpPr>
          <p:cNvPr id="5" name="Rectangle 4"/>
          <p:cNvSpPr>
            <a:spLocks noChangeArrowheads="1"/>
          </p:cNvSpPr>
          <p:nvPr/>
        </p:nvSpPr>
        <p:spPr bwMode="auto">
          <a:xfrm>
            <a:off x="6341534" y="4419601"/>
            <a:ext cx="1782860" cy="461665"/>
          </a:xfrm>
          <a:prstGeom prst="rect">
            <a:avLst/>
          </a:prstGeom>
          <a:noFill/>
          <a:ln w="9525">
            <a:noFill/>
            <a:miter lim="800000"/>
            <a:headEnd/>
            <a:tailEnd/>
          </a:ln>
        </p:spPr>
        <p:txBody>
          <a:bodyPr wrap="none">
            <a:spAutoFit/>
          </a:bodyPr>
          <a:lstStyle/>
          <a:p>
            <a:pPr indent="457200" algn="just"/>
            <a:r>
              <a:rPr lang="vi-VN" sz="2400" dirty="0">
                <a:solidFill>
                  <a:srgbClr val="006600"/>
                </a:solidFill>
                <a:latin typeface="Times New Roman" pitchFamily="18" charset="0"/>
                <a:cs typeface="Times New Roman" pitchFamily="18" charset="0"/>
              </a:rPr>
              <a:t>Động vật</a:t>
            </a:r>
            <a:endParaRPr lang="en-US" sz="2400" dirty="0">
              <a:solidFill>
                <a:srgbClr val="006600"/>
              </a:solidFill>
              <a:latin typeface="Times New Roman" pitchFamily="18" charset="0"/>
              <a:cs typeface="Times New Roman" pitchFamily="18" charset="0"/>
            </a:endParaRPr>
          </a:p>
        </p:txBody>
      </p:sp>
      <p:sp>
        <p:nvSpPr>
          <p:cNvPr id="6" name="Rectangle 5"/>
          <p:cNvSpPr>
            <a:spLocks noChangeArrowheads="1"/>
          </p:cNvSpPr>
          <p:nvPr/>
        </p:nvSpPr>
        <p:spPr bwMode="auto">
          <a:xfrm>
            <a:off x="6233584" y="4800601"/>
            <a:ext cx="2210862" cy="461665"/>
          </a:xfrm>
          <a:prstGeom prst="rect">
            <a:avLst/>
          </a:prstGeom>
          <a:noFill/>
          <a:ln w="9525">
            <a:noFill/>
            <a:miter lim="800000"/>
            <a:headEnd/>
            <a:tailEnd/>
          </a:ln>
        </p:spPr>
        <p:txBody>
          <a:bodyPr wrap="none">
            <a:spAutoFit/>
          </a:bodyPr>
          <a:lstStyle/>
          <a:p>
            <a:pPr indent="457200" algn="just"/>
            <a:r>
              <a:rPr lang="vi-VN" sz="2400" dirty="0">
                <a:solidFill>
                  <a:srgbClr val="7030A0"/>
                </a:solidFill>
                <a:latin typeface="Times New Roman" pitchFamily="18" charset="0"/>
                <a:cs typeface="Times New Roman" pitchFamily="18" charset="0"/>
              </a:rPr>
              <a:t>Nguyên sinh</a:t>
            </a:r>
            <a:endParaRPr lang="en-US" sz="2400" dirty="0">
              <a:solidFill>
                <a:srgbClr val="7030A0"/>
              </a:solidFill>
              <a:latin typeface="Times New Roman" pitchFamily="18" charset="0"/>
              <a:cs typeface="Times New Roman" pitchFamily="18" charset="0"/>
            </a:endParaRPr>
          </a:p>
        </p:txBody>
      </p:sp>
      <p:sp>
        <p:nvSpPr>
          <p:cNvPr id="7" name="Rectangle 6"/>
          <p:cNvSpPr>
            <a:spLocks noChangeArrowheads="1"/>
          </p:cNvSpPr>
          <p:nvPr/>
        </p:nvSpPr>
        <p:spPr bwMode="auto">
          <a:xfrm>
            <a:off x="6314018" y="5181601"/>
            <a:ext cx="1742785" cy="461665"/>
          </a:xfrm>
          <a:prstGeom prst="rect">
            <a:avLst/>
          </a:prstGeom>
          <a:noFill/>
          <a:ln w="9525">
            <a:noFill/>
            <a:miter lim="800000"/>
            <a:headEnd/>
            <a:tailEnd/>
          </a:ln>
        </p:spPr>
        <p:txBody>
          <a:bodyPr wrap="none">
            <a:spAutoFit/>
          </a:bodyPr>
          <a:lstStyle/>
          <a:p>
            <a:pPr indent="457200" algn="just"/>
            <a:r>
              <a:rPr lang="vi-VN" sz="2400" dirty="0">
                <a:solidFill>
                  <a:schemeClr val="accent6"/>
                </a:solidFill>
                <a:latin typeface="Times New Roman" pitchFamily="18" charset="0"/>
                <a:cs typeface="Times New Roman" pitchFamily="18" charset="0"/>
              </a:rPr>
              <a:t>Thực vật</a:t>
            </a:r>
            <a:endParaRPr lang="en-US" sz="2400" dirty="0">
              <a:solidFill>
                <a:schemeClr val="accent6"/>
              </a:solidFill>
              <a:latin typeface="Times New Roman" pitchFamily="18" charset="0"/>
              <a:cs typeface="Times New Roman" pitchFamily="18" charset="0"/>
            </a:endParaRPr>
          </a:p>
        </p:txBody>
      </p:sp>
      <p:sp>
        <p:nvSpPr>
          <p:cNvPr id="8" name="Rectangle 7"/>
          <p:cNvSpPr>
            <a:spLocks noChangeArrowheads="1"/>
          </p:cNvSpPr>
          <p:nvPr/>
        </p:nvSpPr>
        <p:spPr bwMode="auto">
          <a:xfrm>
            <a:off x="6364817" y="5557838"/>
            <a:ext cx="1782860" cy="461665"/>
          </a:xfrm>
          <a:prstGeom prst="rect">
            <a:avLst/>
          </a:prstGeom>
          <a:noFill/>
          <a:ln w="9525">
            <a:noFill/>
            <a:miter lim="800000"/>
            <a:headEnd/>
            <a:tailEnd/>
          </a:ln>
        </p:spPr>
        <p:txBody>
          <a:bodyPr wrap="none">
            <a:spAutoFit/>
          </a:bodyPr>
          <a:lstStyle/>
          <a:p>
            <a:pPr indent="457200" algn="just"/>
            <a:r>
              <a:rPr lang="vi-VN" sz="2400" dirty="0">
                <a:solidFill>
                  <a:srgbClr val="006600"/>
                </a:solidFill>
                <a:latin typeface="Times New Roman" pitchFamily="18" charset="0"/>
                <a:cs typeface="Times New Roman" pitchFamily="18" charset="0"/>
              </a:rPr>
              <a:t>Động vật</a:t>
            </a:r>
            <a:endParaRPr lang="en-US" sz="2400" dirty="0">
              <a:solidFill>
                <a:srgbClr val="006600"/>
              </a:solidFill>
              <a:latin typeface="Times New Roman" pitchFamily="18" charset="0"/>
              <a:cs typeface="Times New Roman" pitchFamily="18" charset="0"/>
            </a:endParaRPr>
          </a:p>
        </p:txBody>
      </p:sp>
      <p:sp>
        <p:nvSpPr>
          <p:cNvPr id="10" name="Rectangle 9"/>
          <p:cNvSpPr>
            <a:spLocks noChangeArrowheads="1"/>
          </p:cNvSpPr>
          <p:nvPr/>
        </p:nvSpPr>
        <p:spPr bwMode="auto">
          <a:xfrm>
            <a:off x="6354234" y="5867401"/>
            <a:ext cx="1742785" cy="461665"/>
          </a:xfrm>
          <a:prstGeom prst="rect">
            <a:avLst/>
          </a:prstGeom>
          <a:noFill/>
          <a:ln w="9525">
            <a:noFill/>
            <a:miter lim="800000"/>
            <a:headEnd/>
            <a:tailEnd/>
          </a:ln>
        </p:spPr>
        <p:txBody>
          <a:bodyPr wrap="none">
            <a:spAutoFit/>
          </a:bodyPr>
          <a:lstStyle/>
          <a:p>
            <a:pPr indent="457200" algn="just"/>
            <a:r>
              <a:rPr lang="vi-VN" sz="2400" dirty="0">
                <a:solidFill>
                  <a:schemeClr val="accent6"/>
                </a:solidFill>
                <a:latin typeface="Times New Roman" pitchFamily="18" charset="0"/>
                <a:cs typeface="Times New Roman" pitchFamily="18" charset="0"/>
              </a:rPr>
              <a:t>Thực vật</a:t>
            </a:r>
            <a:endParaRPr lang="en-US" sz="2400" dirty="0">
              <a:solidFill>
                <a:schemeClr val="accent6"/>
              </a:solidFill>
              <a:latin typeface="Times New Roman" pitchFamily="18" charset="0"/>
              <a:cs typeface="Times New Roman" pitchFamily="18" charset="0"/>
            </a:endParaRPr>
          </a:p>
        </p:txBody>
      </p:sp>
      <p:sp>
        <p:nvSpPr>
          <p:cNvPr id="11" name="Rectangle 10"/>
          <p:cNvSpPr>
            <a:spLocks noChangeArrowheads="1"/>
          </p:cNvSpPr>
          <p:nvPr/>
        </p:nvSpPr>
        <p:spPr bwMode="auto">
          <a:xfrm>
            <a:off x="6390217" y="6243638"/>
            <a:ext cx="1281120" cy="461665"/>
          </a:xfrm>
          <a:prstGeom prst="rect">
            <a:avLst/>
          </a:prstGeom>
          <a:noFill/>
          <a:ln w="9525">
            <a:noFill/>
            <a:miter lim="800000"/>
            <a:headEnd/>
            <a:tailEnd/>
          </a:ln>
        </p:spPr>
        <p:txBody>
          <a:bodyPr wrap="none">
            <a:spAutoFit/>
          </a:bodyPr>
          <a:lstStyle/>
          <a:p>
            <a:pPr indent="457200" algn="just"/>
            <a:r>
              <a:rPr lang="vi-VN" sz="2400" dirty="0">
                <a:solidFill>
                  <a:srgbClr val="FF33CC"/>
                </a:solidFill>
                <a:latin typeface="Times New Roman" pitchFamily="18" charset="0"/>
                <a:cs typeface="Times New Roman" pitchFamily="18" charset="0"/>
              </a:rPr>
              <a:t>Nấm</a:t>
            </a:r>
            <a:endParaRPr lang="en-US" sz="2400" dirty="0">
              <a:solidFill>
                <a:srgbClr val="FF33CC"/>
              </a:solidFill>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DE699C-6AD0-418A-86E7-C306F5807201}"/>
              </a:ext>
            </a:extLst>
          </p:cNvPr>
          <p:cNvSpPr/>
          <p:nvPr/>
        </p:nvSpPr>
        <p:spPr>
          <a:xfrm>
            <a:off x="0" y="0"/>
            <a:ext cx="12192000" cy="6858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0" y="0"/>
            <a:ext cx="12192000" cy="430887"/>
          </a:xfrm>
          <a:prstGeom prst="rect">
            <a:avLst/>
          </a:prstGeom>
          <a:noFill/>
        </p:spPr>
        <p:txBody>
          <a:bodyPr wrap="square" lIns="0" tIns="0" rIns="0" bIns="0" rtlCol="0">
            <a:spAutoFit/>
          </a:bodyPr>
          <a:lstStyle/>
          <a:p>
            <a:pPr algn="ctr"/>
            <a:r>
              <a:rPr lang="en-US" sz="2800" b="1" dirty="0" err="1">
                <a:solidFill>
                  <a:srgbClr val="0000FF"/>
                </a:solidFill>
                <a:latin typeface="Times New Roman" panose="02020603050405020304" pitchFamily="18" charset="0"/>
                <a:ea typeface="Calibri" panose="020F0502020204030204" pitchFamily="34" charset="0"/>
              </a:rPr>
              <a:t>Bài</a:t>
            </a:r>
            <a:r>
              <a:rPr lang="en-US" sz="2800" b="1" dirty="0">
                <a:solidFill>
                  <a:srgbClr val="0000FF"/>
                </a:solidFill>
                <a:latin typeface="Times New Roman" panose="02020603050405020304" pitchFamily="18" charset="0"/>
                <a:ea typeface="Calibri" panose="020F0502020204030204" pitchFamily="34" charset="0"/>
              </a:rPr>
              <a:t> 22: PHÂN LOẠI THẾ GIỚI SỐNG</a:t>
            </a:r>
            <a:endParaRPr lang="en-US" sz="2800" dirty="0">
              <a:solidFill>
                <a:srgbClr val="0000FF"/>
              </a:solidFill>
            </a:endParaRPr>
          </a:p>
        </p:txBody>
      </p:sp>
      <p:sp>
        <p:nvSpPr>
          <p:cNvPr id="15" name="TextBox 14"/>
          <p:cNvSpPr txBox="1"/>
          <p:nvPr/>
        </p:nvSpPr>
        <p:spPr>
          <a:xfrm>
            <a:off x="0" y="457200"/>
            <a:ext cx="8610600" cy="369332"/>
          </a:xfrm>
          <a:prstGeom prst="rect">
            <a:avLst/>
          </a:prstGeom>
          <a:noFill/>
        </p:spPr>
        <p:txBody>
          <a:bodyPr wrap="square" lIns="0" tIns="0" rIns="0" bIns="0" rtlCol="0">
            <a:spAutoFit/>
          </a:bodyPr>
          <a:lstStyle/>
          <a:p>
            <a:pPr algn="l"/>
            <a:r>
              <a:rPr lang="en-US" sz="2400" b="1" dirty="0">
                <a:solidFill>
                  <a:srgbClr val="0000FF"/>
                </a:solidFill>
                <a:latin typeface="Times New Roman" pitchFamily="18" charset="0"/>
                <a:cs typeface="Times New Roman" pitchFamily="18" charset="0"/>
              </a:rPr>
              <a:t>1. SỰ CẦN THIẾT CỦA VIỆC PHÂN LOẠI THẾ GIỚI SỐNG:</a:t>
            </a:r>
          </a:p>
        </p:txBody>
      </p:sp>
      <p:sp>
        <p:nvSpPr>
          <p:cNvPr id="5" name="Rectangle 4"/>
          <p:cNvSpPr/>
          <p:nvPr/>
        </p:nvSpPr>
        <p:spPr>
          <a:xfrm>
            <a:off x="8077200" y="838200"/>
            <a:ext cx="3962400" cy="1815882"/>
          </a:xfrm>
          <a:prstGeom prst="rect">
            <a:avLst/>
          </a:prstGeom>
          <a:solidFill>
            <a:schemeClr val="accent3">
              <a:lumMod val="20000"/>
              <a:lumOff val="80000"/>
            </a:schemeClr>
          </a:solidFill>
        </p:spPr>
        <p:txBody>
          <a:bodyPr wrap="square">
            <a:spAutoFit/>
          </a:bodyPr>
          <a:lstStyle/>
          <a:p>
            <a:pPr marL="225425" indent="-112713" algn="just">
              <a:defRPr/>
            </a:pPr>
            <a:r>
              <a:rPr lang="en-US" sz="2800" b="1" dirty="0">
                <a:solidFill>
                  <a:srgbClr val="FF0000"/>
                </a:solidFill>
                <a:latin typeface="Times New Roman" pitchFamily="18" charset="0"/>
                <a:cs typeface="Times New Roman" pitchFamily="18" charset="0"/>
              </a:rPr>
              <a:t>1.</a:t>
            </a:r>
            <a:r>
              <a:rPr lang="vi-VN" sz="2800" dirty="0">
                <a:solidFill>
                  <a:srgbClr val="FF0000"/>
                </a:solidFill>
                <a:latin typeface="Times New Roman" pitchFamily="18" charset="0"/>
                <a:cs typeface="Times New Roman" pitchFamily="18" charset="0"/>
              </a:rPr>
              <a:t> Kể tên một số sinh vật trong hình 22.1. Từ đó, em hãy nhận xét về thế giới sống.            </a:t>
            </a:r>
            <a:endParaRPr lang="en-US" sz="2800" dirty="0">
              <a:solidFill>
                <a:srgbClr val="FF0000"/>
              </a:solidFill>
              <a:latin typeface="Times New Roman" pitchFamily="18" charset="0"/>
              <a:cs typeface="Times New Roman" pitchFamily="18" charset="0"/>
            </a:endParaRPr>
          </a:p>
        </p:txBody>
      </p:sp>
      <p:pic>
        <p:nvPicPr>
          <p:cNvPr id="6" name="Picture 2"/>
          <p:cNvPicPr>
            <a:picLocks noChangeAspect="1" noChangeArrowheads="1"/>
          </p:cNvPicPr>
          <p:nvPr/>
        </p:nvPicPr>
        <p:blipFill>
          <a:blip r:embed="rId2"/>
          <a:srcRect/>
          <a:stretch>
            <a:fillRect/>
          </a:stretch>
        </p:blipFill>
        <p:spPr bwMode="auto">
          <a:xfrm>
            <a:off x="-1" y="762000"/>
            <a:ext cx="8283955" cy="6096000"/>
          </a:xfrm>
          <a:prstGeom prst="rect">
            <a:avLst/>
          </a:prstGeom>
          <a:noFill/>
          <a:ln w="9525">
            <a:noFill/>
            <a:miter lim="800000"/>
            <a:headEnd/>
            <a:tailEnd/>
          </a:ln>
          <a:effectLst/>
        </p:spPr>
      </p:pic>
      <p:sp>
        <p:nvSpPr>
          <p:cNvPr id="7" name="Rectangle 6"/>
          <p:cNvSpPr>
            <a:spLocks noChangeArrowheads="1"/>
          </p:cNvSpPr>
          <p:nvPr/>
        </p:nvSpPr>
        <p:spPr bwMode="auto">
          <a:xfrm>
            <a:off x="8229600" y="2667000"/>
            <a:ext cx="3865034" cy="2246769"/>
          </a:xfrm>
          <a:prstGeom prst="rect">
            <a:avLst/>
          </a:prstGeom>
          <a:solidFill>
            <a:srgbClr val="FFFF00"/>
          </a:solidFill>
          <a:ln w="9525">
            <a:noFill/>
            <a:miter lim="800000"/>
            <a:headEnd/>
            <a:tailEnd/>
          </a:ln>
        </p:spPr>
        <p:txBody>
          <a:bodyPr wrap="square">
            <a:spAutoFit/>
          </a:bodyPr>
          <a:lstStyle/>
          <a:p>
            <a:pPr algn="just"/>
            <a:r>
              <a:rPr lang="vi-VN" sz="2800" b="1" dirty="0">
                <a:solidFill>
                  <a:srgbClr val="0000FF"/>
                </a:solidFill>
                <a:cs typeface="Times New Roman" pitchFamily="18" charset="0"/>
              </a:rPr>
              <a:t> </a:t>
            </a:r>
            <a:r>
              <a:rPr lang="vi-VN" sz="2800" dirty="0">
                <a:solidFill>
                  <a:srgbClr val="FF33CC"/>
                </a:solidFill>
                <a:latin typeface="Times New Roman" pitchFamily="18" charset="0"/>
                <a:cs typeface="Times New Roman" pitchFamily="18" charset="0"/>
              </a:rPr>
              <a:t>Nhận xét: Thế giới sống đa dạng về số lượng các loài sinh vật, đa dạng về đặc điểm </a:t>
            </a:r>
            <a:r>
              <a:rPr lang="en-US" sz="2800" dirty="0" err="1">
                <a:solidFill>
                  <a:srgbClr val="FF33CC"/>
                </a:solidFill>
                <a:latin typeface="Times New Roman" pitchFamily="18" charset="0"/>
                <a:cs typeface="Times New Roman" pitchFamily="18" charset="0"/>
              </a:rPr>
              <a:t>cấu</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tạo</a:t>
            </a:r>
            <a:r>
              <a:rPr lang="en-US" sz="2800" dirty="0">
                <a:solidFill>
                  <a:srgbClr val="FF33CC"/>
                </a:solidFill>
                <a:latin typeface="Times New Roman" pitchFamily="18" charset="0"/>
                <a:cs typeface="Times New Roman" pitchFamily="18" charset="0"/>
              </a:rPr>
              <a:t> </a:t>
            </a:r>
            <a:r>
              <a:rPr lang="vi-VN" sz="2800" dirty="0">
                <a:solidFill>
                  <a:srgbClr val="FF33CC"/>
                </a:solidFill>
                <a:latin typeface="Times New Roman" pitchFamily="18" charset="0"/>
                <a:cs typeface="Times New Roman" pitchFamily="18" charset="0"/>
              </a:rPr>
              <a:t>và môi trường sống của chúng.</a:t>
            </a:r>
            <a:endParaRPr lang="en-US" sz="2800" dirty="0">
              <a:solidFill>
                <a:srgbClr val="FF33CC"/>
              </a:solidFill>
              <a:latin typeface="Times New Roman" pitchFamily="18" charset="0"/>
              <a:cs typeface="Times New Roman" pitchFamily="18" charset="0"/>
            </a:endParaRPr>
          </a:p>
        </p:txBody>
      </p:sp>
      <p:sp>
        <p:nvSpPr>
          <p:cNvPr id="8" name="Rectangle 7"/>
          <p:cNvSpPr/>
          <p:nvPr/>
        </p:nvSpPr>
        <p:spPr>
          <a:xfrm>
            <a:off x="8153400" y="2667000"/>
            <a:ext cx="3886200" cy="2677656"/>
          </a:xfrm>
          <a:prstGeom prst="rect">
            <a:avLst/>
          </a:prstGeom>
          <a:solidFill>
            <a:schemeClr val="tx2">
              <a:lumMod val="20000"/>
              <a:lumOff val="80000"/>
            </a:schemeClr>
          </a:solidFill>
        </p:spPr>
        <p:txBody>
          <a:bodyPr wrap="square">
            <a:spAutoFit/>
          </a:bodyPr>
          <a:lstStyle/>
          <a:p>
            <a:pPr indent="304800" algn="just">
              <a:defRPr/>
            </a:pPr>
            <a:r>
              <a:rPr lang="vi-VN" sz="2800" dirty="0">
                <a:solidFill>
                  <a:srgbClr val="FF33CC"/>
                </a:solidFill>
                <a:latin typeface="Times New Roman" pitchFamily="18" charset="0"/>
                <a:cs typeface="Times New Roman" pitchFamily="18" charset="0"/>
              </a:rPr>
              <a:t>Tên một số sinh vật trong hình 22.1: v</a:t>
            </a:r>
            <a:r>
              <a:rPr lang="en-US" sz="2800" dirty="0">
                <a:solidFill>
                  <a:srgbClr val="FF33CC"/>
                </a:solidFill>
                <a:latin typeface="Times New Roman" pitchFamily="18" charset="0"/>
                <a:cs typeface="Times New Roman" pitchFamily="18" charset="0"/>
              </a:rPr>
              <a:t>o</a:t>
            </a:r>
            <a:r>
              <a:rPr lang="vi-VN" sz="2800" dirty="0">
                <a:solidFill>
                  <a:srgbClr val="FF33CC"/>
                </a:solidFill>
                <a:latin typeface="Times New Roman" pitchFamily="18" charset="0"/>
                <a:cs typeface="Times New Roman" pitchFamily="18" charset="0"/>
              </a:rPr>
              <a:t>ọc, nhện, rùa, bướm, bọ cánh cam, cá, vi khuẩn, cò, trùng giày, dương xỉ, thông, súng.</a:t>
            </a:r>
            <a:endParaRPr lang="en-US" sz="2800" dirty="0">
              <a:solidFill>
                <a:srgbClr val="FF33CC"/>
              </a:solidFill>
              <a:latin typeface="Times New Roman" pitchFamily="18" charset="0"/>
              <a:cs typeface="Times New Roman" pitchFamily="18" charset="0"/>
            </a:endParaRPr>
          </a:p>
        </p:txBody>
      </p:sp>
    </p:spTree>
    <p:extLst>
      <p:ext uri="{BB962C8B-B14F-4D97-AF65-F5344CB8AC3E}">
        <p14:creationId xmlns:p14="http://schemas.microsoft.com/office/powerpoint/2010/main" val="421116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5"/>
                                        </p:tgtEl>
                                        <p:attrNameLst>
                                          <p:attrName>ppt_y</p:attrName>
                                        </p:attrNameLst>
                                      </p:cBhvr>
                                      <p:tavLst>
                                        <p:tav tm="0">
                                          <p:val>
                                            <p:strVal val="#ppt_y"/>
                                          </p:val>
                                        </p:tav>
                                        <p:tav tm="100000">
                                          <p:val>
                                            <p:strVal val="#ppt_y"/>
                                          </p:val>
                                        </p:tav>
                                      </p:tavLst>
                                    </p:anim>
                                    <p:anim calcmode="lin" valueType="num">
                                      <p:cBhvr>
                                        <p:cTn id="9"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7" presetClass="entr" presetSubtype="4" fill="hold" grpId="1"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1000" fill="hold"/>
                                        <p:tgtEl>
                                          <p:spTgt spid="5"/>
                                        </p:tgtEl>
                                        <p:attrNameLst>
                                          <p:attrName>ppt_x</p:attrName>
                                        </p:attrNameLst>
                                      </p:cBhvr>
                                      <p:tavLst>
                                        <p:tav tm="0">
                                          <p:val>
                                            <p:strVal val="#ppt_x"/>
                                          </p:val>
                                        </p:tav>
                                        <p:tav tm="100000">
                                          <p:val>
                                            <p:strVal val="#ppt_x"/>
                                          </p:val>
                                        </p:tav>
                                      </p:tavLst>
                                    </p:anim>
                                    <p:anim calcmode="lin" valueType="num">
                                      <p:cBhvr additive="base">
                                        <p:cTn id="24"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ppt_x"/>
                                          </p:val>
                                        </p:tav>
                                        <p:tav tm="100000">
                                          <p:val>
                                            <p:strVal val="#ppt_x"/>
                                          </p:val>
                                        </p:tav>
                                      </p:tavLst>
                                    </p:anim>
                                    <p:anim calcmode="lin" valueType="num">
                                      <p:cBhvr additive="base">
                                        <p:cTn id="35" dur="500" fill="hold"/>
                                        <p:tgtEl>
                                          <p:spTgt spid="7"/>
                                        </p:tgtEl>
                                        <p:attrNameLst>
                                          <p:attrName>ppt_y</p:attrName>
                                        </p:attrNameLst>
                                      </p:cBhvr>
                                      <p:tavLst>
                                        <p:tav tm="0">
                                          <p:val>
                                            <p:strVal val="1+#ppt_h/2"/>
                                          </p:val>
                                        </p:tav>
                                        <p:tav tm="100000">
                                          <p:val>
                                            <p:strVal val="#ppt_y"/>
                                          </p:val>
                                        </p:tav>
                                      </p:tavLst>
                                    </p:anim>
                                  </p:childTnLst>
                                </p:cTn>
                              </p:par>
                              <p:par>
                                <p:cTn id="36" presetID="10" presetClass="exit" presetSubtype="0" fill="hold" grpId="1" nodeType="withEffect">
                                  <p:stCondLst>
                                    <p:cond delay="0"/>
                                  </p:stCondLst>
                                  <p:childTnLst>
                                    <p:animEffect transition="out" filter="fade">
                                      <p:cBhvr>
                                        <p:cTn id="37" dur="2000"/>
                                        <p:tgtEl>
                                          <p:spTgt spid="8"/>
                                        </p:tgtEl>
                                      </p:cBhvr>
                                    </p:animEffect>
                                    <p:set>
                                      <p:cBhvr>
                                        <p:cTn id="38" dur="1" fill="hold">
                                          <p:stCondLst>
                                            <p:cond delay="1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5" grpId="1" animBg="1"/>
      <p:bldP spid="7" grpId="0" animBg="1"/>
      <p:bldP spid="8" grpId="0" animBg="1"/>
      <p:bldP spid="8"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DE699C-6AD0-418A-86E7-C306F5807201}"/>
              </a:ext>
            </a:extLst>
          </p:cNvPr>
          <p:cNvSpPr/>
          <p:nvPr/>
        </p:nvSpPr>
        <p:spPr>
          <a:xfrm>
            <a:off x="0" y="0"/>
            <a:ext cx="12192000" cy="6858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0" y="0"/>
            <a:ext cx="12192000" cy="430887"/>
          </a:xfrm>
          <a:prstGeom prst="rect">
            <a:avLst/>
          </a:prstGeom>
          <a:noFill/>
        </p:spPr>
        <p:txBody>
          <a:bodyPr wrap="square" lIns="0" tIns="0" rIns="0" bIns="0" rtlCol="0">
            <a:spAutoFit/>
          </a:bodyPr>
          <a:lstStyle/>
          <a:p>
            <a:pPr algn="ctr"/>
            <a:r>
              <a:rPr lang="en-US" sz="2800" b="1" dirty="0" err="1">
                <a:solidFill>
                  <a:srgbClr val="0000FF"/>
                </a:solidFill>
                <a:latin typeface="Times New Roman" panose="02020603050405020304" pitchFamily="18" charset="0"/>
                <a:ea typeface="Calibri" panose="020F0502020204030204" pitchFamily="34" charset="0"/>
              </a:rPr>
              <a:t>Bài</a:t>
            </a:r>
            <a:r>
              <a:rPr lang="en-US" sz="2800" b="1" dirty="0">
                <a:solidFill>
                  <a:srgbClr val="0000FF"/>
                </a:solidFill>
                <a:latin typeface="Times New Roman" panose="02020603050405020304" pitchFamily="18" charset="0"/>
                <a:ea typeface="Calibri" panose="020F0502020204030204" pitchFamily="34" charset="0"/>
              </a:rPr>
              <a:t> 22: PHÂN LOẠI THẾ GIỚI SỐNG</a:t>
            </a:r>
            <a:endParaRPr lang="en-US" sz="2800" dirty="0">
              <a:solidFill>
                <a:srgbClr val="0000FF"/>
              </a:solidFill>
            </a:endParaRPr>
          </a:p>
        </p:txBody>
      </p:sp>
      <p:sp>
        <p:nvSpPr>
          <p:cNvPr id="15" name="TextBox 14"/>
          <p:cNvSpPr txBox="1"/>
          <p:nvPr/>
        </p:nvSpPr>
        <p:spPr>
          <a:xfrm>
            <a:off x="0" y="457200"/>
            <a:ext cx="8610600" cy="369332"/>
          </a:xfrm>
          <a:prstGeom prst="rect">
            <a:avLst/>
          </a:prstGeom>
          <a:noFill/>
        </p:spPr>
        <p:txBody>
          <a:bodyPr wrap="square" lIns="0" tIns="0" rIns="0" bIns="0" rtlCol="0">
            <a:spAutoFit/>
          </a:bodyPr>
          <a:lstStyle/>
          <a:p>
            <a:pPr algn="l"/>
            <a:r>
              <a:rPr lang="en-US" sz="2400" b="1" dirty="0">
                <a:solidFill>
                  <a:srgbClr val="0000FF"/>
                </a:solidFill>
                <a:latin typeface="Times New Roman" pitchFamily="18" charset="0"/>
                <a:cs typeface="Times New Roman" pitchFamily="18" charset="0"/>
              </a:rPr>
              <a:t>1. SỰ CẦN THIẾT CỦA VIỆC PHÂN LOẠI THẾ GIỚI SỐNG:</a:t>
            </a:r>
          </a:p>
        </p:txBody>
      </p:sp>
      <p:pic>
        <p:nvPicPr>
          <p:cNvPr id="6" name="Picture 2"/>
          <p:cNvPicPr>
            <a:picLocks noChangeAspect="1" noChangeArrowheads="1"/>
          </p:cNvPicPr>
          <p:nvPr/>
        </p:nvPicPr>
        <p:blipFill>
          <a:blip r:embed="rId2"/>
          <a:srcRect/>
          <a:stretch>
            <a:fillRect/>
          </a:stretch>
        </p:blipFill>
        <p:spPr bwMode="auto">
          <a:xfrm>
            <a:off x="-1" y="762000"/>
            <a:ext cx="8283955" cy="6096000"/>
          </a:xfrm>
          <a:prstGeom prst="rect">
            <a:avLst/>
          </a:prstGeom>
          <a:noFill/>
          <a:ln w="9525">
            <a:noFill/>
            <a:miter lim="800000"/>
            <a:headEnd/>
            <a:tailEnd/>
          </a:ln>
          <a:effectLst/>
        </p:spPr>
      </p:pic>
      <p:sp>
        <p:nvSpPr>
          <p:cNvPr id="9" name="Rectangle 8"/>
          <p:cNvSpPr>
            <a:spLocks noChangeArrowheads="1"/>
          </p:cNvSpPr>
          <p:nvPr/>
        </p:nvSpPr>
        <p:spPr bwMode="auto">
          <a:xfrm>
            <a:off x="8153400" y="838200"/>
            <a:ext cx="4038600" cy="1938992"/>
          </a:xfrm>
          <a:prstGeom prst="rect">
            <a:avLst/>
          </a:prstGeom>
          <a:solidFill>
            <a:schemeClr val="bg2"/>
          </a:solidFill>
          <a:ln w="9525">
            <a:noFill/>
            <a:miter lim="800000"/>
            <a:headEnd/>
            <a:tailEnd/>
          </a:ln>
        </p:spPr>
        <p:txBody>
          <a:bodyPr wrap="square">
            <a:spAutoFit/>
          </a:bodyPr>
          <a:lstStyle/>
          <a:p>
            <a:pPr indent="304800" algn="just"/>
            <a:r>
              <a:rPr lang="vi-VN" sz="2400" b="1" dirty="0">
                <a:solidFill>
                  <a:srgbClr val="FF0000"/>
                </a:solidFill>
                <a:latin typeface="Times New Roman" pitchFamily="18" charset="0"/>
                <a:cs typeface="Times New Roman" pitchFamily="18" charset="0"/>
              </a:rPr>
              <a:t>2.</a:t>
            </a:r>
            <a:r>
              <a:rPr lang="vi-VN" sz="2400" dirty="0">
                <a:solidFill>
                  <a:srgbClr val="FF0000"/>
                </a:solidFill>
                <a:latin typeface="Times New Roman" pitchFamily="18" charset="0"/>
                <a:cs typeface="Times New Roman" pitchFamily="18" charset="0"/>
              </a:rPr>
              <a:t> Thế giới sống có thể được phân loại theo những tiêu chí nào? Trên cơ sở đó, em hãy phân loại các sinh vật trong hình 22.1.</a:t>
            </a:r>
            <a:endParaRPr lang="en-US" sz="2400" dirty="0">
              <a:solidFill>
                <a:srgbClr val="FF0000"/>
              </a:solidFill>
              <a:latin typeface="Times New Roman" pitchFamily="18" charset="0"/>
              <a:cs typeface="Times New Roman" pitchFamily="18" charset="0"/>
            </a:endParaRPr>
          </a:p>
        </p:txBody>
      </p:sp>
      <p:sp>
        <p:nvSpPr>
          <p:cNvPr id="10" name="Rectangle 9"/>
          <p:cNvSpPr/>
          <p:nvPr/>
        </p:nvSpPr>
        <p:spPr>
          <a:xfrm>
            <a:off x="8153400" y="2846725"/>
            <a:ext cx="4038600" cy="3477875"/>
          </a:xfrm>
          <a:prstGeom prst="rect">
            <a:avLst/>
          </a:prstGeom>
          <a:solidFill>
            <a:schemeClr val="accent1">
              <a:lumMod val="20000"/>
              <a:lumOff val="80000"/>
            </a:schemeClr>
          </a:solidFill>
        </p:spPr>
        <p:txBody>
          <a:bodyPr wrap="square">
            <a:spAutoFit/>
          </a:bodyPr>
          <a:lstStyle/>
          <a:p>
            <a:pPr>
              <a:defRPr/>
            </a:pPr>
            <a:r>
              <a:rPr lang="vi-VN" sz="2800" dirty="0">
                <a:solidFill>
                  <a:srgbClr val="000000"/>
                </a:solidFill>
                <a:cs typeface="Times New Roman" pitchFamily="18" charset="0"/>
              </a:rPr>
              <a:t> </a:t>
            </a:r>
            <a:r>
              <a:rPr lang="vi-VN" sz="2400" dirty="0">
                <a:solidFill>
                  <a:srgbClr val="FF33CC"/>
                </a:solidFill>
                <a:latin typeface="Times New Roman" pitchFamily="18" charset="0"/>
                <a:cs typeface="Times New Roman" pitchFamily="18" charset="0"/>
              </a:rPr>
              <a:t>Phân loại sinh vật dựa vào đặc điểm tế bào (tế bào nhân sơ, tế bào nhân thực), cấp độ tổ chức cơ thể (cơ thể đơn bào, cơ thể đa bào), khả năng di chuyển, dinh dưỡng (tự dưỡng, dị dưỡng), môi trường sống (môi trường nước, môi trường cạn,...).</a:t>
            </a:r>
            <a:endParaRPr lang="en-US" sz="2400" dirty="0">
              <a:solidFill>
                <a:srgbClr val="FF33CC"/>
              </a:solidFill>
              <a:latin typeface="Times New Roman" pitchFamily="18" charset="0"/>
              <a:cs typeface="Times New Roman" pitchFamily="18" charset="0"/>
            </a:endParaRPr>
          </a:p>
        </p:txBody>
      </p:sp>
    </p:spTree>
    <p:extLst>
      <p:ext uri="{BB962C8B-B14F-4D97-AF65-F5344CB8AC3E}">
        <p14:creationId xmlns:p14="http://schemas.microsoft.com/office/powerpoint/2010/main" val="421116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DE699C-6AD0-418A-86E7-C306F5807201}"/>
              </a:ext>
            </a:extLst>
          </p:cNvPr>
          <p:cNvSpPr/>
          <p:nvPr/>
        </p:nvSpPr>
        <p:spPr>
          <a:xfrm>
            <a:off x="0" y="0"/>
            <a:ext cx="12192000" cy="6858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0" y="0"/>
            <a:ext cx="12192000" cy="430887"/>
          </a:xfrm>
          <a:prstGeom prst="rect">
            <a:avLst/>
          </a:prstGeom>
          <a:noFill/>
        </p:spPr>
        <p:txBody>
          <a:bodyPr wrap="square" lIns="0" tIns="0" rIns="0" bIns="0" rtlCol="0">
            <a:spAutoFit/>
          </a:bodyPr>
          <a:lstStyle/>
          <a:p>
            <a:pPr algn="ctr"/>
            <a:r>
              <a:rPr lang="en-US" sz="2800" b="1" dirty="0" err="1">
                <a:solidFill>
                  <a:srgbClr val="0000FF"/>
                </a:solidFill>
                <a:latin typeface="Times New Roman" panose="02020603050405020304" pitchFamily="18" charset="0"/>
                <a:ea typeface="Calibri" panose="020F0502020204030204" pitchFamily="34" charset="0"/>
              </a:rPr>
              <a:t>Bài</a:t>
            </a:r>
            <a:r>
              <a:rPr lang="en-US" sz="2800" b="1" dirty="0">
                <a:solidFill>
                  <a:srgbClr val="0000FF"/>
                </a:solidFill>
                <a:latin typeface="Times New Roman" panose="02020603050405020304" pitchFamily="18" charset="0"/>
                <a:ea typeface="Calibri" panose="020F0502020204030204" pitchFamily="34" charset="0"/>
              </a:rPr>
              <a:t> 22: PHÂN LOẠI THẾ GIỚI SỐNG</a:t>
            </a:r>
            <a:endParaRPr lang="en-US" sz="2800" dirty="0">
              <a:solidFill>
                <a:srgbClr val="0000FF"/>
              </a:solidFill>
            </a:endParaRPr>
          </a:p>
        </p:txBody>
      </p:sp>
      <p:sp>
        <p:nvSpPr>
          <p:cNvPr id="9" name="Rectangle 8"/>
          <p:cNvSpPr>
            <a:spLocks noChangeArrowheads="1"/>
          </p:cNvSpPr>
          <p:nvPr/>
        </p:nvSpPr>
        <p:spPr bwMode="auto">
          <a:xfrm>
            <a:off x="0" y="381000"/>
            <a:ext cx="12192000" cy="954107"/>
          </a:xfrm>
          <a:prstGeom prst="rect">
            <a:avLst/>
          </a:prstGeom>
          <a:solidFill>
            <a:schemeClr val="bg2"/>
          </a:solidFill>
          <a:ln w="9525">
            <a:noFill/>
            <a:miter lim="800000"/>
            <a:headEnd/>
            <a:tailEnd/>
          </a:ln>
        </p:spPr>
        <p:txBody>
          <a:bodyPr wrap="square">
            <a:spAutoFit/>
          </a:bodyPr>
          <a:lstStyle/>
          <a:p>
            <a:pPr indent="304800" algn="just">
              <a:defRPr/>
            </a:pPr>
            <a:r>
              <a:rPr lang="vi-VN" sz="2800" dirty="0">
                <a:solidFill>
                  <a:srgbClr val="FF0000"/>
                </a:solidFill>
                <a:latin typeface="Times New Roman" pitchFamily="18" charset="0"/>
                <a:cs typeface="Times New Roman" pitchFamily="18" charset="0"/>
              </a:rPr>
              <a:t>Em hãy phân loại các sinh vật trong hình 22.1: v</a:t>
            </a:r>
            <a:r>
              <a:rPr lang="en-US" sz="2800" dirty="0">
                <a:solidFill>
                  <a:srgbClr val="FF0000"/>
                </a:solidFill>
                <a:latin typeface="Times New Roman" pitchFamily="18" charset="0"/>
                <a:cs typeface="Times New Roman" pitchFamily="18" charset="0"/>
              </a:rPr>
              <a:t>o</a:t>
            </a:r>
            <a:r>
              <a:rPr lang="vi-VN" sz="2800" dirty="0">
                <a:solidFill>
                  <a:srgbClr val="FF0000"/>
                </a:solidFill>
                <a:latin typeface="Times New Roman" pitchFamily="18" charset="0"/>
                <a:cs typeface="Times New Roman" pitchFamily="18" charset="0"/>
              </a:rPr>
              <a:t>ọc, nhện, rùa, bướm, bọ cánh cam, cá, vi khuẩn, cò, trùng giày, dương xỉ, thông, súng.</a:t>
            </a:r>
            <a:endParaRPr lang="en-US" sz="2800" dirty="0">
              <a:solidFill>
                <a:srgbClr val="FF0000"/>
              </a:solidFill>
              <a:latin typeface="Times New Roman" pitchFamily="18" charset="0"/>
              <a:cs typeface="Times New Roman" pitchFamily="18" charset="0"/>
            </a:endParaRPr>
          </a:p>
        </p:txBody>
      </p:sp>
      <p:sp>
        <p:nvSpPr>
          <p:cNvPr id="12" name="Rectangle 11"/>
          <p:cNvSpPr/>
          <p:nvPr/>
        </p:nvSpPr>
        <p:spPr>
          <a:xfrm>
            <a:off x="0" y="1613118"/>
            <a:ext cx="12192000" cy="1815882"/>
          </a:xfrm>
          <a:prstGeom prst="rect">
            <a:avLst/>
          </a:prstGeom>
          <a:solidFill>
            <a:schemeClr val="accent1">
              <a:lumMod val="20000"/>
              <a:lumOff val="80000"/>
            </a:schemeClr>
          </a:solidFill>
        </p:spPr>
        <p:txBody>
          <a:bodyPr wrap="square">
            <a:spAutoFit/>
          </a:bodyPr>
          <a:lstStyle/>
          <a:p>
            <a:pPr>
              <a:defRPr/>
            </a:pPr>
            <a:r>
              <a:rPr lang="en-US" sz="2800" dirty="0">
                <a:solidFill>
                  <a:srgbClr val="000000"/>
                </a:solidFill>
                <a:cs typeface="Times New Roman" pitchFamily="18" charset="0"/>
              </a:rPr>
              <a:t>-</a:t>
            </a:r>
            <a:r>
              <a:rPr lang="vi-VN" sz="2800" dirty="0">
                <a:solidFill>
                  <a:srgbClr val="FF33CC"/>
                </a:solidFill>
                <a:latin typeface="Times New Roman" pitchFamily="18" charset="0"/>
                <a:cs typeface="Times New Roman" pitchFamily="18" charset="0"/>
              </a:rPr>
              <a:t>Phân loại sinh vật dựa vào đặc điểm tế </a:t>
            </a:r>
            <a:r>
              <a:rPr lang="en-US" sz="2800" dirty="0" err="1">
                <a:solidFill>
                  <a:srgbClr val="FF33CC"/>
                </a:solidFill>
                <a:latin typeface="Times New Roman" pitchFamily="18" charset="0"/>
                <a:cs typeface="Times New Roman" pitchFamily="18" charset="0"/>
              </a:rPr>
              <a:t>bào</a:t>
            </a:r>
            <a:r>
              <a:rPr lang="en-US" sz="2800" dirty="0">
                <a:solidFill>
                  <a:srgbClr val="FF33CC"/>
                </a:solidFill>
                <a:latin typeface="Times New Roman" pitchFamily="18" charset="0"/>
                <a:cs typeface="Times New Roman" pitchFamily="18" charset="0"/>
              </a:rPr>
              <a:t>: </a:t>
            </a:r>
          </a:p>
          <a:p>
            <a:pPr>
              <a:defRPr/>
            </a:pP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Tế</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bào</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nhân</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sơ</a:t>
            </a:r>
            <a:r>
              <a:rPr lang="en-US" sz="2800" dirty="0">
                <a:solidFill>
                  <a:srgbClr val="FF33CC"/>
                </a:solidFill>
                <a:latin typeface="Times New Roman" pitchFamily="18" charset="0"/>
                <a:cs typeface="Times New Roman" pitchFamily="18" charset="0"/>
              </a:rPr>
              <a:t>: Vi </a:t>
            </a:r>
            <a:r>
              <a:rPr lang="en-US" sz="2800" dirty="0" err="1">
                <a:solidFill>
                  <a:srgbClr val="FF33CC"/>
                </a:solidFill>
                <a:latin typeface="Times New Roman" pitchFamily="18" charset="0"/>
                <a:cs typeface="Times New Roman" pitchFamily="18" charset="0"/>
              </a:rPr>
              <a:t>khuẩn</a:t>
            </a:r>
            <a:endParaRPr lang="en-US" sz="2800" dirty="0">
              <a:solidFill>
                <a:srgbClr val="FF33CC"/>
              </a:solidFill>
              <a:latin typeface="Times New Roman" pitchFamily="18" charset="0"/>
              <a:cs typeface="Times New Roman" pitchFamily="18" charset="0"/>
            </a:endParaRPr>
          </a:p>
          <a:p>
            <a:pPr>
              <a:defRPr/>
            </a:pP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Tế</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bào</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nhân</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thực</a:t>
            </a:r>
            <a:r>
              <a:rPr lang="en-US" sz="2800" dirty="0">
                <a:solidFill>
                  <a:srgbClr val="FF33CC"/>
                </a:solidFill>
                <a:latin typeface="Times New Roman" pitchFamily="18" charset="0"/>
                <a:cs typeface="Times New Roman" pitchFamily="18" charset="0"/>
              </a:rPr>
              <a:t>: </a:t>
            </a:r>
            <a:r>
              <a:rPr lang="vi-VN" sz="2800" dirty="0">
                <a:solidFill>
                  <a:srgbClr val="FF33CC"/>
                </a:solidFill>
                <a:latin typeface="Times New Roman" pitchFamily="18" charset="0"/>
                <a:cs typeface="Times New Roman" pitchFamily="18" charset="0"/>
              </a:rPr>
              <a:t>v</a:t>
            </a:r>
            <a:r>
              <a:rPr lang="en-US" sz="2800" dirty="0">
                <a:solidFill>
                  <a:srgbClr val="FF33CC"/>
                </a:solidFill>
                <a:latin typeface="Times New Roman" pitchFamily="18" charset="0"/>
                <a:cs typeface="Times New Roman" pitchFamily="18" charset="0"/>
              </a:rPr>
              <a:t>o</a:t>
            </a:r>
            <a:r>
              <a:rPr lang="vi-VN" sz="2800" dirty="0">
                <a:solidFill>
                  <a:srgbClr val="FF33CC"/>
                </a:solidFill>
                <a:latin typeface="Times New Roman" pitchFamily="18" charset="0"/>
                <a:cs typeface="Times New Roman" pitchFamily="18" charset="0"/>
              </a:rPr>
              <a:t>ọc, nhện, rùa, bướm, bọ cánh cam, cá, cò, trùng giày, dương xỉ, thông, súng.</a:t>
            </a:r>
            <a:endParaRPr lang="en-US" sz="2800" dirty="0">
              <a:solidFill>
                <a:srgbClr val="FF33CC"/>
              </a:solidFill>
              <a:latin typeface="Times New Roman" pitchFamily="18" charset="0"/>
              <a:cs typeface="Times New Roman" pitchFamily="18" charset="0"/>
            </a:endParaRPr>
          </a:p>
        </p:txBody>
      </p:sp>
      <p:sp>
        <p:nvSpPr>
          <p:cNvPr id="13" name="Rectangle 12"/>
          <p:cNvSpPr/>
          <p:nvPr/>
        </p:nvSpPr>
        <p:spPr>
          <a:xfrm>
            <a:off x="0" y="3644205"/>
            <a:ext cx="12192000" cy="1384995"/>
          </a:xfrm>
          <a:prstGeom prst="rect">
            <a:avLst/>
          </a:prstGeom>
          <a:solidFill>
            <a:schemeClr val="accent1">
              <a:lumMod val="20000"/>
              <a:lumOff val="80000"/>
            </a:schemeClr>
          </a:solidFill>
        </p:spPr>
        <p:txBody>
          <a:bodyPr wrap="square">
            <a:spAutoFit/>
          </a:bodyPr>
          <a:lstStyle/>
          <a:p>
            <a:pPr>
              <a:defRPr/>
            </a:pPr>
            <a:r>
              <a:rPr lang="vi-VN" sz="2800" dirty="0">
                <a:solidFill>
                  <a:srgbClr val="000000"/>
                </a:solidFill>
                <a:cs typeface="Times New Roman" pitchFamily="18" charset="0"/>
              </a:rPr>
              <a:t> </a:t>
            </a:r>
            <a:r>
              <a:rPr lang="en-US" sz="2800" dirty="0">
                <a:solidFill>
                  <a:srgbClr val="000000"/>
                </a:solidFill>
                <a:cs typeface="Times New Roman" pitchFamily="18" charset="0"/>
              </a:rPr>
              <a:t>- </a:t>
            </a:r>
            <a:r>
              <a:rPr lang="vi-VN" sz="2800" dirty="0">
                <a:solidFill>
                  <a:srgbClr val="FF33CC"/>
                </a:solidFill>
                <a:latin typeface="Times New Roman" pitchFamily="18" charset="0"/>
                <a:cs typeface="Times New Roman" pitchFamily="18" charset="0"/>
              </a:rPr>
              <a:t>Phân loại sinh vật dựa vào cấp độ tổ chức cơ thể</a:t>
            </a:r>
            <a:r>
              <a:rPr lang="en-US" sz="2800" dirty="0">
                <a:solidFill>
                  <a:srgbClr val="FF33CC"/>
                </a:solidFill>
                <a:latin typeface="Times New Roman" pitchFamily="18" charset="0"/>
                <a:cs typeface="Times New Roman" pitchFamily="18" charset="0"/>
              </a:rPr>
              <a:t>:</a:t>
            </a:r>
          </a:p>
          <a:p>
            <a:pPr>
              <a:defRPr/>
            </a:pPr>
            <a:r>
              <a:rPr lang="en-US" sz="2800" dirty="0">
                <a:solidFill>
                  <a:srgbClr val="FF33CC"/>
                </a:solidFill>
                <a:latin typeface="Times New Roman" pitchFamily="18" charset="0"/>
                <a:cs typeface="Times New Roman" pitchFamily="18" charset="0"/>
              </a:rPr>
              <a:t>+ </a:t>
            </a:r>
            <a:r>
              <a:rPr lang="vi-VN" sz="2800" dirty="0">
                <a:solidFill>
                  <a:srgbClr val="FF33CC"/>
                </a:solidFill>
                <a:latin typeface="Times New Roman" pitchFamily="18" charset="0"/>
                <a:cs typeface="Times New Roman" pitchFamily="18" charset="0"/>
              </a:rPr>
              <a:t>Cơ thể đơn bào</a:t>
            </a:r>
            <a:r>
              <a:rPr lang="en-US" sz="2800" dirty="0">
                <a:solidFill>
                  <a:srgbClr val="FF33CC"/>
                </a:solidFill>
                <a:latin typeface="Times New Roman" pitchFamily="18" charset="0"/>
                <a:cs typeface="Times New Roman" pitchFamily="18" charset="0"/>
              </a:rPr>
              <a:t>: </a:t>
            </a:r>
            <a:r>
              <a:rPr lang="vi-VN" sz="2800" dirty="0">
                <a:solidFill>
                  <a:srgbClr val="FF33CC"/>
                </a:solidFill>
                <a:latin typeface="Times New Roman" pitchFamily="18" charset="0"/>
                <a:cs typeface="Times New Roman" pitchFamily="18" charset="0"/>
              </a:rPr>
              <a:t>vi khuẩn, trùng giày, </a:t>
            </a:r>
            <a:endParaRPr lang="en-US" sz="2800" dirty="0">
              <a:solidFill>
                <a:srgbClr val="FF33CC"/>
              </a:solidFill>
              <a:latin typeface="Times New Roman" pitchFamily="18" charset="0"/>
              <a:cs typeface="Times New Roman" pitchFamily="18" charset="0"/>
            </a:endParaRPr>
          </a:p>
          <a:p>
            <a:pPr>
              <a:defRPr/>
            </a:pPr>
            <a:r>
              <a:rPr lang="en-US" sz="2800" dirty="0">
                <a:solidFill>
                  <a:srgbClr val="FF33CC"/>
                </a:solidFill>
                <a:latin typeface="Times New Roman" pitchFamily="18" charset="0"/>
                <a:cs typeface="Times New Roman" pitchFamily="18" charset="0"/>
              </a:rPr>
              <a:t>+ </a:t>
            </a:r>
            <a:r>
              <a:rPr lang="vi-VN" sz="2800" dirty="0">
                <a:solidFill>
                  <a:srgbClr val="FF33CC"/>
                </a:solidFill>
                <a:latin typeface="Times New Roman" pitchFamily="18" charset="0"/>
                <a:cs typeface="Times New Roman" pitchFamily="18" charset="0"/>
              </a:rPr>
              <a:t>Cơ thể đa bào</a:t>
            </a:r>
            <a:r>
              <a:rPr lang="en-US" sz="2800" dirty="0">
                <a:solidFill>
                  <a:srgbClr val="FF33CC"/>
                </a:solidFill>
                <a:latin typeface="Times New Roman" pitchFamily="18" charset="0"/>
                <a:cs typeface="Times New Roman" pitchFamily="18" charset="0"/>
              </a:rPr>
              <a:t>: </a:t>
            </a:r>
            <a:r>
              <a:rPr lang="vi-VN" sz="2800" dirty="0">
                <a:solidFill>
                  <a:srgbClr val="FF33CC"/>
                </a:solidFill>
                <a:latin typeface="Times New Roman" pitchFamily="18" charset="0"/>
                <a:cs typeface="Times New Roman" pitchFamily="18" charset="0"/>
              </a:rPr>
              <a:t>v</a:t>
            </a:r>
            <a:r>
              <a:rPr lang="en-US" sz="2800" dirty="0">
                <a:solidFill>
                  <a:srgbClr val="FF33CC"/>
                </a:solidFill>
                <a:latin typeface="Times New Roman" pitchFamily="18" charset="0"/>
                <a:cs typeface="Times New Roman" pitchFamily="18" charset="0"/>
              </a:rPr>
              <a:t>o</a:t>
            </a:r>
            <a:r>
              <a:rPr lang="vi-VN" sz="2800" dirty="0">
                <a:solidFill>
                  <a:srgbClr val="FF33CC"/>
                </a:solidFill>
                <a:latin typeface="Times New Roman" pitchFamily="18" charset="0"/>
                <a:cs typeface="Times New Roman" pitchFamily="18" charset="0"/>
              </a:rPr>
              <a:t>ọc, nhện, rùa, bướm, bọ cánh cam, cá, cò</a:t>
            </a:r>
            <a:r>
              <a:rPr lang="en-US" sz="2800" dirty="0">
                <a:solidFill>
                  <a:srgbClr val="FF33CC"/>
                </a:solidFill>
                <a:latin typeface="Times New Roman" pitchFamily="18" charset="0"/>
                <a:cs typeface="Times New Roman" pitchFamily="18" charset="0"/>
              </a:rPr>
              <a:t>,</a:t>
            </a:r>
            <a:r>
              <a:rPr lang="vi-VN" sz="2800" dirty="0">
                <a:solidFill>
                  <a:srgbClr val="FF33CC"/>
                </a:solidFill>
                <a:latin typeface="Times New Roman" pitchFamily="18" charset="0"/>
                <a:cs typeface="Times New Roman" pitchFamily="18" charset="0"/>
              </a:rPr>
              <a:t> dương xỉ, thông, súng.</a:t>
            </a:r>
            <a:endParaRPr lang="en-US" sz="2800" dirty="0">
              <a:solidFill>
                <a:srgbClr val="FF33CC"/>
              </a:solidFill>
              <a:latin typeface="Times New Roman" pitchFamily="18" charset="0"/>
              <a:cs typeface="Times New Roman" pitchFamily="18" charset="0"/>
            </a:endParaRPr>
          </a:p>
        </p:txBody>
      </p:sp>
    </p:spTree>
    <p:extLst>
      <p:ext uri="{BB962C8B-B14F-4D97-AF65-F5344CB8AC3E}">
        <p14:creationId xmlns:p14="http://schemas.microsoft.com/office/powerpoint/2010/main" val="421116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DE699C-6AD0-418A-86E7-C306F5807201}"/>
              </a:ext>
            </a:extLst>
          </p:cNvPr>
          <p:cNvSpPr/>
          <p:nvPr/>
        </p:nvSpPr>
        <p:spPr>
          <a:xfrm>
            <a:off x="0" y="0"/>
            <a:ext cx="12192000" cy="6858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0" y="0"/>
            <a:ext cx="12192000" cy="430887"/>
          </a:xfrm>
          <a:prstGeom prst="rect">
            <a:avLst/>
          </a:prstGeom>
          <a:noFill/>
        </p:spPr>
        <p:txBody>
          <a:bodyPr wrap="square" lIns="0" tIns="0" rIns="0" bIns="0" rtlCol="0">
            <a:spAutoFit/>
          </a:bodyPr>
          <a:lstStyle/>
          <a:p>
            <a:pPr algn="ctr"/>
            <a:r>
              <a:rPr lang="en-US" sz="2800" b="1" dirty="0" err="1">
                <a:solidFill>
                  <a:srgbClr val="0000FF"/>
                </a:solidFill>
                <a:latin typeface="Times New Roman" panose="02020603050405020304" pitchFamily="18" charset="0"/>
                <a:ea typeface="Calibri" panose="020F0502020204030204" pitchFamily="34" charset="0"/>
              </a:rPr>
              <a:t>Bài</a:t>
            </a:r>
            <a:r>
              <a:rPr lang="en-US" sz="2800" b="1" dirty="0">
                <a:solidFill>
                  <a:srgbClr val="0000FF"/>
                </a:solidFill>
                <a:latin typeface="Times New Roman" panose="02020603050405020304" pitchFamily="18" charset="0"/>
                <a:ea typeface="Calibri" panose="020F0502020204030204" pitchFamily="34" charset="0"/>
              </a:rPr>
              <a:t> 22: PHÂN LOẠI THẾ GIỚI SỐNG</a:t>
            </a:r>
            <a:endParaRPr lang="en-US" sz="2800" dirty="0">
              <a:solidFill>
                <a:srgbClr val="0000FF"/>
              </a:solidFill>
            </a:endParaRPr>
          </a:p>
        </p:txBody>
      </p:sp>
      <p:sp>
        <p:nvSpPr>
          <p:cNvPr id="9" name="Rectangle 8"/>
          <p:cNvSpPr>
            <a:spLocks noChangeArrowheads="1"/>
          </p:cNvSpPr>
          <p:nvPr/>
        </p:nvSpPr>
        <p:spPr bwMode="auto">
          <a:xfrm>
            <a:off x="0" y="609600"/>
            <a:ext cx="12192000" cy="954107"/>
          </a:xfrm>
          <a:prstGeom prst="rect">
            <a:avLst/>
          </a:prstGeom>
          <a:solidFill>
            <a:schemeClr val="bg2"/>
          </a:solidFill>
          <a:ln w="9525">
            <a:noFill/>
            <a:miter lim="800000"/>
            <a:headEnd/>
            <a:tailEnd/>
          </a:ln>
        </p:spPr>
        <p:txBody>
          <a:bodyPr wrap="square">
            <a:spAutoFit/>
          </a:bodyPr>
          <a:lstStyle/>
          <a:p>
            <a:pPr indent="304800" algn="just">
              <a:defRPr/>
            </a:pPr>
            <a:r>
              <a:rPr lang="vi-VN" sz="2800" dirty="0">
                <a:solidFill>
                  <a:srgbClr val="FF0000"/>
                </a:solidFill>
                <a:latin typeface="Times New Roman" pitchFamily="18" charset="0"/>
                <a:cs typeface="Times New Roman" pitchFamily="18" charset="0"/>
              </a:rPr>
              <a:t>Em hãy phân loại các sinh vật trong hình 22.1: v</a:t>
            </a:r>
            <a:r>
              <a:rPr lang="en-US" sz="2800" dirty="0">
                <a:solidFill>
                  <a:srgbClr val="FF0000"/>
                </a:solidFill>
                <a:latin typeface="Times New Roman" pitchFamily="18" charset="0"/>
                <a:cs typeface="Times New Roman" pitchFamily="18" charset="0"/>
              </a:rPr>
              <a:t>o</a:t>
            </a:r>
            <a:r>
              <a:rPr lang="vi-VN" sz="2800" dirty="0">
                <a:solidFill>
                  <a:srgbClr val="FF0000"/>
                </a:solidFill>
                <a:latin typeface="Times New Roman" pitchFamily="18" charset="0"/>
                <a:cs typeface="Times New Roman" pitchFamily="18" charset="0"/>
              </a:rPr>
              <a:t>ọc, nhện, rùa, bướm, bọ cánh cam, cá, vi khuẩn, cò, trùng giày, dương xỉ, thông, súng.</a:t>
            </a:r>
            <a:endParaRPr lang="en-US" sz="2800" dirty="0">
              <a:solidFill>
                <a:srgbClr val="FF0000"/>
              </a:solidFill>
              <a:latin typeface="Times New Roman" pitchFamily="18" charset="0"/>
              <a:cs typeface="Times New Roman" pitchFamily="18" charset="0"/>
            </a:endParaRPr>
          </a:p>
        </p:txBody>
      </p:sp>
      <p:sp>
        <p:nvSpPr>
          <p:cNvPr id="14" name="Rectangle 13"/>
          <p:cNvSpPr/>
          <p:nvPr/>
        </p:nvSpPr>
        <p:spPr>
          <a:xfrm>
            <a:off x="0" y="1613118"/>
            <a:ext cx="12192000" cy="1815882"/>
          </a:xfrm>
          <a:prstGeom prst="rect">
            <a:avLst/>
          </a:prstGeom>
          <a:solidFill>
            <a:schemeClr val="accent1">
              <a:lumMod val="20000"/>
              <a:lumOff val="80000"/>
            </a:schemeClr>
          </a:solidFill>
        </p:spPr>
        <p:txBody>
          <a:bodyPr wrap="square">
            <a:spAutoFit/>
          </a:bodyPr>
          <a:lstStyle/>
          <a:p>
            <a:pPr>
              <a:defRPr/>
            </a:pPr>
            <a:r>
              <a:rPr lang="en-US" sz="2800" dirty="0">
                <a:solidFill>
                  <a:srgbClr val="000000"/>
                </a:solidFill>
                <a:cs typeface="Times New Roman" pitchFamily="18" charset="0"/>
              </a:rPr>
              <a:t>- </a:t>
            </a:r>
            <a:r>
              <a:rPr lang="vi-VN" sz="2800" dirty="0">
                <a:solidFill>
                  <a:srgbClr val="FF33CC"/>
                </a:solidFill>
                <a:latin typeface="Times New Roman" pitchFamily="18" charset="0"/>
                <a:cs typeface="Times New Roman" pitchFamily="18" charset="0"/>
              </a:rPr>
              <a:t>Phân loại sinh vật dựa khả năng di chuyển</a:t>
            </a:r>
            <a:r>
              <a:rPr lang="en-US" sz="2800" dirty="0">
                <a:solidFill>
                  <a:srgbClr val="FF33CC"/>
                </a:solidFill>
                <a:latin typeface="Times New Roman" pitchFamily="18" charset="0"/>
                <a:cs typeface="Times New Roman" pitchFamily="18" charset="0"/>
              </a:rPr>
              <a:t>:</a:t>
            </a:r>
          </a:p>
          <a:p>
            <a:pPr>
              <a:defRPr/>
            </a:pP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Sinh</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vật</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di</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chuyển</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được</a:t>
            </a:r>
            <a:r>
              <a:rPr lang="en-US" sz="2800" dirty="0">
                <a:solidFill>
                  <a:srgbClr val="FF33CC"/>
                </a:solidFill>
                <a:latin typeface="Times New Roman" pitchFamily="18" charset="0"/>
                <a:cs typeface="Times New Roman" pitchFamily="18" charset="0"/>
              </a:rPr>
              <a:t>: </a:t>
            </a:r>
            <a:r>
              <a:rPr lang="vi-VN" sz="2800" dirty="0">
                <a:solidFill>
                  <a:srgbClr val="FF33CC"/>
                </a:solidFill>
                <a:latin typeface="Times New Roman" pitchFamily="18" charset="0"/>
                <a:cs typeface="Times New Roman" pitchFamily="18" charset="0"/>
              </a:rPr>
              <a:t>v</a:t>
            </a:r>
            <a:r>
              <a:rPr lang="en-US" sz="2800" dirty="0">
                <a:solidFill>
                  <a:srgbClr val="FF33CC"/>
                </a:solidFill>
                <a:latin typeface="Times New Roman" pitchFamily="18" charset="0"/>
                <a:cs typeface="Times New Roman" pitchFamily="18" charset="0"/>
              </a:rPr>
              <a:t>o</a:t>
            </a:r>
            <a:r>
              <a:rPr lang="vi-VN" sz="2800" dirty="0">
                <a:solidFill>
                  <a:srgbClr val="FF33CC"/>
                </a:solidFill>
                <a:latin typeface="Times New Roman" pitchFamily="18" charset="0"/>
                <a:cs typeface="Times New Roman" pitchFamily="18" charset="0"/>
              </a:rPr>
              <a:t>ọc, nhện, rùa, bướm, bọ cánh cam, cá, vi khuẩn, cò, trùng giày.</a:t>
            </a:r>
            <a:endParaRPr lang="en-US" sz="2800" dirty="0">
              <a:solidFill>
                <a:srgbClr val="FF33CC"/>
              </a:solidFill>
              <a:latin typeface="Times New Roman" pitchFamily="18" charset="0"/>
              <a:cs typeface="Times New Roman" pitchFamily="18" charset="0"/>
            </a:endParaRPr>
          </a:p>
          <a:p>
            <a:pPr>
              <a:defRPr/>
            </a:pP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Sinh</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vật</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không</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di</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chuyển</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được</a:t>
            </a:r>
            <a:r>
              <a:rPr lang="en-US" sz="2800" dirty="0">
                <a:solidFill>
                  <a:srgbClr val="FF33CC"/>
                </a:solidFill>
                <a:latin typeface="Times New Roman" pitchFamily="18" charset="0"/>
                <a:cs typeface="Times New Roman" pitchFamily="18" charset="0"/>
              </a:rPr>
              <a:t>: </a:t>
            </a:r>
            <a:r>
              <a:rPr lang="vi-VN" sz="2800" dirty="0">
                <a:solidFill>
                  <a:srgbClr val="FF33CC"/>
                </a:solidFill>
                <a:latin typeface="Times New Roman" pitchFamily="18" charset="0"/>
                <a:cs typeface="Times New Roman" pitchFamily="18" charset="0"/>
              </a:rPr>
              <a:t>dương xỉ, thông, súng.</a:t>
            </a:r>
            <a:endParaRPr lang="en-US" sz="2800" dirty="0">
              <a:solidFill>
                <a:srgbClr val="FF33CC"/>
              </a:solidFill>
              <a:latin typeface="Times New Roman" pitchFamily="18" charset="0"/>
              <a:cs typeface="Times New Roman" pitchFamily="18" charset="0"/>
            </a:endParaRPr>
          </a:p>
        </p:txBody>
      </p:sp>
      <p:sp>
        <p:nvSpPr>
          <p:cNvPr id="16" name="Rectangle 15"/>
          <p:cNvSpPr/>
          <p:nvPr/>
        </p:nvSpPr>
        <p:spPr>
          <a:xfrm>
            <a:off x="0" y="3505200"/>
            <a:ext cx="12192000" cy="1815882"/>
          </a:xfrm>
          <a:prstGeom prst="rect">
            <a:avLst/>
          </a:prstGeom>
          <a:solidFill>
            <a:schemeClr val="accent1">
              <a:lumMod val="20000"/>
              <a:lumOff val="80000"/>
            </a:schemeClr>
          </a:solidFill>
        </p:spPr>
        <p:txBody>
          <a:bodyPr wrap="square">
            <a:spAutoFit/>
          </a:bodyPr>
          <a:lstStyle/>
          <a:p>
            <a:pPr>
              <a:defRPr/>
            </a:pPr>
            <a:r>
              <a:rPr lang="en-US" sz="2800" dirty="0">
                <a:solidFill>
                  <a:srgbClr val="000000"/>
                </a:solidFill>
                <a:cs typeface="Times New Roman" pitchFamily="18" charset="0"/>
              </a:rPr>
              <a:t>-</a:t>
            </a:r>
            <a:r>
              <a:rPr lang="vi-VN" sz="2800" dirty="0">
                <a:solidFill>
                  <a:srgbClr val="000000"/>
                </a:solidFill>
                <a:cs typeface="Times New Roman" pitchFamily="18" charset="0"/>
              </a:rPr>
              <a:t> </a:t>
            </a:r>
            <a:r>
              <a:rPr lang="vi-VN" sz="2800" dirty="0">
                <a:solidFill>
                  <a:srgbClr val="FF33CC"/>
                </a:solidFill>
                <a:latin typeface="Times New Roman" pitchFamily="18" charset="0"/>
                <a:cs typeface="Times New Roman" pitchFamily="18" charset="0"/>
              </a:rPr>
              <a:t>Phân loại sinh vật dựa vào </a:t>
            </a:r>
            <a:r>
              <a:rPr lang="en-US" sz="2800" dirty="0" err="1">
                <a:solidFill>
                  <a:srgbClr val="FF33CC"/>
                </a:solidFill>
                <a:latin typeface="Times New Roman" pitchFamily="18" charset="0"/>
                <a:cs typeface="Times New Roman" pitchFamily="18" charset="0"/>
              </a:rPr>
              <a:t>đặc</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điểm</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dinh</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dưỡng</a:t>
            </a:r>
            <a:endParaRPr lang="en-US" sz="2800" dirty="0">
              <a:solidFill>
                <a:srgbClr val="FF33CC"/>
              </a:solidFill>
              <a:latin typeface="Times New Roman" pitchFamily="18" charset="0"/>
              <a:cs typeface="Times New Roman" pitchFamily="18" charset="0"/>
            </a:endParaRPr>
          </a:p>
          <a:p>
            <a:pPr>
              <a:defRPr/>
            </a:pP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Sinh</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vật</a:t>
            </a:r>
            <a:r>
              <a:rPr lang="en-US" sz="2800" dirty="0">
                <a:solidFill>
                  <a:srgbClr val="FF33CC"/>
                </a:solidFill>
                <a:latin typeface="Times New Roman" pitchFamily="18" charset="0"/>
                <a:cs typeface="Times New Roman" pitchFamily="18" charset="0"/>
              </a:rPr>
              <a:t> </a:t>
            </a:r>
            <a:r>
              <a:rPr lang="vi-VN" sz="2800" dirty="0">
                <a:solidFill>
                  <a:srgbClr val="FF33CC"/>
                </a:solidFill>
                <a:latin typeface="Times New Roman" pitchFamily="18" charset="0"/>
                <a:cs typeface="Times New Roman" pitchFamily="18" charset="0"/>
              </a:rPr>
              <a:t>tự dưỡng</a:t>
            </a:r>
            <a:r>
              <a:rPr lang="en-US" sz="2800" dirty="0">
                <a:solidFill>
                  <a:srgbClr val="FF33CC"/>
                </a:solidFill>
                <a:latin typeface="Times New Roman" pitchFamily="18" charset="0"/>
                <a:cs typeface="Times New Roman" pitchFamily="18" charset="0"/>
              </a:rPr>
              <a:t>: </a:t>
            </a:r>
            <a:r>
              <a:rPr lang="vi-VN" sz="2800" dirty="0">
                <a:solidFill>
                  <a:srgbClr val="FF33CC"/>
                </a:solidFill>
                <a:latin typeface="Times New Roman" pitchFamily="18" charset="0"/>
                <a:cs typeface="Times New Roman" pitchFamily="18" charset="0"/>
              </a:rPr>
              <a:t>dương xỉ, thông, súng.</a:t>
            </a:r>
            <a:endParaRPr lang="en-US" sz="2800" dirty="0">
              <a:solidFill>
                <a:srgbClr val="FF33CC"/>
              </a:solidFill>
              <a:latin typeface="Times New Roman" pitchFamily="18" charset="0"/>
              <a:cs typeface="Times New Roman" pitchFamily="18" charset="0"/>
            </a:endParaRPr>
          </a:p>
          <a:p>
            <a:pPr>
              <a:defRPr/>
            </a:pP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Sinh</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vật</a:t>
            </a:r>
            <a:r>
              <a:rPr lang="en-US" sz="2800" dirty="0">
                <a:solidFill>
                  <a:srgbClr val="FF33CC"/>
                </a:solidFill>
                <a:latin typeface="Times New Roman" pitchFamily="18" charset="0"/>
                <a:cs typeface="Times New Roman" pitchFamily="18" charset="0"/>
              </a:rPr>
              <a:t> </a:t>
            </a:r>
            <a:r>
              <a:rPr lang="vi-VN" sz="2800" dirty="0">
                <a:solidFill>
                  <a:srgbClr val="FF33CC"/>
                </a:solidFill>
                <a:latin typeface="Times New Roman" pitchFamily="18" charset="0"/>
                <a:cs typeface="Times New Roman" pitchFamily="18" charset="0"/>
              </a:rPr>
              <a:t>dị dưỡng</a:t>
            </a:r>
            <a:r>
              <a:rPr lang="en-US" sz="2800" dirty="0">
                <a:solidFill>
                  <a:srgbClr val="FF33CC"/>
                </a:solidFill>
                <a:latin typeface="Times New Roman" pitchFamily="18" charset="0"/>
                <a:cs typeface="Times New Roman" pitchFamily="18" charset="0"/>
              </a:rPr>
              <a:t>: </a:t>
            </a:r>
            <a:r>
              <a:rPr lang="vi-VN" sz="2800" dirty="0">
                <a:solidFill>
                  <a:srgbClr val="FF33CC"/>
                </a:solidFill>
                <a:latin typeface="Times New Roman" pitchFamily="18" charset="0"/>
                <a:cs typeface="Times New Roman" pitchFamily="18" charset="0"/>
              </a:rPr>
              <a:t>v</a:t>
            </a:r>
            <a:r>
              <a:rPr lang="en-US" sz="2800" dirty="0">
                <a:solidFill>
                  <a:srgbClr val="FF33CC"/>
                </a:solidFill>
                <a:latin typeface="Times New Roman" pitchFamily="18" charset="0"/>
                <a:cs typeface="Times New Roman" pitchFamily="18" charset="0"/>
              </a:rPr>
              <a:t>o</a:t>
            </a:r>
            <a:r>
              <a:rPr lang="vi-VN" sz="2800" dirty="0">
                <a:solidFill>
                  <a:srgbClr val="FF33CC"/>
                </a:solidFill>
                <a:latin typeface="Times New Roman" pitchFamily="18" charset="0"/>
                <a:cs typeface="Times New Roman" pitchFamily="18" charset="0"/>
              </a:rPr>
              <a:t>ọc, nhện, rùa, bướm, bọ cánh cam, cá, vi khuẩn, cò, trùng giày</a:t>
            </a:r>
            <a:endParaRPr lang="en-US" sz="2800" dirty="0">
              <a:solidFill>
                <a:srgbClr val="FF33CC"/>
              </a:solidFill>
              <a:latin typeface="Times New Roman" pitchFamily="18" charset="0"/>
              <a:cs typeface="Times New Roman" pitchFamily="18" charset="0"/>
            </a:endParaRPr>
          </a:p>
        </p:txBody>
      </p:sp>
      <p:sp>
        <p:nvSpPr>
          <p:cNvPr id="10" name="Rectangle 9"/>
          <p:cNvSpPr/>
          <p:nvPr/>
        </p:nvSpPr>
        <p:spPr>
          <a:xfrm>
            <a:off x="0" y="5473005"/>
            <a:ext cx="12192000" cy="1384995"/>
          </a:xfrm>
          <a:prstGeom prst="rect">
            <a:avLst/>
          </a:prstGeom>
          <a:solidFill>
            <a:schemeClr val="accent1">
              <a:lumMod val="20000"/>
              <a:lumOff val="80000"/>
            </a:schemeClr>
          </a:solidFill>
        </p:spPr>
        <p:txBody>
          <a:bodyPr wrap="square">
            <a:spAutoFit/>
          </a:bodyPr>
          <a:lstStyle/>
          <a:p>
            <a:pPr>
              <a:defRPr/>
            </a:pPr>
            <a:r>
              <a:rPr lang="en-US" sz="2800" dirty="0">
                <a:solidFill>
                  <a:srgbClr val="000000"/>
                </a:solidFill>
                <a:cs typeface="Times New Roman" pitchFamily="18" charset="0"/>
              </a:rPr>
              <a:t>-</a:t>
            </a:r>
            <a:r>
              <a:rPr lang="vi-VN" sz="2800" dirty="0">
                <a:solidFill>
                  <a:srgbClr val="000000"/>
                </a:solidFill>
                <a:cs typeface="Times New Roman" pitchFamily="18" charset="0"/>
              </a:rPr>
              <a:t> </a:t>
            </a:r>
            <a:r>
              <a:rPr lang="vi-VN" sz="2800" dirty="0">
                <a:solidFill>
                  <a:srgbClr val="FF33CC"/>
                </a:solidFill>
                <a:latin typeface="Times New Roman" pitchFamily="18" charset="0"/>
                <a:cs typeface="Times New Roman" pitchFamily="18" charset="0"/>
              </a:rPr>
              <a:t>Phân loại sinh vật dựa môi trường sống</a:t>
            </a:r>
            <a:r>
              <a:rPr lang="en-US" sz="2800" dirty="0">
                <a:solidFill>
                  <a:srgbClr val="FF33CC"/>
                </a:solidFill>
                <a:latin typeface="Times New Roman" pitchFamily="18" charset="0"/>
                <a:cs typeface="Times New Roman" pitchFamily="18" charset="0"/>
              </a:rPr>
              <a:t>:</a:t>
            </a:r>
          </a:p>
          <a:p>
            <a:pPr>
              <a:defRPr/>
            </a:pPr>
            <a:r>
              <a:rPr lang="en-US" sz="2800" dirty="0">
                <a:solidFill>
                  <a:srgbClr val="FF33CC"/>
                </a:solidFill>
                <a:latin typeface="Times New Roman" pitchFamily="18" charset="0"/>
                <a:cs typeface="Times New Roman" pitchFamily="18" charset="0"/>
              </a:rPr>
              <a:t>+ </a:t>
            </a:r>
            <a:r>
              <a:rPr lang="vi-VN" sz="2800" dirty="0">
                <a:solidFill>
                  <a:srgbClr val="FF33CC"/>
                </a:solidFill>
                <a:latin typeface="Times New Roman" pitchFamily="18" charset="0"/>
                <a:cs typeface="Times New Roman" pitchFamily="18" charset="0"/>
              </a:rPr>
              <a:t>Môi trường nước</a:t>
            </a:r>
            <a:r>
              <a:rPr lang="en-US" sz="2800" dirty="0">
                <a:solidFill>
                  <a:srgbClr val="FF33CC"/>
                </a:solidFill>
                <a:latin typeface="Times New Roman" pitchFamily="18" charset="0"/>
                <a:cs typeface="Times New Roman" pitchFamily="18" charset="0"/>
              </a:rPr>
              <a:t>: </a:t>
            </a:r>
            <a:r>
              <a:rPr lang="vi-VN" sz="2800" dirty="0">
                <a:solidFill>
                  <a:srgbClr val="FF33CC"/>
                </a:solidFill>
                <a:latin typeface="Times New Roman" pitchFamily="18" charset="0"/>
                <a:cs typeface="Times New Roman" pitchFamily="18" charset="0"/>
              </a:rPr>
              <a:t>rùa, cá, vi khuẩn, trùng giày, súng.</a:t>
            </a:r>
            <a:endParaRPr lang="en-US" sz="2800" dirty="0">
              <a:solidFill>
                <a:srgbClr val="FF33CC"/>
              </a:solidFill>
              <a:latin typeface="Times New Roman" pitchFamily="18" charset="0"/>
              <a:cs typeface="Times New Roman" pitchFamily="18" charset="0"/>
            </a:endParaRPr>
          </a:p>
          <a:p>
            <a:pPr>
              <a:defRPr/>
            </a:pPr>
            <a:r>
              <a:rPr lang="en-US" sz="2800" dirty="0">
                <a:solidFill>
                  <a:srgbClr val="FF33CC"/>
                </a:solidFill>
                <a:latin typeface="Times New Roman" pitchFamily="18" charset="0"/>
                <a:cs typeface="Times New Roman" pitchFamily="18" charset="0"/>
              </a:rPr>
              <a:t>+ </a:t>
            </a:r>
            <a:r>
              <a:rPr lang="vi-VN" sz="2800" dirty="0">
                <a:solidFill>
                  <a:srgbClr val="FF33CC"/>
                </a:solidFill>
                <a:latin typeface="Times New Roman" pitchFamily="18" charset="0"/>
                <a:cs typeface="Times New Roman" pitchFamily="18" charset="0"/>
              </a:rPr>
              <a:t>Môi trường cạn</a:t>
            </a:r>
            <a:r>
              <a:rPr lang="en-US" sz="2800" dirty="0">
                <a:solidFill>
                  <a:srgbClr val="FF33CC"/>
                </a:solidFill>
                <a:latin typeface="Times New Roman" pitchFamily="18" charset="0"/>
                <a:cs typeface="Times New Roman" pitchFamily="18" charset="0"/>
              </a:rPr>
              <a:t>: </a:t>
            </a:r>
            <a:r>
              <a:rPr lang="vi-VN" sz="2800" dirty="0">
                <a:solidFill>
                  <a:srgbClr val="FF33CC"/>
                </a:solidFill>
                <a:latin typeface="Times New Roman" pitchFamily="18" charset="0"/>
                <a:cs typeface="Times New Roman" pitchFamily="18" charset="0"/>
              </a:rPr>
              <a:t>v</a:t>
            </a:r>
            <a:r>
              <a:rPr lang="en-US" sz="2800" dirty="0">
                <a:solidFill>
                  <a:srgbClr val="FF33CC"/>
                </a:solidFill>
                <a:latin typeface="Times New Roman" pitchFamily="18" charset="0"/>
                <a:cs typeface="Times New Roman" pitchFamily="18" charset="0"/>
              </a:rPr>
              <a:t>o</a:t>
            </a:r>
            <a:r>
              <a:rPr lang="vi-VN" sz="2800" dirty="0">
                <a:solidFill>
                  <a:srgbClr val="FF33CC"/>
                </a:solidFill>
                <a:latin typeface="Times New Roman" pitchFamily="18" charset="0"/>
                <a:cs typeface="Times New Roman" pitchFamily="18" charset="0"/>
              </a:rPr>
              <a:t>ọc, nhện, bướm, bọ cánh cam, vi khuẩn, cò, dương xỉ, thông</a:t>
            </a:r>
            <a:r>
              <a:rPr lang="en-US" sz="2800" dirty="0">
                <a:solidFill>
                  <a:srgbClr val="FF33CC"/>
                </a:solidFill>
                <a:latin typeface="Times New Roman" pitchFamily="18" charset="0"/>
                <a:cs typeface="Times New Roman" pitchFamily="18" charset="0"/>
              </a:rPr>
              <a:t>.</a:t>
            </a:r>
          </a:p>
        </p:txBody>
      </p:sp>
    </p:spTree>
    <p:extLst>
      <p:ext uri="{BB962C8B-B14F-4D97-AF65-F5344CB8AC3E}">
        <p14:creationId xmlns:p14="http://schemas.microsoft.com/office/powerpoint/2010/main" val="421116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ChangeArrowheads="1"/>
          </p:cNvSpPr>
          <p:nvPr/>
        </p:nvSpPr>
        <p:spPr bwMode="auto">
          <a:xfrm>
            <a:off x="1193800" y="355600"/>
            <a:ext cx="10795000" cy="543803"/>
          </a:xfrm>
          <a:prstGeom prst="rect">
            <a:avLst/>
          </a:prstGeom>
          <a:solidFill>
            <a:schemeClr val="bg2"/>
          </a:solidFill>
          <a:ln w="9525">
            <a:noFill/>
            <a:miter lim="800000"/>
            <a:headEnd/>
            <a:tailEnd/>
          </a:ln>
        </p:spPr>
        <p:txBody>
          <a:bodyPr>
            <a:spAutoFit/>
          </a:bodyPr>
          <a:lstStyle/>
          <a:p>
            <a:pPr algn="just">
              <a:lnSpc>
                <a:spcPct val="115000"/>
              </a:lnSpc>
              <a:spcBef>
                <a:spcPts val="600"/>
              </a:spcBef>
            </a:pPr>
            <a:r>
              <a:rPr lang="en-US" sz="2800" b="1" dirty="0" err="1">
                <a:solidFill>
                  <a:srgbClr val="FF0000"/>
                </a:solidFill>
                <a:latin typeface="Times New Roman" pitchFamily="18" charset="0"/>
                <a:cs typeface="Times New Roman" pitchFamily="18" charset="0"/>
              </a:rPr>
              <a:t>Tại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sao</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cần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phải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phân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loại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thế</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giới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sống</a:t>
            </a:r>
            <a:r>
              <a:rPr lang="en-US" sz="2800" b="1" dirty="0">
                <a:solidFill>
                  <a:srgbClr val="FF0000"/>
                </a:solidFill>
                <a:latin typeface="Times New Roman" pitchFamily="18" charset="0"/>
                <a:cs typeface="Times New Roman" pitchFamily="18" charset="0"/>
              </a:rPr>
              <a:t>?</a:t>
            </a:r>
          </a:p>
        </p:txBody>
      </p:sp>
      <p:sp>
        <p:nvSpPr>
          <p:cNvPr id="24579" name="Rectangle 5"/>
          <p:cNvSpPr>
            <a:spLocks noChangeArrowheads="1"/>
          </p:cNvSpPr>
          <p:nvPr/>
        </p:nvSpPr>
        <p:spPr bwMode="auto">
          <a:xfrm>
            <a:off x="685800" y="2438400"/>
            <a:ext cx="11277600" cy="587853"/>
          </a:xfrm>
          <a:prstGeom prst="rect">
            <a:avLst/>
          </a:prstGeom>
          <a:solidFill>
            <a:schemeClr val="bg2"/>
          </a:solidFill>
          <a:ln w="9525">
            <a:noFill/>
            <a:miter lim="800000"/>
            <a:headEnd/>
            <a:tailEnd/>
          </a:ln>
        </p:spPr>
        <p:txBody>
          <a:bodyPr wrap="square">
            <a:spAutoFit/>
          </a:bodyPr>
          <a:lstStyle/>
          <a:p>
            <a:pPr algn="just">
              <a:lnSpc>
                <a:spcPct val="115000"/>
              </a:lnSpc>
              <a:spcBef>
                <a:spcPts val="600"/>
              </a:spcBef>
            </a:pPr>
            <a:r>
              <a:rPr lang="en-US" sz="2800" b="1" dirty="0" err="1">
                <a:solidFill>
                  <a:srgbClr val="FF0000"/>
                </a:solidFill>
                <a:latin typeface="Times New Roman" pitchFamily="18" charset="0"/>
                <a:cs typeface="Times New Roman" pitchFamily="18" charset="0"/>
              </a:rPr>
              <a:t>Có</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thể</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căn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cứ</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vào</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những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tiêu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chí</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nào</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để</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phân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loại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sinh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vật</a:t>
            </a:r>
            <a:r>
              <a:rPr lang="en-US" sz="2800" b="1" dirty="0">
                <a:solidFill>
                  <a:srgbClr val="FF0000"/>
                </a:solidFill>
                <a:latin typeface="Times New Roman" pitchFamily="18" charset="0"/>
                <a:cs typeface="Times New Roman" pitchFamily="18" charset="0"/>
              </a:rPr>
              <a:t>? </a:t>
            </a:r>
          </a:p>
        </p:txBody>
      </p:sp>
      <p:pic>
        <p:nvPicPr>
          <p:cNvPr id="24580" name="Picture 6" descr="mhjh"/>
          <p:cNvPicPr>
            <a:picLocks noChangeAspect="1" noChangeArrowheads="1" noCrop="1"/>
          </p:cNvPicPr>
          <p:nvPr/>
        </p:nvPicPr>
        <p:blipFill>
          <a:blip r:embed="rId2"/>
          <a:srcRect/>
          <a:stretch>
            <a:fillRect/>
          </a:stretch>
        </p:blipFill>
        <p:spPr bwMode="auto">
          <a:xfrm>
            <a:off x="55033" y="409575"/>
            <a:ext cx="1016000" cy="533400"/>
          </a:xfrm>
          <a:prstGeom prst="rect">
            <a:avLst/>
          </a:prstGeom>
          <a:noFill/>
          <a:ln w="9525">
            <a:noFill/>
            <a:miter lim="800000"/>
            <a:headEnd/>
            <a:tailEnd/>
          </a:ln>
        </p:spPr>
      </p:pic>
      <p:sp>
        <p:nvSpPr>
          <p:cNvPr id="8" name="Rectangle 7"/>
          <p:cNvSpPr/>
          <p:nvPr/>
        </p:nvSpPr>
        <p:spPr>
          <a:xfrm>
            <a:off x="685800" y="3200400"/>
            <a:ext cx="11277600" cy="1578894"/>
          </a:xfrm>
          <a:prstGeom prst="rect">
            <a:avLst/>
          </a:prstGeom>
          <a:solidFill>
            <a:schemeClr val="accent1">
              <a:lumMod val="20000"/>
              <a:lumOff val="80000"/>
            </a:schemeClr>
          </a:solidFill>
        </p:spPr>
        <p:txBody>
          <a:bodyPr wrap="square">
            <a:spAutoFit/>
          </a:bodyPr>
          <a:lstStyle/>
          <a:p>
            <a:pPr algn="just">
              <a:lnSpc>
                <a:spcPct val="115000"/>
              </a:lnSpc>
              <a:spcBef>
                <a:spcPts val="600"/>
              </a:spcBef>
              <a:defRPr/>
            </a:pP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Các</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tiêu</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chí</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để</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phân</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loại</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sinh</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vật</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đặc</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điểm</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tế</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bào</a:t>
            </a:r>
            <a:r>
              <a:rPr lang="en-US" sz="2800" dirty="0">
                <a:solidFill>
                  <a:srgbClr val="FF33CC"/>
                </a:solidFill>
                <a:latin typeface="Times New Roman" pitchFamily="18" charset="0"/>
                <a:cs typeface="Times New Roman" pitchFamily="18" charset="0"/>
              </a:rPr>
              <a:t> (TB </a:t>
            </a:r>
            <a:r>
              <a:rPr lang="en-US" sz="2800" dirty="0" err="1">
                <a:solidFill>
                  <a:srgbClr val="FF33CC"/>
                </a:solidFill>
                <a:latin typeface="Times New Roman" pitchFamily="18" charset="0"/>
                <a:cs typeface="Times New Roman" pitchFamily="18" charset="0"/>
              </a:rPr>
              <a:t>nhân</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sơ</a:t>
            </a:r>
            <a:r>
              <a:rPr lang="en-US" sz="2800" dirty="0">
                <a:solidFill>
                  <a:srgbClr val="FF33CC"/>
                </a:solidFill>
                <a:latin typeface="Times New Roman" pitchFamily="18" charset="0"/>
                <a:cs typeface="Times New Roman" pitchFamily="18" charset="0"/>
              </a:rPr>
              <a:t>, TB </a:t>
            </a:r>
            <a:r>
              <a:rPr lang="en-US" sz="2800" dirty="0" err="1">
                <a:solidFill>
                  <a:srgbClr val="FF33CC"/>
                </a:solidFill>
                <a:latin typeface="Times New Roman" pitchFamily="18" charset="0"/>
                <a:cs typeface="Times New Roman" pitchFamily="18" charset="0"/>
              </a:rPr>
              <a:t>nhân</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thực</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mức</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độ</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tổ</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chức</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cơ</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thể</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cơ</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thể</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đơn</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bào</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cơ</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thể</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đa</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bào</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môi</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trường</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sống</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kiểu</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dinh</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dưỡng</a:t>
            </a:r>
            <a:r>
              <a:rPr lang="en-US" sz="2800" dirty="0">
                <a:solidFill>
                  <a:srgbClr val="FF33CC"/>
                </a:solidFill>
                <a:latin typeface="Times New Roman" pitchFamily="18" charset="0"/>
                <a:cs typeface="Times New Roman" pitchFamily="18" charset="0"/>
              </a:rPr>
              <a:t>,…</a:t>
            </a:r>
          </a:p>
        </p:txBody>
      </p:sp>
      <p:sp>
        <p:nvSpPr>
          <p:cNvPr id="9" name="Rectangle 8"/>
          <p:cNvSpPr/>
          <p:nvPr/>
        </p:nvSpPr>
        <p:spPr>
          <a:xfrm>
            <a:off x="711200" y="1198563"/>
            <a:ext cx="11277600" cy="1083374"/>
          </a:xfrm>
          <a:prstGeom prst="rect">
            <a:avLst/>
          </a:prstGeom>
          <a:solidFill>
            <a:schemeClr val="accent1">
              <a:lumMod val="20000"/>
              <a:lumOff val="80000"/>
            </a:schemeClr>
          </a:solidFill>
        </p:spPr>
        <p:txBody>
          <a:bodyPr>
            <a:spAutoFit/>
          </a:bodyPr>
          <a:lstStyle/>
          <a:p>
            <a:pPr algn="just">
              <a:lnSpc>
                <a:spcPct val="115000"/>
              </a:lnSpc>
              <a:spcBef>
                <a:spcPts val="600"/>
              </a:spcBef>
              <a:defRPr/>
            </a:pP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Phân</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loại</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thế</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giới</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sống</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giúp</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chúng</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ta</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gọi</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đúng</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tên</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sinh</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vật</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đưa</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sinh</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vật</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vào</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đúng</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nhóm</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phân</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loại</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nhận</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ra</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sự</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đa</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dạng</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của</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sinh</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giới</a:t>
            </a:r>
            <a:r>
              <a:rPr lang="en-US" sz="2800" dirty="0">
                <a:solidFill>
                  <a:srgbClr val="FF33CC"/>
                </a:solidFill>
                <a:latin typeface="Times New Roman" pitchFamily="18" charset="0"/>
                <a:cs typeface="Times New Roman" pitchFamily="18" charset="0"/>
              </a:rPr>
              <a: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4" fill="hold" grpId="0" nodeType="withEffect">
                                  <p:stCondLst>
                                    <p:cond delay="0"/>
                                  </p:stCondLst>
                                  <p:childTnLst>
                                    <p:set>
                                      <p:cBhvr>
                                        <p:cTn id="6" dur="1" fill="hold">
                                          <p:stCondLst>
                                            <p:cond delay="0"/>
                                          </p:stCondLst>
                                        </p:cTn>
                                        <p:tgtEl>
                                          <p:spTgt spid="24578"/>
                                        </p:tgtEl>
                                        <p:attrNameLst>
                                          <p:attrName>style.visibility</p:attrName>
                                        </p:attrNameLst>
                                      </p:cBhvr>
                                      <p:to>
                                        <p:strVal val="visible"/>
                                      </p:to>
                                    </p:set>
                                    <p:anim calcmode="lin" valueType="num">
                                      <p:cBhvr additive="base">
                                        <p:cTn id="7" dur="1000" fill="hold"/>
                                        <p:tgtEl>
                                          <p:spTgt spid="24578"/>
                                        </p:tgtEl>
                                        <p:attrNameLst>
                                          <p:attrName>ppt_x</p:attrName>
                                        </p:attrNameLst>
                                      </p:cBhvr>
                                      <p:tavLst>
                                        <p:tav tm="0">
                                          <p:val>
                                            <p:strVal val="#ppt_x"/>
                                          </p:val>
                                        </p:tav>
                                        <p:tav tm="100000">
                                          <p:val>
                                            <p:strVal val="#ppt_x"/>
                                          </p:val>
                                        </p:tav>
                                      </p:tavLst>
                                    </p:anim>
                                    <p:anim calcmode="lin" valueType="num">
                                      <p:cBhvr additive="base">
                                        <p:cTn id="8" dur="1000" fill="hold"/>
                                        <p:tgtEl>
                                          <p:spTgt spid="2457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5" presetClass="entr" presetSubtype="0" fill="hold" grpId="0" nodeType="clickEffect">
                                  <p:stCondLst>
                                    <p:cond delay="0"/>
                                  </p:stCondLst>
                                  <p:childTnLst>
                                    <p:set>
                                      <p:cBhvr>
                                        <p:cTn id="17" dur="1" fill="hold">
                                          <p:stCondLst>
                                            <p:cond delay="0"/>
                                          </p:stCondLst>
                                        </p:cTn>
                                        <p:tgtEl>
                                          <p:spTgt spid="24579"/>
                                        </p:tgtEl>
                                        <p:attrNameLst>
                                          <p:attrName>style.visibility</p:attrName>
                                        </p:attrNameLst>
                                      </p:cBhvr>
                                      <p:to>
                                        <p:strVal val="visible"/>
                                      </p:to>
                                    </p:set>
                                    <p:animEffect transition="in" filter="fade">
                                      <p:cBhvr>
                                        <p:cTn id="18" dur="2000"/>
                                        <p:tgtEl>
                                          <p:spTgt spid="24579"/>
                                        </p:tgtEl>
                                      </p:cBhvr>
                                    </p:animEffect>
                                    <p:anim calcmode="lin" valueType="num">
                                      <p:cBhvr>
                                        <p:cTn id="19" dur="2000" fill="hold"/>
                                        <p:tgtEl>
                                          <p:spTgt spid="24579"/>
                                        </p:tgtEl>
                                        <p:attrNameLst>
                                          <p:attrName>style.rotation</p:attrName>
                                        </p:attrNameLst>
                                      </p:cBhvr>
                                      <p:tavLst>
                                        <p:tav tm="0">
                                          <p:val>
                                            <p:fltVal val="720"/>
                                          </p:val>
                                        </p:tav>
                                        <p:tav tm="100000">
                                          <p:val>
                                            <p:fltVal val="0"/>
                                          </p:val>
                                        </p:tav>
                                      </p:tavLst>
                                    </p:anim>
                                    <p:anim calcmode="lin" valueType="num">
                                      <p:cBhvr>
                                        <p:cTn id="20" dur="2000" fill="hold"/>
                                        <p:tgtEl>
                                          <p:spTgt spid="24579"/>
                                        </p:tgtEl>
                                        <p:attrNameLst>
                                          <p:attrName>ppt_h</p:attrName>
                                        </p:attrNameLst>
                                      </p:cBhvr>
                                      <p:tavLst>
                                        <p:tav tm="0">
                                          <p:val>
                                            <p:fltVal val="0"/>
                                          </p:val>
                                        </p:tav>
                                        <p:tav tm="100000">
                                          <p:val>
                                            <p:strVal val="#ppt_h"/>
                                          </p:val>
                                        </p:tav>
                                      </p:tavLst>
                                    </p:anim>
                                    <p:anim calcmode="lin" valueType="num">
                                      <p:cBhvr>
                                        <p:cTn id="21" dur="2000" fill="hold"/>
                                        <p:tgtEl>
                                          <p:spTgt spid="24579"/>
                                        </p:tgtEl>
                                        <p:attrNameLst>
                                          <p:attrName>ppt_w</p:attrName>
                                        </p:attrNameLst>
                                      </p:cBhvr>
                                      <p:tavLst>
                                        <p:tav tm="0">
                                          <p:val>
                                            <p:fltVal val="0"/>
                                          </p:val>
                                        </p:tav>
                                        <p:tav tm="100000">
                                          <p:val>
                                            <p:strVal val="#ppt_w"/>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animBg="1"/>
      <p:bldP spid="24579"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DE699C-6AD0-418A-86E7-C306F5807201}"/>
              </a:ext>
            </a:extLst>
          </p:cNvPr>
          <p:cNvSpPr/>
          <p:nvPr/>
        </p:nvSpPr>
        <p:spPr>
          <a:xfrm>
            <a:off x="0" y="0"/>
            <a:ext cx="12192000" cy="6858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0" y="0"/>
            <a:ext cx="12192000" cy="430887"/>
          </a:xfrm>
          <a:prstGeom prst="rect">
            <a:avLst/>
          </a:prstGeom>
          <a:noFill/>
        </p:spPr>
        <p:txBody>
          <a:bodyPr wrap="square" lIns="0" tIns="0" rIns="0" bIns="0" rtlCol="0">
            <a:spAutoFit/>
          </a:bodyPr>
          <a:lstStyle/>
          <a:p>
            <a:pPr algn="ctr"/>
            <a:r>
              <a:rPr lang="en-US" sz="2800" b="1" dirty="0" err="1">
                <a:solidFill>
                  <a:srgbClr val="0000FF"/>
                </a:solidFill>
                <a:latin typeface="Times New Roman" panose="02020603050405020304" pitchFamily="18" charset="0"/>
                <a:ea typeface="Calibri" panose="020F0502020204030204" pitchFamily="34" charset="0"/>
              </a:rPr>
              <a:t>Bài</a:t>
            </a:r>
            <a:r>
              <a:rPr lang="en-US" sz="2800" b="1" dirty="0">
                <a:solidFill>
                  <a:srgbClr val="0000FF"/>
                </a:solidFill>
                <a:latin typeface="Times New Roman" panose="02020603050405020304" pitchFamily="18" charset="0"/>
                <a:ea typeface="Calibri" panose="020F0502020204030204" pitchFamily="34" charset="0"/>
              </a:rPr>
              <a:t> 22: PHÂN LOẠI THẾ GIỚI SỐNG</a:t>
            </a:r>
            <a:endParaRPr lang="en-US" sz="2800" dirty="0">
              <a:solidFill>
                <a:srgbClr val="0000FF"/>
              </a:solidFill>
            </a:endParaRPr>
          </a:p>
        </p:txBody>
      </p:sp>
      <p:sp>
        <p:nvSpPr>
          <p:cNvPr id="15" name="TextBox 14"/>
          <p:cNvSpPr txBox="1"/>
          <p:nvPr/>
        </p:nvSpPr>
        <p:spPr>
          <a:xfrm>
            <a:off x="0" y="457200"/>
            <a:ext cx="10058400" cy="430887"/>
          </a:xfrm>
          <a:prstGeom prst="rect">
            <a:avLst/>
          </a:prstGeom>
          <a:noFill/>
        </p:spPr>
        <p:txBody>
          <a:bodyPr wrap="square" lIns="0" tIns="0" rIns="0" bIns="0" rtlCol="0">
            <a:spAutoFit/>
          </a:bodyPr>
          <a:lstStyle/>
          <a:p>
            <a:pPr algn="l"/>
            <a:r>
              <a:rPr lang="en-US" sz="2800" b="1" dirty="0">
                <a:solidFill>
                  <a:srgbClr val="0000FF"/>
                </a:solidFill>
                <a:latin typeface="Times New Roman" pitchFamily="18" charset="0"/>
                <a:cs typeface="Times New Roman" pitchFamily="18" charset="0"/>
              </a:rPr>
              <a:t>1. SỰ CẦN THIẾT CỦA VIỆC PHÂN LOẠI THẾ GIỚI SỐNG:</a:t>
            </a:r>
          </a:p>
        </p:txBody>
      </p:sp>
      <p:sp>
        <p:nvSpPr>
          <p:cNvPr id="8" name="TextBox 7"/>
          <p:cNvSpPr txBox="1"/>
          <p:nvPr/>
        </p:nvSpPr>
        <p:spPr>
          <a:xfrm>
            <a:off x="0" y="914400"/>
            <a:ext cx="12192000" cy="2154436"/>
          </a:xfrm>
          <a:prstGeom prst="rect">
            <a:avLst/>
          </a:prstGeom>
          <a:noFill/>
        </p:spPr>
        <p:txBody>
          <a:bodyPr wrap="square" lIns="0" tIns="0" rIns="0" bIns="0" rtlCol="0">
            <a:spAutoFit/>
          </a:bodyPr>
          <a:lstStyle/>
          <a:p>
            <a:pPr algn="just">
              <a:spcAft>
                <a:spcPts val="0"/>
              </a:spcAft>
              <a:defRPr/>
            </a:pPr>
            <a:r>
              <a:rPr lang="en-US" sz="2800" b="1"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Phân</a:t>
            </a:r>
            <a:r>
              <a:rPr lang="en-US" sz="2800" b="1"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loại</a:t>
            </a:r>
            <a:r>
              <a:rPr lang="en-US" sz="2800" b="1"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thế</a:t>
            </a:r>
            <a:r>
              <a:rPr lang="en-US" sz="2800" b="1"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giới</a:t>
            </a:r>
            <a:r>
              <a:rPr lang="en-US" sz="2800" b="1"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sống</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là</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cách</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sắp</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xếp</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sinh</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vật</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vào</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hệ</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thống</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theo</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trật</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tự</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nhất</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định</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dựa</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vào</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đặc</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điểm</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cơ</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thể</a:t>
            </a:r>
            <a:r>
              <a:rPr lang="en-US" sz="2800" dirty="0">
                <a:solidFill>
                  <a:srgbClr val="0000FF"/>
                </a:solidFill>
                <a:latin typeface="Times New Roman" pitchFamily="18" charset="0"/>
                <a:ea typeface="Calibri"/>
                <a:cs typeface="Times New Roman" pitchFamily="18" charset="0"/>
              </a:rPr>
              <a:t>.</a:t>
            </a:r>
          </a:p>
          <a:p>
            <a:pPr>
              <a:defRPr/>
            </a:pP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Nhiệm</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vụ</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của</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phân</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loại</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thế</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giới</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sống</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là</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phát</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hiện</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mô</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tả</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đặt</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tên</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và</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sắp</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xếp</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sinh</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vật</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vào</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hệ</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thống</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phân</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loại</a:t>
            </a:r>
            <a:r>
              <a:rPr lang="en-US" sz="2800" dirty="0">
                <a:solidFill>
                  <a:srgbClr val="0000FF"/>
                </a:solidFill>
                <a:latin typeface="Times New Roman" pitchFamily="18" charset="0"/>
                <a:ea typeface="Calibri"/>
                <a:cs typeface="Times New Roman" pitchFamily="18" charset="0"/>
              </a:rPr>
              <a:t>.</a:t>
            </a:r>
            <a:endParaRPr lang="en-US" altLang="en-US" sz="2800" b="1" dirty="0">
              <a:solidFill>
                <a:srgbClr val="0000FF"/>
              </a:solidFill>
              <a:latin typeface="Times New Roman" pitchFamily="18" charset="0"/>
              <a:cs typeface="Times New Roman" pitchFamily="18" charset="0"/>
            </a:endParaRPr>
          </a:p>
          <a:p>
            <a:r>
              <a:rPr lang="en-US" sz="2800" b="1" dirty="0">
                <a:solidFill>
                  <a:srgbClr val="0000FF"/>
                </a:solidFill>
                <a:latin typeface="Times New Roman" pitchFamily="18" charset="0"/>
                <a:cs typeface="Times New Roman" pitchFamily="18" charset="0"/>
              </a:rPr>
              <a:t>2. </a:t>
            </a:r>
            <a:r>
              <a:rPr lang="vi-VN" sz="2800" b="1" dirty="0">
                <a:solidFill>
                  <a:srgbClr val="0000FF"/>
                </a:solidFill>
                <a:latin typeface="Times New Roman" pitchFamily="18" charset="0"/>
                <a:cs typeface="Times New Roman" pitchFamily="18" charset="0"/>
              </a:rPr>
              <a:t>CÁC BẬC PHÂN LOẠI SINH VẬT</a:t>
            </a:r>
            <a:r>
              <a:rPr lang="en-US" sz="2800" b="1" dirty="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srcRect/>
          <a:stretch>
            <a:fillRect/>
          </a:stretch>
        </p:blipFill>
        <p:spPr bwMode="auto">
          <a:xfrm>
            <a:off x="152400" y="3031787"/>
            <a:ext cx="5486400" cy="3750013"/>
          </a:xfrm>
          <a:prstGeom prst="rect">
            <a:avLst/>
          </a:prstGeom>
          <a:noFill/>
          <a:ln w="9525">
            <a:noFill/>
            <a:miter lim="800000"/>
            <a:headEnd/>
            <a:tailEnd/>
          </a:ln>
          <a:effectLst/>
        </p:spPr>
      </p:pic>
      <p:sp>
        <p:nvSpPr>
          <p:cNvPr id="12" name="TextBox 11"/>
          <p:cNvSpPr txBox="1">
            <a:spLocks noChangeArrowheads="1"/>
          </p:cNvSpPr>
          <p:nvPr/>
        </p:nvSpPr>
        <p:spPr bwMode="auto">
          <a:xfrm>
            <a:off x="5791200" y="2819400"/>
            <a:ext cx="6400800" cy="1477328"/>
          </a:xfrm>
          <a:prstGeom prst="rect">
            <a:avLst/>
          </a:prstGeom>
          <a:solidFill>
            <a:schemeClr val="bg2"/>
          </a:solidFill>
          <a:ln w="9525">
            <a:noFill/>
            <a:miter lim="800000"/>
            <a:headEnd/>
            <a:tailEnd/>
          </a:ln>
        </p:spPr>
        <p:txBody>
          <a:bodyPr wrap="square">
            <a:spAutoFit/>
          </a:bodyPr>
          <a:lstStyle/>
          <a:p>
            <a:pPr algn="just"/>
            <a:r>
              <a:rPr lang="en-US" sz="3000" dirty="0" err="1">
                <a:solidFill>
                  <a:srgbClr val="FF0000"/>
                </a:solidFill>
                <a:latin typeface="Times New Roman" pitchFamily="18" charset="0"/>
                <a:cs typeface="Times New Roman" pitchFamily="18" charset="0"/>
              </a:rPr>
              <a:t>Quan</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sát</a:t>
            </a:r>
            <a:r>
              <a:rPr lang="en-US" sz="3000" dirty="0">
                <a:solidFill>
                  <a:srgbClr val="FF0000"/>
                </a:solidFill>
                <a:latin typeface="Times New Roman" pitchFamily="18" charset="0"/>
                <a:cs typeface="Times New Roman" pitchFamily="18" charset="0"/>
              </a:rPr>
              <a:t> H 22.2 , </a:t>
            </a:r>
            <a:r>
              <a:rPr lang="en-US" sz="3000" dirty="0" err="1">
                <a:solidFill>
                  <a:srgbClr val="FF0000"/>
                </a:solidFill>
                <a:latin typeface="Times New Roman" pitchFamily="18" charset="0"/>
                <a:cs typeface="Times New Roman" pitchFamily="18" charset="0"/>
              </a:rPr>
              <a:t>em</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hãy</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kể</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tên</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các</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bậc</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phân</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loại</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sinh</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vật</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theo</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thứ</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tự</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từ</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thấp</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đến</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cao</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trong</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thế</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giới</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sống</a:t>
            </a:r>
            <a:endParaRPr lang="vi-VN" sz="3000" dirty="0">
              <a:solidFill>
                <a:srgbClr val="FF0000"/>
              </a:solidFill>
              <a:latin typeface="Times New Roman" pitchFamily="18" charset="0"/>
              <a:cs typeface="Times New Roman" pitchFamily="18" charset="0"/>
            </a:endParaRPr>
          </a:p>
        </p:txBody>
      </p:sp>
      <p:sp>
        <p:nvSpPr>
          <p:cNvPr id="13" name="Rectangle 12"/>
          <p:cNvSpPr/>
          <p:nvPr/>
        </p:nvSpPr>
        <p:spPr>
          <a:xfrm>
            <a:off x="5791200" y="4495800"/>
            <a:ext cx="6400800" cy="954107"/>
          </a:xfrm>
          <a:prstGeom prst="rect">
            <a:avLst/>
          </a:prstGeom>
          <a:solidFill>
            <a:schemeClr val="tx2">
              <a:lumMod val="20000"/>
              <a:lumOff val="80000"/>
            </a:schemeClr>
          </a:solidFill>
        </p:spPr>
        <p:txBody>
          <a:bodyPr wrap="square">
            <a:spAutoFit/>
          </a:bodyPr>
          <a:lstStyle/>
          <a:p>
            <a:pPr marL="457200" indent="306070" algn="just">
              <a:spcAft>
                <a:spcPts val="0"/>
              </a:spcAft>
              <a:defRPr/>
            </a:pPr>
            <a:r>
              <a:rPr lang="vi-VN" sz="2800" b="1" dirty="0">
                <a:solidFill>
                  <a:srgbClr val="FF33CC"/>
                </a:solidFill>
                <a:latin typeface="Times New Roman"/>
                <a:ea typeface="Cardo"/>
              </a:rPr>
              <a:t>Loài →  Chi →  Họ →  Bộ → Lớp → Ngành → Giới</a:t>
            </a:r>
            <a:endParaRPr lang="en-US" sz="2800" b="1" dirty="0">
              <a:solidFill>
                <a:srgbClr val="FF33CC"/>
              </a:solidFill>
              <a:latin typeface="Times New Roman"/>
              <a:ea typeface="Times New Roman"/>
            </a:endParaRPr>
          </a:p>
        </p:txBody>
      </p:sp>
    </p:spTree>
    <p:extLst>
      <p:ext uri="{BB962C8B-B14F-4D97-AF65-F5344CB8AC3E}">
        <p14:creationId xmlns:p14="http://schemas.microsoft.com/office/powerpoint/2010/main" val="421116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withEffect">
                                  <p:stCondLst>
                                    <p:cond delay="0"/>
                                  </p:stCondLst>
                                  <p:iterate type="lt">
                                    <p:tmPct val="10000"/>
                                  </p:iterate>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8">
                                            <p:txEl>
                                              <p:pRg st="1" end="1"/>
                                            </p:txEl>
                                          </p:spTgt>
                                        </p:tgtEl>
                                        <p:attrNameLst>
                                          <p:attrName>style.visibility</p:attrName>
                                        </p:attrNameLst>
                                      </p:cBhvr>
                                      <p:to>
                                        <p:strVal val="visible"/>
                                      </p:to>
                                    </p:set>
                                    <p:anim calcmode="lin" valueType="num">
                                      <p:cBhvr>
                                        <p:cTn id="16" dur="500" fill="hold"/>
                                        <p:tgtEl>
                                          <p:spTgt spid="8">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8">
                                            <p:txEl>
                                              <p:pRg st="1" end="1"/>
                                            </p:txEl>
                                          </p:spTgt>
                                        </p:tgtEl>
                                        <p:attrNameLst>
                                          <p:attrName>ppt_y</p:attrName>
                                        </p:attrNameLst>
                                      </p:cBhvr>
                                      <p:tavLst>
                                        <p:tav tm="0">
                                          <p:val>
                                            <p:strVal val="#ppt_y"/>
                                          </p:val>
                                        </p:tav>
                                        <p:tav tm="100000">
                                          <p:val>
                                            <p:strVal val="#ppt_y"/>
                                          </p:val>
                                        </p:tav>
                                      </p:tavLst>
                                    </p:anim>
                                    <p:anim calcmode="lin" valueType="num">
                                      <p:cBhvr>
                                        <p:cTn id="18" dur="500" fill="hold"/>
                                        <p:tgtEl>
                                          <p:spTgt spid="8">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8">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8">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nodeType="clickEffect">
                                  <p:stCondLst>
                                    <p:cond delay="0"/>
                                  </p:stCondLst>
                                  <p:iterate type="lt">
                                    <p:tmPct val="10000"/>
                                  </p:iterate>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p:cTn id="25" dur="500" fill="hold"/>
                                        <p:tgtEl>
                                          <p:spTgt spid="8">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8">
                                            <p:txEl>
                                              <p:pRg st="2" end="2"/>
                                            </p:txEl>
                                          </p:spTgt>
                                        </p:tgtEl>
                                        <p:attrNameLst>
                                          <p:attrName>ppt_y</p:attrName>
                                        </p:attrNameLst>
                                      </p:cBhvr>
                                      <p:tavLst>
                                        <p:tav tm="0">
                                          <p:val>
                                            <p:strVal val="#ppt_y"/>
                                          </p:val>
                                        </p:tav>
                                        <p:tav tm="100000">
                                          <p:val>
                                            <p:strVal val="#ppt_y"/>
                                          </p:val>
                                        </p:tav>
                                      </p:tavLst>
                                    </p:anim>
                                    <p:anim calcmode="lin" valueType="num">
                                      <p:cBhvr>
                                        <p:cTn id="27" dur="500" fill="hold"/>
                                        <p:tgtEl>
                                          <p:spTgt spid="8">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8">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8">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0" presetClass="entr" presetSubtype="0" decel="100000" fill="hold" nodeType="clickEffect">
                                  <p:stCondLst>
                                    <p:cond delay="0"/>
                                  </p:stCondLst>
                                  <p:childTnLst>
                                    <p:set>
                                      <p:cBhvr>
                                        <p:cTn id="33" dur="1" fill="hold">
                                          <p:stCondLst>
                                            <p:cond delay="0"/>
                                          </p:stCondLst>
                                        </p:cTn>
                                        <p:tgtEl>
                                          <p:spTgt spid="2050"/>
                                        </p:tgtEl>
                                        <p:attrNameLst>
                                          <p:attrName>style.visibility</p:attrName>
                                        </p:attrNameLst>
                                      </p:cBhvr>
                                      <p:to>
                                        <p:strVal val="visible"/>
                                      </p:to>
                                    </p:set>
                                    <p:anim calcmode="lin" valueType="num">
                                      <p:cBhvr>
                                        <p:cTn id="34" dur="1000" fill="hold"/>
                                        <p:tgtEl>
                                          <p:spTgt spid="2050"/>
                                        </p:tgtEl>
                                        <p:attrNameLst>
                                          <p:attrName>ppt_w</p:attrName>
                                        </p:attrNameLst>
                                      </p:cBhvr>
                                      <p:tavLst>
                                        <p:tav tm="0">
                                          <p:val>
                                            <p:strVal val="#ppt_w+.3"/>
                                          </p:val>
                                        </p:tav>
                                        <p:tav tm="100000">
                                          <p:val>
                                            <p:strVal val="#ppt_w"/>
                                          </p:val>
                                        </p:tav>
                                      </p:tavLst>
                                    </p:anim>
                                    <p:anim calcmode="lin" valueType="num">
                                      <p:cBhvr>
                                        <p:cTn id="35" dur="1000" fill="hold"/>
                                        <p:tgtEl>
                                          <p:spTgt spid="2050"/>
                                        </p:tgtEl>
                                        <p:attrNameLst>
                                          <p:attrName>ppt_h</p:attrName>
                                        </p:attrNameLst>
                                      </p:cBhvr>
                                      <p:tavLst>
                                        <p:tav tm="0">
                                          <p:val>
                                            <p:strVal val="#ppt_h"/>
                                          </p:val>
                                        </p:tav>
                                        <p:tav tm="100000">
                                          <p:val>
                                            <p:strVal val="#ppt_h"/>
                                          </p:val>
                                        </p:tav>
                                      </p:tavLst>
                                    </p:anim>
                                    <p:animEffect transition="in" filter="fade">
                                      <p:cBhvr>
                                        <p:cTn id="36" dur="1000"/>
                                        <p:tgtEl>
                                          <p:spTgt spid="205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1000"/>
                                        <p:tgtEl>
                                          <p:spTgt spid="13"/>
                                        </p:tgtEl>
                                      </p:cBhvr>
                                    </p:animEffect>
                                    <p:anim calcmode="lin" valueType="num">
                                      <p:cBhvr>
                                        <p:cTn id="45" dur="1000" fill="hold"/>
                                        <p:tgtEl>
                                          <p:spTgt spid="13"/>
                                        </p:tgtEl>
                                        <p:attrNameLst>
                                          <p:attrName>ppt_x</p:attrName>
                                        </p:attrNameLst>
                                      </p:cBhvr>
                                      <p:tavLst>
                                        <p:tav tm="0">
                                          <p:val>
                                            <p:strVal val="#ppt_x"/>
                                          </p:val>
                                        </p:tav>
                                        <p:tav tm="100000">
                                          <p:val>
                                            <p:strVal val="#ppt_x"/>
                                          </p:val>
                                        </p:tav>
                                      </p:tavLst>
                                    </p:anim>
                                    <p:anim calcmode="lin" valueType="num">
                                      <p:cBhvr>
                                        <p:cTn id="4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96200" y="0"/>
            <a:ext cx="4495800" cy="2677656"/>
          </a:xfrm>
          <a:prstGeom prst="rect">
            <a:avLst/>
          </a:prstGeom>
          <a:solidFill>
            <a:schemeClr val="accent4">
              <a:lumMod val="20000"/>
              <a:lumOff val="80000"/>
            </a:schemeClr>
          </a:solidFill>
        </p:spPr>
        <p:txBody>
          <a:bodyPr wrap="square">
            <a:spAutoFit/>
          </a:bodyPr>
          <a:lstStyle/>
          <a:p>
            <a:pPr marL="457200" indent="304800" algn="just">
              <a:defRPr/>
            </a:pPr>
            <a:r>
              <a:rPr lang="vi-VN" sz="2800" b="1" dirty="0">
                <a:solidFill>
                  <a:srgbClr val="FF0000"/>
                </a:solidFill>
                <a:latin typeface="Times New Roman" pitchFamily="18" charset="0"/>
                <a:cs typeface="Times New Roman" pitchFamily="18" charset="0"/>
              </a:rPr>
              <a:t>Luyện tập</a:t>
            </a:r>
            <a:endParaRPr lang="en-US" sz="2800" dirty="0">
              <a:solidFill>
                <a:srgbClr val="FF0000"/>
              </a:solidFill>
              <a:latin typeface="Times New Roman" pitchFamily="18" charset="0"/>
              <a:cs typeface="Times New Roman" pitchFamily="18" charset="0"/>
            </a:endParaRPr>
          </a:p>
          <a:p>
            <a:pPr marL="457200" indent="304800" algn="just">
              <a:defRPr/>
            </a:pPr>
            <a:r>
              <a:rPr lang="vi-VN" sz="2800" dirty="0">
                <a:solidFill>
                  <a:srgbClr val="FF0000"/>
                </a:solidFill>
                <a:latin typeface="Times New Roman" pitchFamily="18" charset="0"/>
                <a:cs typeface="Times New Roman" pitchFamily="18" charset="0"/>
              </a:rPr>
              <a:t> *Từ cách phân loại loài Gấu đen châu mỹ, em hãy cho biết các bậc phân loại của loài Gấu trắng trong hình 22.3.</a:t>
            </a:r>
            <a:endParaRPr lang="en-US" sz="2800" dirty="0">
              <a:solidFill>
                <a:srgbClr val="FF0000"/>
              </a:solidFill>
              <a:latin typeface="Times New Roman" pitchFamily="18" charset="0"/>
              <a:cs typeface="Times New Roman" pitchFamily="18" charset="0"/>
            </a:endParaRPr>
          </a:p>
        </p:txBody>
      </p:sp>
      <p:sp>
        <p:nvSpPr>
          <p:cNvPr id="6" name="Rectangle 5"/>
          <p:cNvSpPr/>
          <p:nvPr/>
        </p:nvSpPr>
        <p:spPr>
          <a:xfrm>
            <a:off x="7543800" y="2895600"/>
            <a:ext cx="4648200" cy="2554545"/>
          </a:xfrm>
          <a:prstGeom prst="rect">
            <a:avLst/>
          </a:prstGeom>
          <a:solidFill>
            <a:schemeClr val="tx2">
              <a:lumMod val="20000"/>
              <a:lumOff val="80000"/>
            </a:schemeClr>
          </a:solidFill>
        </p:spPr>
        <p:txBody>
          <a:bodyPr wrap="square">
            <a:spAutoFit/>
          </a:bodyPr>
          <a:lstStyle/>
          <a:p>
            <a:pPr marL="342900" indent="-342900">
              <a:spcBef>
                <a:spcPct val="20000"/>
              </a:spcBef>
              <a:defRPr/>
            </a:pPr>
            <a:r>
              <a:rPr lang="en-US" sz="3200" dirty="0">
                <a:solidFill>
                  <a:srgbClr val="FF33CC"/>
                </a:solidFill>
                <a:latin typeface="Times New Roman" pitchFamily="18" charset="0"/>
                <a:cs typeface="Times New Roman" pitchFamily="18" charset="0"/>
              </a:rPr>
              <a:t>    </a:t>
            </a:r>
            <a:r>
              <a:rPr lang="vi-VN" sz="3200" dirty="0">
                <a:solidFill>
                  <a:srgbClr val="FF33CC"/>
                </a:solidFill>
                <a:latin typeface="Times New Roman" pitchFamily="18" charset="0"/>
                <a:cs typeface="Times New Roman" pitchFamily="18" charset="0"/>
              </a:rPr>
              <a:t>Loài Gấu trắng trong hình thuộc: giống Gấu, họ Gấu, bộ Ăn thịt, lớp Thú, ngành Dây sống, giới Động vật.</a:t>
            </a:r>
            <a:endParaRPr lang="en-US" sz="3200" dirty="0">
              <a:solidFill>
                <a:srgbClr val="FF33CC"/>
              </a:solidFill>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srcRect/>
          <a:stretch>
            <a:fillRect/>
          </a:stretch>
        </p:blipFill>
        <p:spPr bwMode="auto">
          <a:xfrm>
            <a:off x="0" y="1"/>
            <a:ext cx="7570033" cy="6858000"/>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0" presetClass="entr" presetSubtype="0" decel="100000" fill="hold" nodeType="afterEffect">
                                  <p:stCondLst>
                                    <p:cond delay="0"/>
                                  </p:stCondLst>
                                  <p:childTnLst>
                                    <p:set>
                                      <p:cBhvr>
                                        <p:cTn id="12" dur="1" fill="hold">
                                          <p:stCondLst>
                                            <p:cond delay="0"/>
                                          </p:stCondLst>
                                        </p:cTn>
                                        <p:tgtEl>
                                          <p:spTgt spid="3074"/>
                                        </p:tgtEl>
                                        <p:attrNameLst>
                                          <p:attrName>style.visibility</p:attrName>
                                        </p:attrNameLst>
                                      </p:cBhvr>
                                      <p:to>
                                        <p:strVal val="visible"/>
                                      </p:to>
                                    </p:set>
                                    <p:anim calcmode="lin" valueType="num">
                                      <p:cBhvr>
                                        <p:cTn id="13" dur="1000" fill="hold"/>
                                        <p:tgtEl>
                                          <p:spTgt spid="3074"/>
                                        </p:tgtEl>
                                        <p:attrNameLst>
                                          <p:attrName>ppt_w</p:attrName>
                                        </p:attrNameLst>
                                      </p:cBhvr>
                                      <p:tavLst>
                                        <p:tav tm="0">
                                          <p:val>
                                            <p:strVal val="#ppt_w+.3"/>
                                          </p:val>
                                        </p:tav>
                                        <p:tav tm="100000">
                                          <p:val>
                                            <p:strVal val="#ppt_w"/>
                                          </p:val>
                                        </p:tav>
                                      </p:tavLst>
                                    </p:anim>
                                    <p:anim calcmode="lin" valueType="num">
                                      <p:cBhvr>
                                        <p:cTn id="14" dur="1000" fill="hold"/>
                                        <p:tgtEl>
                                          <p:spTgt spid="3074"/>
                                        </p:tgtEl>
                                        <p:attrNameLst>
                                          <p:attrName>ppt_h</p:attrName>
                                        </p:attrNameLst>
                                      </p:cBhvr>
                                      <p:tavLst>
                                        <p:tav tm="0">
                                          <p:val>
                                            <p:strVal val="#ppt_h"/>
                                          </p:val>
                                        </p:tav>
                                        <p:tav tm="100000">
                                          <p:val>
                                            <p:strVal val="#ppt_h"/>
                                          </p:val>
                                        </p:tav>
                                      </p:tavLst>
                                    </p:anim>
                                    <p:animEffect transition="in" filter="fade">
                                      <p:cBhvr>
                                        <p:cTn id="15" dur="1000"/>
                                        <p:tgtEl>
                                          <p:spTgt spid="307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48" presetClass="entr" presetSubtype="0" accel="50000" fill="hold" grpId="1"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6" dur="1000" fill="hold"/>
                                        <p:tgtEl>
                                          <p:spTgt spid="6"/>
                                        </p:tgtEl>
                                        <p:attrNameLst>
                                          <p:attrName>ppt_x</p:attrName>
                                        </p:attrNameLst>
                                      </p:cBhvr>
                                      <p:tavLst>
                                        <p:tav tm="0">
                                          <p:val>
                                            <p:fltVal val="-1"/>
                                          </p:val>
                                        </p:tav>
                                        <p:tav tm="50000">
                                          <p:val>
                                            <p:fltVal val="0.95"/>
                                          </p:val>
                                        </p:tav>
                                        <p:tav tm="100000">
                                          <p:val>
                                            <p:strVal val="#ppt_x"/>
                                          </p:val>
                                        </p:tav>
                                      </p:tavLst>
                                    </p:anim>
                                    <p:anim calcmode="lin" valueType="num">
                                      <p:cBhvr>
                                        <p:cTn id="27" dur="1000" fill="hold"/>
                                        <p:tgtEl>
                                          <p:spTgt spid="6"/>
                                        </p:tgtEl>
                                        <p:attrNameLst>
                                          <p:attrName>ppt_y</p:attrName>
                                        </p:attrNameLst>
                                      </p:cBhvr>
                                      <p:tavLst>
                                        <p:tav tm="0">
                                          <p:val>
                                            <p:strVal val="#ppt_y"/>
                                          </p:val>
                                        </p:tav>
                                        <p:tav tm="100000">
                                          <p:val>
                                            <p:strVal val="#ppt_y"/>
                                          </p:val>
                                        </p:tav>
                                      </p:tavLst>
                                    </p:anim>
                                    <p:animEffect transition="in" filter="fade">
                                      <p:cBhvr>
                                        <p:cTn id="2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6"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heme/theme1.xml><?xml version="1.0" encoding="utf-8"?>
<a:theme xmlns:a="http://schemas.openxmlformats.org/drawingml/2006/main" name="Office Theme">
  <a:themeElements>
    <a:clrScheme name="9Slide - 2019">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lgn="l">
          <a:defRPr sz="1700"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 id="{7347C0DE-6F4D-42D3-B391-F84F14ECBC5A}" vid="{28287419-C97E-4917-87F0-2D8B560A61AE}"/>
    </a:ext>
  </a:extLst>
</a:theme>
</file>

<file path=docProps/app.xml><?xml version="1.0" encoding="utf-8"?>
<Properties xmlns="http://schemas.openxmlformats.org/officeDocument/2006/extended-properties" xmlns:vt="http://schemas.openxmlformats.org/officeDocument/2006/docPropsVTypes">
  <Template>9Slide.vn</Template>
  <TotalTime>377</TotalTime>
  <Words>2814</Words>
  <Application>Microsoft Office PowerPoint</Application>
  <PresentationFormat>Widescreen</PresentationFormat>
  <Paragraphs>233</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#9Slide02 Noi dung dai</vt:lpstr>
      <vt:lpstr>#9Slide02 Tieu de dai</vt:lpstr>
      <vt:lpstr>Arial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HP</dc:creator>
  <cp:keywords>9Slide</cp:keywords>
  <dc:description>9Slide.vn</dc:description>
  <cp:lastModifiedBy>user</cp:lastModifiedBy>
  <cp:revision>45</cp:revision>
  <dcterms:created xsi:type="dcterms:W3CDTF">2021-05-28T05:55:17Z</dcterms:created>
  <dcterms:modified xsi:type="dcterms:W3CDTF">2025-01-14T10:24:05Z</dcterms:modified>
  <cp:category>9Slide.vn</cp:category>
  <cp:contentStatus>9Slide</cp:contentStatus>
</cp:coreProperties>
</file>