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9" r:id="rId3"/>
    <p:sldId id="283" r:id="rId4"/>
    <p:sldId id="260" r:id="rId5"/>
    <p:sldId id="258" r:id="rId6"/>
    <p:sldId id="285" r:id="rId7"/>
    <p:sldId id="286" r:id="rId8"/>
    <p:sldId id="287" r:id="rId9"/>
    <p:sldId id="288" r:id="rId10"/>
    <p:sldId id="289" r:id="rId11"/>
    <p:sldId id="29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9" r:id="rId20"/>
    <p:sldId id="270" r:id="rId21"/>
    <p:sldId id="271" r:id="rId22"/>
    <p:sldId id="273" r:id="rId23"/>
    <p:sldId id="274" r:id="rId24"/>
    <p:sldId id="275" r:id="rId25"/>
    <p:sldId id="276" r:id="rId26"/>
    <p:sldId id="277" r:id="rId27"/>
    <p:sldId id="279" r:id="rId28"/>
    <p:sldId id="28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DB04F8-2C52-4821-9A5D-CC68EC509796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A4847-5E80-4A21-9C27-6AEBA0117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43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6A4847-5E80-4A21-9C27-6AEBA01179F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34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50FD2B-3780-CF29-1FE8-83E10C53B2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6628A07-CB96-1F97-DEA6-ADCE619224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0B50E1C-D555-70DA-94A6-52BD90858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3AE-64F3-4B71-904F-7C787E1FDE8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46456DD-FD0E-E6A6-4A6D-AA88D5AFB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4D367D-BF9E-3664-E106-61F88CA61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4A08-0D14-4A6A-BB88-1880C90D9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376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0B5F67-53B6-FB1D-DD56-F60EEAED1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86F4BBD-5977-B03E-6A6E-F9D42295EA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E8D61C-FAE0-2C6D-BEAC-9A207079E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3AE-64F3-4B71-904F-7C787E1FDE8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4E95228-F895-5F34-137F-6CD89F29F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B35A01-8946-A0DB-38F3-6DD2F9755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4A08-0D14-4A6A-BB88-1880C90D9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20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1B6B54A-9E4B-9A7C-E896-CB6A7E40BF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7560915-1BFE-47E3-A3E4-FEFC7FA46E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C214C5-B227-F198-358C-C8C3C688A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3AE-64F3-4B71-904F-7C787E1FDE8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A383C6-3563-3FE1-E8FF-206BC71AE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F85D7F-ED90-375B-3C3A-C6CC43D94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4A08-0D14-4A6A-BB88-1880C90D9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516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1B926F-E770-B575-7033-25452B3EB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506FFE1-193D-D09B-D36A-34FB2E81A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59C3A5-832C-595B-25F1-4D8CF357A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3AE-64F3-4B71-904F-7C787E1FDE8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4621C5-B5A9-AAEB-474C-1080ACE22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8BCFEC-0AC9-550F-8E67-6E1E01A66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4A08-0D14-4A6A-BB88-1880C90D9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00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9CD0BD-0C28-758E-2FA0-EA5C568E3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31D27D-FA2E-EAFD-99E7-1A7327FAE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FD5F402-9157-17A8-D5DC-22E9CAE40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3AE-64F3-4B71-904F-7C787E1FDE8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B3DC185-FB5A-D901-D288-13E5437F1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3B5CE2-3DC9-288A-8734-ACC02B7AB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4A08-0D14-4A6A-BB88-1880C90D9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26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B97AFCC-6E53-3F3F-2770-316C3A7BD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5CB8E0-AF4E-04C1-7540-0EEFB3D9C0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7E5A445-CEF2-43C5-A6B5-627C02436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A662DCA-F6A9-0851-4402-A1E048BE5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3AE-64F3-4B71-904F-7C787E1FDE8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A232655-141E-EDE8-7080-D437ACF86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C379584-F01C-17D2-BEAE-ED2DBAB58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4A08-0D14-4A6A-BB88-1880C90D9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65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E8AEE7-06D1-F5F0-81F3-BADBFF94A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1D17B6D-3588-4838-8AB2-9786B463C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272DBF0-B3DD-A762-CC6D-C5105BE54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EB2FD85-90BE-A697-B0C0-0C52AF016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75DBF8B-B228-90E5-7C5D-5C07413B18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881D6F2-C28D-24C9-DC1C-B3F6C6966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3AE-64F3-4B71-904F-7C787E1FDE8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2215BD8-4D6A-50E1-3283-9399F2A19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9023CC8-B8F2-5204-292F-F29E04C9D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4A08-0D14-4A6A-BB88-1880C90D9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14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B1061A-E4D8-2440-8081-AF9C51234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47C652A-03C7-9B4C-CAC9-7E3271B9E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3AE-64F3-4B71-904F-7C787E1FDE8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52230BC-4CE0-F668-2632-B965A119B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EE31C5B-E68B-D6CD-39BD-3A3252A66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4A08-0D14-4A6A-BB88-1880C90D9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82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65429DE-0587-416F-E60C-BB846EE8B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3AE-64F3-4B71-904F-7C787E1FDE8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E6D6967-24D3-1560-40B0-C7BD327CA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8D312F7-2492-1A06-46DA-D33110278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4A08-0D14-4A6A-BB88-1880C90D9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38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D81AF8-3D40-67FB-AD79-4930E19B1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B350F6-5639-38B1-3B48-1BD2E58B7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8EAB1B5-71E4-7CC7-062D-5236C933F5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D7FD036-F4D5-8A1A-6B06-93E97DC90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3AE-64F3-4B71-904F-7C787E1FDE8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B11804D-46F0-4E06-E5E0-83967FADF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D773C43-166A-82A3-47DA-E38789B26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4A08-0D14-4A6A-BB88-1880C90D9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872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FA1743-425F-7E1B-AA48-E908A2EA8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30545C5-341D-49D8-788C-B31983D64B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216B843-C8A2-04AD-98E4-33A1FDEBD5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F7B52F6-60E8-7A50-7A54-EF7471692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3AE-64F3-4B71-904F-7C787E1FDE8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4AFA546-BFAA-D99F-6342-862CCE995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A36AC40-FD4D-61D1-1497-304CF6D49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84A08-0D14-4A6A-BB88-1880C90D9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271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+ hình nền PowerPoint cute siêu dễ thương, ấn tượng nhất">
            <a:extLst>
              <a:ext uri="{FF2B5EF4-FFF2-40B4-BE49-F238E27FC236}">
                <a16:creationId xmlns:a16="http://schemas.microsoft.com/office/drawing/2014/main" xmlns="" id="{5AF533DC-69E4-C65B-D7A8-087C716707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F6EDAC9-2ADE-2794-9B91-9F22D5106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6D4DC7E-051C-D846-BF9A-F7FF90F45B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DE42EF8-5C36-DE9D-42FF-749D4B4BDB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5E4B3AE-64F3-4B71-904F-7C787E1FDE8F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777EB3-0CEB-7511-A1A2-D5737A9F17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01B3CC6-DCBB-8FA2-A2B6-C4F7CE8DAD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C84A08-0D14-4A6A-BB88-1880C90D95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80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8.png"/><Relationship Id="rId7" Type="http://schemas.openxmlformats.org/officeDocument/2006/relationships/image" Target="../media/image11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1.png"/><Relationship Id="rId4" Type="http://schemas.openxmlformats.org/officeDocument/2006/relationships/image" Target="../media/image15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40.png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8.pn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6.gif"/><Relationship Id="rId3" Type="http://schemas.openxmlformats.org/officeDocument/2006/relationships/slideLayout" Target="../slideLayouts/slideLayout2.xml"/><Relationship Id="rId7" Type="http://schemas.openxmlformats.org/officeDocument/2006/relationships/slide" Target="slide11.xml"/><Relationship Id="rId12" Type="http://schemas.openxmlformats.org/officeDocument/2006/relationships/slide" Target="slide1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9.xml"/><Relationship Id="rId11" Type="http://schemas.openxmlformats.org/officeDocument/2006/relationships/image" Target="../media/image9.png"/><Relationship Id="rId5" Type="http://schemas.openxmlformats.org/officeDocument/2006/relationships/slide" Target="slide8.xml"/><Relationship Id="rId10" Type="http://schemas.openxmlformats.org/officeDocument/2006/relationships/image" Target="../media/image8.png"/><Relationship Id="rId4" Type="http://schemas.openxmlformats.org/officeDocument/2006/relationships/slide" Target="slide7.xml"/><Relationship Id="rId9" Type="http://schemas.openxmlformats.org/officeDocument/2006/relationships/image" Target="../media/image5.gif"/><Relationship Id="rId1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12.png"/><Relationship Id="rId7" Type="http://schemas.openxmlformats.org/officeDocument/2006/relationships/image" Target="../media/image11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EBF6D0-7D2F-0B08-954A-3326C32061FF}"/>
              </a:ext>
            </a:extLst>
          </p:cNvPr>
          <p:cNvSpPr/>
          <p:nvPr/>
        </p:nvSpPr>
        <p:spPr>
          <a:xfrm>
            <a:off x="861394" y="2550646"/>
            <a:ext cx="1046921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CHƯƠNG II. BẤT ĐẲNG THỨC.</a:t>
            </a:r>
          </a:p>
          <a:p>
            <a:pPr algn="ctr"/>
            <a:r>
              <a:rPr lang="en-US" sz="4000" b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BẤT PHƯƠNG TRÌNH BẬC NHẤT MỘT ẨN</a:t>
            </a:r>
            <a:endParaRPr lang="en-US" sz="4000" b="1" cap="none" spc="0">
              <a:ln w="9525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25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 txBox="1">
                <a:spLocks/>
              </p:cNvSpPr>
              <p:nvPr/>
            </p:nvSpPr>
            <p:spPr>
              <a:xfrm>
                <a:off x="838200" y="365129"/>
                <a:ext cx="10515600" cy="1325563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just">
                  <a:lnSpc>
                    <a:spcPct val="100000"/>
                  </a:lnSpc>
                  <a:spcBef>
                    <a:spcPts val="600"/>
                  </a:spcBef>
                </a:pPr>
                <a:r>
                  <a:rPr lang="en-US" sz="3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hỏi: </a:t>
                </a:r>
                <a:r>
                  <a:rPr lang="en-US" sz="35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Điền vào chỗ trống:</a:t>
                </a:r>
              </a:p>
              <a:p>
                <a:r>
                  <a:rPr lang="en-US" sz="3500"/>
                  <a:t>Với 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500"/>
                  <a:t> là hai số thực dương, nếu … thì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5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&gt;</m:t>
                    </m:r>
                    <m:rad>
                      <m:radPr>
                        <m:degHide m:val="on"/>
                        <m:ctrlPr>
                          <a:rPr lang="en-US" sz="35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rad>
                  </m:oMath>
                </a14:m>
                <a:r>
                  <a:rPr lang="en-US" sz="3500"/>
                  <a:t>.</a:t>
                </a:r>
              </a:p>
            </p:txBody>
          </p:sp>
        </mc:Choice>
        <mc:Fallback xmlns="">
          <p:sp>
            <p:nvSpPr>
              <p:cNvPr id="2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65129"/>
                <a:ext cx="10515600" cy="1325563"/>
              </a:xfrm>
              <a:prstGeom prst="rect">
                <a:avLst/>
              </a:prstGeom>
              <a:blipFill>
                <a:blip r:embed="rId2"/>
                <a:stretch>
                  <a:fillRect l="-1739" t="-7373" b="-4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110222" y="1634053"/>
                <a:ext cx="4906799" cy="770816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A</a:t>
                </a:r>
                <a:r>
                  <a: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.</a:t>
                </a:r>
                <a:r>
                  <a: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&gt;0</m:t>
                    </m:r>
                  </m:oMath>
                </a14:m>
                <a:r>
                  <a:rPr lang="en-US" sz="4400">
                    <a:solidFill>
                      <a:prstClr val="black"/>
                    </a:solidFill>
                    <a:latin typeface="Calibri Light"/>
                    <a:ea typeface="+mj-ea"/>
                    <a:cs typeface="Times New Roman" panose="02020603050405020304" pitchFamily="18" charset="0"/>
                  </a:rPr>
                  <a:t>  </a:t>
                </a:r>
                <a:endPara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222" y="1634053"/>
                <a:ext cx="4906799" cy="770816"/>
              </a:xfrm>
              <a:prstGeom prst="rect">
                <a:avLst/>
              </a:prstGeom>
              <a:blipFill>
                <a:blip r:embed="rId3"/>
                <a:stretch>
                  <a:fillRect l="-3106" b="-19048"/>
                </a:stretch>
              </a:blipFill>
              <a:ln w="28575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096000" y="1606098"/>
                <a:ext cx="4906799" cy="770816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rPr>
                  <a:t>B</a:t>
                </a:r>
                <a:r>
                  <a: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rPr>
                  <a:t>. </a:t>
                </a:r>
                <a:r>
                  <a: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rPr>
                  <a:t> 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𝑏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&lt;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606098"/>
                <a:ext cx="4906799" cy="770816"/>
              </a:xfrm>
              <a:prstGeom prst="rect">
                <a:avLst/>
              </a:prstGeom>
              <a:blipFill>
                <a:blip r:embed="rId4"/>
                <a:stretch>
                  <a:fillRect l="-3106" b="-12598"/>
                </a:stretch>
              </a:blipFill>
              <a:ln w="28575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110221" y="2486025"/>
                <a:ext cx="4906799" cy="770816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lvl="0">
                  <a:defRPr/>
                </a:pP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3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endPara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221" y="2486025"/>
                <a:ext cx="4906799" cy="770816"/>
              </a:xfrm>
              <a:prstGeom prst="rect">
                <a:avLst/>
              </a:prstGeom>
              <a:blipFill>
                <a:blip r:embed="rId5"/>
                <a:stretch>
                  <a:fillRect l="-3106" b="-13492"/>
                </a:stretch>
              </a:blipFill>
              <a:ln w="28575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130617" y="2486025"/>
                <a:ext cx="4906799" cy="770816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lvl="0">
                  <a:defRPr/>
                </a:pPr>
                <a:r>
                  <a:rPr lang="en-US" sz="32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320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endPara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617" y="2486025"/>
                <a:ext cx="4906799" cy="770816"/>
              </a:xfrm>
              <a:prstGeom prst="rect">
                <a:avLst/>
              </a:prstGeom>
              <a:blipFill>
                <a:blip r:embed="rId6"/>
                <a:stretch>
                  <a:fillRect l="-3230" b="-13492"/>
                </a:stretch>
              </a:blipFill>
              <a:ln w="28575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6096000" y="1656731"/>
            <a:ext cx="438627" cy="72545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Picture 11" descr="Digit 3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5727700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7375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90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7" y="5667375"/>
            <a:ext cx="714375" cy="119062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4130662" y="1073824"/>
            <a:ext cx="4023360" cy="1097280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MAY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Picture 34" descr="https://lh3.googleusercontent.com/-NeHMEc_9DgE/WsHOWM9r_oI/AAAAAAAAB94/lHliq6Zjgg0ZZ_X-ttYt5qx7qXd60iB2wCHMYCw/h136/6-mau_slide_powerpoint_dep_ctu.vn_(77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0663" y="2270566"/>
            <a:ext cx="3657599" cy="211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879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EA2A09-4518-AD9C-E75F-3AFB3511F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0240"/>
            <a:ext cx="10515600" cy="5539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I. Nhắc lại về thứ tự trong tập hợp số thực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60765204-2322-B2C5-BE0C-A0C5951F41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54238"/>
                <a:ext cx="10515600" cy="4822725"/>
              </a:xfrm>
            </p:spPr>
            <p:txBody>
              <a:bodyPr/>
              <a:lstStyle/>
              <a:p>
                <a:r>
                  <a:rPr lang="en-US"/>
                  <a:t>Nếu số thực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/>
                  <a:t> nhỏ hơn số thực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ta viết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hay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/>
                  <a:t>.</a:t>
                </a:r>
              </a:p>
              <a:p>
                <a:r>
                  <a:rPr lang="en-US"/>
                  <a:t>Số thực lớn hơn 0 gọi là số thực dương. Số thực nhỏ hơn 0 gọi là số thực âm.</a:t>
                </a:r>
              </a:p>
              <a:p>
                <a:r>
                  <a:rPr lang="en-US"/>
                  <a:t>Trên trục số nằm ngang, nếu số thực a nằm bên trái số thực b thì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hay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/>
                  <a:t>.</a:t>
                </a:r>
              </a:p>
              <a:p>
                <a:endParaRPr lang="en-US"/>
              </a:p>
              <a:p>
                <a:endParaRPr lang="en-US"/>
              </a:p>
              <a:p>
                <a:r>
                  <a:rPr lang="en-US"/>
                  <a:t>Tổng của hai số thực dương là số thực dương. Tổng của hai số thực âm là số thực âm.</a:t>
                </a:r>
              </a:p>
              <a:p>
                <a:pPr marL="0" indent="0"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65204-2322-B2C5-BE0C-A0C5951F41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54238"/>
                <a:ext cx="10515600" cy="4822725"/>
              </a:xfrm>
              <a:blipFill>
                <a:blip r:embed="rId2"/>
                <a:stretch>
                  <a:fillRect l="-1217" t="-2528" r="-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610C33A6-3B48-3756-C03E-332FE40C3C43}"/>
              </a:ext>
            </a:extLst>
          </p:cNvPr>
          <p:cNvCxnSpPr/>
          <p:nvPr/>
        </p:nvCxnSpPr>
        <p:spPr>
          <a:xfrm>
            <a:off x="2858947" y="4132160"/>
            <a:ext cx="5729468" cy="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A5C2816E-0A81-638A-1E13-5D4D5E6A4766}"/>
              </a:ext>
            </a:extLst>
          </p:cNvPr>
          <p:cNvGrpSpPr/>
          <p:nvPr/>
        </p:nvGrpSpPr>
        <p:grpSpPr>
          <a:xfrm>
            <a:off x="3759978" y="4085862"/>
            <a:ext cx="914400" cy="684215"/>
            <a:chOff x="3759978" y="4271058"/>
            <a:chExt cx="914400" cy="68421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8AF6DF35-CCE9-10A0-CD4B-004F43CB99F3}"/>
                </a:ext>
              </a:extLst>
            </p:cNvPr>
            <p:cNvSpPr/>
            <p:nvPr/>
          </p:nvSpPr>
          <p:spPr>
            <a:xfrm>
              <a:off x="4178461" y="4271058"/>
              <a:ext cx="100584" cy="1041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xmlns="" id="{029C4AC6-22C9-F524-F65F-187BC196A0A6}"/>
                    </a:ext>
                  </a:extLst>
                </p:cNvPr>
                <p:cNvSpPr txBox="1"/>
                <p:nvPr/>
              </p:nvSpPr>
              <p:spPr>
                <a:xfrm>
                  <a:off x="3759978" y="4401275"/>
                  <a:ext cx="914400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300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29C4AC6-22C9-F524-F65F-187BC196A0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9978" y="4401275"/>
                  <a:ext cx="914400" cy="55399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2CB69FC-1BAB-80B3-C865-45DE764CA0FC}"/>
              </a:ext>
            </a:extLst>
          </p:cNvPr>
          <p:cNvGrpSpPr/>
          <p:nvPr/>
        </p:nvGrpSpPr>
        <p:grpSpPr>
          <a:xfrm>
            <a:off x="5780725" y="4085862"/>
            <a:ext cx="914400" cy="684215"/>
            <a:chOff x="3759978" y="4271058"/>
            <a:chExt cx="914400" cy="684215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E40F751D-1EB1-3E66-0AEA-3593CF5E5129}"/>
                </a:ext>
              </a:extLst>
            </p:cNvPr>
            <p:cNvSpPr/>
            <p:nvPr/>
          </p:nvSpPr>
          <p:spPr>
            <a:xfrm>
              <a:off x="4178461" y="4271058"/>
              <a:ext cx="100584" cy="1041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xmlns="" id="{EABEA600-9835-957F-5168-8A1E63E05B04}"/>
                    </a:ext>
                  </a:extLst>
                </p:cNvPr>
                <p:cNvSpPr txBox="1"/>
                <p:nvPr/>
              </p:nvSpPr>
              <p:spPr>
                <a:xfrm>
                  <a:off x="3759978" y="4401275"/>
                  <a:ext cx="914400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300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ABEA600-9835-957F-5168-8A1E63E05B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9978" y="4401275"/>
                  <a:ext cx="914400" cy="55399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BABABDD-C219-375E-20FC-C2DDAFF1782F}"/>
              </a:ext>
            </a:extLst>
          </p:cNvPr>
          <p:cNvSpPr txBox="1"/>
          <p:nvPr/>
        </p:nvSpPr>
        <p:spPr>
          <a:xfrm>
            <a:off x="0" y="262098"/>
            <a:ext cx="51623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Bất đẳng thức</a:t>
            </a:r>
          </a:p>
        </p:txBody>
      </p:sp>
    </p:spTree>
    <p:extLst>
      <p:ext uri="{BB962C8B-B14F-4D97-AF65-F5344CB8AC3E}">
        <p14:creationId xmlns:p14="http://schemas.microsoft.com/office/powerpoint/2010/main" val="270145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EA2A09-4518-AD9C-E75F-3AFB3511F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0240"/>
            <a:ext cx="10515600" cy="5539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I. Nhắc lại về thứ tự trong tập hợp số thực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60765204-2322-B2C5-BE0C-A0C5951F41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54238"/>
                <a:ext cx="10515600" cy="4822725"/>
              </a:xfrm>
            </p:spPr>
            <p:txBody>
              <a:bodyPr/>
              <a:lstStyle/>
              <a:p>
                <a:r>
                  <a:rPr lang="en-US"/>
                  <a:t>Với hai số thực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ta có: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/>
                  <a:t> thì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cùng dương hoặc cùng âm (hay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cùng dấu).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/>
                  <a:t> thì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trái dấu.</a:t>
                </a:r>
              </a:p>
              <a:p>
                <a:r>
                  <a:rPr lang="en-US"/>
                  <a:t>Với mỗi số thực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/>
                  <a:t>, ta luôn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/>
                  <a:t>. Dấu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"=“</m:t>
                    </m:r>
                  </m:oMath>
                </a14:m>
                <a:r>
                  <a:rPr lang="en-US"/>
                  <a:t> xảy ra khi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b="0"/>
              </a:p>
              <a:p>
                <a:r>
                  <a:rPr lang="en-US"/>
                  <a:t>Với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là hai số thực dương, nếu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thì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rad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65204-2322-B2C5-BE0C-A0C5951F41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54238"/>
                <a:ext cx="10515600" cy="4822725"/>
              </a:xfrm>
              <a:blipFill>
                <a:blip r:embed="rId2"/>
                <a:stretch>
                  <a:fillRect l="-1217" t="-2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BABABDD-C219-375E-20FC-C2DDAFF1782F}"/>
              </a:ext>
            </a:extLst>
          </p:cNvPr>
          <p:cNvSpPr txBox="1"/>
          <p:nvPr/>
        </p:nvSpPr>
        <p:spPr>
          <a:xfrm>
            <a:off x="0" y="262098"/>
            <a:ext cx="51623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Bất đẳng thức</a:t>
            </a:r>
          </a:p>
        </p:txBody>
      </p:sp>
    </p:spTree>
    <p:extLst>
      <p:ext uri="{BB962C8B-B14F-4D97-AF65-F5344CB8AC3E}">
        <p14:creationId xmlns:p14="http://schemas.microsoft.com/office/powerpoint/2010/main" val="345351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EA2A09-4518-AD9C-E75F-3AFB3511F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8815"/>
            <a:ext cx="10515600" cy="5539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I. Nhắc lại về thứ tự trong tập hợp số thực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60765204-2322-B2C5-BE0C-A0C5951F41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902813"/>
                <a:ext cx="10515600" cy="556743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dụ 1.</a:t>
                </a:r>
                <a:r>
                  <a:rPr lang="en-US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 sánh:</a:t>
                </a:r>
              </a:p>
              <a:p>
                <a:pPr marL="0" indent="0">
                  <a:buNone/>
                </a:pPr>
                <a:r>
                  <a:rPr lang="en-US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5,251</m:t>
                    </m:r>
                  </m:oMath>
                </a14:m>
                <a:r>
                  <a:rPr lang="en-US"/>
                  <a:t>		b)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e>
                    </m:rad>
                  </m:oMath>
                </a14:m>
                <a:r>
                  <a:rPr lang="en-US"/>
                  <a:t>		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rad>
                  </m:oMath>
                </a14:m>
                <a:endParaRPr lang="en-US"/>
              </a:p>
              <a:p>
                <a:pPr marL="0" indent="0">
                  <a:buNone/>
                </a:pPr>
                <a:r>
                  <a:rPr lang="en-US" b="1" i="1" u="sng"/>
                  <a:t>Giải</a:t>
                </a:r>
              </a:p>
              <a:p>
                <a:pPr marL="0" indent="0">
                  <a:buNone/>
                </a:pPr>
                <a:r>
                  <a:rPr lang="en-US"/>
                  <a:t>a) Ta có: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=5,25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&lt;5,251</m:t>
                    </m:r>
                  </m:oMath>
                </a14:m>
                <a:r>
                  <a:rPr lang="en-US"/>
                  <a:t>.</a:t>
                </a:r>
              </a:p>
              <a:p>
                <a:pPr marL="0" indent="0">
                  <a:buNone/>
                </a:pPr>
                <a:r>
                  <a:rPr lang="en-US"/>
                  <a:t>Vậy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&lt;5,251</m:t>
                    </m:r>
                  </m:oMath>
                </a14:m>
                <a:r>
                  <a:rPr lang="en-US"/>
                  <a:t>.</a:t>
                </a:r>
              </a:p>
              <a:p>
                <a:pPr marL="0" indent="0">
                  <a:buNone/>
                </a:pPr>
                <a:r>
                  <a:rPr lang="en-US"/>
                  <a:t>b) Ta có: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e>
                    </m:rad>
                  </m:oMath>
                </a14:m>
                <a:endParaRPr lang="en-US"/>
              </a:p>
              <a:p>
                <a:pPr marL="0" indent="0">
                  <a:buNone/>
                </a:pPr>
                <a:r>
                  <a:rPr lang="en-US"/>
                  <a:t>Do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16&lt;17</m:t>
                    </m:r>
                  </m:oMath>
                </a14:m>
                <a:r>
                  <a:rPr lang="en-US"/>
                  <a:t> nên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e>
                    </m:rad>
                  </m:oMath>
                </a14:m>
                <a:r>
                  <a:rPr lang="en-US"/>
                  <a:t>. </a:t>
                </a:r>
              </a:p>
              <a:p>
                <a:pPr marL="0" indent="0">
                  <a:buNone/>
                </a:pPr>
                <a:r>
                  <a:rPr lang="en-US"/>
                  <a:t>Vậy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4&lt;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e>
                    </m:rad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65204-2322-B2C5-BE0C-A0C5951F41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902813"/>
                <a:ext cx="10515600" cy="5567432"/>
              </a:xfrm>
              <a:blipFill>
                <a:blip r:embed="rId2"/>
                <a:stretch>
                  <a:fillRect l="-1391" t="-2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72165E0C-1CBB-7344-7CE8-8AED88CC56AB}"/>
              </a:ext>
            </a:extLst>
          </p:cNvPr>
          <p:cNvCxnSpPr>
            <a:cxnSpLocks/>
          </p:cNvCxnSpPr>
          <p:nvPr/>
        </p:nvCxnSpPr>
        <p:spPr>
          <a:xfrm>
            <a:off x="5865737" y="2584630"/>
            <a:ext cx="0" cy="371199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1D1043DE-C5DB-716C-3F84-5B6FBA3FF4AF}"/>
                  </a:ext>
                </a:extLst>
              </p:cNvPr>
              <p:cNvSpPr txBox="1"/>
              <p:nvPr/>
            </p:nvSpPr>
            <p:spPr>
              <a:xfrm>
                <a:off x="6096000" y="2743186"/>
                <a:ext cx="5257798" cy="29140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/>
                  <a:t>c) Ta có: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25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rad>
                  </m:oMath>
                </a14:m>
                <a:endParaRPr lang="en-US" sz="3000"/>
              </a:p>
              <a:p>
                <a:r>
                  <a:rPr lang="en-US" sz="3000"/>
                  <a:t>Do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lang="en-US" sz="3000" b="0" i="0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26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000"/>
                  <a:t> nên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25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rad>
                    <m:r>
                      <m:rPr>
                        <m:nor/>
                      </m:rPr>
                      <a:rPr lang="en-US" sz="3000" b="0" i="0" smtClean="0">
                        <a:latin typeface="Cambria Math" panose="020405030504060302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26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rad>
                  </m:oMath>
                </a14:m>
                <a:endParaRPr lang="en-US" sz="3000"/>
              </a:p>
              <a:p>
                <a:r>
                  <a:rPr lang="en-US" sz="3000"/>
                  <a:t>Vậy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26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rad>
                  </m:oMath>
                </a14:m>
                <a:endParaRPr lang="en-US" sz="30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D1043DE-C5DB-716C-3F84-5B6FBA3FF4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743186"/>
                <a:ext cx="5257798" cy="2914067"/>
              </a:xfrm>
              <a:prstGeom prst="rect">
                <a:avLst/>
              </a:prstGeom>
              <a:blipFill>
                <a:blip r:embed="rId3"/>
                <a:stretch>
                  <a:fillRect l="-26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5062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25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25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EA2A09-4518-AD9C-E75F-3AFB3511F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0240"/>
            <a:ext cx="10515600" cy="5539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II. Bất đẳng thức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60765204-2322-B2C5-BE0C-A0C5951F41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3798838"/>
                <a:ext cx="10515600" cy="328329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>
                    <a:solidFill>
                      <a:srgbClr val="FF0000"/>
                    </a:solidFill>
                  </a:rPr>
                  <a:t>Chú ý:</a:t>
                </a:r>
              </a:p>
              <a:p>
                <a:r>
                  <a:rPr lang="en-US"/>
                  <a:t>Hai bất đẳng thức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/>
                  <a:t> (hay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/>
                  <a:t>) được gọi là hai bất đẳng thức cùng chiều.</a:t>
                </a:r>
              </a:p>
              <a:p>
                <a:r>
                  <a:rPr lang="en-US"/>
                  <a:t>Hai bất đẳng thức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/>
                  <a:t> (hay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/>
                  <a:t>) được gọi là hai bất đẳng thức ngược chiều.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65204-2322-B2C5-BE0C-A0C5951F41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3798838"/>
                <a:ext cx="10515600" cy="3283292"/>
              </a:xfrm>
              <a:blipFill>
                <a:blip r:embed="rId2"/>
                <a:stretch>
                  <a:fillRect l="-1391" t="-3711" r="-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Plaque 3">
                <a:extLst>
                  <a:ext uri="{FF2B5EF4-FFF2-40B4-BE49-F238E27FC236}">
                    <a16:creationId xmlns:a16="http://schemas.microsoft.com/office/drawing/2014/main" xmlns="" id="{12FD73DE-A1A4-20DE-FE42-71A4B3CFE696}"/>
                  </a:ext>
                </a:extLst>
              </p:cNvPr>
              <p:cNvSpPr/>
              <p:nvPr/>
            </p:nvSpPr>
            <p:spPr>
              <a:xfrm>
                <a:off x="914399" y="2374944"/>
                <a:ext cx="10809941" cy="1342874"/>
              </a:xfrm>
              <a:prstGeom prst="plaque">
                <a:avLst>
                  <a:gd name="adj" fmla="val 7487"/>
                </a:avLst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gọi hệ thức dạng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(hay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là bất đẳng thức và gọi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vế trái,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vế phải của bất đẳng thức.</a:t>
                </a:r>
              </a:p>
            </p:txBody>
          </p:sp>
        </mc:Choice>
        <mc:Fallback xmlns="">
          <p:sp>
            <p:nvSpPr>
              <p:cNvPr id="4" name="Plaque 3">
                <a:extLst>
                  <a:ext uri="{FF2B5EF4-FFF2-40B4-BE49-F238E27FC236}">
                    <a16:creationId xmlns:a16="http://schemas.microsoft.com/office/drawing/2014/main" id="{12FD73DE-A1A4-20DE-FE42-71A4B3CFE6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9" y="2374944"/>
                <a:ext cx="10809941" cy="1342874"/>
              </a:xfrm>
              <a:prstGeom prst="plaque">
                <a:avLst>
                  <a:gd name="adj" fmla="val 7487"/>
                </a:avLst>
              </a:prstGeom>
              <a:blipFill>
                <a:blip r:embed="rId3"/>
                <a:stretch>
                  <a:fillRect l="-506"/>
                </a:stretch>
              </a:blipFill>
              <a:ln w="381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xmlns="" id="{F5A7A838-9D96-CD82-6E88-C78D701C4226}"/>
              </a:ext>
            </a:extLst>
          </p:cNvPr>
          <p:cNvSpPr txBox="1">
            <a:spLocks/>
          </p:cNvSpPr>
          <p:nvPr/>
        </p:nvSpPr>
        <p:spPr>
          <a:xfrm>
            <a:off x="816981" y="1253583"/>
            <a:ext cx="10515600" cy="553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1. Khái niệm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xmlns="" id="{936AAC89-466B-FF16-07CB-27C8627B07E0}"/>
              </a:ext>
            </a:extLst>
          </p:cNvPr>
          <p:cNvSpPr/>
          <p:nvPr/>
        </p:nvSpPr>
        <p:spPr>
          <a:xfrm>
            <a:off x="-1" y="0"/>
            <a:ext cx="6607629" cy="685800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/>
              <a:t>HÌNH THÀNH KIẾN THỨC MỚI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xmlns="" id="{6FD734A3-47E3-19A2-D903-756608691F9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2966" y="1767128"/>
                <a:ext cx="10515600" cy="6082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/>
                  <a:t>❓Viết hệ thức thể hiện số thực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/>
                  <a:t> nhỏ hơn số thực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6FD734A3-47E3-19A2-D903-756608691F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966" y="1767128"/>
                <a:ext cx="10515600" cy="608236"/>
              </a:xfrm>
              <a:prstGeom prst="rect">
                <a:avLst/>
              </a:prstGeom>
              <a:blipFill>
                <a:blip r:embed="rId4"/>
                <a:stretch>
                  <a:fillRect l="-1391" t="-21000" b="-1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xmlns="" id="{32FC6550-2F6E-DF16-C3C6-E10E8D09047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034591" y="1767128"/>
                <a:ext cx="2340428" cy="6082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32FC6550-2F6E-DF16-C3C6-E10E8D0904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4591" y="1767128"/>
                <a:ext cx="2340428" cy="6082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xmlns="" id="{C1FC781F-37F8-54CA-B8D8-1D797554A5B4}"/>
              </a:ext>
            </a:extLst>
          </p:cNvPr>
          <p:cNvSpPr/>
          <p:nvPr/>
        </p:nvSpPr>
        <p:spPr>
          <a:xfrm>
            <a:off x="9601200" y="1814263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EAF460A3-80BD-48B8-1DC9-BFF5578F7BDB}"/>
              </a:ext>
            </a:extLst>
          </p:cNvPr>
          <p:cNvSpPr/>
          <p:nvPr/>
        </p:nvSpPr>
        <p:spPr>
          <a:xfrm>
            <a:off x="10346595" y="1782122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3428E983-1E0D-1FAC-FE2B-D54212A8A00F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8914304" y="1335037"/>
            <a:ext cx="753851" cy="5461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5BE43AD5-6355-7382-9F8B-2C8A528FA528}"/>
              </a:ext>
            </a:extLst>
          </p:cNvPr>
          <p:cNvCxnSpPr>
            <a:cxnSpLocks/>
          </p:cNvCxnSpPr>
          <p:nvPr/>
        </p:nvCxnSpPr>
        <p:spPr>
          <a:xfrm flipV="1">
            <a:off x="10578478" y="1226477"/>
            <a:ext cx="0" cy="5361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978CB6A9-905B-D1BE-3580-44337D34DCC4}"/>
              </a:ext>
            </a:extLst>
          </p:cNvPr>
          <p:cNvSpPr txBox="1">
            <a:spLocks/>
          </p:cNvSpPr>
          <p:nvPr/>
        </p:nvSpPr>
        <p:spPr>
          <a:xfrm>
            <a:off x="8229881" y="908738"/>
            <a:ext cx="1283969" cy="608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Vế trái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xmlns="" id="{C9E784D8-CF46-D24D-2B95-B68D06E0D7BF}"/>
              </a:ext>
            </a:extLst>
          </p:cNvPr>
          <p:cNvSpPr txBox="1">
            <a:spLocks/>
          </p:cNvSpPr>
          <p:nvPr/>
        </p:nvSpPr>
        <p:spPr>
          <a:xfrm>
            <a:off x="10058400" y="829284"/>
            <a:ext cx="1750562" cy="608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Vế phải</a:t>
            </a:r>
          </a:p>
        </p:txBody>
      </p:sp>
    </p:spTree>
    <p:extLst>
      <p:ext uri="{BB962C8B-B14F-4D97-AF65-F5344CB8AC3E}">
        <p14:creationId xmlns:p14="http://schemas.microsoft.com/office/powerpoint/2010/main" val="43509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 animBg="1"/>
      <p:bldP spid="7" grpId="0" uiExpand="1" build="p"/>
      <p:bldP spid="8" grpId="0" uiExpand="1" build="p"/>
      <p:bldP spid="9" grpId="0" animBg="1"/>
      <p:bldP spid="10" grpId="0" animBg="1"/>
      <p:bldP spid="20" grpId="0" uiExpand="1" build="p"/>
      <p:bldP spid="21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EA2A09-4518-AD9C-E75F-3AFB3511F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2995"/>
            <a:ext cx="10515600" cy="5539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II. Bất đẳng thức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60765204-2322-B2C5-BE0C-A0C5951F41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00409"/>
                <a:ext cx="10515600" cy="513304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>
                    <a:solidFill>
                      <a:srgbClr val="FF0000"/>
                    </a:solidFill>
                  </a:rPr>
                  <a:t>Ví dụ 2. </a:t>
                </a:r>
                <a:r>
                  <a:rPr lang="en-US"/>
                  <a:t>Hãy viết hai cặp bất đẳng thức cùng chiều và hai cặp bất đẳng thức ngược chiều.</a:t>
                </a:r>
              </a:p>
              <a:p>
                <a:pPr marL="0" indent="0">
                  <a:buNone/>
                </a:pPr>
                <a:r>
                  <a:rPr lang="en-US" b="1" i="1" u="sng"/>
                  <a:t>Giải</a:t>
                </a:r>
              </a:p>
              <a:p>
                <a:pPr>
                  <a:buFontTx/>
                  <a:buChar char="-"/>
                </a:pPr>
                <a:r>
                  <a:rPr lang="en-US"/>
                  <a:t>Hai cặp bất đẳng thức cùng chiều là: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3&lt;4</m:t>
                    </m:r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11&lt;23</m:t>
                    </m:r>
                  </m:oMath>
                </a14:m>
                <a:endParaRPr lang="en-US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&gt;7</m:t>
                    </m:r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6&gt;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34</m:t>
                        </m:r>
                      </m:e>
                    </m:rad>
                  </m:oMath>
                </a14:m>
                <a:r>
                  <a:rPr lang="en-US"/>
                  <a:t>.</a:t>
                </a:r>
              </a:p>
              <a:p>
                <a:pPr>
                  <a:buFontTx/>
                  <a:buChar char="-"/>
                </a:pPr>
                <a:r>
                  <a:rPr lang="en-US"/>
                  <a:t>Hai cặp bất đẳng thức ngược chiều là: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7&lt;8</m:t>
                    </m:r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b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e>
                    </m:rad>
                  </m:oMath>
                </a14:m>
                <a:r>
                  <a:rPr lang="en-US" b="0"/>
                  <a:t> và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82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97</m:t>
                        </m:r>
                      </m:e>
                    </m:rad>
                  </m:oMath>
                </a14:m>
                <a:r>
                  <a:rPr lang="en-US"/>
                  <a:t>.</a:t>
                </a:r>
              </a:p>
              <a:p>
                <a:pPr marL="0" indent="0"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65204-2322-B2C5-BE0C-A0C5951F41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00409"/>
                <a:ext cx="10515600" cy="5133043"/>
              </a:xfrm>
              <a:blipFill>
                <a:blip r:embed="rId2"/>
                <a:stretch>
                  <a:fillRect l="-1391" t="-2375" b="-1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xmlns="" id="{F5A7A838-9D96-CD82-6E88-C78D701C4226}"/>
              </a:ext>
            </a:extLst>
          </p:cNvPr>
          <p:cNvSpPr txBox="1">
            <a:spLocks/>
          </p:cNvSpPr>
          <p:nvPr/>
        </p:nvSpPr>
        <p:spPr>
          <a:xfrm>
            <a:off x="816981" y="731063"/>
            <a:ext cx="10515600" cy="553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1. Khái niệm</a:t>
            </a:r>
          </a:p>
        </p:txBody>
      </p:sp>
    </p:spTree>
    <p:extLst>
      <p:ext uri="{BB962C8B-B14F-4D97-AF65-F5344CB8AC3E}">
        <p14:creationId xmlns:p14="http://schemas.microsoft.com/office/powerpoint/2010/main" val="63929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EA2A09-4518-AD9C-E75F-3AFB3511F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066"/>
            <a:ext cx="10515600" cy="5539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II. Bất đẳng thức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60765204-2322-B2C5-BE0C-A0C5951F41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256315"/>
                <a:ext cx="10515600" cy="175901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>
                    <a:solidFill>
                      <a:srgbClr val="FF0000"/>
                    </a:solidFill>
                  </a:rPr>
                  <a:t>Nhận xét: </a:t>
                </a:r>
                <a:r>
                  <a:rPr lang="en-US"/>
                  <a:t>Để chứng minh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, ta có thể chứng minh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/>
                  <a:t> hoặc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65204-2322-B2C5-BE0C-A0C5951F41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256315"/>
                <a:ext cx="10515600" cy="1759014"/>
              </a:xfrm>
              <a:blipFill>
                <a:blip r:embed="rId2"/>
                <a:stretch>
                  <a:fillRect l="-1391" t="-69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Plaque 3">
                <a:extLst>
                  <a:ext uri="{FF2B5EF4-FFF2-40B4-BE49-F238E27FC236}">
                    <a16:creationId xmlns:a16="http://schemas.microsoft.com/office/drawing/2014/main" xmlns="" id="{12FD73DE-A1A4-20DE-FE42-71A4B3CFE696}"/>
                  </a:ext>
                </a:extLst>
              </p:cNvPr>
              <p:cNvSpPr/>
              <p:nvPr/>
            </p:nvSpPr>
            <p:spPr>
              <a:xfrm>
                <a:off x="914399" y="1308143"/>
                <a:ext cx="10809941" cy="2799627"/>
              </a:xfrm>
              <a:prstGeom prst="plaque">
                <a:avLst>
                  <a:gd name="adj" fmla="val 7487"/>
                </a:avLst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 hai số thực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 có: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Ngược lại, nếu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Ngược lại, nếu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Ngược lại, nếu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≤0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Ngược lại, nếu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≤0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3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Plaque 3">
                <a:extLst>
                  <a:ext uri="{FF2B5EF4-FFF2-40B4-BE49-F238E27FC236}">
                    <a16:creationId xmlns:a16="http://schemas.microsoft.com/office/drawing/2014/main" id="{12FD73DE-A1A4-20DE-FE42-71A4B3CFE6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9" y="1308143"/>
                <a:ext cx="10809941" cy="2799627"/>
              </a:xfrm>
              <a:prstGeom prst="plaque">
                <a:avLst>
                  <a:gd name="adj" fmla="val 7487"/>
                </a:avLst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xmlns="" id="{F5A7A838-9D96-CD82-6E88-C78D701C4226}"/>
              </a:ext>
            </a:extLst>
          </p:cNvPr>
          <p:cNvSpPr txBox="1">
            <a:spLocks/>
          </p:cNvSpPr>
          <p:nvPr/>
        </p:nvSpPr>
        <p:spPr>
          <a:xfrm>
            <a:off x="816981" y="698409"/>
            <a:ext cx="10515600" cy="553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2. Tính chất</a:t>
            </a:r>
          </a:p>
        </p:txBody>
      </p:sp>
    </p:spTree>
    <p:extLst>
      <p:ext uri="{BB962C8B-B14F-4D97-AF65-F5344CB8AC3E}">
        <p14:creationId xmlns:p14="http://schemas.microsoft.com/office/powerpoint/2010/main" val="222488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EA2A09-4518-AD9C-E75F-3AFB3511F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56" y="242995"/>
            <a:ext cx="10515600" cy="5539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II. Bất đẳng thức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60765204-2322-B2C5-BE0C-A0C5951F41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9856" y="1300410"/>
                <a:ext cx="10515600" cy="164962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>
                    <a:solidFill>
                      <a:srgbClr val="FF0000"/>
                    </a:solidFill>
                  </a:rPr>
                  <a:t>Ví dụ 3. </a:t>
                </a:r>
                <a:r>
                  <a:rPr lang="en-US"/>
                  <a:t>Cho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. Chứng minh:</a:t>
                </a:r>
              </a:p>
              <a:p>
                <a:pPr marL="0" indent="0">
                  <a:buNone/>
                </a:pPr>
                <a:r>
                  <a:rPr lang="en-US"/>
                  <a:t>a)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/>
                  <a:t>		b)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/>
              </a:p>
              <a:p>
                <a:pPr marL="0" indent="0">
                  <a:buNone/>
                </a:pPr>
                <a:r>
                  <a:rPr lang="en-US" b="1" i="1" u="sng"/>
                  <a:t>Giải</a:t>
                </a:r>
              </a:p>
              <a:p>
                <a:pPr marL="0" indent="0"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65204-2322-B2C5-BE0C-A0C5951F41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9856" y="1300410"/>
                <a:ext cx="10515600" cy="1649620"/>
              </a:xfrm>
              <a:blipFill>
                <a:blip r:embed="rId2"/>
                <a:stretch>
                  <a:fillRect l="-1333" t="-7380" b="-7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xmlns="" id="{F5A7A838-9D96-CD82-6E88-C78D701C4226}"/>
              </a:ext>
            </a:extLst>
          </p:cNvPr>
          <p:cNvSpPr txBox="1">
            <a:spLocks/>
          </p:cNvSpPr>
          <p:nvPr/>
        </p:nvSpPr>
        <p:spPr>
          <a:xfrm>
            <a:off x="468637" y="731063"/>
            <a:ext cx="10515600" cy="553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2. Tính chất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B54D7316-5397-C2FD-B110-81FA617BF259}"/>
              </a:ext>
            </a:extLst>
          </p:cNvPr>
          <p:cNvCxnSpPr>
            <a:cxnSpLocks/>
          </p:cNvCxnSpPr>
          <p:nvPr/>
        </p:nvCxnSpPr>
        <p:spPr>
          <a:xfrm>
            <a:off x="6322937" y="3030944"/>
            <a:ext cx="0" cy="371199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75026D29-45A4-84E5-421D-4924078127DD}"/>
                  </a:ext>
                </a:extLst>
              </p:cNvPr>
              <p:cNvSpPr txBox="1"/>
              <p:nvPr/>
            </p:nvSpPr>
            <p:spPr>
              <a:xfrm>
                <a:off x="6322937" y="2794863"/>
                <a:ext cx="5716661" cy="3323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/>
                  <a:t>b) Xét hiệu: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300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00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000"/>
                  <a:t> </a:t>
                </a:r>
              </a:p>
              <a:p>
                <a:r>
                  <a:rPr lang="en-US" sz="3000"/>
                  <a:t>Vì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≥2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000"/>
                  <a:t> nên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endParaRPr lang="en-US" sz="3000"/>
              </a:p>
              <a:p>
                <a:r>
                  <a:rPr lang="en-US" sz="3000"/>
                  <a:t>Do đó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endParaRPr lang="en-US" sz="3000"/>
              </a:p>
              <a:p>
                <a:r>
                  <a:rPr lang="en-US" sz="3000"/>
                  <a:t>Vậy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≤5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00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026D29-45A4-84E5-421D-492407812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2937" y="2794863"/>
                <a:ext cx="5716661" cy="3323987"/>
              </a:xfrm>
              <a:prstGeom prst="rect">
                <a:avLst/>
              </a:prstGeom>
              <a:blipFill>
                <a:blip r:embed="rId3"/>
                <a:stretch>
                  <a:fillRect l="-2452" t="-2381" b="-4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19B689B3-F968-F37D-0995-2623CF6F7089}"/>
                  </a:ext>
                </a:extLst>
              </p:cNvPr>
              <p:cNvSpPr txBox="1"/>
              <p:nvPr/>
            </p:nvSpPr>
            <p:spPr>
              <a:xfrm>
                <a:off x="457203" y="2846608"/>
                <a:ext cx="6063340" cy="3323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/>
                  <a:t>a) Xét hiệu: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sz="3000" b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−1−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300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000"/>
                  <a:t> </a:t>
                </a:r>
              </a:p>
              <a:p>
                <a:r>
                  <a:rPr lang="en-US" sz="3000"/>
                  <a:t>Vì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≥2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000"/>
                  <a:t> nên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3000"/>
              </a:p>
              <a:p>
                <a:r>
                  <a:rPr lang="en-US" sz="3000"/>
                  <a:t>Do đó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3000"/>
              </a:p>
              <a:p>
                <a:r>
                  <a:rPr lang="en-US" sz="3000"/>
                  <a:t>Vậy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−1≥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300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9B689B3-F968-F37D-0995-2623CF6F7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3" y="2846608"/>
                <a:ext cx="6063340" cy="3323987"/>
              </a:xfrm>
              <a:prstGeom prst="rect">
                <a:avLst/>
              </a:prstGeom>
              <a:blipFill>
                <a:blip r:embed="rId4"/>
                <a:stretch>
                  <a:fillRect l="-2312" t="-2385" b="-4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872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2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25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25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25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2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2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2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25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25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build="p"/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60765204-2322-B2C5-BE0C-A0C5951F41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787072"/>
                <a:ext cx="7946985" cy="479377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>
                    <a:solidFill>
                      <a:srgbClr val="FF0000"/>
                    </a:solidFill>
                  </a:rPr>
                  <a:t>Bài toán 1. </a:t>
                </a:r>
                <a:r>
                  <a:rPr lang="en-US"/>
                  <a:t>Cho bất đẳng thức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và số thực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/>
                  <a:t>.</a:t>
                </a:r>
              </a:p>
              <a:p>
                <a:pPr marL="0" indent="0">
                  <a:buNone/>
                </a:pPr>
                <a:r>
                  <a:rPr lang="en-US"/>
                  <a:t>a) Xác định dấu của hiệu: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en-US"/>
              </a:p>
              <a:p>
                <a:pPr marL="0" indent="0">
                  <a:buNone/>
                </a:pPr>
                <a:r>
                  <a:rPr lang="en-US"/>
                  <a:t>b) Hãy so sánh: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/>
                  <a:t>.</a:t>
                </a:r>
              </a:p>
              <a:p>
                <a:pPr marL="0" indent="0">
                  <a:buNone/>
                </a:pPr>
                <a:r>
                  <a:rPr lang="en-US" b="1" i="1"/>
                  <a:t>Giải</a:t>
                </a:r>
              </a:p>
              <a:p>
                <a:pPr marL="0" indent="0">
                  <a:buNone/>
                </a:pPr>
                <a:r>
                  <a:rPr lang="en-US"/>
                  <a:t>a) Ta có: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en-US" b="0" i="1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b="0" i="1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65204-2322-B2C5-BE0C-A0C5951F41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787072"/>
                <a:ext cx="7946985" cy="4793777"/>
              </a:xfrm>
              <a:blipFill>
                <a:blip r:embed="rId2"/>
                <a:stretch>
                  <a:fillRect l="-1764" t="-2545" r="-1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laque 3">
            <a:extLst>
              <a:ext uri="{FF2B5EF4-FFF2-40B4-BE49-F238E27FC236}">
                <a16:creationId xmlns:a16="http://schemas.microsoft.com/office/drawing/2014/main" xmlns="" id="{12FD73DE-A1A4-20DE-FE42-71A4B3CFE696}"/>
              </a:ext>
            </a:extLst>
          </p:cNvPr>
          <p:cNvSpPr/>
          <p:nvPr/>
        </p:nvSpPr>
        <p:spPr>
          <a:xfrm>
            <a:off x="669810" y="4909412"/>
            <a:ext cx="10809941" cy="1248320"/>
          </a:xfrm>
          <a:prstGeom prst="plaque">
            <a:avLst>
              <a:gd name="adj" fmla="val 7487"/>
            </a:avLst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30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 cùng một số </a:t>
            </a:r>
            <a:r>
              <a:rPr lang="en-US" sz="3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 cả </a:t>
            </a:r>
            <a:r>
              <a:rPr lang="en-US" sz="30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vế </a:t>
            </a:r>
            <a:r>
              <a:rPr lang="en-US" sz="3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một bất đẳng thức, ta được bất đẳng thức mới </a:t>
            </a:r>
            <a:r>
              <a:rPr lang="en-US" sz="3000" u="sng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chiều </a:t>
            </a:r>
            <a:r>
              <a:rPr lang="en-US" sz="3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bất đẳng thức đã cho.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AF0C6CF7-0BB0-58A3-9CA0-C31C21ACE602}"/>
              </a:ext>
            </a:extLst>
          </p:cNvPr>
          <p:cNvSpPr txBox="1">
            <a:spLocks/>
          </p:cNvSpPr>
          <p:nvPr/>
        </p:nvSpPr>
        <p:spPr>
          <a:xfrm>
            <a:off x="816981" y="316443"/>
            <a:ext cx="10515600" cy="553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2. Tính chất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B0EDAACF-5E0F-6340-1A6C-B8E54978C2C0}"/>
              </a:ext>
            </a:extLst>
          </p:cNvPr>
          <p:cNvCxnSpPr>
            <a:cxnSpLocks/>
          </p:cNvCxnSpPr>
          <p:nvPr/>
        </p:nvCxnSpPr>
        <p:spPr>
          <a:xfrm>
            <a:off x="6096000" y="2397228"/>
            <a:ext cx="0" cy="245430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0D18C714-2D69-3832-07D5-ED473C00EC6F}"/>
                  </a:ext>
                </a:extLst>
              </p:cNvPr>
              <p:cNvSpPr txBox="1"/>
              <p:nvPr/>
            </p:nvSpPr>
            <p:spPr>
              <a:xfrm>
                <a:off x="6230340" y="2941239"/>
                <a:ext cx="5716661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/>
                  <a:t>Vì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200"/>
                  <a:t> nên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3200"/>
                  <a:t>.</a:t>
                </a:r>
              </a:p>
              <a:p>
                <a:r>
                  <a:rPr lang="en-US" sz="3200"/>
                  <a:t>Do đó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sz="3200"/>
              </a:p>
              <a:p>
                <a:r>
                  <a:rPr lang="en-US" sz="3200"/>
                  <a:t>b)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sz="320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D18C714-2D69-3832-07D5-ED473C00EC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0340" y="2941239"/>
                <a:ext cx="5716661" cy="1569660"/>
              </a:xfrm>
              <a:prstGeom prst="rect">
                <a:avLst/>
              </a:prstGeom>
              <a:blipFill>
                <a:blip r:embed="rId3"/>
                <a:stretch>
                  <a:fillRect l="-2665" t="-5426" b="-1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522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2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25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25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 animBg="1"/>
      <p:bldP spid="1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A5E353F-A772-C950-3695-A2B607BDD53E}"/>
              </a:ext>
            </a:extLst>
          </p:cNvPr>
          <p:cNvSpPr txBox="1"/>
          <p:nvPr/>
        </p:nvSpPr>
        <p:spPr>
          <a:xfrm>
            <a:off x="945265" y="305554"/>
            <a:ext cx="102204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cap="none" spc="0">
                <a:ln w="952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CHƯƠNG II. BẤT ĐẲNG THỨC.</a:t>
            </a:r>
          </a:p>
          <a:p>
            <a:pPr algn="ctr"/>
            <a:r>
              <a:rPr lang="en-US" sz="3600" b="1">
                <a:ln w="952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BẤT PHƯƠNG TRÌNH BẬC NHẤT MỘT ẨN</a:t>
            </a:r>
            <a:endParaRPr lang="en-US" sz="3600" b="1" cap="none" spc="0">
              <a:ln w="9525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endParaRPr lang="en-US" sz="3600" b="1">
              <a:ln>
                <a:solidFill>
                  <a:srgbClr val="FFC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62AC1267-98AE-DD6D-FB99-2D54096140EC}"/>
              </a:ext>
            </a:extLst>
          </p:cNvPr>
          <p:cNvSpPr/>
          <p:nvPr/>
        </p:nvSpPr>
        <p:spPr>
          <a:xfrm>
            <a:off x="660093" y="1898249"/>
            <a:ext cx="5208272" cy="4062714"/>
          </a:xfrm>
          <a:prstGeom prst="round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>
                <a:solidFill>
                  <a:schemeClr val="tx1"/>
                </a:solidFill>
                <a:latin typeface="Times New Roman" panose="02020603050405020304" pitchFamily="18" charset="0"/>
              </a:rPr>
              <a:t>Bất đẳng thức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EFD8CCFE-3C3D-C0A7-B722-4F9E931EDEF7}"/>
              </a:ext>
            </a:extLst>
          </p:cNvPr>
          <p:cNvSpPr/>
          <p:nvPr/>
        </p:nvSpPr>
        <p:spPr>
          <a:xfrm>
            <a:off x="6437789" y="1898249"/>
            <a:ext cx="5208272" cy="4062714"/>
          </a:xfrm>
          <a:prstGeom prst="round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>
                <a:solidFill>
                  <a:schemeClr val="tx1"/>
                </a:solidFill>
                <a:latin typeface="Times New Roman" panose="02020603050405020304" pitchFamily="18" charset="0"/>
              </a:rPr>
              <a:t>Bất phương trình </a:t>
            </a:r>
          </a:p>
          <a:p>
            <a:pPr algn="ctr"/>
            <a:r>
              <a:rPr lang="en-US" sz="3500">
                <a:solidFill>
                  <a:schemeClr val="tx1"/>
                </a:solidFill>
                <a:latin typeface="Times New Roman" panose="02020603050405020304" pitchFamily="18" charset="0"/>
              </a:rPr>
              <a:t>bậc nhất một ẩn</a:t>
            </a:r>
          </a:p>
        </p:txBody>
      </p:sp>
    </p:spTree>
    <p:extLst>
      <p:ext uri="{BB962C8B-B14F-4D97-AF65-F5344CB8AC3E}">
        <p14:creationId xmlns:p14="http://schemas.microsoft.com/office/powerpoint/2010/main" val="125600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EA2A09-4518-AD9C-E75F-3AFB3511F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56" y="242995"/>
            <a:ext cx="10515600" cy="5539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II. Bất đẳng thức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60765204-2322-B2C5-BE0C-A0C5951F41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9856" y="1300410"/>
                <a:ext cx="10515600" cy="164962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b="1">
                    <a:solidFill>
                      <a:srgbClr val="FF0000"/>
                    </a:solidFill>
                  </a:rPr>
                  <a:t>Ví dụ 4. </a:t>
                </a:r>
                <a:r>
                  <a:rPr lang="en-US"/>
                  <a:t>Chứng minh:</a:t>
                </a:r>
              </a:p>
              <a:p>
                <a:pPr marL="0" indent="0">
                  <a:buNone/>
                </a:pPr>
                <a:r>
                  <a:rPr lang="en-US"/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2024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2023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2025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2024</m:t>
                        </m:r>
                      </m:den>
                    </m:f>
                  </m:oMath>
                </a14:m>
                <a:r>
                  <a:rPr lang="en-US"/>
                  <a:t>				    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/>
              </a:p>
              <a:p>
                <a:pPr marL="0" indent="0">
                  <a:buNone/>
                </a:pPr>
                <a:r>
                  <a:rPr lang="en-US" b="1" i="1" u="sng"/>
                  <a:t>Giải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65204-2322-B2C5-BE0C-A0C5951F41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9856" y="1300410"/>
                <a:ext cx="10515600" cy="1649620"/>
              </a:xfrm>
              <a:blipFill>
                <a:blip r:embed="rId2"/>
                <a:stretch>
                  <a:fillRect l="-1333" t="-7380" b="-22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xmlns="" id="{F5A7A838-9D96-CD82-6E88-C78D701C4226}"/>
              </a:ext>
            </a:extLst>
          </p:cNvPr>
          <p:cNvSpPr txBox="1">
            <a:spLocks/>
          </p:cNvSpPr>
          <p:nvPr/>
        </p:nvSpPr>
        <p:spPr>
          <a:xfrm>
            <a:off x="468637" y="731063"/>
            <a:ext cx="10515600" cy="553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2. Tính chất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B54D7316-5397-C2FD-B110-81FA617BF259}"/>
              </a:ext>
            </a:extLst>
          </p:cNvPr>
          <p:cNvCxnSpPr>
            <a:cxnSpLocks/>
          </p:cNvCxnSpPr>
          <p:nvPr/>
        </p:nvCxnSpPr>
        <p:spPr>
          <a:xfrm>
            <a:off x="6322937" y="1567543"/>
            <a:ext cx="0" cy="51753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75026D29-45A4-84E5-421D-4924078127DD}"/>
                  </a:ext>
                </a:extLst>
              </p:cNvPr>
              <p:cNvSpPr txBox="1"/>
              <p:nvPr/>
            </p:nvSpPr>
            <p:spPr>
              <a:xfrm>
                <a:off x="6322937" y="3164288"/>
                <a:ext cx="5716661" cy="1245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3000"/>
                  <a:t>b) Do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11&gt;10</m:t>
                    </m:r>
                  </m:oMath>
                </a14:m>
                <a:r>
                  <a:rPr lang="en-US" sz="3000"/>
                  <a:t> nên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e>
                    </m:ra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&gt;</m:t>
                    </m:r>
                    <m:rad>
                      <m:radPr>
                        <m:degHide m:val="on"/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</m:oMath>
                </a14:m>
                <a:endParaRPr lang="en-US" sz="3000"/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Vậy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e>
                    </m:ra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&gt;</m:t>
                    </m:r>
                    <m:rad>
                      <m:radPr>
                        <m:degHide m:val="on"/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ra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30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026D29-45A4-84E5-421D-492407812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2937" y="3164288"/>
                <a:ext cx="5716661" cy="1245662"/>
              </a:xfrm>
              <a:prstGeom prst="rect">
                <a:avLst/>
              </a:prstGeom>
              <a:blipFill>
                <a:blip r:embed="rId3"/>
                <a:stretch>
                  <a:fillRect l="-2452" b="-1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19B689B3-F968-F37D-0995-2623CF6F7089}"/>
                  </a:ext>
                </a:extLst>
              </p:cNvPr>
              <p:cNvSpPr txBox="1"/>
              <p:nvPr/>
            </p:nvSpPr>
            <p:spPr>
              <a:xfrm>
                <a:off x="457203" y="2846608"/>
                <a:ext cx="6063340" cy="2722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3000"/>
                  <a:t>a) Do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2023</m:t>
                        </m:r>
                      </m:den>
                    </m:f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2024</m:t>
                        </m:r>
                      </m:den>
                    </m:f>
                  </m:oMath>
                </a14:m>
                <a:endParaRPr lang="en-US" sz="3000"/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2023</m:t>
                        </m:r>
                      </m:den>
                    </m:f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+1&gt;</m:t>
                    </m:r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2024</m:t>
                        </m:r>
                      </m:den>
                    </m:f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3000"/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Vậy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2024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2023</m:t>
                        </m:r>
                      </m:den>
                    </m:f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2025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2024</m:t>
                        </m:r>
                      </m:den>
                    </m:f>
                  </m:oMath>
                </a14:m>
                <a:endParaRPr lang="en-US" sz="30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9B689B3-F968-F37D-0995-2623CF6F7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3" y="2846608"/>
                <a:ext cx="6063340" cy="2722155"/>
              </a:xfrm>
              <a:prstGeom prst="rect">
                <a:avLst/>
              </a:prstGeom>
              <a:blipFill>
                <a:blip r:embed="rId4"/>
                <a:stretch>
                  <a:fillRect l="-2312" b="-2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303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build="p"/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EA2A09-4518-AD9C-E75F-3AFB3511F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56" y="242995"/>
            <a:ext cx="10515600" cy="5539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II. Bất đẳng thức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60765204-2322-B2C5-BE0C-A0C5951F41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9855" y="1300409"/>
                <a:ext cx="11455213" cy="275072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>
                    <a:solidFill>
                      <a:srgbClr val="FF0000"/>
                    </a:solidFill>
                  </a:rPr>
                  <a:t>Ví dụ 5. </a:t>
                </a:r>
                <a:r>
                  <a:rPr lang="en-US"/>
                  <a:t>Chứng minh:</a:t>
                </a:r>
              </a:p>
              <a:p>
                <a:pPr marL="0" indent="0">
                  <a:buNone/>
                </a:pPr>
                <a:r>
                  <a:rPr lang="en-US"/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US"/>
                  <a:t> với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/>
                  <a:t>	    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≥4−2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/>
                  <a:t> với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endParaRPr lang="en-US"/>
              </a:p>
              <a:p>
                <a:pPr marL="0" indent="0">
                  <a:buNone/>
                </a:pPr>
                <a:r>
                  <a:rPr lang="en-US" b="1" i="1" u="sng"/>
                  <a:t>Giải</a:t>
                </a:r>
              </a:p>
              <a:p>
                <a:pPr marL="0" indent="0"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65204-2322-B2C5-BE0C-A0C5951F41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9855" y="1300409"/>
                <a:ext cx="11455213" cy="2750729"/>
              </a:xfrm>
              <a:blipFill>
                <a:blip r:embed="rId2"/>
                <a:stretch>
                  <a:fillRect l="-1224" t="-4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xmlns="" id="{F5A7A838-9D96-CD82-6E88-C78D701C4226}"/>
              </a:ext>
            </a:extLst>
          </p:cNvPr>
          <p:cNvSpPr txBox="1">
            <a:spLocks/>
          </p:cNvSpPr>
          <p:nvPr/>
        </p:nvSpPr>
        <p:spPr>
          <a:xfrm>
            <a:off x="468637" y="731063"/>
            <a:ext cx="10515600" cy="553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2. Tính chất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B54D7316-5397-C2FD-B110-81FA617BF259}"/>
              </a:ext>
            </a:extLst>
          </p:cNvPr>
          <p:cNvCxnSpPr>
            <a:cxnSpLocks/>
          </p:cNvCxnSpPr>
          <p:nvPr/>
        </p:nvCxnSpPr>
        <p:spPr>
          <a:xfrm>
            <a:off x="6276637" y="1782498"/>
            <a:ext cx="0" cy="483311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75026D29-45A4-84E5-421D-4924078127DD}"/>
                  </a:ext>
                </a:extLst>
              </p:cNvPr>
              <p:cNvSpPr txBox="1"/>
              <p:nvPr/>
            </p:nvSpPr>
            <p:spPr>
              <a:xfrm>
                <a:off x="6322937" y="2910193"/>
                <a:ext cx="5716661" cy="2259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3000"/>
                  <a:t>b) Do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sz="3000"/>
                  <a:t> nên</a:t>
                </a: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≥3+</m:t>
                      </m:r>
                      <m:d>
                        <m:d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3000"/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Suy ra: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+1≥3−2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3000" b="0"/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Vậy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≥4−2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00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026D29-45A4-84E5-421D-492407812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2937" y="2910193"/>
                <a:ext cx="5716661" cy="2259978"/>
              </a:xfrm>
              <a:prstGeom prst="rect">
                <a:avLst/>
              </a:prstGeom>
              <a:blipFill>
                <a:blip r:embed="rId3"/>
                <a:stretch>
                  <a:fillRect l="-2452" t="-1348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19B689B3-F968-F37D-0995-2623CF6F7089}"/>
                  </a:ext>
                </a:extLst>
              </p:cNvPr>
              <p:cNvSpPr txBox="1"/>
              <p:nvPr/>
            </p:nvSpPr>
            <p:spPr>
              <a:xfrm>
                <a:off x="457203" y="2951331"/>
                <a:ext cx="6063340" cy="2259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3000"/>
                  <a:t>a) Do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sz="3000"/>
                  <a:t> nên</a:t>
                </a: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≤1+</m:t>
                      </m:r>
                      <m:d>
                        <m:d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3000"/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Suy ra: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+1≤2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US" sz="3000"/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Vậy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≤2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endParaRPr lang="en-US" sz="30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9B689B3-F968-F37D-0995-2623CF6F7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3" y="2951331"/>
                <a:ext cx="6063340" cy="2259978"/>
              </a:xfrm>
              <a:prstGeom prst="rect">
                <a:avLst/>
              </a:prstGeom>
              <a:blipFill>
                <a:blip r:embed="rId4"/>
                <a:stretch>
                  <a:fillRect l="-2312" t="-1348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278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2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2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2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build="p"/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9">
                <a:extLst>
                  <a:ext uri="{FF2B5EF4-FFF2-40B4-BE49-F238E27FC236}">
                    <a16:creationId xmlns:a16="http://schemas.microsoft.com/office/drawing/2014/main" xmlns="" id="{F5AF04B5-BAE8-4819-9076-0EECB33C60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7258" y="1319186"/>
                <a:ext cx="10515600" cy="181790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>
                    <a:solidFill>
                      <a:srgbClr val="FF0000"/>
                    </a:solidFill>
                  </a:rPr>
                  <a:t>Bài toán 2. </a:t>
                </a:r>
                <a:r>
                  <a:rPr lang="en-US"/>
                  <a:t>So sánh:</a:t>
                </a:r>
              </a:p>
              <a:p>
                <a:pPr marL="0" indent="0">
                  <a:buNone/>
                </a:pPr>
                <a:r>
                  <a:rPr lang="en-US"/>
                  <a:t>a.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 …  3</m:t>
                    </m:r>
                  </m:oMath>
                </a14:m>
                <a:r>
                  <a:rPr lang="en-US"/>
                  <a:t>;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.5 …  3.5</m:t>
                    </m:r>
                  </m:oMath>
                </a14:m>
                <a:r>
                  <a:rPr lang="en-US"/>
                  <a:t> 			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…  3.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e>
                    </m:d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11" name="Content Placeholder 9">
                <a:extLst>
                  <a:ext uri="{FF2B5EF4-FFF2-40B4-BE49-F238E27FC236}">
                    <a16:creationId xmlns:a16="http://schemas.microsoft.com/office/drawing/2014/main" id="{F5AF04B5-BAE8-4819-9076-0EECB33C60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7258" y="1319186"/>
                <a:ext cx="10515600" cy="1817908"/>
              </a:xfrm>
              <a:blipFill>
                <a:blip r:embed="rId2"/>
                <a:stretch>
                  <a:fillRect l="-1333" t="-6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Plaque 12">
            <a:extLst>
              <a:ext uri="{FF2B5EF4-FFF2-40B4-BE49-F238E27FC236}">
                <a16:creationId xmlns:a16="http://schemas.microsoft.com/office/drawing/2014/main" xmlns="" id="{548BA5D5-2B82-444F-967D-45BD8695C42A}"/>
              </a:ext>
            </a:extLst>
          </p:cNvPr>
          <p:cNvSpPr/>
          <p:nvPr/>
        </p:nvSpPr>
        <p:spPr>
          <a:xfrm>
            <a:off x="625999" y="3079219"/>
            <a:ext cx="5223074" cy="2881743"/>
          </a:xfrm>
          <a:prstGeom prst="plaque">
            <a:avLst>
              <a:gd name="adj" fmla="val 8325"/>
            </a:avLst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b="1">
                <a:solidFill>
                  <a:srgbClr val="FF0000"/>
                </a:solidFill>
              </a:rPr>
              <a:t>Tính chất 1.</a:t>
            </a:r>
            <a:r>
              <a:rPr lang="en-US" sz="3000">
                <a:solidFill>
                  <a:schemeClr val="tx1"/>
                </a:solidFill>
              </a:rPr>
              <a:t> Khi </a:t>
            </a:r>
            <a:r>
              <a:rPr lang="en-US" sz="3000" u="sng">
                <a:solidFill>
                  <a:schemeClr val="tx1"/>
                </a:solidFill>
              </a:rPr>
              <a:t>nhân cả hai vế</a:t>
            </a:r>
            <a:r>
              <a:rPr lang="en-US" sz="3000">
                <a:solidFill>
                  <a:schemeClr val="tx1"/>
                </a:solidFill>
              </a:rPr>
              <a:t> của  một bất đẳng thức với </a:t>
            </a:r>
            <a:r>
              <a:rPr lang="en-US" sz="3000" u="sng">
                <a:solidFill>
                  <a:schemeClr val="tx1"/>
                </a:solidFill>
              </a:rPr>
              <a:t>cùng một số dương</a:t>
            </a:r>
            <a:r>
              <a:rPr lang="en-US" sz="3000">
                <a:solidFill>
                  <a:schemeClr val="tx1"/>
                </a:solidFill>
              </a:rPr>
              <a:t> ta được bất đẳng thức mới </a:t>
            </a:r>
            <a:r>
              <a:rPr lang="en-US" sz="3000" u="sng">
                <a:solidFill>
                  <a:schemeClr val="tx1"/>
                </a:solidFill>
              </a:rPr>
              <a:t>cùng chiều</a:t>
            </a:r>
            <a:r>
              <a:rPr lang="en-US" sz="3000">
                <a:solidFill>
                  <a:schemeClr val="tx1"/>
                </a:solidFill>
              </a:rPr>
              <a:t> với bất đẳng thức đã cho .</a:t>
            </a:r>
          </a:p>
        </p:txBody>
      </p:sp>
      <p:sp>
        <p:nvSpPr>
          <p:cNvPr id="14" name="Plaque 13">
            <a:extLst>
              <a:ext uri="{FF2B5EF4-FFF2-40B4-BE49-F238E27FC236}">
                <a16:creationId xmlns:a16="http://schemas.microsoft.com/office/drawing/2014/main" xmlns="" id="{63A61D85-1741-4F80-9420-02A99587680A}"/>
              </a:ext>
            </a:extLst>
          </p:cNvPr>
          <p:cNvSpPr/>
          <p:nvPr/>
        </p:nvSpPr>
        <p:spPr>
          <a:xfrm>
            <a:off x="6308203" y="3076201"/>
            <a:ext cx="5045598" cy="2884761"/>
          </a:xfrm>
          <a:prstGeom prst="plaque">
            <a:avLst>
              <a:gd name="adj" fmla="val 7188"/>
            </a:avLst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b="1">
                <a:solidFill>
                  <a:srgbClr val="FF0000"/>
                </a:solidFill>
              </a:rPr>
              <a:t>Tính chất 2. </a:t>
            </a:r>
            <a:r>
              <a:rPr lang="en-US" sz="3000">
                <a:solidFill>
                  <a:schemeClr val="tx1"/>
                </a:solidFill>
              </a:rPr>
              <a:t>Khi </a:t>
            </a:r>
            <a:r>
              <a:rPr lang="en-US" sz="3000" u="sng">
                <a:solidFill>
                  <a:schemeClr val="tx1"/>
                </a:solidFill>
              </a:rPr>
              <a:t>nhân cả hai vế</a:t>
            </a:r>
            <a:r>
              <a:rPr lang="en-US" sz="3000">
                <a:solidFill>
                  <a:schemeClr val="tx1"/>
                </a:solidFill>
              </a:rPr>
              <a:t> của  một bất đẳng thức với </a:t>
            </a:r>
            <a:r>
              <a:rPr lang="en-US" sz="3000" u="sng">
                <a:solidFill>
                  <a:schemeClr val="tx1"/>
                </a:solidFill>
              </a:rPr>
              <a:t>cùng một số âm</a:t>
            </a:r>
            <a:r>
              <a:rPr lang="en-US" sz="3000">
                <a:solidFill>
                  <a:schemeClr val="tx1"/>
                </a:solidFill>
              </a:rPr>
              <a:t> ta được bất đẳng thức mới </a:t>
            </a:r>
            <a:r>
              <a:rPr lang="en-US" sz="3000" u="sng">
                <a:solidFill>
                  <a:schemeClr val="tx1"/>
                </a:solidFill>
              </a:rPr>
              <a:t>ngược chiều </a:t>
            </a:r>
            <a:r>
              <a:rPr lang="en-US" sz="3000">
                <a:solidFill>
                  <a:schemeClr val="tx1"/>
                </a:solidFill>
              </a:rPr>
              <a:t>với bất đẳng thức đã cho.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3CD2665A-5B63-CF6B-5815-C0C6B9098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56" y="242995"/>
            <a:ext cx="10515600" cy="5539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II. Bất đẳng thức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89651789-2532-B1D8-856B-DFA9BF01F61C}"/>
              </a:ext>
            </a:extLst>
          </p:cNvPr>
          <p:cNvSpPr txBox="1">
            <a:spLocks/>
          </p:cNvSpPr>
          <p:nvPr/>
        </p:nvSpPr>
        <p:spPr>
          <a:xfrm>
            <a:off x="468637" y="731063"/>
            <a:ext cx="10515600" cy="553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2. Tính chất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A462D302-29CF-3771-E9F0-9A7DB65F4095}"/>
              </a:ext>
            </a:extLst>
          </p:cNvPr>
          <p:cNvCxnSpPr>
            <a:cxnSpLocks/>
          </p:cNvCxnSpPr>
          <p:nvPr/>
        </p:nvCxnSpPr>
        <p:spPr>
          <a:xfrm>
            <a:off x="6056717" y="1782498"/>
            <a:ext cx="0" cy="483311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61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13" grpId="0" animBg="1"/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EA2A09-4518-AD9C-E75F-3AFB3511F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56" y="242995"/>
            <a:ext cx="10515600" cy="5539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II. Bất đẳng thức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60765204-2322-B2C5-BE0C-A0C5951F41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9855" y="1300409"/>
                <a:ext cx="11455213" cy="17437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>
                    <a:solidFill>
                      <a:srgbClr val="FF0000"/>
                    </a:solidFill>
                  </a:rPr>
                  <a:t>Ví dụ 6. </a:t>
                </a:r>
                <a:r>
                  <a:rPr lang="en-US"/>
                  <a:t>Chứng minh:</a:t>
                </a:r>
              </a:p>
              <a:p>
                <a:pPr marL="0" indent="0">
                  <a:buNone/>
                </a:pPr>
                <a:r>
                  <a:rPr lang="en-US"/>
                  <a:t>a)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+1&lt;2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/>
                  <a:t> với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	b)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−2≤5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/>
                  <a:t> với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/>
              </a:p>
              <a:p>
                <a:pPr marL="0" indent="0">
                  <a:buNone/>
                </a:pPr>
                <a:r>
                  <a:rPr lang="en-US" b="1" i="1" u="sng"/>
                  <a:t>Giải</a:t>
                </a:r>
              </a:p>
              <a:p>
                <a:pPr marL="0" indent="0"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65204-2322-B2C5-BE0C-A0C5951F41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9855" y="1300409"/>
                <a:ext cx="11455213" cy="1743733"/>
              </a:xfrm>
              <a:blipFill>
                <a:blip r:embed="rId2"/>
                <a:stretch>
                  <a:fillRect l="-1224" t="-6993" b="-1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xmlns="" id="{F5A7A838-9D96-CD82-6E88-C78D701C4226}"/>
              </a:ext>
            </a:extLst>
          </p:cNvPr>
          <p:cNvSpPr txBox="1">
            <a:spLocks/>
          </p:cNvSpPr>
          <p:nvPr/>
        </p:nvSpPr>
        <p:spPr>
          <a:xfrm>
            <a:off x="468637" y="731063"/>
            <a:ext cx="10515600" cy="553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2. Tính chất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B54D7316-5397-C2FD-B110-81FA617BF259}"/>
              </a:ext>
            </a:extLst>
          </p:cNvPr>
          <p:cNvCxnSpPr>
            <a:cxnSpLocks/>
          </p:cNvCxnSpPr>
          <p:nvPr/>
        </p:nvCxnSpPr>
        <p:spPr>
          <a:xfrm>
            <a:off x="5813649" y="1666748"/>
            <a:ext cx="0" cy="483311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75026D29-45A4-84E5-421D-4924078127DD}"/>
                  </a:ext>
                </a:extLst>
              </p:cNvPr>
              <p:cNvSpPr txBox="1"/>
              <p:nvPr/>
            </p:nvSpPr>
            <p:spPr>
              <a:xfrm>
                <a:off x="6007267" y="2759169"/>
                <a:ext cx="6032332" cy="1151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3000"/>
                  <a:t>b) Do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000"/>
                  <a:t> hay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000"/>
                  <a:t> nên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≤5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sz="3000"/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Vậy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−2≤5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sz="300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026D29-45A4-84E5-421D-492407812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267" y="2759169"/>
                <a:ext cx="6032332" cy="1151982"/>
              </a:xfrm>
              <a:prstGeom prst="rect">
                <a:avLst/>
              </a:prstGeom>
              <a:blipFill>
                <a:blip r:embed="rId3"/>
                <a:stretch>
                  <a:fillRect l="-2323" t="-2646" b="-15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19B689B3-F968-F37D-0995-2623CF6F7089}"/>
                  </a:ext>
                </a:extLst>
              </p:cNvPr>
              <p:cNvSpPr txBox="1"/>
              <p:nvPr/>
            </p:nvSpPr>
            <p:spPr>
              <a:xfrm>
                <a:off x="457203" y="2800307"/>
                <a:ext cx="6063340" cy="1151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3000"/>
                  <a:t>a) Do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000"/>
                  <a:t> nên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&lt;2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000"/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Vậy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+1&lt;2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30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9B689B3-F968-F37D-0995-2623CF6F7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3" y="2800307"/>
                <a:ext cx="6063340" cy="1151982"/>
              </a:xfrm>
              <a:prstGeom prst="rect">
                <a:avLst/>
              </a:prstGeom>
              <a:blipFill>
                <a:blip r:embed="rId4"/>
                <a:stretch>
                  <a:fillRect l="-2312" t="-2646" b="-15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038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build="p"/>
      <p:bldP spid="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EA2A09-4518-AD9C-E75F-3AFB3511F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56" y="242995"/>
            <a:ext cx="10515600" cy="5539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II. Bất đẳng thức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60765204-2322-B2C5-BE0C-A0C5951F41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9855" y="1300409"/>
                <a:ext cx="11455213" cy="28139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>
                    <a:solidFill>
                      <a:srgbClr val="FF0000"/>
                    </a:solidFill>
                  </a:rPr>
                  <a:t>Ví dụ 7. </a:t>
                </a:r>
                <a:r>
                  <a:rPr lang="en-US"/>
                  <a:t>Chứng minh:</a:t>
                </a:r>
              </a:p>
              <a:p>
                <a:pPr marL="0" indent="0">
                  <a:buNone/>
                </a:pPr>
                <a:r>
                  <a:rPr lang="en-US"/>
                  <a:t>a)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+19&gt;−3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+19</m:t>
                    </m:r>
                  </m:oMath>
                </a14:m>
                <a:r>
                  <a:rPr lang="en-US"/>
                  <a:t> với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	</a:t>
                </a:r>
              </a:p>
              <a:p>
                <a:pPr marL="0" indent="0">
                  <a:buNone/>
                </a:pPr>
                <a:r>
                  <a:rPr lang="en-US"/>
                  <a:t>b)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−8&gt;−2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−8</m:t>
                    </m:r>
                  </m:oMath>
                </a14:m>
                <a:r>
                  <a:rPr lang="en-US"/>
                  <a:t> với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/>
              </a:p>
              <a:p>
                <a:pPr marL="0" indent="0">
                  <a:buNone/>
                </a:pPr>
                <a:r>
                  <a:rPr lang="en-US"/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/>
                  <a:t> với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/>
              </a:p>
              <a:p>
                <a:pPr marL="0" indent="0">
                  <a:buNone/>
                </a:pPr>
                <a:r>
                  <a:rPr lang="en-US" b="1" i="1" u="sng"/>
                  <a:t>Giải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765204-2322-B2C5-BE0C-A0C5951F41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9855" y="1300409"/>
                <a:ext cx="11455213" cy="2813975"/>
              </a:xfrm>
              <a:blipFill>
                <a:blip r:embed="rId2"/>
                <a:stretch>
                  <a:fillRect l="-1224" t="-4329" b="-1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xmlns="" id="{F5A7A838-9D96-CD82-6E88-C78D701C4226}"/>
              </a:ext>
            </a:extLst>
          </p:cNvPr>
          <p:cNvSpPr txBox="1">
            <a:spLocks/>
          </p:cNvSpPr>
          <p:nvPr/>
        </p:nvSpPr>
        <p:spPr>
          <a:xfrm>
            <a:off x="468637" y="731063"/>
            <a:ext cx="10515600" cy="553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2. Tính chất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B54D7316-5397-C2FD-B110-81FA617BF259}"/>
              </a:ext>
            </a:extLst>
          </p:cNvPr>
          <p:cNvCxnSpPr>
            <a:cxnSpLocks/>
          </p:cNvCxnSpPr>
          <p:nvPr/>
        </p:nvCxnSpPr>
        <p:spPr>
          <a:xfrm>
            <a:off x="6346084" y="519994"/>
            <a:ext cx="0" cy="600302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75026D29-45A4-84E5-421D-4924078127DD}"/>
                  </a:ext>
                </a:extLst>
              </p:cNvPr>
              <p:cNvSpPr txBox="1"/>
              <p:nvPr/>
            </p:nvSpPr>
            <p:spPr>
              <a:xfrm>
                <a:off x="6346084" y="3415817"/>
                <a:ext cx="6460598" cy="2813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3000"/>
                  <a:t>c) Do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US" sz="3000"/>
                  <a:t> nên </a:t>
                </a:r>
                <a14:m>
                  <m:oMath xmlns:m="http://schemas.openxmlformats.org/officeDocument/2006/math">
                    <m:r>
                      <a:rPr lang="en-US" sz="30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≥−2</m:t>
                    </m:r>
                  </m:oMath>
                </a14:m>
                <a:r>
                  <a:rPr lang="en-US" sz="3000"/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Suy ra </a:t>
                </a: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≥−2+</m:t>
                      </m:r>
                      <m:d>
                        <m:d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3000"/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Hay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+1≥−2+</m:t>
                    </m:r>
                    <m:sSup>
                      <m:sSup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3000"/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Vậy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300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026D29-45A4-84E5-421D-492407812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6084" y="3415817"/>
                <a:ext cx="6460598" cy="2813975"/>
              </a:xfrm>
              <a:prstGeom prst="rect">
                <a:avLst/>
              </a:prstGeom>
              <a:blipFill>
                <a:blip r:embed="rId3"/>
                <a:stretch>
                  <a:fillRect l="-2170" t="-1082" b="-5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19B689B3-F968-F37D-0995-2623CF6F7089}"/>
                  </a:ext>
                </a:extLst>
              </p:cNvPr>
              <p:cNvSpPr txBox="1"/>
              <p:nvPr/>
            </p:nvSpPr>
            <p:spPr>
              <a:xfrm>
                <a:off x="547387" y="3923514"/>
                <a:ext cx="6063340" cy="2259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3000"/>
                  <a:t>a) Do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000"/>
                  <a:t> nên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&gt;−3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000"/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Vậy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+19&gt;−3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+19</m:t>
                    </m:r>
                  </m:oMath>
                </a14:m>
                <a:r>
                  <a:rPr lang="en-US" sz="3000"/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b) Do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000"/>
                  <a:t> nên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&gt;−2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000"/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Vậy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−8&gt;−2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−8</m:t>
                    </m:r>
                  </m:oMath>
                </a14:m>
                <a:endParaRPr lang="en-US" sz="30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9B689B3-F968-F37D-0995-2623CF6F70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387" y="3923514"/>
                <a:ext cx="6063340" cy="2259978"/>
              </a:xfrm>
              <a:prstGeom prst="rect">
                <a:avLst/>
              </a:prstGeom>
              <a:blipFill>
                <a:blip r:embed="rId4"/>
                <a:stretch>
                  <a:fillRect l="-2414" t="-1351" b="-7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207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2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2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2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2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2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2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2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build="p"/>
      <p:bldP spid="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EA2A09-4518-AD9C-E75F-3AFB3511F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066"/>
            <a:ext cx="10515600" cy="55399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II. Bất đẳng thức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Plaque 3">
                <a:extLst>
                  <a:ext uri="{FF2B5EF4-FFF2-40B4-BE49-F238E27FC236}">
                    <a16:creationId xmlns:a16="http://schemas.microsoft.com/office/drawing/2014/main" xmlns="" id="{12FD73DE-A1A4-20DE-FE42-71A4B3CFE696}"/>
                  </a:ext>
                </a:extLst>
              </p:cNvPr>
              <p:cNvSpPr/>
              <p:nvPr/>
            </p:nvSpPr>
            <p:spPr>
              <a:xfrm>
                <a:off x="914399" y="2015716"/>
                <a:ext cx="10809941" cy="775299"/>
              </a:xfrm>
              <a:prstGeom prst="plaque">
                <a:avLst>
                  <a:gd name="adj" fmla="val 7487"/>
                </a:avLst>
              </a:prstGeom>
              <a:noFill/>
              <a:ln w="3810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sz="3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Plaque 3">
                <a:extLst>
                  <a:ext uri="{FF2B5EF4-FFF2-40B4-BE49-F238E27FC236}">
                    <a16:creationId xmlns:a16="http://schemas.microsoft.com/office/drawing/2014/main" id="{12FD73DE-A1A4-20DE-FE42-71A4B3CFE6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9" y="2015716"/>
                <a:ext cx="10809941" cy="775299"/>
              </a:xfrm>
              <a:prstGeom prst="plaque">
                <a:avLst>
                  <a:gd name="adj" fmla="val 7487"/>
                </a:avLst>
              </a:prstGeom>
              <a:blipFill>
                <a:blip r:embed="rId2"/>
                <a:stretch>
                  <a:fillRect b="-6767"/>
                </a:stretch>
              </a:blipFill>
              <a:ln w="38100">
                <a:solidFill>
                  <a:srgbClr val="00206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>
            <a:extLst>
              <a:ext uri="{FF2B5EF4-FFF2-40B4-BE49-F238E27FC236}">
                <a16:creationId xmlns:a16="http://schemas.microsoft.com/office/drawing/2014/main" xmlns="" id="{F5A7A838-9D96-CD82-6E88-C78D701C4226}"/>
              </a:ext>
            </a:extLst>
          </p:cNvPr>
          <p:cNvSpPr txBox="1">
            <a:spLocks/>
          </p:cNvSpPr>
          <p:nvPr/>
        </p:nvSpPr>
        <p:spPr>
          <a:xfrm>
            <a:off x="816981" y="698409"/>
            <a:ext cx="10515600" cy="553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b="1">
                <a:solidFill>
                  <a:srgbClr val="FF0000"/>
                </a:solidFill>
              </a:rPr>
              <a:t>2. Tính chất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xmlns="" id="{B98D57BE-84A8-0FA0-8793-CAF574F2E3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399" y="2846752"/>
                <a:ext cx="11455213" cy="317899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>
                    <a:solidFill>
                      <a:srgbClr val="FF0000"/>
                    </a:solidFill>
                  </a:rPr>
                  <a:t>Ví dụ 8. </a:t>
                </a:r>
                <a:r>
                  <a:rPr lang="en-US"/>
                  <a:t>Cho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/>
                  <a:t>. Chứng minh: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/>
                  <a:t>.</a:t>
                </a:r>
              </a:p>
              <a:p>
                <a:pPr marL="0" indent="0">
                  <a:buNone/>
                </a:pPr>
                <a:r>
                  <a:rPr lang="en-US" b="1" i="1" u="sng"/>
                  <a:t>Giải</a:t>
                </a:r>
              </a:p>
              <a:p>
                <a:pPr marL="0" indent="0">
                  <a:buNone/>
                </a:pPr>
                <a:r>
                  <a:rPr lang="en-US"/>
                  <a:t>Do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nên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/>
                  <a:t>.</a:t>
                </a:r>
              </a:p>
              <a:p>
                <a:pPr marL="0" indent="0">
                  <a:buNone/>
                </a:pPr>
                <a:r>
                  <a:rPr lang="en-US"/>
                  <a:t>Mà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/>
                  <a:t> nên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/>
                  <a:t>.</a:t>
                </a:r>
              </a:p>
              <a:p>
                <a:pPr marL="0" indent="0">
                  <a:buNone/>
                </a:pPr>
                <a:r>
                  <a:rPr lang="en-US"/>
                  <a:t>Vậy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B98D57BE-84A8-0FA0-8793-CAF574F2E3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399" y="2846752"/>
                <a:ext cx="11455213" cy="3178994"/>
              </a:xfrm>
              <a:blipFill>
                <a:blip r:embed="rId3"/>
                <a:stretch>
                  <a:fillRect l="-1224" t="-3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D8315823-EF75-5C2A-1AC8-34A441A6F8FC}"/>
              </a:ext>
            </a:extLst>
          </p:cNvPr>
          <p:cNvCxnSpPr/>
          <p:nvPr/>
        </p:nvCxnSpPr>
        <p:spPr>
          <a:xfrm>
            <a:off x="2858947" y="1301876"/>
            <a:ext cx="5729468" cy="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1A79228-7B75-F9C3-4CC4-554B4C106C9A}"/>
              </a:ext>
            </a:extLst>
          </p:cNvPr>
          <p:cNvGrpSpPr/>
          <p:nvPr/>
        </p:nvGrpSpPr>
        <p:grpSpPr>
          <a:xfrm>
            <a:off x="3759978" y="1255578"/>
            <a:ext cx="914400" cy="684215"/>
            <a:chOff x="3759978" y="4271058"/>
            <a:chExt cx="914400" cy="684215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B3141479-FE4A-4176-228C-A7C0F0128AC2}"/>
                </a:ext>
              </a:extLst>
            </p:cNvPr>
            <p:cNvSpPr/>
            <p:nvPr/>
          </p:nvSpPr>
          <p:spPr>
            <a:xfrm>
              <a:off x="4178461" y="4271058"/>
              <a:ext cx="100584" cy="1041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xmlns="" id="{A1B2438D-75EE-F87C-28A4-F6AE4B56542F}"/>
                    </a:ext>
                  </a:extLst>
                </p:cNvPr>
                <p:cNvSpPr txBox="1"/>
                <p:nvPr/>
              </p:nvSpPr>
              <p:spPr>
                <a:xfrm>
                  <a:off x="3759978" y="4401275"/>
                  <a:ext cx="914400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sz="300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1B2438D-75EE-F87C-28A4-F6AE4B5654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9978" y="4401275"/>
                  <a:ext cx="914400" cy="55399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7F64E585-7312-AC43-71C0-6090F4E9B033}"/>
              </a:ext>
            </a:extLst>
          </p:cNvPr>
          <p:cNvGrpSpPr/>
          <p:nvPr/>
        </p:nvGrpSpPr>
        <p:grpSpPr>
          <a:xfrm>
            <a:off x="5780725" y="1255578"/>
            <a:ext cx="914400" cy="684215"/>
            <a:chOff x="3759978" y="4271058"/>
            <a:chExt cx="914400" cy="684215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C6701E02-82BB-CCB2-5391-33D854C31357}"/>
                </a:ext>
              </a:extLst>
            </p:cNvPr>
            <p:cNvSpPr/>
            <p:nvPr/>
          </p:nvSpPr>
          <p:spPr>
            <a:xfrm>
              <a:off x="4178461" y="4271058"/>
              <a:ext cx="100584" cy="1041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xmlns="" id="{864D09D4-50D6-73C3-909C-012843B9B0A1}"/>
                    </a:ext>
                  </a:extLst>
                </p:cNvPr>
                <p:cNvSpPr txBox="1"/>
                <p:nvPr/>
              </p:nvSpPr>
              <p:spPr>
                <a:xfrm>
                  <a:off x="3759978" y="4401275"/>
                  <a:ext cx="914400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300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ABEA600-9835-957F-5168-8A1E63E05B0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9978" y="4401275"/>
                  <a:ext cx="914400" cy="55399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CDA2921F-B760-28C3-C17E-9ED5A4562596}"/>
              </a:ext>
            </a:extLst>
          </p:cNvPr>
          <p:cNvGrpSpPr/>
          <p:nvPr/>
        </p:nvGrpSpPr>
        <p:grpSpPr>
          <a:xfrm>
            <a:off x="6998557" y="1263293"/>
            <a:ext cx="914400" cy="684215"/>
            <a:chOff x="3759978" y="4271058"/>
            <a:chExt cx="914400" cy="684215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AE150C14-E281-41BA-2B84-AC6081DE667F}"/>
                </a:ext>
              </a:extLst>
            </p:cNvPr>
            <p:cNvSpPr/>
            <p:nvPr/>
          </p:nvSpPr>
          <p:spPr>
            <a:xfrm>
              <a:off x="4178461" y="4271058"/>
              <a:ext cx="100584" cy="10417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xmlns="" id="{358E8C51-FAAF-E9A7-2891-170B20ED73D7}"/>
                    </a:ext>
                  </a:extLst>
                </p:cNvPr>
                <p:cNvSpPr txBox="1"/>
                <p:nvPr/>
              </p:nvSpPr>
              <p:spPr>
                <a:xfrm>
                  <a:off x="3759978" y="4401275"/>
                  <a:ext cx="914400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300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29C4AC6-22C9-F524-F65F-187BC196A0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9978" y="4401275"/>
                  <a:ext cx="914400" cy="55399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6535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8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xmlns="" id="{B98D57BE-84A8-0FA0-8793-CAF574F2E3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67135" y="1252407"/>
                <a:ext cx="11455213" cy="317899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>
                    <a:solidFill>
                      <a:srgbClr val="FF0000"/>
                    </a:solidFill>
                  </a:rPr>
                  <a:t>Ví dụ 9. </a:t>
                </a:r>
                <a:r>
                  <a:rPr lang="en-US"/>
                  <a:t>Cho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/>
                  <a:t> là các số thực dương thỏa mãn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/>
                  <a:t> và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/>
                  <a:t>. Chứng minh: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/>
              </a:p>
              <a:p>
                <a:pPr marL="0" indent="0">
                  <a:buNone/>
                </a:pPr>
                <a:r>
                  <a:rPr lang="en-US" b="1" i="1" u="sng"/>
                  <a:t>Giải</a:t>
                </a:r>
              </a:p>
              <a:p>
                <a:pPr marL="0" indent="0">
                  <a:buNone/>
                </a:pPr>
                <a:r>
                  <a:rPr lang="en-US"/>
                  <a:t>Do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/>
                  <a:t> nên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</m:oMath>
                </a14:m>
                <a:r>
                  <a:rPr lang="en-US"/>
                  <a:t>.</a:t>
                </a:r>
              </a:p>
              <a:p>
                <a:pPr marL="0" indent="0">
                  <a:buNone/>
                </a:pPr>
                <a:r>
                  <a:rPr lang="en-US"/>
                  <a:t>Mà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/>
                  <a:t> nên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</m:oMath>
                </a14:m>
                <a:r>
                  <a:rPr lang="en-US"/>
                  <a:t>.</a:t>
                </a:r>
              </a:p>
              <a:p>
                <a:pPr marL="0" indent="0">
                  <a:buNone/>
                </a:pPr>
                <a:r>
                  <a:rPr lang="en-US"/>
                  <a:t>Vậy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𝑏𝑑</m:t>
                    </m:r>
                  </m:oMath>
                </a14:m>
                <a:r>
                  <a:rPr lang="en-US"/>
                  <a:t>.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B98D57BE-84A8-0FA0-8793-CAF574F2E3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7135" y="1252407"/>
                <a:ext cx="11455213" cy="3178994"/>
              </a:xfrm>
              <a:blipFill>
                <a:blip r:embed="rId2"/>
                <a:stretch>
                  <a:fillRect l="-1224" t="-3831" b="-2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Pentagon 5">
            <a:extLst>
              <a:ext uri="{FF2B5EF4-FFF2-40B4-BE49-F238E27FC236}">
                <a16:creationId xmlns:a16="http://schemas.microsoft.com/office/drawing/2014/main" xmlns="" id="{1AA50911-13A4-1603-6C9C-AF2A32C9FC23}"/>
              </a:ext>
            </a:extLst>
          </p:cNvPr>
          <p:cNvSpPr/>
          <p:nvPr/>
        </p:nvSpPr>
        <p:spPr>
          <a:xfrm>
            <a:off x="0" y="0"/>
            <a:ext cx="3298372" cy="685800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/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75417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B98D57BE-84A8-0FA0-8793-CAF574F2E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471" y="719970"/>
            <a:ext cx="11645097" cy="18380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>
                <a:solidFill>
                  <a:srgbClr val="FF0000"/>
                </a:solidFill>
              </a:rPr>
              <a:t>Ví dụ 10. </a:t>
            </a:r>
            <a:r>
              <a:rPr lang="en-US"/>
              <a:t>Một ca nô đi xuôi dòng trong 2 giờ 30 phút. Biết rằng tốc độ của ca nô khi nước yên lặng không quá 40 km/h và tốc độ của dòng nước là 6 km/h. Chứng minh quãng đường ca nô đi được trong thời gian trên không vượt quá 115 km.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EAF8AE7F-5C08-B9B1-7FE0-B4738008FFF6}"/>
                  </a:ext>
                </a:extLst>
              </p:cNvPr>
              <p:cNvSpPr txBox="1"/>
              <p:nvPr/>
            </p:nvSpPr>
            <p:spPr>
              <a:xfrm>
                <a:off x="531471" y="2398768"/>
                <a:ext cx="6293872" cy="4475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3000" b="1" u="sng"/>
                  <a:t>Giải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Gọi tốc độ của ca nô khi nước yên lặng là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000"/>
                  <a:t> (km/h)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6&lt;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≤40</m:t>
                        </m:r>
                      </m:e>
                    </m:d>
                  </m:oMath>
                </a14:m>
                <a:r>
                  <a:rPr lang="en-US" sz="3000"/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Tốc độ ca nô đi xuôi dòng là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+6</m:t>
                    </m:r>
                  </m:oMath>
                </a14:m>
                <a:r>
                  <a:rPr lang="en-US" sz="3000"/>
                  <a:t> (km/h).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3000"/>
                  <a:t>Quãng đường ca nô đi được trong 2 giờ 30 phút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000"/>
                  <a:t>2,5 giờ là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2,5 </m:t>
                    </m:r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+6</m:t>
                        </m:r>
                      </m:e>
                    </m:d>
                  </m:oMath>
                </a14:m>
                <a:r>
                  <a:rPr lang="en-US" sz="3000"/>
                  <a:t> (km).</a:t>
                </a:r>
              </a:p>
              <a:p>
                <a:pPr>
                  <a:lnSpc>
                    <a:spcPct val="120000"/>
                  </a:lnSpc>
                </a:pPr>
                <a:endParaRPr lang="en-US" sz="30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AF8AE7F-5C08-B9B1-7FE0-B4738008FF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71" y="2398768"/>
                <a:ext cx="6293872" cy="4475969"/>
              </a:xfrm>
              <a:prstGeom prst="rect">
                <a:avLst/>
              </a:prstGeom>
              <a:blipFill>
                <a:blip r:embed="rId2"/>
                <a:stretch>
                  <a:fillRect l="-2227" t="-680" r="-2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rrow: Pentagon 1">
            <a:extLst>
              <a:ext uri="{FF2B5EF4-FFF2-40B4-BE49-F238E27FC236}">
                <a16:creationId xmlns:a16="http://schemas.microsoft.com/office/drawing/2014/main" xmlns="" id="{1F5BA23F-0DA7-1CCF-7807-515A8C7FF5C3}"/>
              </a:ext>
            </a:extLst>
          </p:cNvPr>
          <p:cNvSpPr/>
          <p:nvPr/>
        </p:nvSpPr>
        <p:spPr>
          <a:xfrm>
            <a:off x="0" y="0"/>
            <a:ext cx="3298372" cy="685800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/>
              <a:t>Vận dụng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AFAE104F-2D42-A20C-44C2-31AD95800D54}"/>
                  </a:ext>
                </a:extLst>
              </p:cNvPr>
              <p:cNvSpPr txBox="1"/>
              <p:nvPr/>
            </p:nvSpPr>
            <p:spPr>
              <a:xfrm>
                <a:off x="6825343" y="2975553"/>
                <a:ext cx="5584371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/>
                  <a:t>Ta có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≤40</m:t>
                    </m:r>
                  </m:oMath>
                </a14:m>
                <a:r>
                  <a:rPr lang="en-US" sz="3000"/>
                  <a:t> nên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+6≤40+6</m:t>
                    </m:r>
                  </m:oMath>
                </a14:m>
                <a:endParaRPr lang="en-US" sz="3000"/>
              </a:p>
              <a:p>
                <a:r>
                  <a:rPr lang="en-US" sz="3000"/>
                  <a:t>Hay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+6≤46</m:t>
                    </m:r>
                  </m:oMath>
                </a14:m>
                <a:r>
                  <a:rPr lang="en-US" sz="3000"/>
                  <a:t>.</a:t>
                </a:r>
              </a:p>
              <a:p>
                <a:r>
                  <a:rPr lang="en-US" sz="3000"/>
                  <a:t>Suy ra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2,5 </m:t>
                    </m:r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+6</m:t>
                        </m:r>
                      </m:e>
                    </m: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≤2,5.46</m:t>
                    </m:r>
                  </m:oMath>
                </a14:m>
                <a:endParaRPr lang="en-US" sz="3000"/>
              </a:p>
              <a:p>
                <a:r>
                  <a:rPr lang="en-US" sz="3000"/>
                  <a:t>Tức là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2,5 </m:t>
                    </m:r>
                    <m:d>
                      <m:d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+6</m:t>
                        </m:r>
                      </m:e>
                    </m: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≤115</m:t>
                    </m:r>
                  </m:oMath>
                </a14:m>
                <a:r>
                  <a:rPr lang="en-US" sz="3000"/>
                  <a:t>.</a:t>
                </a:r>
              </a:p>
              <a:p>
                <a:r>
                  <a:rPr lang="en-US" sz="3000"/>
                  <a:t>Vậy </a:t>
                </a:r>
                <a:r>
                  <a:rPr lang="en-US" sz="3200"/>
                  <a:t>quãng đường ca nô đi được trong thời gian trên không vượt quá 115 km. </a:t>
                </a:r>
                <a:endParaRPr lang="en-US" sz="300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AE104F-2D42-A20C-44C2-31AD95800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5343" y="2975553"/>
                <a:ext cx="5584371" cy="3416320"/>
              </a:xfrm>
              <a:prstGeom prst="rect">
                <a:avLst/>
              </a:prstGeom>
              <a:blipFill>
                <a:blip r:embed="rId3"/>
                <a:stretch>
                  <a:fillRect l="-2838" t="-2317" r="-546" b="-4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FFCB2F1D-010D-7B16-A945-000F8151F139}"/>
              </a:ext>
            </a:extLst>
          </p:cNvPr>
          <p:cNvCxnSpPr>
            <a:cxnSpLocks/>
          </p:cNvCxnSpPr>
          <p:nvPr/>
        </p:nvCxnSpPr>
        <p:spPr>
          <a:xfrm>
            <a:off x="6747213" y="2560254"/>
            <a:ext cx="0" cy="4152996"/>
          </a:xfrm>
          <a:prstGeom prst="line">
            <a:avLst/>
          </a:prstGeom>
          <a:ln w="381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12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4" grpId="0" build="p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4FAE2B3-65EA-3C68-9D4D-10EB16BA4157}"/>
              </a:ext>
            </a:extLst>
          </p:cNvPr>
          <p:cNvSpPr txBox="1"/>
          <p:nvPr/>
        </p:nvSpPr>
        <p:spPr>
          <a:xfrm>
            <a:off x="848810" y="2828835"/>
            <a:ext cx="10220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cảm ơn các thầy cô giáo </a:t>
            </a:r>
          </a:p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các em đã chú ý lắng nghe!</a:t>
            </a:r>
          </a:p>
        </p:txBody>
      </p:sp>
    </p:spTree>
    <p:extLst>
      <p:ext uri="{BB962C8B-B14F-4D97-AF65-F5344CB8AC3E}">
        <p14:creationId xmlns:p14="http://schemas.microsoft.com/office/powerpoint/2010/main" val="380450858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xmlns="" id="{14326D22-F96D-F158-C066-EDFB11ED654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599" y="842608"/>
                <a:ext cx="11179629" cy="1443391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Font typeface="Arial" panose="020B0604020202020204" pitchFamily="34" charset="0"/>
                  <a:buNone/>
                </a:pPr>
                <a:r>
                  <a:rPr lang="en-US"/>
                  <a:t>Tìm hiểu trên Internet, bạn Minh được biết một con voi trưởng thành nặng khoảng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5 000</m:t>
                    </m:r>
                  </m:oMath>
                </a14:m>
                <a:r>
                  <a:rPr lang="en-US"/>
                  <a:t> kg, một con hổ trưởng thành nặng khoảng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200 </m:t>
                    </m:r>
                  </m:oMath>
                </a14:m>
                <a:r>
                  <a:rPr lang="en-US"/>
                  <a:t>kg, một con tê giác đen trưởng thành nặng khoảng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450 </m:t>
                    </m:r>
                  </m:oMath>
                </a14:m>
                <a:r>
                  <a:rPr lang="en-US"/>
                  <a:t>kg.</a:t>
                </a: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14326D22-F96D-F158-C066-EDFB11ED65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99" y="842608"/>
                <a:ext cx="11179629" cy="1443391"/>
              </a:xfrm>
              <a:prstGeom prst="rect">
                <a:avLst/>
              </a:prstGeom>
              <a:blipFill>
                <a:blip r:embed="rId3"/>
                <a:stretch>
                  <a:fillRect l="-1254" t="-8439" r="-1254" b="-5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99+ hình ảnh con voi to đẹp và ấn tượng nhất trên thế giới - ALONGWALKER">
            <a:extLst>
              <a:ext uri="{FF2B5EF4-FFF2-40B4-BE49-F238E27FC236}">
                <a16:creationId xmlns:a16="http://schemas.microsoft.com/office/drawing/2014/main" xmlns="" id="{4377F006-5F6D-D44C-A188-803E205D5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2383971"/>
            <a:ext cx="3716046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iểu tượng hổ trong đời sống, văn hoá của các nước châu Á | VOV.VN">
            <a:extLst>
              <a:ext uri="{FF2B5EF4-FFF2-40B4-BE49-F238E27FC236}">
                <a16:creationId xmlns:a16="http://schemas.microsoft.com/office/drawing/2014/main" xmlns="" id="{48F43118-5344-472C-6ECA-B7BD7ED1E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253" y="2383971"/>
            <a:ext cx="3711588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ê giác con kêu khóc thảm thương trong đêm khi mẹ bị giết chỉ vì 1cm sừng">
            <a:extLst>
              <a:ext uri="{FF2B5EF4-FFF2-40B4-BE49-F238E27FC236}">
                <a16:creationId xmlns:a16="http://schemas.microsoft.com/office/drawing/2014/main" xmlns="" id="{6AEABD0B-9C41-1EBE-74FD-1599FBF6A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449" y="2383971"/>
            <a:ext cx="3159825" cy="24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A2B4CF-3548-0124-DB4C-452F31569AFE}"/>
              </a:ext>
            </a:extLst>
          </p:cNvPr>
          <p:cNvSpPr txBox="1">
            <a:spLocks/>
          </p:cNvSpPr>
          <p:nvPr/>
        </p:nvSpPr>
        <p:spPr>
          <a:xfrm>
            <a:off x="506185" y="5077151"/>
            <a:ext cx="11179629" cy="14433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n-US"/>
              <a:t>Để biểu thị cân nặng của con voi hơn tổng cân nặng của cả con hổ và con tê giác ta cần viết như thế nào?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xmlns="" id="{8273EDF2-C67E-F986-424B-90E4076CF694}"/>
              </a:ext>
            </a:extLst>
          </p:cNvPr>
          <p:cNvSpPr/>
          <p:nvPr/>
        </p:nvSpPr>
        <p:spPr>
          <a:xfrm>
            <a:off x="0" y="0"/>
            <a:ext cx="3037114" cy="685800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/>
              <a:t>KHỞI ĐỘNG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550919AE-BCD8-0681-2F57-9BF496067A93}"/>
                  </a:ext>
                </a:extLst>
              </p:cNvPr>
              <p:cNvSpPr/>
              <p:nvPr/>
            </p:nvSpPr>
            <p:spPr>
              <a:xfrm>
                <a:off x="6803571" y="5617025"/>
                <a:ext cx="4299857" cy="761999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𝟎𝟎𝟎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𝟐𝟎𝟎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000" b="1" i="1" smtClean="0">
                          <a:latin typeface="Cambria Math" panose="02040503050406030204" pitchFamily="18" charset="0"/>
                        </a:rPr>
                        <m:t>𝟒𝟓𝟎</m:t>
                      </m:r>
                    </m:oMath>
                  </m:oMathPara>
                </a14:m>
                <a:endParaRPr lang="en-US" sz="3000" b="1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50919AE-BCD8-0681-2F57-9BF496067A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571" y="5617025"/>
                <a:ext cx="4299857" cy="7619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loud 5">
                <a:extLst>
                  <a:ext uri="{FF2B5EF4-FFF2-40B4-BE49-F238E27FC236}">
                    <a16:creationId xmlns:a16="http://schemas.microsoft.com/office/drawing/2014/main" xmlns="" id="{59E51837-7B89-B62B-704D-15307BFED2CA}"/>
                  </a:ext>
                </a:extLst>
              </p:cNvPr>
              <p:cNvSpPr/>
              <p:nvPr/>
            </p:nvSpPr>
            <p:spPr>
              <a:xfrm>
                <a:off x="1926770" y="1637214"/>
                <a:ext cx="9176657" cy="3962393"/>
              </a:xfrm>
              <a:prstGeom prst="cloud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>
                    <a:solidFill>
                      <a:srgbClr val="FF0000"/>
                    </a:solidFill>
                  </a:rPr>
                  <a:t>Hệ thức dạng </a:t>
                </a:r>
                <a:endParaRPr lang="en-US" sz="3200" b="1" i="1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𝟎𝟎𝟎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𝟐𝟎𝟎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𝟒𝟓𝟎</m:t>
                    </m:r>
                  </m:oMath>
                </a14:m>
                <a:r>
                  <a:rPr lang="en-US" sz="3200" b="1">
                    <a:solidFill>
                      <a:srgbClr val="FF0000"/>
                    </a:solidFill>
                  </a:rPr>
                  <a:t> gợi lên </a:t>
                </a:r>
              </a:p>
              <a:p>
                <a:pPr algn="ctr"/>
                <a:r>
                  <a:rPr lang="en-US" sz="3200" b="1">
                    <a:solidFill>
                      <a:srgbClr val="FF0000"/>
                    </a:solidFill>
                  </a:rPr>
                  <a:t>khái niệm gì trong toán học?</a:t>
                </a:r>
              </a:p>
            </p:txBody>
          </p:sp>
        </mc:Choice>
        <mc:Fallback xmlns="">
          <p:sp>
            <p:nvSpPr>
              <p:cNvPr id="6" name="Cloud 5">
                <a:extLst>
                  <a:ext uri="{FF2B5EF4-FFF2-40B4-BE49-F238E27FC236}">
                    <a16:creationId xmlns:a16="http://schemas.microsoft.com/office/drawing/2014/main" id="{59E51837-7B89-B62B-704D-15307BFED2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770" y="1637214"/>
                <a:ext cx="9176657" cy="3962393"/>
              </a:xfrm>
              <a:prstGeom prst="cloud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9448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A5E353F-A772-C950-3695-A2B607BDD53E}"/>
              </a:ext>
            </a:extLst>
          </p:cNvPr>
          <p:cNvSpPr txBox="1"/>
          <p:nvPr/>
        </p:nvSpPr>
        <p:spPr>
          <a:xfrm>
            <a:off x="922115" y="2666526"/>
            <a:ext cx="102204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i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Bất đẳng thức</a:t>
            </a:r>
          </a:p>
        </p:txBody>
      </p:sp>
    </p:spTree>
    <p:extLst>
      <p:ext uri="{BB962C8B-B14F-4D97-AF65-F5344CB8AC3E}">
        <p14:creationId xmlns:p14="http://schemas.microsoft.com/office/powerpoint/2010/main" val="277379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1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3" y="478512"/>
            <a:ext cx="714375" cy="1190625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62" name="TextBox 61"/>
          <p:cNvSpPr txBox="1"/>
          <p:nvPr/>
        </p:nvSpPr>
        <p:spPr>
          <a:xfrm>
            <a:off x="3079424" y="395325"/>
            <a:ext cx="5986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TRÒ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Ô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32304" y="1403381"/>
            <a:ext cx="1148051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trò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quay may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mắn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mắn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quay may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mắn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5490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2" grpId="0"/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hlinkClick r:id="rId4" action="ppaction://hlinksldjump"/>
          </p:cNvPr>
          <p:cNvSpPr/>
          <p:nvPr/>
        </p:nvSpPr>
        <p:spPr>
          <a:xfrm>
            <a:off x="792493" y="2448240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5" action="ppaction://hlinksldjump"/>
          </p:cNvPr>
          <p:cNvSpPr/>
          <p:nvPr/>
        </p:nvSpPr>
        <p:spPr>
          <a:xfrm>
            <a:off x="2290411" y="2448240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6" action="ppaction://hlinksldjump"/>
          </p:cNvPr>
          <p:cNvSpPr/>
          <p:nvPr/>
        </p:nvSpPr>
        <p:spPr>
          <a:xfrm>
            <a:off x="3788327" y="2448240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7" action="ppaction://hlinksldjump"/>
          </p:cNvPr>
          <p:cNvSpPr/>
          <p:nvPr/>
        </p:nvSpPr>
        <p:spPr>
          <a:xfrm>
            <a:off x="1537833" y="3994313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8" action="ppaction://hlinksldjump"/>
          </p:cNvPr>
          <p:cNvSpPr/>
          <p:nvPr/>
        </p:nvSpPr>
        <p:spPr>
          <a:xfrm>
            <a:off x="3035750" y="3994313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0" y="163067"/>
            <a:ext cx="605651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 </a:t>
            </a:r>
            <a:r>
              <a:rPr lang="en-US" sz="600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6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1" y="680278"/>
            <a:ext cx="495300" cy="438150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grpSp>
        <p:nvGrpSpPr>
          <p:cNvPr id="13" name="vong quay"/>
          <p:cNvGrpSpPr/>
          <p:nvPr/>
        </p:nvGrpSpPr>
        <p:grpSpPr>
          <a:xfrm>
            <a:off x="5825984" y="478512"/>
            <a:ext cx="5042125" cy="5036855"/>
            <a:chOff x="5425622" y="292790"/>
            <a:chExt cx="5834378" cy="582828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 rot="14949661">
              <a:off x="6674685" y="1055602"/>
              <a:ext cx="2025648" cy="1104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noProof="0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Phần</a:t>
              </a:r>
              <a:r>
                <a:rPr lang="en-GB" sz="2800" b="1" noProof="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2800" b="1" noProof="0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thưởng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b="1" noProof="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17590276">
              <a:off x="8006075" y="1180235"/>
              <a:ext cx="2025648" cy="605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3200" b="1" noProof="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9501114">
              <a:off x="5697321" y="3560278"/>
              <a:ext cx="2025648" cy="605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noProof="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9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6703311">
              <a:off x="6689916" y="4492328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3829829">
              <a:off x="8019635" y="4286554"/>
              <a:ext cx="2025648" cy="1104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noProof="0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Phần</a:t>
              </a:r>
              <a:r>
                <a:rPr lang="en-GB" sz="2800" b="1" noProof="0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GB" sz="2800" b="1" noProof="0" dirty="0" err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thưởng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rot="1321648">
              <a:off x="8940448" y="3591787"/>
              <a:ext cx="2025648" cy="605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2800" b="1" noProof="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quay dung"/>
          <p:cNvSpPr/>
          <p:nvPr/>
        </p:nvSpPr>
        <p:spPr>
          <a:xfrm>
            <a:off x="9287691" y="5878290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5" name="Picture 24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3" y="478512"/>
            <a:ext cx="714375" cy="11906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5" y="2397345"/>
            <a:ext cx="1354215" cy="1155064"/>
          </a:xfrm>
          <a:prstGeom prst="rect">
            <a:avLst/>
          </a:prstGeom>
        </p:spPr>
      </p:pic>
      <p:sp>
        <p:nvSpPr>
          <p:cNvPr id="30" name="Isosceles Triangle 29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Isosceles Triangle 30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" name="Isosceles Triangle 37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" name="Isosceles Triangle 38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Isosceles Triangle 39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7" name="Isosceles Triangle 46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50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Heart 56">
            <a:hlinkClick r:id="" action="ppaction://noaction"/>
          </p:cNvPr>
          <p:cNvSpPr/>
          <p:nvPr/>
        </p:nvSpPr>
        <p:spPr>
          <a:xfrm rot="5400000">
            <a:off x="11351621" y="2586450"/>
            <a:ext cx="783772" cy="783771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775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1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41" grpId="0"/>
      <p:bldP spid="30" grpId="0" animBg="1"/>
      <p:bldP spid="31" grpId="0" animBg="1"/>
      <p:bldP spid="32" grpId="0" animBg="1"/>
      <p:bldP spid="33" grpId="0" animBg="1"/>
      <p:bldP spid="34" grpId="0" animBg="1"/>
      <p:bldP spid="38" grpId="0" animBg="1"/>
      <p:bldP spid="39" grpId="0" animBg="1"/>
      <p:bldP spid="40" grpId="0" animBg="1"/>
      <p:bldP spid="42" grpId="0" animBg="1"/>
      <p:bldP spid="43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13657" y="365125"/>
                <a:ext cx="11255829" cy="1325563"/>
              </a:xfrm>
            </p:spPr>
            <p:txBody>
              <a:bodyPr>
                <a:noAutofit/>
              </a:bodyPr>
              <a:lstStyle/>
              <a:p>
                <a:r>
                  <a:rPr lang="en-US" sz="35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5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3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35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Điền vào chỗ trống</a:t>
                </a:r>
                <a:br>
                  <a:rPr lang="en-US" sz="350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sz="3500"/>
                  <a:t>Nếu số thực </a:t>
                </a:r>
                <a14:m>
                  <m:oMath xmlns:m="http://schemas.openxmlformats.org/officeDocument/2006/math">
                    <m:r>
                      <a:rPr lang="en-US" sz="350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3500"/>
                  <a:t> nhỏ hơn số thực </a:t>
                </a:r>
                <a14:m>
                  <m:oMath xmlns:m="http://schemas.openxmlformats.org/officeDocument/2006/math">
                    <m:r>
                      <a:rPr lang="en-US" sz="350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500"/>
                  <a:t> ta viết ……… hay ………</a:t>
                </a:r>
                <a:endParaRPr lang="en-US" sz="3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13657" y="365125"/>
                <a:ext cx="11255829" cy="1325563"/>
              </a:xfrm>
              <a:blipFill>
                <a:blip r:embed="rId2"/>
                <a:stretch>
                  <a:fillRect l="-1625" t="-922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110222" y="1994791"/>
                <a:ext cx="4906799" cy="770816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A</a:t>
                </a:r>
                <a:r>
                  <a: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.</a:t>
                </a:r>
                <a:r>
                  <a:rPr lang="en-US" sz="4400">
                    <a:solidFill>
                      <a:prstClr val="black"/>
                    </a:solidFill>
                    <a:latin typeface="Calibri Light"/>
                    <a:ea typeface="+mj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+mj-ea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</a:t>
                </a:r>
                <a:r>
                  <a: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hay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𝑎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&gt;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222" y="1994791"/>
                <a:ext cx="4906799" cy="770816"/>
              </a:xfrm>
              <a:prstGeom prst="rect">
                <a:avLst/>
              </a:prstGeom>
              <a:blipFill>
                <a:blip r:embed="rId3"/>
                <a:stretch>
                  <a:fillRect l="-3106" b="-18110"/>
                </a:stretch>
              </a:blipFill>
              <a:ln w="28575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130617" y="1953535"/>
                <a:ext cx="4906799" cy="770816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B</a:t>
                </a:r>
                <a:r>
                  <a: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.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𝑏</m:t>
                    </m:r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hay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𝑏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</m:oMath>
                </a14:m>
                <a:endPara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617" y="1953535"/>
                <a:ext cx="4906799" cy="770816"/>
              </a:xfrm>
              <a:prstGeom prst="rect">
                <a:avLst/>
              </a:prstGeom>
              <a:blipFill>
                <a:blip r:embed="rId4"/>
                <a:stretch>
                  <a:fillRect l="-3230" b="-12598"/>
                </a:stretch>
              </a:blipFill>
              <a:ln w="28575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110222" y="2838518"/>
                <a:ext cx="4906799" cy="770816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C</a:t>
                </a:r>
                <a:r>
                  <a: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.</a:t>
                </a:r>
                <a:r>
                  <a: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𝑏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hay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&gt;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𝑏</m:t>
                    </m:r>
                  </m:oMath>
                </a14:m>
                <a:endPara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222" y="2838518"/>
                <a:ext cx="4906799" cy="770816"/>
              </a:xfrm>
              <a:prstGeom prst="rect">
                <a:avLst/>
              </a:prstGeom>
              <a:blipFill>
                <a:blip r:embed="rId5"/>
                <a:stretch>
                  <a:fillRect l="-3106" b="-12698"/>
                </a:stretch>
              </a:blipFill>
              <a:ln w="28575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130617" y="2846763"/>
                <a:ext cx="4906799" cy="770816"/>
              </a:xfrm>
              <a:prstGeom prst="rect">
                <a:avLst/>
              </a:prstGeom>
              <a:solidFill>
                <a:sysClr val="window" lastClr="FFFFFF"/>
              </a:solidFill>
              <a:ln w="2857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lvl="0">
                  <a:defRPr/>
                </a:pPr>
                <a:r>
                  <a:rPr kumimoji="0" lang="vi-VN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D</a:t>
                </a:r>
                <a:r>
                  <a:rPr kumimoji="0" lang="vi-VN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.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&lt;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𝑏</m:t>
                    </m:r>
                  </m:oMath>
                </a14:m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hay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𝑏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&gt;</m:t>
                    </m:r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𝑎</m:t>
                    </m:r>
                  </m:oMath>
                </a14:m>
                <a:endPara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617" y="2846763"/>
                <a:ext cx="4906799" cy="770816"/>
              </a:xfrm>
              <a:prstGeom prst="rect">
                <a:avLst/>
              </a:prstGeom>
              <a:blipFill>
                <a:blip r:embed="rId6"/>
                <a:stretch>
                  <a:fillRect l="-3230" b="-13492"/>
                </a:stretch>
              </a:blipFill>
              <a:ln w="28575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6130617" y="2842711"/>
            <a:ext cx="438627" cy="766627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</a:p>
        </p:txBody>
      </p:sp>
      <p:pic>
        <p:nvPicPr>
          <p:cNvPr id="9" name="Picture 11" descr="Digit 3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5619199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" y="5403209"/>
            <a:ext cx="65746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3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9"/>
            <a:ext cx="10515600" cy="162966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hỏi: </a:t>
            </a:r>
            <a:r>
              <a:rPr lang="en-US" sz="3500">
                <a:latin typeface="Times New Roman" panose="02020603050405020304" pitchFamily="18" charset="0"/>
                <a:cs typeface="Times New Roman" panose="02020603050405020304" pitchFamily="18" charset="0"/>
              </a:rPr>
              <a:t>Điền vào chỗ trống được đáp án lần lượt là:</a:t>
            </a:r>
          </a:p>
          <a:p>
            <a:r>
              <a:rPr lang="en-US" sz="3500"/>
              <a:t>Số thực lớn hơn 0 gọi là số thực ……… Số thực nhỏ hơn 0 gọi là số thực ………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1110222" y="2179849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rPr>
              <a:t>A.</a:t>
            </a:r>
            <a:r>
              <a:rPr lang="en-US" sz="3200" noProof="0">
                <a:solidFill>
                  <a:prstClr val="black"/>
                </a:solidFill>
                <a:latin typeface="+mj-lt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3200">
                <a:solidFill>
                  <a:prstClr val="black"/>
                </a:solidFill>
                <a:latin typeface="+mj-lt"/>
                <a:ea typeface="+mj-ea"/>
                <a:cs typeface="Times New Roman" panose="02020603050405020304" pitchFamily="18" charset="0"/>
              </a:rPr>
              <a:t>k</a:t>
            </a:r>
            <a:r>
              <a:rPr lang="en-US" sz="3200" noProof="0">
                <a:solidFill>
                  <a:prstClr val="black"/>
                </a:solidFill>
                <a:latin typeface="+mj-lt"/>
                <a:ea typeface="+mj-ea"/>
                <a:cs typeface="Times New Roman" panose="02020603050405020304" pitchFamily="18" charset="0"/>
              </a:rPr>
              <a:t>hông âm, âm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30617" y="2138593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</a:t>
            </a: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lang="en-US" sz="3200" kern="0">
                <a:solidFill>
                  <a:prstClr val="black"/>
                </a:solidFill>
                <a:latin typeface="Times New Roman" panose="02020603050405020304" pitchFamily="18" charset="0"/>
              </a:rPr>
              <a:t>k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hông</a:t>
            </a:r>
            <a:r>
              <a:rPr kumimoji="0" lang="en-US" sz="3200" b="0" i="0" u="none" strike="noStrike" kern="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âm, dương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10222" y="3023576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</a:t>
            </a: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lang="en-US" sz="3200" kern="0">
                <a:solidFill>
                  <a:prstClr val="black"/>
                </a:solidFill>
                <a:latin typeface="Times New Roman" panose="02020603050405020304" pitchFamily="18" charset="0"/>
              </a:rPr>
              <a:t>d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ương,</a:t>
            </a:r>
            <a:r>
              <a:rPr kumimoji="0" lang="en-US" sz="3200" b="0" i="0" u="none" strike="noStrike" kern="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âm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30617" y="3031821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</a:t>
            </a: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 </a:t>
            </a:r>
            <a:r>
              <a:rPr lang="en-US" sz="3200" kern="0">
                <a:solidFill>
                  <a:prstClr val="black"/>
                </a:solidFill>
                <a:latin typeface="Times New Roman" panose="02020603050405020304" pitchFamily="18" charset="0"/>
              </a:rPr>
              <a:t>d</a:t>
            </a: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ương,</a:t>
            </a:r>
            <a:r>
              <a:rPr kumimoji="0" lang="en-US" sz="3200" b="0" i="0" u="none" strike="noStrike" kern="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không âm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1110222" y="3027765"/>
            <a:ext cx="438627" cy="766627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" name="Picture 11" descr="Digit 3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716" y="5727700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99" y="5285643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3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261257" y="365129"/>
                <a:ext cx="12202885" cy="2126722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5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500" b="1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35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35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Điền vào chỗ trống:</a:t>
                </a:r>
              </a:p>
              <a:p>
                <a:r>
                  <a:rPr lang="en-US" sz="3500"/>
                  <a:t>Với hai số thực 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500"/>
                  <a:t> ta có: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3500"/>
                  <a:t> thì 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500"/>
                  <a:t> cùng dương hoặc cùng âm (hay 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500"/>
                  <a:t> cùng dấu).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3500"/>
                  <a:t> thì </a:t>
                </a:r>
                <a14:m>
                  <m:oMath xmlns:m="http://schemas.openxmlformats.org/officeDocument/2006/math"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5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3500"/>
                  <a:t> …</a:t>
                </a:r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57" y="365129"/>
                <a:ext cx="12202885" cy="2126722"/>
              </a:xfrm>
              <a:prstGeom prst="rect">
                <a:avLst/>
              </a:prstGeom>
              <a:blipFill>
                <a:blip r:embed="rId2"/>
                <a:stretch>
                  <a:fillRect l="-1499" t="-6877" b="-5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729221" y="2491852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trái dấu 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30617" y="2450596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vi-VN" sz="32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noProof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ùng dương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9220" y="3343824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cùng âm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30617" y="3343824"/>
            <a:ext cx="4906799" cy="770816"/>
          </a:xfrm>
          <a:prstGeom prst="rect">
            <a:avLst/>
          </a:prstGeom>
          <a:solidFill>
            <a:sysClr val="window" lastClr="FFFFFF"/>
          </a:solidFill>
          <a:ln w="285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>
              <a:defRPr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cùng dấu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41762" y="2514530"/>
            <a:ext cx="438627" cy="725459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noProof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11" descr="Digit 3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600" y="5727700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" y="5468524"/>
            <a:ext cx="71437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66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1702</Words>
  <Application>Microsoft Office PowerPoint</Application>
  <PresentationFormat>Widescreen</PresentationFormat>
  <Paragraphs>239</Paragraphs>
  <Slides>28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Aptos</vt:lpstr>
      <vt:lpstr>Arial</vt:lpstr>
      <vt:lpstr>Calibri Light</vt:lpstr>
      <vt:lpstr>Cambria Math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hỏi: Điền vào chỗ trống Nếu số thực a nhỏ hơn số thực b ta viết ……… hay ………</vt:lpstr>
      <vt:lpstr>PowerPoint Presentation</vt:lpstr>
      <vt:lpstr>PowerPoint Presentation</vt:lpstr>
      <vt:lpstr>PowerPoint Presentation</vt:lpstr>
      <vt:lpstr>PowerPoint Presentation</vt:lpstr>
      <vt:lpstr>I. Nhắc lại về thứ tự trong tập hợp số thực</vt:lpstr>
      <vt:lpstr>I. Nhắc lại về thứ tự trong tập hợp số thực</vt:lpstr>
      <vt:lpstr>I. Nhắc lại về thứ tự trong tập hợp số thực</vt:lpstr>
      <vt:lpstr>II. Bất đẳng thức</vt:lpstr>
      <vt:lpstr>II. Bất đẳng thức</vt:lpstr>
      <vt:lpstr>II. Bất đẳng thức</vt:lpstr>
      <vt:lpstr>II. Bất đẳng thức</vt:lpstr>
      <vt:lpstr>PowerPoint Presentation</vt:lpstr>
      <vt:lpstr>II. Bất đẳng thức</vt:lpstr>
      <vt:lpstr>II. Bất đẳng thức</vt:lpstr>
      <vt:lpstr>II. Bất đẳng thức</vt:lpstr>
      <vt:lpstr>II. Bất đẳng thức</vt:lpstr>
      <vt:lpstr>II. Bất đẳng thức</vt:lpstr>
      <vt:lpstr>II. Bất đẳng thức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huechi012345@gmail.com</dc:creator>
  <cp:lastModifiedBy>HP</cp:lastModifiedBy>
  <cp:revision>13</cp:revision>
  <dcterms:created xsi:type="dcterms:W3CDTF">2024-05-29T03:04:11Z</dcterms:created>
  <dcterms:modified xsi:type="dcterms:W3CDTF">2025-01-13T15:15:43Z</dcterms:modified>
</cp:coreProperties>
</file>