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83" r:id="rId4"/>
    <p:sldId id="277" r:id="rId5"/>
    <p:sldId id="278" r:id="rId6"/>
    <p:sldId id="284" r:id="rId7"/>
    <p:sldId id="285" r:id="rId8"/>
    <p:sldId id="286" r:id="rId9"/>
    <p:sldId id="259" r:id="rId10"/>
    <p:sldId id="275" r:id="rId11"/>
    <p:sldId id="262" r:id="rId12"/>
    <p:sldId id="287" r:id="rId13"/>
    <p:sldId id="260" r:id="rId14"/>
    <p:sldId id="261" r:id="rId15"/>
    <p:sldId id="263" r:id="rId16"/>
    <p:sldId id="276" r:id="rId17"/>
    <p:sldId id="264" r:id="rId18"/>
    <p:sldId id="265" r:id="rId19"/>
    <p:sldId id="266" r:id="rId20"/>
    <p:sldId id="268" r:id="rId21"/>
    <p:sldId id="269" r:id="rId22"/>
    <p:sldId id="270" r:id="rId23"/>
    <p:sldId id="271" r:id="rId24"/>
    <p:sldId id="272" r:id="rId25"/>
    <p:sldId id="280" r:id="rId26"/>
    <p:sldId id="282" r:id="rId27"/>
    <p:sldId id="281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7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46A37-4CAA-4C3D-9FC5-0CF95F34D5E3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DBF03-C40B-4836-A416-4B381B4A7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BF03-C40B-4836-A416-4B381B4A76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6C1E-9DAC-4011-9F86-774EAC96ED16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FCF8-E9A7-4E92-B4F3-E8A3154E12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DE9AE-8B5E-4CAF-ADFB-5E2651E5E170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5857-B216-4626-A14B-70FE8A392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8914" y="188640"/>
            <a:ext cx="8712968" cy="1728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HOA SEN TRONG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DAO 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6912768" cy="41044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g.loigiaihay.com/picture/2022/0408/sc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1" y="332656"/>
            <a:ext cx="403244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392488" cy="43204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07708" y="857250"/>
            <a:ext cx="7328585" cy="51435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 descr="A white brick wall&#10;&#10;Description automatically generated with low confidence"/>
          <p:cNvPicPr>
            <a:picLocks noChangeAspect="1"/>
          </p:cNvPicPr>
          <p:nvPr/>
        </p:nvPicPr>
        <p:blipFill rotWithShape="1">
          <a:blip r:embed="rId3"/>
          <a:srcRect r="9764" b="-1"/>
          <a:stretch>
            <a:fillRect/>
          </a:stretch>
        </p:blipFill>
        <p:spPr>
          <a:xfrm>
            <a:off x="1095448" y="857257"/>
            <a:ext cx="6953105" cy="5596079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1792511" y="3575670"/>
            <a:ext cx="6051913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III.SUY NGẪM VÀ PHẢN HỒI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881336"/>
          <a:ext cx="8712971" cy="59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  <a:gridCol w="2232248"/>
                <a:gridCol w="2088235"/>
              </a:tblGrid>
              <a:tr h="58025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61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9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1.1)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9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1.2)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9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1.3)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9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2.1)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763688" y="1216"/>
            <a:ext cx="4763963" cy="108012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79512" y="908720"/>
            <a:ext cx="3960440" cy="288032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tr.61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99592" y="3432249"/>
            <a:ext cx="5832648" cy="266104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(VB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….).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139952" y="908720"/>
            <a:ext cx="4752528" cy="360040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467544" y="0"/>
            <a:ext cx="5184576" cy="6480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764705"/>
          <a:ext cx="871296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336704"/>
              </a:tblGrid>
              <a:tr h="864095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b="1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endParaRPr lang="en-US" sz="28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léo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gắm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0999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b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1.1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sen.</a:t>
                      </a:r>
                      <a:endParaRPr lang="en-US" sz="28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6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1.2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sen.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2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1.3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léo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260648"/>
          <a:ext cx="871296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b="1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2.1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b="1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kern="12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2.2</a:t>
                      </a:r>
                      <a:r>
                        <a:rPr lang="en-US" sz="2800" kern="12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816424" cy="367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456384" cy="36724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23528" y="260648"/>
            <a:ext cx="5472608" cy="6480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1397000"/>
          <a:ext cx="828092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VB được viết nhằm thuyết phục người đọc về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Nam.</a:t>
                      </a:r>
                    </a:p>
                    <a:p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sen.</a:t>
                      </a:r>
                      <a:endParaRPr lang="en-US" sz="28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316383" y="186360"/>
            <a:ext cx="4139257" cy="2316831"/>
          </a:xfrm>
          <a:prstGeom prst="righ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6360"/>
            <a:ext cx="3876079" cy="295232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55576" y="3138688"/>
            <a:ext cx="7848872" cy="28826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VB?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23528" y="38994"/>
            <a:ext cx="6336704" cy="6480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836712"/>
            <a:ext cx="8964488" cy="6021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Callout 4"/>
          <p:cNvSpPr/>
          <p:nvPr/>
        </p:nvSpPr>
        <p:spPr>
          <a:xfrm>
            <a:off x="72703" y="2037407"/>
            <a:ext cx="2376264" cy="2160239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555777" y="1095906"/>
            <a:ext cx="3456383" cy="40432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53330"/>
            <a:ext cx="3024337" cy="3528392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391567" y="161851"/>
            <a:ext cx="5040560" cy="60285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854013" y="1844574"/>
            <a:ext cx="3168852" cy="31688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22940" y="1422283"/>
            <a:ext cx="4015376" cy="4015376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216" y="643257"/>
            <a:ext cx="3186239" cy="1464710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KHỞI ĐỘNG</a:t>
            </a:r>
          </a:p>
        </p:txBody>
      </p:sp>
      <p:sp>
        <p:nvSpPr>
          <p:cNvPr id="24" name="Isosceles Tri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0" y="857249"/>
            <a:ext cx="936142" cy="936142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222625" y="1042235"/>
            <a:ext cx="432923" cy="43292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8094787" y="1132645"/>
            <a:ext cx="749372" cy="7493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7994390" y="1567462"/>
            <a:ext cx="264615" cy="264615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45870" y="1870079"/>
            <a:ext cx="3120390" cy="3117843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85675" y="857251"/>
            <a:ext cx="2998052" cy="2471854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Isosceles Tri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639729" y="5434416"/>
            <a:ext cx="1132671" cy="56633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4085675" y="3528896"/>
            <a:ext cx="2998052" cy="2471854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48" y="1928581"/>
            <a:ext cx="3672408" cy="1928135"/>
          </a:xfrm>
          <a:prstGeom prst="rect">
            <a:avLst/>
          </a:prstGeom>
        </p:spPr>
      </p:pic>
      <p:sp>
        <p:nvSpPr>
          <p:cNvPr id="18" name="Oval Callout 5"/>
          <p:cNvSpPr/>
          <p:nvPr/>
        </p:nvSpPr>
        <p:spPr>
          <a:xfrm>
            <a:off x="210369" y="4090497"/>
            <a:ext cx="8334718" cy="2471854"/>
          </a:xfrm>
          <a:prstGeom prst="wedgeEllipseCallou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199390"/>
          <a:ext cx="8640960" cy="665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5688632"/>
              </a:tblGrid>
              <a:tr h="3715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8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bản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khẳng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định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đạt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hoàn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mĩ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hiếm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có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loại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vịnh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tả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cảnh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vật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triết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lí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bài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8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đầm</a:t>
                      </a:r>
                      <a:r>
                        <a:rPr lang="en-US" sz="2800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800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đẹp</a:t>
                      </a:r>
                      <a:r>
                        <a:rPr lang="en-US" sz="2800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bằng</a:t>
                      </a:r>
                      <a:r>
                        <a:rPr lang="en-US" sz="2800" i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en-US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221928" y="116632"/>
            <a:ext cx="6438304" cy="1052736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475656" y="1169368"/>
            <a:ext cx="6048672" cy="182758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221928" y="2996952"/>
            <a:ext cx="8742560" cy="3744415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221928" y="116632"/>
            <a:ext cx="6438304" cy="1052736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72702" y="1556792"/>
            <a:ext cx="3635201" cy="324036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tr. 62.</a:t>
            </a:r>
          </a:p>
        </p:txBody>
      </p:sp>
      <p:sp>
        <p:nvSpPr>
          <p:cNvPr id="6" name="Pentagon 5"/>
          <p:cNvSpPr/>
          <p:nvPr/>
        </p:nvSpPr>
        <p:spPr>
          <a:xfrm>
            <a:off x="3851920" y="1169368"/>
            <a:ext cx="4536504" cy="40432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3514" y="188640"/>
            <a:ext cx="4320480" cy="17281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RUBRICS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57462"/>
            <a:ext cx="7848872" cy="38238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275" y="28181"/>
          <a:ext cx="8856983" cy="6899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6517"/>
                <a:gridCol w="5400600"/>
                <a:gridCol w="969866"/>
              </a:tblGrid>
              <a:tr h="520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971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;: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85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9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VB.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chuẩn chính tả, ngữ pháp tiếng Việt.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suy nghĩ sâu sắc về vấn đề nghị luận; có cách diễn đạt mới mẻ.</a:t>
                      </a:r>
                      <a:endParaRPr lang="en-US" sz="26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79512" y="260648"/>
            <a:ext cx="8784976" cy="64087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55982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hoa sen trong bài ca dao “Trong đầm gì đẹp bằng sen”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mang đến cho em nhiều hiểu biết về các tầng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sen.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32656"/>
            <a:ext cx="8784976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69269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979712" y="260648"/>
            <a:ext cx="4464496" cy="1152128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844824"/>
            <a:ext cx="8424936" cy="2376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thiện các đơn vị kiến thức của bài học.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đọc, tìm hiểu về văn bản </a:t>
            </a:r>
            <a:r>
              <a:rPr lang="pt-BR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thư của chú lính chì dũng cảm”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(Đọc văn bản, trả lời câu hỏi trong SGK)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79512" y="485056"/>
            <a:ext cx="4104456" cy="553623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tanh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987725" y="260648"/>
            <a:ext cx="4139952" cy="618430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907976" y="485056"/>
            <a:ext cx="6112296" cy="547260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láp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07708" y="857250"/>
            <a:ext cx="7328585" cy="51435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3" r="4611"/>
          <a:stretch>
            <a:fillRect/>
          </a:stretch>
        </p:blipFill>
        <p:spPr>
          <a:xfrm>
            <a:off x="1095448" y="857257"/>
            <a:ext cx="6953105" cy="514349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1816743" y="3082751"/>
            <a:ext cx="5462890" cy="1085627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TriangleInverted">
              <a:avLst/>
            </a:prstTxWarp>
            <a:spAutoFit/>
          </a:bodyPr>
          <a:lstStyle/>
          <a:p>
            <a:pPr algn="ctr" defTabSz="685800"/>
            <a:r>
              <a:rPr lang="en-US" sz="40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HÌNH THÀNH KIẾN THỨC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 descr="A watch and a clock on a table&#10;&#10;Description automatically generated with low confidence"/>
          <p:cNvPicPr>
            <a:picLocks noChangeAspect="1"/>
          </p:cNvPicPr>
          <p:nvPr/>
        </p:nvPicPr>
        <p:blipFill rotWithShape="1">
          <a:blip r:embed="rId2"/>
          <a:srcRect t="19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982" y="1177751"/>
            <a:ext cx="5686894" cy="2117899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 defTabSz="685800"/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TRẢI NGHIỆM CÙNG VĂN BẢN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/>
        </p:nvSpPr>
        <p:spPr>
          <a:xfrm>
            <a:off x="179512" y="332656"/>
            <a:ext cx="4608512" cy="4695043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4"/>
              <a:lumOff val="4804"/>
              <a:alphaOff val="0"/>
            </a:schemeClr>
          </a:fillRef>
          <a:effectRef idx="0">
            <a:schemeClr val="accent4">
              <a:hueOff val="4900445"/>
              <a:satOff val="-20384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185" tIns="32004" rIns="467177" bIns="3200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/>
          <p:cNvSpPr/>
          <p:nvPr/>
        </p:nvSpPr>
        <p:spPr>
          <a:xfrm>
            <a:off x="5004048" y="332656"/>
            <a:ext cx="4139952" cy="4277581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3"/>
              <a:lumOff val="9608"/>
              <a:alphaOff val="0"/>
            </a:schemeClr>
          </a:fillRef>
          <a:effectRef idx="0">
            <a:schemeClr val="accent4">
              <a:hueOff val="9800891"/>
              <a:satOff val="-40773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185" tIns="32004" rIns="467177" bIns="32004" numCol="1" spcCol="1270" anchor="ctr" anchorCtr="0">
            <a:noAutofit/>
          </a:bodyPr>
          <a:lstStyle/>
          <a:p>
            <a:pPr lvl="0"/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869160"/>
            <a:ext cx="2407444" cy="1819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19984"/>
              </p:ext>
            </p:extLst>
          </p:nvPr>
        </p:nvGraphicFramePr>
        <p:xfrm>
          <a:off x="107505" y="116634"/>
          <a:ext cx="8856983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524"/>
                <a:gridCol w="6104459"/>
              </a:tblGrid>
              <a:tr h="864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Hoàng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Tiến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Tựu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(1933-1998),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ở Thanh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Hóa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Là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hàng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đầu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với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nhiều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trình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nổi</a:t>
                      </a:r>
                      <a:r>
                        <a:rPr lang="en-US" sz="2800" kern="12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tiếng.</a:t>
                      </a:r>
                      <a:endParaRPr lang="en-US" sz="28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xứ</a:t>
                      </a:r>
                      <a:endParaRPr lang="en-US" sz="2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NXB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1996).</a:t>
                      </a:r>
                    </a:p>
                    <a:p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404664"/>
          <a:ext cx="864096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5256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800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Phần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đầu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đẹp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Việt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”):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Giới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thiệu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trị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nội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thuật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bài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đầm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đẹp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bằng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endParaRPr lang="en-US" sz="28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Phần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tiếp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sạch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”):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đẹp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Phần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còn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lại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Khẳng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định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ý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nghĩa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hình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tượng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1587</Words>
  <Application>Microsoft Office PowerPoint</Application>
  <PresentationFormat>On-screen Show (4:3)</PresentationFormat>
  <Paragraphs>147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34</cp:revision>
  <dcterms:created xsi:type="dcterms:W3CDTF">2022-06-23T23:29:00Z</dcterms:created>
  <dcterms:modified xsi:type="dcterms:W3CDTF">2022-10-24T01:00:21Z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60F7D89236DC45719470DE782C0894C5</vt:lpwstr>
  </property>
  <property fmtid="{D5CDD505-2E9C-101B-9397-08002B2CF9AE}" pid="3" name="KSOProductBuildVer">
    <vt:lpwstr>1033-11.2.0.11341</vt:lpwstr>
  </property>
</Properties>
</file>