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87" r:id="rId15"/>
    <p:sldId id="270" r:id="rId16"/>
    <p:sldId id="271" r:id="rId17"/>
    <p:sldId id="272" r:id="rId18"/>
    <p:sldId id="273" r:id="rId19"/>
    <p:sldId id="274" r:id="rId20"/>
    <p:sldId id="275" r:id="rId21"/>
    <p:sldId id="288"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p:scale>
          <a:sx n="96" d="100"/>
          <a:sy n="96" d="100"/>
        </p:scale>
        <p:origin x="-86" y="-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36F8F-090B-4CEE-884A-6DFE1988F92A}" type="datetimeFigureOut">
              <a:rPr lang="vi-VN" smtClean="0"/>
              <a:t>28/11/2022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20F74-FED6-4A97-9317-E2CE440A225E}" type="slidenum">
              <a:rPr lang="vi-VN" smtClean="0"/>
              <a:t>‹#›</a:t>
            </a:fld>
            <a:endParaRPr lang="vi-VN"/>
          </a:p>
        </p:txBody>
      </p:sp>
    </p:spTree>
    <p:extLst>
      <p:ext uri="{BB962C8B-B14F-4D97-AF65-F5344CB8AC3E}">
        <p14:creationId xmlns:p14="http://schemas.microsoft.com/office/powerpoint/2010/main" val="2272298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10"/>
          </p:nvPr>
        </p:nvSpPr>
        <p:spPr/>
        <p:txBody>
          <a:bodyPr/>
          <a:lstStyle/>
          <a:p>
            <a:fld id="{7FB667E1-E601-4AAF-B95C-B25720D70A60}" type="slidenum">
              <a:rPr lang="vi-VN" smtClean="0"/>
              <a:pPr/>
              <a:t>1</a:t>
            </a:fld>
            <a:endParaRPr lang="vi-VN" dirty="0"/>
          </a:p>
        </p:txBody>
      </p:sp>
    </p:spTree>
    <p:extLst>
      <p:ext uri="{BB962C8B-B14F-4D97-AF65-F5344CB8AC3E}">
        <p14:creationId xmlns:p14="http://schemas.microsoft.com/office/powerpoint/2010/main" val="239746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8B0F52DF-B18C-4FA7-9FEB-65A865D82433}" type="datetimeFigureOut">
              <a:rPr lang="vi-VN" smtClean="0"/>
              <a:t>28/11/2022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D1A05CA-5B43-4ECC-88BF-24A83E3A71F2}" type="slidenum">
              <a:rPr lang="vi-VN" smtClean="0"/>
              <a:t>‹#›</a:t>
            </a:fld>
            <a:endParaRPr lang="vi-VN"/>
          </a:p>
        </p:txBody>
      </p:sp>
    </p:spTree>
    <p:extLst>
      <p:ext uri="{BB962C8B-B14F-4D97-AF65-F5344CB8AC3E}">
        <p14:creationId xmlns:p14="http://schemas.microsoft.com/office/powerpoint/2010/main" val="253381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B0F52DF-B18C-4FA7-9FEB-65A865D82433}" type="datetimeFigureOut">
              <a:rPr lang="vi-VN" smtClean="0"/>
              <a:t>28/11/2022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D1A05CA-5B43-4ECC-88BF-24A83E3A71F2}" type="slidenum">
              <a:rPr lang="vi-VN" smtClean="0"/>
              <a:t>‹#›</a:t>
            </a:fld>
            <a:endParaRPr lang="vi-VN"/>
          </a:p>
        </p:txBody>
      </p:sp>
    </p:spTree>
    <p:extLst>
      <p:ext uri="{BB962C8B-B14F-4D97-AF65-F5344CB8AC3E}">
        <p14:creationId xmlns:p14="http://schemas.microsoft.com/office/powerpoint/2010/main" val="1881767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B0F52DF-B18C-4FA7-9FEB-65A865D82433}" type="datetimeFigureOut">
              <a:rPr lang="vi-VN" smtClean="0"/>
              <a:t>28/11/2022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D1A05CA-5B43-4ECC-88BF-24A83E3A71F2}" type="slidenum">
              <a:rPr lang="vi-VN" smtClean="0"/>
              <a:t>‹#›</a:t>
            </a:fld>
            <a:endParaRPr lang="vi-VN"/>
          </a:p>
        </p:txBody>
      </p:sp>
    </p:spTree>
    <p:extLst>
      <p:ext uri="{BB962C8B-B14F-4D97-AF65-F5344CB8AC3E}">
        <p14:creationId xmlns:p14="http://schemas.microsoft.com/office/powerpoint/2010/main" val="237374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B0F52DF-B18C-4FA7-9FEB-65A865D82433}" type="datetimeFigureOut">
              <a:rPr lang="vi-VN" smtClean="0"/>
              <a:t>28/11/2022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D1A05CA-5B43-4ECC-88BF-24A83E3A71F2}" type="slidenum">
              <a:rPr lang="vi-VN" smtClean="0"/>
              <a:t>‹#›</a:t>
            </a:fld>
            <a:endParaRPr lang="vi-VN"/>
          </a:p>
        </p:txBody>
      </p:sp>
    </p:spTree>
    <p:extLst>
      <p:ext uri="{BB962C8B-B14F-4D97-AF65-F5344CB8AC3E}">
        <p14:creationId xmlns:p14="http://schemas.microsoft.com/office/powerpoint/2010/main" val="2452351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0F52DF-B18C-4FA7-9FEB-65A865D82433}" type="datetimeFigureOut">
              <a:rPr lang="vi-VN" smtClean="0"/>
              <a:t>28/11/2022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D1A05CA-5B43-4ECC-88BF-24A83E3A71F2}" type="slidenum">
              <a:rPr lang="vi-VN" smtClean="0"/>
              <a:t>‹#›</a:t>
            </a:fld>
            <a:endParaRPr lang="vi-VN"/>
          </a:p>
        </p:txBody>
      </p:sp>
    </p:spTree>
    <p:extLst>
      <p:ext uri="{BB962C8B-B14F-4D97-AF65-F5344CB8AC3E}">
        <p14:creationId xmlns:p14="http://schemas.microsoft.com/office/powerpoint/2010/main" val="2845463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8B0F52DF-B18C-4FA7-9FEB-65A865D82433}" type="datetimeFigureOut">
              <a:rPr lang="vi-VN" smtClean="0"/>
              <a:t>28/11/2022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D1A05CA-5B43-4ECC-88BF-24A83E3A71F2}" type="slidenum">
              <a:rPr lang="vi-VN" smtClean="0"/>
              <a:t>‹#›</a:t>
            </a:fld>
            <a:endParaRPr lang="vi-VN"/>
          </a:p>
        </p:txBody>
      </p:sp>
    </p:spTree>
    <p:extLst>
      <p:ext uri="{BB962C8B-B14F-4D97-AF65-F5344CB8AC3E}">
        <p14:creationId xmlns:p14="http://schemas.microsoft.com/office/powerpoint/2010/main" val="1329363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8B0F52DF-B18C-4FA7-9FEB-65A865D82433}" type="datetimeFigureOut">
              <a:rPr lang="vi-VN" smtClean="0"/>
              <a:t>28/11/2022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D1A05CA-5B43-4ECC-88BF-24A83E3A71F2}" type="slidenum">
              <a:rPr lang="vi-VN" smtClean="0"/>
              <a:t>‹#›</a:t>
            </a:fld>
            <a:endParaRPr lang="vi-VN"/>
          </a:p>
        </p:txBody>
      </p:sp>
    </p:spTree>
    <p:extLst>
      <p:ext uri="{BB962C8B-B14F-4D97-AF65-F5344CB8AC3E}">
        <p14:creationId xmlns:p14="http://schemas.microsoft.com/office/powerpoint/2010/main" val="203874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8B0F52DF-B18C-4FA7-9FEB-65A865D82433}" type="datetimeFigureOut">
              <a:rPr lang="vi-VN" smtClean="0"/>
              <a:t>28/11/2022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D1A05CA-5B43-4ECC-88BF-24A83E3A71F2}" type="slidenum">
              <a:rPr lang="vi-VN" smtClean="0"/>
              <a:t>‹#›</a:t>
            </a:fld>
            <a:endParaRPr lang="vi-VN"/>
          </a:p>
        </p:txBody>
      </p:sp>
    </p:spTree>
    <p:extLst>
      <p:ext uri="{BB962C8B-B14F-4D97-AF65-F5344CB8AC3E}">
        <p14:creationId xmlns:p14="http://schemas.microsoft.com/office/powerpoint/2010/main" val="3496545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F52DF-B18C-4FA7-9FEB-65A865D82433}" type="datetimeFigureOut">
              <a:rPr lang="vi-VN" smtClean="0"/>
              <a:t>28/11/2022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D1A05CA-5B43-4ECC-88BF-24A83E3A71F2}" type="slidenum">
              <a:rPr lang="vi-VN" smtClean="0"/>
              <a:t>‹#›</a:t>
            </a:fld>
            <a:endParaRPr lang="vi-VN"/>
          </a:p>
        </p:txBody>
      </p:sp>
    </p:spTree>
    <p:extLst>
      <p:ext uri="{BB962C8B-B14F-4D97-AF65-F5344CB8AC3E}">
        <p14:creationId xmlns:p14="http://schemas.microsoft.com/office/powerpoint/2010/main" val="292966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0F52DF-B18C-4FA7-9FEB-65A865D82433}" type="datetimeFigureOut">
              <a:rPr lang="vi-VN" smtClean="0"/>
              <a:t>28/11/2022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D1A05CA-5B43-4ECC-88BF-24A83E3A71F2}" type="slidenum">
              <a:rPr lang="vi-VN" smtClean="0"/>
              <a:t>‹#›</a:t>
            </a:fld>
            <a:endParaRPr lang="vi-VN"/>
          </a:p>
        </p:txBody>
      </p:sp>
    </p:spTree>
    <p:extLst>
      <p:ext uri="{BB962C8B-B14F-4D97-AF65-F5344CB8AC3E}">
        <p14:creationId xmlns:p14="http://schemas.microsoft.com/office/powerpoint/2010/main" val="4192229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0F52DF-B18C-4FA7-9FEB-65A865D82433}" type="datetimeFigureOut">
              <a:rPr lang="vi-VN" smtClean="0"/>
              <a:t>28/11/2022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D1A05CA-5B43-4ECC-88BF-24A83E3A71F2}" type="slidenum">
              <a:rPr lang="vi-VN" smtClean="0"/>
              <a:t>‹#›</a:t>
            </a:fld>
            <a:endParaRPr lang="vi-VN"/>
          </a:p>
        </p:txBody>
      </p:sp>
    </p:spTree>
    <p:extLst>
      <p:ext uri="{BB962C8B-B14F-4D97-AF65-F5344CB8AC3E}">
        <p14:creationId xmlns:p14="http://schemas.microsoft.com/office/powerpoint/2010/main" val="79981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F52DF-B18C-4FA7-9FEB-65A865D82433}" type="datetimeFigureOut">
              <a:rPr lang="vi-VN" smtClean="0"/>
              <a:t>28/11/2022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A05CA-5B43-4ECC-88BF-24A83E3A71F2}" type="slidenum">
              <a:rPr lang="vi-VN" smtClean="0"/>
              <a:t>‹#›</a:t>
            </a:fld>
            <a:endParaRPr lang="vi-VN"/>
          </a:p>
        </p:txBody>
      </p:sp>
    </p:spTree>
    <p:extLst>
      <p:ext uri="{BB962C8B-B14F-4D97-AF65-F5344CB8AC3E}">
        <p14:creationId xmlns:p14="http://schemas.microsoft.com/office/powerpoint/2010/main" val="4057420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tusach.thuvienkhoahoc.com/wiki/C%C3%A1c_k%E1%BB%B9_thu%E1%BA%ADt_d%E1%BA%A1y_h%E1%BB%8Dc_t%C3%ADch_c%E1%BB%B1c/K%E1%BB%B9_thu%E1%BA%ADt_%E2%80%9CVi%E1%BA%BFt_t%C3%ADch_c%E1%BB%B1c%E2%80%9D"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vi.wikipedia.org/wiki/C%C3%A1nh_%C4%91%E1%BB%93ng_b%E1%BA%A5t_t%E1%BA%AD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a:extLst>
              <a:ext uri="{FF2B5EF4-FFF2-40B4-BE49-F238E27FC236}">
                <a16:creationId xmlns:a16="http://schemas.microsoft.com/office/drawing/2014/main" xmlns="" id="{53AFA5A0-92C7-0652-109C-95431F0AF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1647824" y="2353360"/>
            <a:ext cx="8353425" cy="2154436"/>
          </a:xfrm>
          <a:prstGeom prst="rect">
            <a:avLst/>
          </a:prstGeom>
        </p:spPr>
        <p:txBody>
          <a:bodyPr wrap="square">
            <a:spAutoFit/>
          </a:bodyPr>
          <a:lstStyle/>
          <a:p>
            <a:pPr algn="ct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 BẢN 4: </a:t>
            </a:r>
          </a:p>
          <a:p>
            <a:pPr algn="ct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MÙA PHƠI SÂN TRƯỚC </a:t>
            </a:r>
          </a:p>
          <a:p>
            <a:pPr algn="ct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(NGUYỄN NGỌC TƯ)</a:t>
            </a:r>
            <a:endParaRPr lang="vi-V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09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elay 3"/>
          <p:cNvSpPr/>
          <p:nvPr/>
        </p:nvSpPr>
        <p:spPr>
          <a:xfrm>
            <a:off x="1781174" y="76201"/>
            <a:ext cx="7153275" cy="80010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2. Văn bản </a:t>
            </a:r>
            <a:r>
              <a:rPr lang="en-US" sz="3200" b="1" i="1">
                <a:solidFill>
                  <a:srgbClr val="FF0000"/>
                </a:solidFill>
                <a:latin typeface="Times New Roman" panose="02020603050405020304" pitchFamily="18" charset="0"/>
                <a:cs typeface="Times New Roman" panose="02020603050405020304" pitchFamily="18" charset="0"/>
              </a:rPr>
              <a:t>“Mùa phơi sân trước”</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5" name="Flowchart: Display 4"/>
          <p:cNvSpPr/>
          <p:nvPr/>
        </p:nvSpPr>
        <p:spPr>
          <a:xfrm>
            <a:off x="285750" y="1066799"/>
            <a:ext cx="11458575" cy="2181225"/>
          </a:xfrm>
          <a:prstGeom prst="flowChartDisp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khó</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dõi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sgk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87, 88.</a:t>
            </a:r>
            <a:endParaRPr lang="vi-VN" sz="2800" dirty="0">
              <a:latin typeface="Times New Roman" panose="02020603050405020304" pitchFamily="18" charset="0"/>
              <a:cs typeface="Times New Roman" panose="02020603050405020304" pitchFamily="18" charset="0"/>
            </a:endParaRPr>
          </a:p>
        </p:txBody>
      </p:sp>
      <p:sp>
        <p:nvSpPr>
          <p:cNvPr id="6" name="Flowchart: Display 5"/>
          <p:cNvSpPr/>
          <p:nvPr/>
        </p:nvSpPr>
        <p:spPr>
          <a:xfrm>
            <a:off x="171450" y="3390900"/>
            <a:ext cx="10220325" cy="1343025"/>
          </a:xfrm>
          <a:prstGeom prst="flowChartDispla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latin typeface="Times New Roman" panose="02020603050405020304" pitchFamily="18" charset="0"/>
                <a:cs typeface="Times New Roman" panose="02020603050405020304" pitchFamily="18" charset="0"/>
              </a:rPr>
              <a:t>b. Xuất xứ:</a:t>
            </a:r>
            <a:r>
              <a:rPr lang="en-US" sz="2800">
                <a:latin typeface="Times New Roman" panose="02020603050405020304" pitchFamily="18" charset="0"/>
                <a:cs typeface="Times New Roman" panose="02020603050405020304" pitchFamily="18" charset="0"/>
              </a:rPr>
              <a:t> Trích từ tập </a:t>
            </a:r>
            <a:r>
              <a:rPr lang="en-US" sz="2800" i="1">
                <a:latin typeface="Times New Roman" panose="02020603050405020304" pitchFamily="18" charset="0"/>
                <a:cs typeface="Times New Roman" panose="02020603050405020304" pitchFamily="18" charset="0"/>
              </a:rPr>
              <a:t>Bánh trái mùa xưa </a:t>
            </a:r>
            <a:r>
              <a:rPr lang="en-US" sz="2800">
                <a:latin typeface="Times New Roman" panose="02020603050405020304" pitchFamily="18" charset="0"/>
                <a:cs typeface="Times New Roman" panose="02020603050405020304" pitchFamily="18" charset="0"/>
              </a:rPr>
              <a:t>(NXB Hội nhà văn, 2015)</a:t>
            </a:r>
            <a:endParaRPr lang="vi-VN" sz="2800">
              <a:latin typeface="Times New Roman" panose="02020603050405020304" pitchFamily="18" charset="0"/>
              <a:cs typeface="Times New Roman" panose="02020603050405020304" pitchFamily="18" charset="0"/>
            </a:endParaRPr>
          </a:p>
        </p:txBody>
      </p:sp>
      <p:sp>
        <p:nvSpPr>
          <p:cNvPr id="7" name="Flowchart: Display 6"/>
          <p:cNvSpPr/>
          <p:nvPr/>
        </p:nvSpPr>
        <p:spPr>
          <a:xfrm>
            <a:off x="171451" y="4876800"/>
            <a:ext cx="8534400" cy="1343025"/>
          </a:xfrm>
          <a:prstGeom prst="flowChartDisplay">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c. Thể loại: </a:t>
            </a:r>
            <a:r>
              <a:rPr lang="en-US" sz="2800">
                <a:solidFill>
                  <a:schemeClr val="tx1"/>
                </a:solidFill>
                <a:latin typeface="Times New Roman" panose="02020603050405020304" pitchFamily="18" charset="0"/>
                <a:cs typeface="Times New Roman" panose="02020603050405020304" pitchFamily="18" charset="0"/>
              </a:rPr>
              <a:t>Tản văn</a:t>
            </a:r>
            <a:endParaRPr lang="vi-VN"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66125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elay 3"/>
          <p:cNvSpPr/>
          <p:nvPr/>
        </p:nvSpPr>
        <p:spPr>
          <a:xfrm>
            <a:off x="1781174" y="95251"/>
            <a:ext cx="7153275" cy="80010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i="1" dirty="0">
                <a:solidFill>
                  <a:srgbClr val="FF0000"/>
                </a:solidFill>
                <a:latin typeface="Times New Roman" panose="02020603050405020304" pitchFamily="18" charset="0"/>
                <a:cs typeface="Times New Roman" panose="02020603050405020304" pitchFamily="18" charset="0"/>
              </a:rPr>
              <a:t>“</a:t>
            </a:r>
            <a:r>
              <a:rPr lang="en-US" sz="3200" b="1" i="1" dirty="0" err="1">
                <a:solidFill>
                  <a:srgbClr val="FF0000"/>
                </a:solidFill>
                <a:latin typeface="Times New Roman" panose="02020603050405020304" pitchFamily="18" charset="0"/>
                <a:cs typeface="Times New Roman" panose="02020603050405020304" pitchFamily="18" charset="0"/>
              </a:rPr>
              <a:t>Mùa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phơi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sân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trước</a:t>
            </a:r>
            <a:r>
              <a:rPr lang="en-US" sz="3200" b="1" i="1" dirty="0">
                <a:solidFill>
                  <a:srgbClr val="FF0000"/>
                </a:solidFill>
                <a:latin typeface="Times New Roman" panose="02020603050405020304" pitchFamily="18" charset="0"/>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Double Wave 4"/>
          <p:cNvSpPr/>
          <p:nvPr/>
        </p:nvSpPr>
        <p:spPr>
          <a:xfrm>
            <a:off x="723900" y="1076325"/>
            <a:ext cx="10582275" cy="5410200"/>
          </a:xfrm>
          <a:prstGeom prst="double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d. Bố cục: 3 phần</a:t>
            </a:r>
            <a:endParaRPr lang="vi-VN"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Phần 1: Từ đầu đến </a:t>
            </a:r>
            <a:r>
              <a:rPr lang="en-US" sz="3200" i="1">
                <a:latin typeface="Times New Roman" panose="02020603050405020304" pitchFamily="18" charset="0"/>
                <a:cs typeface="Times New Roman" panose="02020603050405020304" pitchFamily="18" charset="0"/>
              </a:rPr>
              <a:t>“trên sân nhà người ta, trên những giàn phơi”</a:t>
            </a:r>
            <a:r>
              <a:rPr lang="en-US" sz="3200">
                <a:latin typeface="Times New Roman" panose="02020603050405020304" pitchFamily="18" charset="0"/>
                <a:cs typeface="Times New Roman" panose="02020603050405020304" pitchFamily="18" charset="0"/>
              </a:rPr>
              <a:t>: Giới thiệu về những kỉ niệm tuổi thơ, những giàn phơi.</a:t>
            </a:r>
            <a:endParaRPr lang="vi-VN"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Phần 2: Tiếp đến </a:t>
            </a:r>
            <a:r>
              <a:rPr lang="en-US" sz="3200" i="1">
                <a:latin typeface="Times New Roman" panose="02020603050405020304" pitchFamily="18" charset="0"/>
                <a:cs typeface="Times New Roman" panose="02020603050405020304" pitchFamily="18" charset="0"/>
              </a:rPr>
              <a:t>“lim dim như tụi kiến</a:t>
            </a:r>
            <a:r>
              <a:rPr lang="en-US" sz="3200">
                <a:latin typeface="Times New Roman" panose="02020603050405020304" pitchFamily="18" charset="0"/>
                <a:cs typeface="Times New Roman" panose="02020603050405020304" pitchFamily="18" charset="0"/>
              </a:rPr>
              <a:t>”: Hình ảnh giàn phơi với những thức quà tuổi thơ gắn liền với kỉ niệm của nhà văn.</a:t>
            </a:r>
            <a:endParaRPr lang="vi-VN"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Phần 3: Còn lại: Tình cảm, tâm tư của tác giả gắn liền với giàn phơi, nhận thức về con người và cuộc sống gắn liền với giàn phơi.</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086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40848" y="192085"/>
            <a:ext cx="4857750" cy="7429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rgbClr val="FF0000"/>
                </a:solidFill>
                <a:latin typeface="Times New Roman" panose="02020603050405020304" pitchFamily="18" charset="0"/>
                <a:cs typeface="Times New Roman" panose="02020603050405020304" pitchFamily="18" charset="0"/>
              </a:rPr>
              <a:t>II. Suy ngẫm và phản hồi</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2" name="Flowchart: Delay 1"/>
          <p:cNvSpPr/>
          <p:nvPr/>
        </p:nvSpPr>
        <p:spPr>
          <a:xfrm>
            <a:off x="542926" y="1005579"/>
            <a:ext cx="3562350" cy="2156721"/>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cặp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bàn</a:t>
            </a:r>
            <a:r>
              <a:rPr lang="en-US" sz="3200" dirty="0">
                <a:latin typeface="Times New Roman" panose="02020603050405020304" pitchFamily="18" charset="0"/>
                <a:cs typeface="Times New Roman" panose="02020603050405020304" pitchFamily="18" charset="0"/>
              </a:rPr>
              <a:t>:</a:t>
            </a:r>
          </a:p>
          <a:p>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1</a:t>
            </a:r>
            <a:endParaRPr lang="vi-VN"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51" y="3392484"/>
            <a:ext cx="3061097" cy="2621660"/>
          </a:xfrm>
          <a:prstGeom prst="rect">
            <a:avLst/>
          </a:prstGeom>
        </p:spPr>
      </p:pic>
      <p:sp>
        <p:nvSpPr>
          <p:cNvPr id="3" name="Oval Callout 2"/>
          <p:cNvSpPr/>
          <p:nvPr/>
        </p:nvSpPr>
        <p:spPr>
          <a:xfrm>
            <a:off x="4333875" y="1133475"/>
            <a:ext cx="3274173" cy="3829050"/>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 Tác giả mở đầu tác phẩm bằng những hình ảnh nào?</a:t>
            </a:r>
            <a:endParaRPr lang="vi-VN" sz="3200">
              <a:latin typeface="Times New Roman" panose="02020603050405020304" pitchFamily="18" charset="0"/>
              <a:cs typeface="Times New Roman" panose="02020603050405020304" pitchFamily="18" charset="0"/>
            </a:endParaRPr>
          </a:p>
        </p:txBody>
      </p:sp>
      <p:sp>
        <p:nvSpPr>
          <p:cNvPr id="6" name="Oval Callout 5"/>
          <p:cNvSpPr/>
          <p:nvPr/>
        </p:nvSpPr>
        <p:spPr>
          <a:xfrm>
            <a:off x="8198598" y="935035"/>
            <a:ext cx="3274173" cy="3829050"/>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Em có nhận xét cách dẫn dắt của tác giả bài viết?</a:t>
            </a:r>
            <a:endParaRPr lang="vi-VN"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668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3"/>
                                        </p:tgtEl>
                                        <p:attrNameLst>
                                          <p:attrName>ppt_w</p:attrName>
                                        </p:attrNameLst>
                                      </p:cBhvr>
                                      <p:tavLst>
                                        <p:tav tm="0">
                                          <p:val>
                                            <p:strVal val="ppt_w"/>
                                          </p:val>
                                        </p:tav>
                                        <p:tav tm="100000">
                                          <p:val>
                                            <p:fltVal val="0"/>
                                          </p:val>
                                        </p:tav>
                                      </p:tavLst>
                                    </p:anim>
                                    <p:anim calcmode="lin" valueType="num">
                                      <p:cBhvr>
                                        <p:cTn id="29" dur="500"/>
                                        <p:tgtEl>
                                          <p:spTgt spid="3"/>
                                        </p:tgtEl>
                                        <p:attrNameLst>
                                          <p:attrName>ppt_h</p:attrName>
                                        </p:attrNameLst>
                                      </p:cBhvr>
                                      <p:tavLst>
                                        <p:tav tm="0">
                                          <p:val>
                                            <p:strVal val="ppt_h"/>
                                          </p:val>
                                        </p:tav>
                                        <p:tav tm="100000">
                                          <p:val>
                                            <p:fltVal val="0"/>
                                          </p:val>
                                        </p:tav>
                                      </p:tavLst>
                                    </p:anim>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3" grpId="1"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31323" y="0"/>
            <a:ext cx="4857750" cy="7429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rgbClr val="FF0000"/>
                </a:solidFill>
                <a:latin typeface="Times New Roman" panose="02020603050405020304" pitchFamily="18" charset="0"/>
                <a:cs typeface="Times New Roman" panose="02020603050405020304" pitchFamily="18" charset="0"/>
              </a:rPr>
              <a:t>II. Suy ngẫm và phản hồi</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5" name="Plaque 4"/>
          <p:cNvSpPr/>
          <p:nvPr/>
        </p:nvSpPr>
        <p:spPr>
          <a:xfrm>
            <a:off x="0" y="1847850"/>
            <a:ext cx="8524875" cy="4867275"/>
          </a:xfrm>
          <a:prstGeom prst="plaqu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a:latin typeface="Times New Roman" panose="02020603050405020304" pitchFamily="18" charset="0"/>
                <a:cs typeface="Times New Roman" panose="02020603050405020304" pitchFamily="18" charset="0"/>
              </a:rPr>
              <a:t>Mở đầu tác phẩm, là những hình ảnh thân thương, là cả bầu trời tuổi thơ của nhà văn:</a:t>
            </a:r>
          </a:p>
          <a:p>
            <a:r>
              <a:rPr lang="vi-VN" sz="2800">
                <a:latin typeface="Times New Roman" panose="02020603050405020304" pitchFamily="18" charset="0"/>
                <a:cs typeface="Times New Roman" panose="02020603050405020304" pitchFamily="18" charset="0"/>
              </a:rPr>
              <a:t>+ Hình ảnh đạp xe trên con đường đất dầm dãi suốt một mùa mưa.</a:t>
            </a:r>
          </a:p>
          <a:p>
            <a:r>
              <a:rPr lang="vi-VN" sz="2800">
                <a:latin typeface="Times New Roman" panose="02020603050405020304" pitchFamily="18" charset="0"/>
                <a:cs typeface="Times New Roman" panose="02020603050405020304" pitchFamily="18" charset="0"/>
              </a:rPr>
              <a:t>+ Hình ảnh mùa Chạp với những cơn gió chướng thổi về làm ráo tạnh bùn lầy, những hình ảnh con đường uốn lượn theo sông và dòng chảy đỏ thắm thoắt ẩn thoắt hiện sau những lùm cây hoang dại.</a:t>
            </a:r>
          </a:p>
          <a:p>
            <a:r>
              <a:rPr lang="vi-VN" sz="2800">
                <a:latin typeface="Times New Roman" panose="02020603050405020304" pitchFamily="18" charset="0"/>
                <a:cs typeface="Times New Roman" panose="02020603050405020304" pitchFamily="18" charset="0"/>
              </a:rPr>
              <a:t>+ Hình ảnh giàn phơi xuất hiện trong mùa Chạp ấy.</a:t>
            </a:r>
          </a:p>
        </p:txBody>
      </p:sp>
      <p:sp>
        <p:nvSpPr>
          <p:cNvPr id="6" name="Flowchart: Terminator 5"/>
          <p:cNvSpPr/>
          <p:nvPr/>
        </p:nvSpPr>
        <p:spPr>
          <a:xfrm>
            <a:off x="264272" y="876300"/>
            <a:ext cx="11603877" cy="704850"/>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3200" b="1" dirty="0">
                <a:latin typeface="Times New Roman" panose="02020603050405020304" pitchFamily="18" charset="0"/>
                <a:cs typeface="Times New Roman" panose="02020603050405020304" pitchFamily="18" charset="0"/>
              </a:rPr>
              <a:t>1. Đoạn 1: Giới thiệu về những kí ức tuổi thơ, về giàn phơi.</a:t>
            </a:r>
            <a:endParaRPr lang="vi-VN" sz="3200" dirty="0">
              <a:latin typeface="Times New Roman" panose="02020603050405020304" pitchFamily="18" charset="0"/>
              <a:cs typeface="Times New Roman" panose="02020603050405020304" pitchFamily="18" charset="0"/>
            </a:endParaRPr>
          </a:p>
        </p:txBody>
      </p:sp>
      <p:sp>
        <p:nvSpPr>
          <p:cNvPr id="7" name="Round Same Side Corner Rectangle 6"/>
          <p:cNvSpPr/>
          <p:nvPr/>
        </p:nvSpPr>
        <p:spPr>
          <a:xfrm>
            <a:off x="8829675" y="1714500"/>
            <a:ext cx="3248025" cy="5000625"/>
          </a:xfrm>
          <a:prstGeom prst="round2Same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solidFill>
                  <a:schemeClr val="tx1"/>
                </a:solidFill>
                <a:latin typeface="Times New Roman" panose="02020603050405020304" pitchFamily="18" charset="0"/>
                <a:cs typeface="Times New Roman" panose="02020603050405020304" pitchFamily="18" charset="0"/>
              </a:rPr>
              <a:t>Cách dẫn dắt khéo léo, tự nhiên, gợi cảm xúc cho người đọc: Những kỉ niệm như in sâu vào từng kí ức của nhà văn. Chỉ cần được đánh thức thì những kí ức đó lại ùa về, tràn vào tâm trí.</a:t>
            </a:r>
          </a:p>
        </p:txBody>
      </p:sp>
    </p:spTree>
    <p:extLst>
      <p:ext uri="{BB962C8B-B14F-4D97-AF65-F5344CB8AC3E}">
        <p14:creationId xmlns:p14="http://schemas.microsoft.com/office/powerpoint/2010/main" val="11004699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62" y="619125"/>
            <a:ext cx="5005388" cy="49720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525" y="657225"/>
            <a:ext cx="5095875" cy="4933950"/>
          </a:xfrm>
          <a:prstGeom prst="rect">
            <a:avLst/>
          </a:prstGeom>
        </p:spPr>
      </p:pic>
    </p:spTree>
    <p:extLst>
      <p:ext uri="{BB962C8B-B14F-4D97-AF65-F5344CB8AC3E}">
        <p14:creationId xmlns:p14="http://schemas.microsoft.com/office/powerpoint/2010/main" val="2845535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133350" y="114301"/>
            <a:ext cx="11972925" cy="962024"/>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Times New Roman" panose="02020603050405020304" pitchFamily="18" charset="0"/>
                <a:cs typeface="Times New Roman" panose="02020603050405020304" pitchFamily="18" charset="0"/>
              </a:rPr>
              <a:t>Đoạn 2: Hình ảnh giàn phơi với những thức quà trong kí ức của nhà văn</a:t>
            </a:r>
            <a:endParaRPr lang="vi-VN" sz="32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50" y="1519778"/>
            <a:ext cx="4781550" cy="4509547"/>
          </a:xfrm>
          <a:prstGeom prst="rect">
            <a:avLst/>
          </a:prstGeom>
        </p:spPr>
      </p:pic>
      <p:sp>
        <p:nvSpPr>
          <p:cNvPr id="6" name="Donut 5"/>
          <p:cNvSpPr/>
          <p:nvPr/>
        </p:nvSpPr>
        <p:spPr>
          <a:xfrm>
            <a:off x="6296025" y="1666875"/>
            <a:ext cx="5353050" cy="4248150"/>
          </a:xfrm>
          <a:prstGeom prst="donut">
            <a:avLst>
              <a:gd name="adj" fmla="val 820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Times New Roman" panose="02020603050405020304" pitchFamily="18" charset="0"/>
                <a:cs typeface="Times New Roman" panose="02020603050405020304" pitchFamily="18" charset="0"/>
              </a:rPr>
              <a:t>Chia lớp thành 4 nhóm. </a:t>
            </a:r>
          </a:p>
          <a:p>
            <a:pPr algn="ctr"/>
            <a:r>
              <a:rPr lang="vi-VN" sz="3200" dirty="0">
                <a:solidFill>
                  <a:srgbClr val="002060"/>
                </a:solidFill>
                <a:latin typeface="Times New Roman" panose="02020603050405020304" pitchFamily="18" charset="0"/>
                <a:cs typeface="Times New Roman" panose="02020603050405020304" pitchFamily="18" charset="0"/>
              </a:rPr>
              <a:t>Hoàn thành phiếu học tập:</a:t>
            </a:r>
          </a:p>
        </p:txBody>
      </p:sp>
    </p:spTree>
    <p:extLst>
      <p:ext uri="{BB962C8B-B14F-4D97-AF65-F5344CB8AC3E}">
        <p14:creationId xmlns:p14="http://schemas.microsoft.com/office/powerpoint/2010/main" val="5951971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72124786"/>
              </p:ext>
            </p:extLst>
          </p:nvPr>
        </p:nvGraphicFramePr>
        <p:xfrm>
          <a:off x="190500" y="944912"/>
          <a:ext cx="11696700" cy="3925824"/>
        </p:xfrm>
        <a:graphic>
          <a:graphicData uri="http://schemas.openxmlformats.org/drawingml/2006/table">
            <a:tbl>
              <a:tblPr firstRow="1" firstCol="1" bandRow="1">
                <a:tableStyleId>{5C22544A-7EE6-4342-B048-85BDC9FD1C3A}</a:tableStyleId>
              </a:tblPr>
              <a:tblGrid>
                <a:gridCol w="3898900">
                  <a:extLst>
                    <a:ext uri="{9D8B030D-6E8A-4147-A177-3AD203B41FA5}">
                      <a16:colId xmlns:a16="http://schemas.microsoft.com/office/drawing/2014/main" xmlns="" val="2766693099"/>
                    </a:ext>
                  </a:extLst>
                </a:gridCol>
                <a:gridCol w="3898900">
                  <a:extLst>
                    <a:ext uri="{9D8B030D-6E8A-4147-A177-3AD203B41FA5}">
                      <a16:colId xmlns:a16="http://schemas.microsoft.com/office/drawing/2014/main" xmlns="" val="4165138209"/>
                    </a:ext>
                  </a:extLst>
                </a:gridCol>
                <a:gridCol w="3898900">
                  <a:extLst>
                    <a:ext uri="{9D8B030D-6E8A-4147-A177-3AD203B41FA5}">
                      <a16:colId xmlns:a16="http://schemas.microsoft.com/office/drawing/2014/main" xmlns="" val="1092711471"/>
                    </a:ext>
                  </a:extLst>
                </a:gridCol>
              </a:tblGrid>
              <a:tr h="196665">
                <a:tc rowSpan="2">
                  <a:txBody>
                    <a:bodyPr/>
                    <a:lstStyle/>
                    <a:p>
                      <a:pPr marR="30480" algn="just">
                        <a:lnSpc>
                          <a:spcPct val="115000"/>
                        </a:lnSpc>
                        <a:spcAft>
                          <a:spcPts val="1200"/>
                        </a:spcAft>
                      </a:pPr>
                      <a:r>
                        <a:rPr lang="en-US" sz="3200" dirty="0" err="1">
                          <a:solidFill>
                            <a:srgbClr val="002060"/>
                          </a:solidFill>
                          <a:effectLst/>
                          <a:latin typeface="Times New Roman" panose="02020603050405020304" pitchFamily="18" charset="0"/>
                          <a:cs typeface="Times New Roman" panose="02020603050405020304" pitchFamily="18" charset="0"/>
                        </a:rPr>
                        <a:t>Vấn</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đề</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thảo</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luận</a:t>
                      </a:r>
                      <a:endParaRPr lang="vi-VN"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R="30480" algn="just">
                        <a:lnSpc>
                          <a:spcPct val="115000"/>
                        </a:lnSpc>
                        <a:spcAft>
                          <a:spcPts val="1200"/>
                        </a:spcAft>
                      </a:pPr>
                      <a:r>
                        <a:rPr lang="en-US" sz="3200" dirty="0" err="1">
                          <a:solidFill>
                            <a:srgbClr val="0070C0"/>
                          </a:solidFill>
                          <a:effectLst/>
                          <a:latin typeface="Times New Roman" panose="02020603050405020304" pitchFamily="18" charset="0"/>
                          <a:cs typeface="Times New Roman" panose="02020603050405020304" pitchFamily="18" charset="0"/>
                        </a:rPr>
                        <a:t>Nhóm</a:t>
                      </a:r>
                      <a:r>
                        <a:rPr lang="en-US" sz="3200" dirty="0">
                          <a:solidFill>
                            <a:srgbClr val="0070C0"/>
                          </a:solidFill>
                          <a:effectLst/>
                          <a:latin typeface="Times New Roman" panose="02020603050405020304" pitchFamily="18" charset="0"/>
                          <a:cs typeface="Times New Roman" panose="02020603050405020304" pitchFamily="18" charset="0"/>
                        </a:rPr>
                        <a:t> 1, 2</a:t>
                      </a:r>
                      <a:endParaRPr lang="vi-VN"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R="30480" algn="just">
                        <a:lnSpc>
                          <a:spcPct val="115000"/>
                        </a:lnSpc>
                        <a:spcAft>
                          <a:spcPts val="1200"/>
                        </a:spcAft>
                      </a:pPr>
                      <a:r>
                        <a:rPr lang="en-US" sz="3200" dirty="0" err="1">
                          <a:solidFill>
                            <a:srgbClr val="0070C0"/>
                          </a:solidFill>
                          <a:effectLst/>
                          <a:latin typeface="Times New Roman" panose="02020603050405020304" pitchFamily="18" charset="0"/>
                          <a:cs typeface="Times New Roman" panose="02020603050405020304" pitchFamily="18" charset="0"/>
                        </a:rPr>
                        <a:t>Nhóm</a:t>
                      </a:r>
                      <a:r>
                        <a:rPr lang="en-US" sz="3200" dirty="0">
                          <a:solidFill>
                            <a:srgbClr val="0070C0"/>
                          </a:solidFill>
                          <a:effectLst/>
                          <a:latin typeface="Times New Roman" panose="02020603050405020304" pitchFamily="18" charset="0"/>
                          <a:cs typeface="Times New Roman" panose="02020603050405020304" pitchFamily="18" charset="0"/>
                        </a:rPr>
                        <a:t> 3, 4</a:t>
                      </a:r>
                      <a:endParaRPr lang="vi-VN"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01994598"/>
                  </a:ext>
                </a:extLst>
              </a:tr>
              <a:tr h="1868323">
                <a:tc vMerge="1">
                  <a:txBody>
                    <a:bodyPr/>
                    <a:lstStyle/>
                    <a:p>
                      <a:endParaRPr lang="vi-VN"/>
                    </a:p>
                  </a:txBody>
                  <a:tcPr/>
                </a:tc>
                <a:tc>
                  <a:txBody>
                    <a:bodyPr/>
                    <a:lstStyle/>
                    <a:p>
                      <a:pPr marR="30480" algn="just">
                        <a:lnSpc>
                          <a:spcPct val="115000"/>
                        </a:lnSpc>
                        <a:spcAft>
                          <a:spcPts val="1200"/>
                        </a:spcAft>
                      </a:pPr>
                      <a:r>
                        <a:rPr lang="en-US" sz="3200" dirty="0" err="1">
                          <a:effectLst/>
                          <a:latin typeface="Times New Roman" panose="02020603050405020304" pitchFamily="18" charset="0"/>
                          <a:cs typeface="Times New Roman" panose="02020603050405020304" pitchFamily="18" charset="0"/>
                        </a:rPr>
                        <a:t>Những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từ</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ngữ</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hình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ảnh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thể</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hiện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cảm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xúc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giả</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nhớ</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về</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mùa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phơi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sân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trước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Nhận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xét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về</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tình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cảm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cảm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xúc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đó</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just">
                        <a:lnSpc>
                          <a:spcPct val="115000"/>
                        </a:lnSpc>
                        <a:spcAft>
                          <a:spcPts val="1200"/>
                        </a:spcAft>
                      </a:pPr>
                      <a:r>
                        <a:rPr lang="en-US" sz="3200" dirty="0" err="1">
                          <a:effectLst/>
                          <a:latin typeface="Times New Roman" panose="02020603050405020304" pitchFamily="18" charset="0"/>
                          <a:cs typeface="Times New Roman" panose="02020603050405020304" pitchFamily="18" charset="0"/>
                        </a:rPr>
                        <a:t>Tìm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hiểu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về</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chất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trữ</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tình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cái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tôi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giả</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ngôn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ngữ</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đoạn</a:t>
                      </a:r>
                      <a:r>
                        <a:rPr lang="en-US" sz="3200" dirty="0">
                          <a:effectLst/>
                          <a:latin typeface="Times New Roman" panose="02020603050405020304" pitchFamily="18" charset="0"/>
                          <a:cs typeface="Times New Roman" panose="02020603050405020304" pitchFamily="18" charset="0"/>
                        </a:rPr>
                        <a:t> 2</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2136924"/>
                  </a:ext>
                </a:extLst>
              </a:tr>
            </a:tbl>
          </a:graphicData>
        </a:graphic>
      </p:graphicFrame>
      <p:sp>
        <p:nvSpPr>
          <p:cNvPr id="5" name="Rectangle 4"/>
          <p:cNvSpPr/>
          <p:nvPr/>
        </p:nvSpPr>
        <p:spPr>
          <a:xfrm>
            <a:off x="3562350" y="66675"/>
            <a:ext cx="3743325" cy="666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anose="02020603050405020304" pitchFamily="18" charset="0"/>
                <a:cs typeface="Times New Roman" panose="02020603050405020304" pitchFamily="18" charset="0"/>
              </a:rPr>
              <a:t>Phiếu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tập</a:t>
            </a:r>
            <a:endParaRPr lang="vi-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56949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3257550" y="0"/>
            <a:ext cx="3190875" cy="609600"/>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latin typeface="Times New Roman" panose="02020603050405020304" pitchFamily="18" charset="0"/>
                <a:cs typeface="Times New Roman" panose="02020603050405020304" pitchFamily="18" charset="0"/>
              </a:rPr>
              <a:t>Đoạn 2</a:t>
            </a:r>
            <a:endParaRPr lang="vi-VN" sz="3200"/>
          </a:p>
        </p:txBody>
      </p:sp>
      <p:sp>
        <p:nvSpPr>
          <p:cNvPr id="5" name="Frame 4"/>
          <p:cNvSpPr/>
          <p:nvPr/>
        </p:nvSpPr>
        <p:spPr>
          <a:xfrm>
            <a:off x="0" y="609600"/>
            <a:ext cx="12192000" cy="6153150"/>
          </a:xfrm>
          <a:prstGeom prst="frame">
            <a:avLst>
              <a:gd name="adj1" fmla="val 301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solidFill>
                  <a:schemeClr val="tx1"/>
                </a:solidFill>
                <a:latin typeface="Times New Roman" panose="02020603050405020304" pitchFamily="18" charset="0"/>
                <a:cs typeface="Times New Roman" panose="02020603050405020304" pitchFamily="18" charset="0"/>
              </a:rPr>
              <a:t>- Những từ ngữ, hình ảnh thể hiện cảm xúc của tác giả khi nhớ lại những kỉ niệm về “mùa phơi sân trước:</a:t>
            </a:r>
          </a:p>
          <a:p>
            <a:r>
              <a:rPr lang="vi-VN" sz="2800" dirty="0">
                <a:solidFill>
                  <a:schemeClr val="tx1"/>
                </a:solidFill>
                <a:latin typeface="Times New Roman" panose="02020603050405020304" pitchFamily="18" charset="0"/>
                <a:cs typeface="Times New Roman" panose="02020603050405020304" pitchFamily="18" charset="0"/>
              </a:rPr>
              <a:t> + Hình ảnh, công dụng của giàn phơi vào mùa mưa: Sân rặt sân đất, suốt 6 tháng mưa, sân chìm trong nước nên nhà nào cũng dựng giàn phơi trước nhà để phơi những thứ cần thiết: củi, gối, chiếu, hoặc cám mốc, mớ bột gạo thừa, mớ cơm nguội hay mớ lá dừa khô, mấy trái đậu bắp già, lúa,… -&gt; Những sản phẩm trên giàn phơi là của những vùng quê nghèo nhưng chan chứa kỉ niệm của tác giả, đồng thời cũng cho thấy sự cần thiết của giàn phơi trong những mùa mưa, lí do mà nhà nào cũng có, làm nên “thương hiệu” đặc trưng của vùng quê nghèo này.</a:t>
            </a:r>
          </a:p>
          <a:p>
            <a:r>
              <a:rPr lang="vi-VN" sz="2800" dirty="0">
                <a:solidFill>
                  <a:schemeClr val="tx1"/>
                </a:solidFill>
                <a:latin typeface="Times New Roman" panose="02020603050405020304" pitchFamily="18" charset="0"/>
                <a:cs typeface="Times New Roman" panose="02020603050405020304" pitchFamily="18" charset="0"/>
              </a:rPr>
              <a:t>+ Hình ảnh giàn phơi ngày cuối năm: tác giả hình dung giàn phơi “dầu dãi oằn mình” vì bày ra nhiều món ngon, chuẩn bị cho cuộc hội hè ngày Tết: bánh phồng vừa quết xong, củ kiệu mới trộn đường xong, mứt gừng mới ngào nửa lửa, cá khô mùa đìa,…</a:t>
            </a:r>
          </a:p>
        </p:txBody>
      </p:sp>
    </p:spTree>
    <p:extLst>
      <p:ext uri="{BB962C8B-B14F-4D97-AF65-F5344CB8AC3E}">
        <p14:creationId xmlns:p14="http://schemas.microsoft.com/office/powerpoint/2010/main" val="278605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3257550" y="0"/>
            <a:ext cx="3190875" cy="609600"/>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latin typeface="Times New Roman" panose="02020603050405020304" pitchFamily="18" charset="0"/>
                <a:cs typeface="Times New Roman" panose="02020603050405020304" pitchFamily="18" charset="0"/>
              </a:rPr>
              <a:t>Đoạn 2</a:t>
            </a:r>
            <a:endParaRPr lang="vi-VN" sz="3200"/>
          </a:p>
        </p:txBody>
      </p:sp>
      <p:sp>
        <p:nvSpPr>
          <p:cNvPr id="5" name="Bevel 4"/>
          <p:cNvSpPr/>
          <p:nvPr/>
        </p:nvSpPr>
        <p:spPr>
          <a:xfrm>
            <a:off x="142875" y="723900"/>
            <a:ext cx="11906250" cy="6029325"/>
          </a:xfrm>
          <a:prstGeom prst="bevel">
            <a:avLst>
              <a:gd name="adj" fmla="val 3811"/>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Font typeface="Wingdings" panose="05000000000000000000" pitchFamily="2" charset="2"/>
              <a:buChar char="Ø"/>
            </a:pPr>
            <a:r>
              <a:rPr lang="vi-VN" sz="2800" dirty="0">
                <a:solidFill>
                  <a:schemeClr val="tx1"/>
                </a:solidFill>
                <a:latin typeface="Times New Roman" panose="02020603050405020304" pitchFamily="18" charset="0"/>
                <a:cs typeface="Times New Roman" panose="02020603050405020304" pitchFamily="18" charset="0"/>
              </a:rPr>
              <a:t>Hình ảnh oằn mình ấy lại như chứa một niềm vui trong tâm trí khi giàn phơi ấy hiện hữu nhiều món ăn ngon mà khiến mọi đứa trẻ con đều thèm thuồng, mong ngóng.</a:t>
            </a:r>
          </a:p>
          <a:p>
            <a:r>
              <a:rPr lang="vi-VN" sz="2800" dirty="0">
                <a:solidFill>
                  <a:schemeClr val="tx1"/>
                </a:solidFill>
                <a:latin typeface="Times New Roman" panose="02020603050405020304" pitchFamily="18" charset="0"/>
                <a:cs typeface="Times New Roman" panose="02020603050405020304" pitchFamily="18" charset="0"/>
              </a:rPr>
              <a:t>+ Hình ảnh giàn phơi với món đặc sản: </a:t>
            </a:r>
          </a:p>
          <a:p>
            <a:r>
              <a:rPr lang="vi-VN" sz="2800" dirty="0">
                <a:solidFill>
                  <a:schemeClr val="tx1"/>
                </a:solidFill>
                <a:latin typeface="Times New Roman" panose="02020603050405020304" pitchFamily="18" charset="0"/>
                <a:cs typeface="Times New Roman" panose="02020603050405020304" pitchFamily="18" charset="0"/>
              </a:rPr>
              <a:t>++Chuối ép khô -  Từng lời của tác giả khiến người đọc ứa nước miếng theo: Chuối xiêm chín cây sẵn ngoài vườn, lột vỏ phơi một nắng rồi ép mỏng; những miếng chuối ép mỏng bắt đầu khô quắt, vàng óng như vừa nướng trên than hồng,…</a:t>
            </a:r>
          </a:p>
          <a:p>
            <a:r>
              <a:rPr lang="vi-VN" sz="2800" dirty="0">
                <a:solidFill>
                  <a:schemeClr val="tx1"/>
                </a:solidFill>
                <a:latin typeface="Times New Roman" panose="02020603050405020304" pitchFamily="18" charset="0"/>
                <a:cs typeface="Times New Roman" panose="02020603050405020304" pitchFamily="18" charset="0"/>
              </a:rPr>
              <a:t>++ Tô cơm nguội chan nước dừa ăn với khô lóc nướng.</a:t>
            </a:r>
          </a:p>
          <a:p>
            <a:r>
              <a:rPr lang="vi-VN" sz="2800" dirty="0">
                <a:solidFill>
                  <a:schemeClr val="tx1"/>
                </a:solidFill>
                <a:latin typeface="Times New Roman" panose="02020603050405020304" pitchFamily="18" charset="0"/>
                <a:cs typeface="Times New Roman" panose="02020603050405020304" pitchFamily="18" charset="0"/>
              </a:rPr>
              <a:t>++ Thịt kho tàu để ăn với dưa kiệu nhà.</a:t>
            </a:r>
          </a:p>
          <a:p>
            <a:r>
              <a:rPr lang="vi-VN" sz="2800" dirty="0">
                <a:solidFill>
                  <a:schemeClr val="tx1"/>
                </a:solidFill>
                <a:latin typeface="Times New Roman" panose="02020603050405020304" pitchFamily="18" charset="0"/>
                <a:cs typeface="Times New Roman" panose="02020603050405020304" pitchFamily="18" charset="0"/>
              </a:rPr>
              <a:t>++ Hũ mắm tép dầm nắng sát hàng rào ăn cùng khế chát, khế chua cùng với gừng xắt mịn.</a:t>
            </a: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Mâm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mứt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tắc</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42489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114300" y="600075"/>
            <a:ext cx="11982450" cy="6172200"/>
          </a:xfrm>
          <a:prstGeom prst="frame">
            <a:avLst>
              <a:gd name="adj1" fmla="val 324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Font typeface="Wingdings" panose="05000000000000000000" pitchFamily="2" charset="2"/>
              <a:buChar char="Ø"/>
            </a:pP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món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hương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quê</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liền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mà</a:t>
            </a:r>
            <a:r>
              <a:rPr lang="en-US" sz="2800" dirty="0">
                <a:solidFill>
                  <a:schemeClr val="tx1"/>
                </a:solidFill>
                <a:latin typeface="Times New Roman" panose="02020603050405020304" pitchFamily="18" charset="0"/>
                <a:cs typeface="Times New Roman" panose="02020603050405020304" pitchFamily="18" charset="0"/>
              </a:rPr>
              <a:t> qua </a:t>
            </a:r>
            <a:r>
              <a:rPr lang="en-US" sz="2800" dirty="0" err="1">
                <a:solidFill>
                  <a:schemeClr val="tx1"/>
                </a:solidFill>
                <a:latin typeface="Times New Roman" panose="02020603050405020304" pitchFamily="18" charset="0"/>
                <a:cs typeface="Times New Roman" panose="02020603050405020304" pitchFamily="18" charset="0"/>
              </a:rPr>
              <a:t>từng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miêu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tả</a:t>
            </a:r>
            <a:r>
              <a:rPr lang="en-US" sz="2800" dirty="0">
                <a:solidFill>
                  <a:schemeClr val="tx1"/>
                </a:solidFill>
                <a:latin typeface="Times New Roman" panose="02020603050405020304" pitchFamily="18" charset="0"/>
                <a:cs typeface="Times New Roman" panose="02020603050405020304" pitchFamily="18" charset="0"/>
              </a:rPr>
              <a:t> ta </a:t>
            </a:r>
            <a:r>
              <a:rPr lang="en-US" sz="2800" dirty="0" err="1">
                <a:solidFill>
                  <a:schemeClr val="tx1"/>
                </a:solidFill>
                <a:latin typeface="Times New Roman" panose="02020603050405020304" pitchFamily="18" charset="0"/>
                <a:cs typeface="Times New Roman" panose="02020603050405020304" pitchFamily="18" charset="0"/>
              </a:rPr>
              <a:t>còn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thèm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nhớ</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hương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oằn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suốt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món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ngon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hội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hè</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Giêng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lặn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vừa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vừa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tợp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miếng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trà</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đem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dầm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uống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cũng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ngon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thấu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tâm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hồn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mệt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nhoài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món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gọi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lịm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lim</a:t>
            </a:r>
            <a:r>
              <a:rPr lang="en-US" sz="2800" dirty="0">
                <a:solidFill>
                  <a:schemeClr val="tx1"/>
                </a:solidFill>
                <a:latin typeface="Times New Roman" panose="02020603050405020304" pitchFamily="18" charset="0"/>
                <a:cs typeface="Times New Roman" panose="02020603050405020304" pitchFamily="18" charset="0"/>
              </a:rPr>
              <a:t> dim </a:t>
            </a:r>
            <a:r>
              <a:rPr lang="en-US" sz="2800" dirty="0" err="1">
                <a:solidFill>
                  <a:schemeClr val="tx1"/>
                </a:solidFill>
                <a:latin typeface="Times New Roman" panose="02020603050405020304" pitchFamily="18" charset="0"/>
                <a:cs typeface="Times New Roman" panose="02020603050405020304" pitchFamily="18" charset="0"/>
              </a:rPr>
              <a:t>như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tụi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kiến</a:t>
            </a:r>
            <a:endParaRPr lang="vi-VN" sz="2800" dirty="0">
              <a:solidFill>
                <a:schemeClr val="tx1"/>
              </a:solidFill>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Ø"/>
            </a:pP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trọng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quê</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hương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nghèo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khó</a:t>
            </a:r>
            <a:r>
              <a:rPr lang="en-US" sz="2800" dirty="0">
                <a:solidFill>
                  <a:schemeClr val="tx1"/>
                </a:solidFill>
                <a:latin typeface="Times New Roman" panose="02020603050405020304" pitchFamily="18" charset="0"/>
                <a:cs typeface="Times New Roman" panose="02020603050405020304" pitchFamily="18" charset="0"/>
              </a:rPr>
              <a:t>.</a:t>
            </a:r>
          </a:p>
          <a:p>
            <a:pPr marL="457200" indent="-457200">
              <a:buFontTx/>
              <a:buChar char="-"/>
            </a:pP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qua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đầy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miêu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món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tuổi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quê</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hương</a:t>
            </a:r>
            <a:r>
              <a:rPr lang="en-US" sz="2800" dirty="0">
                <a:solidFill>
                  <a:schemeClr val="tx1"/>
                </a:solidFill>
                <a:latin typeface="Times New Roman" panose="02020603050405020304" pitchFamily="18" charset="0"/>
                <a:cs typeface="Times New Roman" panose="02020603050405020304" pitchFamily="18" charset="0"/>
              </a:rPr>
              <a:t> </a:t>
            </a:r>
          </a:p>
          <a:p>
            <a:r>
              <a:rPr lang="en-US" sz="2800" dirty="0">
                <a:solidFill>
                  <a:schemeClr val="tx1"/>
                </a:solidFill>
                <a:latin typeface="Times New Roman" panose="02020603050405020304" pitchFamily="18" charset="0"/>
                <a:cs typeface="Times New Roman" panose="02020603050405020304" pitchFamily="18" charset="0"/>
              </a:rPr>
              <a:t>=&gt;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đầy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chan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chứa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p>
            <a:pPr lvl="0"/>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ound Same Side Corner Rectangle 4"/>
          <p:cNvSpPr/>
          <p:nvPr/>
        </p:nvSpPr>
        <p:spPr>
          <a:xfrm>
            <a:off x="3228975" y="0"/>
            <a:ext cx="3190875" cy="609600"/>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latin typeface="Times New Roman" panose="02020603050405020304" pitchFamily="18" charset="0"/>
                <a:cs typeface="Times New Roman" panose="02020603050405020304" pitchFamily="18" charset="0"/>
              </a:rPr>
              <a:t>Đoạn 2</a:t>
            </a:r>
            <a:endParaRPr lang="vi-VN" sz="3200"/>
          </a:p>
        </p:txBody>
      </p:sp>
    </p:spTree>
    <p:extLst>
      <p:ext uri="{BB962C8B-B14F-4D97-AF65-F5344CB8AC3E}">
        <p14:creationId xmlns:p14="http://schemas.microsoft.com/office/powerpoint/2010/main" val="3290701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phơi chuố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292099"/>
            <a:ext cx="5607050" cy="303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phơi phồng tô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025" y="3629024"/>
            <a:ext cx="5600699"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phơi c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025" y="292099"/>
            <a:ext cx="5600699" cy="303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phơi củ kiệ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5" y="3690937"/>
            <a:ext cx="5607050"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630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circle(in)">
                                      <p:cBhvr>
                                        <p:cTn id="7" dur="2000"/>
                                        <p:tgtEl>
                                          <p:spTgt spid="1029"/>
                                        </p:tgtEl>
                                      </p:cBhvr>
                                    </p:animEffect>
                                  </p:childTnLst>
                                </p:cTn>
                              </p:par>
                              <p:par>
                                <p:cTn id="8" presetID="6" presetClass="entr" presetSubtype="16"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circle(in)">
                                      <p:cBhvr>
                                        <p:cTn id="10" dur="2000"/>
                                        <p:tgtEl>
                                          <p:spTgt spid="1030"/>
                                        </p:tgtEl>
                                      </p:cBhvr>
                                    </p:animEffect>
                                  </p:childTnLst>
                                </p:cTn>
                              </p:par>
                              <p:par>
                                <p:cTn id="11" presetID="6"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3228975" y="0"/>
            <a:ext cx="3190875" cy="609600"/>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latin typeface="Times New Roman" panose="02020603050405020304" pitchFamily="18" charset="0"/>
                <a:cs typeface="Times New Roman" panose="02020603050405020304" pitchFamily="18" charset="0"/>
              </a:rPr>
              <a:t>Đoạn 2</a:t>
            </a:r>
            <a:endParaRPr lang="vi-VN" sz="3200"/>
          </a:p>
        </p:txBody>
      </p:sp>
      <p:sp>
        <p:nvSpPr>
          <p:cNvPr id="5" name="Bevel 4"/>
          <p:cNvSpPr/>
          <p:nvPr/>
        </p:nvSpPr>
        <p:spPr>
          <a:xfrm>
            <a:off x="219075" y="781050"/>
            <a:ext cx="11668125" cy="5810250"/>
          </a:xfrm>
          <a:prstGeom prst="bevel">
            <a:avLst>
              <a:gd name="adj" fmla="val 517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rõ</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món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món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xót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nghèo</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Ø"/>
            </a:pPr>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lắng</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lvl="0"/>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Đậm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412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76" y="866775"/>
            <a:ext cx="5553074" cy="52959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19100"/>
            <a:ext cx="5353050" cy="4762500"/>
          </a:xfrm>
          <a:prstGeom prst="rect">
            <a:avLst/>
          </a:prstGeom>
        </p:spPr>
      </p:pic>
    </p:spTree>
    <p:extLst>
      <p:ext uri="{BB962C8B-B14F-4D97-AF65-F5344CB8AC3E}">
        <p14:creationId xmlns:p14="http://schemas.microsoft.com/office/powerpoint/2010/main" val="1073105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3375" y="57150"/>
            <a:ext cx="11639550" cy="10477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solidFill>
                  <a:srgbClr val="FF0000"/>
                </a:solidFill>
                <a:latin typeface="Times New Roman" panose="02020603050405020304" pitchFamily="18" charset="0"/>
                <a:cs typeface="Times New Roman" panose="02020603050405020304" pitchFamily="18" charset="0"/>
              </a:rPr>
              <a:t>3. </a:t>
            </a:r>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3: </a:t>
            </a:r>
            <a:r>
              <a:rPr lang="vi-VN" sz="3200" b="1" dirty="0">
                <a:solidFill>
                  <a:srgbClr val="FF0000"/>
                </a:solidFill>
                <a:latin typeface="Times New Roman" panose="02020603050405020304" pitchFamily="18" charset="0"/>
                <a:cs typeface="Times New Roman" panose="02020603050405020304" pitchFamily="18" charset="0"/>
              </a:rPr>
              <a:t>Tình cảm, tâm tư của tác giả gắn liền với giàn phơi, nhận thức về con người và cuộc sống gắn liền với giàn phơi.</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Cloud Callout 4"/>
          <p:cNvSpPr/>
          <p:nvPr/>
        </p:nvSpPr>
        <p:spPr>
          <a:xfrm>
            <a:off x="371474" y="1428750"/>
            <a:ext cx="4829175" cy="4552950"/>
          </a:xfrm>
          <a:prstGeom prst="cloud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a:latin typeface="Times New Roman" panose="02020603050405020304" pitchFamily="18" charset="0"/>
                <a:cs typeface="Times New Roman" panose="02020603050405020304" pitchFamily="18" charset="0"/>
              </a:rPr>
              <a:t>+ Theo thời gian, tác giả đã nhận thức được điều gì về con người và cuộc sống qua những kí ức về giàn phơi?</a:t>
            </a:r>
          </a:p>
        </p:txBody>
      </p:sp>
      <p:sp>
        <p:nvSpPr>
          <p:cNvPr id="6" name="Cloud Callout 5"/>
          <p:cNvSpPr/>
          <p:nvPr/>
        </p:nvSpPr>
        <p:spPr>
          <a:xfrm>
            <a:off x="6572250" y="1428750"/>
            <a:ext cx="4552950" cy="4552950"/>
          </a:xfrm>
          <a:prstGeom prst="cloud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a:latin typeface="Times New Roman" panose="02020603050405020304" pitchFamily="18" charset="0"/>
                <a:cs typeface="Times New Roman" panose="02020603050405020304" pitchFamily="18" charset="0"/>
              </a:rPr>
              <a:t>+ Em có nhận xét gì về tình cảm, cảm xúc của tác giả trong đoạn 3?</a:t>
            </a:r>
          </a:p>
        </p:txBody>
      </p:sp>
    </p:spTree>
    <p:extLst>
      <p:ext uri="{BB962C8B-B14F-4D97-AF65-F5344CB8AC3E}">
        <p14:creationId xmlns:p14="http://schemas.microsoft.com/office/powerpoint/2010/main" val="1249843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5"/>
                                        </p:tgtEl>
                                        <p:attrNameLst>
                                          <p:attrName>ppt_x</p:attrName>
                                        </p:attrNameLst>
                                      </p:cBhvr>
                                      <p:tavLst>
                                        <p:tav tm="0">
                                          <p:val>
                                            <p:strVal val="ppt_x"/>
                                          </p:val>
                                        </p:tav>
                                        <p:tav tm="100000">
                                          <p:val>
                                            <p:strVal val="ppt_x"/>
                                          </p:val>
                                        </p:tav>
                                      </p:tavLst>
                                    </p:anim>
                                    <p:anim calcmode="lin" valueType="num">
                                      <p:cBhvr additive="base">
                                        <p:cTn id="18" dur="500"/>
                                        <p:tgtEl>
                                          <p:spTgt spid="5"/>
                                        </p:tgtEl>
                                        <p:attrNameLst>
                                          <p:attrName>ppt_y</p:attrName>
                                        </p:attrNameLst>
                                      </p:cBhvr>
                                      <p:tavLst>
                                        <p:tav tm="0">
                                          <p:val>
                                            <p:strVal val="ppt_y"/>
                                          </p:val>
                                        </p:tav>
                                        <p:tav tm="100000">
                                          <p:val>
                                            <p:strVal val="1+ppt_h/2"/>
                                          </p:val>
                                        </p:tav>
                                      </p:tavLst>
                                    </p:anim>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9525" y="76200"/>
            <a:ext cx="2343150" cy="5619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Đoạn 3</a:t>
            </a:r>
            <a:endParaRPr lang="vi-VN" sz="3200"/>
          </a:p>
        </p:txBody>
      </p:sp>
      <p:sp>
        <p:nvSpPr>
          <p:cNvPr id="5" name="Rectangle 4"/>
          <p:cNvSpPr/>
          <p:nvPr/>
        </p:nvSpPr>
        <p:spPr>
          <a:xfrm>
            <a:off x="266700" y="742950"/>
            <a:ext cx="11763375" cy="6019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tuổi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khiến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muốn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mình</a:t>
            </a:r>
            <a:r>
              <a:rPr lang="en-US" sz="2800" dirty="0">
                <a:solidFill>
                  <a:srgbClr val="0070C0"/>
                </a:solidFill>
                <a:latin typeface="Times New Roman" panose="02020603050405020304" pitchFamily="18" charset="0"/>
                <a:cs typeface="Times New Roman" panose="02020603050405020304" pitchFamily="18" charset="0"/>
              </a:rPr>
              <a:t> -&gt; </a:t>
            </a:r>
            <a:r>
              <a:rPr lang="en-US" sz="2800" dirty="0" err="1">
                <a:solidFill>
                  <a:srgbClr val="0070C0"/>
                </a:solidFill>
                <a:latin typeface="Times New Roman" panose="02020603050405020304" pitchFamily="18" charset="0"/>
                <a:cs typeface="Times New Roman" panose="02020603050405020304" pitchFamily="18" charset="0"/>
              </a:rPr>
              <a:t>giờ</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hiểu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giàu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nghèo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mỗi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thấy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quan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trọng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giờ</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đây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phải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đầy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ắp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yên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cảm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chỉ</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thấy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chòi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chèo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đò</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tàu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chuối</a:t>
            </a:r>
            <a:r>
              <a:rPr lang="en-US" sz="2800" dirty="0">
                <a:solidFill>
                  <a:srgbClr val="0070C0"/>
                </a:solidFill>
                <a:latin typeface="Times New Roman" panose="02020603050405020304" pitchFamily="18" charset="0"/>
                <a:cs typeface="Times New Roman" panose="02020603050405020304" pitchFamily="18" charset="0"/>
              </a:rPr>
              <a:t> ở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cuối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lòng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thấy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vui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nhõm</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Ø"/>
            </a:pPr>
            <a:r>
              <a:rPr lang="en-US" sz="2800" dirty="0" err="1">
                <a:solidFill>
                  <a:srgbClr val="0070C0"/>
                </a:solidFill>
                <a:latin typeface="Times New Roman" panose="02020603050405020304" pitchFamily="18" charset="0"/>
                <a:cs typeface="Times New Roman" panose="02020603050405020304" pitchFamily="18" charset="0"/>
              </a:rPr>
              <a:t>Cái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nhìn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đầy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xót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nghèo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khổ</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quê</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sống</a:t>
            </a:r>
            <a:r>
              <a:rPr lang="en-US" sz="2800" dirty="0">
                <a:solidFill>
                  <a:srgbClr val="0070C0"/>
                </a:solidFill>
                <a:latin typeface="Times New Roman" panose="02020603050405020304" pitchFamily="18" charset="0"/>
                <a:cs typeface="Times New Roman" panose="02020603050405020304" pitchFamily="18" charset="0"/>
              </a:rPr>
              <a:t> con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Đây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cũng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trữ</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bản</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tôi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đoạn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cuối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rõ</a:t>
            </a:r>
            <a:r>
              <a:rPr lang="en-US" sz="2800" dirty="0">
                <a:solidFill>
                  <a:srgbClr val="0070C0"/>
                </a:solidFill>
                <a:latin typeface="Times New Roman" panose="02020603050405020304" pitchFamily="18" charset="0"/>
                <a:cs typeface="Times New Roman" panose="02020603050405020304" pitchFamily="18" charset="0"/>
              </a:rPr>
              <a:t> qua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xưng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hô</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câu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chuyện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muốn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đuổi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thay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đổi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nghĩ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theo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tháng</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581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619375" y="85725"/>
            <a:ext cx="4010025" cy="51435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Times New Roman" panose="02020603050405020304" pitchFamily="18" charset="0"/>
                <a:cs typeface="Times New Roman" panose="02020603050405020304" pitchFamily="18" charset="0"/>
              </a:rPr>
              <a:t>III. Tổng kết</a:t>
            </a:r>
            <a:endParaRPr lang="vi-VN" sz="28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6252" y="1306103"/>
            <a:ext cx="3913095" cy="3085060"/>
          </a:xfrm>
          <a:prstGeom prst="rect">
            <a:avLst/>
          </a:prstGeom>
        </p:spPr>
      </p:pic>
      <p:sp>
        <p:nvSpPr>
          <p:cNvPr id="6" name="Oval Callout 5"/>
          <p:cNvSpPr/>
          <p:nvPr/>
        </p:nvSpPr>
        <p:spPr>
          <a:xfrm>
            <a:off x="5934075" y="1114424"/>
            <a:ext cx="4314825" cy="3114675"/>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 Chỉ ra những đặc sắc về nội dung và nghệ thuật của văn bản?</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18771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161925" y="66675"/>
            <a:ext cx="6200775" cy="6581775"/>
          </a:xfrm>
          <a:prstGeom prst="double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a:latin typeface="Times New Roman" panose="02020603050405020304" pitchFamily="18" charset="0"/>
                <a:cs typeface="Times New Roman" panose="02020603050405020304" pitchFamily="18" charset="0"/>
              </a:rPr>
              <a:t>1. Nghệ thuật</a:t>
            </a:r>
            <a:endParaRPr lang="vi-VN" sz="2800">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Chất trữ tình của tác giả thể hiện trong sự hoà quyện tình cảm, cảm xúc của tác giả với vẻ đẹp của thiên nhiên tạo vật.</a:t>
            </a:r>
          </a:p>
          <a:p>
            <a:r>
              <a:rPr lang="vi-VN" sz="2800">
                <a:latin typeface="Times New Roman" panose="02020603050405020304" pitchFamily="18" charset="0"/>
                <a:cs typeface="Times New Roman" panose="02020603050405020304" pitchFamily="18" charset="0"/>
              </a:rPr>
              <a:t>- Cái tôi thể hiện các thể hiện, cảm xúc riêng của tác giả gắn liền với những hình ảnh, câu chuyện về giàn phơi.</a:t>
            </a:r>
          </a:p>
          <a:p>
            <a:r>
              <a:rPr lang="vi-VN" sz="2800">
                <a:latin typeface="Times New Roman" panose="02020603050405020304" pitchFamily="18" charset="0"/>
                <a:cs typeface="Times New Roman" panose="02020603050405020304" pitchFamily="18" charset="0"/>
              </a:rPr>
              <a:t>- Ngôn ngữ, giọng điệu tinh tế, bình dị, nhẹ nhàng, giàu hình ảnh, giàu chất thơ, đậm màu sắc ngôn ngữ Nam Bộ.</a:t>
            </a:r>
          </a:p>
        </p:txBody>
      </p:sp>
      <p:sp>
        <p:nvSpPr>
          <p:cNvPr id="5" name="Double Wave 4"/>
          <p:cNvSpPr/>
          <p:nvPr/>
        </p:nvSpPr>
        <p:spPr>
          <a:xfrm>
            <a:off x="6667500" y="1304925"/>
            <a:ext cx="5372100" cy="5600700"/>
          </a:xfrm>
          <a:prstGeom prst="doubleWav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a:latin typeface="Times New Roman" panose="02020603050405020304" pitchFamily="18" charset="0"/>
                <a:cs typeface="Times New Roman" panose="02020603050405020304" pitchFamily="18" charset="0"/>
              </a:rPr>
              <a:t>2. Nội dung</a:t>
            </a:r>
            <a:endParaRPr lang="vi-VN"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Tác phẩm đã đưa đến hình ảnh một giàn phơi đặc biệt, phong phú vào tháng Chạp của một miền quê nghèo vùng Nam Bộ. Qua đó, tác giả thể hiện niềm yêu thương sâu sắc với quê hương và thân phận con người.</a:t>
            </a:r>
          </a:p>
        </p:txBody>
      </p:sp>
    </p:spTree>
    <p:extLst>
      <p:ext uri="{BB962C8B-B14F-4D97-AF65-F5344CB8AC3E}">
        <p14:creationId xmlns:p14="http://schemas.microsoft.com/office/powerpoint/2010/main" val="33356091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828925" y="85725"/>
            <a:ext cx="5467350" cy="695325"/>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rgbClr val="FF0000"/>
                </a:solidFill>
                <a:latin typeface="Times New Roman" panose="02020603050405020304" pitchFamily="18" charset="0"/>
                <a:cs typeface="Times New Roman" panose="02020603050405020304" pitchFamily="18" charset="0"/>
              </a:rPr>
              <a:t>Hoạt động 3: Luyện tập</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5" name="7-Point Star 4"/>
          <p:cNvSpPr/>
          <p:nvPr/>
        </p:nvSpPr>
        <p:spPr>
          <a:xfrm>
            <a:off x="85726" y="2652713"/>
            <a:ext cx="4457700" cy="3057525"/>
          </a:xfrm>
          <a:prstGeom prst="star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latin typeface="Times New Roman" panose="02020603050405020304" pitchFamily="18" charset="0"/>
                <a:cs typeface="Times New Roman" panose="02020603050405020304" pitchFamily="18" charset="0"/>
              </a:rPr>
              <a:t>Trò chơi </a:t>
            </a:r>
            <a:r>
              <a:rPr lang="vi-VN" sz="3200" i="1" dirty="0">
                <a:latin typeface="Times New Roman" panose="02020603050405020304" pitchFamily="18" charset="0"/>
                <a:cs typeface="Times New Roman" panose="02020603050405020304" pitchFamily="18" charset="0"/>
              </a:rPr>
              <a:t>Ngôi sao may mắn</a:t>
            </a:r>
            <a:endParaRPr lang="vi-VN" sz="3200" dirty="0">
              <a:latin typeface="Times New Roman" panose="02020603050405020304" pitchFamily="18" charset="0"/>
              <a:cs typeface="Times New Roman" panose="02020603050405020304" pitchFamily="18" charset="0"/>
            </a:endParaRPr>
          </a:p>
        </p:txBody>
      </p:sp>
      <p:sp>
        <p:nvSpPr>
          <p:cNvPr id="6" name="Plaque 5"/>
          <p:cNvSpPr/>
          <p:nvPr/>
        </p:nvSpPr>
        <p:spPr>
          <a:xfrm>
            <a:off x="4543426" y="990601"/>
            <a:ext cx="7419974" cy="5267324"/>
          </a:xfrm>
          <a:prstGeom prst="plaqu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Luật chơi: </a:t>
            </a:r>
          </a:p>
          <a:p>
            <a:r>
              <a:rPr lang="vi-VN" sz="3200" dirty="0">
                <a:solidFill>
                  <a:schemeClr val="tx1"/>
                </a:solidFill>
                <a:latin typeface="Times New Roman" panose="02020603050405020304" pitchFamily="18" charset="0"/>
                <a:cs typeface="Times New Roman" panose="02020603050405020304" pitchFamily="18" charset="0"/>
              </a:rPr>
              <a:t>Có 3 ngôi sao, trong đó có một ngôi sao may mắn. Bạn nào lật được ngôi sao may mắn sẽ có ngay điểm tốt mà không cần trả lời. Bạn nào lật hai ngôi sao còn lại phải trả lời câu hỏi. Trả lời đúng sẽ được điểm tốt. Bạn nào trả lời sai phải hát một bài hát ngắn.</a:t>
            </a:r>
          </a:p>
        </p:txBody>
      </p:sp>
      <p:sp>
        <p:nvSpPr>
          <p:cNvPr id="7" name="Rectangle 6"/>
          <p:cNvSpPr/>
          <p:nvPr/>
        </p:nvSpPr>
        <p:spPr>
          <a:xfrm>
            <a:off x="247650" y="990601"/>
            <a:ext cx="4171950" cy="14573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latin typeface="Times New Roman" panose="02020603050405020304" pitchFamily="18" charset="0"/>
                <a:cs typeface="Times New Roman" panose="02020603050405020304" pitchFamily="18" charset="0"/>
              </a:rPr>
              <a:t>*Nhiệm vụ 1</a:t>
            </a:r>
            <a:r>
              <a:rPr lang="vi-VN" sz="2800" dirty="0">
                <a:latin typeface="Times New Roman" panose="02020603050405020304" pitchFamily="18" charset="0"/>
                <a:cs typeface="Times New Roman" panose="02020603050405020304" pitchFamily="18" charset="0"/>
              </a:rPr>
              <a:t>: </a:t>
            </a:r>
          </a:p>
          <a:p>
            <a:r>
              <a:rPr lang="vi-VN" sz="2800" b="1" dirty="0">
                <a:latin typeface="Times New Roman" panose="02020603050405020304" pitchFamily="18" charset="0"/>
                <a:cs typeface="Times New Roman" panose="02020603050405020304" pitchFamily="18" charset="0"/>
              </a:rPr>
              <a:t>Trắc nghiệm củng cố</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6437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9575" y="114300"/>
            <a:ext cx="11458575" cy="26765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FF0000"/>
                </a:solidFill>
                <a:latin typeface="Times New Roman" panose="02020603050405020304" pitchFamily="18" charset="0"/>
                <a:cs typeface="Times New Roman" panose="02020603050405020304" pitchFamily="18" charset="0"/>
              </a:rPr>
              <a:t>(Ngôi sao 1) Câu 1:</a:t>
            </a:r>
            <a:r>
              <a:rPr lang="vi-VN" sz="2800" dirty="0">
                <a:solidFill>
                  <a:srgbClr val="FF0000"/>
                </a:solidFill>
                <a:latin typeface="Times New Roman" panose="02020603050405020304" pitchFamily="18" charset="0"/>
                <a:cs typeface="Times New Roman" panose="02020603050405020304" pitchFamily="18" charset="0"/>
              </a:rPr>
              <a:t> Ở trong bài nhắc đến giàn phơi sân trước vào mùa tháng Chạp.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năm</a:t>
            </a:r>
            <a:r>
              <a:rPr lang="en-US" sz="2800" dirty="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a:p>
            <a:pPr lvl="0"/>
            <a:r>
              <a:rPr lang="en-US" sz="2800" dirty="0">
                <a:solidFill>
                  <a:srgbClr val="FF0000"/>
                </a:solidFill>
                <a:latin typeface="Times New Roman" panose="02020603050405020304" pitchFamily="18" charset="0"/>
                <a:cs typeface="Times New Roman" panose="02020603050405020304" pitchFamily="18" charset="0"/>
              </a:rPr>
              <a:t>A. </a:t>
            </a:r>
            <a:r>
              <a:rPr lang="en-US" sz="2800" dirty="0" err="1">
                <a:solidFill>
                  <a:srgbClr val="FF0000"/>
                </a:solidFill>
                <a:latin typeface="Times New Roman" panose="02020603050405020304" pitchFamily="18" charset="0"/>
                <a:cs typeface="Times New Roman" panose="02020603050405020304" pitchFamily="18" charset="0"/>
              </a:rPr>
              <a:t>Tháng</a:t>
            </a:r>
            <a:r>
              <a:rPr lang="en-US" sz="2800" dirty="0">
                <a:solidFill>
                  <a:srgbClr val="FF0000"/>
                </a:solidFill>
                <a:latin typeface="Times New Roman" panose="02020603050405020304" pitchFamily="18" charset="0"/>
                <a:cs typeface="Times New Roman" panose="02020603050405020304" pitchFamily="18" charset="0"/>
              </a:rPr>
              <a:t> 11 </a:t>
            </a:r>
            <a:r>
              <a:rPr lang="en-US" sz="2800" dirty="0" err="1">
                <a:solidFill>
                  <a:srgbClr val="FF0000"/>
                </a:solidFill>
                <a:latin typeface="Times New Roman" panose="02020603050405020304" pitchFamily="18" charset="0"/>
                <a:cs typeface="Times New Roman" panose="02020603050405020304" pitchFamily="18" charset="0"/>
              </a:rPr>
              <a:t>âm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lịch</a:t>
            </a:r>
            <a:endParaRPr lang="vi-VN" sz="2800" dirty="0">
              <a:solidFill>
                <a:srgbClr val="FF0000"/>
              </a:solidFill>
              <a:latin typeface="Times New Roman" panose="02020603050405020304" pitchFamily="18" charset="0"/>
              <a:cs typeface="Times New Roman" panose="02020603050405020304" pitchFamily="18" charset="0"/>
            </a:endParaRPr>
          </a:p>
          <a:p>
            <a:pPr lvl="0"/>
            <a:r>
              <a:rPr lang="en-US" sz="2800" b="1" dirty="0">
                <a:solidFill>
                  <a:srgbClr val="FF0000"/>
                </a:solidFill>
                <a:latin typeface="Times New Roman" panose="02020603050405020304" pitchFamily="18" charset="0"/>
                <a:cs typeface="Times New Roman" panose="02020603050405020304" pitchFamily="18" charset="0"/>
              </a:rPr>
              <a:t>B. </a:t>
            </a:r>
            <a:r>
              <a:rPr lang="en-US" sz="2800" b="1" dirty="0" err="1">
                <a:solidFill>
                  <a:srgbClr val="FF0000"/>
                </a:solidFill>
                <a:latin typeface="Times New Roman" panose="02020603050405020304" pitchFamily="18" charset="0"/>
                <a:cs typeface="Times New Roman" panose="02020603050405020304" pitchFamily="18" charset="0"/>
              </a:rPr>
              <a:t>Tháng</a:t>
            </a:r>
            <a:r>
              <a:rPr lang="en-US" sz="2800" b="1" dirty="0">
                <a:solidFill>
                  <a:srgbClr val="FF0000"/>
                </a:solidFill>
                <a:latin typeface="Times New Roman" panose="02020603050405020304" pitchFamily="18" charset="0"/>
                <a:cs typeface="Times New Roman" panose="02020603050405020304" pitchFamily="18" charset="0"/>
              </a:rPr>
              <a:t> 12 </a:t>
            </a:r>
            <a:r>
              <a:rPr lang="en-US" sz="2800" b="1" dirty="0" err="1">
                <a:solidFill>
                  <a:srgbClr val="FF0000"/>
                </a:solidFill>
                <a:latin typeface="Times New Roman" panose="02020603050405020304" pitchFamily="18" charset="0"/>
                <a:cs typeface="Times New Roman" panose="02020603050405020304" pitchFamily="18" charset="0"/>
              </a:rPr>
              <a:t>âm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lịch</a:t>
            </a:r>
            <a:endParaRPr lang="vi-VN" sz="2800" dirty="0">
              <a:solidFill>
                <a:srgbClr val="FF0000"/>
              </a:solidFill>
              <a:latin typeface="Times New Roman" panose="02020603050405020304" pitchFamily="18" charset="0"/>
              <a:cs typeface="Times New Roman" panose="02020603050405020304" pitchFamily="18" charset="0"/>
            </a:endParaRPr>
          </a:p>
          <a:p>
            <a:pPr lvl="0"/>
            <a:r>
              <a:rPr lang="en-US" sz="2800" dirty="0">
                <a:solidFill>
                  <a:srgbClr val="FF0000"/>
                </a:solidFill>
                <a:latin typeface="Times New Roman" panose="02020603050405020304" pitchFamily="18" charset="0"/>
                <a:cs typeface="Times New Roman" panose="02020603050405020304" pitchFamily="18" charset="0"/>
              </a:rPr>
              <a:t>C. </a:t>
            </a:r>
            <a:r>
              <a:rPr lang="en-US" sz="2800" dirty="0" err="1">
                <a:solidFill>
                  <a:srgbClr val="FF0000"/>
                </a:solidFill>
                <a:latin typeface="Times New Roman" panose="02020603050405020304" pitchFamily="18" charset="0"/>
                <a:cs typeface="Times New Roman" panose="02020603050405020304" pitchFamily="18" charset="0"/>
              </a:rPr>
              <a:t>Tháng</a:t>
            </a:r>
            <a:r>
              <a:rPr lang="en-US" sz="2800" dirty="0">
                <a:solidFill>
                  <a:srgbClr val="FF0000"/>
                </a:solidFill>
                <a:latin typeface="Times New Roman" panose="02020603050405020304" pitchFamily="18" charset="0"/>
                <a:cs typeface="Times New Roman" panose="02020603050405020304" pitchFamily="18" charset="0"/>
              </a:rPr>
              <a:t> 1 </a:t>
            </a:r>
            <a:r>
              <a:rPr lang="en-US" sz="2800" dirty="0" err="1">
                <a:solidFill>
                  <a:srgbClr val="FF0000"/>
                </a:solidFill>
                <a:latin typeface="Times New Roman" panose="02020603050405020304" pitchFamily="18" charset="0"/>
                <a:cs typeface="Times New Roman" panose="02020603050405020304" pitchFamily="18" charset="0"/>
              </a:rPr>
              <a:t>âm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lịch</a:t>
            </a:r>
            <a:endParaRPr lang="vi-VN" sz="2800" dirty="0">
              <a:solidFill>
                <a:srgbClr val="FF0000"/>
              </a:solidFill>
              <a:latin typeface="Times New Roman" panose="02020603050405020304" pitchFamily="18" charset="0"/>
              <a:cs typeface="Times New Roman" panose="02020603050405020304" pitchFamily="18" charset="0"/>
            </a:endParaRPr>
          </a:p>
          <a:p>
            <a:pPr lvl="0"/>
            <a:r>
              <a:rPr lang="en-US" sz="2800" dirty="0">
                <a:solidFill>
                  <a:srgbClr val="FF0000"/>
                </a:solidFill>
                <a:latin typeface="Times New Roman" panose="02020603050405020304" pitchFamily="18" charset="0"/>
                <a:cs typeface="Times New Roman" panose="02020603050405020304" pitchFamily="18" charset="0"/>
              </a:rPr>
              <a:t>D. </a:t>
            </a:r>
            <a:r>
              <a:rPr lang="en-US" sz="2800" dirty="0" err="1">
                <a:solidFill>
                  <a:srgbClr val="FF0000"/>
                </a:solidFill>
                <a:latin typeface="Times New Roman" panose="02020603050405020304" pitchFamily="18" charset="0"/>
                <a:cs typeface="Times New Roman" panose="02020603050405020304" pitchFamily="18" charset="0"/>
              </a:rPr>
              <a:t>Tháng</a:t>
            </a:r>
            <a:r>
              <a:rPr lang="en-US" sz="2800" dirty="0">
                <a:solidFill>
                  <a:srgbClr val="FF0000"/>
                </a:solidFill>
                <a:latin typeface="Times New Roman" panose="02020603050405020304" pitchFamily="18" charset="0"/>
                <a:cs typeface="Times New Roman" panose="02020603050405020304" pitchFamily="18" charset="0"/>
              </a:rPr>
              <a:t> 2 </a:t>
            </a:r>
            <a:r>
              <a:rPr lang="en-US" sz="2800" dirty="0" err="1">
                <a:solidFill>
                  <a:srgbClr val="FF0000"/>
                </a:solidFill>
                <a:latin typeface="Times New Roman" panose="02020603050405020304" pitchFamily="18" charset="0"/>
                <a:cs typeface="Times New Roman" panose="02020603050405020304" pitchFamily="18" charset="0"/>
              </a:rPr>
              <a:t>âm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lịch</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561975" y="3133725"/>
            <a:ext cx="11191875" cy="3143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err="1">
                <a:solidFill>
                  <a:srgbClr val="FF0000"/>
                </a:solidFill>
                <a:latin typeface="Times New Roman" panose="02020603050405020304" pitchFamily="18" charset="0"/>
                <a:cs typeface="Times New Roman" panose="02020603050405020304" pitchFamily="18" charset="0"/>
              </a:rPr>
              <a:t>Ngôi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sao</a:t>
            </a:r>
            <a:r>
              <a:rPr lang="en-US" sz="2800" b="1" dirty="0">
                <a:solidFill>
                  <a:srgbClr val="FF0000"/>
                </a:solidFill>
                <a:latin typeface="Times New Roman" panose="02020603050405020304" pitchFamily="18" charset="0"/>
                <a:cs typeface="Times New Roman" panose="02020603050405020304" pitchFamily="18" charset="0"/>
              </a:rPr>
              <a:t> 2)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2: </a:t>
            </a:r>
            <a:r>
              <a:rPr lang="en-US" sz="2800" b="1" dirty="0" err="1">
                <a:solidFill>
                  <a:srgbClr val="FF0000"/>
                </a:solidFill>
                <a:latin typeface="Times New Roman" panose="02020603050405020304" pitchFamily="18" charset="0"/>
                <a:cs typeface="Times New Roman" panose="02020603050405020304" pitchFamily="18" charset="0"/>
              </a:rPr>
              <a:t>Món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lịm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lim</a:t>
            </a:r>
            <a:r>
              <a:rPr lang="en-US" sz="2800" b="1" dirty="0">
                <a:solidFill>
                  <a:srgbClr val="FF0000"/>
                </a:solidFill>
                <a:latin typeface="Times New Roman" panose="02020603050405020304" pitchFamily="18" charset="0"/>
                <a:cs typeface="Times New Roman" panose="02020603050405020304" pitchFamily="18" charset="0"/>
              </a:rPr>
              <a:t> dim </a:t>
            </a:r>
            <a:r>
              <a:rPr lang="en-US" sz="2800" b="1" dirty="0" err="1">
                <a:solidFill>
                  <a:srgbClr val="FF0000"/>
                </a:solidFill>
                <a:latin typeface="Times New Roman" panose="02020603050405020304" pitchFamily="18" charset="0"/>
                <a:cs typeface="Times New Roman" panose="02020603050405020304" pitchFamily="18" charset="0"/>
              </a:rPr>
              <a:t>như</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tụi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kiến</a:t>
            </a:r>
            <a:r>
              <a:rPr lang="en-US" sz="2800" b="1" dirty="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a:p>
            <a:pPr lvl="0"/>
            <a:r>
              <a:rPr lang="en-US" sz="2800" dirty="0">
                <a:solidFill>
                  <a:srgbClr val="FF0000"/>
                </a:solidFill>
                <a:latin typeface="Times New Roman" panose="02020603050405020304" pitchFamily="18" charset="0"/>
                <a:cs typeface="Times New Roman" panose="02020603050405020304" pitchFamily="18" charset="0"/>
              </a:rPr>
              <a:t>A. </a:t>
            </a:r>
            <a:r>
              <a:rPr lang="en-US" sz="2800" dirty="0" err="1">
                <a:solidFill>
                  <a:srgbClr val="FF0000"/>
                </a:solidFill>
                <a:latin typeface="Times New Roman" panose="02020603050405020304" pitchFamily="18" charset="0"/>
                <a:cs typeface="Times New Roman" panose="02020603050405020304" pitchFamily="18" charset="0"/>
              </a:rPr>
              <a:t>Chuối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khô</a:t>
            </a:r>
            <a:endParaRPr lang="vi-VN" sz="2800" dirty="0">
              <a:solidFill>
                <a:srgbClr val="FF0000"/>
              </a:solidFill>
              <a:latin typeface="Times New Roman" panose="02020603050405020304" pitchFamily="18" charset="0"/>
              <a:cs typeface="Times New Roman" panose="02020603050405020304" pitchFamily="18" charset="0"/>
            </a:endParaRPr>
          </a:p>
          <a:p>
            <a:pPr lvl="0"/>
            <a:r>
              <a:rPr lang="en-US" sz="2800" dirty="0">
                <a:solidFill>
                  <a:srgbClr val="FF0000"/>
                </a:solidFill>
                <a:latin typeface="Times New Roman" panose="02020603050405020304" pitchFamily="18" charset="0"/>
                <a:cs typeface="Times New Roman" panose="02020603050405020304" pitchFamily="18" charset="0"/>
              </a:rPr>
              <a:t>B. </a:t>
            </a:r>
            <a:r>
              <a:rPr lang="en-US" sz="2800" dirty="0" err="1">
                <a:solidFill>
                  <a:srgbClr val="FF0000"/>
                </a:solidFill>
                <a:latin typeface="Times New Roman" panose="02020603050405020304" pitchFamily="18" charset="0"/>
                <a:cs typeface="Times New Roman" panose="02020603050405020304" pitchFamily="18" charset="0"/>
              </a:rPr>
              <a:t>Bánh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phồng</a:t>
            </a:r>
            <a:endParaRPr lang="vi-VN" sz="2800" dirty="0">
              <a:solidFill>
                <a:srgbClr val="FF0000"/>
              </a:solidFill>
              <a:latin typeface="Times New Roman" panose="02020603050405020304" pitchFamily="18" charset="0"/>
              <a:cs typeface="Times New Roman" panose="02020603050405020304" pitchFamily="18" charset="0"/>
            </a:endParaRPr>
          </a:p>
          <a:p>
            <a:pPr lvl="0"/>
            <a:r>
              <a:rPr lang="en-US" sz="2800" dirty="0">
                <a:solidFill>
                  <a:srgbClr val="FF0000"/>
                </a:solidFill>
                <a:latin typeface="Times New Roman" panose="02020603050405020304" pitchFamily="18" charset="0"/>
                <a:cs typeface="Times New Roman" panose="02020603050405020304" pitchFamily="18" charset="0"/>
              </a:rPr>
              <a:t>C. </a:t>
            </a:r>
            <a:r>
              <a:rPr lang="en-US" sz="2800" dirty="0" err="1">
                <a:solidFill>
                  <a:srgbClr val="FF0000"/>
                </a:solidFill>
                <a:latin typeface="Times New Roman" panose="02020603050405020304" pitchFamily="18" charset="0"/>
                <a:cs typeface="Times New Roman" panose="02020603050405020304" pitchFamily="18" charset="0"/>
              </a:rPr>
              <a:t>Cá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khô</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lóc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nướng</a:t>
            </a:r>
            <a:endParaRPr lang="vi-VN" sz="2800" dirty="0">
              <a:solidFill>
                <a:srgbClr val="FF0000"/>
              </a:solidFill>
              <a:latin typeface="Times New Roman" panose="02020603050405020304" pitchFamily="18" charset="0"/>
              <a:cs typeface="Times New Roman" panose="02020603050405020304" pitchFamily="18" charset="0"/>
            </a:endParaRPr>
          </a:p>
          <a:p>
            <a:pPr lvl="0"/>
            <a:r>
              <a:rPr lang="en-US" sz="2800" b="1" dirty="0">
                <a:solidFill>
                  <a:srgbClr val="FF0000"/>
                </a:solidFill>
                <a:latin typeface="Times New Roman" panose="02020603050405020304" pitchFamily="18" charset="0"/>
                <a:cs typeface="Times New Roman" panose="02020603050405020304" pitchFamily="18" charset="0"/>
              </a:rPr>
              <a:t>D. </a:t>
            </a:r>
            <a:r>
              <a:rPr lang="en-US" sz="2800" b="1" dirty="0" err="1">
                <a:solidFill>
                  <a:srgbClr val="FF0000"/>
                </a:solidFill>
                <a:latin typeface="Times New Roman" panose="02020603050405020304" pitchFamily="18" charset="0"/>
                <a:cs typeface="Times New Roman" panose="02020603050405020304" pitchFamily="18" charset="0"/>
              </a:rPr>
              <a:t>Mâm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mứt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tắc</a:t>
            </a:r>
            <a:r>
              <a:rPr lang="en-US" sz="2800" b="1" dirty="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1921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199" y="161925"/>
            <a:ext cx="9610725"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70C0"/>
                </a:solidFill>
                <a:latin typeface="Times New Roman" panose="02020603050405020304" pitchFamily="18" charset="0"/>
                <a:cs typeface="Times New Roman" panose="02020603050405020304" pitchFamily="18" charset="0"/>
              </a:rPr>
              <a:t>*</a:t>
            </a:r>
            <a:r>
              <a:rPr lang="vi-VN" sz="3200" b="1" dirty="0">
                <a:solidFill>
                  <a:srgbClr val="0070C0"/>
                </a:solidFill>
                <a:latin typeface="Times New Roman" panose="02020603050405020304" pitchFamily="18" charset="0"/>
                <a:cs typeface="Times New Roman" panose="02020603050405020304" pitchFamily="18" charset="0"/>
              </a:rPr>
              <a:t>Nhiệm vụ 2</a:t>
            </a:r>
            <a:r>
              <a:rPr lang="vi-VN" sz="3200" dirty="0">
                <a:solidFill>
                  <a:srgbClr val="0070C0"/>
                </a:solidFill>
                <a:latin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cs typeface="Times New Roman" panose="02020603050405020304" pitchFamily="18" charset="0"/>
              </a:rPr>
              <a:t>Chỉ ra những đặc điểm của tản văn được thể hiện trong văn bản</a:t>
            </a:r>
            <a:endParaRPr lang="vi-VN" sz="3200" dirty="0">
              <a:solidFill>
                <a:srgbClr val="0070C0"/>
              </a:solidFill>
              <a:latin typeface="Times New Roman" panose="02020603050405020304" pitchFamily="18" charset="0"/>
              <a:cs typeface="Times New Roman" panose="02020603050405020304" pitchFamily="18" charset="0"/>
            </a:endParaRPr>
          </a:p>
        </p:txBody>
      </p:sp>
      <p:sp>
        <p:nvSpPr>
          <p:cNvPr id="5" name="Down Arrow Callout 4"/>
          <p:cNvSpPr/>
          <p:nvPr/>
        </p:nvSpPr>
        <p:spPr>
          <a:xfrm>
            <a:off x="1643061" y="1495425"/>
            <a:ext cx="8001000" cy="1362075"/>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HS thảo luận theo cặp đôi và hoàn thành nhiệm vụ 2 theo phiếu học tập</a:t>
            </a:r>
            <a:endParaRPr lang="vi-VN" sz="3200">
              <a:solidFill>
                <a:srgbClr val="FF000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86111878"/>
              </p:ext>
            </p:extLst>
          </p:nvPr>
        </p:nvGraphicFramePr>
        <p:xfrm>
          <a:off x="247650" y="2924175"/>
          <a:ext cx="11534775" cy="2804160"/>
        </p:xfrm>
        <a:graphic>
          <a:graphicData uri="http://schemas.openxmlformats.org/drawingml/2006/table">
            <a:tbl>
              <a:tblPr firstRow="1" firstCol="1" bandRow="1">
                <a:tableStyleId>{5C22544A-7EE6-4342-B048-85BDC9FD1C3A}</a:tableStyleId>
              </a:tblPr>
              <a:tblGrid>
                <a:gridCol w="3882182">
                  <a:extLst>
                    <a:ext uri="{9D8B030D-6E8A-4147-A177-3AD203B41FA5}">
                      <a16:colId xmlns:a16="http://schemas.microsoft.com/office/drawing/2014/main" xmlns="" val="1317799400"/>
                    </a:ext>
                  </a:extLst>
                </a:gridCol>
                <a:gridCol w="7652593">
                  <a:extLst>
                    <a:ext uri="{9D8B030D-6E8A-4147-A177-3AD203B41FA5}">
                      <a16:colId xmlns:a16="http://schemas.microsoft.com/office/drawing/2014/main" xmlns="" val="1276191046"/>
                    </a:ext>
                  </a:extLst>
                </a:gridCol>
              </a:tblGrid>
              <a:tr h="0">
                <a:tc>
                  <a:txBody>
                    <a:bodyPr/>
                    <a:lstStyle/>
                    <a:p>
                      <a:pPr marR="30480" algn="ctr">
                        <a:lnSpc>
                          <a:spcPct val="115000"/>
                        </a:lnSpc>
                        <a:spcAft>
                          <a:spcPts val="1200"/>
                        </a:spcAft>
                      </a:pPr>
                      <a:r>
                        <a:rPr lang="vi-VN" sz="3200" dirty="0">
                          <a:effectLst/>
                          <a:latin typeface="Times New Roman" panose="02020603050405020304" pitchFamily="18" charset="0"/>
                          <a:cs typeface="Times New Roman" panose="02020603050405020304" pitchFamily="18" charset="0"/>
                        </a:rPr>
                        <a:t>Đặc điểm của thể loại tản văn</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R="30480" algn="ctr">
                        <a:lnSpc>
                          <a:spcPct val="115000"/>
                        </a:lnSpc>
                        <a:spcAft>
                          <a:spcPts val="1200"/>
                        </a:spcAft>
                      </a:pPr>
                      <a:r>
                        <a:rPr lang="vi-VN" sz="3200" dirty="0">
                          <a:effectLst/>
                          <a:latin typeface="Times New Roman" panose="02020603050405020304" pitchFamily="18" charset="0"/>
                          <a:cs typeface="Times New Roman" panose="02020603050405020304" pitchFamily="18" charset="0"/>
                        </a:rPr>
                        <a:t>Thể hiện trong Mùa phơi sân trước</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232079278"/>
                  </a:ext>
                </a:extLst>
              </a:tr>
              <a:tr h="0">
                <a:tc>
                  <a:txBody>
                    <a:bodyPr/>
                    <a:lstStyle/>
                    <a:p>
                      <a:pPr marR="30480" algn="just">
                        <a:lnSpc>
                          <a:spcPct val="115000"/>
                        </a:lnSpc>
                        <a:spcAft>
                          <a:spcPts val="1200"/>
                        </a:spcAft>
                      </a:pPr>
                      <a:r>
                        <a:rPr lang="en-US" sz="3200" dirty="0" err="1">
                          <a:solidFill>
                            <a:schemeClr val="tx1"/>
                          </a:solidFill>
                          <a:effectLst/>
                          <a:latin typeface="Times New Roman" panose="02020603050405020304" pitchFamily="18" charset="0"/>
                          <a:cs typeface="Times New Roman" panose="02020603050405020304" pitchFamily="18" charset="0"/>
                        </a:rPr>
                        <a:t>Chất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trữ</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tình</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R="30480" algn="just">
                        <a:lnSpc>
                          <a:spcPct val="115000"/>
                        </a:lnSpc>
                        <a:spcAft>
                          <a:spcPts val="1200"/>
                        </a:spcAft>
                      </a:pPr>
                      <a:r>
                        <a:rPr lang="en-US" sz="3200" dirty="0">
                          <a:effectLst/>
                          <a:latin typeface="Times New Roman" panose="02020603050405020304" pitchFamily="18" charset="0"/>
                          <a:cs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05001480"/>
                  </a:ext>
                </a:extLst>
              </a:tr>
              <a:tr h="0">
                <a:tc>
                  <a:txBody>
                    <a:bodyPr/>
                    <a:lstStyle/>
                    <a:p>
                      <a:pPr marR="30480" algn="just">
                        <a:lnSpc>
                          <a:spcPct val="115000"/>
                        </a:lnSpc>
                        <a:spcAft>
                          <a:spcPts val="1200"/>
                        </a:spcAft>
                      </a:pPr>
                      <a:r>
                        <a:rPr lang="en-US" sz="3200" dirty="0" err="1">
                          <a:solidFill>
                            <a:schemeClr val="tx1"/>
                          </a:solidFill>
                          <a:effectLst/>
                          <a:latin typeface="Times New Roman" panose="02020603050405020304" pitchFamily="18" charset="0"/>
                          <a:cs typeface="Times New Roman" panose="02020603050405020304" pitchFamily="18" charset="0"/>
                        </a:rPr>
                        <a:t>Cái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tôi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trong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tản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văn</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R="30480" algn="just">
                        <a:lnSpc>
                          <a:spcPct val="115000"/>
                        </a:lnSpc>
                        <a:spcAft>
                          <a:spcPts val="1200"/>
                        </a:spcAft>
                      </a:pPr>
                      <a:r>
                        <a:rPr lang="en-US" sz="3200" dirty="0">
                          <a:effectLst/>
                          <a:latin typeface="Times New Roman" panose="02020603050405020304" pitchFamily="18" charset="0"/>
                          <a:cs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81362505"/>
                  </a:ext>
                </a:extLst>
              </a:tr>
              <a:tr h="0">
                <a:tc>
                  <a:txBody>
                    <a:bodyPr/>
                    <a:lstStyle/>
                    <a:p>
                      <a:pPr marR="30480" algn="just">
                        <a:lnSpc>
                          <a:spcPct val="115000"/>
                        </a:lnSpc>
                        <a:spcAft>
                          <a:spcPts val="1200"/>
                        </a:spcAft>
                      </a:pPr>
                      <a:r>
                        <a:rPr lang="en-US" sz="3200" dirty="0" err="1">
                          <a:solidFill>
                            <a:schemeClr val="tx1"/>
                          </a:solidFill>
                          <a:effectLst/>
                          <a:latin typeface="Times New Roman" panose="02020603050405020304" pitchFamily="18" charset="0"/>
                          <a:cs typeface="Times New Roman" panose="02020603050405020304" pitchFamily="18" charset="0"/>
                        </a:rPr>
                        <a:t>Ngôn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ngữ</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R="30480" algn="just">
                        <a:lnSpc>
                          <a:spcPct val="115000"/>
                        </a:lnSpc>
                        <a:spcAft>
                          <a:spcPts val="1200"/>
                        </a:spcAft>
                      </a:pPr>
                      <a:r>
                        <a:rPr lang="en-US" sz="3200" dirty="0">
                          <a:effectLst/>
                          <a:latin typeface="Times New Roman" panose="02020603050405020304" pitchFamily="18" charset="0"/>
                          <a:cs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47098648"/>
                  </a:ext>
                </a:extLst>
              </a:tr>
            </a:tbl>
          </a:graphicData>
        </a:graphic>
      </p:graphicFrame>
    </p:spTree>
    <p:extLst>
      <p:ext uri="{BB962C8B-B14F-4D97-AF65-F5344CB8AC3E}">
        <p14:creationId xmlns:p14="http://schemas.microsoft.com/office/powerpoint/2010/main" val="2918537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84339108"/>
              </p:ext>
            </p:extLst>
          </p:nvPr>
        </p:nvGraphicFramePr>
        <p:xfrm>
          <a:off x="85725" y="752475"/>
          <a:ext cx="12049125" cy="6151626"/>
        </p:xfrm>
        <a:graphic>
          <a:graphicData uri="http://schemas.openxmlformats.org/drawingml/2006/table">
            <a:tbl>
              <a:tblPr firstRow="1" firstCol="1" bandRow="1">
                <a:tableStyleId>{5C22544A-7EE6-4342-B048-85BDC9FD1C3A}</a:tableStyleId>
              </a:tblPr>
              <a:tblGrid>
                <a:gridCol w="2953217">
                  <a:extLst>
                    <a:ext uri="{9D8B030D-6E8A-4147-A177-3AD203B41FA5}">
                      <a16:colId xmlns:a16="http://schemas.microsoft.com/office/drawing/2014/main" xmlns="" val="3343545806"/>
                    </a:ext>
                  </a:extLst>
                </a:gridCol>
                <a:gridCol w="9095908">
                  <a:extLst>
                    <a:ext uri="{9D8B030D-6E8A-4147-A177-3AD203B41FA5}">
                      <a16:colId xmlns:a16="http://schemas.microsoft.com/office/drawing/2014/main" xmlns="" val="2685369397"/>
                    </a:ext>
                  </a:extLst>
                </a:gridCol>
              </a:tblGrid>
              <a:tr h="0">
                <a:tc>
                  <a:txBody>
                    <a:bodyPr/>
                    <a:lstStyle/>
                    <a:p>
                      <a:pPr marR="30480" algn="ctr">
                        <a:lnSpc>
                          <a:spcPct val="115000"/>
                        </a:lnSpc>
                        <a:spcAft>
                          <a:spcPts val="1200"/>
                        </a:spcAft>
                      </a:pPr>
                      <a:r>
                        <a:rPr lang="en-US" sz="2700" dirty="0" err="1">
                          <a:solidFill>
                            <a:srgbClr val="0070C0"/>
                          </a:solidFill>
                          <a:effectLst/>
                          <a:latin typeface="Times New Roman" panose="02020603050405020304" pitchFamily="18" charset="0"/>
                          <a:cs typeface="Times New Roman" panose="02020603050405020304" pitchFamily="18" charset="0"/>
                        </a:rPr>
                        <a:t>Đặc</a:t>
                      </a:r>
                      <a:r>
                        <a:rPr lang="en-US" sz="2700" dirty="0">
                          <a:solidFill>
                            <a:srgbClr val="0070C0"/>
                          </a:solidFill>
                          <a:effectLst/>
                          <a:latin typeface="Times New Roman" panose="02020603050405020304" pitchFamily="18" charset="0"/>
                          <a:cs typeface="Times New Roman" panose="02020603050405020304" pitchFamily="18" charset="0"/>
                        </a:rPr>
                        <a:t> </a:t>
                      </a:r>
                      <a:r>
                        <a:rPr lang="en-US" sz="2700" dirty="0" err="1">
                          <a:solidFill>
                            <a:srgbClr val="0070C0"/>
                          </a:solidFill>
                          <a:effectLst/>
                          <a:latin typeface="Times New Roman" panose="02020603050405020304" pitchFamily="18" charset="0"/>
                          <a:cs typeface="Times New Roman" panose="02020603050405020304" pitchFamily="18" charset="0"/>
                        </a:rPr>
                        <a:t>điểm</a:t>
                      </a:r>
                      <a:r>
                        <a:rPr lang="en-US" sz="2700" dirty="0">
                          <a:solidFill>
                            <a:srgbClr val="0070C0"/>
                          </a:solidFill>
                          <a:effectLst/>
                          <a:latin typeface="Times New Roman" panose="02020603050405020304" pitchFamily="18" charset="0"/>
                          <a:cs typeface="Times New Roman" panose="02020603050405020304" pitchFamily="18" charset="0"/>
                        </a:rPr>
                        <a:t> </a:t>
                      </a:r>
                      <a:r>
                        <a:rPr lang="en-US" sz="2700" dirty="0" err="1">
                          <a:solidFill>
                            <a:srgbClr val="0070C0"/>
                          </a:solidFill>
                          <a:effectLst/>
                          <a:latin typeface="Times New Roman" panose="02020603050405020304" pitchFamily="18" charset="0"/>
                          <a:cs typeface="Times New Roman" panose="02020603050405020304" pitchFamily="18" charset="0"/>
                        </a:rPr>
                        <a:t>của</a:t>
                      </a:r>
                      <a:r>
                        <a:rPr lang="en-US" sz="2700" dirty="0">
                          <a:solidFill>
                            <a:srgbClr val="0070C0"/>
                          </a:solidFill>
                          <a:effectLst/>
                          <a:latin typeface="Times New Roman" panose="02020603050405020304" pitchFamily="18" charset="0"/>
                          <a:cs typeface="Times New Roman" panose="02020603050405020304" pitchFamily="18" charset="0"/>
                        </a:rPr>
                        <a:t> </a:t>
                      </a:r>
                      <a:r>
                        <a:rPr lang="en-US" sz="2700" dirty="0" err="1">
                          <a:solidFill>
                            <a:srgbClr val="0070C0"/>
                          </a:solidFill>
                          <a:effectLst/>
                          <a:latin typeface="Times New Roman" panose="02020603050405020304" pitchFamily="18" charset="0"/>
                          <a:cs typeface="Times New Roman" panose="02020603050405020304" pitchFamily="18" charset="0"/>
                        </a:rPr>
                        <a:t>thể</a:t>
                      </a:r>
                      <a:r>
                        <a:rPr lang="en-US" sz="2700" dirty="0">
                          <a:solidFill>
                            <a:srgbClr val="0070C0"/>
                          </a:solidFill>
                          <a:effectLst/>
                          <a:latin typeface="Times New Roman" panose="02020603050405020304" pitchFamily="18" charset="0"/>
                          <a:cs typeface="Times New Roman" panose="02020603050405020304" pitchFamily="18" charset="0"/>
                        </a:rPr>
                        <a:t> </a:t>
                      </a:r>
                      <a:r>
                        <a:rPr lang="en-US" sz="2700" dirty="0" err="1">
                          <a:solidFill>
                            <a:srgbClr val="0070C0"/>
                          </a:solidFill>
                          <a:effectLst/>
                          <a:latin typeface="Times New Roman" panose="02020603050405020304" pitchFamily="18" charset="0"/>
                          <a:cs typeface="Times New Roman" panose="02020603050405020304" pitchFamily="18" charset="0"/>
                        </a:rPr>
                        <a:t>loại</a:t>
                      </a:r>
                      <a:r>
                        <a:rPr lang="en-US" sz="2700" dirty="0">
                          <a:solidFill>
                            <a:srgbClr val="0070C0"/>
                          </a:solidFill>
                          <a:effectLst/>
                          <a:latin typeface="Times New Roman" panose="02020603050405020304" pitchFamily="18" charset="0"/>
                          <a:cs typeface="Times New Roman" panose="02020603050405020304" pitchFamily="18" charset="0"/>
                        </a:rPr>
                        <a:t> </a:t>
                      </a:r>
                      <a:r>
                        <a:rPr lang="en-US" sz="2700" dirty="0" err="1">
                          <a:solidFill>
                            <a:srgbClr val="0070C0"/>
                          </a:solidFill>
                          <a:effectLst/>
                          <a:latin typeface="Times New Roman" panose="02020603050405020304" pitchFamily="18" charset="0"/>
                          <a:cs typeface="Times New Roman" panose="02020603050405020304" pitchFamily="18" charset="0"/>
                        </a:rPr>
                        <a:t>tản</a:t>
                      </a:r>
                      <a:r>
                        <a:rPr lang="en-US" sz="2700" dirty="0">
                          <a:solidFill>
                            <a:srgbClr val="0070C0"/>
                          </a:solidFill>
                          <a:effectLst/>
                          <a:latin typeface="Times New Roman" panose="02020603050405020304" pitchFamily="18" charset="0"/>
                          <a:cs typeface="Times New Roman" panose="02020603050405020304" pitchFamily="18" charset="0"/>
                        </a:rPr>
                        <a:t> </a:t>
                      </a:r>
                      <a:r>
                        <a:rPr lang="en-US" sz="2700" dirty="0" err="1">
                          <a:solidFill>
                            <a:srgbClr val="0070C0"/>
                          </a:solidFill>
                          <a:effectLst/>
                          <a:latin typeface="Times New Roman" panose="02020603050405020304" pitchFamily="18" charset="0"/>
                          <a:cs typeface="Times New Roman" panose="02020603050405020304" pitchFamily="18" charset="0"/>
                        </a:rPr>
                        <a:t>văn</a:t>
                      </a:r>
                      <a:endParaRPr lang="vi-VN" sz="27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R="30480" algn="ctr">
                        <a:lnSpc>
                          <a:spcPct val="115000"/>
                        </a:lnSpc>
                        <a:spcAft>
                          <a:spcPts val="1200"/>
                        </a:spcAft>
                      </a:pPr>
                      <a:r>
                        <a:rPr lang="en-US" sz="2700" dirty="0" err="1">
                          <a:solidFill>
                            <a:srgbClr val="0070C0"/>
                          </a:solidFill>
                          <a:effectLst/>
                          <a:latin typeface="Times New Roman" panose="02020603050405020304" pitchFamily="18" charset="0"/>
                          <a:cs typeface="Times New Roman" panose="02020603050405020304" pitchFamily="18" charset="0"/>
                        </a:rPr>
                        <a:t>Thể</a:t>
                      </a:r>
                      <a:r>
                        <a:rPr lang="en-US" sz="2700" dirty="0">
                          <a:solidFill>
                            <a:srgbClr val="0070C0"/>
                          </a:solidFill>
                          <a:effectLst/>
                          <a:latin typeface="Times New Roman" panose="02020603050405020304" pitchFamily="18" charset="0"/>
                          <a:cs typeface="Times New Roman" panose="02020603050405020304" pitchFamily="18" charset="0"/>
                        </a:rPr>
                        <a:t> </a:t>
                      </a:r>
                      <a:r>
                        <a:rPr lang="en-US" sz="2700" dirty="0" err="1">
                          <a:solidFill>
                            <a:srgbClr val="0070C0"/>
                          </a:solidFill>
                          <a:effectLst/>
                          <a:latin typeface="Times New Roman" panose="02020603050405020304" pitchFamily="18" charset="0"/>
                          <a:cs typeface="Times New Roman" panose="02020603050405020304" pitchFamily="18" charset="0"/>
                        </a:rPr>
                        <a:t>hiện</a:t>
                      </a:r>
                      <a:r>
                        <a:rPr lang="en-US" sz="2700" dirty="0">
                          <a:solidFill>
                            <a:srgbClr val="0070C0"/>
                          </a:solidFill>
                          <a:effectLst/>
                          <a:latin typeface="Times New Roman" panose="02020603050405020304" pitchFamily="18" charset="0"/>
                          <a:cs typeface="Times New Roman" panose="02020603050405020304" pitchFamily="18" charset="0"/>
                        </a:rPr>
                        <a:t> </a:t>
                      </a:r>
                      <a:r>
                        <a:rPr lang="en-US" sz="2700" dirty="0" err="1">
                          <a:solidFill>
                            <a:srgbClr val="0070C0"/>
                          </a:solidFill>
                          <a:effectLst/>
                          <a:latin typeface="Times New Roman" panose="02020603050405020304" pitchFamily="18" charset="0"/>
                          <a:cs typeface="Times New Roman" panose="02020603050405020304" pitchFamily="18" charset="0"/>
                        </a:rPr>
                        <a:t>trong</a:t>
                      </a:r>
                      <a:r>
                        <a:rPr lang="en-US" sz="2700" dirty="0">
                          <a:solidFill>
                            <a:srgbClr val="0070C0"/>
                          </a:solidFill>
                          <a:effectLst/>
                          <a:latin typeface="Times New Roman" panose="02020603050405020304" pitchFamily="18" charset="0"/>
                          <a:cs typeface="Times New Roman" panose="02020603050405020304" pitchFamily="18" charset="0"/>
                        </a:rPr>
                        <a:t> </a:t>
                      </a:r>
                      <a:r>
                        <a:rPr lang="en-US" sz="2700" dirty="0" err="1">
                          <a:solidFill>
                            <a:srgbClr val="0070C0"/>
                          </a:solidFill>
                          <a:effectLst/>
                          <a:latin typeface="Times New Roman" panose="02020603050405020304" pitchFamily="18" charset="0"/>
                          <a:cs typeface="Times New Roman" panose="02020603050405020304" pitchFamily="18" charset="0"/>
                        </a:rPr>
                        <a:t>Mùa</a:t>
                      </a:r>
                      <a:r>
                        <a:rPr lang="en-US" sz="2700" dirty="0">
                          <a:solidFill>
                            <a:srgbClr val="0070C0"/>
                          </a:solidFill>
                          <a:effectLst/>
                          <a:latin typeface="Times New Roman" panose="02020603050405020304" pitchFamily="18" charset="0"/>
                          <a:cs typeface="Times New Roman" panose="02020603050405020304" pitchFamily="18" charset="0"/>
                        </a:rPr>
                        <a:t> </a:t>
                      </a:r>
                      <a:r>
                        <a:rPr lang="en-US" sz="2700" dirty="0" err="1">
                          <a:solidFill>
                            <a:srgbClr val="0070C0"/>
                          </a:solidFill>
                          <a:effectLst/>
                          <a:latin typeface="Times New Roman" panose="02020603050405020304" pitchFamily="18" charset="0"/>
                          <a:cs typeface="Times New Roman" panose="02020603050405020304" pitchFamily="18" charset="0"/>
                        </a:rPr>
                        <a:t>phơi</a:t>
                      </a:r>
                      <a:r>
                        <a:rPr lang="en-US" sz="2700" dirty="0">
                          <a:solidFill>
                            <a:srgbClr val="0070C0"/>
                          </a:solidFill>
                          <a:effectLst/>
                          <a:latin typeface="Times New Roman" panose="02020603050405020304" pitchFamily="18" charset="0"/>
                          <a:cs typeface="Times New Roman" panose="02020603050405020304" pitchFamily="18" charset="0"/>
                        </a:rPr>
                        <a:t> </a:t>
                      </a:r>
                      <a:r>
                        <a:rPr lang="en-US" sz="2700" dirty="0" err="1">
                          <a:solidFill>
                            <a:srgbClr val="0070C0"/>
                          </a:solidFill>
                          <a:effectLst/>
                          <a:latin typeface="Times New Roman" panose="02020603050405020304" pitchFamily="18" charset="0"/>
                          <a:cs typeface="Times New Roman" panose="02020603050405020304" pitchFamily="18" charset="0"/>
                        </a:rPr>
                        <a:t>sân</a:t>
                      </a:r>
                      <a:r>
                        <a:rPr lang="en-US" sz="2700" dirty="0">
                          <a:solidFill>
                            <a:srgbClr val="0070C0"/>
                          </a:solidFill>
                          <a:effectLst/>
                          <a:latin typeface="Times New Roman" panose="02020603050405020304" pitchFamily="18" charset="0"/>
                          <a:cs typeface="Times New Roman" panose="02020603050405020304" pitchFamily="18" charset="0"/>
                        </a:rPr>
                        <a:t> </a:t>
                      </a:r>
                      <a:r>
                        <a:rPr lang="en-US" sz="2700" dirty="0" err="1">
                          <a:solidFill>
                            <a:srgbClr val="0070C0"/>
                          </a:solidFill>
                          <a:effectLst/>
                          <a:latin typeface="Times New Roman" panose="02020603050405020304" pitchFamily="18" charset="0"/>
                          <a:cs typeface="Times New Roman" panose="02020603050405020304" pitchFamily="18" charset="0"/>
                        </a:rPr>
                        <a:t>trước</a:t>
                      </a:r>
                      <a:endParaRPr lang="vi-VN" sz="27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808731118"/>
                  </a:ext>
                </a:extLst>
              </a:tr>
              <a:tr h="0">
                <a:tc>
                  <a:txBody>
                    <a:bodyPr/>
                    <a:lstStyle/>
                    <a:p>
                      <a:pPr marR="30480" algn="just">
                        <a:lnSpc>
                          <a:spcPct val="115000"/>
                        </a:lnSpc>
                        <a:spcAft>
                          <a:spcPts val="1200"/>
                        </a:spcAft>
                      </a:pPr>
                      <a:r>
                        <a:rPr lang="en-US" sz="2700" dirty="0" err="1">
                          <a:solidFill>
                            <a:schemeClr val="tx1"/>
                          </a:solidFill>
                          <a:effectLst/>
                          <a:latin typeface="Times New Roman" panose="02020603050405020304" pitchFamily="18" charset="0"/>
                          <a:cs typeface="Times New Roman" panose="02020603050405020304" pitchFamily="18" charset="0"/>
                        </a:rPr>
                        <a:t>Chất</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trữ</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tình</a:t>
                      </a:r>
                      <a:endParaRPr lang="vi-VN" sz="2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R="30480" algn="just">
                        <a:lnSpc>
                          <a:spcPct val="115000"/>
                        </a:lnSpc>
                        <a:spcAft>
                          <a:spcPts val="1200"/>
                        </a:spcAft>
                      </a:pPr>
                      <a:r>
                        <a:rPr lang="en-US" sz="2700" dirty="0">
                          <a:effectLst/>
                          <a:latin typeface="Times New Roman" panose="02020603050405020304" pitchFamily="18" charset="0"/>
                          <a:cs typeface="Times New Roman" panose="02020603050405020304" pitchFamily="18" charset="0"/>
                        </a:rPr>
                        <a:t>VB </a:t>
                      </a:r>
                      <a:r>
                        <a:rPr lang="en-US" sz="2700" dirty="0" err="1">
                          <a:effectLst/>
                          <a:latin typeface="Times New Roman" panose="02020603050405020304" pitchFamily="18" charset="0"/>
                          <a:cs typeface="Times New Roman" panose="02020603050405020304" pitchFamily="18" charset="0"/>
                        </a:rPr>
                        <a:t>thể</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hiện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tình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yêu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quý</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trân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trọng</a:t>
                      </a:r>
                      <a:r>
                        <a:rPr lang="en-US" sz="2700" dirty="0">
                          <a:effectLst/>
                          <a:latin typeface="Times New Roman" panose="02020603050405020304" pitchFamily="18" charset="0"/>
                          <a:cs typeface="Times New Roman" panose="02020603050405020304" pitchFamily="18" charset="0"/>
                        </a:rPr>
                        <a:t>, say </a:t>
                      </a:r>
                      <a:r>
                        <a:rPr lang="en-US" sz="2700" dirty="0" err="1">
                          <a:effectLst/>
                          <a:latin typeface="Times New Roman" panose="02020603050405020304" pitchFamily="18" charset="0"/>
                          <a:cs typeface="Times New Roman" panose="02020603050405020304" pitchFamily="18" charset="0"/>
                        </a:rPr>
                        <a:t>mê</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của</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tác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giả</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đối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với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giàn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phơi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kỉ</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niệm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tuổi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thơ</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với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quê</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hương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và</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thân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phận</a:t>
                      </a:r>
                      <a:r>
                        <a:rPr lang="en-US" sz="2700" dirty="0">
                          <a:effectLst/>
                          <a:latin typeface="Times New Roman" panose="02020603050405020304" pitchFamily="18" charset="0"/>
                          <a:cs typeface="Times New Roman" panose="02020603050405020304" pitchFamily="18" charset="0"/>
                        </a:rPr>
                        <a:t> con </a:t>
                      </a:r>
                      <a:r>
                        <a:rPr lang="en-US" sz="2700" dirty="0" err="1">
                          <a:effectLst/>
                          <a:latin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Những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tình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đó</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được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bộc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lộ</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gián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tiếp</a:t>
                      </a:r>
                      <a:r>
                        <a:rPr lang="en-US" sz="2700" dirty="0">
                          <a:effectLst/>
                          <a:latin typeface="Times New Roman" panose="02020603050405020304" pitchFamily="18" charset="0"/>
                          <a:cs typeface="Times New Roman" panose="02020603050405020304" pitchFamily="18" charset="0"/>
                        </a:rPr>
                        <a:t> qua </a:t>
                      </a:r>
                      <a:r>
                        <a:rPr lang="en-US" sz="2700" dirty="0" err="1">
                          <a:effectLst/>
                          <a:latin typeface="Times New Roman" panose="02020603050405020304" pitchFamily="18" charset="0"/>
                          <a:cs typeface="Times New Roman" panose="02020603050405020304" pitchFamily="18" charset="0"/>
                        </a:rPr>
                        <a:t>các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từ</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ngữ</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hình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ảnh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khi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miêu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tả</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kể</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chuyện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về</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giàn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phơi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đồng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thời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bộc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lộ</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trực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tiếp</a:t>
                      </a:r>
                      <a:r>
                        <a:rPr lang="en-US" sz="2700" dirty="0">
                          <a:effectLst/>
                          <a:latin typeface="Times New Roman" panose="02020603050405020304" pitchFamily="18" charset="0"/>
                          <a:cs typeface="Times New Roman" panose="02020603050405020304" pitchFamily="18" charset="0"/>
                        </a:rPr>
                        <a:t> qua </a:t>
                      </a:r>
                      <a:r>
                        <a:rPr lang="en-US" sz="2700" dirty="0" err="1">
                          <a:effectLst/>
                          <a:latin typeface="Times New Roman" panose="02020603050405020304" pitchFamily="18" charset="0"/>
                          <a:cs typeface="Times New Roman" panose="02020603050405020304" pitchFamily="18" charset="0"/>
                        </a:rPr>
                        <a:t>những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từ</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thán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đã</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thể</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hiện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cụ</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thể</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trong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quá</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trình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thảo</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luận</a:t>
                      </a:r>
                      <a:r>
                        <a:rPr lang="en-US" sz="2700" dirty="0">
                          <a:effectLst/>
                          <a:latin typeface="Times New Roman" panose="02020603050405020304" pitchFamily="18" charset="0"/>
                          <a:cs typeface="Times New Roman" panose="02020603050405020304" pitchFamily="18" charset="0"/>
                        </a:rPr>
                        <a:t>).</a:t>
                      </a:r>
                      <a:endParaRPr lang="vi-VN"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6266616"/>
                  </a:ext>
                </a:extLst>
              </a:tr>
              <a:tr h="0">
                <a:tc>
                  <a:txBody>
                    <a:bodyPr/>
                    <a:lstStyle/>
                    <a:p>
                      <a:pPr marR="30480" algn="just">
                        <a:lnSpc>
                          <a:spcPct val="115000"/>
                        </a:lnSpc>
                        <a:spcAft>
                          <a:spcPts val="1200"/>
                        </a:spcAft>
                      </a:pPr>
                      <a:r>
                        <a:rPr lang="en-US" sz="2700" dirty="0" err="1">
                          <a:solidFill>
                            <a:schemeClr val="tx1"/>
                          </a:solidFill>
                          <a:effectLst/>
                          <a:latin typeface="Times New Roman" panose="02020603050405020304" pitchFamily="18" charset="0"/>
                          <a:cs typeface="Times New Roman" panose="02020603050405020304" pitchFamily="18" charset="0"/>
                        </a:rPr>
                        <a:t>Cái</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tôi</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trong</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tuỳ</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bút</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tản</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văn</a:t>
                      </a:r>
                      <a:endParaRPr lang="vi-VN" sz="2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R="30480" algn="just">
                        <a:lnSpc>
                          <a:spcPct val="115000"/>
                        </a:lnSpc>
                        <a:spcAft>
                          <a:spcPts val="1200"/>
                        </a:spcAft>
                      </a:pPr>
                      <a:r>
                        <a:rPr lang="en-US" sz="2700" dirty="0" err="1">
                          <a:effectLst/>
                          <a:latin typeface="Times New Roman" panose="02020603050405020304" pitchFamily="18" charset="0"/>
                          <a:cs typeface="Times New Roman" panose="02020603050405020304" pitchFamily="18" charset="0"/>
                        </a:rPr>
                        <a:t>Biểu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hiện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rõ</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nét</a:t>
                      </a:r>
                      <a:r>
                        <a:rPr lang="en-US" sz="2700" dirty="0">
                          <a:effectLst/>
                          <a:latin typeface="Times New Roman" panose="02020603050405020304" pitchFamily="18" charset="0"/>
                          <a:cs typeface="Times New Roman" panose="02020603050405020304" pitchFamily="18" charset="0"/>
                        </a:rPr>
                        <a:t> qua </a:t>
                      </a:r>
                      <a:r>
                        <a:rPr lang="en-US" sz="2700" dirty="0" err="1">
                          <a:effectLst/>
                          <a:latin typeface="Times New Roman" panose="02020603050405020304" pitchFamily="18" charset="0"/>
                          <a:cs typeface="Times New Roman" panose="02020603050405020304" pitchFamily="18" charset="0"/>
                        </a:rPr>
                        <a:t>tình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thái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độ</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suy</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nghĩ</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của</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tác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giả</a:t>
                      </a:r>
                      <a:r>
                        <a:rPr lang="en-US" sz="2700" dirty="0">
                          <a:effectLst/>
                          <a:latin typeface="Times New Roman" panose="02020603050405020304" pitchFamily="18" charset="0"/>
                          <a:cs typeface="Times New Roman" panose="02020603050405020304" pitchFamily="18" charset="0"/>
                        </a:rPr>
                        <a:t> qua </a:t>
                      </a:r>
                      <a:r>
                        <a:rPr lang="en-US" sz="2700" dirty="0" err="1">
                          <a:effectLst/>
                          <a:latin typeface="Times New Roman" panose="02020603050405020304" pitchFamily="18" charset="0"/>
                          <a:cs typeface="Times New Roman" panose="02020603050405020304" pitchFamily="18" charset="0"/>
                        </a:rPr>
                        <a:t>cách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nhân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xưng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thân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thiết</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mình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và</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gọi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cs typeface="Times New Roman" panose="02020603050405020304" pitchFamily="18" charset="0"/>
                        </a:rPr>
                        <a:t> ta”, qua </a:t>
                      </a:r>
                      <a:r>
                        <a:rPr lang="en-US" sz="2700" dirty="0" err="1">
                          <a:effectLst/>
                          <a:latin typeface="Times New Roman" panose="02020603050405020304" pitchFamily="18" charset="0"/>
                          <a:cs typeface="Times New Roman" panose="02020603050405020304" pitchFamily="18" charset="0"/>
                        </a:rPr>
                        <a:t>cách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bộc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lộ</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xúc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trực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tiếp</a:t>
                      </a:r>
                      <a:r>
                        <a:rPr lang="en-US" sz="2700" dirty="0">
                          <a:effectLst/>
                          <a:latin typeface="Times New Roman" panose="02020603050405020304" pitchFamily="18" charset="0"/>
                          <a:cs typeface="Times New Roman" panose="02020603050405020304" pitchFamily="18" charset="0"/>
                        </a:rPr>
                        <a:t>.</a:t>
                      </a:r>
                      <a:endParaRPr lang="vi-VN"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4259179"/>
                  </a:ext>
                </a:extLst>
              </a:tr>
              <a:tr h="0">
                <a:tc>
                  <a:txBody>
                    <a:bodyPr/>
                    <a:lstStyle/>
                    <a:p>
                      <a:pPr marR="30480" algn="just">
                        <a:lnSpc>
                          <a:spcPct val="115000"/>
                        </a:lnSpc>
                        <a:spcAft>
                          <a:spcPts val="1200"/>
                        </a:spcAft>
                      </a:pPr>
                      <a:r>
                        <a:rPr lang="en-US" sz="2700" dirty="0" err="1">
                          <a:solidFill>
                            <a:schemeClr val="tx1"/>
                          </a:solidFill>
                          <a:effectLst/>
                          <a:latin typeface="Times New Roman" panose="02020603050405020304" pitchFamily="18" charset="0"/>
                          <a:cs typeface="Times New Roman" panose="02020603050405020304" pitchFamily="18" charset="0"/>
                        </a:rPr>
                        <a:t>Ngôn</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ngữ</a:t>
                      </a:r>
                      <a:endParaRPr lang="vi-VN" sz="2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R="30480" algn="just">
                        <a:lnSpc>
                          <a:spcPct val="115000"/>
                        </a:lnSpc>
                        <a:spcAft>
                          <a:spcPts val="1200"/>
                        </a:spcAft>
                      </a:pPr>
                      <a:r>
                        <a:rPr lang="en-US" sz="2700" dirty="0" err="1">
                          <a:effectLst/>
                          <a:latin typeface="Times New Roman" panose="02020603050405020304" pitchFamily="18" charset="0"/>
                          <a:cs typeface="Times New Roman" panose="02020603050405020304" pitchFamily="18" charset="0"/>
                        </a:rPr>
                        <a:t>Sử</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dụng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nhiều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ngôn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ngữ</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đậm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chất</a:t>
                      </a:r>
                      <a:r>
                        <a:rPr lang="en-US" sz="2700" dirty="0">
                          <a:effectLst/>
                          <a:latin typeface="Times New Roman" panose="02020603050405020304" pitchFamily="18" charset="0"/>
                          <a:cs typeface="Times New Roman" panose="02020603050405020304" pitchFamily="18" charset="0"/>
                        </a:rPr>
                        <a:t> Nam </a:t>
                      </a:r>
                      <a:r>
                        <a:rPr lang="en-US" sz="2700" dirty="0" err="1">
                          <a:effectLst/>
                          <a:latin typeface="Times New Roman" panose="02020603050405020304" pitchFamily="18" charset="0"/>
                          <a:cs typeface="Times New Roman" panose="02020603050405020304" pitchFamily="18" charset="0"/>
                        </a:rPr>
                        <a:t>Bộ</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văn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phong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bình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dị</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tinh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tế</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gợi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hình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gợi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cảm</a:t>
                      </a:r>
                      <a:r>
                        <a:rPr lang="en-US" sz="2700" dirty="0">
                          <a:effectLst/>
                          <a:latin typeface="Times New Roman" panose="02020603050405020304" pitchFamily="18" charset="0"/>
                          <a:cs typeface="Times New Roman" panose="02020603050405020304" pitchFamily="18" charset="0"/>
                        </a:rPr>
                        <a:t>.</a:t>
                      </a:r>
                      <a:endParaRPr lang="vi-VN"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95763589"/>
                  </a:ext>
                </a:extLst>
              </a:tr>
            </a:tbl>
          </a:graphicData>
        </a:graphic>
      </p:graphicFrame>
      <p:sp>
        <p:nvSpPr>
          <p:cNvPr id="5" name="Rectangle 4"/>
          <p:cNvSpPr/>
          <p:nvPr/>
        </p:nvSpPr>
        <p:spPr>
          <a:xfrm>
            <a:off x="3190875" y="0"/>
            <a:ext cx="4238625" cy="6477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latin typeface="Times New Roman" panose="02020603050405020304" pitchFamily="18" charset="0"/>
                <a:cs typeface="Times New Roman" panose="02020603050405020304" pitchFamily="18" charset="0"/>
              </a:rPr>
              <a:t>Phiếu học tập</a:t>
            </a:r>
          </a:p>
        </p:txBody>
      </p:sp>
    </p:spTree>
    <p:extLst>
      <p:ext uri="{BB962C8B-B14F-4D97-AF65-F5344CB8AC3E}">
        <p14:creationId xmlns:p14="http://schemas.microsoft.com/office/powerpoint/2010/main" val="33164505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elay 3"/>
          <p:cNvSpPr/>
          <p:nvPr/>
        </p:nvSpPr>
        <p:spPr>
          <a:xfrm>
            <a:off x="571501" y="571500"/>
            <a:ext cx="3848100" cy="542925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Times New Roman" panose="02020603050405020304" pitchFamily="18" charset="0"/>
                <a:cs typeface="Times New Roman" panose="02020603050405020304" pitchFamily="18" charset="0"/>
              </a:rPr>
              <a:t>HS quan sát tranh và cho biết: Trong tranh đang phơi những đặc sản gì của người dân Nam Bộ? Cảm nhận của em về những dàn phơi ấy?</a:t>
            </a:r>
            <a:endParaRPr lang="vi-VN" sz="3200" dirty="0">
              <a:latin typeface="Times New Roman" panose="02020603050405020304" pitchFamily="18" charset="0"/>
              <a:cs typeface="Times New Roman" panose="02020603050405020304" pitchFamily="18" charset="0"/>
            </a:endParaRPr>
          </a:p>
        </p:txBody>
      </p:sp>
      <p:sp>
        <p:nvSpPr>
          <p:cNvPr id="5" name="Double Wave 4"/>
          <p:cNvSpPr/>
          <p:nvPr/>
        </p:nvSpPr>
        <p:spPr>
          <a:xfrm>
            <a:off x="4800601" y="285750"/>
            <a:ext cx="6800850" cy="4438650"/>
          </a:xfrm>
          <a:prstGeom prst="double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0070C0"/>
                </a:solidFill>
                <a:latin typeface="Times New Roman" panose="02020603050405020304" pitchFamily="18" charset="0"/>
                <a:cs typeface="Times New Roman" panose="02020603050405020304" pitchFamily="18" charset="0"/>
              </a:rPr>
              <a:t>Đáp án: </a:t>
            </a:r>
          </a:p>
          <a:p>
            <a:r>
              <a:rPr lang="vi-VN" sz="3200" dirty="0">
                <a:solidFill>
                  <a:srgbClr val="0070C0"/>
                </a:solidFill>
                <a:latin typeface="Times New Roman" panose="02020603050405020304" pitchFamily="18" charset="0"/>
                <a:cs typeface="Times New Roman" panose="02020603050405020304" pitchFamily="18" charset="0"/>
              </a:rPr>
              <a:t>Tranh 1: Phơi chuối làm chuối ép khô.</a:t>
            </a:r>
          </a:p>
          <a:p>
            <a:r>
              <a:rPr lang="vi-VN" sz="3200" dirty="0">
                <a:solidFill>
                  <a:srgbClr val="0070C0"/>
                </a:solidFill>
                <a:latin typeface="Times New Roman" panose="02020603050405020304" pitchFamily="18" charset="0"/>
                <a:cs typeface="Times New Roman" panose="02020603050405020304" pitchFamily="18" charset="0"/>
              </a:rPr>
              <a:t>Tranh 2: Phơi cá làm món khô cá.</a:t>
            </a:r>
          </a:p>
          <a:p>
            <a:r>
              <a:rPr lang="vi-VN" sz="3200" dirty="0">
                <a:solidFill>
                  <a:srgbClr val="0070C0"/>
                </a:solidFill>
                <a:latin typeface="Times New Roman" panose="02020603050405020304" pitchFamily="18" charset="0"/>
                <a:cs typeface="Times New Roman" panose="02020603050405020304" pitchFamily="18" charset="0"/>
              </a:rPr>
              <a:t>Tranh 3: Phơi củ kiệu.</a:t>
            </a:r>
          </a:p>
          <a:p>
            <a:r>
              <a:rPr lang="vi-VN" sz="3200" dirty="0">
                <a:solidFill>
                  <a:srgbClr val="0070C0"/>
                </a:solidFill>
                <a:latin typeface="Times New Roman" panose="02020603050405020304" pitchFamily="18" charset="0"/>
                <a:cs typeface="Times New Roman" panose="02020603050405020304" pitchFamily="18" charset="0"/>
              </a:rPr>
              <a:t>Tranh 4: Phơi bánh phồng tôm.</a:t>
            </a:r>
          </a:p>
        </p:txBody>
      </p:sp>
    </p:spTree>
    <p:extLst>
      <p:ext uri="{BB962C8B-B14F-4D97-AF65-F5344CB8AC3E}">
        <p14:creationId xmlns:p14="http://schemas.microsoft.com/office/powerpoint/2010/main" val="3733118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438400" y="114300"/>
            <a:ext cx="5200650" cy="638175"/>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rgbClr val="FF0000"/>
                </a:solidFill>
                <a:latin typeface="Times New Roman" panose="02020603050405020304" pitchFamily="18" charset="0"/>
                <a:cs typeface="Times New Roman" panose="02020603050405020304" pitchFamily="18" charset="0"/>
              </a:rPr>
              <a:t>Hoạt động 4: Vận dụng.</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5" name="Down Arrow Callout 4"/>
          <p:cNvSpPr/>
          <p:nvPr/>
        </p:nvSpPr>
        <p:spPr>
          <a:xfrm>
            <a:off x="1600200" y="990600"/>
            <a:ext cx="7705725" cy="1038225"/>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u="sng" dirty="0">
                <a:solidFill>
                  <a:schemeClr val="bg1"/>
                </a:solidFill>
                <a:latin typeface="Times New Roman" panose="02020603050405020304" pitchFamily="18" charset="0"/>
                <a:cs typeface="Times New Roman" panose="02020603050405020304" pitchFamily="18" charset="0"/>
                <a:hlinkClick r:id="rId2" tooltip="Các kỹ thuật dạy học tích cực/Kỹ thuật "/>
              </a:rPr>
              <a:t>Kỹ thuật “Viết tích cực”</a:t>
            </a:r>
            <a:r>
              <a:rPr lang="vi-VN" sz="3200" dirty="0">
                <a:solidFill>
                  <a:schemeClr val="bg1"/>
                </a:solidFill>
                <a:latin typeface="Times New Roman" panose="02020603050405020304" pitchFamily="18" charset="0"/>
                <a:cs typeface="Times New Roman" panose="02020603050405020304" pitchFamily="18" charset="0"/>
              </a:rPr>
              <a:t> </a:t>
            </a:r>
          </a:p>
        </p:txBody>
      </p:sp>
      <p:sp>
        <p:nvSpPr>
          <p:cNvPr id="6" name="Flowchart: Stored Data 5"/>
          <p:cNvSpPr/>
          <p:nvPr/>
        </p:nvSpPr>
        <p:spPr>
          <a:xfrm>
            <a:off x="666750" y="2171700"/>
            <a:ext cx="10696575" cy="1524000"/>
          </a:xfrm>
          <a:prstGeom prst="flowChartOnlineStora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a:latin typeface="Times New Roman" panose="02020603050405020304" pitchFamily="18" charset="0"/>
                <a:cs typeface="Times New Roman" panose="02020603050405020304" pitchFamily="18" charset="0"/>
              </a:rPr>
              <a:t>Viết đoạn văn 7 – 10 dòng thể hiện cảm xúc của em về những kỉ niệm tuổi thơ, về quê hương của chính mình.</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3805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0449" y="104775"/>
            <a:ext cx="5476875" cy="6000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a:solidFill>
                  <a:srgbClr val="FF0000"/>
                </a:solidFill>
                <a:latin typeface="Times New Roman" panose="02020603050405020304" pitchFamily="18" charset="0"/>
                <a:cs typeface="Times New Roman" panose="02020603050405020304" pitchFamily="18" charset="0"/>
              </a:rPr>
              <a:t>* Rubrics đánh giá đoạn văn:</a:t>
            </a:r>
            <a:endParaRPr lang="vi-VN" sz="3200" b="1">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48030180"/>
              </p:ext>
            </p:extLst>
          </p:nvPr>
        </p:nvGraphicFramePr>
        <p:xfrm>
          <a:off x="66674" y="704850"/>
          <a:ext cx="11991975" cy="6363146"/>
        </p:xfrm>
        <a:graphic>
          <a:graphicData uri="http://schemas.openxmlformats.org/drawingml/2006/table">
            <a:tbl>
              <a:tblPr firstRow="1" firstCol="1" lastRow="1" lastCol="1" bandRow="1" bandCol="1">
                <a:tableStyleId>{5C22544A-7EE6-4342-B048-85BDC9FD1C3A}</a:tableStyleId>
              </a:tblPr>
              <a:tblGrid>
                <a:gridCol w="1717274">
                  <a:extLst>
                    <a:ext uri="{9D8B030D-6E8A-4147-A177-3AD203B41FA5}">
                      <a16:colId xmlns:a16="http://schemas.microsoft.com/office/drawing/2014/main" xmlns="" val="3975637699"/>
                    </a:ext>
                  </a:extLst>
                </a:gridCol>
                <a:gridCol w="9367825">
                  <a:extLst>
                    <a:ext uri="{9D8B030D-6E8A-4147-A177-3AD203B41FA5}">
                      <a16:colId xmlns:a16="http://schemas.microsoft.com/office/drawing/2014/main" xmlns="" val="1051837915"/>
                    </a:ext>
                  </a:extLst>
                </a:gridCol>
                <a:gridCol w="906876">
                  <a:extLst>
                    <a:ext uri="{9D8B030D-6E8A-4147-A177-3AD203B41FA5}">
                      <a16:colId xmlns:a16="http://schemas.microsoft.com/office/drawing/2014/main" xmlns="" val="1612025089"/>
                    </a:ext>
                  </a:extLst>
                </a:gridCol>
              </a:tblGrid>
              <a:tr h="348417">
                <a:tc>
                  <a:txBody>
                    <a:bodyPr/>
                    <a:lstStyle/>
                    <a:p>
                      <a:pPr algn="ctr">
                        <a:lnSpc>
                          <a:spcPct val="107000"/>
                        </a:lnSpc>
                        <a:spcAft>
                          <a:spcPts val="800"/>
                        </a:spcAft>
                      </a:pPr>
                      <a:r>
                        <a:rPr lang="en-US" sz="2600" dirty="0" err="1">
                          <a:solidFill>
                            <a:srgbClr val="0070C0"/>
                          </a:solidFill>
                          <a:effectLst/>
                          <a:latin typeface="Times New Roman" panose="02020603050405020304" pitchFamily="18" charset="0"/>
                          <a:cs typeface="Times New Roman" panose="02020603050405020304" pitchFamily="18" charset="0"/>
                        </a:rPr>
                        <a:t>Tiêu</a:t>
                      </a:r>
                      <a:r>
                        <a:rPr lang="en-US" sz="2600" dirty="0">
                          <a:solidFill>
                            <a:srgbClr val="0070C0"/>
                          </a:solidFill>
                          <a:effectLst/>
                          <a:latin typeface="Times New Roman" panose="02020603050405020304" pitchFamily="18" charset="0"/>
                          <a:cs typeface="Times New Roman" panose="02020603050405020304" pitchFamily="18" charset="0"/>
                        </a:rPr>
                        <a:t> </a:t>
                      </a:r>
                      <a:r>
                        <a:rPr lang="en-US" sz="2600" dirty="0" err="1">
                          <a:solidFill>
                            <a:srgbClr val="0070C0"/>
                          </a:solidFill>
                          <a:effectLst/>
                          <a:latin typeface="Times New Roman" panose="02020603050405020304" pitchFamily="18" charset="0"/>
                          <a:cs typeface="Times New Roman" panose="02020603050405020304" pitchFamily="18" charset="0"/>
                        </a:rPr>
                        <a:t>chí</a:t>
                      </a:r>
                      <a:endParaRPr lang="vi-VN"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35" marR="52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600" dirty="0" err="1">
                          <a:solidFill>
                            <a:srgbClr val="0070C0"/>
                          </a:solidFill>
                          <a:effectLst/>
                          <a:latin typeface="Times New Roman" panose="02020603050405020304" pitchFamily="18" charset="0"/>
                          <a:cs typeface="Times New Roman" panose="02020603050405020304" pitchFamily="18" charset="0"/>
                        </a:rPr>
                        <a:t>Mô</a:t>
                      </a:r>
                      <a:r>
                        <a:rPr lang="en-US" sz="2600" dirty="0">
                          <a:solidFill>
                            <a:srgbClr val="0070C0"/>
                          </a:solidFill>
                          <a:effectLst/>
                          <a:latin typeface="Times New Roman" panose="02020603050405020304" pitchFamily="18" charset="0"/>
                          <a:cs typeface="Times New Roman" panose="02020603050405020304" pitchFamily="18" charset="0"/>
                        </a:rPr>
                        <a:t> </a:t>
                      </a:r>
                      <a:r>
                        <a:rPr lang="en-US" sz="2600" dirty="0" err="1">
                          <a:solidFill>
                            <a:srgbClr val="0070C0"/>
                          </a:solidFill>
                          <a:effectLst/>
                          <a:latin typeface="Times New Roman" panose="02020603050405020304" pitchFamily="18" charset="0"/>
                          <a:cs typeface="Times New Roman" panose="02020603050405020304" pitchFamily="18" charset="0"/>
                        </a:rPr>
                        <a:t>tả</a:t>
                      </a:r>
                      <a:r>
                        <a:rPr lang="en-US" sz="2600" dirty="0">
                          <a:solidFill>
                            <a:srgbClr val="0070C0"/>
                          </a:solidFill>
                          <a:effectLst/>
                          <a:latin typeface="Times New Roman" panose="02020603050405020304" pitchFamily="18" charset="0"/>
                          <a:cs typeface="Times New Roman" panose="02020603050405020304" pitchFamily="18" charset="0"/>
                        </a:rPr>
                        <a:t> </a:t>
                      </a:r>
                      <a:r>
                        <a:rPr lang="en-US" sz="2600" dirty="0" err="1">
                          <a:solidFill>
                            <a:srgbClr val="0070C0"/>
                          </a:solidFill>
                          <a:effectLst/>
                          <a:latin typeface="Times New Roman" panose="02020603050405020304" pitchFamily="18" charset="0"/>
                          <a:cs typeface="Times New Roman" panose="02020603050405020304" pitchFamily="18" charset="0"/>
                        </a:rPr>
                        <a:t>tiêu</a:t>
                      </a:r>
                      <a:r>
                        <a:rPr lang="en-US" sz="2600" dirty="0">
                          <a:solidFill>
                            <a:srgbClr val="0070C0"/>
                          </a:solidFill>
                          <a:effectLst/>
                          <a:latin typeface="Times New Roman" panose="02020603050405020304" pitchFamily="18" charset="0"/>
                          <a:cs typeface="Times New Roman" panose="02020603050405020304" pitchFamily="18" charset="0"/>
                        </a:rPr>
                        <a:t> </a:t>
                      </a:r>
                      <a:r>
                        <a:rPr lang="en-US" sz="2600" dirty="0" err="1">
                          <a:solidFill>
                            <a:srgbClr val="0070C0"/>
                          </a:solidFill>
                          <a:effectLst/>
                          <a:latin typeface="Times New Roman" panose="02020603050405020304" pitchFamily="18" charset="0"/>
                          <a:cs typeface="Times New Roman" panose="02020603050405020304" pitchFamily="18" charset="0"/>
                        </a:rPr>
                        <a:t>chí</a:t>
                      </a:r>
                      <a:endParaRPr lang="vi-VN"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35" marR="52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600" dirty="0" err="1">
                          <a:solidFill>
                            <a:srgbClr val="0070C0"/>
                          </a:solidFill>
                          <a:effectLst/>
                          <a:latin typeface="Times New Roman" panose="02020603050405020304" pitchFamily="18" charset="0"/>
                          <a:cs typeface="Times New Roman" panose="02020603050405020304" pitchFamily="18" charset="0"/>
                        </a:rPr>
                        <a:t>Điểm</a:t>
                      </a:r>
                      <a:endParaRPr lang="vi-VN"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35" marR="52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403030000"/>
                  </a:ext>
                </a:extLst>
              </a:tr>
              <a:tr h="348417">
                <a:tc rowSpan="2">
                  <a:txBody>
                    <a:bodyPr/>
                    <a:lstStyle/>
                    <a:p>
                      <a:pPr algn="just">
                        <a:lnSpc>
                          <a:spcPct val="107000"/>
                        </a:lnSpc>
                        <a:spcAft>
                          <a:spcPts val="800"/>
                        </a:spcAft>
                      </a:pPr>
                      <a:r>
                        <a:rPr lang="en-US" sz="2600" dirty="0" err="1">
                          <a:solidFill>
                            <a:schemeClr val="tx1"/>
                          </a:solidFill>
                          <a:effectLst/>
                          <a:latin typeface="Times New Roman" panose="02020603050405020304" pitchFamily="18" charset="0"/>
                          <a:cs typeface="Times New Roman" panose="02020603050405020304" pitchFamily="18" charset="0"/>
                        </a:rPr>
                        <a:t>Hình</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thức</a:t>
                      </a:r>
                      <a:endParaRPr lang="vi-VN"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35" marR="52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just">
                        <a:lnSpc>
                          <a:spcPct val="107000"/>
                        </a:lnSpc>
                        <a:spcAft>
                          <a:spcPts val="800"/>
                        </a:spcAft>
                      </a:pP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Đảm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bảo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hình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thức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cs typeface="Times New Roman" panose="02020603050405020304" pitchFamily="18" charset="0"/>
                        </a:rPr>
                        <a:t> dung </a:t>
                      </a:r>
                      <a:r>
                        <a:rPr lang="en-US" sz="2600" dirty="0" err="1">
                          <a:effectLst/>
                          <a:latin typeface="Times New Roman" panose="02020603050405020304" pitchFamily="18" charset="0"/>
                          <a:cs typeface="Times New Roman" panose="02020603050405020304" pitchFamily="18" charset="0"/>
                        </a:rPr>
                        <a:t>lượng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đoạn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văn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khoảng</a:t>
                      </a:r>
                      <a:r>
                        <a:rPr lang="en-US" sz="2600" dirty="0">
                          <a:effectLst/>
                          <a:latin typeface="Times New Roman" panose="02020603050405020304" pitchFamily="18" charset="0"/>
                          <a:cs typeface="Times New Roman" panose="02020603050405020304" pitchFamily="18" charset="0"/>
                        </a:rPr>
                        <a:t> 150 </a:t>
                      </a:r>
                      <a:r>
                        <a:rPr lang="en-US" sz="2600" dirty="0" err="1">
                          <a:effectLst/>
                          <a:latin typeface="Times New Roman" panose="02020603050405020304" pitchFamily="18" charset="0"/>
                          <a:cs typeface="Times New Roman" panose="02020603050405020304" pitchFamily="18" charset="0"/>
                        </a:rPr>
                        <a:t>chữ</a:t>
                      </a:r>
                      <a:r>
                        <a:rPr lang="en-US" sz="2600" dirty="0">
                          <a:effectLst/>
                          <a:latin typeface="Times New Roman" panose="02020603050405020304" pitchFamily="18" charset="0"/>
                          <a:cs typeface="Times New Roman" panose="02020603050405020304" pitchFamily="18" charset="0"/>
                        </a:rPr>
                        <a:t>) </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335" marR="52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2600" dirty="0">
                          <a:solidFill>
                            <a:schemeClr val="tx1"/>
                          </a:solidFill>
                          <a:effectLst/>
                          <a:latin typeface="Times New Roman" panose="02020603050405020304" pitchFamily="18" charset="0"/>
                          <a:cs typeface="Times New Roman" panose="02020603050405020304" pitchFamily="18" charset="0"/>
                        </a:rPr>
                        <a:t>1</a:t>
                      </a:r>
                      <a:endParaRPr lang="vi-VN"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35" marR="52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70590437"/>
                  </a:ext>
                </a:extLst>
              </a:tr>
              <a:tr h="600160">
                <a:tc vMerge="1">
                  <a:txBody>
                    <a:bodyPr/>
                    <a:lstStyle/>
                    <a:p>
                      <a:endParaRPr lang="vi-VN"/>
                    </a:p>
                  </a:txBody>
                  <a:tcPr/>
                </a:tc>
                <a:tc>
                  <a:txBody>
                    <a:bodyPr/>
                    <a:lstStyle/>
                    <a:p>
                      <a:pPr algn="just">
                        <a:lnSpc>
                          <a:spcPct val="107000"/>
                        </a:lnSpc>
                        <a:spcAft>
                          <a:spcPts val="800"/>
                        </a:spcAft>
                      </a:pP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Không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đảm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bảo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yêu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cầu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hình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thức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cs typeface="Times New Roman" panose="02020603050405020304" pitchFamily="18" charset="0"/>
                        </a:rPr>
                        <a:t> dung </a:t>
                      </a:r>
                      <a:r>
                        <a:rPr lang="en-US" sz="2600" dirty="0" err="1">
                          <a:effectLst/>
                          <a:latin typeface="Times New Roman" panose="02020603050405020304" pitchFamily="18" charset="0"/>
                          <a:cs typeface="Times New Roman" panose="02020603050405020304" pitchFamily="18" charset="0"/>
                        </a:rPr>
                        <a:t>lượng</a:t>
                      </a:r>
                      <a:r>
                        <a:rPr lang="en-US" sz="2600" dirty="0">
                          <a:effectLst/>
                          <a:latin typeface="Times New Roman" panose="02020603050405020304" pitchFamily="18" charset="0"/>
                          <a:cs typeface="Times New Roman" panose="02020603050405020304" pitchFamily="18" charset="0"/>
                        </a:rPr>
                        <a:t> </a:t>
                      </a:r>
                      <a:endParaRPr lang="vi-VN" sz="2600" dirty="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600" dirty="0" err="1">
                          <a:effectLst/>
                          <a:latin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đoạn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văn</a:t>
                      </a:r>
                      <a:r>
                        <a:rPr lang="en-US" sz="2600" dirty="0">
                          <a:effectLst/>
                          <a:latin typeface="Times New Roman" panose="02020603050405020304" pitchFamily="18" charset="0"/>
                          <a:cs typeface="Times New Roman" panose="02020603050405020304" pitchFamily="18" charset="0"/>
                        </a:rPr>
                        <a:t> </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335" marR="52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2600" dirty="0">
                          <a:solidFill>
                            <a:schemeClr val="tx1"/>
                          </a:solidFill>
                          <a:effectLst/>
                          <a:latin typeface="Times New Roman" panose="02020603050405020304" pitchFamily="18" charset="0"/>
                          <a:cs typeface="Times New Roman" panose="02020603050405020304" pitchFamily="18" charset="0"/>
                        </a:rPr>
                        <a:t>0</a:t>
                      </a:r>
                      <a:endParaRPr lang="vi-VN"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35" marR="52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82579295"/>
                  </a:ext>
                </a:extLst>
              </a:tr>
              <a:tr h="522626">
                <a:tc rowSpan="3">
                  <a:txBody>
                    <a:bodyPr/>
                    <a:lstStyle/>
                    <a:p>
                      <a:pPr algn="just">
                        <a:lnSpc>
                          <a:spcPct val="107000"/>
                        </a:lnSpc>
                        <a:spcAft>
                          <a:spcPts val="800"/>
                        </a:spcAft>
                      </a:pPr>
                      <a:r>
                        <a:rPr lang="en-US" sz="2600" dirty="0" err="1">
                          <a:solidFill>
                            <a:schemeClr val="tx1"/>
                          </a:solidFill>
                          <a:effectLst/>
                          <a:latin typeface="Times New Roman" panose="02020603050405020304" pitchFamily="18" charset="0"/>
                          <a:cs typeface="Times New Roman" panose="02020603050405020304" pitchFamily="18" charset="0"/>
                        </a:rPr>
                        <a:t>Nội</a:t>
                      </a:r>
                      <a:r>
                        <a:rPr lang="en-US" sz="2600" dirty="0">
                          <a:solidFill>
                            <a:schemeClr val="tx1"/>
                          </a:solidFill>
                          <a:effectLst/>
                          <a:latin typeface="Times New Roman" panose="02020603050405020304" pitchFamily="18" charset="0"/>
                          <a:cs typeface="Times New Roman" panose="02020603050405020304" pitchFamily="18" charset="0"/>
                        </a:rPr>
                        <a:t> dung</a:t>
                      </a:r>
                      <a:endParaRPr lang="vi-VN" sz="26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600" dirty="0">
                          <a:solidFill>
                            <a:schemeClr val="tx1"/>
                          </a:solidFill>
                          <a:effectLst/>
                          <a:latin typeface="Times New Roman" panose="02020603050405020304" pitchFamily="18" charset="0"/>
                          <a:cs typeface="Times New Roman" panose="02020603050405020304" pitchFamily="18" charset="0"/>
                        </a:rPr>
                        <a:t>(</a:t>
                      </a:r>
                      <a:r>
                        <a:rPr lang="en-US" sz="2600" dirty="0" err="1">
                          <a:solidFill>
                            <a:schemeClr val="tx1"/>
                          </a:solidFill>
                          <a:effectLst/>
                          <a:latin typeface="Times New Roman" panose="02020603050405020304" pitchFamily="18" charset="0"/>
                          <a:cs typeface="Times New Roman" panose="02020603050405020304" pitchFamily="18" charset="0"/>
                        </a:rPr>
                        <a:t>Lí</a:t>
                      </a:r>
                      <a:r>
                        <a:rPr lang="en-US" sz="2600" dirty="0">
                          <a:solidFill>
                            <a:schemeClr val="tx1"/>
                          </a:solidFill>
                          <a:effectLst/>
                          <a:latin typeface="Times New Roman" panose="02020603050405020304" pitchFamily="18" charset="0"/>
                          <a:cs typeface="Times New Roman" panose="02020603050405020304" pitchFamily="18" charset="0"/>
                        </a:rPr>
                        <a:t> do </a:t>
                      </a:r>
                      <a:r>
                        <a:rPr lang="en-US" sz="2600" dirty="0" err="1">
                          <a:solidFill>
                            <a:schemeClr val="tx1"/>
                          </a:solidFill>
                          <a:effectLst/>
                          <a:latin typeface="Times New Roman" panose="02020603050405020304" pitchFamily="18" charset="0"/>
                          <a:cs typeface="Times New Roman" panose="02020603050405020304" pitchFamily="18" charset="0"/>
                        </a:rPr>
                        <a:t>vì</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sao</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thích</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văn</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bản</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đó</a:t>
                      </a:r>
                      <a:r>
                        <a:rPr lang="en-US" sz="2600" dirty="0">
                          <a:solidFill>
                            <a:schemeClr val="tx1"/>
                          </a:solidFill>
                          <a:effectLst/>
                          <a:latin typeface="Times New Roman" panose="02020603050405020304" pitchFamily="18" charset="0"/>
                          <a:cs typeface="Times New Roman" panose="02020603050405020304" pitchFamily="18" charset="0"/>
                        </a:rPr>
                        <a:t>)</a:t>
                      </a:r>
                      <a:endParaRPr lang="vi-VN"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35" marR="52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just">
                        <a:lnSpc>
                          <a:spcPct val="107000"/>
                        </a:lnSpc>
                        <a:spcAft>
                          <a:spcPts val="800"/>
                        </a:spcAft>
                      </a:pP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Chủ</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đề</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đoạn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Cảm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xúc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em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kỉ</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niệm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tuổi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thơ</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quê</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hương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chính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mình</a:t>
                      </a:r>
                      <a:r>
                        <a:rPr lang="en-US" sz="2600" dirty="0">
                          <a:effectLst/>
                          <a:latin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335" marR="52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2600" dirty="0">
                          <a:solidFill>
                            <a:schemeClr val="tx1"/>
                          </a:solidFill>
                          <a:effectLst/>
                          <a:latin typeface="Times New Roman" panose="02020603050405020304" pitchFamily="18" charset="0"/>
                          <a:cs typeface="Times New Roman" panose="02020603050405020304" pitchFamily="18" charset="0"/>
                        </a:rPr>
                        <a:t>0,5</a:t>
                      </a:r>
                      <a:endParaRPr lang="vi-VN"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35" marR="52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80956588"/>
                  </a:ext>
                </a:extLst>
              </a:tr>
              <a:tr h="1571560">
                <a:tc vMerge="1">
                  <a:txBody>
                    <a:bodyPr/>
                    <a:lstStyle/>
                    <a:p>
                      <a:endParaRPr lang="vi-VN"/>
                    </a:p>
                  </a:txBody>
                  <a:tcPr/>
                </a:tc>
                <a:tc>
                  <a:txBody>
                    <a:bodyPr/>
                    <a:lstStyle/>
                    <a:p>
                      <a:pPr marL="342900" lvl="0" indent="-342900" algn="just">
                        <a:spcAft>
                          <a:spcPts val="0"/>
                        </a:spcAft>
                        <a:buFont typeface="Times New Roman" panose="02020603050405020304" pitchFamily="18" charset="0"/>
                        <a:buChar char="-"/>
                      </a:pPr>
                      <a:r>
                        <a:rPr lang="en-US" sz="2600" dirty="0" err="1">
                          <a:effectLst/>
                          <a:latin typeface="Times New Roman" panose="02020603050405020304" pitchFamily="18" charset="0"/>
                          <a:cs typeface="Times New Roman" panose="02020603050405020304" pitchFamily="18" charset="0"/>
                        </a:rPr>
                        <a:t>Cảm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xúc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kỉ</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niệm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tuổi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thơ</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Nơi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gắn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liền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những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trò</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vui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đùa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cùng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lũ</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bạn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những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món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ăn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bình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dị</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gần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gũi</a:t>
                      </a:r>
                      <a:r>
                        <a:rPr lang="en-US" sz="2600" dirty="0">
                          <a:effectLst/>
                          <a:latin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cs typeface="Times New Roman" panose="02020603050405020304" pitchFamily="18" charset="0"/>
                      </a:endParaRPr>
                    </a:p>
                    <a:p>
                      <a:pPr marL="342900" lvl="0" indent="-342900" algn="just">
                        <a:spcAft>
                          <a:spcPts val="0"/>
                        </a:spcAft>
                        <a:buFont typeface="Times New Roman" panose="02020603050405020304" pitchFamily="18" charset="0"/>
                        <a:buChar char="-"/>
                      </a:pPr>
                      <a:r>
                        <a:rPr lang="en-US" sz="2600" dirty="0" err="1">
                          <a:effectLst/>
                          <a:latin typeface="Times New Roman" panose="02020603050405020304" pitchFamily="18" charset="0"/>
                          <a:cs typeface="Times New Roman" panose="02020603050405020304" pitchFamily="18" charset="0"/>
                        </a:rPr>
                        <a:t>Cảm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xúc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quê</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hương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Nơi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chôn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nhau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cắt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rốn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nơi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gắn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liền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với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kí</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ức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tuổi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thơ</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nơi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có</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người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thân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ruột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thịt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nơi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để</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trở</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335" marR="52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2600" dirty="0">
                          <a:solidFill>
                            <a:schemeClr val="tx1"/>
                          </a:solidFill>
                          <a:effectLst/>
                          <a:latin typeface="Times New Roman" panose="02020603050405020304" pitchFamily="18" charset="0"/>
                          <a:cs typeface="Times New Roman" panose="02020603050405020304" pitchFamily="18" charset="0"/>
                        </a:rPr>
                        <a:t>3</a:t>
                      </a:r>
                      <a:endParaRPr lang="vi-VN" sz="26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2600" dirty="0">
                          <a:solidFill>
                            <a:schemeClr val="tx1"/>
                          </a:solidFill>
                          <a:effectLst/>
                          <a:latin typeface="Times New Roman" panose="02020603050405020304" pitchFamily="18" charset="0"/>
                          <a:cs typeface="Times New Roman" panose="02020603050405020304" pitchFamily="18" charset="0"/>
                        </a:rPr>
                        <a:t> </a:t>
                      </a:r>
                      <a:endParaRPr lang="vi-VN" sz="26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2600" dirty="0">
                          <a:solidFill>
                            <a:schemeClr val="tx1"/>
                          </a:solidFill>
                          <a:effectLst/>
                          <a:latin typeface="Times New Roman" panose="02020603050405020304" pitchFamily="18" charset="0"/>
                          <a:cs typeface="Times New Roman" panose="02020603050405020304" pitchFamily="18" charset="0"/>
                        </a:rPr>
                        <a:t> </a:t>
                      </a:r>
                      <a:endParaRPr lang="vi-VN" sz="2600" dirty="0">
                        <a:solidFill>
                          <a:schemeClr val="tx1"/>
                        </a:solidFill>
                        <a:effectLst/>
                        <a:latin typeface="Times New Roman" panose="02020603050405020304" pitchFamily="18" charset="0"/>
                        <a:cs typeface="Times New Roman" panose="02020603050405020304" pitchFamily="18" charset="0"/>
                      </a:endParaRPr>
                    </a:p>
                  </a:txBody>
                  <a:tcPr marL="52335" marR="52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06371649"/>
                  </a:ext>
                </a:extLst>
              </a:tr>
              <a:tr h="348417">
                <a:tc vMerge="1">
                  <a:txBody>
                    <a:bodyPr/>
                    <a:lstStyle/>
                    <a:p>
                      <a:endParaRPr lang="vi-VN"/>
                    </a:p>
                  </a:txBody>
                  <a:tcPr/>
                </a:tc>
                <a:tc>
                  <a:txBody>
                    <a:bodyPr/>
                    <a:lstStyle/>
                    <a:p>
                      <a:pPr algn="just">
                        <a:lnSpc>
                          <a:spcPct val="107000"/>
                        </a:lnSpc>
                        <a:spcAft>
                          <a:spcPts val="800"/>
                        </a:spcAft>
                      </a:pPr>
                      <a:r>
                        <a:rPr lang="en-US" sz="2600" dirty="0" err="1">
                          <a:effectLst/>
                          <a:latin typeface="Times New Roman" panose="02020603050405020304" pitchFamily="18" charset="0"/>
                          <a:cs typeface="Times New Roman" panose="02020603050405020304" pitchFamily="18" charset="0"/>
                        </a:rPr>
                        <a:t>Khẳng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định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cảm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xúc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nhận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thức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người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viết</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335" marR="52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2600" dirty="0">
                          <a:solidFill>
                            <a:schemeClr val="tx1"/>
                          </a:solidFill>
                          <a:effectLst/>
                          <a:latin typeface="Times New Roman" panose="02020603050405020304" pitchFamily="18" charset="0"/>
                          <a:cs typeface="Times New Roman" panose="02020603050405020304" pitchFamily="18" charset="0"/>
                        </a:rPr>
                        <a:t>1</a:t>
                      </a:r>
                      <a:endParaRPr lang="vi-VN"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35" marR="52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79551880"/>
                  </a:ext>
                </a:extLst>
              </a:tr>
              <a:tr h="532318">
                <a:tc>
                  <a:txBody>
                    <a:bodyPr/>
                    <a:lstStyle/>
                    <a:p>
                      <a:pPr algn="just">
                        <a:lnSpc>
                          <a:spcPct val="107000"/>
                        </a:lnSpc>
                        <a:spcAft>
                          <a:spcPts val="800"/>
                        </a:spcAft>
                      </a:pPr>
                      <a:r>
                        <a:rPr lang="en-US" sz="2600" dirty="0" err="1">
                          <a:solidFill>
                            <a:schemeClr val="tx1"/>
                          </a:solidFill>
                          <a:effectLst/>
                          <a:latin typeface="Times New Roman" panose="02020603050405020304" pitchFamily="18" charset="0"/>
                          <a:cs typeface="Times New Roman" panose="02020603050405020304" pitchFamily="18" charset="0"/>
                        </a:rPr>
                        <a:t>Chính</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tả</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ngữ</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pháp</a:t>
                      </a:r>
                      <a:endParaRPr lang="vi-VN"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35" marR="52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Bef>
                          <a:spcPts val="200"/>
                        </a:spcBef>
                        <a:spcAft>
                          <a:spcPts val="100"/>
                        </a:spcAft>
                      </a:pPr>
                      <a:r>
                        <a:rPr lang="vi-VN" sz="2600" dirty="0">
                          <a:effectLst/>
                          <a:latin typeface="Times New Roman" panose="02020603050405020304" pitchFamily="18" charset="0"/>
                          <a:cs typeface="Times New Roman" panose="02020603050405020304" pitchFamily="18" charset="0"/>
                        </a:rPr>
                        <a:t>Đảm bảo chuẩn chính tả, ngữ pháp tiếng Việt.</a:t>
                      </a:r>
                    </a:p>
                    <a:p>
                      <a:pPr algn="just">
                        <a:lnSpc>
                          <a:spcPct val="107000"/>
                        </a:lnSpc>
                        <a:spcAft>
                          <a:spcPts val="800"/>
                        </a:spcAft>
                      </a:pPr>
                      <a:r>
                        <a:rPr lang="en-US" sz="2600" dirty="0">
                          <a:effectLst/>
                          <a:latin typeface="Times New Roman" panose="02020603050405020304" pitchFamily="18" charset="0"/>
                          <a:cs typeface="Times New Roman" panose="02020603050405020304" pitchFamily="18" charset="0"/>
                        </a:rPr>
                        <a:t> </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335" marR="52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2600" dirty="0">
                          <a:solidFill>
                            <a:schemeClr val="tx1"/>
                          </a:solidFill>
                          <a:effectLst/>
                          <a:latin typeface="Times New Roman" panose="02020603050405020304" pitchFamily="18" charset="0"/>
                          <a:cs typeface="Times New Roman" panose="02020603050405020304" pitchFamily="18" charset="0"/>
                        </a:rPr>
                        <a:t>0,5</a:t>
                      </a:r>
                      <a:endParaRPr lang="vi-VN"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35" marR="52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0619503"/>
                  </a:ext>
                </a:extLst>
              </a:tr>
              <a:tr h="348417">
                <a:tc>
                  <a:txBody>
                    <a:bodyPr/>
                    <a:lstStyle/>
                    <a:p>
                      <a:pPr algn="just">
                        <a:lnSpc>
                          <a:spcPct val="107000"/>
                        </a:lnSpc>
                        <a:spcAft>
                          <a:spcPts val="800"/>
                        </a:spcAft>
                      </a:pPr>
                      <a:r>
                        <a:rPr lang="en-US" sz="2600" dirty="0" err="1">
                          <a:solidFill>
                            <a:schemeClr val="tx1"/>
                          </a:solidFill>
                          <a:effectLst/>
                          <a:latin typeface="Times New Roman" panose="02020603050405020304" pitchFamily="18" charset="0"/>
                          <a:cs typeface="Times New Roman" panose="02020603050405020304" pitchFamily="18" charset="0"/>
                        </a:rPr>
                        <a:t>Sáng</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tạo</a:t>
                      </a:r>
                      <a:endParaRPr lang="vi-VN"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35" marR="52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just">
                        <a:lnSpc>
                          <a:spcPct val="107000"/>
                        </a:lnSpc>
                        <a:spcBef>
                          <a:spcPts val="200"/>
                        </a:spcBef>
                        <a:spcAft>
                          <a:spcPts val="100"/>
                        </a:spcAft>
                      </a:pPr>
                      <a:r>
                        <a:rPr lang="vi-VN" sz="2600" b="0" dirty="0">
                          <a:solidFill>
                            <a:schemeClr val="tx1"/>
                          </a:solidFill>
                          <a:effectLst/>
                          <a:latin typeface="Times New Roman" panose="02020603050405020304" pitchFamily="18" charset="0"/>
                          <a:cs typeface="Times New Roman" panose="02020603050405020304" pitchFamily="18" charset="0"/>
                        </a:rPr>
                        <a:t>Thể hiện suy nghĩ sâu sắc về vấn đề nghị luận; có cách diễn đạt mới mẻ.</a:t>
                      </a:r>
                      <a:endParaRPr lang="vi-VN" sz="2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35" marR="52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2600" dirty="0">
                          <a:solidFill>
                            <a:schemeClr val="tx1"/>
                          </a:solidFill>
                          <a:effectLst/>
                          <a:latin typeface="Times New Roman" panose="02020603050405020304" pitchFamily="18" charset="0"/>
                          <a:cs typeface="Times New Roman" panose="02020603050405020304" pitchFamily="18" charset="0"/>
                        </a:rPr>
                        <a:t>1,0</a:t>
                      </a:r>
                      <a:endParaRPr lang="vi-VN"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35" marR="52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3121666"/>
                  </a:ext>
                </a:extLst>
              </a:tr>
            </a:tbl>
          </a:graphicData>
        </a:graphic>
      </p:graphicFrame>
    </p:spTree>
    <p:extLst>
      <p:ext uri="{BB962C8B-B14F-4D97-AF65-F5344CB8AC3E}">
        <p14:creationId xmlns:p14="http://schemas.microsoft.com/office/powerpoint/2010/main" val="14361499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447925" y="85725"/>
            <a:ext cx="5381625" cy="752475"/>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H</a:t>
            </a:r>
            <a:r>
              <a:rPr lang="pt-BR" sz="3200" b="1">
                <a:solidFill>
                  <a:srgbClr val="FF0000"/>
                </a:solidFill>
                <a:latin typeface="Times New Roman" panose="02020603050405020304" pitchFamily="18" charset="0"/>
                <a:cs typeface="Times New Roman" panose="02020603050405020304" pitchFamily="18" charset="0"/>
              </a:rPr>
              <a:t>ướng dẫn học ở nhà</a:t>
            </a:r>
            <a:r>
              <a:rPr lang="pt-BR" sz="3200">
                <a:solidFill>
                  <a:srgbClr val="FF0000"/>
                </a:solidFill>
                <a:latin typeface="Times New Roman" panose="02020603050405020304" pitchFamily="18" charset="0"/>
                <a:cs typeface="Times New Roman" panose="02020603050405020304" pitchFamily="18" charset="0"/>
              </a:rPr>
              <a:t>:</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5" name="10-Point Star 4"/>
          <p:cNvSpPr/>
          <p:nvPr/>
        </p:nvSpPr>
        <p:spPr>
          <a:xfrm>
            <a:off x="171450" y="1219200"/>
            <a:ext cx="11525250" cy="4181475"/>
          </a:xfrm>
          <a:prstGeom prst="star1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a:latin typeface="Times New Roman" panose="02020603050405020304" pitchFamily="18" charset="0"/>
                <a:cs typeface="Times New Roman" panose="02020603050405020304" pitchFamily="18" charset="0"/>
              </a:rPr>
              <a:t>- Vẽ sơ đồ tư duy về các đơn vị kiến thức của bài học hoặc vẽ tranh hình ảnh ấn tượng về bài học.</a:t>
            </a:r>
            <a:endParaRPr lang="vi-VN"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 Chuẩn bị: đọc kết nối chủ điểm, tìm hiểu về bài viết </a:t>
            </a:r>
            <a:r>
              <a:rPr lang="pt-BR" sz="3200" i="1">
                <a:latin typeface="Times New Roman" panose="02020603050405020304" pitchFamily="18" charset="0"/>
                <a:cs typeface="Times New Roman" panose="02020603050405020304" pitchFamily="18" charset="0"/>
              </a:rPr>
              <a:t>“Viết bài văn kể lại sự thật liên quan đến nhân vật hoặc sự kiện lịch sử”</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612507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1552575" y="114300"/>
            <a:ext cx="8010525" cy="74295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rgbClr val="FF0000"/>
                </a:solidFill>
                <a:latin typeface="Times New Roman" panose="02020603050405020304" pitchFamily="18" charset="0"/>
                <a:cs typeface="Times New Roman" panose="02020603050405020304" pitchFamily="18" charset="0"/>
              </a:rPr>
              <a:t>Hoạt động 2: Hình thành kiến thức mới</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5" name="Plaque 4"/>
          <p:cNvSpPr/>
          <p:nvPr/>
        </p:nvSpPr>
        <p:spPr>
          <a:xfrm>
            <a:off x="3448050" y="952500"/>
            <a:ext cx="5715000" cy="885825"/>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 Trải nghiệm cùng văn bản</a:t>
            </a:r>
            <a:endParaRPr lang="vi-VN" sz="3200">
              <a:latin typeface="Times New Roman" panose="02020603050405020304" pitchFamily="18" charset="0"/>
              <a:cs typeface="Times New Roman" panose="02020603050405020304" pitchFamily="18" charset="0"/>
            </a:endParaRPr>
          </a:p>
        </p:txBody>
      </p:sp>
      <p:sp>
        <p:nvSpPr>
          <p:cNvPr id="6" name="Oval Callout 5"/>
          <p:cNvSpPr/>
          <p:nvPr/>
        </p:nvSpPr>
        <p:spPr>
          <a:xfrm>
            <a:off x="0" y="1628775"/>
            <a:ext cx="4171950" cy="4662488"/>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a:latin typeface="Times New Roman" panose="02020603050405020304" pitchFamily="18" charset="0"/>
                <a:cs typeface="Times New Roman" panose="02020603050405020304" pitchFamily="18" charset="0"/>
              </a:rPr>
              <a:t>Qua tìm hiểu ở nhà, nêu những hiểu biết của em về tác giả Nguyễn Ngọc Tư  (vài nét về tiểu sử, sự nghiệp văn học, phong cách văn học).</a:t>
            </a:r>
            <a:endParaRPr lang="vi-VN" sz="2800">
              <a:latin typeface="Times New Roman" panose="02020603050405020304" pitchFamily="18" charset="0"/>
              <a:cs typeface="Times New Roman" panose="02020603050405020304" pitchFamily="18" charset="0"/>
            </a:endParaRPr>
          </a:p>
        </p:txBody>
      </p:sp>
      <p:pic>
        <p:nvPicPr>
          <p:cNvPr id="3075" name="Picture 3" descr="nguyễn ngọc t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2071686"/>
            <a:ext cx="4505325" cy="321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lowchart: Stored Data 9"/>
          <p:cNvSpPr/>
          <p:nvPr/>
        </p:nvSpPr>
        <p:spPr>
          <a:xfrm>
            <a:off x="4438650" y="2143125"/>
            <a:ext cx="1866900" cy="236220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0070C0"/>
                </a:solidFill>
                <a:latin typeface="Times New Roman" panose="02020603050405020304" pitchFamily="18" charset="0"/>
                <a:cs typeface="Times New Roman" panose="02020603050405020304" pitchFamily="18" charset="0"/>
              </a:rPr>
              <a:t>1. Tác giả</a:t>
            </a:r>
            <a:endParaRPr lang="vi-VN" sz="3200">
              <a:solidFill>
                <a:srgbClr val="0070C0"/>
              </a:solidFill>
              <a:latin typeface="Times New Roman" panose="02020603050405020304" pitchFamily="18" charset="0"/>
              <a:cs typeface="Times New Roman" panose="02020603050405020304" pitchFamily="18" charset="0"/>
            </a:endParaRPr>
          </a:p>
        </p:txBody>
      </p:sp>
      <p:sp>
        <p:nvSpPr>
          <p:cNvPr id="8" name="Up Arrow Callout 7"/>
          <p:cNvSpPr/>
          <p:nvPr/>
        </p:nvSpPr>
        <p:spPr>
          <a:xfrm>
            <a:off x="3562350" y="5286375"/>
            <a:ext cx="8448675" cy="1323975"/>
          </a:xfrm>
          <a:prstGeom prst="up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cs typeface="Times New Roman" panose="02020603050405020304" pitchFamily="18" charset="0"/>
              </a:rPr>
              <a:t>Nguyễn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năm</a:t>
            </a:r>
            <a:r>
              <a:rPr lang="en-US" sz="2800" dirty="0">
                <a:solidFill>
                  <a:schemeClr val="tx1"/>
                </a:solidFill>
                <a:latin typeface="Times New Roman" panose="02020603050405020304" pitchFamily="18" charset="0"/>
                <a:cs typeface="Times New Roman" panose="02020603050405020304" pitchFamily="18" charset="0"/>
              </a:rPr>
              <a:t> 1976 </a:t>
            </a:r>
            <a:r>
              <a:rPr lang="en-US" sz="2800" dirty="0" err="1">
                <a:solidFill>
                  <a:schemeClr val="tx1"/>
                </a:solidFill>
                <a:latin typeface="Times New Roman" panose="02020603050405020304" pitchFamily="18" charset="0"/>
                <a:cs typeface="Times New Roman" panose="02020603050405020304" pitchFamily="18" charset="0"/>
              </a:rPr>
              <a:t>tại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Đầm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Cà</a:t>
            </a:r>
            <a:r>
              <a:rPr lang="en-US" sz="2800" dirty="0">
                <a:solidFill>
                  <a:schemeClr val="tx1"/>
                </a:solidFill>
                <a:latin typeface="Times New Roman" panose="02020603050405020304" pitchFamily="18" charset="0"/>
                <a:cs typeface="Times New Roman" panose="02020603050405020304" pitchFamily="18" charset="0"/>
              </a:rPr>
              <a:t> Mau. </a:t>
            </a:r>
            <a:endParaRPr lang="vi-VN"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0256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075"/>
                                        </p:tgtEl>
                                        <p:attrNameLst>
                                          <p:attrName>style.visibility</p:attrName>
                                        </p:attrNameLst>
                                      </p:cBhvr>
                                      <p:to>
                                        <p:strVal val="visible"/>
                                      </p:to>
                                    </p:set>
                                    <p:animEffect transition="in" filter="circle(in)">
                                      <p:cBhvr>
                                        <p:cTn id="34" dur="2000"/>
                                        <p:tgtEl>
                                          <p:spTgt spid="307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10"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Stored Data 7"/>
          <p:cNvSpPr/>
          <p:nvPr/>
        </p:nvSpPr>
        <p:spPr>
          <a:xfrm>
            <a:off x="2800350" y="114300"/>
            <a:ext cx="4581525" cy="74295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0070C0"/>
                </a:solidFill>
                <a:latin typeface="Times New Roman" panose="02020603050405020304" pitchFamily="18" charset="0"/>
                <a:cs typeface="Times New Roman" panose="02020603050405020304" pitchFamily="18" charset="0"/>
              </a:rPr>
              <a:t>1. Tác giả</a:t>
            </a:r>
            <a:endParaRPr lang="vi-VN" sz="3200">
              <a:solidFill>
                <a:srgbClr val="0070C0"/>
              </a:solidFill>
              <a:latin typeface="Times New Roman" panose="02020603050405020304" pitchFamily="18" charset="0"/>
              <a:cs typeface="Times New Roman" panose="02020603050405020304" pitchFamily="18" charset="0"/>
            </a:endParaRPr>
          </a:p>
        </p:txBody>
      </p:sp>
      <p:sp>
        <p:nvSpPr>
          <p:cNvPr id="4" name="Double Wave 3"/>
          <p:cNvSpPr/>
          <p:nvPr/>
        </p:nvSpPr>
        <p:spPr>
          <a:xfrm>
            <a:off x="238125" y="981075"/>
            <a:ext cx="5381625" cy="5753100"/>
          </a:xfrm>
          <a:prstGeom prst="doubleWav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 Là nữ nhà văn trẻ của Hội nhà văn Việt Nam. Với niềm đam mê viết lách, chị miệt mài viết như một cách giải tỏa và thể nghiệm, chị biết rằng chị muốn viết về những điều gần gũi nhất xung quanh cuộc sống của mình. </a:t>
            </a:r>
            <a:endParaRPr lang="vi-VN" sz="3200">
              <a:latin typeface="Times New Roman" panose="02020603050405020304" pitchFamily="18" charset="0"/>
              <a:cs typeface="Times New Roman" panose="02020603050405020304" pitchFamily="18" charset="0"/>
            </a:endParaRPr>
          </a:p>
        </p:txBody>
      </p:sp>
      <p:sp>
        <p:nvSpPr>
          <p:cNvPr id="10" name="Double Wave 9"/>
          <p:cNvSpPr/>
          <p:nvPr/>
        </p:nvSpPr>
        <p:spPr>
          <a:xfrm>
            <a:off x="6000750" y="981075"/>
            <a:ext cx="5857875" cy="5753100"/>
          </a:xfrm>
          <a:prstGeom prst="doubleWav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  Giọng văn chị đậm chất Nam bộ, là giọng kể mềm mại mà sâu cay về những cuộc đời éo le, những số phận chìm nổi. Cái chất miền quê sông nước ngấm vào các tác phẩm, thấm đẫm cái tình của làng, của đất, của những con người chân chất hồn hậu nhưng ít nhiều gặp những bất hạnh.</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2212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tored Data 3"/>
          <p:cNvSpPr/>
          <p:nvPr/>
        </p:nvSpPr>
        <p:spPr>
          <a:xfrm>
            <a:off x="2800350" y="114300"/>
            <a:ext cx="4581525" cy="74295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0070C0"/>
                </a:solidFill>
                <a:latin typeface="Times New Roman" panose="02020603050405020304" pitchFamily="18" charset="0"/>
                <a:cs typeface="Times New Roman" panose="02020603050405020304" pitchFamily="18" charset="0"/>
              </a:rPr>
              <a:t>1. Tác giả</a:t>
            </a:r>
            <a:endParaRPr lang="vi-VN" sz="3200">
              <a:solidFill>
                <a:srgbClr val="0070C0"/>
              </a:solidFill>
              <a:latin typeface="Times New Roman" panose="02020603050405020304" pitchFamily="18" charset="0"/>
              <a:cs typeface="Times New Roman" panose="02020603050405020304" pitchFamily="18" charset="0"/>
            </a:endParaRPr>
          </a:p>
        </p:txBody>
      </p:sp>
      <p:sp>
        <p:nvSpPr>
          <p:cNvPr id="12" name="Bevel 11"/>
          <p:cNvSpPr/>
          <p:nvPr/>
        </p:nvSpPr>
        <p:spPr>
          <a:xfrm>
            <a:off x="266700" y="1000125"/>
            <a:ext cx="11630025" cy="5610225"/>
          </a:xfrm>
          <a:prstGeom prst="bevel">
            <a:avLst>
              <a:gd name="adj" fmla="val 655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Âm thầm đến với văn chương và bừng sáng khi được nhận giải Nhất cuộc thi Văn học tuổi 20 của NXB Trẻ, Nguyễn Ngọc Tư đã trở thành tâm điểm của sự hy vọng vào một nền văn trẻ đương đại. Chị đã tiếp tục có những cú nhảy ngoạn mục trên chặng đường văn cùng những tác phẩm được giới chuyên môn đánh giá cao. Tập truyện ngắn Cánh đồng bất tận của chị gây được tiếng vang lớn, nhận được nhiều giải thưởng cũng như chuyển thể thành kịch, phim điện ảnh.</a:t>
            </a:r>
            <a:endParaRPr lang="vi-VN"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1327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80">
                                          <p:stCondLst>
                                            <p:cond delay="0"/>
                                          </p:stCondLst>
                                        </p:cTn>
                                        <p:tgtEl>
                                          <p:spTgt spid="12"/>
                                        </p:tgtEl>
                                      </p:cBhvr>
                                    </p:animEffect>
                                    <p:anim calcmode="lin" valueType="num">
                                      <p:cBhvr>
                                        <p:cTn id="1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9" dur="26">
                                          <p:stCondLst>
                                            <p:cond delay="650"/>
                                          </p:stCondLst>
                                        </p:cTn>
                                        <p:tgtEl>
                                          <p:spTgt spid="12"/>
                                        </p:tgtEl>
                                      </p:cBhvr>
                                      <p:to x="100000" y="60000"/>
                                    </p:animScale>
                                    <p:animScale>
                                      <p:cBhvr>
                                        <p:cTn id="20" dur="166" decel="50000">
                                          <p:stCondLst>
                                            <p:cond delay="676"/>
                                          </p:stCondLst>
                                        </p:cTn>
                                        <p:tgtEl>
                                          <p:spTgt spid="12"/>
                                        </p:tgtEl>
                                      </p:cBhvr>
                                      <p:to x="100000" y="100000"/>
                                    </p:animScale>
                                    <p:animScale>
                                      <p:cBhvr>
                                        <p:cTn id="21" dur="26">
                                          <p:stCondLst>
                                            <p:cond delay="1312"/>
                                          </p:stCondLst>
                                        </p:cTn>
                                        <p:tgtEl>
                                          <p:spTgt spid="12"/>
                                        </p:tgtEl>
                                      </p:cBhvr>
                                      <p:to x="100000" y="80000"/>
                                    </p:animScale>
                                    <p:animScale>
                                      <p:cBhvr>
                                        <p:cTn id="22" dur="166" decel="50000">
                                          <p:stCondLst>
                                            <p:cond delay="1338"/>
                                          </p:stCondLst>
                                        </p:cTn>
                                        <p:tgtEl>
                                          <p:spTgt spid="12"/>
                                        </p:tgtEl>
                                      </p:cBhvr>
                                      <p:to x="100000" y="100000"/>
                                    </p:animScale>
                                    <p:animScale>
                                      <p:cBhvr>
                                        <p:cTn id="23" dur="26">
                                          <p:stCondLst>
                                            <p:cond delay="1642"/>
                                          </p:stCondLst>
                                        </p:cTn>
                                        <p:tgtEl>
                                          <p:spTgt spid="12"/>
                                        </p:tgtEl>
                                      </p:cBhvr>
                                      <p:to x="100000" y="90000"/>
                                    </p:animScale>
                                    <p:animScale>
                                      <p:cBhvr>
                                        <p:cTn id="24" dur="166" decel="50000">
                                          <p:stCondLst>
                                            <p:cond delay="1668"/>
                                          </p:stCondLst>
                                        </p:cTn>
                                        <p:tgtEl>
                                          <p:spTgt spid="12"/>
                                        </p:tgtEl>
                                      </p:cBhvr>
                                      <p:to x="100000" y="100000"/>
                                    </p:animScale>
                                    <p:animScale>
                                      <p:cBhvr>
                                        <p:cTn id="25" dur="26">
                                          <p:stCondLst>
                                            <p:cond delay="1808"/>
                                          </p:stCondLst>
                                        </p:cTn>
                                        <p:tgtEl>
                                          <p:spTgt spid="12"/>
                                        </p:tgtEl>
                                      </p:cBhvr>
                                      <p:to x="100000" y="95000"/>
                                    </p:animScale>
                                    <p:animScale>
                                      <p:cBhvr>
                                        <p:cTn id="2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514350" y="1038224"/>
            <a:ext cx="11268074" cy="5391151"/>
          </a:xfrm>
          <a:prstGeom prst="frame">
            <a:avLst>
              <a:gd name="adj1" fmla="val 409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 name="Rectangle 4"/>
          <p:cNvSpPr/>
          <p:nvPr/>
        </p:nvSpPr>
        <p:spPr>
          <a:xfrm>
            <a:off x="895350" y="1412113"/>
            <a:ext cx="10572750" cy="3780907"/>
          </a:xfrm>
          <a:prstGeom prst="rect">
            <a:avLst/>
          </a:prstGeom>
        </p:spPr>
        <p:txBody>
          <a:bodyPr wrap="square">
            <a:spAutoFit/>
          </a:bodyPr>
          <a:lstStyle/>
          <a:p>
            <a:pPr marL="15240">
              <a:lnSpc>
                <a:spcPct val="107000"/>
              </a:lnSpc>
              <a:spcAft>
                <a:spcPts val="12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ngắn</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Ngọc</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Tư</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ngắn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Sài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Gòn</a:t>
            </a:r>
            <a:r>
              <a:rPr lang="en-US" sz="3200" dirty="0">
                <a:latin typeface="Times New Roman" panose="02020603050405020304" pitchFamily="18" charset="0"/>
                <a:ea typeface="Calibri" panose="020F0502020204030204" pitchFamily="34" charset="0"/>
                <a:cs typeface="Times New Roman" panose="02020603050405020304" pitchFamily="18" charset="0"/>
              </a:rPr>
              <a:t>, 2005), </a:t>
            </a:r>
            <a:r>
              <a:rPr lang="en-US" sz="3200" i="1"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tooltip="Cánh đồng bất tận"/>
              </a:rPr>
              <a:t>Cánh</a:t>
            </a:r>
            <a:r>
              <a:rPr lang="en-US" sz="3200" i="1"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tooltip="Cánh đồng bất tận"/>
              </a:rPr>
              <a:t> </a:t>
            </a:r>
            <a:r>
              <a:rPr lang="en-US" sz="3200" i="1"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tooltip="Cánh đồng bất tận"/>
              </a:rPr>
              <a:t>đồng</a:t>
            </a:r>
            <a:r>
              <a:rPr lang="en-US" sz="3200" i="1"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tooltip="Cánh đồng bất tận"/>
              </a:rPr>
              <a:t> </a:t>
            </a:r>
            <a:r>
              <a:rPr lang="en-US" sz="3200" i="1"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tooltip="Cánh đồng bất tận"/>
              </a:rPr>
              <a:t>bất</a:t>
            </a:r>
            <a:r>
              <a:rPr lang="en-US" sz="3200" i="1"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tooltip="Cánh đồng bất tận"/>
              </a:rPr>
              <a:t> </a:t>
            </a:r>
            <a:r>
              <a:rPr lang="en-US" sz="3200" i="1"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tooltip="Cánh đồng bất tận"/>
              </a:rPr>
              <a:t>tận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ngắn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3200" dirty="0">
                <a:latin typeface="Times New Roman" panose="02020603050405020304" pitchFamily="18" charset="0"/>
                <a:ea typeface="Calibri" panose="020F0502020204030204" pitchFamily="34" charset="0"/>
                <a:cs typeface="Times New Roman" panose="02020603050405020304" pitchFamily="18" charset="0"/>
              </a:rPr>
              <a:t>, 2005),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Tạp</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Ngọc</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Tư</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tạp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bút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3200" dirty="0">
                <a:latin typeface="Times New Roman" panose="02020603050405020304" pitchFamily="18" charset="0"/>
                <a:ea typeface="Calibri" panose="020F0502020204030204" pitchFamily="34" charset="0"/>
                <a:cs typeface="Times New Roman" panose="02020603050405020304" pitchFamily="18" charset="0"/>
              </a:rPr>
              <a:t>, 2005),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chậm</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tản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niên</a:t>
            </a:r>
            <a:r>
              <a:rPr lang="en-US" sz="3200" dirty="0">
                <a:latin typeface="Times New Roman" panose="02020603050405020304" pitchFamily="18" charset="0"/>
                <a:ea typeface="Calibri" panose="020F0502020204030204" pitchFamily="34" charset="0"/>
                <a:cs typeface="Times New Roman" panose="02020603050405020304" pitchFamily="18" charset="0"/>
              </a:rPr>
              <a:t>, 2006) -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Lê</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trái</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mùa</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xưa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tản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2015)</a:t>
            </a:r>
            <a:endParaRPr lang="vi-VN"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Flowchart: Stored Data 5"/>
          <p:cNvSpPr/>
          <p:nvPr/>
        </p:nvSpPr>
        <p:spPr>
          <a:xfrm>
            <a:off x="2800350" y="114300"/>
            <a:ext cx="4581525" cy="742950"/>
          </a:xfrm>
          <a:prstGeom prst="flowChartOnline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0070C0"/>
                </a:solidFill>
                <a:latin typeface="Times New Roman" panose="02020603050405020304" pitchFamily="18" charset="0"/>
                <a:cs typeface="Times New Roman" panose="02020603050405020304" pitchFamily="18" charset="0"/>
              </a:rPr>
              <a:t>1. Tác giả</a:t>
            </a:r>
            <a:endParaRPr lang="vi-VN" sz="32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7385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guyen-ngoc-tu-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228600"/>
            <a:ext cx="11620500"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069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elay 3"/>
          <p:cNvSpPr/>
          <p:nvPr/>
        </p:nvSpPr>
        <p:spPr>
          <a:xfrm>
            <a:off x="1781174" y="95251"/>
            <a:ext cx="7153275" cy="80010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2. Văn bản </a:t>
            </a:r>
            <a:r>
              <a:rPr lang="en-US" sz="3200" b="1" i="1">
                <a:solidFill>
                  <a:srgbClr val="FF0000"/>
                </a:solidFill>
                <a:latin typeface="Times New Roman" panose="02020603050405020304" pitchFamily="18" charset="0"/>
                <a:cs typeface="Times New Roman" panose="02020603050405020304" pitchFamily="18" charset="0"/>
              </a:rPr>
              <a:t>“Mùa phơi sân trước”</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5" name="Right Arrow Callout 4"/>
          <p:cNvSpPr/>
          <p:nvPr/>
        </p:nvSpPr>
        <p:spPr>
          <a:xfrm>
            <a:off x="466725" y="1428750"/>
            <a:ext cx="3190875" cy="5086350"/>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HS đọc VB – Giải thích một vài từ khó: </a:t>
            </a:r>
            <a:endParaRPr lang="vi-VN" sz="3200">
              <a:latin typeface="Times New Roman" panose="02020603050405020304" pitchFamily="18" charset="0"/>
              <a:cs typeface="Times New Roman" panose="02020603050405020304" pitchFamily="18" charset="0"/>
            </a:endParaRPr>
          </a:p>
        </p:txBody>
      </p:sp>
      <p:sp>
        <p:nvSpPr>
          <p:cNvPr id="6" name="Rounded Rectangular Callout 5"/>
          <p:cNvSpPr/>
          <p:nvPr/>
        </p:nvSpPr>
        <p:spPr>
          <a:xfrm>
            <a:off x="3781425" y="1219199"/>
            <a:ext cx="3981450" cy="4981575"/>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70C0"/>
                </a:solidFill>
                <a:latin typeface="Times New Roman" panose="02020603050405020304" pitchFamily="18" charset="0"/>
                <a:cs typeface="Times New Roman" panose="02020603050405020304" pitchFamily="18" charset="0"/>
              </a:rPr>
              <a:t>HS nêu rõ xuất xứ VB(VB do ai viết, thể loại gì, phương thức biểu đạt của văn bản? VB dùng ngôi kể thứ mấy? )</a:t>
            </a:r>
            <a:endParaRPr lang="vi-VN" sz="3200">
              <a:solidFill>
                <a:srgbClr val="0070C0"/>
              </a:solidFill>
              <a:latin typeface="Times New Roman" panose="02020603050405020304" pitchFamily="18" charset="0"/>
              <a:cs typeface="Times New Roman" panose="02020603050405020304" pitchFamily="18" charset="0"/>
            </a:endParaRPr>
          </a:p>
        </p:txBody>
      </p:sp>
      <p:sp>
        <p:nvSpPr>
          <p:cNvPr id="7" name="Rounded Rectangular Callout 6"/>
          <p:cNvSpPr/>
          <p:nvPr/>
        </p:nvSpPr>
        <p:spPr>
          <a:xfrm>
            <a:off x="8077200" y="1219199"/>
            <a:ext cx="3952875" cy="5086351"/>
          </a:xfrm>
          <a:prstGeom prst="wedgeRound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Theo em, VB có thể chia thành mấy phần, nêu nội dung chính của từng phần?</a:t>
            </a:r>
            <a:endParaRPr lang="vi-VN"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644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6"/>
                                        </p:tgtEl>
                                        <p:attrNameLst>
                                          <p:attrName>ppt_x</p:attrName>
                                        </p:attrNameLst>
                                      </p:cBhvr>
                                      <p:tavLst>
                                        <p:tav tm="0">
                                          <p:val>
                                            <p:strVal val="ppt_x"/>
                                          </p:val>
                                        </p:tav>
                                        <p:tav tm="100000">
                                          <p:val>
                                            <p:strVal val="ppt_x"/>
                                          </p:val>
                                        </p:tav>
                                      </p:tavLst>
                                    </p:anim>
                                    <p:anim calcmode="lin" valueType="num">
                                      <p:cBhvr additive="base">
                                        <p:cTn id="24" dur="500"/>
                                        <p:tgtEl>
                                          <p:spTgt spid="6"/>
                                        </p:tgtEl>
                                        <p:attrNameLst>
                                          <p:attrName>ppt_y</p:attrName>
                                        </p:attrNameLst>
                                      </p:cBhvr>
                                      <p:tavLst>
                                        <p:tav tm="0">
                                          <p:val>
                                            <p:strVal val="ppt_y"/>
                                          </p:val>
                                        </p:tav>
                                        <p:tav tm="100000">
                                          <p:val>
                                            <p:strVal val="1+ppt_h/2"/>
                                          </p:val>
                                        </p:tav>
                                      </p:tavLst>
                                    </p:anim>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2716</Words>
  <Application>Microsoft Office PowerPoint</Application>
  <PresentationFormat>Custom</PresentationFormat>
  <Paragraphs>163</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Windows User</cp:lastModifiedBy>
  <cp:revision>25</cp:revision>
  <dcterms:created xsi:type="dcterms:W3CDTF">2022-08-24T00:21:55Z</dcterms:created>
  <dcterms:modified xsi:type="dcterms:W3CDTF">2022-11-28T07:52:55Z</dcterms:modified>
</cp:coreProperties>
</file>