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</p:sldMasterIdLst>
  <p:notesMasterIdLst>
    <p:notesMasterId r:id="rId26"/>
  </p:notesMasterIdLst>
  <p:sldIdLst>
    <p:sldId id="348" r:id="rId3"/>
    <p:sldId id="449" r:id="rId4"/>
    <p:sldId id="456" r:id="rId5"/>
    <p:sldId id="328" r:id="rId6"/>
    <p:sldId id="462" r:id="rId7"/>
    <p:sldId id="458" r:id="rId8"/>
    <p:sldId id="464" r:id="rId9"/>
    <p:sldId id="457" r:id="rId10"/>
    <p:sldId id="325" r:id="rId11"/>
    <p:sldId id="326" r:id="rId12"/>
    <p:sldId id="463" r:id="rId13"/>
    <p:sldId id="459" r:id="rId14"/>
    <p:sldId id="465" r:id="rId15"/>
    <p:sldId id="467" r:id="rId16"/>
    <p:sldId id="468" r:id="rId17"/>
    <p:sldId id="466" r:id="rId18"/>
    <p:sldId id="470" r:id="rId19"/>
    <p:sldId id="469" r:id="rId20"/>
    <p:sldId id="261" r:id="rId21"/>
    <p:sldId id="460" r:id="rId22"/>
    <p:sldId id="471" r:id="rId23"/>
    <p:sldId id="473" r:id="rId24"/>
    <p:sldId id="4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D3908-9521-4499-A433-0622F33D743A}" type="datetimeFigureOut">
              <a:rPr lang="vi-VN" smtClean="0"/>
              <a:t>17/12/2024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56F89-3953-44B6-B962-9E6291178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97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1800">
                <a:latin typeface="Arial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 sz="180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1800">
                <a:latin typeface="Arial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1800">
                <a:latin typeface="Arial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</p:grpSp>
      <p:sp>
        <p:nvSpPr>
          <p:cNvPr id="2273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73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FEBAD-94C3-4209-8AAC-9E251248EDD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14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9200-E3D4-48A3-BDA9-E31D20F15F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2476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0034C-AB53-4812-95D0-86564C6253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5593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737DB-3654-47AE-84ED-0152697FAB2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35274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B12E0-F6C0-4705-AC0F-43649DDECF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44544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2D42C-DFA2-4FA0-90CC-108B4225AC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85932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C0B4-45B2-4910-B79E-0BC13771B3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08213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C21E-9AA3-41AC-A234-8B06FCAF4F2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172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C39A5-C928-4EAD-BE0C-091AC5BEE7D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8443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19689-D1E8-4D00-A178-C3948BE41F6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157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7C883-9355-4934-A37B-484898B7386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97810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4C8FF-6CB6-483B-995F-90658593129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963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2263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1800">
                <a:latin typeface="Arial" charset="0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 sz="1800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2263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1800">
                <a:latin typeface="Arial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00"/>
              </a:p>
            </p:txBody>
          </p:sp>
        </p:grpSp>
        <p:sp>
          <p:nvSpPr>
            <p:cNvPr id="2263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 sz="1800">
                <a:latin typeface="Arial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00"/>
            </a:p>
          </p:txBody>
        </p:sp>
      </p:grpSp>
      <p:sp>
        <p:nvSpPr>
          <p:cNvPr id="2263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263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9493B58-6C8E-4B9F-9A92-95DF494DD6F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9678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hao%20giang%20CN%20lop8\Love%20is%20blue%20-%20Paul%20Mauriat.mp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W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2362200" y="3962400"/>
            <a:ext cx="2133600" cy="1828800"/>
            <a:chOff x="528" y="2592"/>
            <a:chExt cx="1104" cy="1056"/>
          </a:xfrm>
        </p:grpSpPr>
        <p:sp>
          <p:nvSpPr>
            <p:cNvPr id="211973" name="AutoShape 5"/>
            <p:cNvSpPr>
              <a:spLocks noChangeArrowheads="1"/>
            </p:cNvSpPr>
            <p:nvPr/>
          </p:nvSpPr>
          <p:spPr bwMode="auto">
            <a:xfrm>
              <a:off x="528" y="2592"/>
              <a:ext cx="1104" cy="1056"/>
            </a:xfrm>
            <a:prstGeom prst="star5">
              <a:avLst/>
            </a:prstGeom>
            <a:gradFill rotWithShape="1">
              <a:gsLst>
                <a:gs pos="0">
                  <a:srgbClr val="FFFFCC">
                    <a:alpha val="5000"/>
                  </a:srgbClr>
                </a:gs>
                <a:gs pos="100000">
                  <a:srgbClr val="FFFF66">
                    <a:alpha val="11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1974" name="AutoShape 6"/>
            <p:cNvSpPr>
              <a:spLocks noChangeArrowheads="1"/>
            </p:cNvSpPr>
            <p:nvPr/>
          </p:nvSpPr>
          <p:spPr bwMode="auto">
            <a:xfrm rot="1800000">
              <a:off x="660" y="2688"/>
              <a:ext cx="864" cy="826"/>
            </a:xfrm>
            <a:prstGeom prst="star5">
              <a:avLst/>
            </a:prstGeom>
            <a:gradFill rotWithShape="1">
              <a:gsLst>
                <a:gs pos="0">
                  <a:srgbClr val="FFFFCC">
                    <a:alpha val="14000"/>
                  </a:srgbClr>
                </a:gs>
                <a:gs pos="100000">
                  <a:srgbClr val="FFFF66">
                    <a:alpha val="17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1733550" y="533401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Souvir" pitchFamily="2" charset="0"/>
              </a:rPr>
              <a:t>TRÖÔØNG THCS </a:t>
            </a:r>
            <a:r>
              <a:rPr lang="en-US" sz="2800" b="1" i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Souvir" pitchFamily="2" charset="0"/>
              </a:rPr>
              <a:t>NGUYỄN THẾ BẢO</a:t>
            </a:r>
            <a:endParaRPr lang="en-US" sz="2800" b="1" i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Souvir" pitchFamily="2" charset="0"/>
            </a:endParaRPr>
          </a:p>
        </p:txBody>
      </p:sp>
      <p:sp>
        <p:nvSpPr>
          <p:cNvPr id="211977" name="Rectangle 9"/>
          <p:cNvSpPr>
            <a:spLocks noChangeArrowheads="1"/>
          </p:cNvSpPr>
          <p:nvPr/>
        </p:nvSpPr>
        <p:spPr bwMode="auto">
          <a:xfrm>
            <a:off x="5791200" y="5486400"/>
            <a:ext cx="396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u="sng" dirty="0" err="1">
                <a:solidFill>
                  <a:srgbClr val="00FF00"/>
                </a:solidFill>
                <a:latin typeface="VNI-Times" pitchFamily="2" charset="0"/>
              </a:rPr>
              <a:t>Giaùo</a:t>
            </a:r>
            <a:r>
              <a:rPr lang="en-US" sz="2400" b="1" i="1" u="sng" dirty="0">
                <a:solidFill>
                  <a:srgbClr val="00FF00"/>
                </a:solidFill>
                <a:latin typeface="VNI-Times" pitchFamily="2" charset="0"/>
              </a:rPr>
              <a:t> </a:t>
            </a:r>
            <a:r>
              <a:rPr lang="en-US" sz="2400" b="1" i="1" u="sng" dirty="0" err="1">
                <a:solidFill>
                  <a:srgbClr val="00FF00"/>
                </a:solidFill>
                <a:latin typeface="VNI-Times" pitchFamily="2" charset="0"/>
              </a:rPr>
              <a:t>vieân</a:t>
            </a:r>
            <a:r>
              <a:rPr lang="en-US" sz="2400" b="1" dirty="0">
                <a:solidFill>
                  <a:srgbClr val="00FF00"/>
                </a:solidFill>
                <a:latin typeface="VNI-Times" pitchFamily="2" charset="0"/>
              </a:rPr>
              <a:t>: </a:t>
            </a:r>
            <a:r>
              <a:rPr lang="en-US" sz="2400" b="1" dirty="0" smtClean="0">
                <a:solidFill>
                  <a:srgbClr val="00FFFF"/>
                </a:solidFill>
                <a:latin typeface="Arial" panose="020B0604020202020204" pitchFamily="34" charset="0"/>
              </a:rPr>
              <a:t>VÕ LÊ NGUYÊN</a:t>
            </a:r>
            <a:endParaRPr lang="en-U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Helve-Condense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279" name="Group 7"/>
          <p:cNvGrpSpPr>
            <a:grpSpLocks/>
          </p:cNvGrpSpPr>
          <p:nvPr/>
        </p:nvGrpSpPr>
        <p:grpSpPr bwMode="auto">
          <a:xfrm>
            <a:off x="3984703" y="4814887"/>
            <a:ext cx="2667000" cy="1814513"/>
            <a:chOff x="2112" y="2400"/>
            <a:chExt cx="1680" cy="1143"/>
          </a:xfrm>
        </p:grpSpPr>
        <p:sp>
          <p:nvSpPr>
            <p:cNvPr id="36870" name="Text Box 5"/>
            <p:cNvSpPr txBox="1">
              <a:spLocks noChangeArrowheads="1"/>
            </p:cNvSpPr>
            <p:nvPr/>
          </p:nvSpPr>
          <p:spPr bwMode="auto">
            <a:xfrm>
              <a:off x="2112" y="3024"/>
              <a:ext cx="1680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4800" dirty="0">
                  <a:latin typeface="VNI-Helve-Condense" pitchFamily="2" charset="0"/>
                </a:rPr>
                <a:t>ÑUÏC</a:t>
              </a:r>
            </a:p>
          </p:txBody>
        </p:sp>
        <p:sp>
          <p:nvSpPr>
            <p:cNvPr id="36871" name="Line 6"/>
            <p:cNvSpPr>
              <a:spLocks noChangeShapeType="1"/>
            </p:cNvSpPr>
            <p:nvPr/>
          </p:nvSpPr>
          <p:spPr bwMode="auto">
            <a:xfrm flipV="1">
              <a:off x="2976" y="2400"/>
              <a:ext cx="0" cy="67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2" name="máy đục khắc logo trên kim loại -- Lh- 090.2259421 Đ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38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F8142DE6-15CA-A8AC-16AC-209103342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8" y="0"/>
            <a:ext cx="12195898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1130595" y="661337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ĐỤC: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1501698" y="1295392"/>
            <a:ext cx="3575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1210-FAC0-C2E7-B889-3D148D16FD50}"/>
              </a:ext>
            </a:extLst>
          </p:cNvPr>
          <p:cNvSpPr txBox="1"/>
          <p:nvPr/>
        </p:nvSpPr>
        <p:spPr>
          <a:xfrm>
            <a:off x="1501697" y="1842889"/>
            <a:ext cx="8819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búa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2584331-3E7E-4A5D-34EF-76A2D59B3A2F}"/>
              </a:ext>
            </a:extLst>
          </p:cNvPr>
          <p:cNvSpPr txBox="1"/>
          <p:nvPr/>
        </p:nvSpPr>
        <p:spPr>
          <a:xfrm>
            <a:off x="1870445" y="2419443"/>
            <a:ext cx="4082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Thao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tác</a:t>
            </a:r>
            <a:r>
              <a:rPr lang="en-US" sz="3600" noProof="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+mn-lt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: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B34E67E-71C2-0706-0CF0-4712DB26FF8E}"/>
              </a:ext>
            </a:extLst>
          </p:cNvPr>
          <p:cNvSpPr/>
          <p:nvPr/>
        </p:nvSpPr>
        <p:spPr>
          <a:xfrm>
            <a:off x="-3899" y="3327968"/>
            <a:ext cx="866839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18C13B5-80FA-F813-2B63-A6E2B1D17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4" t="3115" r="4522" b="4605"/>
          <a:stretch/>
        </p:blipFill>
        <p:spPr>
          <a:xfrm>
            <a:off x="-3899" y="0"/>
            <a:ext cx="852288" cy="8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5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059CF77-FDC0-24B6-840B-13577192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947626" y="613381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3. ĐỤC: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2584331-3E7E-4A5D-34EF-76A2D59B3A2F}"/>
              </a:ext>
            </a:extLst>
          </p:cNvPr>
          <p:cNvSpPr txBox="1"/>
          <p:nvPr/>
        </p:nvSpPr>
        <p:spPr>
          <a:xfrm>
            <a:off x="1146416" y="1295395"/>
            <a:ext cx="2802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23912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059CF77-FDC0-24B6-840B-13577192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947626" y="613381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3. ĐỤC: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2584331-3E7E-4A5D-34EF-76A2D59B3A2F}"/>
              </a:ext>
            </a:extLst>
          </p:cNvPr>
          <p:cNvSpPr txBox="1"/>
          <p:nvPr/>
        </p:nvSpPr>
        <p:spPr>
          <a:xfrm>
            <a:off x="1146416" y="1295395"/>
            <a:ext cx="2802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E2637F1-F93C-089B-01C6-8D878D872ADD}"/>
              </a:ext>
            </a:extLst>
          </p:cNvPr>
          <p:cNvGrpSpPr/>
          <p:nvPr/>
        </p:nvGrpSpPr>
        <p:grpSpPr>
          <a:xfrm>
            <a:off x="780586" y="2933477"/>
            <a:ext cx="9144000" cy="3957473"/>
            <a:chOff x="-1103970" y="2704877"/>
            <a:chExt cx="9144000" cy="3957473"/>
          </a:xfrm>
        </p:grpSpPr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FA65E839-6A3E-6AC0-30F7-ED03B86590A5}"/>
                </a:ext>
              </a:extLst>
            </p:cNvPr>
            <p:cNvSpPr txBox="1"/>
            <p:nvPr/>
          </p:nvSpPr>
          <p:spPr>
            <a:xfrm>
              <a:off x="-1103970" y="6016019"/>
              <a:ext cx="914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Phoi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loại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thừa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AEBF8351-3130-3D31-7121-023CC8A062A2}"/>
                </a:ext>
              </a:extLst>
            </p:cNvPr>
            <p:cNvSpPr/>
            <p:nvPr/>
          </p:nvSpPr>
          <p:spPr bwMode="auto">
            <a:xfrm>
              <a:off x="1449658" y="2704877"/>
              <a:ext cx="1427357" cy="1387621"/>
            </a:xfrm>
            <a:prstGeom prst="ellipse">
              <a:avLst/>
            </a:prstGeom>
            <a:noFill/>
            <a:ln w="38100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026C767C-E0A3-E3D9-14A1-59FFB4FBE8E3}"/>
                </a:ext>
              </a:extLst>
            </p:cNvPr>
            <p:cNvCxnSpPr>
              <a:cxnSpLocks/>
              <a:stCxn id="8" idx="0"/>
              <a:endCxn id="9" idx="4"/>
            </p:cNvCxnSpPr>
            <p:nvPr/>
          </p:nvCxnSpPr>
          <p:spPr bwMode="auto">
            <a:xfrm flipH="1" flipV="1">
              <a:off x="2163337" y="4092498"/>
              <a:ext cx="1304693" cy="1923521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94099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1130595" y="661337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ĐỤC: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1501698" y="1295392"/>
            <a:ext cx="3575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1210-FAC0-C2E7-B889-3D148D16FD50}"/>
              </a:ext>
            </a:extLst>
          </p:cNvPr>
          <p:cNvSpPr txBox="1"/>
          <p:nvPr/>
        </p:nvSpPr>
        <p:spPr>
          <a:xfrm>
            <a:off x="1501697" y="1842889"/>
            <a:ext cx="8819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búa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2584331-3E7E-4A5D-34EF-76A2D59B3A2F}"/>
              </a:ext>
            </a:extLst>
          </p:cNvPr>
          <p:cNvSpPr txBox="1"/>
          <p:nvPr/>
        </p:nvSpPr>
        <p:spPr>
          <a:xfrm>
            <a:off x="1870445" y="2419443"/>
            <a:ext cx="4082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Thao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tác</a:t>
            </a:r>
            <a:r>
              <a:rPr lang="en-US" sz="3600" noProof="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+mn-lt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: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B34E67E-71C2-0706-0CF0-4712DB26FF8E}"/>
              </a:ext>
            </a:extLst>
          </p:cNvPr>
          <p:cNvSpPr/>
          <p:nvPr/>
        </p:nvSpPr>
        <p:spPr>
          <a:xfrm>
            <a:off x="0" y="2995997"/>
            <a:ext cx="488813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Neo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18C13B5-80FA-F813-2B63-A6E2B1D17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" t="3115" r="4522" b="4605"/>
          <a:stretch/>
        </p:blipFill>
        <p:spPr>
          <a:xfrm>
            <a:off x="-3899" y="0"/>
            <a:ext cx="852288" cy="895625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0B25C13E-5917-06C8-9702-9BC0090054F6}"/>
              </a:ext>
            </a:extLst>
          </p:cNvPr>
          <p:cNvSpPr/>
          <p:nvPr/>
        </p:nvSpPr>
        <p:spPr>
          <a:xfrm>
            <a:off x="533844" y="3572551"/>
            <a:ext cx="899071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Ø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82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  <p:bldP spid="8" grpId="0" build="p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059CF77-FDC0-24B6-840B-13577192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947626" y="613381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3. ĐỤC: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2584331-3E7E-4A5D-34EF-76A2D59B3A2F}"/>
              </a:ext>
            </a:extLst>
          </p:cNvPr>
          <p:cNvSpPr txBox="1"/>
          <p:nvPr/>
        </p:nvSpPr>
        <p:spPr>
          <a:xfrm>
            <a:off x="1146416" y="1295395"/>
            <a:ext cx="2802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64102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0E42B76-022B-283C-0BFF-7FB8F4591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32" b="12987"/>
          <a:stretch/>
        </p:blipFill>
        <p:spPr>
          <a:xfrm>
            <a:off x="6411952" y="0"/>
            <a:ext cx="5780048" cy="685799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3718117-1932-6565-C872-DAFE563A1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4" r="7857"/>
          <a:stretch/>
        </p:blipFill>
        <p:spPr>
          <a:xfrm>
            <a:off x="0" y="3718"/>
            <a:ext cx="6411952" cy="6854282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0" y="1669898"/>
            <a:ext cx="74557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</a:rPr>
              <a:t>gia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đục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mặt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88A13A95-906E-15D4-A612-98A6AD718CC4}"/>
              </a:ext>
            </a:extLst>
          </p:cNvPr>
          <p:cNvGrpSpPr/>
          <p:nvPr/>
        </p:nvGrpSpPr>
        <p:grpSpPr>
          <a:xfrm>
            <a:off x="500534" y="2704877"/>
            <a:ext cx="4094583" cy="4076922"/>
            <a:chOff x="500534" y="2704877"/>
            <a:chExt cx="4094583" cy="4076922"/>
          </a:xfrm>
        </p:grpSpPr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32584331-3E7E-4A5D-34EF-76A2D59B3A2F}"/>
                </a:ext>
              </a:extLst>
            </p:cNvPr>
            <p:cNvSpPr txBox="1"/>
            <p:nvPr/>
          </p:nvSpPr>
          <p:spPr>
            <a:xfrm>
              <a:off x="500534" y="6135468"/>
              <a:ext cx="40945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Cầm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đục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nghiêng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746CE027-C1AD-83ED-DCA0-29FCE7C1C354}"/>
                </a:ext>
              </a:extLst>
            </p:cNvPr>
            <p:cNvSpPr/>
            <p:nvPr/>
          </p:nvSpPr>
          <p:spPr bwMode="auto">
            <a:xfrm>
              <a:off x="1449658" y="2704877"/>
              <a:ext cx="1427357" cy="1387621"/>
            </a:xfrm>
            <a:prstGeom prst="ellipse">
              <a:avLst/>
            </a:prstGeom>
            <a:noFill/>
            <a:ln w="38100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C3C9AFC2-8B93-5E6C-2371-7860B5E9BA4F}"/>
                </a:ext>
              </a:extLst>
            </p:cNvPr>
            <p:cNvCxnSpPr>
              <a:cxnSpLocks/>
              <a:endCxn id="9" idx="4"/>
            </p:cNvCxnSpPr>
            <p:nvPr/>
          </p:nvCxnSpPr>
          <p:spPr bwMode="auto">
            <a:xfrm flipH="1" flipV="1">
              <a:off x="2163337" y="4092498"/>
              <a:ext cx="345687" cy="204297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0F6BF29-1738-5095-4D16-935B77D2C505}"/>
              </a:ext>
            </a:extLst>
          </p:cNvPr>
          <p:cNvGrpSpPr/>
          <p:nvPr/>
        </p:nvGrpSpPr>
        <p:grpSpPr>
          <a:xfrm>
            <a:off x="8410431" y="2798511"/>
            <a:ext cx="3808898" cy="4076922"/>
            <a:chOff x="1449658" y="2704877"/>
            <a:chExt cx="3884926" cy="4076922"/>
          </a:xfrm>
        </p:grpSpPr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C30B417F-34A1-678E-7D90-0DACC3E1B7F4}"/>
                </a:ext>
              </a:extLst>
            </p:cNvPr>
            <p:cNvSpPr txBox="1"/>
            <p:nvPr/>
          </p:nvSpPr>
          <p:spPr>
            <a:xfrm>
              <a:off x="2205627" y="6135468"/>
              <a:ext cx="31289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Cầm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đục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thẳng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3C43B92-4AEF-034E-3590-5FB08188FC56}"/>
                </a:ext>
              </a:extLst>
            </p:cNvPr>
            <p:cNvSpPr/>
            <p:nvPr/>
          </p:nvSpPr>
          <p:spPr bwMode="auto">
            <a:xfrm>
              <a:off x="1449658" y="2704877"/>
              <a:ext cx="1427357" cy="1387621"/>
            </a:xfrm>
            <a:prstGeom prst="ellipse">
              <a:avLst/>
            </a:prstGeom>
            <a:noFill/>
            <a:ln w="38100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302FE18C-EEAA-3935-2BA1-E38797AAD1D9}"/>
                </a:ext>
              </a:extLst>
            </p:cNvPr>
            <p:cNvCxnSpPr>
              <a:cxnSpLocks/>
              <a:stCxn id="21" idx="0"/>
              <a:endCxn id="22" idx="5"/>
            </p:cNvCxnSpPr>
            <p:nvPr/>
          </p:nvCxnSpPr>
          <p:spPr bwMode="auto">
            <a:xfrm flipH="1" flipV="1">
              <a:off x="2667983" y="3889286"/>
              <a:ext cx="1102123" cy="2246182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5651CB02-42AC-1B30-6CDD-676CEC6A5699}"/>
              </a:ext>
            </a:extLst>
          </p:cNvPr>
          <p:cNvSpPr txBox="1"/>
          <p:nvPr/>
        </p:nvSpPr>
        <p:spPr>
          <a:xfrm>
            <a:off x="7847903" y="1523999"/>
            <a:ext cx="4088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</a:rPr>
              <a:t>đục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đứt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0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1130595" y="661337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ĐỤC: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1501698" y="1295392"/>
            <a:ext cx="3575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1210-FAC0-C2E7-B889-3D148D16FD50}"/>
              </a:ext>
            </a:extLst>
          </p:cNvPr>
          <p:cNvSpPr txBox="1"/>
          <p:nvPr/>
        </p:nvSpPr>
        <p:spPr>
          <a:xfrm>
            <a:off x="1501697" y="1842889"/>
            <a:ext cx="8819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búa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2584331-3E7E-4A5D-34EF-76A2D59B3A2F}"/>
              </a:ext>
            </a:extLst>
          </p:cNvPr>
          <p:cNvSpPr txBox="1"/>
          <p:nvPr/>
        </p:nvSpPr>
        <p:spPr>
          <a:xfrm>
            <a:off x="1870445" y="2419443"/>
            <a:ext cx="4082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Thao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tác</a:t>
            </a:r>
            <a:r>
              <a:rPr lang="en-US" sz="3600" noProof="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+mn-lt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rPr>
              <a:t>: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B34E67E-71C2-0706-0CF0-4712DB26FF8E}"/>
              </a:ext>
            </a:extLst>
          </p:cNvPr>
          <p:cNvSpPr/>
          <p:nvPr/>
        </p:nvSpPr>
        <p:spPr>
          <a:xfrm>
            <a:off x="0" y="2995997"/>
            <a:ext cx="94116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18C13B5-80FA-F813-2B63-A6E2B1D17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" t="3115" r="4522" b="4605"/>
          <a:stretch/>
        </p:blipFill>
        <p:spPr>
          <a:xfrm>
            <a:off x="-3899" y="0"/>
            <a:ext cx="852288" cy="895625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0B25C13E-5917-06C8-9702-9BC0090054F6}"/>
              </a:ext>
            </a:extLst>
          </p:cNvPr>
          <p:cNvSpPr/>
          <p:nvPr/>
        </p:nvSpPr>
        <p:spPr>
          <a:xfrm>
            <a:off x="0" y="3768616"/>
            <a:ext cx="1219589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- 35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lvl="0" indent="-571500">
              <a:buFont typeface="Wingdings" panose="05000000000000000000" pitchFamily="2" charset="2"/>
              <a:buChar char="Ø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242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  <p:bldP spid="8" grpId="0" build="p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268" y="86631"/>
            <a:ext cx="12024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quá trình đục có thể xảy ra những tai nạn như thế nào? Làm thế nào để phòng tránh?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1" y="1040738"/>
            <a:ext cx="5730228" cy="5563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482" y="1040738"/>
            <a:ext cx="5663838" cy="55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6" name="Group 4"/>
          <p:cNvGrpSpPr>
            <a:grpSpLocks/>
          </p:cNvGrpSpPr>
          <p:nvPr/>
        </p:nvGrpSpPr>
        <p:grpSpPr bwMode="auto">
          <a:xfrm>
            <a:off x="2362200" y="3962400"/>
            <a:ext cx="2133600" cy="1828800"/>
            <a:chOff x="528" y="2592"/>
            <a:chExt cx="1104" cy="1056"/>
          </a:xfrm>
        </p:grpSpPr>
        <p:sp>
          <p:nvSpPr>
            <p:cNvPr id="177157" name="AutoShape 5"/>
            <p:cNvSpPr>
              <a:spLocks noChangeArrowheads="1"/>
            </p:cNvSpPr>
            <p:nvPr/>
          </p:nvSpPr>
          <p:spPr bwMode="auto">
            <a:xfrm>
              <a:off x="528" y="2592"/>
              <a:ext cx="1104" cy="1056"/>
            </a:xfrm>
            <a:prstGeom prst="star5">
              <a:avLst/>
            </a:prstGeom>
            <a:gradFill rotWithShape="1">
              <a:gsLst>
                <a:gs pos="0">
                  <a:srgbClr val="FFFFCC">
                    <a:alpha val="5000"/>
                  </a:srgbClr>
                </a:gs>
                <a:gs pos="100000">
                  <a:srgbClr val="FFFF66">
                    <a:alpha val="11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7158" name="AutoShape 6"/>
            <p:cNvSpPr>
              <a:spLocks noChangeArrowheads="1"/>
            </p:cNvSpPr>
            <p:nvPr/>
          </p:nvSpPr>
          <p:spPr bwMode="auto">
            <a:xfrm rot="1800000">
              <a:off x="660" y="2688"/>
              <a:ext cx="864" cy="826"/>
            </a:xfrm>
            <a:prstGeom prst="star5">
              <a:avLst/>
            </a:prstGeom>
            <a:gradFill rotWithShape="1">
              <a:gsLst>
                <a:gs pos="0">
                  <a:srgbClr val="FFFFCC">
                    <a:alpha val="14000"/>
                  </a:srgbClr>
                </a:gs>
                <a:gs pos="100000">
                  <a:srgbClr val="FFFF66">
                    <a:alpha val="17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1733550" y="152401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Souvir" pitchFamily="2" charset="0"/>
                <a:ea typeface="+mn-ea"/>
                <a:cs typeface="+mn-cs"/>
              </a:rPr>
              <a:t>TRÖÔØNG THCS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Souvir" pitchFamily="2" charset="0"/>
                <a:ea typeface="+mn-ea"/>
                <a:cs typeface="+mn-cs"/>
              </a:rPr>
              <a:t>NGUYỄN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Souvir" pitchFamily="2" charset="0"/>
                <a:ea typeface="+mn-ea"/>
                <a:cs typeface="+mn-cs"/>
              </a:rPr>
              <a:t> THẾ BẢO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NI-Souvir" pitchFamily="2" charset="0"/>
              <a:ea typeface="+mn-ea"/>
              <a:cs typeface="+mn-cs"/>
            </a:endParaRPr>
          </a:p>
        </p:txBody>
      </p:sp>
      <p:sp>
        <p:nvSpPr>
          <p:cNvPr id="177161" name="Rectangle 9"/>
          <p:cNvSpPr>
            <a:spLocks noChangeArrowheads="1"/>
          </p:cNvSpPr>
          <p:nvPr/>
        </p:nvSpPr>
        <p:spPr bwMode="auto">
          <a:xfrm>
            <a:off x="7169888" y="5943599"/>
            <a:ext cx="426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Giaùo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vieân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VÕ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LÊ NGUYÊN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pic>
        <p:nvPicPr>
          <p:cNvPr id="177164" name="Love is blue - Paul Mauri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948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5" name="WordArt 13"/>
          <p:cNvSpPr>
            <a:spLocks noChangeArrowheads="1" noChangeShapeType="1" noTextEdit="1"/>
          </p:cNvSpPr>
          <p:nvPr/>
        </p:nvSpPr>
        <p:spPr bwMode="auto">
          <a:xfrm>
            <a:off x="871870" y="3073300"/>
            <a:ext cx="10249786" cy="163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3 - Bài 5: GIA CÔNG CƠ KHÍ</a:t>
            </a:r>
          </a:p>
        </p:txBody>
      </p:sp>
    </p:spTree>
    <p:extLst>
      <p:ext uri="{BB962C8B-B14F-4D97-AF65-F5344CB8AC3E}">
        <p14:creationId xmlns:p14="http://schemas.microsoft.com/office/powerpoint/2010/main" val="2050387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33 0.2882 C -0.20833 0.28889 -0.14045 -0.05833 -0.14045 -0.05741 C -0.07239 -0.3419 0.03525 -0.45393 0.19167 -0.45393 C 0.27136 -0.45393 0.34358 -0.41157 0.4 -0.3419 C 0.43941 -0.29375 0.4875 -0.2669 0.53941 -0.2669 C 0.63941 -0.2669 0.72344 -0.36296 0.75539 -0.50092 C 0.75539 -0.50023 0.79167 -0.66667 0.79167 -0.6662 C 0.79167 -0.66667 0.71927 -0.31505 0.71927 -0.31389 C 0.65122 -0.03704 0.54358 0.075 0.39167 0.075 C 0.31146 0.075 0.23525 0.03241 0.17552 -0.04282 C 0.13941 -0.08518 0.09167 -0.11204 0.04358 -0.11204 C -0.05642 -0.11204 -0.14045 -0.01597 -0.17239 0.12199 C -0.17239 0.12292 -0.20833 0.2882 -0.20833 0.28889 Z " pathEditMode="relative" rAng="0" ptsTypes="fffffffffffff">
                                      <p:cBhvr>
                                        <p:cTn id="8" dur="80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47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260" fill="hold"/>
                                        <p:tgtEl>
                                          <p:spTgt spid="177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1771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7164"/>
                </p:tgtEl>
              </p:cMediaNode>
            </p:audio>
          </p:childTnLst>
        </p:cTn>
      </p:par>
    </p:tnLst>
    <p:bldLst>
      <p:bldP spid="1771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00D9D5C-6789-08C9-6E2F-0EEBDEB33E70}"/>
              </a:ext>
            </a:extLst>
          </p:cNvPr>
          <p:cNvSpPr txBox="1"/>
          <p:nvPr/>
        </p:nvSpPr>
        <p:spPr>
          <a:xfrm>
            <a:off x="72212" y="721254"/>
            <a:ext cx="5110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7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NI-Helve" pitchFamily="2" charset="0"/>
                <a:ea typeface="+mn-ea"/>
                <a:cs typeface="+mn-cs"/>
              </a:rPr>
              <a:t>ÑO VAØ VAÏCH DAÁU: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72212" y="1343235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000" b="1" dirty="0">
                <a:solidFill>
                  <a:srgbClr val="92D050"/>
                </a:solidFill>
              </a:rPr>
              <a:t>3. ĐỤC: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609600" y="1984464"/>
            <a:ext cx="32004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1210-FAC0-C2E7-B889-3D148D16FD50}"/>
              </a:ext>
            </a:extLst>
          </p:cNvPr>
          <p:cNvSpPr txBox="1"/>
          <p:nvPr/>
        </p:nvSpPr>
        <p:spPr>
          <a:xfrm>
            <a:off x="609600" y="2505431"/>
            <a:ext cx="8902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3.2 </a:t>
            </a:r>
            <a:r>
              <a:rPr lang="en-US" sz="3600" dirty="0" err="1">
                <a:solidFill>
                  <a:srgbClr val="92D050"/>
                </a:solidFill>
              </a:rPr>
              <a:t>Tư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thế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đứng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và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cách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cầm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búa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và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lang="en-US" sz="3600" dirty="0" err="1">
                <a:solidFill>
                  <a:srgbClr val="92D050"/>
                </a:solidFill>
              </a:rPr>
              <a:t>đục</a:t>
            </a:r>
            <a:r>
              <a:rPr lang="en-US" sz="3600" dirty="0">
                <a:solidFill>
                  <a:srgbClr val="92D050"/>
                </a:solidFill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2BD3CB7-7F90-F0EE-4139-19B024F0DEDE}"/>
              </a:ext>
            </a:extLst>
          </p:cNvPr>
          <p:cNvSpPr/>
          <p:nvPr/>
        </p:nvSpPr>
        <p:spPr>
          <a:xfrm>
            <a:off x="36106" y="3739429"/>
            <a:ext cx="12119788" cy="270843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52E302C-514E-F4E5-A3B1-D0AAE73F737F}"/>
              </a:ext>
            </a:extLst>
          </p:cNvPr>
          <p:cNvSpPr txBox="1"/>
          <p:nvPr/>
        </p:nvSpPr>
        <p:spPr>
          <a:xfrm>
            <a:off x="609599" y="3059908"/>
            <a:ext cx="7152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3.3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EE4DD59-0170-B32D-59F0-4BA8DA7FF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" t="3115" r="4522" b="4605"/>
          <a:stretch/>
        </p:blipFill>
        <p:spPr>
          <a:xfrm>
            <a:off x="-3899" y="0"/>
            <a:ext cx="852288" cy="8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03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2C7AEB5-1486-024E-5A24-9AF6542691B6}"/>
              </a:ext>
            </a:extLst>
          </p:cNvPr>
          <p:cNvSpPr/>
          <p:nvPr/>
        </p:nvSpPr>
        <p:spPr>
          <a:xfrm>
            <a:off x="2111297" y="6286500"/>
            <a:ext cx="947800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đục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">
            <a:extLst>
              <a:ext uri="{FF2B5EF4-FFF2-40B4-BE49-F238E27FC236}">
                <a16:creationId xmlns:a16="http://schemas.microsoft.com/office/drawing/2014/main" id="{38D0DCD7-080A-A701-E41E-03E5DAB68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08509"/>
              </p:ext>
            </p:extLst>
          </p:nvPr>
        </p:nvGraphicFramePr>
        <p:xfrm>
          <a:off x="1" y="948040"/>
          <a:ext cx="12191999" cy="4776253"/>
        </p:xfrm>
        <a:graphic>
          <a:graphicData uri="http://schemas.openxmlformats.org/drawingml/2006/table">
            <a:tbl>
              <a:tblPr firstRow="1" firstCol="1" bandRow="1"/>
              <a:tblGrid>
                <a:gridCol w="6813395">
                  <a:extLst>
                    <a:ext uri="{9D8B030D-6E8A-4147-A177-3AD203B41FA5}">
                      <a16:colId xmlns:a16="http://schemas.microsoft.com/office/drawing/2014/main" val="738720701"/>
                    </a:ext>
                  </a:extLst>
                </a:gridCol>
                <a:gridCol w="5378604">
                  <a:extLst>
                    <a:ext uri="{9D8B030D-6E8A-4147-A177-3AD203B41FA5}">
                      <a16:colId xmlns:a16="http://schemas.microsoft.com/office/drawing/2014/main" val="4163857021"/>
                    </a:ext>
                  </a:extLst>
                </a:gridCol>
              </a:tblGrid>
              <a:tr h="6256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81225" algn="l"/>
                        </a:tabLs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 thực hiện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81225" algn="l"/>
                        </a:tabLs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 kỹ thuật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455601"/>
                  </a:ext>
                </a:extLst>
              </a:tr>
              <a:tr h="4538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1. Kẹp vật cần đục vào ê tô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8122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kẹp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708778"/>
                  </a:ext>
                </a:extLst>
              </a:tr>
              <a:tr h="15631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2. Neo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8122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8122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0,5mm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499293"/>
                  </a:ext>
                </a:extLst>
              </a:tr>
              <a:tr h="18770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</a:t>
                      </a:r>
                      <a:r>
                        <a:rPr lang="en-US" sz="2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- 35</a:t>
                      </a:r>
                      <a:r>
                        <a:rPr lang="en-US" sz="2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8122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81225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11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386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áy đục cắt bê tông-kim loại đa năng">
            <a:hlinkClick r:id="" action="ppaction://media"/>
            <a:extLst>
              <a:ext uri="{FF2B5EF4-FFF2-40B4-BE49-F238E27FC236}">
                <a16:creationId xmlns:a16="http://schemas.microsoft.com/office/drawing/2014/main" id="{661A6B67-160F-9000-A60E-B7EC3F2DD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1942" y="0"/>
            <a:ext cx="5837237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329599" y="228600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713418" y="892314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ĐỤC: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186848" y="2274838"/>
            <a:ext cx="57358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FFFF"/>
                </a:solidFill>
              </a:rPr>
              <a:t>Sử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dụng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đầu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khí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nén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bơm</a:t>
            </a:r>
            <a:r>
              <a:rPr lang="en-US" sz="4800" dirty="0">
                <a:solidFill>
                  <a:srgbClr val="FFFFFF"/>
                </a:solidFill>
              </a:rPr>
              <a:t> bánh </a:t>
            </a:r>
            <a:r>
              <a:rPr lang="en-US" sz="4800" dirty="0" err="1">
                <a:solidFill>
                  <a:srgbClr val="FFFFFF"/>
                </a:solidFill>
              </a:rPr>
              <a:t>xe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thành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Đục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580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2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4" descr="Blue h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3" descr="chau mai TS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21971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WordArt 4"/>
          <p:cNvSpPr>
            <a:spLocks noChangeArrowheads="1" noChangeShapeType="1" noTextEdit="1"/>
          </p:cNvSpPr>
          <p:nvPr/>
        </p:nvSpPr>
        <p:spPr bwMode="auto">
          <a:xfrm>
            <a:off x="1905001" y="1417638"/>
            <a:ext cx="8467725" cy="311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28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-400" normalizeH="0" baseline="0" noProof="0">
                <a:ln w="12700">
                  <a:solidFill>
                    <a:srgbClr val="66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HỌC ĐẾN ĐÂY LÀ KẾT THÚC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-400" normalizeH="0" baseline="0" noProof="0">
                <a:ln w="12700">
                  <a:solidFill>
                    <a:srgbClr val="66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 CHÀO  CÁC EM</a:t>
            </a:r>
          </a:p>
        </p:txBody>
      </p:sp>
    </p:spTree>
    <p:extLst>
      <p:ext uri="{BB962C8B-B14F-4D97-AF65-F5344CB8AC3E}">
        <p14:creationId xmlns:p14="http://schemas.microsoft.com/office/powerpoint/2010/main" val="6622324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1768106" y="8745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691116" y="739914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</a:t>
            </a:r>
            <a:r>
              <a:rPr lang="en-US" sz="4000" b="1" dirty="0">
                <a:solidFill>
                  <a:srgbClr val="9AF377"/>
                </a:solidFill>
              </a:rPr>
              <a:t>ĐỤC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2371061" y="2069870"/>
            <a:ext cx="53375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biết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tên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gọi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phá</a:t>
            </a:r>
            <a:r>
              <a:rPr lang="en-US" sz="4800" dirty="0"/>
              <a:t>p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công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phim</a:t>
            </a:r>
            <a:r>
              <a:rPr lang="en-US" sz="4800" dirty="0"/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y2mate.com - Bô Đuc Cơ Khi Câm Tay_480p">
            <a:hlinkClick r:id="" action="ppaction://media"/>
            <a:extLst>
              <a:ext uri="{FF2B5EF4-FFF2-40B4-BE49-F238E27FC236}">
                <a16:creationId xmlns:a16="http://schemas.microsoft.com/office/drawing/2014/main" id="{A4F08848-D36C-39CD-1063-D87FE3005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8605" y="0"/>
            <a:ext cx="4483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97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9766" y="106157"/>
            <a:ext cx="10560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hình ảnh dưới đây cho biết đục là gì?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377"/>
            <a:ext cx="8097520" cy="62286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24913" y="797510"/>
            <a:ext cx="42025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Đục là bước gia công thô, thường được sử dụng khi lượng dư gia công lớn hơn 0,5mm.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9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1219200" y="663714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</a:t>
            </a:r>
            <a:r>
              <a:rPr lang="en-US" sz="4000" b="1" dirty="0">
                <a:solidFill>
                  <a:srgbClr val="9AF377"/>
                </a:solidFill>
              </a:rPr>
              <a:t>ĐỤC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1828800" y="1301905"/>
            <a:ext cx="32004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F3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010EF9D4-1F46-AC8A-F76D-E25A54EA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2942"/>
            <a:ext cx="6529589" cy="234050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38188" indent="-457200" algn="just" defTabSz="914400">
              <a:spcBef>
                <a:spcPts val="600"/>
              </a:spcBef>
              <a:spcAft>
                <a:spcPts val="600"/>
              </a:spcAft>
              <a:buClr>
                <a:srgbClr val="E3E3FF"/>
              </a:buClr>
              <a:buFont typeface="Wingdings" pitchFamily="2" charset="2"/>
              <a:buChar char="ü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0,5mm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3C6328A2-E6D3-9D85-4F0F-98B512233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8749" y="5004482"/>
            <a:ext cx="6868338" cy="11749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38188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3E3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thép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lưỡi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cắt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độ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cứng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FBAB34C-50C9-8397-5B2A-FDD7D3F69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" t="3115" r="4522" b="4605"/>
          <a:stretch/>
        </p:blipFill>
        <p:spPr>
          <a:xfrm>
            <a:off x="-3899" y="0"/>
            <a:ext cx="1007510" cy="105874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898267D-A575-C9B9-7358-8E4076BF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301" y="842963"/>
            <a:ext cx="3348901" cy="3118934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0F0C4EB3-D3AF-8EED-57E8-0A73163B210D}"/>
              </a:ext>
            </a:extLst>
          </p:cNvPr>
          <p:cNvGrpSpPr/>
          <p:nvPr/>
        </p:nvGrpSpPr>
        <p:grpSpPr>
          <a:xfrm>
            <a:off x="8835301" y="2250570"/>
            <a:ext cx="3375284" cy="3341381"/>
            <a:chOff x="8835301" y="2250570"/>
            <a:chExt cx="3375284" cy="3341381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11540A3-106C-FC1A-638D-54E3C4D4922B}"/>
                </a:ext>
              </a:extLst>
            </p:cNvPr>
            <p:cNvSpPr/>
            <p:nvPr/>
          </p:nvSpPr>
          <p:spPr bwMode="auto">
            <a:xfrm>
              <a:off x="9578898" y="2250570"/>
              <a:ext cx="802888" cy="581839"/>
            </a:xfrm>
            <a:prstGeom prst="ellipse">
              <a:avLst/>
            </a:prstGeom>
            <a:noFill/>
            <a:ln w="38100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BA52BE88-8D23-195C-58E4-8BDA63628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5301" y="3861536"/>
              <a:ext cx="3375284" cy="17304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80988" lvl="0" indent="0" algn="just" defTabSz="914400">
                <a:spcBef>
                  <a:spcPts val="600"/>
                </a:spcBef>
                <a:spcAft>
                  <a:spcPts val="600"/>
                </a:spcAft>
                <a:buClr>
                  <a:srgbClr val="E3E3FF"/>
                </a:buClr>
                <a:buNone/>
                <a:defRPr/>
              </a:pP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11" name="Đường kết nối Mũi tên Thẳng 10">
              <a:extLst>
                <a:ext uri="{FF2B5EF4-FFF2-40B4-BE49-F238E27FC236}">
                  <a16:creationId xmlns:a16="http://schemas.microsoft.com/office/drawing/2014/main" id="{97CF4922-1AF8-EE93-18D0-64E61A97A6FB}"/>
                </a:ext>
              </a:extLst>
            </p:cNvPr>
            <p:cNvCxnSpPr/>
            <p:nvPr/>
          </p:nvCxnSpPr>
          <p:spPr bwMode="auto">
            <a:xfrm>
              <a:off x="10106358" y="2786619"/>
              <a:ext cx="416276" cy="1053861"/>
            </a:xfrm>
            <a:prstGeom prst="straightConnector1">
              <a:avLst/>
            </a:prstGeom>
            <a:solidFill>
              <a:schemeClr val="accent1"/>
            </a:solidFill>
            <a:ln w="38100" cap="sq" cmpd="sng" algn="ctr">
              <a:solidFill>
                <a:srgbClr val="FF0000"/>
              </a:solidFill>
              <a:prstDash val="solid"/>
              <a:round/>
              <a:headEnd type="triangle" w="sm" len="sm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2DA3C436-2E77-24C4-9104-0A61B856F851}"/>
              </a:ext>
            </a:extLst>
          </p:cNvPr>
          <p:cNvGrpSpPr/>
          <p:nvPr/>
        </p:nvGrpSpPr>
        <p:grpSpPr>
          <a:xfrm>
            <a:off x="8822109" y="2250570"/>
            <a:ext cx="3375284" cy="3341381"/>
            <a:chOff x="8835301" y="2250570"/>
            <a:chExt cx="3375284" cy="3341381"/>
          </a:xfrm>
        </p:grpSpPr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B40AC36B-8610-8353-8456-B09877ABEC37}"/>
                </a:ext>
              </a:extLst>
            </p:cNvPr>
            <p:cNvSpPr/>
            <p:nvPr/>
          </p:nvSpPr>
          <p:spPr bwMode="auto">
            <a:xfrm>
              <a:off x="9578898" y="2250570"/>
              <a:ext cx="802888" cy="581839"/>
            </a:xfrm>
            <a:prstGeom prst="ellipse">
              <a:avLst/>
            </a:prstGeom>
            <a:noFill/>
            <a:ln w="38100" cap="sq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360011E5-7A1C-A64D-C99B-64006D824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5301" y="3861536"/>
              <a:ext cx="3375284" cy="17304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80988" lvl="0" indent="0" algn="just" defTabSz="914400">
                <a:spcBef>
                  <a:spcPts val="600"/>
                </a:spcBef>
                <a:spcAft>
                  <a:spcPts val="600"/>
                </a:spcAft>
                <a:buClr>
                  <a:srgbClr val="E3E3FF"/>
                </a:buClr>
                <a:buNone/>
                <a:defRPr/>
              </a:pP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20" name="Đường kết nối Mũi tên Thẳng 19">
              <a:extLst>
                <a:ext uri="{FF2B5EF4-FFF2-40B4-BE49-F238E27FC236}">
                  <a16:creationId xmlns:a16="http://schemas.microsoft.com/office/drawing/2014/main" id="{4A6D2B12-93DF-0E52-1363-7F0624570BF6}"/>
                </a:ext>
              </a:extLst>
            </p:cNvPr>
            <p:cNvCxnSpPr/>
            <p:nvPr/>
          </p:nvCxnSpPr>
          <p:spPr bwMode="auto">
            <a:xfrm>
              <a:off x="10106358" y="2786619"/>
              <a:ext cx="416276" cy="1053861"/>
            </a:xfrm>
            <a:prstGeom prst="straightConnector1">
              <a:avLst/>
            </a:prstGeom>
            <a:solidFill>
              <a:schemeClr val="accent1"/>
            </a:solidFill>
            <a:ln w="38100" cap="sq" cmpd="sng" algn="ctr">
              <a:solidFill>
                <a:srgbClr val="FF0000"/>
              </a:solidFill>
              <a:prstDash val="solid"/>
              <a:round/>
              <a:headEnd type="triangle" w="sm" len="sm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7030500-AFE0-0255-08C9-6B04749AF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4" t="6800" r="8291" b="14527"/>
          <a:stretch/>
        </p:blipFill>
        <p:spPr>
          <a:xfrm>
            <a:off x="6619741" y="842962"/>
            <a:ext cx="5590844" cy="5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3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5" grpId="0" uiExpand="1" build="p" animBg="1"/>
      <p:bldP spid="31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58B2144-2BBB-61E4-E470-57377F4B8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19"/>
          <a:stretch/>
        </p:blipFill>
        <p:spPr>
          <a:xfrm>
            <a:off x="0" y="0"/>
            <a:ext cx="12192000" cy="6904013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947626" y="613381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ĐỤC:</a:t>
            </a:r>
          </a:p>
        </p:txBody>
      </p:sp>
    </p:spTree>
    <p:extLst>
      <p:ext uri="{BB962C8B-B14F-4D97-AF65-F5344CB8AC3E}">
        <p14:creationId xmlns:p14="http://schemas.microsoft.com/office/powerpoint/2010/main" val="1664015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58B2144-2BBB-61E4-E470-57377F4B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6" r="1596"/>
          <a:stretch/>
        </p:blipFill>
        <p:spPr>
          <a:xfrm>
            <a:off x="0" y="0"/>
            <a:ext cx="12192000" cy="6904013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947626" y="613381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ĐỤC:</a:t>
            </a:r>
          </a:p>
        </p:txBody>
      </p:sp>
    </p:spTree>
    <p:extLst>
      <p:ext uri="{BB962C8B-B14F-4D97-AF65-F5344CB8AC3E}">
        <p14:creationId xmlns:p14="http://schemas.microsoft.com/office/powerpoint/2010/main" val="79781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19460" name="Line 13"/>
          <p:cNvSpPr>
            <a:spLocks noChangeShapeType="1"/>
          </p:cNvSpPr>
          <p:nvPr/>
        </p:nvSpPr>
        <p:spPr bwMode="auto">
          <a:xfrm flipH="1">
            <a:off x="5029200" y="5943600"/>
            <a:ext cx="990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1" name="WordArt 17"/>
          <p:cNvSpPr>
            <a:spLocks noChangeArrowheads="1" noChangeShapeType="1" noTextEdit="1"/>
          </p:cNvSpPr>
          <p:nvPr/>
        </p:nvSpPr>
        <p:spPr bwMode="auto">
          <a:xfrm>
            <a:off x="2990850" y="76201"/>
            <a:ext cx="5848350" cy="614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5: GIA CÔNG CƠ KHÍ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B69253-1AD7-AC34-EC91-BACEAD5DCC52}"/>
              </a:ext>
            </a:extLst>
          </p:cNvPr>
          <p:cNvSpPr txBox="1"/>
          <p:nvPr/>
        </p:nvSpPr>
        <p:spPr>
          <a:xfrm>
            <a:off x="970156" y="704814"/>
            <a:ext cx="32004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000" b="1" dirty="0">
                <a:solidFill>
                  <a:srgbClr val="9AF377"/>
                </a:solidFill>
              </a:rPr>
              <a:t>3. ĐỤC: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9F6C29B-251A-F8F1-8E19-E1C62D2B486E}"/>
              </a:ext>
            </a:extLst>
          </p:cNvPr>
          <p:cNvSpPr txBox="1"/>
          <p:nvPr/>
        </p:nvSpPr>
        <p:spPr>
          <a:xfrm>
            <a:off x="1495160" y="1270434"/>
            <a:ext cx="32004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1210-FAC0-C2E7-B889-3D148D16FD50}"/>
              </a:ext>
            </a:extLst>
          </p:cNvPr>
          <p:cNvSpPr txBox="1"/>
          <p:nvPr/>
        </p:nvSpPr>
        <p:spPr>
          <a:xfrm>
            <a:off x="1495161" y="1761463"/>
            <a:ext cx="6319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búa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6D539FA5-7993-366E-ACE3-ED99A299F11B}"/>
              </a:ext>
            </a:extLst>
          </p:cNvPr>
          <p:cNvSpPr txBox="1"/>
          <p:nvPr/>
        </p:nvSpPr>
        <p:spPr>
          <a:xfrm>
            <a:off x="6128" y="3459301"/>
            <a:ext cx="781493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lvl="0" indent="-571500" defTabSz="914400" eaLnBrk="1" hangingPunct="1">
              <a:buFont typeface="Wingdings" panose="05000000000000000000" pitchFamily="2" charset="2"/>
              <a:buChar char="Ø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EF2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cầm đục: 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cầm đục, cách phần đầu đập búa khoảng 20 - 30mm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.</a:t>
            </a:r>
          </a:p>
          <a:p>
            <a:pPr marL="571500" lvl="0" indent="-571500" eaLnBrk="1" hangingPunct="1">
              <a:buFont typeface="Wingdings" panose="05000000000000000000" pitchFamily="2" charset="2"/>
              <a:buChar char="Ø"/>
              <a:defRPr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cầm búa: 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 </a:t>
            </a:r>
            <a:r>
              <a:rPr lang="vi-V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búa, ngón tay út cách đuôi cán búa khoảng 20 - 30mm. 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5C06EFBB-8204-7319-E624-C94365ABBC65}"/>
              </a:ext>
            </a:extLst>
          </p:cNvPr>
          <p:cNvSpPr txBox="1"/>
          <p:nvPr/>
        </p:nvSpPr>
        <p:spPr>
          <a:xfrm>
            <a:off x="1784157" y="2945533"/>
            <a:ext cx="5822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cầm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búa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2BBE313C-B503-C20B-D74F-352BFADBC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" t="3115" r="4522" b="4605"/>
          <a:stretch/>
        </p:blipFill>
        <p:spPr>
          <a:xfrm>
            <a:off x="-3899" y="0"/>
            <a:ext cx="852288" cy="8956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D7639B0-894F-00C9-622C-FA9D84CC7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946"/>
          <a:stretch/>
        </p:blipFill>
        <p:spPr>
          <a:xfrm>
            <a:off x="7814931" y="2330533"/>
            <a:ext cx="4370941" cy="40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58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24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463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vi-VN"/>
          </a:p>
          <a:p>
            <a:pPr eaLnBrk="1" hangingPunct="1"/>
            <a:endParaRPr lang="en-US" altLang="vi-VN"/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1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3048000" y="387351"/>
            <a:ext cx="2667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4800" dirty="0">
                <a:solidFill>
                  <a:srgbClr val="0066FF"/>
                </a:solidFill>
                <a:latin typeface="VNI-Helve-Condense" pitchFamily="2" charset="0"/>
              </a:rPr>
              <a:t>ÑUÏC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3F227DD6-469D-E7CB-181D-C6BB0CBF7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311" y="440495"/>
            <a:ext cx="32115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4800" dirty="0">
                <a:latin typeface="+mn-lt"/>
              </a:rPr>
              <a:t>MÁY ĐỤC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1036</TotalTime>
  <Words>810</Words>
  <Application>Microsoft Office PowerPoint</Application>
  <PresentationFormat>Widescreen</PresentationFormat>
  <Paragraphs>118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Century Gothic</vt:lpstr>
      <vt:lpstr>Times New Roman</vt:lpstr>
      <vt:lpstr>VNI-Helve</vt:lpstr>
      <vt:lpstr>VNI-Helve-Condense</vt:lpstr>
      <vt:lpstr>VNI-Souvir</vt:lpstr>
      <vt:lpstr>VNI-Times</vt:lpstr>
      <vt:lpstr>Wingdings</vt:lpstr>
      <vt:lpstr>Wingdings 3</vt:lpstr>
      <vt:lpstr>Wisp</vt:lpstr>
      <vt:lpstr>Mountain Top</vt:lpstr>
      <vt:lpstr>PowerPoint Presentation</vt:lpstr>
      <vt:lpstr>PowerPoint Presentation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HDT</cp:lastModifiedBy>
  <cp:revision>172</cp:revision>
  <dcterms:created xsi:type="dcterms:W3CDTF">2023-06-21T22:05:51Z</dcterms:created>
  <dcterms:modified xsi:type="dcterms:W3CDTF">2024-12-17T06:39:54Z</dcterms:modified>
</cp:coreProperties>
</file>