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11" r:id="rId3"/>
    <p:sldId id="312" r:id="rId4"/>
    <p:sldId id="273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07" r:id="rId13"/>
    <p:sldId id="308" r:id="rId14"/>
    <p:sldId id="305" r:id="rId15"/>
    <p:sldId id="306" r:id="rId16"/>
    <p:sldId id="321" r:id="rId17"/>
    <p:sldId id="323" r:id="rId18"/>
    <p:sldId id="322" r:id="rId19"/>
    <p:sldId id="324" r:id="rId20"/>
    <p:sldId id="331" r:id="rId21"/>
    <p:sldId id="332" r:id="rId22"/>
    <p:sldId id="282" r:id="rId23"/>
    <p:sldId id="283" r:id="rId24"/>
    <p:sldId id="325" r:id="rId25"/>
    <p:sldId id="288" r:id="rId26"/>
    <p:sldId id="294" r:id="rId27"/>
    <p:sldId id="304" r:id="rId28"/>
    <p:sldId id="295" r:id="rId29"/>
    <p:sldId id="328" r:id="rId30"/>
    <p:sldId id="327" r:id="rId31"/>
    <p:sldId id="330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2" d="100"/>
          <a:sy n="82" d="100"/>
        </p:scale>
        <p:origin x="-143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4/10/2023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 descr="Kết quả hình ảnh cho hình nền powerpoint &amp;dstrok;ẹ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AutoShape 7" descr="Kết quả hình ảnh cho hình nền powerpoint &amp;dstrok;ẹ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AutoShape 8" descr="1024px-American_Empire1"/>
          <p:cNvSpPr>
            <a:spLocks noChangeAspect="1" noChangeArrowheads="1"/>
          </p:cNvSpPr>
          <p:nvPr/>
        </p:nvSpPr>
        <p:spPr bwMode="auto">
          <a:xfrm>
            <a:off x="1066800" y="0"/>
            <a:ext cx="85248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7" name="Picture 10" descr="Kết quả hình ảnh cho tai hinh nen powerpoint dep nhat mien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13" y="1760538"/>
            <a:ext cx="82804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CHÀO MỪNG QUÝ THẦY CÔ VỀ DỰ GIỜ LỚP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67000" y="214604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99179"/>
            <a:ext cx="312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87535"/>
              </p:ext>
            </p:extLst>
          </p:nvPr>
        </p:nvGraphicFramePr>
        <p:xfrm>
          <a:off x="0" y="3215065"/>
          <a:ext cx="8839200" cy="361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50365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1833">
                <a:tc gridSpan="5"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NHCDROMCS2 08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09900" y="1333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99179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39332"/>
              </p:ext>
            </p:extLst>
          </p:nvPr>
        </p:nvGraphicFramePr>
        <p:xfrm>
          <a:off x="381000" y="1981199"/>
          <a:ext cx="8382000" cy="463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1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 gridSpan="5"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6761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8914" y="3694922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69492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24" y="3556422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1204" y="355642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6514" y="46261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81061" y="461825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8624" y="447975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66384" y="46182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343" y="5818579"/>
            <a:ext cx="615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33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18: BIỂN VÀ ĐẠI DƯƠNG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67000" y="214604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99179"/>
            <a:ext cx="312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286"/>
              </p:ext>
            </p:extLst>
          </p:nvPr>
        </p:nvGraphicFramePr>
        <p:xfrm>
          <a:off x="0" y="3215065"/>
          <a:ext cx="8839200" cy="361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50365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57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1833">
                <a:tc gridSpan="5"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NHCDROMCS2 08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739" y="15240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Câu 1.</a:t>
            </a:r>
            <a:r>
              <a:rPr lang="vi-VN" sz="2400" dirty="0">
                <a:latin typeface="+mj-lt"/>
              </a:rPr>
              <a:t> Hồ và sông ngòi </a:t>
            </a:r>
            <a:r>
              <a:rPr lang="vi-VN" sz="2400" b="1" dirty="0">
                <a:latin typeface="+mj-lt"/>
              </a:rPr>
              <a:t>không </a:t>
            </a:r>
            <a:r>
              <a:rPr lang="vi-VN" sz="2400" dirty="0">
                <a:latin typeface="+mj-lt"/>
              </a:rPr>
              <a:t>có giá trị nào sau đây?</a:t>
            </a:r>
          </a:p>
          <a:p>
            <a:r>
              <a:rPr lang="vi-VN" sz="2400" dirty="0">
                <a:latin typeface="+mj-lt"/>
              </a:rPr>
              <a:t>A. Thủy </a:t>
            </a:r>
            <a:r>
              <a:rPr lang="vi-VN" sz="2400" dirty="0" smtClean="0">
                <a:latin typeface="+mj-lt"/>
              </a:rPr>
              <a:t>sản.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Giao thông.</a:t>
            </a:r>
          </a:p>
          <a:p>
            <a:r>
              <a:rPr lang="vi-VN" sz="2400" dirty="0">
                <a:latin typeface="+mj-lt"/>
              </a:rPr>
              <a:t>C. Du </a:t>
            </a:r>
            <a:r>
              <a:rPr lang="vi-VN" sz="2400" dirty="0" smtClean="0">
                <a:latin typeface="+mj-lt"/>
              </a:rPr>
              <a:t>lịch.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Khoáng sản.</a:t>
            </a:r>
          </a:p>
          <a:p>
            <a:r>
              <a:rPr lang="vi-VN" sz="2400" b="1" dirty="0">
                <a:latin typeface="+mj-lt"/>
              </a:rPr>
              <a:t>Câu </a:t>
            </a:r>
            <a:r>
              <a:rPr lang="en-US" sz="2400" b="1" dirty="0" smtClean="0">
                <a:latin typeface="+mj-lt"/>
              </a:rPr>
              <a:t>2</a:t>
            </a:r>
            <a:r>
              <a:rPr lang="vi-VN" sz="2400" b="1" dirty="0" smtClean="0">
                <a:latin typeface="+mj-lt"/>
              </a:rPr>
              <a:t>.</a:t>
            </a:r>
            <a:r>
              <a:rPr lang="vi-VN" sz="2400" dirty="0">
                <a:latin typeface="+mj-lt"/>
              </a:rPr>
              <a:t> Cửa sông là nơi dòng sông chính </a:t>
            </a:r>
          </a:p>
          <a:p>
            <a:r>
              <a:rPr lang="vi-VN" sz="2400" dirty="0">
                <a:latin typeface="+mj-lt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+mj-lt"/>
              </a:rPr>
              <a:t>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tiếp nhận các sông nhánh.</a:t>
            </a:r>
          </a:p>
          <a:p>
            <a:r>
              <a:rPr lang="vi-VN" sz="2400" dirty="0">
                <a:latin typeface="+mj-lt"/>
              </a:rPr>
              <a:t>C. đổ ra biển hoặc các </a:t>
            </a:r>
            <a:r>
              <a:rPr lang="vi-VN" sz="2400" dirty="0" smtClean="0">
                <a:latin typeface="+mj-lt"/>
              </a:rPr>
              <a:t>hồ.</a:t>
            </a:r>
            <a:r>
              <a:rPr lang="en-US" sz="2400" dirty="0" smtClean="0">
                <a:latin typeface="+mj-lt"/>
              </a:rPr>
              <a:t>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phân nước cho sông phụ.</a:t>
            </a:r>
          </a:p>
          <a:p>
            <a:r>
              <a:rPr lang="vi-VN" sz="2400" b="1" dirty="0">
                <a:latin typeface="+mj-lt"/>
              </a:rPr>
              <a:t>Câu </a:t>
            </a:r>
            <a:r>
              <a:rPr lang="en-US" sz="2400" b="1" dirty="0" smtClean="0">
                <a:latin typeface="+mj-lt"/>
              </a:rPr>
              <a:t>3</a:t>
            </a:r>
            <a:r>
              <a:rPr lang="vi-VN" sz="2400" b="1" dirty="0" smtClean="0">
                <a:latin typeface="+mj-lt"/>
              </a:rPr>
              <a:t>.</a:t>
            </a:r>
            <a:r>
              <a:rPr lang="vi-VN" sz="2400" dirty="0">
                <a:latin typeface="+mj-lt"/>
              </a:rPr>
              <a:t> Sông nào sau đây có chiều dài lớn nhất thế giới?</a:t>
            </a:r>
          </a:p>
          <a:p>
            <a:r>
              <a:rPr lang="vi-VN" sz="2400" dirty="0">
                <a:latin typeface="+mj-lt"/>
              </a:rPr>
              <a:t>A. Sông </a:t>
            </a:r>
            <a:r>
              <a:rPr lang="vi-VN" sz="2400" dirty="0" smtClean="0">
                <a:latin typeface="+mj-lt"/>
              </a:rPr>
              <a:t>I-ê-nit-xây.</a:t>
            </a:r>
            <a:r>
              <a:rPr lang="en-US" sz="2400" dirty="0" smtClean="0">
                <a:latin typeface="+mj-lt"/>
              </a:rPr>
              <a:t>		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Sông Missisipi.</a:t>
            </a:r>
          </a:p>
          <a:p>
            <a:r>
              <a:rPr lang="vi-VN" sz="2400" dirty="0">
                <a:latin typeface="+mj-lt"/>
              </a:rPr>
              <a:t>C. Sông </a:t>
            </a:r>
            <a:r>
              <a:rPr lang="vi-VN" sz="2400" dirty="0" smtClean="0">
                <a:latin typeface="+mj-lt"/>
              </a:rPr>
              <a:t>Nin.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Sông A-ma-dôn.</a:t>
            </a:r>
          </a:p>
          <a:p>
            <a:r>
              <a:rPr lang="vi-VN" sz="2400" b="1" dirty="0">
                <a:latin typeface="+mj-lt"/>
              </a:rPr>
              <a:t>Câu </a:t>
            </a:r>
            <a:r>
              <a:rPr lang="en-US" sz="2400" b="1" dirty="0">
                <a:latin typeface="+mj-lt"/>
              </a:rPr>
              <a:t>4</a:t>
            </a:r>
            <a:r>
              <a:rPr lang="vi-VN" sz="2400" b="1" dirty="0" smtClean="0">
                <a:latin typeface="+mj-lt"/>
              </a:rPr>
              <a:t>.</a:t>
            </a:r>
            <a:r>
              <a:rPr lang="vi-VN" sz="2400" dirty="0">
                <a:latin typeface="+mj-lt"/>
              </a:rPr>
              <a:t> Hồ nào sau đây ở nước ta là hồ nhân tạo?</a:t>
            </a:r>
          </a:p>
          <a:p>
            <a:pPr marL="457200" indent="-457200">
              <a:buAutoNum type="alphaUcPeriod"/>
            </a:pPr>
            <a:r>
              <a:rPr lang="vi-VN" sz="2400" dirty="0" smtClean="0">
                <a:latin typeface="+mj-lt"/>
              </a:rPr>
              <a:t>Hồ Gươm.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B</a:t>
            </a:r>
            <a:r>
              <a:rPr lang="vi-VN" sz="2400" dirty="0">
                <a:latin typeface="+mj-lt"/>
              </a:rPr>
              <a:t>. Hồ Trị An.</a:t>
            </a:r>
            <a:endParaRPr lang="en-US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C</a:t>
            </a:r>
            <a:r>
              <a:rPr lang="vi-VN" sz="2400" dirty="0">
                <a:latin typeface="+mj-lt"/>
              </a:rPr>
              <a:t>. Hồ </a:t>
            </a:r>
            <a:r>
              <a:rPr lang="vi-VN" sz="2400" dirty="0" smtClean="0">
                <a:latin typeface="+mj-lt"/>
              </a:rPr>
              <a:t>Tây.</a:t>
            </a:r>
            <a:r>
              <a:rPr lang="en-US" sz="2400" dirty="0" smtClean="0">
                <a:latin typeface="+mj-lt"/>
              </a:rPr>
              <a:t>				</a:t>
            </a:r>
            <a:r>
              <a:rPr lang="vi-VN" sz="2400" dirty="0" smtClean="0">
                <a:latin typeface="+mj-lt"/>
              </a:rPr>
              <a:t>D</a:t>
            </a:r>
            <a:r>
              <a:rPr lang="vi-VN" sz="2400" dirty="0">
                <a:latin typeface="+mj-lt"/>
              </a:rPr>
              <a:t>. Hồ Tơ Nưng.</a:t>
            </a:r>
          </a:p>
          <a:p>
            <a:endParaRPr lang="vi-VN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762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2286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514739" y="3429000"/>
            <a:ext cx="32346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514740" y="4572000"/>
            <a:ext cx="39966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52578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859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2086" y="-6602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04" y="381000"/>
            <a:ext cx="4700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02904"/>
              </p:ext>
            </p:extLst>
          </p:nvPr>
        </p:nvGraphicFramePr>
        <p:xfrm>
          <a:off x="0" y="2225039"/>
          <a:ext cx="8915400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00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1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 gridSpan="5"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301378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48877" y="3048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048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5004" y="303089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886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886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24" y="3762546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1204" y="378587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2065" y="476336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4809529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8624" y="4775009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66384" y="486129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065" y="6090016"/>
            <a:ext cx="615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6677" y="381000"/>
            <a:ext cx="361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4" descr="NHCDROMCS2 08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4038600" cy="21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III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u="sng" dirty="0" err="1">
                <a:solidFill>
                  <a:srgbClr val="C00000"/>
                </a:solidFill>
              </a:rPr>
              <a:t>Sự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vận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động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biển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và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đại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576092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FF0000"/>
                </a:solidFill>
              </a:rPr>
              <a:t>- </a:t>
            </a:r>
            <a:r>
              <a:rPr lang="en-US" sz="2800" i="1" dirty="0" err="1">
                <a:solidFill>
                  <a:srgbClr val="FF0000"/>
                </a:solidFill>
              </a:rPr>
              <a:t>Biển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những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thức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vận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động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nào</a:t>
            </a:r>
            <a:r>
              <a:rPr lang="en-US" sz="2800" i="1" dirty="0">
                <a:solidFill>
                  <a:srgbClr val="FF0000"/>
                </a:solidFill>
              </a:rPr>
              <a:t>? </a:t>
            </a:r>
            <a:endParaRPr lang="en-US" sz="28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sóng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thủy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triều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dòng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18.2, 18.3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18.4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1"/>
            <a:ext cx="917646" cy="7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1632" y="528254"/>
            <a:ext cx="7369682" cy="28444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77240" y="3848913"/>
            <a:ext cx="4038600" cy="29059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3904632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68568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05039"/>
              </p:ext>
            </p:extLst>
          </p:nvPr>
        </p:nvGraphicFramePr>
        <p:xfrm>
          <a:off x="758890" y="1981200"/>
          <a:ext cx="777861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710"/>
                <a:gridCol w="3811036"/>
                <a:gridCol w="2592873"/>
              </a:tblGrid>
              <a:tr h="97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18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5255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u="sng" dirty="0" err="1">
                <a:solidFill>
                  <a:srgbClr val="C00000"/>
                </a:solidFill>
              </a:rPr>
              <a:t>Sự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vận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động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của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biển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và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đại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5255" y="1454110"/>
            <a:ext cx="769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CC"/>
                </a:solidFill>
              </a:rPr>
              <a:t>Có</a:t>
            </a:r>
            <a:r>
              <a:rPr lang="en-US" sz="2600" b="1" dirty="0" smtClean="0">
                <a:solidFill>
                  <a:srgbClr val="0000CC"/>
                </a:solidFill>
              </a:rPr>
              <a:t> 3 </a:t>
            </a:r>
            <a:r>
              <a:rPr lang="en-US" sz="2600" b="1" dirty="0" err="1" smtClean="0">
                <a:solidFill>
                  <a:srgbClr val="0000CC"/>
                </a:solidFill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thức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vận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biển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đại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dương</a:t>
            </a:r>
            <a:r>
              <a:rPr lang="en-US" sz="2600" b="1" dirty="0" smtClean="0">
                <a:solidFill>
                  <a:srgbClr val="0000CC"/>
                </a:solidFill>
              </a:rPr>
              <a:t>:</a:t>
            </a:r>
            <a:endParaRPr lang="en-US" sz="2600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03936"/>
              </p:ext>
            </p:extLst>
          </p:nvPr>
        </p:nvGraphicFramePr>
        <p:xfrm>
          <a:off x="530154" y="2017633"/>
          <a:ext cx="8322007" cy="464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115"/>
                <a:gridCol w="4197014"/>
                <a:gridCol w="2760878"/>
              </a:tblGrid>
              <a:tr h="860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2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2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nl-NL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sự chuyển động tại chỗ của các lớp nước trên mặt 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gió</a:t>
                      </a:r>
                      <a:endParaRPr lang="en-US" sz="2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2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hiện tượng nước biển dâng lên, hạ xuống trong một thời gian nhất định (trong ngày).</a:t>
                      </a:r>
                      <a:endParaRPr lang="en-US" sz="22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1640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vi-VN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các dòng nước chảy trong bi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ể</a:t>
                      </a:r>
                      <a:r>
                        <a:rPr lang="vi-VN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 và đại dương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các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100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715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043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67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Dao động thủy triều lớn nhất vào các ngày nào sau đây?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 Trăng tròn và không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trăng.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Trăng khuyết và không trăng.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Trăng tròn và trăng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khuyết.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Trăng khuyết đầu, cuối tháng.</a:t>
            </a:r>
          </a:p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Hình thức dao động tại chỗ của nước biển và đại dương gọi là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thủy triều.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dòng biển.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sóng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biển.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triều cường.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Nguyên nhân chủ yếu gây ra sóng thần là do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bão, lốc xoáy trên các đại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dương.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chuyển động của dòng khí xoáy.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sự thay đổi áp suất của khí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quyển.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động đất ngầm dưới đáy biển.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Biển và đại dương có vai trò quan trọng nhất nào đối với khí quyển của Trái Đất?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Cung cấp nguồn nước vô tận cho bầu khí quyển.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Cung cấp hơi nước cho vòng tuần hoàn của nước.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Giảm bớt tính khắc nghiệt của thời tiết, khí hậu.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D. Cung cấp nguyên liệu cho các hoạt động sản xuất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0" y="1143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19"/>
            <a:ext cx="9115283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28600" y="1596628"/>
            <a:ext cx="929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u="none" dirty="0" err="1" smtClean="0">
                <a:solidFill>
                  <a:srgbClr val="FFFF00"/>
                </a:solidFill>
                <a:latin typeface="Times New Roman" pitchFamily="18" charset="0"/>
              </a:rPr>
              <a:t>Tiết</a:t>
            </a:r>
            <a:r>
              <a:rPr lang="en-US" sz="4000" u="none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u="none" smtClean="0">
                <a:solidFill>
                  <a:srgbClr val="FFFF00"/>
                </a:solidFill>
                <a:latin typeface="Times New Roman" pitchFamily="18" charset="0"/>
              </a:rPr>
              <a:t>41,42 </a:t>
            </a:r>
            <a:r>
              <a:rPr lang="en-US" sz="4000" u="none" dirty="0" smtClean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US" sz="4000" u="none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4000" u="none" dirty="0" smtClean="0">
                <a:solidFill>
                  <a:srgbClr val="FFFF00"/>
                </a:solidFill>
                <a:latin typeface="Times New Roman" pitchFamily="18" charset="0"/>
              </a:rPr>
              <a:t> 18: </a:t>
            </a:r>
            <a:r>
              <a:rPr lang="en-US" sz="4000" i="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VÀ ĐẠI DƯƠNG</a:t>
            </a:r>
            <a:endParaRPr lang="en-US" sz="400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6"/>
            <a:ext cx="1828800" cy="15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8862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I. CÁC ĐẠI DƯƠNG TRÊN TRÁI ĐẤT</a:t>
            </a:r>
            <a:r>
              <a:rPr lang="en-US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SỰ VẬN ĐỘNG CỦA NƯỚC BIỂN VÀ ĐẠI DƯƠNG.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133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19: LỚP ĐẤT VÀ CÁC NHÂN TỐ HÌNH THÀNH ĐẤT…..ĐIỂN HÌNH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19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057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622" y="63346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 ĐẠI DƯƠNG TRÊN TRÁI </a:t>
            </a:r>
            <a:r>
              <a:rPr lang="nl-NL" sz="2400" b="1" u="sng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u="sng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835934"/>
            <a:ext cx="2095500" cy="139446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85800" y="2819400"/>
            <a:ext cx="2133600" cy="1676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DƯƠNG LÀ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8452" y="1328541"/>
            <a:ext cx="8392148" cy="10156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525716" y="698358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7490" y="455005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1100419"/>
            <a:ext cx="7620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71032" y="1916027"/>
            <a:ext cx="2895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75305" y="1354629"/>
            <a:ext cx="2895600" cy="52322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" y="2731635"/>
            <a:ext cx="4086314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20" y="2751864"/>
            <a:ext cx="4318180" cy="28242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71032" y="3200400"/>
            <a:ext cx="2096568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200" y="5715000"/>
            <a:ext cx="4495799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635738" y="5715000"/>
            <a:ext cx="4495799" cy="1015663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8/6/2021.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36393" y="1097570"/>
            <a:ext cx="4495799" cy="163121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10" grpId="0" animBg="1"/>
      <p:bldP spid="13" grpId="0"/>
      <p:bldP spid="6" grpId="0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1100419"/>
            <a:ext cx="7620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2582154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08/06/2021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100419"/>
            <a:ext cx="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2766819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08/06/2021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5005143"/>
            <a:ext cx="2095500" cy="139446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257800" y="3366983"/>
            <a:ext cx="1828800" cy="129802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 LÀ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0" y="1029677"/>
            <a:ext cx="4419600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4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434266" cy="50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1230</Words>
  <Application>Microsoft Office PowerPoint</Application>
  <PresentationFormat>On-screen Show (4:3)</PresentationFormat>
  <Paragraphs>210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PC</cp:lastModifiedBy>
  <cp:revision>91</cp:revision>
  <dcterms:created xsi:type="dcterms:W3CDTF">2021-07-18T20:32:36Z</dcterms:created>
  <dcterms:modified xsi:type="dcterms:W3CDTF">2023-04-10T00:39:33Z</dcterms:modified>
</cp:coreProperties>
</file>