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9" r:id="rId14"/>
    <p:sldId id="279" r:id="rId15"/>
    <p:sldId id="280" r:id="rId16"/>
    <p:sldId id="282" r:id="rId17"/>
    <p:sldId id="281" r:id="rId18"/>
    <p:sldId id="284" r:id="rId19"/>
    <p:sldId id="268" r:id="rId20"/>
    <p:sldId id="285" r:id="rId21"/>
    <p:sldId id="287" r:id="rId22"/>
    <p:sldId id="288" r:id="rId23"/>
    <p:sldId id="289" r:id="rId24"/>
    <p:sldId id="290" r:id="rId25"/>
    <p:sldId id="286" r:id="rId26"/>
    <p:sldId id="29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0000CC"/>
    <a:srgbClr val="00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C1C13-6ED8-4A5C-B30C-AAA3574D9C5B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54DF0-EC65-4F73-87B7-5A189A2D6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1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80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9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8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0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75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3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7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2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0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2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14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7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AD43E9F-2230-4141-8225-483C59048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 ĐẤT VÀ SINH VẬT TRÊN TRÁI ĐẤT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1457512F-1F49-41FE-94F8-7C5A5E4E4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1676400"/>
            <a:ext cx="8839200" cy="116532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43,44 -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19: LỚP ĐẤT VÀ CÁC NHÂN TỐ HÌNH THÀNH ĐẤT. MỘT SỐ NHÓM ĐẤT ĐIỂN HÌNH</a:t>
            </a:r>
          </a:p>
        </p:txBody>
      </p:sp>
    </p:spTree>
    <p:extLst>
      <p:ext uri="{BB962C8B-B14F-4D97-AF65-F5344CB8AC3E}">
        <p14:creationId xmlns:p14="http://schemas.microsoft.com/office/powerpoint/2010/main" val="274550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0529AB45-CA46-4164-8159-E19EEF55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EC1FCE54-65CB-4627-B1A1-3396A4E5C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9165102" cy="57912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huỷ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tan,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005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35FAE77-1E20-4474-B2E9-9F33A8840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92075"/>
            <a:ext cx="6858000" cy="639762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D5DEBEB4-EB59-40AD-A93A-205D0021A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9" y="609600"/>
            <a:ext cx="9124071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CE608124-1F68-4B16-98ED-9275F2ECE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9" y="2743200"/>
            <a:ext cx="9144000" cy="255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6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D0B79E7C-FF5B-4C6D-A42A-91322C86E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99256"/>
            <a:ext cx="8686800" cy="1219200"/>
          </a:xfrm>
        </p:spPr>
        <p:txBody>
          <a:bodyPr/>
          <a:lstStyle/>
          <a:p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trong</a:t>
            </a:r>
            <a:r>
              <a:rPr lang="en-US" dirty="0"/>
              <a:t> SGK/180,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2: 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9A380F36-1983-457D-B112-140E9CB80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448047"/>
            <a:ext cx="5943600" cy="540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8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F5F2E723-DD58-466D-9537-95E707B6E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1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3852"/>
            </a:avLst>
          </a:prstGeom>
          <a:gradFill rotWithShape="1">
            <a:gsLst>
              <a:gs pos="0">
                <a:schemeClr val="hlink">
                  <a:alpha val="50000"/>
                </a:schemeClr>
              </a:gs>
              <a:gs pos="50000">
                <a:schemeClr val="bg1">
                  <a:alpha val="41000"/>
                </a:schemeClr>
              </a:gs>
              <a:gs pos="100000">
                <a:schemeClr val="hlink">
                  <a:alpha val="50000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 flipV="1">
            <a:off x="4648200" y="1371600"/>
            <a:ext cx="0" cy="548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661" name="Text Box 5"/>
          <p:cNvSpPr txBox="1">
            <a:spLocks noChangeArrowheads="1"/>
          </p:cNvSpPr>
          <p:nvPr/>
        </p:nvSpPr>
        <p:spPr bwMode="auto">
          <a:xfrm>
            <a:off x="0" y="1371600"/>
            <a:ext cx="4572000" cy="97472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fr-FR" sz="2800" b="1">
                <a:solidFill>
                  <a:schemeClr val="tx2"/>
                </a:solidFill>
                <a:latin typeface="Times New Roman" pitchFamily="18" charset="0"/>
              </a:rPr>
              <a:t>+ Sinh vật: sinh ra thành phần hữu cơ.</a:t>
            </a:r>
            <a:endParaRPr lang="en-US" sz="28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6389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 eaLnBrk="1" hangingPunct="1"/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fr-FR" sz="24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itchFamily="18" charset="0"/>
              </a:rPr>
              <a:t>tố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itchFamily="18" charset="0"/>
              </a:rPr>
              <a:t>đất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br>
              <a:rPr lang="fr-FR" sz="24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fr-FR" sz="2400" b="1" dirty="0">
                <a:latin typeface="Times New Roman" pitchFamily="18" charset="0"/>
              </a:rPr>
              <a:t>+ </a:t>
            </a:r>
            <a:r>
              <a:rPr lang="fr-FR" sz="2400" b="1" dirty="0" err="1">
                <a:latin typeface="Times New Roman" pitchFamily="18" charset="0"/>
              </a:rPr>
              <a:t>Đá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mẹ</a:t>
            </a:r>
            <a:r>
              <a:rPr lang="fr-FR" sz="2400" b="1" dirty="0">
                <a:latin typeface="Times New Roman" pitchFamily="18" charset="0"/>
              </a:rPr>
              <a:t>: </a:t>
            </a:r>
            <a:r>
              <a:rPr lang="fr-FR" sz="2400" b="1" dirty="0" err="1">
                <a:latin typeface="Times New Roman" pitchFamily="18" charset="0"/>
              </a:rPr>
              <a:t>sinh</a:t>
            </a:r>
            <a:r>
              <a:rPr lang="fr-FR" sz="2400" b="1" dirty="0">
                <a:latin typeface="Times New Roman" pitchFamily="18" charset="0"/>
              </a:rPr>
              <a:t> ra </a:t>
            </a:r>
            <a:r>
              <a:rPr lang="fr-FR" sz="2400" b="1" dirty="0" err="1">
                <a:latin typeface="Times New Roman" pitchFamily="18" charset="0"/>
              </a:rPr>
              <a:t>thành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phần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khoáng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trong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đất</a:t>
            </a:r>
            <a:r>
              <a:rPr lang="fr-FR" sz="2400" b="1" dirty="0">
                <a:latin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454672" name="Text Box 16"/>
          <p:cNvSpPr txBox="1">
            <a:spLocks noChangeArrowheads="1"/>
          </p:cNvSpPr>
          <p:nvPr/>
        </p:nvSpPr>
        <p:spPr bwMode="auto">
          <a:xfrm>
            <a:off x="4724400" y="1447800"/>
            <a:ext cx="4343400" cy="14017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Sinh vật có vai trò như thế nào trong việc hình thành đất?</a:t>
            </a:r>
          </a:p>
        </p:txBody>
      </p:sp>
      <p:pic>
        <p:nvPicPr>
          <p:cNvPr id="45467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00"/>
            <a:ext cx="441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51044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4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454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5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1" grpId="0" animBg="1"/>
      <p:bldP spid="454672" grpId="0" animBg="1"/>
      <p:bldP spid="45467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3852"/>
            </a:avLst>
          </a:prstGeom>
          <a:gradFill rotWithShape="1">
            <a:gsLst>
              <a:gs pos="0">
                <a:schemeClr val="hlink">
                  <a:alpha val="50000"/>
                </a:schemeClr>
              </a:gs>
              <a:gs pos="50000">
                <a:schemeClr val="bg1">
                  <a:alpha val="41000"/>
                </a:schemeClr>
              </a:gs>
              <a:gs pos="100000">
                <a:schemeClr val="hlink">
                  <a:alpha val="50000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 flipV="1">
            <a:off x="3733800" y="2209800"/>
            <a:ext cx="0" cy="464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52" name="Text Box 4"/>
          <p:cNvSpPr txBox="1">
            <a:spLocks noChangeArrowheads="1"/>
          </p:cNvSpPr>
          <p:nvPr/>
        </p:nvSpPr>
        <p:spPr bwMode="auto">
          <a:xfrm>
            <a:off x="0" y="2209800"/>
            <a:ext cx="3657600" cy="2255838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fr-FR" sz="2800" b="1">
                <a:solidFill>
                  <a:schemeClr val="tx2"/>
                </a:solidFill>
                <a:latin typeface="Times New Roman" pitchFamily="18" charset="0"/>
              </a:rPr>
              <a:t>+ Khí hậu: gây thuận lợi hoặc khó khăn cho quá trình phân giải chất khoáng và hữu cơ trong đất.</a:t>
            </a:r>
            <a:endParaRPr lang="en-US" sz="28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11656" name="Text Box 8"/>
          <p:cNvSpPr txBox="1">
            <a:spLocks noChangeArrowheads="1"/>
          </p:cNvSpPr>
          <p:nvPr/>
        </p:nvSpPr>
        <p:spPr bwMode="auto">
          <a:xfrm>
            <a:off x="3886200" y="2286000"/>
            <a:ext cx="5181600" cy="974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Khí hậu ảnh hưởng tới việc hình thành đất như thế nào?</a:t>
            </a:r>
            <a:endParaRPr lang="en-US" sz="2800" b="1" i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7414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133600"/>
          </a:xfr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 eaLnBrk="1" hangingPunct="1"/>
            <a:r>
              <a:rPr lang="fr-FR" sz="2400" b="1" dirty="0">
                <a:latin typeface="Times New Roman" pitchFamily="18" charset="0"/>
              </a:rPr>
              <a:t>+ </a:t>
            </a:r>
            <a:r>
              <a:rPr lang="fr-FR" sz="2400" b="1" dirty="0" err="1">
                <a:latin typeface="Times New Roman" pitchFamily="18" charset="0"/>
              </a:rPr>
              <a:t>Đá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mẹ</a:t>
            </a:r>
            <a:r>
              <a:rPr lang="fr-FR" sz="2400" b="1" dirty="0">
                <a:latin typeface="Times New Roman" pitchFamily="18" charset="0"/>
              </a:rPr>
              <a:t>: </a:t>
            </a:r>
            <a:r>
              <a:rPr lang="fr-FR" sz="2400" b="1" dirty="0" err="1">
                <a:latin typeface="Times New Roman" pitchFamily="18" charset="0"/>
              </a:rPr>
              <a:t>sinh</a:t>
            </a:r>
            <a:r>
              <a:rPr lang="fr-FR" sz="2400" b="1" dirty="0">
                <a:latin typeface="Times New Roman" pitchFamily="18" charset="0"/>
              </a:rPr>
              <a:t> ra </a:t>
            </a:r>
            <a:r>
              <a:rPr lang="fr-FR" sz="2400" b="1" dirty="0" err="1">
                <a:latin typeface="Times New Roman" pitchFamily="18" charset="0"/>
              </a:rPr>
              <a:t>thành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phần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khoáng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trong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đất</a:t>
            </a:r>
            <a:r>
              <a:rPr lang="fr-FR" sz="2400" b="1" dirty="0">
                <a:latin typeface="Times New Roman" pitchFamily="18" charset="0"/>
              </a:rPr>
              <a:t>.</a:t>
            </a:r>
            <a:br>
              <a:rPr lang="fr-FR" sz="2400" b="1" dirty="0">
                <a:latin typeface="Times New Roman" pitchFamily="18" charset="0"/>
              </a:rPr>
            </a:br>
            <a:r>
              <a:rPr lang="fr-FR" sz="2400" b="1" dirty="0">
                <a:latin typeface="Times New Roman" pitchFamily="18" charset="0"/>
              </a:rPr>
              <a:t>+ Sinh </a:t>
            </a:r>
            <a:r>
              <a:rPr lang="fr-FR" sz="2400" b="1" dirty="0" err="1">
                <a:latin typeface="Times New Roman" pitchFamily="18" charset="0"/>
              </a:rPr>
              <a:t>vật</a:t>
            </a:r>
            <a:r>
              <a:rPr lang="fr-FR" sz="2400" b="1" dirty="0">
                <a:latin typeface="Times New Roman" pitchFamily="18" charset="0"/>
              </a:rPr>
              <a:t>: </a:t>
            </a:r>
            <a:r>
              <a:rPr lang="fr-FR" sz="2400" b="1" dirty="0" err="1">
                <a:latin typeface="Times New Roman" pitchFamily="18" charset="0"/>
              </a:rPr>
              <a:t>sinh</a:t>
            </a:r>
            <a:r>
              <a:rPr lang="fr-FR" sz="2400" b="1" dirty="0">
                <a:latin typeface="Times New Roman" pitchFamily="18" charset="0"/>
              </a:rPr>
              <a:t> ra </a:t>
            </a:r>
            <a:r>
              <a:rPr lang="fr-FR" sz="2400" b="1" dirty="0" err="1">
                <a:latin typeface="Times New Roman" pitchFamily="18" charset="0"/>
              </a:rPr>
              <a:t>thành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phần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hữu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cơ</a:t>
            </a:r>
            <a:r>
              <a:rPr lang="fr-FR" sz="2400" b="1" dirty="0">
                <a:latin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</a:endParaRPr>
          </a:p>
        </p:txBody>
      </p:sp>
      <p:pic>
        <p:nvPicPr>
          <p:cNvPr id="40965" name="Picture 5" descr="29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09800"/>
            <a:ext cx="5334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19105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1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116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11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11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411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2" grpId="0" animBg="1"/>
      <p:bldP spid="411656" grpId="0" animBg="1"/>
      <p:bldP spid="41165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3852"/>
            </a:avLst>
          </a:prstGeom>
          <a:gradFill rotWithShape="1">
            <a:gsLst>
              <a:gs pos="0">
                <a:schemeClr val="hlink">
                  <a:alpha val="50000"/>
                </a:schemeClr>
              </a:gs>
              <a:gs pos="50000">
                <a:schemeClr val="bg1">
                  <a:alpha val="41000"/>
                </a:schemeClr>
              </a:gs>
              <a:gs pos="100000">
                <a:schemeClr val="hlink">
                  <a:alpha val="50000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057400"/>
          </a:xfr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 eaLnBrk="1" hangingPunct="1"/>
            <a:r>
              <a:rPr lang="fr-FR" sz="2400" b="1" dirty="0">
                <a:latin typeface="Times New Roman" pitchFamily="18" charset="0"/>
              </a:rPr>
              <a:t>+ </a:t>
            </a:r>
            <a:r>
              <a:rPr lang="fr-FR" sz="2400" b="1" dirty="0" err="1">
                <a:latin typeface="Times New Roman" pitchFamily="18" charset="0"/>
              </a:rPr>
              <a:t>Khí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hậu</a:t>
            </a:r>
            <a:r>
              <a:rPr lang="fr-FR" sz="2400" b="1" dirty="0">
                <a:latin typeface="Times New Roman" pitchFamily="18" charset="0"/>
              </a:rPr>
              <a:t>: </a:t>
            </a:r>
            <a:r>
              <a:rPr lang="fr-FR" sz="2400" b="1" dirty="0" err="1">
                <a:latin typeface="Times New Roman" pitchFamily="18" charset="0"/>
              </a:rPr>
              <a:t>gây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thuận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lợi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hoặc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khó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khăn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cho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quá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trình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phân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giải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chất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khoáng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và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hữu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cơ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trong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đất</a:t>
            </a:r>
            <a:r>
              <a:rPr lang="fr-FR" sz="2400" b="1" dirty="0">
                <a:latin typeface="Times New Roman" pitchFamily="18" charset="0"/>
              </a:rPr>
              <a:t>.</a:t>
            </a:r>
            <a:br>
              <a:rPr lang="fr-FR" sz="2400" b="1" dirty="0">
                <a:latin typeface="Times New Roman" pitchFamily="18" charset="0"/>
              </a:rPr>
            </a:br>
            <a:r>
              <a:rPr lang="fr-FR" sz="2400" b="1" dirty="0">
                <a:latin typeface="Times New Roman" pitchFamily="18" charset="0"/>
              </a:rPr>
              <a:t>+ </a:t>
            </a:r>
            <a:r>
              <a:rPr lang="fr-FR" sz="2400" b="1" dirty="0" err="1">
                <a:latin typeface="Times New Roman" pitchFamily="18" charset="0"/>
              </a:rPr>
              <a:t>Ngoài</a:t>
            </a:r>
            <a:r>
              <a:rPr lang="fr-FR" sz="2400" b="1" dirty="0">
                <a:latin typeface="Times New Roman" pitchFamily="18" charset="0"/>
              </a:rPr>
              <a:t> ra </a:t>
            </a:r>
            <a:r>
              <a:rPr lang="fr-FR" sz="2400" b="1" dirty="0" err="1">
                <a:latin typeface="Times New Roman" pitchFamily="18" charset="0"/>
              </a:rPr>
              <a:t>sự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hình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thành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đất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còn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chịu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ảnh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hưởng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của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địa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hình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và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thời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gian</a:t>
            </a:r>
            <a:r>
              <a:rPr lang="fr-FR" sz="2400" b="1" dirty="0">
                <a:latin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</a:endParaRPr>
          </a:p>
        </p:txBody>
      </p:sp>
      <p:pic>
        <p:nvPicPr>
          <p:cNvPr id="36871" name="Picture 7" descr="dathinhthanh1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144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703638" y="2300288"/>
            <a:ext cx="1630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Thời gian</a:t>
            </a:r>
          </a:p>
        </p:txBody>
      </p:sp>
    </p:spTree>
    <p:extLst>
      <p:ext uri="{BB962C8B-B14F-4D97-AF65-F5344CB8AC3E}">
        <p14:creationId xmlns:p14="http://schemas.microsoft.com/office/powerpoint/2010/main" val="329767257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3852"/>
            </a:avLst>
          </a:prstGeom>
          <a:gradFill rotWithShape="1">
            <a:gsLst>
              <a:gs pos="0">
                <a:schemeClr val="hlink">
                  <a:alpha val="50000"/>
                </a:schemeClr>
              </a:gs>
              <a:gs pos="50000">
                <a:schemeClr val="bg1">
                  <a:alpha val="41000"/>
                </a:schemeClr>
              </a:gs>
              <a:gs pos="100000">
                <a:schemeClr val="hlink">
                  <a:alpha val="50000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 flipV="1">
            <a:off x="4648200" y="1447800"/>
            <a:ext cx="0" cy="541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685" name="Text Box 5"/>
          <p:cNvSpPr txBox="1">
            <a:spLocks noChangeArrowheads="1"/>
          </p:cNvSpPr>
          <p:nvPr/>
        </p:nvSpPr>
        <p:spPr bwMode="auto">
          <a:xfrm>
            <a:off x="0" y="1447800"/>
            <a:ext cx="4572000" cy="1401763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fr-FR" sz="2800" b="1">
                <a:solidFill>
                  <a:schemeClr val="tx2"/>
                </a:solidFill>
                <a:latin typeface="Times New Roman" pitchFamily="18" charset="0"/>
              </a:rPr>
              <a:t>+ Ngoài ra sự hình thành đất còn chịu ảnh hưởng của địa hình và thời gian.</a:t>
            </a:r>
            <a:endParaRPr lang="en-US" sz="28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55686" name="Text Box 6"/>
          <p:cNvSpPr txBox="1">
            <a:spLocks noChangeArrowheads="1"/>
          </p:cNvSpPr>
          <p:nvPr/>
        </p:nvSpPr>
        <p:spPr bwMode="auto">
          <a:xfrm>
            <a:off x="4724400" y="1447800"/>
            <a:ext cx="4343400" cy="14017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Ngoài ra còn có những yếu tố nào ảnh hưởng tới việc hình thành đất?</a:t>
            </a:r>
            <a:endParaRPr lang="en-US" sz="2800" b="1" i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8438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 eaLnBrk="1" hangingPunct="1"/>
            <a:r>
              <a:rPr lang="fr-FR" sz="2400" b="1" dirty="0">
                <a:latin typeface="Times New Roman" pitchFamily="18" charset="0"/>
              </a:rPr>
              <a:t>+ </a:t>
            </a:r>
            <a:r>
              <a:rPr lang="fr-FR" sz="2400" b="1" dirty="0" err="1">
                <a:latin typeface="Times New Roman" pitchFamily="18" charset="0"/>
              </a:rPr>
              <a:t>Khí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hậu</a:t>
            </a:r>
            <a:r>
              <a:rPr lang="fr-FR" sz="2400" b="1" dirty="0">
                <a:latin typeface="Times New Roman" pitchFamily="18" charset="0"/>
              </a:rPr>
              <a:t>: </a:t>
            </a:r>
            <a:r>
              <a:rPr lang="fr-FR" sz="2400" b="1" dirty="0" err="1">
                <a:latin typeface="Times New Roman" pitchFamily="18" charset="0"/>
              </a:rPr>
              <a:t>gây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thuận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lợi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hoặc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khó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khăn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cho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quá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trình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phân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giải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chất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khoáng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và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hữu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cơ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trong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đất</a:t>
            </a:r>
            <a:r>
              <a:rPr lang="fr-FR" sz="2400" b="1" dirty="0">
                <a:latin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2895600"/>
            <a:ext cx="4572000" cy="3962400"/>
            <a:chOff x="0" y="1824"/>
            <a:chExt cx="2880" cy="2496"/>
          </a:xfrm>
        </p:grpSpPr>
        <p:grpSp>
          <p:nvGrpSpPr>
            <p:cNvPr id="18441" name="Group 10"/>
            <p:cNvGrpSpPr>
              <a:grpSpLocks/>
            </p:cNvGrpSpPr>
            <p:nvPr/>
          </p:nvGrpSpPr>
          <p:grpSpPr bwMode="auto">
            <a:xfrm>
              <a:off x="0" y="1824"/>
              <a:ext cx="2880" cy="2496"/>
              <a:chOff x="0" y="1152"/>
              <a:chExt cx="2688" cy="2496"/>
            </a:xfrm>
          </p:grpSpPr>
          <p:pic>
            <p:nvPicPr>
              <p:cNvPr id="18443" name="Picture 8"/>
              <p:cNvPicPr>
                <a:picLocks noChangeAspect="1" noChangeArrowheads="1"/>
              </p:cNvPicPr>
              <p:nvPr/>
            </p:nvPicPr>
            <p:blipFill>
              <a:blip r:embed="rId2">
                <a:lum bright="-20000" contrast="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152"/>
                <a:ext cx="2688" cy="2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01" name="Text Box 9"/>
              <p:cNvSpPr txBox="1">
                <a:spLocks noChangeArrowheads="1"/>
              </p:cNvSpPr>
              <p:nvPr/>
            </p:nvSpPr>
            <p:spPr bwMode="auto">
              <a:xfrm>
                <a:off x="2160" y="3360"/>
                <a:ext cx="33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i="1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đất</a:t>
                </a:r>
              </a:p>
            </p:txBody>
          </p:sp>
        </p:grpSp>
        <p:sp>
          <p:nvSpPr>
            <p:cNvPr id="455693" name="Rectangle 13"/>
            <p:cNvSpPr>
              <a:spLocks noChangeArrowheads="1"/>
            </p:cNvSpPr>
            <p:nvPr/>
          </p:nvSpPr>
          <p:spPr bwMode="auto">
            <a:xfrm>
              <a:off x="624" y="3169"/>
              <a:ext cx="3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i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núi</a:t>
              </a:r>
            </a:p>
          </p:txBody>
        </p:sp>
      </p:grpSp>
      <p:pic>
        <p:nvPicPr>
          <p:cNvPr id="45569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95600"/>
            <a:ext cx="4419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14038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455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55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5" grpId="0" animBg="1"/>
      <p:bldP spid="455686" grpId="0" animBg="1"/>
      <p:bldP spid="45568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3852"/>
            </a:avLst>
          </a:prstGeom>
          <a:gradFill rotWithShape="1">
            <a:gsLst>
              <a:gs pos="0">
                <a:schemeClr val="hlink">
                  <a:alpha val="50000"/>
                </a:schemeClr>
              </a:gs>
              <a:gs pos="50000">
                <a:schemeClr val="bg1">
                  <a:alpha val="41000"/>
                </a:schemeClr>
              </a:gs>
              <a:gs pos="100000">
                <a:schemeClr val="hlink">
                  <a:alpha val="50000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057400"/>
          </a:xfr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 eaLnBrk="1" hangingPunct="1"/>
            <a:r>
              <a:rPr lang="fr-FR" sz="2400" b="1" dirty="0">
                <a:latin typeface="Times New Roman" pitchFamily="18" charset="0"/>
              </a:rPr>
              <a:t>+ </a:t>
            </a:r>
            <a:r>
              <a:rPr lang="fr-FR" sz="2400" b="1" dirty="0" err="1">
                <a:latin typeface="Times New Roman" pitchFamily="18" charset="0"/>
              </a:rPr>
              <a:t>Khí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hậu</a:t>
            </a:r>
            <a:r>
              <a:rPr lang="fr-FR" sz="2400" b="1" dirty="0">
                <a:latin typeface="Times New Roman" pitchFamily="18" charset="0"/>
              </a:rPr>
              <a:t>: </a:t>
            </a:r>
            <a:r>
              <a:rPr lang="fr-FR" sz="2400" b="1" dirty="0" err="1">
                <a:latin typeface="Times New Roman" pitchFamily="18" charset="0"/>
              </a:rPr>
              <a:t>gây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thuận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lợi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hoặc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khó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khăn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cho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quá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trình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phân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giải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chất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khoáng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và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hữu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cơ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trong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đất</a:t>
            </a:r>
            <a:r>
              <a:rPr lang="fr-FR" sz="2400" b="1" dirty="0">
                <a:latin typeface="Times New Roman" pitchFamily="18" charset="0"/>
              </a:rPr>
              <a:t>.</a:t>
            </a:r>
            <a:br>
              <a:rPr lang="fr-FR" sz="2400" b="1" dirty="0">
                <a:latin typeface="Times New Roman" pitchFamily="18" charset="0"/>
              </a:rPr>
            </a:br>
            <a:r>
              <a:rPr lang="fr-FR" sz="2400" b="1" dirty="0">
                <a:latin typeface="Times New Roman" pitchFamily="18" charset="0"/>
              </a:rPr>
              <a:t>+ </a:t>
            </a:r>
            <a:r>
              <a:rPr lang="fr-FR" sz="2400" b="1" dirty="0" err="1">
                <a:latin typeface="Times New Roman" pitchFamily="18" charset="0"/>
              </a:rPr>
              <a:t>Ngoài</a:t>
            </a:r>
            <a:r>
              <a:rPr lang="fr-FR" sz="2400" b="1" dirty="0">
                <a:latin typeface="Times New Roman" pitchFamily="18" charset="0"/>
              </a:rPr>
              <a:t> ra </a:t>
            </a:r>
            <a:r>
              <a:rPr lang="fr-FR" sz="2400" b="1" dirty="0" err="1">
                <a:latin typeface="Times New Roman" pitchFamily="18" charset="0"/>
              </a:rPr>
              <a:t>sự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hình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thành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đất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còn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chịu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ảnh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hưởng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của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địa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hình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và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thời</a:t>
            </a:r>
            <a:r>
              <a:rPr lang="fr-FR" sz="2400" b="1" dirty="0">
                <a:latin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</a:rPr>
              <a:t>gian</a:t>
            </a:r>
            <a:r>
              <a:rPr lang="fr-FR" sz="2400" b="1" dirty="0">
                <a:latin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</a:endParaRPr>
          </a:p>
        </p:txBody>
      </p:sp>
      <p:pic>
        <p:nvPicPr>
          <p:cNvPr id="21508" name="Picture 11" descr="bonphan NP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41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8761" name="Text Box 9"/>
          <p:cNvSpPr txBox="1">
            <a:spLocks noChangeArrowheads="1"/>
          </p:cNvSpPr>
          <p:nvPr/>
        </p:nvSpPr>
        <p:spPr bwMode="auto">
          <a:xfrm>
            <a:off x="4495800" y="3170238"/>
            <a:ext cx="4572000" cy="14017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Chúng ta khai thác và sử dụng đất như thế nào là hợp lí nhất?</a:t>
            </a:r>
            <a:endParaRPr lang="en-US" sz="2800" b="1" i="1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36866" name="Picture 2" descr="C:\Users\ANH\Desktop\ANH\070929--tren-dong-lua-Tuy-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41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C:\Users\ANH\Desktop\ANH\20489769_images747998_danboLam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600"/>
            <a:ext cx="4648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 descr="C:\Users\ANH\Desktop\ANH\gia%20dat%20du%20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41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C:\Users\ANH\Desktop\ANH\images1295375_duong-pho-viet-tr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600"/>
            <a:ext cx="4648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Chat pha ru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41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495800" y="2571750"/>
            <a:ext cx="4683125" cy="4286250"/>
            <a:chOff x="2832" y="1620"/>
            <a:chExt cx="2950" cy="2700"/>
          </a:xfrm>
        </p:grpSpPr>
        <p:pic>
          <p:nvPicPr>
            <p:cNvPr id="21517" name="Picture 10" descr="126457894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620"/>
              <a:ext cx="2950" cy="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2931" y="1834"/>
              <a:ext cx="2781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Sử dụng không hợp lí thuốc trừ sâu</a:t>
              </a:r>
            </a:p>
          </p:txBody>
        </p:sp>
      </p:grpSp>
      <p:pic>
        <p:nvPicPr>
          <p:cNvPr id="458771" name="Picture 11" descr="ph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41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06040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58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58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61" grpId="0" animBg="1"/>
      <p:bldP spid="45876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3A5AFCE-53D5-4D53-B009-5FF3A8430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8" y="274638"/>
            <a:ext cx="6981092" cy="457199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CCEC2267-C6F3-4AF3-8E20-C53513150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08" y="990600"/>
            <a:ext cx="9114692" cy="5867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huỷ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004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96B63CB7-C048-4C24-BAF0-A9C75B60B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Khởi</a:t>
            </a:r>
            <a:r>
              <a:rPr lang="en-US" dirty="0"/>
              <a:t> </a:t>
            </a:r>
            <a:r>
              <a:rPr lang="en-US" dirty="0" err="1"/>
              <a:t>động</a:t>
            </a:r>
            <a:endParaRPr lang="en-US" dirty="0"/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EA0705DA-B730-41B5-A2E2-8FE5571B9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66800"/>
            <a:ext cx="86106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4FF0F59-F331-484B-93F2-0212762D6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6504" y="0"/>
            <a:ext cx="9529103" cy="1066800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60AA1251-DB37-4DD7-AC53-15F41DB7B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153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1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05DEEFE1-DAFD-45F8-8434-9A8865F43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B2BFD7A5-4BEC-4FBD-8BCB-EF46B2B38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6FD1AFB4-F1F1-4DEA-A6B4-9E0A3D76B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94" y="274638"/>
            <a:ext cx="8634905" cy="630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4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C7DDE32F-38A6-486F-A288-5D2A36D5C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0883"/>
            <a:ext cx="9144000" cy="503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1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89B43204-1303-4F14-A534-F1DBACB33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-73855"/>
            <a:ext cx="723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15B33EBA-7174-4992-9FAC-880329366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BCADF3F5-49D6-44B4-83B8-F972D6494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43" y="838524"/>
            <a:ext cx="8885714" cy="556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2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4FF0F59-F331-484B-93F2-0212762D6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6503" y="0"/>
            <a:ext cx="9457006" cy="1066800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hỗ dành sẵn cho Nội dung 2">
            <a:extLst>
              <a:ext uri="{FF2B5EF4-FFF2-40B4-BE49-F238E27FC236}">
                <a16:creationId xmlns="" xmlns:a16="http://schemas.microsoft.com/office/drawing/2014/main" id="{BF647366-8121-46E6-BCB7-0A2F1BD8F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08" y="990600"/>
            <a:ext cx="9114692" cy="5867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mùn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pốt-dôn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(podzol):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mùn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20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2A25A0B1-9A53-45BB-B595-FC0E154A0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3FBD1A96-C0E9-42FC-8182-A5A5F8F51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2280CC64-5C36-4D0C-B068-0DFB55F2B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6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0529AB45-CA46-4164-8159-E19EEF55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337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EC1FCE54-65CB-4627-B1A1-3396A4E5C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0"/>
            <a:ext cx="8229600" cy="15240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2087D6DF-5E4E-4271-B5B6-12163B43A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" y="3276600"/>
            <a:ext cx="9144000" cy="24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3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3D19528D-4003-4B6E-B160-A6B176054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33400"/>
            <a:ext cx="8305799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5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0529AB45-CA46-4164-8159-E19EEF55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337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EC1FCE54-65CB-4627-B1A1-3396A4E5C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37338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57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0529AB45-CA46-4164-8159-E19EEF55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337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EC1FCE54-65CB-4627-B1A1-3396A4E5C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0"/>
            <a:ext cx="8229600" cy="15240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4DBD2ACD-40E5-4C98-A5E1-611D30A9E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7888"/>
            <a:ext cx="9144000" cy="403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8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0529AB45-CA46-4164-8159-E19EEF55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337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EC1FCE54-65CB-4627-B1A1-3396A4E5C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3999"/>
            <a:ext cx="9144000" cy="533400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4234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0529AB45-CA46-4164-8159-E19EEF55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337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EC1FCE54-65CB-4627-B1A1-3396A4E5C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1598"/>
            <a:ext cx="9144000" cy="190500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E0E83E8E-AC00-4222-975D-E92C7BD40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4200"/>
            <a:ext cx="9144000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3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EC32D816-F894-43AE-814B-F88E4408C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0"/>
            <a:ext cx="77724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9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789</Words>
  <Application>Microsoft Office PowerPoint</Application>
  <PresentationFormat>On-screen Show (4:3)</PresentationFormat>
  <Paragraphs>72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1_Office Theme</vt:lpstr>
      <vt:lpstr>Chương 6: ĐẤT VÀ SINH VẬT TRÊN TRÁI ĐẤT</vt:lpstr>
      <vt:lpstr>Khởi động</vt:lpstr>
      <vt:lpstr>I. Lớp đất, các thành phần chính của đất và tầng đất</vt:lpstr>
      <vt:lpstr>PowerPoint Presentation</vt:lpstr>
      <vt:lpstr>I. Lớp đất. Các thành phần chính của đất và tầng đất</vt:lpstr>
      <vt:lpstr>I. Lớp đất. Các thành phần chính của đất và tầng đất</vt:lpstr>
      <vt:lpstr>I. Lớp đất. Các thành phần chính của đất và tầng đất</vt:lpstr>
      <vt:lpstr>I. Lớp đất. Các thành phần chính của đất và tầng đất</vt:lpstr>
      <vt:lpstr>PowerPoint Presentation</vt:lpstr>
      <vt:lpstr>I. Lớp đất. Các thành phần chính của đất và tầng đất</vt:lpstr>
      <vt:lpstr>II. Các nhân tố hình thành đất</vt:lpstr>
      <vt:lpstr>PowerPoint Presentation</vt:lpstr>
      <vt:lpstr>PowerPoint Presentation</vt:lpstr>
      <vt:lpstr>3. Các nhân tố hình thành đất. + Đá mẹ: sinh ra thành phần khoáng trong đất.</vt:lpstr>
      <vt:lpstr>+ Đá mẹ: sinh ra thành phần khoáng trong đất. + Sinh vật: sinh ra thành phần hữu cơ.</vt:lpstr>
      <vt:lpstr>+ Khí hậu: gây thuận lợi hoặc khó khăn cho quá trình phân giải chất khoáng và hữu cơ trong đất. + Ngoài ra sự hình thành đất còn chịu ảnh hưởng của địa hình và thời gian.</vt:lpstr>
      <vt:lpstr>+ Khí hậu: gây thuận lợi hoặc khó khăn cho quá trình phân giải chất khoáng và hữu cơ trong đất.</vt:lpstr>
      <vt:lpstr>+ Khí hậu: gây thuận lợi hoặc khó khăn cho quá trình phân giải chất khoáng và hữu cơ trong đất. + Ngoài ra sự hình thành đất còn chịu ảnh hưởng của địa hình và thời gian.</vt:lpstr>
      <vt:lpstr>II. Các nhân tố hình thành đất</vt:lpstr>
      <vt:lpstr>III. Một số nhóm đất điển hình trên thế giới</vt:lpstr>
      <vt:lpstr>PowerPoint Presentation</vt:lpstr>
      <vt:lpstr>PowerPoint Presentation</vt:lpstr>
      <vt:lpstr>PowerPoint Presentation</vt:lpstr>
      <vt:lpstr>PowerPoint Presentation</vt:lpstr>
      <vt:lpstr>III. Một số nhóm đất điển hình trên thế giới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</dc:creator>
  <cp:lastModifiedBy>PC</cp:lastModifiedBy>
  <cp:revision>41</cp:revision>
  <dcterms:created xsi:type="dcterms:W3CDTF">2021-07-18T20:31:10Z</dcterms:created>
  <dcterms:modified xsi:type="dcterms:W3CDTF">2022-04-18T01:35:24Z</dcterms:modified>
</cp:coreProperties>
</file>