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77" r:id="rId6"/>
    <p:sldId id="279" r:id="rId7"/>
    <p:sldId id="280" r:id="rId8"/>
    <p:sldId id="260" r:id="rId9"/>
    <p:sldId id="262" r:id="rId10"/>
    <p:sldId id="263" r:id="rId11"/>
    <p:sldId id="265" r:id="rId12"/>
    <p:sldId id="264" r:id="rId13"/>
    <p:sldId id="266" r:id="rId14"/>
    <p:sldId id="269" r:id="rId15"/>
    <p:sldId id="270" r:id="rId16"/>
    <p:sldId id="271" r:id="rId17"/>
    <p:sldId id="272" r:id="rId18"/>
    <p:sldId id="273"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9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2D78F9-6B51-4DB0-A055-65B4F6988293}" type="datetimeFigureOut">
              <a:rPr lang="en-US" smtClean="0"/>
              <a:t>4/24/2023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704298-1B2A-44F4-9AD6-98162F477184}" type="slidenum">
              <a:rPr lang="en-US" smtClean="0"/>
              <a:t>‹#›</a:t>
            </a:fld>
            <a:endParaRPr lang="en-US"/>
          </a:p>
        </p:txBody>
      </p:sp>
    </p:spTree>
    <p:extLst>
      <p:ext uri="{BB962C8B-B14F-4D97-AF65-F5344CB8AC3E}">
        <p14:creationId xmlns:p14="http://schemas.microsoft.com/office/powerpoint/2010/main" val="2045902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4298-1B2A-44F4-9AD6-98162F477184}" type="slidenum">
              <a:rPr lang="en-US" smtClean="0"/>
              <a:t>10</a:t>
            </a:fld>
            <a:endParaRPr lang="en-US"/>
          </a:p>
        </p:txBody>
      </p:sp>
    </p:spTree>
    <p:extLst>
      <p:ext uri="{BB962C8B-B14F-4D97-AF65-F5344CB8AC3E}">
        <p14:creationId xmlns:p14="http://schemas.microsoft.com/office/powerpoint/2010/main" val="312774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747691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559F74-B3C3-4F5A-9587-B8AD4EAEFF8F}"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3737350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59F74-B3C3-4F5A-9587-B8AD4EAEFF8F}"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12526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59F74-B3C3-4F5A-9587-B8AD4EAEFF8F}"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144652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59F74-B3C3-4F5A-9587-B8AD4EAEFF8F}"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177924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559F74-B3C3-4F5A-9587-B8AD4EAEFF8F}"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2685720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559F74-B3C3-4F5A-9587-B8AD4EAEFF8F}"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684359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559F74-B3C3-4F5A-9587-B8AD4EAEFF8F}"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3452469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559F74-B3C3-4F5A-9587-B8AD4EAEFF8F}"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2970451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559F74-B3C3-4F5A-9587-B8AD4EAEFF8F}"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307690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59F74-B3C3-4F5A-9587-B8AD4EAEFF8F}"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368158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59F74-B3C3-4F5A-9587-B8AD4EAEFF8F}"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24488-4FFE-49BA-8544-14B15BC335C5}" type="slidenum">
              <a:rPr lang="en-US" smtClean="0"/>
              <a:t>‹#›</a:t>
            </a:fld>
            <a:endParaRPr lang="en-US"/>
          </a:p>
        </p:txBody>
      </p:sp>
    </p:spTree>
    <p:extLst>
      <p:ext uri="{BB962C8B-B14F-4D97-AF65-F5344CB8AC3E}">
        <p14:creationId xmlns:p14="http://schemas.microsoft.com/office/powerpoint/2010/main" val="1244678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59F74-B3C3-4F5A-9587-B8AD4EAEFF8F}" type="datetimeFigureOut">
              <a:rPr lang="en-US" smtClean="0"/>
              <a:t>4/24/2023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24488-4FFE-49BA-8544-14B15BC335C5}" type="slidenum">
              <a:rPr lang="en-US" smtClean="0"/>
              <a:t>‹#›</a:t>
            </a:fld>
            <a:endParaRPr lang="en-US"/>
          </a:p>
        </p:txBody>
      </p:sp>
    </p:spTree>
    <p:extLst>
      <p:ext uri="{BB962C8B-B14F-4D97-AF65-F5344CB8AC3E}">
        <p14:creationId xmlns:p14="http://schemas.microsoft.com/office/powerpoint/2010/main" val="295972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9858375" y="2314204"/>
            <a:ext cx="4572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3" y="0"/>
            <a:ext cx="2208497"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53" y="0"/>
            <a:ext cx="2445872"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09" y="0"/>
            <a:ext cx="2208497"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8" y="0"/>
            <a:ext cx="2443807"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83" y="-2669851"/>
            <a:ext cx="10510934" cy="11858625"/>
          </a:xfrm>
          <a:prstGeom prst="rect">
            <a:avLst/>
          </a:prstGeom>
        </p:spPr>
      </p:pic>
      <p:sp>
        <p:nvSpPr>
          <p:cNvPr id="18" name="TextBox 17"/>
          <p:cNvSpPr txBox="1"/>
          <p:nvPr/>
        </p:nvSpPr>
        <p:spPr>
          <a:xfrm>
            <a:off x="-271476" y="452241"/>
            <a:ext cx="9802684" cy="2862322"/>
          </a:xfrm>
          <a:prstGeom prst="rect">
            <a:avLst/>
          </a:prstGeom>
          <a:noFill/>
        </p:spPr>
        <p:txBody>
          <a:bodyPr wrap="none" rtlCol="0">
            <a:spAutoFit/>
          </a:bodyPr>
          <a:lstStyle/>
          <a:p>
            <a:pPr algn="ctr"/>
            <a:r>
              <a:rPr lang="en-US" sz="6000" b="1" dirty="0">
                <a:ln>
                  <a:solidFill>
                    <a:schemeClr val="bg1"/>
                  </a:solidFill>
                </a:ln>
                <a:latin typeface="Times New Roman" panose="02020603050405020304" pitchFamily="18" charset="0"/>
                <a:cs typeface="Times New Roman" panose="02020603050405020304" pitchFamily="18" charset="0"/>
              </a:rPr>
              <a:t>CHÀO MỪNG </a:t>
            </a:r>
          </a:p>
          <a:p>
            <a:pPr algn="ctr"/>
            <a:r>
              <a:rPr lang="en-US" sz="6000" b="1" dirty="0" err="1" smtClean="0">
                <a:ln>
                  <a:solidFill>
                    <a:schemeClr val="bg1"/>
                  </a:solidFill>
                </a:ln>
                <a:latin typeface="Times New Roman" panose="02020603050405020304" pitchFamily="18" charset="0"/>
                <a:cs typeface="Times New Roman" panose="02020603050405020304" pitchFamily="18" charset="0"/>
              </a:rPr>
              <a:t>Cô</a:t>
            </a:r>
            <a:r>
              <a:rPr lang="en-US" sz="6000" b="1" dirty="0" smtClean="0">
                <a:ln>
                  <a:solidFill>
                    <a:schemeClr val="bg1"/>
                  </a:solidFill>
                </a:ln>
                <a:latin typeface="Times New Roman" panose="02020603050405020304" pitchFamily="18" charset="0"/>
                <a:cs typeface="Times New Roman" panose="02020603050405020304" pitchFamily="18" charset="0"/>
              </a:rPr>
              <a:t> </a:t>
            </a:r>
            <a:r>
              <a:rPr lang="en-US" sz="6000" b="1" dirty="0" err="1" smtClean="0">
                <a:ln>
                  <a:solidFill>
                    <a:schemeClr val="bg1"/>
                  </a:solidFill>
                </a:ln>
                <a:latin typeface="Times New Roman" panose="02020603050405020304" pitchFamily="18" charset="0"/>
                <a:cs typeface="Times New Roman" panose="02020603050405020304" pitchFamily="18" charset="0"/>
              </a:rPr>
              <a:t>và</a:t>
            </a:r>
            <a:r>
              <a:rPr lang="en-US" sz="6000" b="1" dirty="0" smtClean="0">
                <a:ln>
                  <a:solidFill>
                    <a:schemeClr val="bg1"/>
                  </a:solidFill>
                </a:ln>
                <a:latin typeface="Times New Roman" panose="02020603050405020304" pitchFamily="18" charset="0"/>
                <a:cs typeface="Times New Roman" panose="02020603050405020304" pitchFamily="18" charset="0"/>
              </a:rPr>
              <a:t> </a:t>
            </a:r>
            <a:r>
              <a:rPr lang="en-US" sz="6000" b="1" dirty="0" err="1" smtClean="0">
                <a:ln>
                  <a:solidFill>
                    <a:schemeClr val="bg1"/>
                  </a:solidFill>
                </a:ln>
                <a:latin typeface="Times New Roman" panose="02020603050405020304" pitchFamily="18" charset="0"/>
                <a:cs typeface="Times New Roman" panose="02020603050405020304" pitchFamily="18" charset="0"/>
              </a:rPr>
              <a:t>các</a:t>
            </a:r>
            <a:r>
              <a:rPr lang="en-US" sz="6000" b="1" dirty="0" smtClean="0">
                <a:ln>
                  <a:solidFill>
                    <a:schemeClr val="bg1"/>
                  </a:solidFill>
                </a:ln>
                <a:latin typeface="Times New Roman" panose="02020603050405020304" pitchFamily="18" charset="0"/>
                <a:cs typeface="Times New Roman" panose="02020603050405020304" pitchFamily="18" charset="0"/>
              </a:rPr>
              <a:t> </a:t>
            </a:r>
            <a:r>
              <a:rPr lang="en-US" sz="6000" b="1" dirty="0" err="1" smtClean="0">
                <a:ln>
                  <a:solidFill>
                    <a:schemeClr val="bg1"/>
                  </a:solidFill>
                </a:ln>
                <a:latin typeface="Times New Roman" panose="02020603050405020304" pitchFamily="18" charset="0"/>
                <a:cs typeface="Times New Roman" panose="02020603050405020304" pitchFamily="18" charset="0"/>
              </a:rPr>
              <a:t>bạn</a:t>
            </a:r>
            <a:r>
              <a:rPr lang="en-US" sz="6000" b="1" dirty="0" smtClean="0">
                <a:ln>
                  <a:solidFill>
                    <a:schemeClr val="bg1"/>
                  </a:solidFill>
                </a:ln>
                <a:latin typeface="Times New Roman" panose="02020603050405020304" pitchFamily="18" charset="0"/>
                <a:cs typeface="Times New Roman" panose="02020603050405020304" pitchFamily="18" charset="0"/>
              </a:rPr>
              <a:t> </a:t>
            </a:r>
            <a:r>
              <a:rPr lang="en-US" sz="6000" b="1" dirty="0" err="1" smtClean="0">
                <a:ln>
                  <a:solidFill>
                    <a:schemeClr val="bg1"/>
                  </a:solidFill>
                </a:ln>
                <a:latin typeface="Times New Roman" panose="02020603050405020304" pitchFamily="18" charset="0"/>
                <a:cs typeface="Times New Roman" panose="02020603050405020304" pitchFamily="18" charset="0"/>
              </a:rPr>
              <a:t>đã</a:t>
            </a:r>
            <a:r>
              <a:rPr lang="en-US" sz="6000" b="1" dirty="0" smtClean="0">
                <a:ln>
                  <a:solidFill>
                    <a:schemeClr val="bg1"/>
                  </a:solidFill>
                </a:ln>
                <a:latin typeface="Times New Roman" panose="02020603050405020304" pitchFamily="18" charset="0"/>
                <a:cs typeface="Times New Roman" panose="02020603050405020304" pitchFamily="18" charset="0"/>
              </a:rPr>
              <a:t> </a:t>
            </a:r>
            <a:r>
              <a:rPr lang="en-US" sz="6000" b="1" dirty="0" err="1" smtClean="0">
                <a:ln>
                  <a:solidFill>
                    <a:schemeClr val="bg1"/>
                  </a:solidFill>
                </a:ln>
                <a:latin typeface="Times New Roman" panose="02020603050405020304" pitchFamily="18" charset="0"/>
                <a:cs typeface="Times New Roman" panose="02020603050405020304" pitchFamily="18" charset="0"/>
              </a:rPr>
              <a:t>đến</a:t>
            </a:r>
            <a:r>
              <a:rPr lang="en-US" sz="6000" b="1" dirty="0" smtClean="0">
                <a:ln>
                  <a:solidFill>
                    <a:schemeClr val="bg1"/>
                  </a:solidFill>
                </a:ln>
                <a:latin typeface="Times New Roman" panose="02020603050405020304" pitchFamily="18" charset="0"/>
                <a:cs typeface="Times New Roman" panose="02020603050405020304" pitchFamily="18" charset="0"/>
              </a:rPr>
              <a:t> </a:t>
            </a:r>
            <a:r>
              <a:rPr lang="en-US" sz="6000" b="1" dirty="0" err="1" smtClean="0">
                <a:ln>
                  <a:solidFill>
                    <a:schemeClr val="bg1"/>
                  </a:solidFill>
                </a:ln>
                <a:latin typeface="Times New Roman" panose="02020603050405020304" pitchFamily="18" charset="0"/>
                <a:cs typeface="Times New Roman" panose="02020603050405020304" pitchFamily="18" charset="0"/>
              </a:rPr>
              <a:t>với</a:t>
            </a:r>
            <a:r>
              <a:rPr lang="en-US" sz="6000" b="1" dirty="0" smtClean="0">
                <a:ln>
                  <a:solidFill>
                    <a:schemeClr val="bg1"/>
                  </a:solidFill>
                </a:ln>
                <a:latin typeface="Times New Roman" panose="02020603050405020304" pitchFamily="18" charset="0"/>
                <a:cs typeface="Times New Roman" panose="02020603050405020304" pitchFamily="18" charset="0"/>
              </a:rPr>
              <a:t> </a:t>
            </a:r>
            <a:r>
              <a:rPr lang="en-US" sz="6000" b="1" dirty="0" err="1" smtClean="0">
                <a:ln>
                  <a:solidFill>
                    <a:schemeClr val="bg1"/>
                  </a:solidFill>
                </a:ln>
                <a:latin typeface="Times New Roman" panose="02020603050405020304" pitchFamily="18" charset="0"/>
                <a:cs typeface="Times New Roman" panose="02020603050405020304" pitchFamily="18" charset="0"/>
              </a:rPr>
              <a:t>bài</a:t>
            </a:r>
            <a:r>
              <a:rPr lang="en-US" sz="6000" b="1" dirty="0" smtClean="0">
                <a:ln>
                  <a:solidFill>
                    <a:schemeClr val="bg1"/>
                  </a:solidFill>
                </a:ln>
                <a:latin typeface="Times New Roman" panose="02020603050405020304" pitchFamily="18" charset="0"/>
                <a:cs typeface="Times New Roman" panose="02020603050405020304" pitchFamily="18" charset="0"/>
              </a:rPr>
              <a:t> </a:t>
            </a:r>
          </a:p>
          <a:p>
            <a:pPr algn="ctr"/>
            <a:r>
              <a:rPr lang="en-US" sz="6000" b="1" dirty="0" err="1" smtClean="0">
                <a:ln>
                  <a:solidFill>
                    <a:schemeClr val="bg1"/>
                  </a:solidFill>
                </a:ln>
                <a:latin typeface="Times New Roman" panose="02020603050405020304" pitchFamily="18" charset="0"/>
                <a:cs typeface="Times New Roman" panose="02020603050405020304" pitchFamily="18" charset="0"/>
              </a:rPr>
              <a:t>Thuyết</a:t>
            </a:r>
            <a:r>
              <a:rPr lang="en-US" sz="6000" b="1" dirty="0" smtClean="0">
                <a:ln>
                  <a:solidFill>
                    <a:schemeClr val="bg1"/>
                  </a:solidFill>
                </a:ln>
                <a:latin typeface="Times New Roman" panose="02020603050405020304" pitchFamily="18" charset="0"/>
                <a:cs typeface="Times New Roman" panose="02020603050405020304" pitchFamily="18" charset="0"/>
              </a:rPr>
              <a:t> </a:t>
            </a:r>
            <a:r>
              <a:rPr lang="en-US" sz="6000" b="1" dirty="0" err="1" smtClean="0">
                <a:ln>
                  <a:solidFill>
                    <a:schemeClr val="bg1"/>
                  </a:solidFill>
                </a:ln>
                <a:latin typeface="Times New Roman" panose="02020603050405020304" pitchFamily="18" charset="0"/>
                <a:cs typeface="Times New Roman" panose="02020603050405020304" pitchFamily="18" charset="0"/>
              </a:rPr>
              <a:t>trình</a:t>
            </a:r>
            <a:r>
              <a:rPr lang="en-US" sz="6000" b="1" dirty="0" smtClean="0">
                <a:ln>
                  <a:solidFill>
                    <a:schemeClr val="bg1"/>
                  </a:solidFill>
                </a:ln>
                <a:latin typeface="Times New Roman" panose="02020603050405020304" pitchFamily="18" charset="0"/>
                <a:cs typeface="Times New Roman" panose="02020603050405020304" pitchFamily="18" charset="0"/>
              </a:rPr>
              <a:t> </a:t>
            </a:r>
            <a:r>
              <a:rPr lang="en-US" sz="6000" b="1" dirty="0" err="1" smtClean="0">
                <a:ln>
                  <a:solidFill>
                    <a:schemeClr val="bg1"/>
                  </a:solidFill>
                </a:ln>
                <a:latin typeface="Times New Roman" panose="02020603050405020304" pitchFamily="18" charset="0"/>
                <a:cs typeface="Times New Roman" panose="02020603050405020304" pitchFamily="18" charset="0"/>
              </a:rPr>
              <a:t>của</a:t>
            </a:r>
            <a:r>
              <a:rPr lang="en-US" sz="6000" b="1" dirty="0" smtClean="0">
                <a:ln>
                  <a:solidFill>
                    <a:schemeClr val="bg1"/>
                  </a:solidFill>
                </a:ln>
                <a:latin typeface="Times New Roman" panose="02020603050405020304" pitchFamily="18" charset="0"/>
                <a:cs typeface="Times New Roman" panose="02020603050405020304" pitchFamily="18" charset="0"/>
              </a:rPr>
              <a:t> </a:t>
            </a:r>
            <a:r>
              <a:rPr lang="en-US" sz="6000" b="1" dirty="0" err="1" smtClean="0">
                <a:ln>
                  <a:solidFill>
                    <a:schemeClr val="bg1"/>
                  </a:solidFill>
                </a:ln>
                <a:latin typeface="Times New Roman" panose="02020603050405020304" pitchFamily="18" charset="0"/>
                <a:cs typeface="Times New Roman" panose="02020603050405020304" pitchFamily="18" charset="0"/>
              </a:rPr>
              <a:t>tổ</a:t>
            </a:r>
            <a:r>
              <a:rPr lang="en-US" sz="6000" b="1" dirty="0" smtClean="0">
                <a:ln>
                  <a:solidFill>
                    <a:schemeClr val="bg1"/>
                  </a:solidFill>
                </a:ln>
                <a:latin typeface="Times New Roman" panose="02020603050405020304" pitchFamily="18" charset="0"/>
                <a:cs typeface="Times New Roman" panose="02020603050405020304" pitchFamily="18" charset="0"/>
              </a:rPr>
              <a:t> 4</a:t>
            </a:r>
          </a:p>
        </p:txBody>
      </p:sp>
      <p:sp>
        <p:nvSpPr>
          <p:cNvPr id="19" name="TextBox 18"/>
          <p:cNvSpPr txBox="1"/>
          <p:nvPr/>
        </p:nvSpPr>
        <p:spPr>
          <a:xfrm>
            <a:off x="348345" y="3291047"/>
            <a:ext cx="8479972" cy="2308324"/>
          </a:xfrm>
          <a:prstGeom prst="rect">
            <a:avLst/>
          </a:prstGeom>
          <a:noFill/>
          <a:ln>
            <a:noFill/>
          </a:ln>
        </p:spPr>
        <p:txBody>
          <a:bodyPr wrap="square" rtlCol="0">
            <a:spAutoFit/>
          </a:bodyPr>
          <a:lstStyle/>
          <a:p>
            <a:pPr algn="ctr"/>
            <a:r>
              <a:rPr lang="en-US" sz="4800" b="1" dirty="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25: SỰ PHÂN BỐ CÁC ĐỚI THIÊN NHIÊN TRÊN TRÁI ĐẤT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22717" y="4356843"/>
            <a:ext cx="457200" cy="609600"/>
          </a:xfrm>
          <a:prstGeom prst="rect">
            <a:avLst/>
          </a:prstGeom>
        </p:spPr>
      </p:pic>
      <p:sp>
        <p:nvSpPr>
          <p:cNvPr id="4" name="Rectangle 3"/>
          <p:cNvSpPr/>
          <p:nvPr/>
        </p:nvSpPr>
        <p:spPr>
          <a:xfrm>
            <a:off x="2057400" y="5486402"/>
            <a:ext cx="5052986" cy="1323439"/>
          </a:xfrm>
          <a:prstGeom prst="rect">
            <a:avLst/>
          </a:prstGeom>
        </p:spPr>
        <p:txBody>
          <a:bodyPr wrap="none">
            <a:spAutoFit/>
          </a:bodyPr>
          <a:lstStyle/>
          <a:p>
            <a:pPr lvl="0"/>
            <a:r>
              <a:rPr lang="en-US" sz="4000" b="1" dirty="0" err="1" smtClean="0">
                <a:ln w="15875">
                  <a:solidFill>
                    <a:srgbClr val="44546A">
                      <a:lumMod val="40000"/>
                      <a:lumOff val="60000"/>
                    </a:srgbClr>
                  </a:solidFill>
                </a:ln>
                <a:latin typeface="Times New Roman" panose="02020603050405020304" pitchFamily="18" charset="0"/>
                <a:cs typeface="Times New Roman" panose="02020603050405020304" pitchFamily="18" charset="0"/>
              </a:rPr>
              <a:t>Người</a:t>
            </a:r>
            <a:r>
              <a:rPr lang="en-US" sz="4000" b="1" dirty="0" smtClean="0">
                <a:ln w="15875">
                  <a:solidFill>
                    <a:srgbClr val="44546A">
                      <a:lumMod val="40000"/>
                      <a:lumOff val="60000"/>
                    </a:srgbClr>
                  </a:solidFill>
                </a:ln>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latin typeface="Times New Roman" panose="02020603050405020304" pitchFamily="18" charset="0"/>
                <a:cs typeface="Times New Roman" panose="02020603050405020304" pitchFamily="18" charset="0"/>
              </a:rPr>
              <a:t>soạn:Hồng</a:t>
            </a:r>
            <a:r>
              <a:rPr lang="en-US" sz="4000" b="1" dirty="0" smtClean="0">
                <a:ln w="15875">
                  <a:solidFill>
                    <a:srgbClr val="44546A">
                      <a:lumMod val="40000"/>
                      <a:lumOff val="60000"/>
                    </a:srgbClr>
                  </a:solidFill>
                </a:ln>
                <a:latin typeface="Times New Roman" panose="02020603050405020304" pitchFamily="18" charset="0"/>
                <a:cs typeface="Times New Roman" panose="02020603050405020304" pitchFamily="18" charset="0"/>
              </a:rPr>
              <a:t> Mai</a:t>
            </a:r>
          </a:p>
          <a:p>
            <a:pPr lvl="0"/>
            <a:r>
              <a:rPr lang="en-US" sz="4000" b="1" dirty="0" err="1" smtClean="0">
                <a:ln w="15875">
                  <a:solidFill>
                    <a:srgbClr val="44546A">
                      <a:lumMod val="40000"/>
                      <a:lumOff val="60000"/>
                    </a:srgbClr>
                  </a:solidFill>
                </a:ln>
                <a:latin typeface="Times New Roman" panose="02020603050405020304" pitchFamily="18" charset="0"/>
                <a:cs typeface="Times New Roman" panose="02020603050405020304" pitchFamily="18" charset="0"/>
              </a:rPr>
              <a:t>Người</a:t>
            </a:r>
            <a:r>
              <a:rPr lang="en-US" sz="4000" b="1" dirty="0" smtClean="0">
                <a:ln w="15875">
                  <a:solidFill>
                    <a:srgbClr val="44546A">
                      <a:lumMod val="40000"/>
                      <a:lumOff val="60000"/>
                    </a:srgbClr>
                  </a:solidFill>
                </a:ln>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latin typeface="Times New Roman" panose="02020603050405020304" pitchFamily="18" charset="0"/>
                <a:cs typeface="Times New Roman" panose="02020603050405020304" pitchFamily="18" charset="0"/>
              </a:rPr>
              <a:t>nói:Tú</a:t>
            </a:r>
            <a:r>
              <a:rPr lang="en-US" sz="4000" b="1" dirty="0" smtClean="0">
                <a:ln w="15875">
                  <a:solidFill>
                    <a:srgbClr val="44546A">
                      <a:lumMod val="40000"/>
                      <a:lumOff val="60000"/>
                    </a:srgbClr>
                  </a:solidFill>
                </a:ln>
                <a:latin typeface="Times New Roman" panose="02020603050405020304" pitchFamily="18" charset="0"/>
                <a:cs typeface="Times New Roman" panose="02020603050405020304" pitchFamily="18" charset="0"/>
              </a:rPr>
              <a:t> </a:t>
            </a:r>
            <a:r>
              <a:rPr lang="en-US" sz="4000" b="1" dirty="0" err="1" smtClean="0">
                <a:ln w="15875">
                  <a:solidFill>
                    <a:srgbClr val="44546A">
                      <a:lumMod val="40000"/>
                      <a:lumOff val="60000"/>
                    </a:srgbClr>
                  </a:solidFill>
                </a:ln>
                <a:latin typeface="Times New Roman" panose="02020603050405020304" pitchFamily="18" charset="0"/>
                <a:cs typeface="Times New Roman" panose="02020603050405020304" pitchFamily="18" charset="0"/>
              </a:rPr>
              <a:t>Uyên</a:t>
            </a:r>
            <a:endParaRPr lang="en-US" sz="4000" b="1" dirty="0">
              <a:ln w="15875">
                <a:solidFill>
                  <a:srgbClr val="44546A">
                    <a:lumMod val="40000"/>
                    <a:lumOff val="60000"/>
                  </a:srgbClr>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464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1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1109"/>
            <a:ext cx="6858000" cy="646331"/>
          </a:xfrm>
          <a:prstGeom prst="rect">
            <a:avLst/>
          </a:prstGeom>
          <a:noFill/>
        </p:spPr>
        <p:txBody>
          <a:bodyPr wrap="square" rtlCol="0">
            <a:spAutoFit/>
          </a:bodyPr>
          <a:lstStyle/>
          <a:p>
            <a:r>
              <a:rPr lang="en-US" altLang="zh-CN" sz="3600" u="sng" dirty="0" smtClean="0">
                <a:solidFill>
                  <a:srgbClr val="FF0000"/>
                </a:solidFill>
                <a:latin typeface="Times New Roman" pitchFamily="18" charset="0"/>
                <a:ea typeface="方正少儿简体" panose="03000509000000000000" pitchFamily="65" charset="-122"/>
                <a:cs typeface="Times New Roman" pitchFamily="18" charset="0"/>
              </a:rPr>
              <a:t>3.Đới </a:t>
            </a:r>
            <a:r>
              <a:rPr lang="en-US" altLang="zh-CN" sz="3600" u="sng" dirty="0" err="1" smtClean="0">
                <a:solidFill>
                  <a:srgbClr val="FF0000"/>
                </a:solidFill>
                <a:latin typeface="Times New Roman" pitchFamily="18" charset="0"/>
                <a:ea typeface="方正少儿简体" panose="03000509000000000000" pitchFamily="65" charset="-122"/>
                <a:cs typeface="Times New Roman" pitchFamily="18" charset="0"/>
              </a:rPr>
              <a:t>lạnh</a:t>
            </a:r>
            <a:r>
              <a:rPr lang="en-US" altLang="zh-CN" sz="3600" dirty="0"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a:t>
            </a:r>
          </a:p>
        </p:txBody>
      </p:sp>
      <p:sp>
        <p:nvSpPr>
          <p:cNvPr id="3" name="TextBox 2"/>
          <p:cNvSpPr txBox="1"/>
          <p:nvPr/>
        </p:nvSpPr>
        <p:spPr>
          <a:xfrm>
            <a:off x="0" y="533402"/>
            <a:ext cx="9144000" cy="1200329"/>
          </a:xfrm>
          <a:prstGeom prst="rect">
            <a:avLst/>
          </a:prstGeom>
          <a:noFill/>
        </p:spPr>
        <p:txBody>
          <a:bodyPr wrap="square" rtlCol="0">
            <a:spAutoFit/>
          </a:bodyPr>
          <a:lstStyle/>
          <a:p>
            <a:r>
              <a:rPr lang="en-US" sz="2400" b="1" dirty="0" smtClean="0"/>
              <a:t>+ </a:t>
            </a:r>
            <a:r>
              <a:rPr lang="en-US" sz="2400" b="1" dirty="0" err="1" smtClean="0"/>
              <a:t>Đới</a:t>
            </a:r>
            <a:r>
              <a:rPr lang="en-US" sz="2400" b="1" dirty="0" smtClean="0"/>
              <a:t> </a:t>
            </a:r>
            <a:r>
              <a:rPr lang="en-US" sz="2400" b="1" dirty="0" err="1" smtClean="0"/>
              <a:t>lạnh</a:t>
            </a:r>
            <a:r>
              <a:rPr lang="en-US" sz="2400" b="1" dirty="0" smtClean="0"/>
              <a:t> </a:t>
            </a:r>
            <a:r>
              <a:rPr lang="en-US" sz="2400" b="1" dirty="0" err="1" smtClean="0"/>
              <a:t>là</a:t>
            </a:r>
            <a:r>
              <a:rPr lang="en-US" sz="2400" b="1" dirty="0" smtClean="0"/>
              <a:t> </a:t>
            </a:r>
            <a:r>
              <a:rPr lang="en-US" sz="2400" b="1" dirty="0" err="1" smtClean="0"/>
              <a:t>xứ</a:t>
            </a:r>
            <a:r>
              <a:rPr lang="en-US" sz="2400" b="1" dirty="0" smtClean="0"/>
              <a:t> </a:t>
            </a:r>
            <a:r>
              <a:rPr lang="en-US" sz="2400" b="1" dirty="0" err="1" smtClean="0"/>
              <a:t>sở</a:t>
            </a:r>
            <a:r>
              <a:rPr lang="en-US" sz="2400" b="1" dirty="0" smtClean="0"/>
              <a:t> </a:t>
            </a:r>
            <a:r>
              <a:rPr lang="en-US" sz="2400" b="1" dirty="0" err="1" smtClean="0"/>
              <a:t>của</a:t>
            </a:r>
            <a:r>
              <a:rPr lang="en-US" sz="2400" b="1" dirty="0" smtClean="0"/>
              <a:t> </a:t>
            </a:r>
            <a:r>
              <a:rPr lang="en-US" sz="2400" b="1" dirty="0" err="1" smtClean="0"/>
              <a:t>băng</a:t>
            </a:r>
            <a:r>
              <a:rPr lang="en-US" sz="2400" b="1" dirty="0" smtClean="0"/>
              <a:t> </a:t>
            </a:r>
            <a:r>
              <a:rPr lang="en-US" sz="2400" b="1" dirty="0" err="1" smtClean="0"/>
              <a:t>tuyết,khí</a:t>
            </a:r>
            <a:r>
              <a:rPr lang="en-US" sz="2400" b="1" dirty="0" smtClean="0"/>
              <a:t> </a:t>
            </a:r>
            <a:r>
              <a:rPr lang="en-US" sz="2400" b="1" dirty="0" err="1" smtClean="0"/>
              <a:t>hậu</a:t>
            </a:r>
            <a:r>
              <a:rPr lang="en-US" sz="2400" b="1" dirty="0" smtClean="0"/>
              <a:t> </a:t>
            </a:r>
            <a:r>
              <a:rPr lang="en-US" sz="2400" b="1" dirty="0" err="1" smtClean="0"/>
              <a:t>vô</a:t>
            </a:r>
            <a:r>
              <a:rPr lang="en-US" sz="2400" b="1" dirty="0" smtClean="0"/>
              <a:t> </a:t>
            </a:r>
            <a:r>
              <a:rPr lang="en-US" sz="2400" b="1" dirty="0" err="1" smtClean="0"/>
              <a:t>cùng</a:t>
            </a:r>
            <a:r>
              <a:rPr lang="en-US" sz="2400" b="1" dirty="0" smtClean="0"/>
              <a:t> </a:t>
            </a:r>
            <a:r>
              <a:rPr lang="en-US" sz="2400" b="1" dirty="0" err="1" smtClean="0"/>
              <a:t>khắc</a:t>
            </a:r>
            <a:r>
              <a:rPr lang="en-US" sz="2400" b="1" dirty="0" smtClean="0"/>
              <a:t> </a:t>
            </a:r>
            <a:r>
              <a:rPr lang="en-US" sz="2400" b="1" dirty="0" err="1" smtClean="0"/>
              <a:t>nghiệt</a:t>
            </a:r>
            <a:r>
              <a:rPr lang="en-US" sz="2400" b="1" dirty="0" smtClean="0"/>
              <a:t>. </a:t>
            </a:r>
            <a:r>
              <a:rPr lang="en-US" sz="2400" b="1" dirty="0" err="1" smtClean="0"/>
              <a:t>Thực</a:t>
            </a:r>
            <a:r>
              <a:rPr lang="en-US" sz="2400" b="1" dirty="0" smtClean="0"/>
              <a:t> </a:t>
            </a:r>
            <a:r>
              <a:rPr lang="en-US" sz="2400" b="1" dirty="0" err="1" smtClean="0"/>
              <a:t>vật</a:t>
            </a:r>
            <a:r>
              <a:rPr lang="en-US" sz="2400" b="1" dirty="0" smtClean="0"/>
              <a:t> </a:t>
            </a:r>
            <a:r>
              <a:rPr lang="en-US" sz="2400" b="1" dirty="0" err="1" smtClean="0"/>
              <a:t>kém</a:t>
            </a:r>
            <a:r>
              <a:rPr lang="en-US" sz="2400" b="1" dirty="0" smtClean="0"/>
              <a:t> </a:t>
            </a:r>
            <a:r>
              <a:rPr lang="en-US" sz="2400" b="1" dirty="0" err="1" smtClean="0"/>
              <a:t>phát</a:t>
            </a:r>
            <a:r>
              <a:rPr lang="en-US" sz="2400" b="1" dirty="0" smtClean="0"/>
              <a:t> </a:t>
            </a:r>
            <a:r>
              <a:rPr lang="en-US" sz="2400" b="1" dirty="0" err="1" smtClean="0"/>
              <a:t>triển</a:t>
            </a:r>
            <a:r>
              <a:rPr lang="en-US" sz="2400" b="1" dirty="0" smtClean="0"/>
              <a:t>, </a:t>
            </a:r>
            <a:r>
              <a:rPr lang="en-US" sz="2400" b="1" dirty="0" err="1" smtClean="0"/>
              <a:t>động</a:t>
            </a:r>
            <a:r>
              <a:rPr lang="en-US" sz="2400" b="1" dirty="0" smtClean="0"/>
              <a:t> </a:t>
            </a:r>
            <a:r>
              <a:rPr lang="en-US" sz="2400" b="1" dirty="0" err="1" smtClean="0"/>
              <a:t>vật</a:t>
            </a:r>
            <a:r>
              <a:rPr lang="en-US" sz="2400" b="1" dirty="0" smtClean="0"/>
              <a:t> </a:t>
            </a:r>
            <a:r>
              <a:rPr lang="en-US" sz="2400" b="1" dirty="0" err="1" smtClean="0"/>
              <a:t>là</a:t>
            </a:r>
            <a:r>
              <a:rPr lang="en-US" sz="2400" b="1" dirty="0" smtClean="0"/>
              <a:t> </a:t>
            </a:r>
            <a:r>
              <a:rPr lang="en-US" sz="2400" b="1" dirty="0" err="1" smtClean="0"/>
              <a:t>các</a:t>
            </a:r>
            <a:r>
              <a:rPr lang="en-US" sz="2400" b="1" dirty="0" smtClean="0"/>
              <a:t> </a:t>
            </a:r>
            <a:r>
              <a:rPr lang="en-US" sz="2400" b="1" dirty="0" err="1" smtClean="0"/>
              <a:t>loài</a:t>
            </a:r>
            <a:r>
              <a:rPr lang="en-US" sz="2400" b="1" dirty="0" smtClean="0"/>
              <a:t> </a:t>
            </a:r>
            <a:r>
              <a:rPr lang="en-US" sz="2400" b="1" dirty="0" err="1" smtClean="0"/>
              <a:t>thú</a:t>
            </a:r>
            <a:r>
              <a:rPr lang="en-US" sz="2400" b="1" dirty="0" smtClean="0"/>
              <a:t> </a:t>
            </a:r>
            <a:r>
              <a:rPr lang="en-US" sz="2400" b="1" dirty="0" err="1" smtClean="0"/>
              <a:t>có</a:t>
            </a:r>
            <a:r>
              <a:rPr lang="en-US" sz="2400" b="1" dirty="0" smtClean="0"/>
              <a:t> </a:t>
            </a:r>
            <a:r>
              <a:rPr lang="en-US" sz="2400" b="1" dirty="0" err="1" smtClean="0"/>
              <a:t>lông</a:t>
            </a:r>
            <a:r>
              <a:rPr lang="en-US" sz="2400" b="1" dirty="0" smtClean="0"/>
              <a:t> </a:t>
            </a:r>
            <a:r>
              <a:rPr lang="en-US" sz="2400" b="1" dirty="0" err="1" smtClean="0"/>
              <a:t>và</a:t>
            </a:r>
            <a:r>
              <a:rPr lang="en-US" sz="2400" b="1" dirty="0" smtClean="0"/>
              <a:t> </a:t>
            </a:r>
            <a:r>
              <a:rPr lang="en-US" sz="2400" b="1" dirty="0" err="1" smtClean="0"/>
              <a:t>mỡ</a:t>
            </a:r>
            <a:r>
              <a:rPr lang="en-US" sz="2400" b="1" dirty="0" smtClean="0"/>
              <a:t> </a:t>
            </a:r>
            <a:r>
              <a:rPr lang="en-US" sz="2400" b="1" dirty="0" err="1" smtClean="0"/>
              <a:t>dày</a:t>
            </a:r>
            <a:r>
              <a:rPr lang="en-US" sz="2400" b="1" dirty="0" smtClean="0"/>
              <a:t> </a:t>
            </a:r>
            <a:r>
              <a:rPr lang="en-US" sz="2400" b="1" dirty="0" err="1" smtClean="0"/>
              <a:t>như</a:t>
            </a:r>
            <a:r>
              <a:rPr lang="en-US" sz="2400" b="1" dirty="0" smtClean="0"/>
              <a:t> </a:t>
            </a:r>
            <a:r>
              <a:rPr lang="en-US" sz="2400" b="1" dirty="0" err="1" smtClean="0"/>
              <a:t>gấu</a:t>
            </a:r>
            <a:r>
              <a:rPr lang="en-US" sz="2400" b="1" dirty="0" smtClean="0"/>
              <a:t> </a:t>
            </a:r>
            <a:r>
              <a:rPr lang="en-US" sz="2400" b="1" dirty="0" err="1" smtClean="0"/>
              <a:t>trắng</a:t>
            </a:r>
            <a:r>
              <a:rPr lang="en-US" sz="2400" b="1" dirty="0" smtClean="0"/>
              <a:t>, </a:t>
            </a:r>
            <a:r>
              <a:rPr lang="en-US" sz="2400" b="1" dirty="0" err="1" smtClean="0"/>
              <a:t>hải</a:t>
            </a:r>
            <a:r>
              <a:rPr lang="en-US" sz="2400" b="1" dirty="0" smtClean="0"/>
              <a:t> </a:t>
            </a:r>
            <a:r>
              <a:rPr lang="en-US" sz="2400" b="1" dirty="0" err="1" smtClean="0"/>
              <a:t>cẩu</a:t>
            </a:r>
            <a:r>
              <a:rPr lang="en-US" sz="2400" b="1" dirty="0" smtClean="0"/>
              <a:t>, </a:t>
            </a:r>
            <a:r>
              <a:rPr lang="en-US" sz="2400" b="1" dirty="0" err="1" smtClean="0"/>
              <a:t>cá</a:t>
            </a:r>
            <a:r>
              <a:rPr lang="en-US" sz="2400" b="1" dirty="0" smtClean="0"/>
              <a:t> </a:t>
            </a:r>
            <a:r>
              <a:rPr lang="en-US" sz="2400" b="1" dirty="0" err="1" smtClean="0"/>
              <a:t>voi</a:t>
            </a:r>
            <a:r>
              <a:rPr lang="en-US" sz="2400" b="1" dirty="0" smtClean="0"/>
              <a:t>,….</a:t>
            </a:r>
            <a:endParaRPr lang="en-US" sz="2400" b="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60198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30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962400" cy="523220"/>
          </a:xfrm>
          <a:prstGeom prst="rect">
            <a:avLst/>
          </a:prstGeom>
          <a:noFill/>
        </p:spPr>
        <p:txBody>
          <a:bodyPr wrap="square" rtlCol="0">
            <a:spAutoFit/>
          </a:bodyPr>
          <a:lstStyle/>
          <a:p>
            <a:r>
              <a:rPr lang="en-US" sz="2800" b="1" dirty="0" err="1" smtClean="0"/>
              <a:t>Câu</a:t>
            </a:r>
            <a:r>
              <a:rPr lang="en-US" sz="2800" b="1" dirty="0" smtClean="0"/>
              <a:t> </a:t>
            </a:r>
            <a:r>
              <a:rPr lang="en-US" sz="2800" b="1" dirty="0" err="1" smtClean="0"/>
              <a:t>hỏi</a:t>
            </a:r>
            <a:r>
              <a:rPr lang="en-US" sz="2800" b="1" dirty="0"/>
              <a:t>:</a:t>
            </a:r>
            <a:endParaRPr lang="en-US" sz="2800" b="1" dirty="0" smtClean="0"/>
          </a:p>
        </p:txBody>
      </p:sp>
      <p:sp>
        <p:nvSpPr>
          <p:cNvPr id="3" name="TextBox 2"/>
          <p:cNvSpPr txBox="1"/>
          <p:nvPr/>
        </p:nvSpPr>
        <p:spPr>
          <a:xfrm>
            <a:off x="0" y="388205"/>
            <a:ext cx="9144000" cy="830997"/>
          </a:xfrm>
          <a:prstGeom prst="rect">
            <a:avLst/>
          </a:prstGeom>
          <a:noFill/>
        </p:spPr>
        <p:txBody>
          <a:bodyPr wrap="square" rtlCol="0">
            <a:spAutoFit/>
          </a:bodyPr>
          <a:lstStyle/>
          <a:p>
            <a:r>
              <a:rPr lang="en-US" sz="2400" b="1" dirty="0" err="1" smtClean="0"/>
              <a:t>Câu</a:t>
            </a:r>
            <a:r>
              <a:rPr lang="en-US" sz="2400" b="1" dirty="0" smtClean="0"/>
              <a:t> 1:Xác </a:t>
            </a:r>
            <a:r>
              <a:rPr lang="en-US" sz="2400" b="1" dirty="0" err="1" smtClean="0"/>
              <a:t>định</a:t>
            </a:r>
            <a:r>
              <a:rPr lang="en-US" sz="2400" b="1" dirty="0" smtClean="0"/>
              <a:t> </a:t>
            </a:r>
            <a:r>
              <a:rPr lang="en-US" sz="2400" b="1" dirty="0" err="1" smtClean="0"/>
              <a:t>trên</a:t>
            </a:r>
            <a:r>
              <a:rPr lang="en-US" sz="2400" b="1" dirty="0" smtClean="0"/>
              <a:t> </a:t>
            </a:r>
            <a:r>
              <a:rPr lang="en-US" sz="2400" b="1" dirty="0" err="1" smtClean="0"/>
              <a:t>bản</a:t>
            </a:r>
            <a:r>
              <a:rPr lang="en-US" sz="2400" b="1" dirty="0" smtClean="0"/>
              <a:t> </a:t>
            </a:r>
            <a:r>
              <a:rPr lang="en-US" sz="2400" b="1" dirty="0" err="1" smtClean="0"/>
              <a:t>đồ</a:t>
            </a:r>
            <a:r>
              <a:rPr lang="en-US" sz="2400" b="1" dirty="0" smtClean="0"/>
              <a:t> </a:t>
            </a:r>
            <a:r>
              <a:rPr lang="en-US" sz="2400" b="1" dirty="0" err="1" smtClean="0"/>
              <a:t>hình</a:t>
            </a:r>
            <a:r>
              <a:rPr lang="en-US" sz="2400" b="1" dirty="0" smtClean="0"/>
              <a:t> 2 </a:t>
            </a:r>
            <a:r>
              <a:rPr lang="en-US" sz="2400" b="1" dirty="0" err="1" smtClean="0"/>
              <a:t>phạm</a:t>
            </a:r>
            <a:r>
              <a:rPr lang="en-US" sz="2400" b="1" dirty="0" smtClean="0"/>
              <a:t> vi </a:t>
            </a:r>
            <a:r>
              <a:rPr lang="en-US" sz="2400" b="1" dirty="0" err="1" smtClean="0"/>
              <a:t>của</a:t>
            </a:r>
            <a:r>
              <a:rPr lang="en-US" sz="2400" b="1" dirty="0" smtClean="0"/>
              <a:t> </a:t>
            </a:r>
            <a:r>
              <a:rPr lang="en-US" sz="2400" b="1" dirty="0" err="1" smtClean="0"/>
              <a:t>các</a:t>
            </a:r>
            <a:r>
              <a:rPr lang="en-US" sz="2400" b="1" dirty="0" smtClean="0"/>
              <a:t> </a:t>
            </a:r>
            <a:r>
              <a:rPr lang="en-US" sz="2400" b="1" dirty="0" err="1" smtClean="0"/>
              <a:t>đới</a:t>
            </a:r>
            <a:r>
              <a:rPr lang="en-US" sz="2400" b="1" dirty="0" smtClean="0"/>
              <a:t> </a:t>
            </a:r>
            <a:r>
              <a:rPr lang="en-US" sz="2400" b="1" dirty="0" err="1" smtClean="0"/>
              <a:t>thiên</a:t>
            </a:r>
            <a:r>
              <a:rPr lang="en-US" sz="2400" b="1" dirty="0" smtClean="0"/>
              <a:t> </a:t>
            </a:r>
            <a:r>
              <a:rPr lang="en-US" sz="2400" b="1" dirty="0" err="1" smtClean="0"/>
              <a:t>nhiên</a:t>
            </a:r>
            <a:r>
              <a:rPr lang="en-US" sz="2400" b="1" dirty="0" smtClean="0"/>
              <a:t> </a:t>
            </a:r>
            <a:r>
              <a:rPr lang="en-US" sz="2400" b="1" dirty="0" err="1" smtClean="0"/>
              <a:t>trên</a:t>
            </a:r>
            <a:r>
              <a:rPr lang="en-US" sz="2400" b="1" dirty="0" smtClean="0"/>
              <a:t> </a:t>
            </a:r>
            <a:r>
              <a:rPr lang="en-US" sz="2400" b="1" dirty="0" err="1" smtClean="0"/>
              <a:t>trái</a:t>
            </a:r>
            <a:r>
              <a:rPr lang="en-US" sz="2400" b="1" dirty="0" smtClean="0"/>
              <a:t> </a:t>
            </a:r>
            <a:r>
              <a:rPr lang="en-US" sz="2400" b="1" dirty="0" err="1" smtClean="0"/>
              <a:t>đất</a:t>
            </a:r>
            <a:r>
              <a:rPr lang="en-US" sz="2400" b="1" dirty="0" smtClean="0"/>
              <a:t>.</a:t>
            </a:r>
            <a:endParaRPr lang="en-US" sz="2400" b="1" dirty="0"/>
          </a:p>
        </p:txBody>
      </p:sp>
      <p:sp>
        <p:nvSpPr>
          <p:cNvPr id="4" name="TextBox 3"/>
          <p:cNvSpPr txBox="1"/>
          <p:nvPr/>
        </p:nvSpPr>
        <p:spPr>
          <a:xfrm>
            <a:off x="0" y="1143000"/>
            <a:ext cx="9144000" cy="1938992"/>
          </a:xfrm>
          <a:prstGeom prst="rect">
            <a:avLst/>
          </a:prstGeom>
          <a:noFill/>
        </p:spPr>
        <p:txBody>
          <a:bodyPr wrap="square" rtlCol="0">
            <a:spAutoFit/>
          </a:bodyPr>
          <a:lstStyle/>
          <a:p>
            <a:pPr marL="342900" indent="-342900">
              <a:buFont typeface="Symbol"/>
              <a:buChar char="Þ"/>
            </a:pPr>
            <a:r>
              <a:rPr lang="en-US" sz="2400" b="1" dirty="0" smtClean="0"/>
              <a:t>+</a:t>
            </a:r>
            <a:r>
              <a:rPr lang="vi-VN" sz="2400" dirty="0"/>
              <a:t>Đới nóng khoảng từ chí tuyến Bắc đến chí tuyến Nam</a:t>
            </a:r>
            <a:r>
              <a:rPr lang="vi-VN" sz="2400" dirty="0" smtClean="0"/>
              <a:t>.</a:t>
            </a:r>
            <a:endParaRPr lang="en-US" sz="2400" dirty="0" smtClean="0"/>
          </a:p>
          <a:p>
            <a:pPr marL="342900" indent="-342900">
              <a:buFont typeface="Symbol"/>
              <a:buChar char="Þ"/>
            </a:pPr>
            <a:r>
              <a:rPr lang="en-US" sz="2400" dirty="0" smtClean="0"/>
              <a:t>+</a:t>
            </a:r>
            <a:r>
              <a:rPr lang="vi-VN" sz="2400" dirty="0"/>
              <a:t>Hai đới ôn hòa khoảng từ chí tuyến Bắc đến vòng cực Bắc và từ chí tuyến Nam đến vòng cực Nam</a:t>
            </a:r>
            <a:r>
              <a:rPr lang="vi-VN" sz="2400" dirty="0" smtClean="0"/>
              <a:t>.</a:t>
            </a:r>
            <a:endParaRPr lang="en-US" sz="2400" dirty="0" smtClean="0"/>
          </a:p>
          <a:p>
            <a:pPr marL="342900" indent="-342900">
              <a:buFont typeface="Symbol"/>
              <a:buChar char="Þ"/>
            </a:pPr>
            <a:r>
              <a:rPr lang="en-US" sz="2400" dirty="0" smtClean="0"/>
              <a:t>+</a:t>
            </a:r>
            <a:r>
              <a:rPr lang="vi-VN" sz="2400" dirty="0"/>
              <a:t>Hai đới lạnh khoảng từ vòng cực bắc về cực bắc và vòng cực Nam về cực Nam.</a:t>
            </a:r>
            <a:endParaRPr lang="en-US" sz="2400" dirty="0" smtClean="0"/>
          </a:p>
        </p:txBody>
      </p:sp>
      <p:sp>
        <p:nvSpPr>
          <p:cNvPr id="6" name="TextBox 5"/>
          <p:cNvSpPr txBox="1"/>
          <p:nvPr/>
        </p:nvSpPr>
        <p:spPr>
          <a:xfrm>
            <a:off x="0" y="2971802"/>
            <a:ext cx="9144000" cy="461665"/>
          </a:xfrm>
          <a:prstGeom prst="rect">
            <a:avLst/>
          </a:prstGeom>
          <a:noFill/>
        </p:spPr>
        <p:txBody>
          <a:bodyPr wrap="square" rtlCol="0">
            <a:spAutoFit/>
          </a:bodyPr>
          <a:lstStyle/>
          <a:p>
            <a:r>
              <a:rPr lang="en-US" sz="2400" b="1" dirty="0" err="1" smtClean="0"/>
              <a:t>Câu</a:t>
            </a:r>
            <a:r>
              <a:rPr lang="en-US" sz="2400" b="1" dirty="0" smtClean="0"/>
              <a:t> 2:Hãy </a:t>
            </a:r>
            <a:r>
              <a:rPr lang="en-US" sz="2400" b="1" dirty="0" err="1" smtClean="0"/>
              <a:t>trình</a:t>
            </a:r>
            <a:r>
              <a:rPr lang="en-US" sz="2400" b="1" dirty="0" smtClean="0"/>
              <a:t> </a:t>
            </a:r>
            <a:r>
              <a:rPr lang="en-US" sz="2400" b="1" dirty="0" err="1" smtClean="0"/>
              <a:t>bày</a:t>
            </a:r>
            <a:r>
              <a:rPr lang="en-US" sz="2400" b="1" dirty="0" smtClean="0"/>
              <a:t> </a:t>
            </a:r>
            <a:r>
              <a:rPr lang="en-US" sz="2400" b="1" dirty="0" err="1" smtClean="0"/>
              <a:t>về</a:t>
            </a:r>
            <a:r>
              <a:rPr lang="en-US" sz="2400" b="1" dirty="0" smtClean="0"/>
              <a:t> </a:t>
            </a:r>
            <a:r>
              <a:rPr lang="en-US" sz="2400" b="1" dirty="0" err="1" smtClean="0"/>
              <a:t>đặc</a:t>
            </a:r>
            <a:r>
              <a:rPr lang="en-US" sz="2400" b="1" dirty="0" smtClean="0"/>
              <a:t> </a:t>
            </a:r>
            <a:r>
              <a:rPr lang="en-US" sz="2400" b="1" dirty="0" err="1" smtClean="0"/>
              <a:t>điểm</a:t>
            </a:r>
            <a:r>
              <a:rPr lang="en-US" sz="2400" b="1" dirty="0" smtClean="0"/>
              <a:t> </a:t>
            </a:r>
            <a:r>
              <a:rPr lang="en-US" sz="2400" b="1" dirty="0" err="1" smtClean="0"/>
              <a:t>của</a:t>
            </a:r>
            <a:r>
              <a:rPr lang="en-US" sz="2400" b="1" dirty="0" smtClean="0"/>
              <a:t> </a:t>
            </a:r>
            <a:r>
              <a:rPr lang="en-US" sz="2400" b="1" dirty="0" err="1" smtClean="0"/>
              <a:t>một</a:t>
            </a:r>
            <a:r>
              <a:rPr lang="en-US" sz="2400" b="1" dirty="0" smtClean="0"/>
              <a:t> </a:t>
            </a:r>
            <a:r>
              <a:rPr lang="en-US" sz="2400" b="1" dirty="0" err="1" smtClean="0"/>
              <a:t>đới</a:t>
            </a:r>
            <a:r>
              <a:rPr lang="en-US" sz="2400" b="1" dirty="0" smtClean="0"/>
              <a:t> </a:t>
            </a:r>
            <a:r>
              <a:rPr lang="en-US" sz="2400" b="1" dirty="0" err="1" smtClean="0"/>
              <a:t>thiên</a:t>
            </a:r>
            <a:r>
              <a:rPr lang="en-US" sz="2400" b="1" dirty="0" smtClean="0"/>
              <a:t> </a:t>
            </a:r>
            <a:r>
              <a:rPr lang="en-US" sz="2400" b="1" dirty="0" err="1" smtClean="0"/>
              <a:t>nhiên</a:t>
            </a:r>
            <a:r>
              <a:rPr lang="en-US" sz="2400" b="1" dirty="0" smtClean="0"/>
              <a:t>.</a:t>
            </a:r>
            <a:endParaRPr lang="en-US" sz="2400" b="1" dirty="0"/>
          </a:p>
        </p:txBody>
      </p:sp>
      <p:sp>
        <p:nvSpPr>
          <p:cNvPr id="7" name="TextBox 6"/>
          <p:cNvSpPr txBox="1"/>
          <p:nvPr/>
        </p:nvSpPr>
        <p:spPr>
          <a:xfrm>
            <a:off x="0" y="3433466"/>
            <a:ext cx="9144000" cy="3600986"/>
          </a:xfrm>
          <a:prstGeom prst="rect">
            <a:avLst/>
          </a:prstGeom>
          <a:noFill/>
        </p:spPr>
        <p:txBody>
          <a:bodyPr wrap="square" rtlCol="0">
            <a:spAutoFit/>
          </a:bodyPr>
          <a:lstStyle/>
          <a:p>
            <a:r>
              <a:rPr lang="en-US" sz="2000" b="1" dirty="0" smtClean="0"/>
              <a:t>=&gt;+*</a:t>
            </a:r>
            <a:r>
              <a:rPr lang="vi-VN" sz="2000" dirty="0" smtClean="0"/>
              <a:t>Nhiệt đới: có đặc điểm là nóng và lượng mưa tập trung vào một mùa, càng gần hai chí tuyến thời kì khô hạn càng kéo dài và biên độ nhiệt trong năm càng lớn. Giới thực - động vật đa dạng và phong phú</a:t>
            </a:r>
            <a:endParaRPr lang="en-US" sz="2000" dirty="0" smtClean="0"/>
          </a:p>
          <a:p>
            <a:r>
              <a:rPr lang="en-US" sz="2000" b="1" dirty="0" smtClean="0"/>
              <a:t>+</a:t>
            </a:r>
            <a:r>
              <a:rPr lang="vi-VN" sz="2000" dirty="0" smtClean="0"/>
              <a:t>* Kiểu khí hậu đặc trưng: </a:t>
            </a:r>
            <a:endParaRPr lang="en-US" sz="2000" dirty="0" smtClean="0"/>
          </a:p>
          <a:p>
            <a:r>
              <a:rPr lang="en-US" sz="2000" b="1" dirty="0" smtClean="0"/>
              <a:t>-</a:t>
            </a:r>
            <a:r>
              <a:rPr lang="vi-VN" sz="2000" dirty="0" smtClean="0"/>
              <a:t>Kiểu nhiệt đới khô</a:t>
            </a:r>
          </a:p>
          <a:p>
            <a:r>
              <a:rPr lang="vi-VN" sz="2000" dirty="0" smtClean="0"/>
              <a:t>- Kiểu nhiệt đới gió mùa</a:t>
            </a:r>
          </a:p>
          <a:p>
            <a:r>
              <a:rPr lang="en-US" sz="2000" b="1" dirty="0" smtClean="0"/>
              <a:t>+*</a:t>
            </a:r>
            <a:r>
              <a:rPr lang="en-US" sz="2400" dirty="0" err="1" smtClean="0"/>
              <a:t>Cảnh</a:t>
            </a:r>
            <a:r>
              <a:rPr lang="en-US" sz="2400" dirty="0" smtClean="0"/>
              <a:t> </a:t>
            </a:r>
            <a:r>
              <a:rPr lang="en-US" sz="2400" dirty="0" err="1"/>
              <a:t>quan</a:t>
            </a:r>
            <a:r>
              <a:rPr lang="en-US" sz="2400" dirty="0"/>
              <a:t> </a:t>
            </a:r>
            <a:r>
              <a:rPr lang="en-US" sz="2400" dirty="0" err="1"/>
              <a:t>chính</a:t>
            </a:r>
            <a:r>
              <a:rPr lang="en-US" sz="2400" dirty="0" smtClean="0"/>
              <a:t>:</a:t>
            </a:r>
          </a:p>
          <a:p>
            <a:r>
              <a:rPr lang="en-US" sz="2000" dirty="0" smtClean="0"/>
              <a:t>-</a:t>
            </a:r>
            <a:r>
              <a:rPr lang="vi-VN" sz="2000" dirty="0" smtClean="0"/>
              <a:t>Hoang </a:t>
            </a:r>
            <a:r>
              <a:rPr lang="vi-VN" sz="2000" dirty="0"/>
              <a:t>mạc và bán </a:t>
            </a:r>
            <a:r>
              <a:rPr lang="vi-VN" sz="2000" dirty="0" smtClean="0"/>
              <a:t>hoang</a:t>
            </a:r>
            <a:r>
              <a:rPr lang="en-US" sz="2000" dirty="0" smtClean="0"/>
              <a:t> </a:t>
            </a:r>
            <a:r>
              <a:rPr lang="en-US" sz="2400" dirty="0" err="1" smtClean="0"/>
              <a:t>mạc</a:t>
            </a:r>
            <a:r>
              <a:rPr lang="vi-VN" sz="2000" dirty="0" smtClean="0"/>
              <a:t> </a:t>
            </a:r>
            <a:endParaRPr lang="en-US" sz="2000" dirty="0" smtClean="0"/>
          </a:p>
          <a:p>
            <a:r>
              <a:rPr lang="vi-VN" sz="2000" dirty="0" smtClean="0"/>
              <a:t> </a:t>
            </a:r>
            <a:r>
              <a:rPr lang="vi-VN" sz="2000" dirty="0"/>
              <a:t>Xavan và cây bụi</a:t>
            </a:r>
          </a:p>
          <a:p>
            <a:r>
              <a:rPr lang="vi-VN" sz="2000" dirty="0"/>
              <a:t>- Rừng nhiệt đới ẩm</a:t>
            </a:r>
          </a:p>
          <a:p>
            <a:endParaRPr lang="en-US" sz="2000" b="1" dirty="0"/>
          </a:p>
        </p:txBody>
      </p:sp>
    </p:spTree>
    <p:extLst>
      <p:ext uri="{BB962C8B-B14F-4D97-AF65-F5344CB8AC3E}">
        <p14:creationId xmlns:p14="http://schemas.microsoft.com/office/powerpoint/2010/main" val="128288144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29038419"/>
              </p:ext>
            </p:extLst>
          </p:nvPr>
        </p:nvGraphicFramePr>
        <p:xfrm>
          <a:off x="-533402" y="-6928"/>
          <a:ext cx="9656620" cy="6864927"/>
        </p:xfrm>
        <a:graphic>
          <a:graphicData uri="http://schemas.openxmlformats.org/drawingml/2006/table">
            <a:tbl>
              <a:tblPr firstRow="1" firstCol="1" bandRow="1"/>
              <a:tblGrid>
                <a:gridCol w="2414155">
                  <a:extLst>
                    <a:ext uri="{9D8B030D-6E8A-4147-A177-3AD203B41FA5}">
                      <a16:colId xmlns:a16="http://schemas.microsoft.com/office/drawing/2014/main" xmlns="" val="20000"/>
                    </a:ext>
                  </a:extLst>
                </a:gridCol>
                <a:gridCol w="2414155">
                  <a:extLst>
                    <a:ext uri="{9D8B030D-6E8A-4147-A177-3AD203B41FA5}">
                      <a16:colId xmlns:a16="http://schemas.microsoft.com/office/drawing/2014/main" xmlns="" val="20001"/>
                    </a:ext>
                  </a:extLst>
                </a:gridCol>
                <a:gridCol w="2414155">
                  <a:extLst>
                    <a:ext uri="{9D8B030D-6E8A-4147-A177-3AD203B41FA5}">
                      <a16:colId xmlns:a16="http://schemas.microsoft.com/office/drawing/2014/main" xmlns="" val="20002"/>
                    </a:ext>
                  </a:extLst>
                </a:gridCol>
                <a:gridCol w="2414155">
                  <a:extLst>
                    <a:ext uri="{9D8B030D-6E8A-4147-A177-3AD203B41FA5}">
                      <a16:colId xmlns:a16="http://schemas.microsoft.com/office/drawing/2014/main" xmlns="" val="20003"/>
                    </a:ext>
                  </a:extLst>
                </a:gridCol>
              </a:tblGrid>
              <a:tr h="532617">
                <a:tc>
                  <a:txBody>
                    <a:bodyPr/>
                    <a:lstStyle/>
                    <a:p>
                      <a:pPr algn="ctr">
                        <a:spcAft>
                          <a:spcPts val="0"/>
                        </a:spcAft>
                      </a:pPr>
                      <a:r>
                        <a:rPr lang="en-US" sz="2400" b="1" dirty="0">
                          <a:solidFill>
                            <a:srgbClr val="0070C0"/>
                          </a:solidFill>
                          <a:effectLst/>
                          <a:latin typeface="Times New Roman"/>
                          <a:ea typeface="Calibri"/>
                          <a:cs typeface="Times New Roman"/>
                        </a:rPr>
                        <a:t> </a:t>
                      </a:r>
                      <a:endParaRPr lang="en-US" sz="2400" b="1"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ôn hòa</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dirty="0" err="1">
                          <a:solidFill>
                            <a:srgbClr val="0070C0"/>
                          </a:solidFill>
                          <a:effectLst/>
                          <a:latin typeface="Times New Roman"/>
                          <a:ea typeface="Calibri"/>
                          <a:cs typeface="Times New Roman"/>
                        </a:rPr>
                        <a:t>Đới</a:t>
                      </a:r>
                      <a:r>
                        <a:rPr lang="en-US" sz="2400" b="1" dirty="0">
                          <a:solidFill>
                            <a:srgbClr val="0070C0"/>
                          </a:solidFill>
                          <a:effectLst/>
                          <a:latin typeface="Times New Roman"/>
                          <a:ea typeface="Calibri"/>
                          <a:cs typeface="Times New Roman"/>
                        </a:rPr>
                        <a:t> </a:t>
                      </a:r>
                      <a:r>
                        <a:rPr lang="en-US" sz="2400" b="1" dirty="0" err="1">
                          <a:solidFill>
                            <a:srgbClr val="0070C0"/>
                          </a:solidFill>
                          <a:effectLst/>
                          <a:latin typeface="Times New Roman"/>
                          <a:ea typeface="Calibri"/>
                          <a:cs typeface="Times New Roman"/>
                        </a:rPr>
                        <a:t>lạnh</a:t>
                      </a:r>
                      <a:endParaRPr lang="en-US" sz="240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291216">
                <a:tc>
                  <a:txBody>
                    <a:bodyPr/>
                    <a:lstStyle/>
                    <a:p>
                      <a:pPr algn="ctr">
                        <a:spcAft>
                          <a:spcPts val="0"/>
                        </a:spcAft>
                      </a:pPr>
                      <a:r>
                        <a:rPr lang="en-US" sz="2400" b="1" dirty="0" err="1">
                          <a:solidFill>
                            <a:srgbClr val="0070C0"/>
                          </a:solidFill>
                          <a:effectLst/>
                          <a:latin typeface="Times New Roman"/>
                          <a:ea typeface="Calibri"/>
                          <a:cs typeface="Times New Roman"/>
                        </a:rPr>
                        <a:t>Phạm</a:t>
                      </a:r>
                      <a:r>
                        <a:rPr lang="en-US" sz="2400" b="1" dirty="0">
                          <a:solidFill>
                            <a:srgbClr val="0070C0"/>
                          </a:solidFill>
                          <a:effectLst/>
                          <a:latin typeface="Times New Roman"/>
                          <a:ea typeface="Calibri"/>
                          <a:cs typeface="Times New Roman"/>
                        </a:rPr>
                        <a:t> vi</a:t>
                      </a:r>
                      <a:endParaRPr lang="en-US" sz="2400" b="1"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r>
                        <a:rPr lang="vi-VN" sz="2400" dirty="0">
                          <a:solidFill>
                            <a:schemeClr val="tx1"/>
                          </a:solidFill>
                          <a:effectLst/>
                          <a:latin typeface="Times New Roman"/>
                          <a:ea typeface="Calibri"/>
                          <a:cs typeface="Times New Roman"/>
                        </a:rPr>
                        <a:t>- Xung quanh 2 đường chí tuyến.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dirty="0">
                          <a:solidFill>
                            <a:schemeClr val="tx1"/>
                          </a:solidFill>
                          <a:effectLst/>
                          <a:latin typeface="Times New Roman"/>
                          <a:ea typeface="Calibri"/>
                          <a:cs typeface="Times New Roman"/>
                        </a:rPr>
                        <a:t>- Từ hai chí tuyến đến vòng cực</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Từ vòng cực lên cực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597851">
                <a:tc>
                  <a:txBody>
                    <a:bodyPr/>
                    <a:lstStyle/>
                    <a:p>
                      <a:pPr algn="ctr">
                        <a:spcAft>
                          <a:spcPts val="0"/>
                        </a:spcAft>
                      </a:pPr>
                      <a:r>
                        <a:rPr lang="en-US" sz="2400" b="1" dirty="0" err="1">
                          <a:solidFill>
                            <a:srgbClr val="0070C0"/>
                          </a:solidFill>
                          <a:effectLst/>
                          <a:latin typeface="Times New Roman"/>
                          <a:ea typeface="Calibri"/>
                          <a:cs typeface="Times New Roman"/>
                        </a:rPr>
                        <a:t>Khí</a:t>
                      </a:r>
                      <a:r>
                        <a:rPr lang="en-US" sz="2400" b="1" dirty="0">
                          <a:solidFill>
                            <a:srgbClr val="0070C0"/>
                          </a:solidFill>
                          <a:effectLst/>
                          <a:latin typeface="Times New Roman"/>
                          <a:ea typeface="Calibri"/>
                          <a:cs typeface="Times New Roman"/>
                        </a:rPr>
                        <a:t> </a:t>
                      </a:r>
                      <a:r>
                        <a:rPr lang="en-US" sz="2400" b="1" dirty="0" err="1">
                          <a:solidFill>
                            <a:srgbClr val="0070C0"/>
                          </a:solidFill>
                          <a:effectLst/>
                          <a:latin typeface="Times New Roman"/>
                          <a:ea typeface="Calibri"/>
                          <a:cs typeface="Times New Roman"/>
                        </a:rPr>
                        <a:t>hậu</a:t>
                      </a:r>
                      <a:endParaRPr lang="en-US" sz="2400" b="1"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Nhiệt độ cao, chế độ mưa khác nhau tùy khu vực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Khá ôn hòa</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Khắc nghiệt</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152027">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 rừng mưa nhiệt đới, rừng nhiệt đới gió mùa, xa van,...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Rừng taiga, cây hỗn hợp, rừng lá cứng, thảo nguyên,...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Thực vật nghèo nàn, chủ yếu là cây thân thảo thấp lùn, rêu, địa y,...</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291216">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Các loài di cư và ngủ đông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dirty="0">
                          <a:solidFill>
                            <a:schemeClr val="tx1"/>
                          </a:solidFill>
                          <a:effectLst/>
                          <a:latin typeface="Times New Roman"/>
                          <a:ea typeface="Calibri"/>
                          <a:cs typeface="Times New Roman"/>
                        </a:rPr>
                        <a:t>- Các loài thích nghi với khí hậu lạnh</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04098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1905001" y="2119613"/>
            <a:ext cx="2193925" cy="2959101"/>
            <a:chOff x="1618" y="1411"/>
            <a:chExt cx="1382" cy="1864"/>
          </a:xfrm>
          <a:solidFill>
            <a:srgbClr val="FFE88B"/>
          </a:solidFill>
        </p:grpSpPr>
        <p:sp>
          <p:nvSpPr>
            <p:cNvPr id="3"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0" name="文本框 28"/>
          <p:cNvSpPr txBox="1"/>
          <p:nvPr/>
        </p:nvSpPr>
        <p:spPr>
          <a:xfrm>
            <a:off x="3850182" y="2077763"/>
            <a:ext cx="5293819" cy="2554545"/>
          </a:xfrm>
          <a:prstGeom prst="rect">
            <a:avLst/>
          </a:prstGeom>
          <a:noFill/>
        </p:spPr>
        <p:txBody>
          <a:bodyPr wrap="square" rtlCol="0">
            <a:spAutoFit/>
          </a:bodyPr>
          <a:lstStyle/>
          <a:p>
            <a:pPr algn="ctr"/>
            <a:r>
              <a:rPr lang="nl-NL"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S</a:t>
            </a:r>
            <a:r>
              <a:rPr lang="nl-NL" sz="32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ự phân bố các đới thiên nhiên trên Trái Đất có sự khác nhau giữa các đới làm nên sự đa dạng của thiên nhiên trên Trái Đất.</a:t>
            </a:r>
            <a:endParaRPr lang="en-US" sz="3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文本框 45"/>
          <p:cNvSpPr txBox="1"/>
          <p:nvPr/>
        </p:nvSpPr>
        <p:spPr>
          <a:xfrm>
            <a:off x="-103070" y="152402"/>
            <a:ext cx="9475672" cy="1200329"/>
          </a:xfrm>
          <a:prstGeom prst="rect">
            <a:avLst/>
          </a:prstGeom>
          <a:noFill/>
        </p:spPr>
        <p:txBody>
          <a:bodyPr wrap="none" rtlCol="0">
            <a:spAutoFit/>
          </a:bodyPr>
          <a:lstStyle/>
          <a:p>
            <a:pPr algn="ctr"/>
            <a:r>
              <a:rPr lang="en-US" altLang="zh-CN" sz="3600" b="1" dirty="0">
                <a:latin typeface="汉仪喵魂体W" panose="00020600040101010101" pitchFamily="18" charset="-122"/>
                <a:ea typeface="汉仪喵魂体W" panose="00020600040101010101" pitchFamily="18" charset="-122"/>
              </a:rPr>
              <a:t>BÀI 25: SỰ PHÂN BỐ CÁC ĐỚI THIÊN NHIÊN </a:t>
            </a:r>
          </a:p>
          <a:p>
            <a:pPr algn="ctr"/>
            <a:r>
              <a:rPr lang="en-US" altLang="zh-CN" sz="3600" b="1" dirty="0">
                <a:latin typeface="汉仪喵魂体W" panose="00020600040101010101" pitchFamily="18" charset="-122"/>
                <a:ea typeface="汉仪喵魂体W" panose="00020600040101010101" pitchFamily="18" charset="-122"/>
              </a:rPr>
              <a:t>TRÊN TRÁI ĐẤT</a:t>
            </a:r>
            <a:endParaRPr lang="zh-CN" altLang="en-US" sz="3600" b="1" dirty="0">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889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6" y="183645"/>
            <a:ext cx="3456884" cy="814731"/>
            <a:chOff x="994820" y="306844"/>
            <a:chExt cx="6028633" cy="81473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306844"/>
              <a:ext cx="5427584" cy="769441"/>
            </a:xfrm>
            <a:prstGeom prst="rect">
              <a:avLst/>
            </a:prstGeom>
            <a:noFill/>
          </p:spPr>
          <p:txBody>
            <a:bodyPr wrap="none" rtlCol="0">
              <a:spAutoFit/>
            </a:bodyPr>
            <a:lstStyle/>
            <a:p>
              <a:r>
                <a:rPr lang="en-US" altLang="zh-CN" sz="4400" b="1" dirty="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953086"/>
            <a:ext cx="8783468" cy="587853"/>
          </a:xfrm>
          <a:prstGeom prst="rect">
            <a:avLst/>
          </a:prstGeom>
        </p:spPr>
        <p:txBody>
          <a:bodyPr wrap="square">
            <a:spAutoFit/>
          </a:bodyPr>
          <a:lstStyle/>
          <a:p>
            <a:pPr algn="just">
              <a:lnSpc>
                <a:spcPct val="115000"/>
              </a:lnSpc>
              <a:spcAft>
                <a:spcPts val="0"/>
              </a:spcAft>
            </a:pPr>
            <a:r>
              <a:rPr lang="en-US" sz="2800" b="1" dirty="0" err="1">
                <a:solidFill>
                  <a:srgbClr val="FF0000"/>
                </a:solidFill>
                <a:latin typeface="Times New Roman"/>
                <a:ea typeface="Calibri"/>
                <a:cs typeface="Times New Roman"/>
              </a:rPr>
              <a:t>Bài</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tập</a:t>
            </a:r>
            <a:r>
              <a:rPr lang="en-US" sz="2800" b="1" dirty="0">
                <a:solidFill>
                  <a:srgbClr val="FF0000"/>
                </a:solidFill>
                <a:latin typeface="Times New Roman"/>
                <a:ea typeface="Calibri"/>
                <a:cs typeface="Times New Roman"/>
              </a:rPr>
              <a:t> 1. </a:t>
            </a:r>
            <a:r>
              <a:rPr lang="en-US" sz="2800" b="1" dirty="0" err="1">
                <a:solidFill>
                  <a:srgbClr val="FF0000"/>
                </a:solidFill>
                <a:latin typeface="Times New Roman"/>
                <a:ea typeface="Calibri"/>
                <a:cs typeface="Times New Roman"/>
              </a:rPr>
              <a:t>Lựa</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chọn</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đáp</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án</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đúng</a:t>
            </a:r>
            <a:endParaRPr lang="en-US" sz="2800" b="1" dirty="0">
              <a:solidFill>
                <a:schemeClr val="bg1"/>
              </a:solidFill>
              <a:effectLst/>
              <a:latin typeface="Calibri"/>
              <a:ea typeface="Calibri"/>
              <a:cs typeface="Times New Roman"/>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97" y="1517187"/>
            <a:ext cx="8570065" cy="292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
            <a:extLst>
              <a:ext uri="{FF2B5EF4-FFF2-40B4-BE49-F238E27FC236}">
                <a16:creationId xmlns:a16="http://schemas.microsoft.com/office/drawing/2014/main" xmlns="" id="{DB0CD337-C252-4CED-8F60-410639CEF69A}"/>
              </a:ext>
            </a:extLst>
          </p:cNvPr>
          <p:cNvSpPr txBox="1">
            <a:spLocks noChangeArrowheads="1"/>
          </p:cNvSpPr>
          <p:nvPr/>
        </p:nvSpPr>
        <p:spPr bwMode="auto">
          <a:xfrm>
            <a:off x="291897" y="2990335"/>
            <a:ext cx="344647"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smtClean="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34325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7"/>
                                        </p:tgtEl>
                                        <p:attrNameLst>
                                          <p:attrName>style.visibility</p:attrName>
                                        </p:attrNameLst>
                                      </p:cBhvr>
                                      <p:to>
                                        <p:strVal val="visible"/>
                                      </p:to>
                                    </p:set>
                                    <p:anim calcmode="lin" valueType="num">
                                      <p:cBhvr additive="base">
                                        <p:cTn id="14" dur="500" fill="hold"/>
                                        <p:tgtEl>
                                          <p:spTgt spid="97"/>
                                        </p:tgtEl>
                                        <p:attrNameLst>
                                          <p:attrName>ppt_x</p:attrName>
                                        </p:attrNameLst>
                                      </p:cBhvr>
                                      <p:tavLst>
                                        <p:tav tm="0">
                                          <p:val>
                                            <p:strVal val="#ppt_x"/>
                                          </p:val>
                                        </p:tav>
                                        <p:tav tm="100000">
                                          <p:val>
                                            <p:strVal val="#ppt_x"/>
                                          </p:val>
                                        </p:tav>
                                      </p:tavLst>
                                    </p:anim>
                                    <p:anim calcmode="lin" valueType="num">
                                      <p:cBhvr additive="base">
                                        <p:cTn id="15" dur="500" fill="hold"/>
                                        <p:tgtEl>
                                          <p:spTgt spid="9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6" y="325693"/>
            <a:ext cx="3456884"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356459" y="1095133"/>
            <a:ext cx="2638864" cy="523220"/>
          </a:xfrm>
          <a:prstGeom prst="rect">
            <a:avLst/>
          </a:prstGeom>
        </p:spPr>
        <p:txBody>
          <a:bodyPr wrap="none">
            <a:spAutoFit/>
          </a:bodyPr>
          <a:lstStyle/>
          <a:p>
            <a:r>
              <a:rPr lang="en-US" sz="2800" b="1" dirty="0" err="1">
                <a:solidFill>
                  <a:srgbClr val="FF0000"/>
                </a:solidFill>
                <a:latin typeface="Times New Roman"/>
                <a:ea typeface="Calibri"/>
                <a:cs typeface="Times New Roman"/>
              </a:rPr>
              <a:t>Bài</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tập</a:t>
            </a:r>
            <a:r>
              <a:rPr lang="en-US" sz="2800" b="1" dirty="0">
                <a:solidFill>
                  <a:srgbClr val="FF0000"/>
                </a:solidFill>
                <a:latin typeface="Times New Roman"/>
                <a:ea typeface="Calibri"/>
                <a:cs typeface="Times New Roman"/>
              </a:rPr>
              <a:t> 2. </a:t>
            </a:r>
            <a:r>
              <a:rPr lang="en-US" sz="2800" b="1" dirty="0" err="1">
                <a:solidFill>
                  <a:srgbClr val="FF0000"/>
                </a:solidFill>
                <a:latin typeface="Times New Roman"/>
                <a:ea typeface="Calibri"/>
                <a:cs typeface="Times New Roman"/>
              </a:rPr>
              <a:t>Nối</a:t>
            </a:r>
            <a:r>
              <a:rPr lang="en-US" sz="2800" b="1" dirty="0">
                <a:solidFill>
                  <a:srgbClr val="FF0000"/>
                </a:solidFill>
                <a:latin typeface="Times New Roman"/>
                <a:ea typeface="Calibri"/>
                <a:cs typeface="Times New Roman"/>
              </a:rPr>
              <a:t> ý </a:t>
            </a:r>
            <a:endParaRPr lang="en-US" dirty="0"/>
          </a:p>
        </p:txBody>
      </p:sp>
      <p:sp>
        <p:nvSpPr>
          <p:cNvPr id="12" name="TextBox 1">
            <a:extLst>
              <a:ext uri="{FF2B5EF4-FFF2-40B4-BE49-F238E27FC236}">
                <a16:creationId xmlns:a16="http://schemas.microsoft.com/office/drawing/2014/main" xmlns="" id="{D6A77620-351F-4EC8-922C-79A5DFDD0B64}"/>
              </a:ext>
            </a:extLst>
          </p:cNvPr>
          <p:cNvSpPr txBox="1">
            <a:spLocks noChangeArrowheads="1"/>
          </p:cNvSpPr>
          <p:nvPr/>
        </p:nvSpPr>
        <p:spPr bwMode="auto">
          <a:xfrm>
            <a:off x="2255610" y="4431956"/>
            <a:ext cx="1874633" cy="830997"/>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3. ĐỚI LẠNH</a:t>
            </a:r>
          </a:p>
        </p:txBody>
      </p:sp>
      <p:sp>
        <p:nvSpPr>
          <p:cNvPr id="13" name="TextBox 1">
            <a:extLst>
              <a:ext uri="{FF2B5EF4-FFF2-40B4-BE49-F238E27FC236}">
                <a16:creationId xmlns:a16="http://schemas.microsoft.com/office/drawing/2014/main" xmlns="" id="{C1A57448-44E4-42D2-BC81-25DA08263349}"/>
              </a:ext>
            </a:extLst>
          </p:cNvPr>
          <p:cNvSpPr txBox="1">
            <a:spLocks noChangeArrowheads="1"/>
          </p:cNvSpPr>
          <p:nvPr/>
        </p:nvSpPr>
        <p:spPr bwMode="auto">
          <a:xfrm>
            <a:off x="5020432" y="572522"/>
            <a:ext cx="3754751"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a. </a:t>
            </a:r>
            <a:r>
              <a:rPr lang="en-US" altLang="en-US" sz="2400" b="1" dirty="0" err="1">
                <a:solidFill>
                  <a:srgbClr val="FF0000"/>
                </a:solidFill>
                <a:latin typeface="Times New Roman" panose="02020603050405020304" pitchFamily="18" charset="0"/>
                <a:cs typeface="Times New Roman" panose="02020603050405020304" pitchFamily="18" charset="0"/>
              </a:rPr>
              <a:t>thế</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rất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
            <a:extLst>
              <a:ext uri="{FF2B5EF4-FFF2-40B4-BE49-F238E27FC236}">
                <a16:creationId xmlns:a16="http://schemas.microsoft.com/office/drawing/2014/main" xmlns="" id="{8E91D434-6EC1-4CD6-82AF-D49C4AC10900}"/>
              </a:ext>
            </a:extLst>
          </p:cNvPr>
          <p:cNvSpPr txBox="1">
            <a:spLocks noChangeArrowheads="1"/>
          </p:cNvSpPr>
          <p:nvPr/>
        </p:nvSpPr>
        <p:spPr bwMode="auto">
          <a:xfrm>
            <a:off x="5004985" y="1664038"/>
            <a:ext cx="3754751" cy="120032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b.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thấp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lùn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chủ</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yếu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rêu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địa</a:t>
            </a:r>
            <a:r>
              <a:rPr lang="en-US" altLang="en-US" sz="2400" b="1" dirty="0">
                <a:solidFill>
                  <a:srgbClr val="FF0000"/>
                </a:solidFill>
                <a:latin typeface="Times New Roman" panose="02020603050405020304" pitchFamily="18" charset="0"/>
                <a:cs typeface="Times New Roman" panose="02020603050405020304" pitchFamily="18" charset="0"/>
              </a:rPr>
              <a:t> y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loài</a:t>
            </a:r>
            <a:r>
              <a:rPr lang="en-US" altLang="en-US" sz="2400" b="1" dirty="0">
                <a:solidFill>
                  <a:srgbClr val="FF0000"/>
                </a:solidFill>
                <a:latin typeface="Times New Roman" panose="02020603050405020304" pitchFamily="18" charset="0"/>
                <a:cs typeface="Times New Roman" panose="02020603050405020304" pitchFamily="18" charset="0"/>
              </a:rPr>
              <a:t> than </a:t>
            </a:r>
            <a:r>
              <a:rPr lang="en-US" altLang="en-US" sz="2400" b="1" dirty="0" err="1">
                <a:solidFill>
                  <a:srgbClr val="FF0000"/>
                </a:solidFill>
                <a:latin typeface="Times New Roman" panose="02020603050405020304" pitchFamily="18" charset="0"/>
                <a:cs typeface="Times New Roman" panose="02020603050405020304" pitchFamily="18" charset="0"/>
              </a:rPr>
              <a:t>thảo</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 name="TextBox 1">
            <a:extLst>
              <a:ext uri="{FF2B5EF4-FFF2-40B4-BE49-F238E27FC236}">
                <a16:creationId xmlns:a16="http://schemas.microsoft.com/office/drawing/2014/main" xmlns="" id="{380CB381-493B-48BB-A87F-73E52D56FD34}"/>
              </a:ext>
            </a:extLst>
          </p:cNvPr>
          <p:cNvSpPr txBox="1">
            <a:spLocks noChangeArrowheads="1"/>
          </p:cNvSpPr>
          <p:nvPr/>
        </p:nvSpPr>
        <p:spPr bwMode="auto">
          <a:xfrm>
            <a:off x="4986448" y="2710234"/>
            <a:ext cx="3754751"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c. </a:t>
            </a:r>
            <a:r>
              <a:rPr lang="en-US" altLang="en-US" sz="2400" b="1" dirty="0" err="1">
                <a:solidFill>
                  <a:srgbClr val="FF0000"/>
                </a:solidFill>
                <a:latin typeface="Times New Roman" panose="02020603050405020304" pitchFamily="18" charset="0"/>
                <a:cs typeface="Times New Roman" panose="02020603050405020304" pitchFamily="18" charset="0"/>
              </a:rPr>
              <a:t>rừng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rụng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theo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hoặc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kim</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16" name="TextBox 1">
            <a:extLst>
              <a:ext uri="{FF2B5EF4-FFF2-40B4-BE49-F238E27FC236}">
                <a16:creationId xmlns:a16="http://schemas.microsoft.com/office/drawing/2014/main" xmlns="" id="{56497CB9-C9EE-4476-963F-48DB5B81ABC9}"/>
              </a:ext>
            </a:extLst>
          </p:cNvPr>
          <p:cNvSpPr txBox="1">
            <a:spLocks noChangeArrowheads="1"/>
          </p:cNvSpPr>
          <p:nvPr/>
        </p:nvSpPr>
        <p:spPr bwMode="auto">
          <a:xfrm>
            <a:off x="4989535" y="3809989"/>
            <a:ext cx="3754751" cy="46166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d. </a:t>
            </a:r>
            <a:r>
              <a:rPr lang="en-US" altLang="en-US" sz="2400" b="1" dirty="0" err="1">
                <a:solidFill>
                  <a:srgbClr val="FF0000"/>
                </a:solidFill>
                <a:latin typeface="Times New Roman" panose="02020603050405020304" pitchFamily="18" charset="0"/>
                <a:cs typeface="Times New Roman" panose="02020603050405020304" pitchFamily="18" charset="0"/>
              </a:rPr>
              <a:t>có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bốn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rõ</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rệt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
            <a:extLst>
              <a:ext uri="{FF2B5EF4-FFF2-40B4-BE49-F238E27FC236}">
                <a16:creationId xmlns:a16="http://schemas.microsoft.com/office/drawing/2014/main" xmlns="" id="{B9E2B7C5-D302-4E7B-B526-501F36B76C5A}"/>
              </a:ext>
            </a:extLst>
          </p:cNvPr>
          <p:cNvSpPr txBox="1">
            <a:spLocks noChangeArrowheads="1"/>
          </p:cNvSpPr>
          <p:nvPr/>
        </p:nvSpPr>
        <p:spPr bwMode="auto">
          <a:xfrm>
            <a:off x="4983361" y="4510206"/>
            <a:ext cx="3754751" cy="46166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e. </a:t>
            </a:r>
            <a:r>
              <a:rPr lang="en-US" altLang="en-US" sz="2400" b="1" dirty="0" err="1">
                <a:solidFill>
                  <a:srgbClr val="FF0000"/>
                </a:solidFill>
                <a:latin typeface="Times New Roman" panose="02020603050405020304" pitchFamily="18" charset="0"/>
                <a:cs typeface="Times New Roman" panose="02020603050405020304" pitchFamily="18" charset="0"/>
              </a:rPr>
              <a:t>nhiệt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cao</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TextBox 1">
            <a:extLst>
              <a:ext uri="{FF2B5EF4-FFF2-40B4-BE49-F238E27FC236}">
                <a16:creationId xmlns:a16="http://schemas.microsoft.com/office/drawing/2014/main" xmlns="" id="{CD0E38C2-C648-4557-8E83-FE1D5BE2ADCB}"/>
              </a:ext>
            </a:extLst>
          </p:cNvPr>
          <p:cNvSpPr txBox="1">
            <a:spLocks noChangeArrowheads="1"/>
          </p:cNvSpPr>
          <p:nvPr/>
        </p:nvSpPr>
        <p:spPr bwMode="auto">
          <a:xfrm>
            <a:off x="4986448" y="5198067"/>
            <a:ext cx="3754751" cy="46166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g. </a:t>
            </a:r>
            <a:r>
              <a:rPr lang="en-US" altLang="en-US" sz="2400" b="1" dirty="0" err="1">
                <a:solidFill>
                  <a:srgbClr val="FF0000"/>
                </a:solidFill>
                <a:latin typeface="Times New Roman" panose="02020603050405020304" pitchFamily="18" charset="0"/>
                <a:cs typeface="Times New Roman" panose="02020603050405020304" pitchFamily="18" charset="0"/>
              </a:rPr>
              <a:t>giá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quanh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năm</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TextBox 1">
            <a:extLst>
              <a:ext uri="{FF2B5EF4-FFF2-40B4-BE49-F238E27FC236}">
                <a16:creationId xmlns:a16="http://schemas.microsoft.com/office/drawing/2014/main" xmlns="" id="{AB9677F1-7E7A-4D67-9076-073F259BA546}"/>
              </a:ext>
            </a:extLst>
          </p:cNvPr>
          <p:cNvSpPr txBox="1">
            <a:spLocks noChangeArrowheads="1"/>
          </p:cNvSpPr>
          <p:nvPr/>
        </p:nvSpPr>
        <p:spPr bwMode="auto">
          <a:xfrm>
            <a:off x="2284389" y="1881302"/>
            <a:ext cx="2050716" cy="830997"/>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buFontTx/>
              <a:buAutoNum type="arabicPeriod"/>
              <a:defRPr/>
            </a:pPr>
            <a:r>
              <a:rPr lang="en-US" altLang="en-US" sz="2400" b="1" dirty="0">
                <a:solidFill>
                  <a:srgbClr val="FF0000"/>
                </a:solidFill>
                <a:latin typeface="Times New Roman" panose="02020603050405020304" pitchFamily="18" charset="0"/>
                <a:cs typeface="Times New Roman" panose="02020603050405020304" pitchFamily="18" charset="0"/>
              </a:rPr>
              <a:t>ĐỚI NÓNG</a:t>
            </a:r>
          </a:p>
        </p:txBody>
      </p:sp>
      <p:sp>
        <p:nvSpPr>
          <p:cNvPr id="20" name="TextBox 1">
            <a:extLst>
              <a:ext uri="{FF2B5EF4-FFF2-40B4-BE49-F238E27FC236}">
                <a16:creationId xmlns:a16="http://schemas.microsoft.com/office/drawing/2014/main" xmlns="" id="{E77E53C3-44C0-4FEE-84FD-09BE96054597}"/>
              </a:ext>
            </a:extLst>
          </p:cNvPr>
          <p:cNvSpPr txBox="1">
            <a:spLocks noChangeArrowheads="1"/>
          </p:cNvSpPr>
          <p:nvPr/>
        </p:nvSpPr>
        <p:spPr bwMode="auto">
          <a:xfrm>
            <a:off x="2275120" y="3211714"/>
            <a:ext cx="1874633" cy="830997"/>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2. ĐỚI ÔN HÒA</a:t>
            </a:r>
          </a:p>
        </p:txBody>
      </p:sp>
      <p:cxnSp>
        <p:nvCxnSpPr>
          <p:cNvPr id="21" name="Straight Arrow Connector 20">
            <a:extLst>
              <a:ext uri="{FF2B5EF4-FFF2-40B4-BE49-F238E27FC236}">
                <a16:creationId xmlns:a16="http://schemas.microsoft.com/office/drawing/2014/main" xmlns="" id="{31951387-0C6A-40F2-AB6D-A4DF3170D444}"/>
              </a:ext>
            </a:extLst>
          </p:cNvPr>
          <p:cNvCxnSpPr>
            <a:cxnSpLocks/>
            <a:stCxn id="19" idx="3"/>
            <a:endCxn id="13" idx="1"/>
          </p:cNvCxnSpPr>
          <p:nvPr/>
        </p:nvCxnSpPr>
        <p:spPr>
          <a:xfrm flipV="1">
            <a:off x="4335105" y="988021"/>
            <a:ext cx="685327" cy="130878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5" name="Straight Arrow Connector 24">
            <a:extLst>
              <a:ext uri="{FF2B5EF4-FFF2-40B4-BE49-F238E27FC236}">
                <a16:creationId xmlns:a16="http://schemas.microsoft.com/office/drawing/2014/main" xmlns="" id="{A690A14F-7D6C-4ED7-86F1-E5A2D1AF2DF6}"/>
              </a:ext>
            </a:extLst>
          </p:cNvPr>
          <p:cNvCxnSpPr>
            <a:cxnSpLocks/>
            <a:stCxn id="19" idx="3"/>
            <a:endCxn id="17" idx="1"/>
          </p:cNvCxnSpPr>
          <p:nvPr/>
        </p:nvCxnSpPr>
        <p:spPr>
          <a:xfrm>
            <a:off x="4335105" y="2296801"/>
            <a:ext cx="648256" cy="244423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8" name="Straight Arrow Connector 27">
            <a:extLst>
              <a:ext uri="{FF2B5EF4-FFF2-40B4-BE49-F238E27FC236}">
                <a16:creationId xmlns:a16="http://schemas.microsoft.com/office/drawing/2014/main" xmlns="" id="{A5FFD9B1-9D53-474F-A028-5BCB67AB2848}"/>
              </a:ext>
            </a:extLst>
          </p:cNvPr>
          <p:cNvCxnSpPr>
            <a:cxnSpLocks/>
            <a:stCxn id="20" idx="3"/>
          </p:cNvCxnSpPr>
          <p:nvPr/>
        </p:nvCxnSpPr>
        <p:spPr>
          <a:xfrm flipV="1">
            <a:off x="4149753" y="3093135"/>
            <a:ext cx="833608" cy="53407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Straight Arrow Connector 30">
            <a:extLst>
              <a:ext uri="{FF2B5EF4-FFF2-40B4-BE49-F238E27FC236}">
                <a16:creationId xmlns:a16="http://schemas.microsoft.com/office/drawing/2014/main" xmlns="" id="{4C76B948-1038-43BC-928F-4CB5D7A9ADD9}"/>
              </a:ext>
            </a:extLst>
          </p:cNvPr>
          <p:cNvCxnSpPr>
            <a:cxnSpLocks/>
            <a:stCxn id="20" idx="3"/>
          </p:cNvCxnSpPr>
          <p:nvPr/>
        </p:nvCxnSpPr>
        <p:spPr>
          <a:xfrm>
            <a:off x="4149753" y="3627213"/>
            <a:ext cx="833608" cy="39557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4" name="Straight Arrow Connector 33">
            <a:extLst>
              <a:ext uri="{FF2B5EF4-FFF2-40B4-BE49-F238E27FC236}">
                <a16:creationId xmlns:a16="http://schemas.microsoft.com/office/drawing/2014/main" xmlns="" id="{9DF5F5F3-FB32-4593-A47B-94C24FB9DF70}"/>
              </a:ext>
            </a:extLst>
          </p:cNvPr>
          <p:cNvCxnSpPr>
            <a:cxnSpLocks/>
            <a:stCxn id="12" idx="3"/>
          </p:cNvCxnSpPr>
          <p:nvPr/>
        </p:nvCxnSpPr>
        <p:spPr>
          <a:xfrm flipV="1">
            <a:off x="4130243" y="2034746"/>
            <a:ext cx="853117" cy="281270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7" name="Straight Arrow Connector 36">
            <a:extLst>
              <a:ext uri="{FF2B5EF4-FFF2-40B4-BE49-F238E27FC236}">
                <a16:creationId xmlns:a16="http://schemas.microsoft.com/office/drawing/2014/main" xmlns="" id="{4CE65E17-34D5-4EC9-994D-FEF1DF8C082D}"/>
              </a:ext>
            </a:extLst>
          </p:cNvPr>
          <p:cNvCxnSpPr>
            <a:cxnSpLocks/>
            <a:stCxn id="12" idx="3"/>
            <a:endCxn id="18" idx="1"/>
          </p:cNvCxnSpPr>
          <p:nvPr/>
        </p:nvCxnSpPr>
        <p:spPr>
          <a:xfrm>
            <a:off x="4130243" y="4847455"/>
            <a:ext cx="856205" cy="58144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5470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fltVal val="0"/>
                                          </p:val>
                                        </p:tav>
                                        <p:tav tm="100000">
                                          <p:val>
                                            <p:strVal val="#ppt_w"/>
                                          </p:val>
                                        </p:tav>
                                      </p:tavLst>
                                    </p:anim>
                                    <p:anim calcmode="lin" valueType="num">
                                      <p:cBhvr>
                                        <p:cTn id="39" dur="1000" fill="hold"/>
                                        <p:tgtEl>
                                          <p:spTgt spid="25"/>
                                        </p:tgtEl>
                                        <p:attrNameLst>
                                          <p:attrName>ppt_h</p:attrName>
                                        </p:attrNameLst>
                                      </p:cBhvr>
                                      <p:tavLst>
                                        <p:tav tm="0">
                                          <p:val>
                                            <p:fltVal val="0"/>
                                          </p:val>
                                        </p:tav>
                                        <p:tav tm="100000">
                                          <p:val>
                                            <p:strVal val="#ppt_h"/>
                                          </p:val>
                                        </p:tav>
                                      </p:tavLst>
                                    </p:anim>
                                    <p:anim calcmode="lin" valueType="num">
                                      <p:cBhvr>
                                        <p:cTn id="40" dur="1000" fill="hold"/>
                                        <p:tgtEl>
                                          <p:spTgt spid="25"/>
                                        </p:tgtEl>
                                        <p:attrNameLst>
                                          <p:attrName>style.rotation</p:attrName>
                                        </p:attrNameLst>
                                      </p:cBhvr>
                                      <p:tavLst>
                                        <p:tav tm="0">
                                          <p:val>
                                            <p:fltVal val="90"/>
                                          </p:val>
                                        </p:tav>
                                        <p:tav tm="100000">
                                          <p:val>
                                            <p:fltVal val="0"/>
                                          </p:val>
                                        </p:tav>
                                      </p:tavLst>
                                    </p:anim>
                                    <p:animEffect transition="in" filter="fade">
                                      <p:cBhvr>
                                        <p:cTn id="41" dur="1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 calcmode="lin" valueType="num">
                                      <p:cBhvr>
                                        <p:cTn id="48" dur="1000" fill="hold"/>
                                        <p:tgtEl>
                                          <p:spTgt spid="28"/>
                                        </p:tgtEl>
                                        <p:attrNameLst>
                                          <p:attrName>style.rotation</p:attrName>
                                        </p:attrNameLst>
                                      </p:cBhvr>
                                      <p:tavLst>
                                        <p:tav tm="0">
                                          <p:val>
                                            <p:fltVal val="90"/>
                                          </p:val>
                                        </p:tav>
                                        <p:tav tm="100000">
                                          <p:val>
                                            <p:fltVal val="0"/>
                                          </p:val>
                                        </p:tav>
                                      </p:tavLst>
                                    </p:anim>
                                    <p:animEffect transition="in" filter="fade">
                                      <p:cBhvr>
                                        <p:cTn id="49" dur="10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 calcmode="lin" valueType="num">
                                      <p:cBhvr>
                                        <p:cTn id="56" dur="1000" fill="hold"/>
                                        <p:tgtEl>
                                          <p:spTgt spid="31"/>
                                        </p:tgtEl>
                                        <p:attrNameLst>
                                          <p:attrName>style.rotation</p:attrName>
                                        </p:attrNameLst>
                                      </p:cBhvr>
                                      <p:tavLst>
                                        <p:tav tm="0">
                                          <p:val>
                                            <p:fltVal val="90"/>
                                          </p:val>
                                        </p:tav>
                                        <p:tav tm="100000">
                                          <p:val>
                                            <p:fltVal val="0"/>
                                          </p:val>
                                        </p:tav>
                                      </p:tavLst>
                                    </p:anim>
                                    <p:animEffect transition="in" filter="fade">
                                      <p:cBhvr>
                                        <p:cTn id="57" dur="1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1000" fill="hold"/>
                                        <p:tgtEl>
                                          <p:spTgt spid="34"/>
                                        </p:tgtEl>
                                        <p:attrNameLst>
                                          <p:attrName>ppt_w</p:attrName>
                                        </p:attrNameLst>
                                      </p:cBhvr>
                                      <p:tavLst>
                                        <p:tav tm="0">
                                          <p:val>
                                            <p:fltVal val="0"/>
                                          </p:val>
                                        </p:tav>
                                        <p:tav tm="100000">
                                          <p:val>
                                            <p:strVal val="#ppt_w"/>
                                          </p:val>
                                        </p:tav>
                                      </p:tavLst>
                                    </p:anim>
                                    <p:anim calcmode="lin" valueType="num">
                                      <p:cBhvr>
                                        <p:cTn id="63" dur="1000" fill="hold"/>
                                        <p:tgtEl>
                                          <p:spTgt spid="34"/>
                                        </p:tgtEl>
                                        <p:attrNameLst>
                                          <p:attrName>ppt_h</p:attrName>
                                        </p:attrNameLst>
                                      </p:cBhvr>
                                      <p:tavLst>
                                        <p:tav tm="0">
                                          <p:val>
                                            <p:fltVal val="0"/>
                                          </p:val>
                                        </p:tav>
                                        <p:tav tm="100000">
                                          <p:val>
                                            <p:strVal val="#ppt_h"/>
                                          </p:val>
                                        </p:tav>
                                      </p:tavLst>
                                    </p:anim>
                                    <p:anim calcmode="lin" valueType="num">
                                      <p:cBhvr>
                                        <p:cTn id="64" dur="1000" fill="hold"/>
                                        <p:tgtEl>
                                          <p:spTgt spid="34"/>
                                        </p:tgtEl>
                                        <p:attrNameLst>
                                          <p:attrName>style.rotation</p:attrName>
                                        </p:attrNameLst>
                                      </p:cBhvr>
                                      <p:tavLst>
                                        <p:tav tm="0">
                                          <p:val>
                                            <p:fltVal val="90"/>
                                          </p:val>
                                        </p:tav>
                                        <p:tav tm="100000">
                                          <p:val>
                                            <p:fltVal val="0"/>
                                          </p:val>
                                        </p:tav>
                                      </p:tavLst>
                                    </p:anim>
                                    <p:animEffect transition="in" filter="fade">
                                      <p:cBhvr>
                                        <p:cTn id="65" dur="10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1000" fill="hold"/>
                                        <p:tgtEl>
                                          <p:spTgt spid="37"/>
                                        </p:tgtEl>
                                        <p:attrNameLst>
                                          <p:attrName>ppt_w</p:attrName>
                                        </p:attrNameLst>
                                      </p:cBhvr>
                                      <p:tavLst>
                                        <p:tav tm="0">
                                          <p:val>
                                            <p:fltVal val="0"/>
                                          </p:val>
                                        </p:tav>
                                        <p:tav tm="100000">
                                          <p:val>
                                            <p:strVal val="#ppt_w"/>
                                          </p:val>
                                        </p:tav>
                                      </p:tavLst>
                                    </p:anim>
                                    <p:anim calcmode="lin" valueType="num">
                                      <p:cBhvr>
                                        <p:cTn id="71" dur="1000" fill="hold"/>
                                        <p:tgtEl>
                                          <p:spTgt spid="37"/>
                                        </p:tgtEl>
                                        <p:attrNameLst>
                                          <p:attrName>ppt_h</p:attrName>
                                        </p:attrNameLst>
                                      </p:cBhvr>
                                      <p:tavLst>
                                        <p:tav tm="0">
                                          <p:val>
                                            <p:fltVal val="0"/>
                                          </p:val>
                                        </p:tav>
                                        <p:tav tm="100000">
                                          <p:val>
                                            <p:strVal val="#ppt_h"/>
                                          </p:val>
                                        </p:tav>
                                      </p:tavLst>
                                    </p:anim>
                                    <p:anim calcmode="lin" valueType="num">
                                      <p:cBhvr>
                                        <p:cTn id="72" dur="1000" fill="hold"/>
                                        <p:tgtEl>
                                          <p:spTgt spid="37"/>
                                        </p:tgtEl>
                                        <p:attrNameLst>
                                          <p:attrName>style.rotation</p:attrName>
                                        </p:attrNameLst>
                                      </p:cBhvr>
                                      <p:tavLst>
                                        <p:tav tm="0">
                                          <p:val>
                                            <p:fltVal val="90"/>
                                          </p:val>
                                        </p:tav>
                                        <p:tav tm="100000">
                                          <p:val>
                                            <p:fltVal val="0"/>
                                          </p:val>
                                        </p:tav>
                                      </p:tavLst>
                                    </p:anim>
                                    <p:animEffect transition="in" filter="fade">
                                      <p:cBhvr>
                                        <p:cTn id="7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325693"/>
            <a:ext cx="3483649" cy="769441"/>
            <a:chOff x="994820" y="448892"/>
            <a:chExt cx="607531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74262" cy="769441"/>
            </a:xfrm>
            <a:prstGeom prst="rect">
              <a:avLst/>
            </a:prstGeom>
            <a:noFill/>
          </p:spPr>
          <p:txBody>
            <a:bodyPr wrap="none" rtlCol="0">
              <a:spAutoFit/>
            </a:bodyPr>
            <a:lstStyle/>
            <a:p>
              <a:r>
                <a:rPr lang="en-US" altLang="zh-CN" sz="4400" b="1" dirty="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74074" y="1348121"/>
            <a:ext cx="8452262" cy="2428357"/>
          </a:xfrm>
          <a:prstGeom prst="rect">
            <a:avLst/>
          </a:prstGeom>
        </p:spPr>
        <p:txBody>
          <a:bodyPr wrap="square">
            <a:spAutoFit/>
          </a:bodyPr>
          <a:lstStyle/>
          <a:p>
            <a:pPr algn="ctr">
              <a:lnSpc>
                <a:spcPct val="115000"/>
              </a:lnSpc>
              <a:spcAft>
                <a:spcPts val="0"/>
              </a:spcAft>
            </a:pPr>
            <a:r>
              <a:rPr lang="en-US" sz="4400" b="1" dirty="0" err="1">
                <a:solidFill>
                  <a:srgbClr val="0070C0"/>
                </a:solidFill>
                <a:latin typeface="Times New Roman"/>
                <a:ea typeface="Calibri"/>
                <a:cs typeface="Times New Roman"/>
              </a:rPr>
              <a:t>Tìm</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và</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xác</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định</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vị</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trí</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của</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nước</a:t>
            </a:r>
            <a:r>
              <a:rPr lang="en-US" sz="4400" b="1" dirty="0">
                <a:solidFill>
                  <a:srgbClr val="0070C0"/>
                </a:solidFill>
                <a:latin typeface="Times New Roman"/>
                <a:ea typeface="Calibri"/>
                <a:cs typeface="Times New Roman"/>
              </a:rPr>
              <a:t> ta </a:t>
            </a:r>
            <a:r>
              <a:rPr lang="en-US" sz="4400" b="1" dirty="0" err="1">
                <a:solidFill>
                  <a:srgbClr val="0070C0"/>
                </a:solidFill>
                <a:latin typeface="Times New Roman"/>
                <a:ea typeface="Calibri"/>
                <a:cs typeface="Times New Roman"/>
              </a:rPr>
              <a:t>trên</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hình</a:t>
            </a:r>
            <a:r>
              <a:rPr lang="en-US" sz="4400" b="1" dirty="0">
                <a:solidFill>
                  <a:srgbClr val="0070C0"/>
                </a:solidFill>
                <a:latin typeface="Times New Roman"/>
                <a:ea typeface="Calibri"/>
                <a:cs typeface="Times New Roman"/>
              </a:rPr>
              <a:t> 2. </a:t>
            </a:r>
            <a:r>
              <a:rPr lang="en-US" sz="4400" b="1" dirty="0" err="1">
                <a:solidFill>
                  <a:srgbClr val="0070C0"/>
                </a:solidFill>
                <a:latin typeface="Times New Roman"/>
                <a:ea typeface="Calibri"/>
                <a:cs typeface="Times New Roman"/>
              </a:rPr>
              <a:t>Từ</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đó</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nêu</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một</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số</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đặc</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điềm</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của</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thiên</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nhiên</a:t>
            </a:r>
            <a:r>
              <a:rPr lang="en-US" sz="4400" b="1" dirty="0">
                <a:solidFill>
                  <a:srgbClr val="0070C0"/>
                </a:solidFill>
                <a:latin typeface="Times New Roman"/>
                <a:ea typeface="Calibri"/>
                <a:cs typeface="Times New Roman"/>
              </a:rPr>
              <a:t> </a:t>
            </a:r>
            <a:r>
              <a:rPr lang="en-US" sz="4400" b="1" dirty="0" err="1">
                <a:solidFill>
                  <a:srgbClr val="0070C0"/>
                </a:solidFill>
                <a:latin typeface="Times New Roman"/>
                <a:ea typeface="Calibri"/>
                <a:cs typeface="Times New Roman"/>
              </a:rPr>
              <a:t>Việt</a:t>
            </a:r>
            <a:r>
              <a:rPr lang="en-US" sz="4400" b="1" dirty="0">
                <a:solidFill>
                  <a:srgbClr val="0070C0"/>
                </a:solidFill>
                <a:latin typeface="Times New Roman"/>
                <a:ea typeface="Calibri"/>
                <a:cs typeface="Times New Roman"/>
              </a:rPr>
              <a:t> Nam</a:t>
            </a:r>
            <a:endParaRPr lang="en-US" sz="3600" dirty="0">
              <a:solidFill>
                <a:srgbClr val="0070C0"/>
              </a:solidFill>
              <a:effectLst/>
              <a:latin typeface="Calibri"/>
              <a:ea typeface="Calibri"/>
              <a:cs typeface="Times New Roman"/>
            </a:endParaRPr>
          </a:p>
        </p:txBody>
      </p:sp>
    </p:spTree>
    <p:extLst>
      <p:ext uri="{BB962C8B-B14F-4D97-AF65-F5344CB8AC3E}">
        <p14:creationId xmlns:p14="http://schemas.microsoft.com/office/powerpoint/2010/main" val="94686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16943"/>
            <a:ext cx="3483649" cy="769441"/>
            <a:chOff x="994820" y="448892"/>
            <a:chExt cx="607531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74262"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3" name="Rectangle 2"/>
          <p:cNvSpPr/>
          <p:nvPr/>
        </p:nvSpPr>
        <p:spPr>
          <a:xfrm>
            <a:off x="211741" y="625593"/>
            <a:ext cx="8650223" cy="6038576"/>
          </a:xfrm>
          <a:prstGeom prst="rect">
            <a:avLst/>
          </a:prstGeom>
        </p:spPr>
        <p:txBody>
          <a:bodyPr wrap="square">
            <a:spAutoFit/>
          </a:bodyPr>
          <a:lstStyle/>
          <a:p>
            <a:pPr algn="just">
              <a:lnSpc>
                <a:spcPct val="115000"/>
              </a:lnSpc>
              <a:spcAft>
                <a:spcPts val="0"/>
              </a:spcAft>
            </a:pPr>
            <a:r>
              <a:rPr lang="en-US" sz="2400" i="1" dirty="0" err="1">
                <a:latin typeface="Times New Roman" pitchFamily="18" charset="0"/>
                <a:ea typeface="Calibri"/>
                <a:cs typeface="Times New Roman" pitchFamily="18" charset="0"/>
              </a:rPr>
              <a:t>Nước</a:t>
            </a:r>
            <a:r>
              <a:rPr lang="en-US" sz="2400" i="1" dirty="0">
                <a:latin typeface="Times New Roman" pitchFamily="18" charset="0"/>
                <a:ea typeface="Calibri"/>
                <a:cs typeface="Times New Roman" pitchFamily="18" charset="0"/>
              </a:rPr>
              <a:t> ta ở </a:t>
            </a:r>
            <a:r>
              <a:rPr lang="en-US" sz="2400" i="1" dirty="0" err="1">
                <a:latin typeface="Times New Roman" pitchFamily="18" charset="0"/>
                <a:ea typeface="Calibri"/>
                <a:cs typeface="Times New Roman" pitchFamily="18" charset="0"/>
              </a:rPr>
              <a:t>nằm</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trong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khu</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vực</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đới</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nóng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Vì</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thế</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thiên</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nhiên</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Việt</a:t>
            </a:r>
            <a:r>
              <a:rPr lang="en-US" sz="2400" i="1" dirty="0">
                <a:latin typeface="Times New Roman" pitchFamily="18" charset="0"/>
                <a:ea typeface="Calibri"/>
                <a:cs typeface="Times New Roman" pitchFamily="18" charset="0"/>
              </a:rPr>
              <a:t> Nam </a:t>
            </a:r>
            <a:r>
              <a:rPr lang="en-US" sz="2400" i="1" dirty="0" err="1">
                <a:latin typeface="Times New Roman" pitchFamily="18" charset="0"/>
                <a:ea typeface="Calibri"/>
                <a:cs typeface="Times New Roman" pitchFamily="18" charset="0"/>
              </a:rPr>
              <a:t>mang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đặc</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điểm</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của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đới</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nóng</a:t>
            </a:r>
            <a:r>
              <a:rPr lang="en-US" sz="2400" i="1" dirty="0">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algn="just">
              <a:lnSpc>
                <a:spcPct val="115000"/>
              </a:lnSpc>
              <a:spcAft>
                <a:spcPts val="0"/>
              </a:spcAft>
            </a:pP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Việt</a:t>
            </a:r>
            <a:r>
              <a:rPr lang="en-US" sz="2400" i="1" dirty="0">
                <a:latin typeface="Times New Roman" pitchFamily="18" charset="0"/>
                <a:ea typeface="Calibri"/>
                <a:cs typeface="Times New Roman" pitchFamily="18" charset="0"/>
              </a:rPr>
              <a:t> Nam </a:t>
            </a:r>
            <a:r>
              <a:rPr lang="en-US" sz="2400" i="1" dirty="0" err="1">
                <a:latin typeface="Times New Roman" pitchFamily="18" charset="0"/>
                <a:ea typeface="Calibri"/>
                <a:cs typeface="Times New Roman" pitchFamily="18" charset="0"/>
              </a:rPr>
              <a:t>là</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nước</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nhiệt</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đới</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gió</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mùa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ẩm</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Là</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tính</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chất</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nền</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tảng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của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thiên</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nhiên</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Việt</a:t>
            </a:r>
            <a:r>
              <a:rPr lang="en-US" sz="2400" i="1" dirty="0">
                <a:latin typeface="Times New Roman" pitchFamily="18" charset="0"/>
                <a:ea typeface="Calibri"/>
                <a:cs typeface="Times New Roman" pitchFamily="18" charset="0"/>
              </a:rPr>
              <a:t> Nam, </a:t>
            </a:r>
            <a:r>
              <a:rPr lang="en-US" sz="2400" i="1" dirty="0" err="1">
                <a:latin typeface="Times New Roman" pitchFamily="18" charset="0"/>
                <a:ea typeface="Calibri"/>
                <a:cs typeface="Times New Roman" pitchFamily="18" charset="0"/>
              </a:rPr>
              <a:t>thể</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hiện</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trong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các</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thành</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phần</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của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cảnh</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quan</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tự</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nhiên</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rõ</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nét</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nhất</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là</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môi</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trường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khí</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hậu</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nóng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ẩm</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mưa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nhiều</a:t>
            </a:r>
            <a:r>
              <a:rPr lang="en-US" sz="2400" i="1" dirty="0">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algn="just">
              <a:lnSpc>
                <a:spcPct val="115000"/>
              </a:lnSpc>
              <a:spcAft>
                <a:spcPts val="0"/>
              </a:spcAft>
            </a:pP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Nhiệt</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đới</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gió</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mùa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ẩm</a:t>
            </a:r>
            <a:endParaRPr lang="en-US" sz="2400" dirty="0">
              <a:latin typeface="Times New Roman" pitchFamily="18" charset="0"/>
              <a:ea typeface="Calibri"/>
              <a:cs typeface="Times New Roman" pitchFamily="18" charset="0"/>
            </a:endParaRPr>
          </a:p>
          <a:p>
            <a:pPr indent="457200" algn="just">
              <a:lnSpc>
                <a:spcPct val="115000"/>
              </a:lnSpc>
              <a:spcAft>
                <a:spcPts val="0"/>
              </a:spcAft>
            </a:pP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Số</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giờ</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nắng</a:t>
            </a:r>
            <a:r>
              <a:rPr lang="en-US" sz="2400" i="1" dirty="0">
                <a:latin typeface="Times New Roman" pitchFamily="18" charset="0"/>
                <a:ea typeface="Calibri"/>
                <a:cs typeface="Times New Roman" pitchFamily="18" charset="0"/>
              </a:rPr>
              <a:t>: 1400- 3000 </a:t>
            </a:r>
            <a:r>
              <a:rPr lang="en-US" sz="2400" i="1" dirty="0" err="1">
                <a:latin typeface="Times New Roman" pitchFamily="18" charset="0"/>
                <a:ea typeface="Calibri"/>
                <a:cs typeface="Times New Roman" pitchFamily="18" charset="0"/>
              </a:rPr>
              <a:t>giờ</a:t>
            </a:r>
            <a:r>
              <a:rPr lang="en-US" sz="2400" i="1" dirty="0">
                <a:latin typeface="Times New Roman" pitchFamily="18" charset="0"/>
                <a:ea typeface="Calibri"/>
                <a:cs typeface="Times New Roman" pitchFamily="18" charset="0"/>
              </a:rPr>
              <a:t>/</a:t>
            </a:r>
            <a:r>
              <a:rPr lang="en-US" sz="2400" i="1" dirty="0" err="1">
                <a:latin typeface="Times New Roman" pitchFamily="18" charset="0"/>
                <a:ea typeface="Calibri"/>
                <a:cs typeface="Times New Roman" pitchFamily="18" charset="0"/>
              </a:rPr>
              <a:t>năm</a:t>
            </a:r>
            <a:endParaRPr lang="en-US" sz="2400" dirty="0">
              <a:latin typeface="Times New Roman" pitchFamily="18" charset="0"/>
              <a:ea typeface="Calibri"/>
              <a:cs typeface="Times New Roman" pitchFamily="18" charset="0"/>
            </a:endParaRPr>
          </a:p>
          <a:p>
            <a:pPr indent="457200" algn="just">
              <a:lnSpc>
                <a:spcPct val="115000"/>
              </a:lnSpc>
              <a:spcAft>
                <a:spcPts val="0"/>
              </a:spcAft>
            </a:pP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Nhiệt</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độ</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trung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bình</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năm</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của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nước</a:t>
            </a:r>
            <a:r>
              <a:rPr lang="en-US" sz="2400" i="1" dirty="0">
                <a:latin typeface="Times New Roman" pitchFamily="18" charset="0"/>
                <a:ea typeface="Calibri"/>
                <a:cs typeface="Times New Roman" pitchFamily="18" charset="0"/>
              </a:rPr>
              <a:t> ta </a:t>
            </a:r>
            <a:r>
              <a:rPr lang="en-US" sz="2400" i="1" dirty="0" err="1">
                <a:latin typeface="Times New Roman" pitchFamily="18" charset="0"/>
                <a:ea typeface="Calibri"/>
                <a:cs typeface="Times New Roman" pitchFamily="18" charset="0"/>
              </a:rPr>
              <a:t>cao</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trên</a:t>
            </a:r>
            <a:r>
              <a:rPr lang="en-US" sz="2400" i="1" dirty="0">
                <a:latin typeface="Times New Roman" pitchFamily="18" charset="0"/>
                <a:ea typeface="Calibri"/>
                <a:cs typeface="Times New Roman" pitchFamily="18" charset="0"/>
              </a:rPr>
              <a:t> 21</a:t>
            </a:r>
            <a:r>
              <a:rPr lang="en-US" sz="2400" i="1" baseline="30000" dirty="0">
                <a:latin typeface="Times New Roman" pitchFamily="18" charset="0"/>
                <a:ea typeface="Calibri"/>
                <a:cs typeface="Times New Roman" pitchFamily="18" charset="0"/>
              </a:rPr>
              <a:t>o</a:t>
            </a:r>
            <a:r>
              <a:rPr lang="en-US" sz="2400" i="1" dirty="0">
                <a:latin typeface="Times New Roman" pitchFamily="18" charset="0"/>
                <a:ea typeface="Calibri"/>
                <a:cs typeface="Times New Roman" pitchFamily="18" charset="0"/>
              </a:rPr>
              <a:t>C</a:t>
            </a:r>
            <a:endParaRPr lang="en-US" sz="2400" dirty="0">
              <a:latin typeface="Times New Roman" pitchFamily="18" charset="0"/>
              <a:ea typeface="Calibri"/>
              <a:cs typeface="Times New Roman" pitchFamily="18" charset="0"/>
            </a:endParaRPr>
          </a:p>
          <a:p>
            <a:pPr indent="457200" algn="just">
              <a:lnSpc>
                <a:spcPct val="115000"/>
              </a:lnSpc>
              <a:spcAft>
                <a:spcPts val="0"/>
              </a:spcAft>
            </a:pP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Hướng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gió</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Mùa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đông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lạnh</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khô</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với</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gió</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Đông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Bắc</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Mùa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hạ</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nóng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ẩm</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với</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gió</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mùa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Tây</a:t>
            </a:r>
            <a:r>
              <a:rPr lang="en-US" sz="2400" i="1" dirty="0">
                <a:latin typeface="Times New Roman" pitchFamily="18" charset="0"/>
                <a:ea typeface="Calibri"/>
                <a:cs typeface="Times New Roman" pitchFamily="18" charset="0"/>
              </a:rPr>
              <a:t> Nam.</a:t>
            </a:r>
            <a:endParaRPr lang="en-US" sz="2400" dirty="0">
              <a:latin typeface="Times New Roman" pitchFamily="18" charset="0"/>
              <a:ea typeface="Calibri"/>
              <a:cs typeface="Times New Roman" pitchFamily="18" charset="0"/>
            </a:endParaRPr>
          </a:p>
          <a:p>
            <a:pPr indent="457200" algn="just">
              <a:lnSpc>
                <a:spcPct val="115000"/>
              </a:lnSpc>
              <a:spcAft>
                <a:spcPts val="0"/>
              </a:spcAft>
            </a:pP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Lượng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mưa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của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năm</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lớn</a:t>
            </a:r>
            <a:r>
              <a:rPr lang="en-US" sz="2400" i="1" dirty="0">
                <a:latin typeface="Times New Roman" pitchFamily="18" charset="0"/>
                <a:ea typeface="Calibri"/>
                <a:cs typeface="Times New Roman" pitchFamily="18" charset="0"/>
              </a:rPr>
              <a:t>: 1500 – 2000 mm/</a:t>
            </a:r>
            <a:r>
              <a:rPr lang="en-US" sz="2400" i="1" dirty="0" err="1">
                <a:latin typeface="Times New Roman" pitchFamily="18" charset="0"/>
                <a:ea typeface="Calibri"/>
                <a:cs typeface="Times New Roman" pitchFamily="18" charset="0"/>
              </a:rPr>
              <a:t>năm</a:t>
            </a:r>
            <a:r>
              <a:rPr lang="en-US" sz="2400" i="1" dirty="0">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indent="457200" algn="just">
              <a:lnSpc>
                <a:spcPct val="115000"/>
              </a:lnSpc>
              <a:spcAft>
                <a:spcPts val="0"/>
              </a:spcAft>
            </a:pP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Độ</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ẩm</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không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khí</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trên</a:t>
            </a:r>
            <a:r>
              <a:rPr lang="en-US" sz="2400" i="1" dirty="0">
                <a:latin typeface="Times New Roman" pitchFamily="18" charset="0"/>
                <a:ea typeface="Calibri"/>
                <a:cs typeface="Times New Roman" pitchFamily="18" charset="0"/>
              </a:rPr>
              <a:t> 80%, so </a:t>
            </a:r>
            <a:r>
              <a:rPr lang="en-US" sz="2400" i="1" dirty="0" err="1">
                <a:latin typeface="Times New Roman" pitchFamily="18" charset="0"/>
                <a:ea typeface="Calibri"/>
                <a:cs typeface="Times New Roman" pitchFamily="18" charset="0"/>
              </a:rPr>
              <a:t>với</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các</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nước</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cùng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vĩ</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độ</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nước</a:t>
            </a:r>
            <a:r>
              <a:rPr lang="en-US" sz="2400" i="1" dirty="0">
                <a:latin typeface="Times New Roman" pitchFamily="18" charset="0"/>
                <a:ea typeface="Calibri"/>
                <a:cs typeface="Times New Roman" pitchFamily="18" charset="0"/>
              </a:rPr>
              <a:t> ta </a:t>
            </a:r>
            <a:r>
              <a:rPr lang="en-US" sz="2400" i="1" dirty="0" err="1">
                <a:latin typeface="Times New Roman" pitchFamily="18" charset="0"/>
                <a:ea typeface="Calibri"/>
                <a:cs typeface="Times New Roman" pitchFamily="18" charset="0"/>
              </a:rPr>
              <a:t>có</a:t>
            </a:r>
            <a:r>
              <a:rPr lang="en-US" sz="2400" i="1" dirty="0">
                <a:latin typeface="Times New Roman" pitchFamily="18" charset="0"/>
                <a:ea typeface="Calibri"/>
                <a:cs typeface="Times New Roman" pitchFamily="18" charset="0"/>
              </a:rPr>
              <a:t> 1 </a:t>
            </a:r>
            <a:r>
              <a:rPr lang="en-US" sz="2400" i="1" dirty="0" err="1">
                <a:latin typeface="Times New Roman" pitchFamily="18" charset="0"/>
                <a:ea typeface="Calibri"/>
                <a:cs typeface="Times New Roman" pitchFamily="18" charset="0"/>
              </a:rPr>
              <a:t>mùa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đông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lạnh</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hơn</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và</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một</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mùa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hạ</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mát</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hơn</a:t>
            </a:r>
            <a:r>
              <a:rPr lang="en-US" sz="2400" i="1" dirty="0">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indent="457200" algn="just">
              <a:lnSpc>
                <a:spcPct val="115000"/>
              </a:lnSpc>
              <a:spcAft>
                <a:spcPts val="0"/>
              </a:spcAft>
            </a:pP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Động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vật</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thực</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vật</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đa</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dạng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phong</a:t>
            </a:r>
            <a:r>
              <a:rPr lang="en-US" sz="2400" i="1" dirty="0">
                <a:latin typeface="Times New Roman" pitchFamily="18" charset="0"/>
                <a:ea typeface="Calibri"/>
                <a:cs typeface="Times New Roman" pitchFamily="18" charset="0"/>
              </a:rPr>
              <a:t> </a:t>
            </a:r>
            <a:r>
              <a:rPr lang="en-US" sz="2400" i="1" dirty="0" err="1">
                <a:latin typeface="Times New Roman" pitchFamily="18" charset="0"/>
                <a:ea typeface="Calibri"/>
                <a:cs typeface="Times New Roman" pitchFamily="18" charset="0"/>
              </a:rPr>
              <a:t>phú</a:t>
            </a:r>
            <a:r>
              <a:rPr lang="en-US" sz="2400" i="1" dirty="0">
                <a:latin typeface="Times New Roman" pitchFamily="18" charset="0"/>
                <a:ea typeface="Calibri"/>
                <a:cs typeface="Times New Roman" pitchFamily="18" charset="0"/>
              </a:rPr>
              <a:t>.</a:t>
            </a:r>
            <a:endParaRPr lang="en-US" sz="2400" dirty="0">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09469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ÓA HỌC 12 – CHƯƠNG TRÌNH NÂNG CAO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95500" y="3105834"/>
            <a:ext cx="4953000" cy="646331"/>
          </a:xfrm>
          <a:prstGeom prst="rect">
            <a:avLst/>
          </a:prstGeom>
          <a:noFill/>
        </p:spPr>
        <p:txBody>
          <a:bodyPr wrap="square" rtlCol="0">
            <a:spAutoFit/>
          </a:bodyPr>
          <a:lstStyle/>
          <a:p>
            <a:r>
              <a:rPr lang="en-US" sz="3600" b="1" i="1" dirty="0" err="1" smtClean="0"/>
              <a:t>Bài</a:t>
            </a:r>
            <a:r>
              <a:rPr lang="en-US" sz="3600" b="1" i="1" dirty="0" smtClean="0"/>
              <a:t> </a:t>
            </a:r>
            <a:r>
              <a:rPr lang="en-US" sz="3600" b="1" i="1" dirty="0" err="1" smtClean="0"/>
              <a:t>thuyết</a:t>
            </a:r>
            <a:r>
              <a:rPr lang="en-US" sz="3600" b="1" i="1" dirty="0" smtClean="0"/>
              <a:t> </a:t>
            </a:r>
            <a:r>
              <a:rPr lang="en-US" sz="3600" b="1" i="1" dirty="0" err="1" smtClean="0"/>
              <a:t>trình</a:t>
            </a:r>
            <a:r>
              <a:rPr lang="en-US" sz="3600" b="1" i="1" dirty="0" smtClean="0"/>
              <a:t> </a:t>
            </a:r>
            <a:r>
              <a:rPr lang="en-US" sz="3600" b="1" i="1" dirty="0" err="1" smtClean="0"/>
              <a:t>của</a:t>
            </a:r>
            <a:r>
              <a:rPr lang="en-US" sz="3600" b="1" i="1" dirty="0" smtClean="0"/>
              <a:t> </a:t>
            </a:r>
            <a:r>
              <a:rPr lang="en-US" sz="3600" b="1" i="1" dirty="0" err="1" smtClean="0"/>
              <a:t>tổ</a:t>
            </a:r>
            <a:r>
              <a:rPr lang="en-US" sz="3600" b="1" i="1" dirty="0" smtClean="0"/>
              <a:t> 4</a:t>
            </a:r>
            <a:endParaRPr lang="en-US" sz="3600" b="1" i="1" dirty="0"/>
          </a:p>
        </p:txBody>
      </p:sp>
    </p:spTree>
    <p:extLst>
      <p:ext uri="{BB962C8B-B14F-4D97-AF65-F5344CB8AC3E}">
        <p14:creationId xmlns:p14="http://schemas.microsoft.com/office/powerpoint/2010/main" val="4035189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525"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5" y="1"/>
            <a:ext cx="9304015"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11" y="-444895"/>
            <a:ext cx="9153525"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4868" y="4543065"/>
            <a:ext cx="1673107"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551719" y="4927599"/>
            <a:ext cx="437450"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9221992" y="5663638"/>
            <a:ext cx="349782"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3276" y="991464"/>
            <a:ext cx="1115579"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1737" y="752024"/>
            <a:ext cx="1498298" cy="6239144"/>
          </a:xfrm>
          <a:prstGeom prst="rect">
            <a:avLst/>
          </a:prstGeom>
        </p:spPr>
      </p:pic>
      <p:grpSp>
        <p:nvGrpSpPr>
          <p:cNvPr id="28" name="组合 27"/>
          <p:cNvGrpSpPr/>
          <p:nvPr/>
        </p:nvGrpSpPr>
        <p:grpSpPr>
          <a:xfrm>
            <a:off x="6296971" y="2087412"/>
            <a:ext cx="1015565"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425178" y="2256209"/>
              <a:ext cx="1295654"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053553" y="1678432"/>
            <a:ext cx="1417376" cy="1168595"/>
            <a:chOff x="2738071" y="1678431"/>
            <a:chExt cx="1889834"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738071" y="1884762"/>
              <a:ext cx="1889834"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3447436" y="2031261"/>
            <a:ext cx="1245854" cy="1168595"/>
            <a:chOff x="4596583" y="2031260"/>
            <a:chExt cx="1661138"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596583" y="2203500"/>
              <a:ext cx="1661138"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4641880" y="1967333"/>
            <a:ext cx="1555234" cy="1168595"/>
            <a:chOff x="6189173" y="1967332"/>
            <a:chExt cx="207364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189173" y="2175921"/>
              <a:ext cx="207364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1950700" y="1827170"/>
            <a:ext cx="654056"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3476944" y="1816637"/>
            <a:ext cx="490542"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5518256" y="1852964"/>
            <a:ext cx="490542"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6813613" y="2014731"/>
            <a:ext cx="490542"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620406095"/>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52400"/>
            <a:ext cx="4800600" cy="646331"/>
          </a:xfrm>
          <a:prstGeom prst="rect">
            <a:avLst/>
          </a:prstGeom>
          <a:noFill/>
        </p:spPr>
        <p:txBody>
          <a:bodyPr wrap="square" rtlCol="0">
            <a:spAutoFit/>
          </a:bodyPr>
          <a:lstStyle/>
          <a:p>
            <a:pPr algn="ctr"/>
            <a:r>
              <a:rPr lang="en-US" sz="3600" b="1" dirty="0" err="1" smtClean="0"/>
              <a:t>Học</a:t>
            </a:r>
            <a:r>
              <a:rPr lang="en-US" sz="3600" b="1" dirty="0" smtClean="0"/>
              <a:t> </a:t>
            </a:r>
            <a:r>
              <a:rPr lang="en-US" sz="3600" b="1" dirty="0" err="1" smtClean="0"/>
              <a:t>bài</a:t>
            </a:r>
            <a:r>
              <a:rPr lang="en-US" sz="3600" b="1" dirty="0" smtClean="0"/>
              <a:t> </a:t>
            </a:r>
            <a:r>
              <a:rPr lang="en-US" sz="3600" b="1" dirty="0" err="1" smtClean="0"/>
              <a:t>cũ</a:t>
            </a:r>
            <a:r>
              <a:rPr lang="en-US" sz="3600" b="1" dirty="0" smtClean="0"/>
              <a:t>:</a:t>
            </a:r>
            <a:endParaRPr lang="en-US" sz="3600" b="1" dirty="0"/>
          </a:p>
        </p:txBody>
      </p:sp>
      <p:sp>
        <p:nvSpPr>
          <p:cNvPr id="3" name="TextBox 2"/>
          <p:cNvSpPr txBox="1"/>
          <p:nvPr/>
        </p:nvSpPr>
        <p:spPr>
          <a:xfrm>
            <a:off x="0" y="376537"/>
            <a:ext cx="5334000" cy="461665"/>
          </a:xfrm>
          <a:prstGeom prst="rect">
            <a:avLst/>
          </a:prstGeom>
          <a:noFill/>
        </p:spPr>
        <p:txBody>
          <a:bodyPr wrap="square" rtlCol="0">
            <a:spAutoFit/>
          </a:bodyPr>
          <a:lstStyle/>
          <a:p>
            <a:r>
              <a:rPr lang="en-US" sz="2400" b="1" dirty="0" smtClean="0"/>
              <a:t>1.Đặc </a:t>
            </a:r>
            <a:r>
              <a:rPr lang="en-US" sz="2400" b="1" dirty="0" err="1" smtClean="0"/>
              <a:t>điểm</a:t>
            </a:r>
            <a:r>
              <a:rPr lang="en-US" sz="2400" b="1" dirty="0" smtClean="0"/>
              <a:t> </a:t>
            </a:r>
            <a:r>
              <a:rPr lang="en-US" sz="2400" b="1" dirty="0" err="1" smtClean="0"/>
              <a:t>của</a:t>
            </a:r>
            <a:r>
              <a:rPr lang="en-US" sz="2400" b="1" dirty="0" smtClean="0"/>
              <a:t> </a:t>
            </a:r>
            <a:r>
              <a:rPr lang="en-US" sz="2400" b="1" dirty="0" err="1" smtClean="0"/>
              <a:t>rừng</a:t>
            </a:r>
            <a:r>
              <a:rPr lang="en-US" sz="2400" b="1" dirty="0" smtClean="0"/>
              <a:t> </a:t>
            </a:r>
            <a:r>
              <a:rPr lang="en-US" sz="2400" b="1" dirty="0" err="1" smtClean="0"/>
              <a:t>nhiệt</a:t>
            </a:r>
            <a:r>
              <a:rPr lang="en-US" sz="2400" b="1" dirty="0" smtClean="0"/>
              <a:t> </a:t>
            </a:r>
            <a:r>
              <a:rPr lang="en-US" sz="2400" b="1" dirty="0" err="1" smtClean="0"/>
              <a:t>đới</a:t>
            </a:r>
            <a:r>
              <a:rPr lang="en-US" sz="2400" b="1" dirty="0" smtClean="0"/>
              <a:t>.</a:t>
            </a:r>
            <a:endParaRPr lang="en-US" sz="2400" b="1" dirty="0"/>
          </a:p>
        </p:txBody>
      </p:sp>
      <p:pic>
        <p:nvPicPr>
          <p:cNvPr id="4" name="table"/>
          <p:cNvPicPr>
            <a:picLocks noChangeAspect="1"/>
          </p:cNvPicPr>
          <p:nvPr/>
        </p:nvPicPr>
        <p:blipFill>
          <a:blip r:embed="rId2"/>
          <a:stretch>
            <a:fillRect/>
          </a:stretch>
        </p:blipFill>
        <p:spPr>
          <a:xfrm>
            <a:off x="152400" y="838202"/>
            <a:ext cx="8763000" cy="5791200"/>
          </a:xfrm>
          <a:prstGeom prst="rect">
            <a:avLst/>
          </a:prstGeom>
        </p:spPr>
      </p:pic>
    </p:spTree>
    <p:extLst>
      <p:ext uri="{BB962C8B-B14F-4D97-AF65-F5344CB8AC3E}">
        <p14:creationId xmlns:p14="http://schemas.microsoft.com/office/powerpoint/2010/main" val="39074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76537"/>
            <a:ext cx="5334000" cy="461665"/>
          </a:xfrm>
          <a:prstGeom prst="rect">
            <a:avLst/>
          </a:prstGeom>
          <a:noFill/>
        </p:spPr>
        <p:txBody>
          <a:bodyPr wrap="square" rtlCol="0">
            <a:spAutoFit/>
          </a:bodyPr>
          <a:lstStyle/>
          <a:p>
            <a:r>
              <a:rPr lang="en-US" sz="2400" dirty="0" smtClean="0"/>
              <a:t>2.Bảo </a:t>
            </a:r>
            <a:r>
              <a:rPr lang="en-US" sz="2400" dirty="0" err="1" smtClean="0"/>
              <a:t>vệ</a:t>
            </a:r>
            <a:r>
              <a:rPr lang="en-US" sz="2400" dirty="0" smtClean="0"/>
              <a:t> </a:t>
            </a:r>
            <a:r>
              <a:rPr lang="en-US" sz="2400" dirty="0" err="1" smtClean="0"/>
              <a:t>rừng</a:t>
            </a:r>
            <a:r>
              <a:rPr lang="en-US" sz="2400" dirty="0" smtClean="0"/>
              <a:t> </a:t>
            </a:r>
            <a:r>
              <a:rPr lang="en-US" sz="2400" dirty="0" err="1" smtClean="0"/>
              <a:t>nhiệt</a:t>
            </a:r>
            <a:r>
              <a:rPr lang="en-US" sz="2400" dirty="0" smtClean="0"/>
              <a:t> </a:t>
            </a:r>
            <a:r>
              <a:rPr lang="en-US" sz="2400" dirty="0" err="1" smtClean="0"/>
              <a:t>đới</a:t>
            </a:r>
            <a:r>
              <a:rPr lang="en-US" sz="2400" dirty="0" smtClean="0"/>
              <a:t>.</a:t>
            </a:r>
            <a:endParaRPr lang="en-US" sz="2400" dirty="0"/>
          </a:p>
        </p:txBody>
      </p:sp>
      <p:sp>
        <p:nvSpPr>
          <p:cNvPr id="3" name="TextBox 2"/>
          <p:cNvSpPr txBox="1"/>
          <p:nvPr/>
        </p:nvSpPr>
        <p:spPr>
          <a:xfrm>
            <a:off x="2057400" y="-152400"/>
            <a:ext cx="4800600" cy="646331"/>
          </a:xfrm>
          <a:prstGeom prst="rect">
            <a:avLst/>
          </a:prstGeom>
          <a:noFill/>
        </p:spPr>
        <p:txBody>
          <a:bodyPr wrap="square" rtlCol="0">
            <a:spAutoFit/>
          </a:bodyPr>
          <a:lstStyle/>
          <a:p>
            <a:pPr algn="ctr"/>
            <a:r>
              <a:rPr lang="en-US" sz="3600" b="1" dirty="0" err="1" smtClean="0"/>
              <a:t>Học</a:t>
            </a:r>
            <a:r>
              <a:rPr lang="en-US" sz="3600" b="1" dirty="0" smtClean="0"/>
              <a:t> </a:t>
            </a:r>
            <a:r>
              <a:rPr lang="en-US" sz="3600" b="1" dirty="0" err="1" smtClean="0"/>
              <a:t>bài</a:t>
            </a:r>
            <a:r>
              <a:rPr lang="en-US" sz="3600" b="1" dirty="0" smtClean="0"/>
              <a:t> </a:t>
            </a:r>
            <a:r>
              <a:rPr lang="en-US" sz="3600" b="1" dirty="0" err="1" smtClean="0"/>
              <a:t>cũ</a:t>
            </a:r>
            <a:r>
              <a:rPr lang="en-US" sz="3600" b="1" dirty="0" smtClean="0"/>
              <a:t>:</a:t>
            </a:r>
            <a:endParaRPr lang="en-US" sz="3600" b="1" dirty="0"/>
          </a:p>
        </p:txBody>
      </p:sp>
      <p:sp>
        <p:nvSpPr>
          <p:cNvPr id="4" name="Rectangle 3"/>
          <p:cNvSpPr/>
          <p:nvPr/>
        </p:nvSpPr>
        <p:spPr>
          <a:xfrm>
            <a:off x="0" y="685801"/>
            <a:ext cx="7651668" cy="256993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15000"/>
              </a:lnSpc>
              <a:spcAft>
                <a:spcPts val="0"/>
              </a:spcAft>
            </a:pPr>
            <a:r>
              <a:rPr lang="nl-NL" sz="2800" dirty="0">
                <a:latin typeface="Times New Roman"/>
                <a:ea typeface="Calibri"/>
                <a:cs typeface="Times New Roman"/>
              </a:rPr>
              <a:t>- </a:t>
            </a:r>
            <a:r>
              <a:rPr lang="nl-NL" sz="2800" b="1" dirty="0">
                <a:latin typeface="Times New Roman"/>
                <a:ea typeface="Calibri"/>
                <a:cs typeface="Times New Roman"/>
              </a:rPr>
              <a:t>Vai trò:</a:t>
            </a:r>
            <a:r>
              <a:rPr lang="nl-NL" sz="2800" dirty="0">
                <a:latin typeface="Times New Roman"/>
                <a:ea typeface="Calibri"/>
                <a:cs typeface="Times New Roman"/>
              </a:rPr>
              <a:t> </a:t>
            </a:r>
            <a:endParaRPr lang="nl-NL" sz="2800" dirty="0" smtClean="0">
              <a:latin typeface="Times New Roman"/>
              <a:ea typeface="Calibri"/>
              <a:cs typeface="Times New Roman"/>
            </a:endParaRPr>
          </a:p>
          <a:p>
            <a:pPr algn="just" fontAlgn="base">
              <a:lnSpc>
                <a:spcPct val="115000"/>
              </a:lnSpc>
              <a:spcAft>
                <a:spcPts val="0"/>
              </a:spcAft>
            </a:pPr>
            <a:r>
              <a:rPr lang="nl-NL" sz="2800" dirty="0" smtClean="0">
                <a:latin typeface="Times New Roman"/>
                <a:ea typeface="Calibri"/>
                <a:cs typeface="Times New Roman"/>
              </a:rPr>
              <a:t>     + Hết </a:t>
            </a:r>
            <a:r>
              <a:rPr lang="nl-NL" sz="2800" dirty="0">
                <a:latin typeface="Times New Roman"/>
                <a:ea typeface="Calibri"/>
                <a:cs typeface="Times New Roman"/>
              </a:rPr>
              <a:t>sức quan trọng đối với việc </a:t>
            </a:r>
            <a:r>
              <a:rPr lang="nl-NL" sz="2800" dirty="0" smtClean="0">
                <a:latin typeface="Times New Roman"/>
                <a:ea typeface="Calibri"/>
                <a:cs typeface="Times New Roman"/>
              </a:rPr>
              <a:t>ổn </a:t>
            </a:r>
            <a:r>
              <a:rPr lang="nl-NL" sz="2800" dirty="0">
                <a:latin typeface="Times New Roman"/>
                <a:ea typeface="Calibri"/>
                <a:cs typeface="Times New Roman"/>
              </a:rPr>
              <a:t>định khí hậu Trái </a:t>
            </a:r>
            <a:r>
              <a:rPr lang="nl-NL" sz="2800" dirty="0" smtClean="0">
                <a:latin typeface="Times New Roman"/>
                <a:ea typeface="Calibri"/>
                <a:cs typeface="Times New Roman"/>
              </a:rPr>
              <a:t>Đất</a:t>
            </a:r>
            <a:r>
              <a:rPr lang="nl-NL" sz="2800" dirty="0">
                <a:latin typeface="Times New Roman"/>
                <a:ea typeface="Calibri"/>
                <a:cs typeface="Times New Roman"/>
              </a:rPr>
              <a:t>.</a:t>
            </a:r>
            <a:endParaRPr lang="nl-NL" sz="2800" dirty="0" smtClean="0">
              <a:latin typeface="Times New Roman"/>
              <a:ea typeface="Calibri"/>
              <a:cs typeface="Times New Roman"/>
            </a:endParaRPr>
          </a:p>
          <a:p>
            <a:pPr algn="just" fontAlgn="base">
              <a:lnSpc>
                <a:spcPct val="115000"/>
              </a:lnSpc>
              <a:spcAft>
                <a:spcPts val="0"/>
              </a:spcAft>
            </a:pPr>
            <a:r>
              <a:rPr lang="nl-NL" sz="2800" dirty="0" smtClean="0">
                <a:latin typeface="Times New Roman"/>
                <a:ea typeface="Calibri"/>
                <a:cs typeface="Times New Roman"/>
              </a:rPr>
              <a:t>     + Là </a:t>
            </a:r>
            <a:r>
              <a:rPr lang="nl-NL" sz="2800" dirty="0">
                <a:latin typeface="Times New Roman"/>
                <a:ea typeface="Calibri"/>
                <a:cs typeface="Times New Roman"/>
              </a:rPr>
              <a:t>nơi bảo tồn đa dạng sinh </a:t>
            </a:r>
            <a:r>
              <a:rPr lang="nl-NL" sz="2800" dirty="0" smtClean="0">
                <a:latin typeface="Times New Roman"/>
                <a:ea typeface="Calibri"/>
                <a:cs typeface="Times New Roman"/>
              </a:rPr>
              <a:t>học.</a:t>
            </a:r>
          </a:p>
          <a:p>
            <a:pPr algn="just" fontAlgn="base">
              <a:lnSpc>
                <a:spcPct val="115000"/>
              </a:lnSpc>
              <a:spcAft>
                <a:spcPts val="0"/>
              </a:spcAft>
            </a:pPr>
            <a:r>
              <a:rPr lang="nl-NL" sz="2800" dirty="0" smtClean="0">
                <a:latin typeface="Times New Roman"/>
                <a:ea typeface="Calibri"/>
                <a:cs typeface="Times New Roman"/>
              </a:rPr>
              <a:t>     + Là nguồn </a:t>
            </a:r>
            <a:r>
              <a:rPr lang="nl-NL" sz="2800" dirty="0">
                <a:latin typeface="Times New Roman"/>
                <a:ea typeface="Calibri"/>
                <a:cs typeface="Times New Roman"/>
              </a:rPr>
              <a:t>dược liệu, thực phẩm </a:t>
            </a:r>
            <a:r>
              <a:rPr lang="nl-NL" sz="2800" dirty="0" smtClean="0">
                <a:latin typeface="Times New Roman"/>
                <a:ea typeface="Calibri"/>
                <a:cs typeface="Times New Roman"/>
              </a:rPr>
              <a:t>và </a:t>
            </a:r>
            <a:r>
              <a:rPr lang="nl-NL" sz="2800" dirty="0" smtClean="0">
                <a:solidFill>
                  <a:schemeClr val="bg1"/>
                </a:solidFill>
                <a:latin typeface="Times New Roman"/>
                <a:ea typeface="Calibri"/>
                <a:cs typeface="Times New Roman"/>
              </a:rPr>
              <a:t>gỗ.</a:t>
            </a:r>
            <a:endParaRPr lang="en-US" sz="2800" dirty="0">
              <a:solidFill>
                <a:schemeClr val="bg1"/>
              </a:solidFill>
              <a:effectLst/>
              <a:latin typeface="Calibri"/>
              <a:ea typeface="Calibri"/>
              <a:cs typeface="Times New Roman"/>
            </a:endParaRPr>
          </a:p>
        </p:txBody>
      </p:sp>
      <p:sp>
        <p:nvSpPr>
          <p:cNvPr id="5" name="Rectangle 4"/>
          <p:cNvSpPr/>
          <p:nvPr/>
        </p:nvSpPr>
        <p:spPr>
          <a:xfrm>
            <a:off x="1" y="3224315"/>
            <a:ext cx="7164779" cy="235756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15000"/>
              </a:lnSpc>
              <a:spcAft>
                <a:spcPts val="0"/>
              </a:spcAft>
            </a:pPr>
            <a:r>
              <a:rPr lang="nl-NL" sz="3200" dirty="0">
                <a:latin typeface="Times New Roman"/>
                <a:ea typeface="Calibri"/>
                <a:cs typeface="Times New Roman"/>
              </a:rPr>
              <a:t>- </a:t>
            </a:r>
            <a:r>
              <a:rPr lang="nl-NL" sz="3200" b="1" dirty="0">
                <a:latin typeface="Times New Roman"/>
                <a:ea typeface="Calibri"/>
                <a:cs typeface="Times New Roman"/>
              </a:rPr>
              <a:t>Hiện trạng</a:t>
            </a:r>
            <a:r>
              <a:rPr lang="nl-NL" sz="3200" dirty="0">
                <a:latin typeface="Times New Roman"/>
                <a:ea typeface="Calibri"/>
                <a:cs typeface="Times New Roman"/>
              </a:rPr>
              <a:t>: </a:t>
            </a:r>
            <a:r>
              <a:rPr lang="nl-NL" sz="3200" dirty="0" smtClean="0">
                <a:latin typeface="Times New Roman"/>
                <a:ea typeface="Calibri"/>
                <a:cs typeface="Times New Roman"/>
              </a:rPr>
              <a:t>Diện </a:t>
            </a:r>
            <a:r>
              <a:rPr lang="nl-NL" sz="3200" dirty="0">
                <a:latin typeface="Times New Roman"/>
                <a:ea typeface="Calibri"/>
                <a:cs typeface="Times New Roman"/>
              </a:rPr>
              <a:t>tích rừng nhiệt đới đang giảm ở mức báo động, mỗi năm mất đi 130 nghìn </a:t>
            </a:r>
            <a:r>
              <a:rPr lang="nl-NL" sz="3200" dirty="0" smtClean="0">
                <a:latin typeface="Times New Roman"/>
                <a:ea typeface="Calibri"/>
                <a:cs typeface="Times New Roman"/>
              </a:rPr>
              <a:t>km2 do </a:t>
            </a:r>
            <a:r>
              <a:rPr lang="nl-NL" sz="3200" dirty="0">
                <a:latin typeface="Times New Roman"/>
                <a:ea typeface="Calibri"/>
                <a:cs typeface="Times New Roman"/>
              </a:rPr>
              <a:t>cháy rừng và các hoạt động của con </a:t>
            </a:r>
            <a:r>
              <a:rPr lang="nl-NL" sz="3200" dirty="0" smtClean="0">
                <a:latin typeface="Times New Roman"/>
                <a:ea typeface="Calibri"/>
                <a:cs typeface="Times New Roman"/>
              </a:rPr>
              <a:t>người.</a:t>
            </a:r>
            <a:endParaRPr lang="en-US" sz="2400" dirty="0">
              <a:effectLst/>
              <a:latin typeface="Calibri"/>
              <a:ea typeface="Calibri"/>
              <a:cs typeface="Times New Roman"/>
            </a:endParaRPr>
          </a:p>
        </p:txBody>
      </p:sp>
    </p:spTree>
    <p:extLst>
      <p:ext uri="{BB962C8B-B14F-4D97-AF65-F5344CB8AC3E}">
        <p14:creationId xmlns:p14="http://schemas.microsoft.com/office/powerpoint/2010/main" val="34060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52400"/>
            <a:ext cx="4800600" cy="646331"/>
          </a:xfrm>
          <a:prstGeom prst="rect">
            <a:avLst/>
          </a:prstGeom>
          <a:noFill/>
        </p:spPr>
        <p:txBody>
          <a:bodyPr wrap="square" rtlCol="0">
            <a:spAutoFit/>
          </a:bodyPr>
          <a:lstStyle/>
          <a:p>
            <a:pPr algn="ctr"/>
            <a:r>
              <a:rPr lang="en-US" sz="3600" b="1" dirty="0" err="1" smtClean="0"/>
              <a:t>Học</a:t>
            </a:r>
            <a:r>
              <a:rPr lang="en-US" sz="3600" b="1" dirty="0" smtClean="0"/>
              <a:t> </a:t>
            </a:r>
            <a:r>
              <a:rPr lang="en-US" sz="3600" b="1" dirty="0" err="1" smtClean="0"/>
              <a:t>bài</a:t>
            </a:r>
            <a:r>
              <a:rPr lang="en-US" sz="3600" b="1" dirty="0" smtClean="0"/>
              <a:t> </a:t>
            </a:r>
            <a:r>
              <a:rPr lang="en-US" sz="3600" b="1" dirty="0" err="1" smtClean="0"/>
              <a:t>cũ</a:t>
            </a:r>
            <a:r>
              <a:rPr lang="en-US" sz="3600" b="1" dirty="0" smtClean="0"/>
              <a:t>:</a:t>
            </a:r>
            <a:endParaRPr lang="en-US" sz="3600" b="1" dirty="0"/>
          </a:p>
        </p:txBody>
      </p:sp>
      <p:sp>
        <p:nvSpPr>
          <p:cNvPr id="3" name="TextBox 2"/>
          <p:cNvSpPr txBox="1"/>
          <p:nvPr/>
        </p:nvSpPr>
        <p:spPr>
          <a:xfrm>
            <a:off x="0" y="376537"/>
            <a:ext cx="5334000" cy="461665"/>
          </a:xfrm>
          <a:prstGeom prst="rect">
            <a:avLst/>
          </a:prstGeom>
          <a:noFill/>
        </p:spPr>
        <p:txBody>
          <a:bodyPr wrap="square" rtlCol="0">
            <a:spAutoFit/>
          </a:bodyPr>
          <a:lstStyle/>
          <a:p>
            <a:r>
              <a:rPr lang="en-US" sz="2400" dirty="0" smtClean="0"/>
              <a:t>2.Bảo </a:t>
            </a:r>
            <a:r>
              <a:rPr lang="en-US" sz="2400" dirty="0" err="1" smtClean="0"/>
              <a:t>vệ</a:t>
            </a:r>
            <a:r>
              <a:rPr lang="en-US" sz="2400" dirty="0" smtClean="0"/>
              <a:t> </a:t>
            </a:r>
            <a:r>
              <a:rPr lang="en-US" sz="2400" dirty="0" err="1" smtClean="0"/>
              <a:t>rừng</a:t>
            </a:r>
            <a:r>
              <a:rPr lang="en-US" sz="2400" dirty="0" smtClean="0"/>
              <a:t> </a:t>
            </a:r>
            <a:r>
              <a:rPr lang="en-US" sz="2400" dirty="0" err="1" smtClean="0"/>
              <a:t>nhiệt</a:t>
            </a:r>
            <a:r>
              <a:rPr lang="en-US" sz="2400" dirty="0" smtClean="0"/>
              <a:t> </a:t>
            </a:r>
            <a:r>
              <a:rPr lang="en-US" sz="2400" dirty="0" err="1" smtClean="0"/>
              <a:t>đới</a:t>
            </a:r>
            <a:r>
              <a:rPr lang="en-US" sz="2400" dirty="0" smtClean="0"/>
              <a:t>.</a:t>
            </a:r>
            <a:endParaRPr lang="en-US" sz="2400" dirty="0"/>
          </a:p>
        </p:txBody>
      </p:sp>
      <p:sp>
        <p:nvSpPr>
          <p:cNvPr id="4" name="Rectangle 3"/>
          <p:cNvSpPr/>
          <p:nvPr/>
        </p:nvSpPr>
        <p:spPr>
          <a:xfrm>
            <a:off x="152401" y="870514"/>
            <a:ext cx="7892495" cy="454893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15000"/>
              </a:lnSpc>
              <a:spcAft>
                <a:spcPts val="0"/>
              </a:spcAft>
            </a:pPr>
            <a:r>
              <a:rPr lang="nl-NL" sz="3200" dirty="0">
                <a:latin typeface="Times New Roman"/>
                <a:ea typeface="Calibri"/>
                <a:cs typeface="Times New Roman"/>
              </a:rPr>
              <a:t>- </a:t>
            </a:r>
            <a:r>
              <a:rPr lang="nl-NL" sz="3200" b="1" dirty="0">
                <a:latin typeface="Times New Roman"/>
                <a:ea typeface="Calibri"/>
                <a:cs typeface="Times New Roman"/>
              </a:rPr>
              <a:t>Các giải pháp</a:t>
            </a:r>
            <a:r>
              <a:rPr lang="nl-NL" sz="3200" dirty="0">
                <a:latin typeface="Times New Roman"/>
                <a:ea typeface="Calibri"/>
                <a:cs typeface="Times New Roman"/>
              </a:rPr>
              <a:t> </a:t>
            </a:r>
            <a:r>
              <a:rPr lang="nl-NL" sz="3200" b="1" dirty="0">
                <a:latin typeface="Times New Roman"/>
                <a:ea typeface="Calibri"/>
                <a:cs typeface="Times New Roman"/>
              </a:rPr>
              <a:t>bảo vệ rừng</a:t>
            </a:r>
            <a:r>
              <a:rPr lang="nl-NL" sz="3200" dirty="0">
                <a:latin typeface="Times New Roman"/>
                <a:ea typeface="Calibri"/>
                <a:cs typeface="Times New Roman"/>
              </a:rPr>
              <a:t>: </a:t>
            </a:r>
            <a:endParaRPr lang="en-US" sz="2400" dirty="0">
              <a:latin typeface="Calibri"/>
              <a:ea typeface="Calibri"/>
              <a:cs typeface="Times New Roman"/>
            </a:endParaRPr>
          </a:p>
          <a:p>
            <a:pPr algn="just" fontAlgn="base">
              <a:lnSpc>
                <a:spcPct val="115000"/>
              </a:lnSpc>
              <a:spcAft>
                <a:spcPts val="0"/>
              </a:spcAft>
            </a:pPr>
            <a:r>
              <a:rPr lang="nl-NL" sz="3200" dirty="0" smtClean="0">
                <a:latin typeface="Times New Roman"/>
                <a:ea typeface="Calibri"/>
                <a:cs typeface="Times New Roman"/>
              </a:rPr>
              <a:t>     + </a:t>
            </a:r>
            <a:r>
              <a:rPr lang="nl-NL" sz="3200" dirty="0">
                <a:latin typeface="Times New Roman"/>
                <a:ea typeface="Calibri"/>
                <a:cs typeface="Times New Roman"/>
              </a:rPr>
              <a:t>Nghiêm cấm khai thác ở những khu vực rừng phòng hộ, rừng đặc dụng, rừng nguy cấp</a:t>
            </a:r>
            <a:endParaRPr lang="en-US" sz="2400" dirty="0">
              <a:latin typeface="Calibri"/>
              <a:ea typeface="Calibri"/>
              <a:cs typeface="Times New Roman"/>
            </a:endParaRPr>
          </a:p>
          <a:p>
            <a:pPr algn="just" fontAlgn="base">
              <a:lnSpc>
                <a:spcPct val="115000"/>
              </a:lnSpc>
              <a:spcAft>
                <a:spcPts val="0"/>
              </a:spcAft>
            </a:pPr>
            <a:r>
              <a:rPr lang="nl-NL" sz="3200" dirty="0" smtClean="0">
                <a:latin typeface="Times New Roman"/>
                <a:ea typeface="Calibri"/>
                <a:cs typeface="Times New Roman"/>
              </a:rPr>
              <a:t>     + </a:t>
            </a:r>
            <a:r>
              <a:rPr lang="nl-NL" sz="3200" dirty="0">
                <a:latin typeface="Times New Roman"/>
                <a:ea typeface="Calibri"/>
                <a:cs typeface="Times New Roman"/>
              </a:rPr>
              <a:t>Phân công khu vực bảo vệ</a:t>
            </a:r>
            <a:endParaRPr lang="en-US" sz="2400" dirty="0">
              <a:latin typeface="Calibri"/>
              <a:ea typeface="Calibri"/>
              <a:cs typeface="Times New Roman"/>
            </a:endParaRPr>
          </a:p>
          <a:p>
            <a:pPr algn="just" fontAlgn="base">
              <a:lnSpc>
                <a:spcPct val="115000"/>
              </a:lnSpc>
              <a:spcAft>
                <a:spcPts val="0"/>
              </a:spcAft>
            </a:pPr>
            <a:r>
              <a:rPr lang="nl-NL" sz="3200" dirty="0" smtClean="0">
                <a:latin typeface="Times New Roman"/>
                <a:ea typeface="Calibri"/>
                <a:cs typeface="Times New Roman"/>
              </a:rPr>
              <a:t>     + </a:t>
            </a:r>
            <a:r>
              <a:rPr lang="nl-NL" sz="3200" dirty="0">
                <a:latin typeface="Times New Roman"/>
                <a:ea typeface="Calibri"/>
                <a:cs typeface="Times New Roman"/>
              </a:rPr>
              <a:t>Tuyên truyền về tầm quan trọng của rừng</a:t>
            </a:r>
            <a:endParaRPr lang="en-US" sz="2400" dirty="0">
              <a:latin typeface="Calibri"/>
              <a:ea typeface="Calibri"/>
              <a:cs typeface="Times New Roman"/>
            </a:endParaRPr>
          </a:p>
          <a:p>
            <a:pPr algn="just" fontAlgn="base">
              <a:lnSpc>
                <a:spcPct val="115000"/>
              </a:lnSpc>
              <a:spcAft>
                <a:spcPts val="0"/>
              </a:spcAft>
            </a:pPr>
            <a:r>
              <a:rPr lang="nl-NL" sz="3200" dirty="0" smtClean="0">
                <a:latin typeface="Times New Roman"/>
                <a:ea typeface="Calibri"/>
                <a:cs typeface="Times New Roman"/>
              </a:rPr>
              <a:t>     + </a:t>
            </a:r>
            <a:r>
              <a:rPr lang="nl-NL" sz="3200" dirty="0">
                <a:latin typeface="Times New Roman"/>
                <a:ea typeface="Calibri"/>
                <a:cs typeface="Times New Roman"/>
              </a:rPr>
              <a:t>Sử dụng sản phẩm từ rừng tiết kiệm và hiệu quả</a:t>
            </a:r>
            <a:endParaRPr lang="en-US" sz="2400" dirty="0">
              <a:latin typeface="Calibri"/>
              <a:ea typeface="Calibri"/>
              <a:cs typeface="Times New Roman"/>
            </a:endParaRPr>
          </a:p>
          <a:p>
            <a:r>
              <a:rPr lang="nl-NL" sz="3200" dirty="0" smtClean="0">
                <a:latin typeface="Times New Roman"/>
                <a:ea typeface="Calibri"/>
              </a:rPr>
              <a:t>     + </a:t>
            </a:r>
            <a:r>
              <a:rPr lang="nl-NL" sz="3200" dirty="0">
                <a:latin typeface="Times New Roman"/>
                <a:ea typeface="Calibri"/>
              </a:rPr>
              <a:t>Không đốt rừng làm nương rẫy...</a:t>
            </a:r>
            <a:endParaRPr lang="en-US" sz="2400" dirty="0">
              <a:latin typeface="Calibri"/>
              <a:ea typeface="Calibri"/>
              <a:cs typeface="Times New Roman"/>
            </a:endParaRPr>
          </a:p>
        </p:txBody>
      </p:sp>
    </p:spTree>
    <p:extLst>
      <p:ext uri="{BB962C8B-B14F-4D97-AF65-F5344CB8AC3E}">
        <p14:creationId xmlns:p14="http://schemas.microsoft.com/office/powerpoint/2010/main" val="8593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594870" y="2959844"/>
            <a:ext cx="2002471" cy="575523"/>
            <a:chOff x="4373892" y="2338141"/>
            <a:chExt cx="2669962" cy="575523"/>
          </a:xfrm>
        </p:grpSpPr>
        <p:sp>
          <p:nvSpPr>
            <p:cNvPr id="23" name="Freeform 5"/>
            <p:cNvSpPr/>
            <p:nvPr/>
          </p:nvSpPr>
          <p:spPr bwMode="auto">
            <a:xfrm>
              <a:off x="4893402" y="2810532"/>
              <a:ext cx="2037738" cy="103132"/>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4373892" y="2338141"/>
              <a:ext cx="2669962" cy="523220"/>
            </a:xfrm>
            <a:prstGeom prst="rect">
              <a:avLst/>
            </a:prstGeom>
            <a:noFill/>
          </p:spPr>
          <p:txBody>
            <a:bodyPr wrap="none" rtlCol="0">
              <a:spAutoFit/>
            </a:bodyPr>
            <a:lstStyle/>
            <a:p>
              <a:pPr algn="ctr"/>
              <a:r>
                <a:rPr lang="en-US" altLang="zh-CN" sz="2800" dirty="0" smtClean="0">
                  <a:latin typeface="Times New Roman" pitchFamily="18" charset="0"/>
                  <a:ea typeface="汉仪喵魂体W" panose="00020600040101010101" pitchFamily="18" charset="-122"/>
                  <a:cs typeface="Times New Roman" pitchFamily="18" charset="0"/>
                </a:rPr>
                <a:t>  1.Thực </a:t>
              </a:r>
              <a:r>
                <a:rPr lang="en-US" altLang="zh-CN" sz="2800" dirty="0" err="1" smtClean="0">
                  <a:latin typeface="Times New Roman" pitchFamily="18" charset="0"/>
                  <a:ea typeface="汉仪喵魂体W" panose="00020600040101010101" pitchFamily="18" charset="-122"/>
                  <a:cs typeface="Times New Roman" pitchFamily="18" charset="0"/>
                </a:rPr>
                <a:t>vật</a:t>
              </a:r>
              <a:r>
                <a:rPr lang="en-US" altLang="zh-CN" sz="2800" dirty="0" smtClean="0">
                  <a:latin typeface="Times New Roman" pitchFamily="18" charset="0"/>
                  <a:ea typeface="汉仪喵魂体W" panose="00020600040101010101" pitchFamily="18" charset="-122"/>
                  <a:cs typeface="Times New Roman" pitchFamily="18" charset="0"/>
                </a:rPr>
                <a:t> </a:t>
              </a:r>
              <a:endParaRPr lang="zh-CN" altLang="en-US" sz="2800" dirty="0">
                <a:latin typeface="Times New Roman" pitchFamily="18" charset="0"/>
                <a:ea typeface="汉仪喵魂体W" panose="00020600040101010101" pitchFamily="18" charset="-122"/>
                <a:cs typeface="Times New Roman" pitchFamily="18" charset="0"/>
              </a:endParaRPr>
            </a:p>
          </p:txBody>
        </p:sp>
      </p:grpSp>
      <p:grpSp>
        <p:nvGrpSpPr>
          <p:cNvPr id="27" name="组合 26"/>
          <p:cNvGrpSpPr/>
          <p:nvPr/>
        </p:nvGrpSpPr>
        <p:grpSpPr>
          <a:xfrm>
            <a:off x="4816015" y="3905867"/>
            <a:ext cx="1869423" cy="564535"/>
            <a:chOff x="4668753" y="2385641"/>
            <a:chExt cx="2492563" cy="564535"/>
          </a:xfrm>
        </p:grpSpPr>
        <p:sp>
          <p:nvSpPr>
            <p:cNvPr id="28" name="Freeform 5"/>
            <p:cNvSpPr/>
            <p:nvPr/>
          </p:nvSpPr>
          <p:spPr bwMode="auto">
            <a:xfrm>
              <a:off x="4816014" y="2810532"/>
              <a:ext cx="2198038" cy="139644"/>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668753" y="2385641"/>
              <a:ext cx="2492563" cy="523220"/>
            </a:xfrm>
            <a:prstGeom prst="rect">
              <a:avLst/>
            </a:prstGeom>
            <a:noFill/>
          </p:spPr>
          <p:txBody>
            <a:bodyPr wrap="none" rtlCol="0">
              <a:spAutoFit/>
            </a:bodyPr>
            <a:lstStyle/>
            <a:p>
              <a:pPr algn="ctr"/>
              <a:r>
                <a:rPr lang="en-US" altLang="zh-CN" sz="2800" dirty="0">
                  <a:latin typeface="Times New Roman" pitchFamily="18" charset="0"/>
                  <a:ea typeface="汉仪喵魂体W" panose="00020600040101010101" pitchFamily="18" charset="-122"/>
                  <a:cs typeface="Times New Roman" pitchFamily="18" charset="0"/>
                </a:rPr>
                <a:t>2. </a:t>
              </a:r>
              <a:r>
                <a:rPr lang="en-US" altLang="zh-CN" sz="2800" dirty="0" err="1" smtClean="0">
                  <a:latin typeface="Times New Roman" pitchFamily="18" charset="0"/>
                  <a:ea typeface="汉仪喵魂体W" panose="00020600040101010101" pitchFamily="18" charset="-122"/>
                  <a:cs typeface="Times New Roman" pitchFamily="18" charset="0"/>
                </a:rPr>
                <a:t>Động</a:t>
              </a:r>
              <a:r>
                <a:rPr lang="en-US" altLang="zh-CN" sz="2800" dirty="0" smtClean="0">
                  <a:latin typeface="Times New Roman" pitchFamily="18" charset="0"/>
                  <a:ea typeface="汉仪喵魂体W" panose="00020600040101010101" pitchFamily="18" charset="-122"/>
                  <a:cs typeface="Times New Roman" pitchFamily="18" charset="0"/>
                </a:rPr>
                <a:t> </a:t>
              </a:r>
              <a:r>
                <a:rPr lang="en-US" altLang="zh-CN" sz="2800" dirty="0" err="1" smtClean="0">
                  <a:latin typeface="Times New Roman" pitchFamily="18" charset="0"/>
                  <a:ea typeface="汉仪喵魂体W" panose="00020600040101010101" pitchFamily="18" charset="-122"/>
                  <a:cs typeface="Times New Roman" pitchFamily="18" charset="0"/>
                </a:rPr>
                <a:t>vật</a:t>
              </a:r>
              <a:endParaRPr lang="zh-CN" altLang="en-US" sz="2800" dirty="0">
                <a:latin typeface="Times New Roman" pitchFamily="18" charset="0"/>
                <a:ea typeface="汉仪喵魂体W" panose="00020600040101010101" pitchFamily="18" charset="-122"/>
                <a:cs typeface="Times New Roman" pitchFamily="18" charset="0"/>
              </a:endParaRPr>
            </a:p>
          </p:txBody>
        </p:sp>
      </p:grpSp>
      <p:grpSp>
        <p:nvGrpSpPr>
          <p:cNvPr id="19" name="Group 15"/>
          <p:cNvGrpSpPr>
            <a:grpSpLocks noChangeAspect="1"/>
          </p:cNvGrpSpPr>
          <p:nvPr/>
        </p:nvGrpSpPr>
        <p:grpSpPr bwMode="auto">
          <a:xfrm>
            <a:off x="1579255" y="2720978"/>
            <a:ext cx="2514487"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0" y="152402"/>
            <a:ext cx="9144000" cy="1754326"/>
          </a:xfrm>
          <a:prstGeom prst="rect">
            <a:avLst/>
          </a:prstGeom>
          <a:noFill/>
        </p:spPr>
        <p:txBody>
          <a:bodyPr wrap="square" rtlCol="0">
            <a:spAutoFit/>
          </a:bodyPr>
          <a:lstStyle/>
          <a:p>
            <a:pPr algn="ctr"/>
            <a:r>
              <a:rPr lang="en-US" altLang="zh-CN" sz="3600" b="1" dirty="0" err="1" smtClean="0">
                <a:solidFill>
                  <a:srgbClr val="FF0000"/>
                </a:solidFill>
                <a:latin typeface="Times New Roman" pitchFamily="18" charset="0"/>
                <a:ea typeface="汉仪喵魂体W" panose="00020600040101010101" pitchFamily="18" charset="-122"/>
                <a:cs typeface="Times New Roman" pitchFamily="18" charset="0"/>
              </a:rPr>
              <a:t>Tiết</a:t>
            </a:r>
            <a:r>
              <a:rPr lang="en-US" altLang="zh-CN" sz="3600" b="1" dirty="0" smtClean="0">
                <a:solidFill>
                  <a:srgbClr val="FF0000"/>
                </a:solidFill>
                <a:latin typeface="Times New Roman" pitchFamily="18" charset="0"/>
                <a:ea typeface="汉仪喵魂体W" panose="00020600040101010101" pitchFamily="18" charset="-122"/>
                <a:cs typeface="Times New Roman" pitchFamily="18" charset="0"/>
              </a:rPr>
              <a:t> 45 – </a:t>
            </a:r>
            <a:r>
              <a:rPr lang="en-US" altLang="zh-CN" sz="3600" b="1" dirty="0" err="1" smtClean="0">
                <a:solidFill>
                  <a:srgbClr val="FF0000"/>
                </a:solidFill>
                <a:latin typeface="Times New Roman" pitchFamily="18" charset="0"/>
                <a:ea typeface="汉仪喵魂体W" panose="00020600040101010101" pitchFamily="18" charset="-122"/>
                <a:cs typeface="Times New Roman" pitchFamily="18" charset="0"/>
              </a:rPr>
              <a:t>Bài</a:t>
            </a:r>
            <a:r>
              <a:rPr lang="en-US" altLang="zh-CN" sz="3600" b="1" dirty="0" smtClean="0">
                <a:solidFill>
                  <a:srgbClr val="FF0000"/>
                </a:solidFill>
                <a:latin typeface="Times New Roman" pitchFamily="18" charset="0"/>
                <a:ea typeface="汉仪喵魂体W" panose="00020600040101010101" pitchFamily="18" charset="-122"/>
                <a:cs typeface="Times New Roman" pitchFamily="18" charset="0"/>
              </a:rPr>
              <a:t> 20: SINH VẬT VÀ SỰ PHÂN BỐ CÁC ĐỚI THIÊN NHIÊN. RỪNG NHIỆT ĐỚI</a:t>
            </a:r>
            <a:endParaRPr lang="zh-CN" altLang="en-US" sz="3600" b="1" dirty="0">
              <a:solidFill>
                <a:srgbClr val="FF0000"/>
              </a:solidFill>
              <a:latin typeface="Times New Roman" pitchFamily="18" charset="0"/>
              <a:ea typeface="汉仪喵魂体W" panose="00020600040101010101" pitchFamily="18" charset="-122"/>
              <a:cs typeface="Times New Roman" pitchFamily="18" charset="0"/>
            </a:endParaRPr>
          </a:p>
        </p:txBody>
      </p:sp>
      <p:sp>
        <p:nvSpPr>
          <p:cNvPr id="20" name="Freeform 5"/>
          <p:cNvSpPr/>
          <p:nvPr/>
        </p:nvSpPr>
        <p:spPr bwMode="auto">
          <a:xfrm>
            <a:off x="5018660" y="5529964"/>
            <a:ext cx="1436104" cy="4571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3" name="TextBox 2"/>
          <p:cNvSpPr txBox="1"/>
          <p:nvPr/>
        </p:nvSpPr>
        <p:spPr>
          <a:xfrm>
            <a:off x="670356" y="2074647"/>
            <a:ext cx="7025844"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I. SỰ ĐA DẠNG CỦA THẾ GIỚI SINH VẬT</a:t>
            </a:r>
            <a:endParaRPr lang="en-US" sz="24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6114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646166" y="2959844"/>
            <a:ext cx="1899879" cy="575523"/>
            <a:chOff x="4442285" y="2338141"/>
            <a:chExt cx="2533172" cy="575523"/>
          </a:xfrm>
        </p:grpSpPr>
        <p:sp>
          <p:nvSpPr>
            <p:cNvPr id="23" name="Freeform 5"/>
            <p:cNvSpPr/>
            <p:nvPr/>
          </p:nvSpPr>
          <p:spPr bwMode="auto">
            <a:xfrm>
              <a:off x="4893402" y="2810532"/>
              <a:ext cx="2037738" cy="103132"/>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4442285" y="2338141"/>
              <a:ext cx="2533172" cy="523220"/>
            </a:xfrm>
            <a:prstGeom prst="rect">
              <a:avLst/>
            </a:prstGeom>
            <a:noFill/>
          </p:spPr>
          <p:txBody>
            <a:bodyPr wrap="none" rtlCol="0">
              <a:spAutoFit/>
            </a:bodyPr>
            <a:lstStyle/>
            <a:p>
              <a:pPr algn="ctr"/>
              <a:r>
                <a:rPr lang="en-US" altLang="zh-CN" sz="2800" dirty="0">
                  <a:latin typeface="Times New Roman" pitchFamily="18" charset="0"/>
                  <a:ea typeface="汉仪喵魂体W" panose="00020600040101010101" pitchFamily="18" charset="-122"/>
                  <a:cs typeface="Times New Roman" pitchFamily="18" charset="0"/>
                </a:rPr>
                <a:t>1. </a:t>
              </a:r>
              <a:r>
                <a:rPr lang="en-US" altLang="zh-CN" sz="2800" dirty="0" err="1">
                  <a:latin typeface="Times New Roman" pitchFamily="18" charset="0"/>
                  <a:ea typeface="汉仪喵魂体W" panose="00020600040101010101" pitchFamily="18" charset="-122"/>
                  <a:cs typeface="Times New Roman" pitchFamily="18" charset="0"/>
                </a:rPr>
                <a:t>Đới</a:t>
              </a:r>
              <a:r>
                <a:rPr lang="en-US" altLang="zh-CN" sz="2800" dirty="0">
                  <a:latin typeface="Times New Roman" pitchFamily="18" charset="0"/>
                  <a:ea typeface="汉仪喵魂体W" panose="00020600040101010101" pitchFamily="18" charset="-122"/>
                  <a:cs typeface="Times New Roman" pitchFamily="18" charset="0"/>
                </a:rPr>
                <a:t> </a:t>
              </a:r>
              <a:r>
                <a:rPr lang="en-US" altLang="zh-CN" sz="2800" dirty="0" err="1">
                  <a:latin typeface="Times New Roman" pitchFamily="18" charset="0"/>
                  <a:ea typeface="汉仪喵魂体W" panose="00020600040101010101" pitchFamily="18" charset="-122"/>
                  <a:cs typeface="Times New Roman" pitchFamily="18" charset="0"/>
                </a:rPr>
                <a:t>nóng</a:t>
              </a:r>
              <a:endParaRPr lang="zh-CN" altLang="en-US" sz="2800" dirty="0">
                <a:latin typeface="Times New Roman" pitchFamily="18" charset="0"/>
                <a:ea typeface="汉仪喵魂体W" panose="00020600040101010101" pitchFamily="18" charset="-122"/>
                <a:cs typeface="Times New Roman" pitchFamily="18" charset="0"/>
              </a:endParaRPr>
            </a:p>
          </p:txBody>
        </p:sp>
      </p:grpSp>
      <p:grpSp>
        <p:nvGrpSpPr>
          <p:cNvPr id="27" name="组合 26"/>
          <p:cNvGrpSpPr/>
          <p:nvPr/>
        </p:nvGrpSpPr>
        <p:grpSpPr>
          <a:xfrm>
            <a:off x="4676551" y="3905867"/>
            <a:ext cx="2148345" cy="564535"/>
            <a:chOff x="4482801" y="2385641"/>
            <a:chExt cx="2864459" cy="564535"/>
          </a:xfrm>
        </p:grpSpPr>
        <p:sp>
          <p:nvSpPr>
            <p:cNvPr id="28" name="Freeform 5"/>
            <p:cNvSpPr/>
            <p:nvPr/>
          </p:nvSpPr>
          <p:spPr bwMode="auto">
            <a:xfrm>
              <a:off x="4816014" y="2810532"/>
              <a:ext cx="2198038" cy="139644"/>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482801" y="2385641"/>
              <a:ext cx="2864459" cy="523220"/>
            </a:xfrm>
            <a:prstGeom prst="rect">
              <a:avLst/>
            </a:prstGeom>
            <a:noFill/>
          </p:spPr>
          <p:txBody>
            <a:bodyPr wrap="none" rtlCol="0">
              <a:spAutoFit/>
            </a:bodyPr>
            <a:lstStyle/>
            <a:p>
              <a:pPr algn="ctr"/>
              <a:r>
                <a:rPr lang="en-US" altLang="zh-CN" sz="2800" dirty="0">
                  <a:latin typeface="Times New Roman" pitchFamily="18" charset="0"/>
                  <a:ea typeface="汉仪喵魂体W" panose="00020600040101010101" pitchFamily="18" charset="-122"/>
                  <a:cs typeface="Times New Roman" pitchFamily="18" charset="0"/>
                </a:rPr>
                <a:t>2. </a:t>
              </a:r>
              <a:r>
                <a:rPr lang="en-US" altLang="zh-CN" sz="2800" dirty="0" err="1">
                  <a:latin typeface="Times New Roman" pitchFamily="18" charset="0"/>
                  <a:ea typeface="汉仪喵魂体W" panose="00020600040101010101" pitchFamily="18" charset="-122"/>
                  <a:cs typeface="Times New Roman" pitchFamily="18" charset="0"/>
                </a:rPr>
                <a:t>Đới</a:t>
              </a:r>
              <a:r>
                <a:rPr lang="en-US" altLang="zh-CN" sz="2800" dirty="0">
                  <a:latin typeface="Times New Roman" pitchFamily="18" charset="0"/>
                  <a:ea typeface="汉仪喵魂体W" panose="00020600040101010101" pitchFamily="18" charset="-122"/>
                  <a:cs typeface="Times New Roman" pitchFamily="18" charset="0"/>
                </a:rPr>
                <a:t> </a:t>
              </a:r>
              <a:r>
                <a:rPr lang="en-US" altLang="zh-CN" sz="2800" dirty="0" err="1">
                  <a:latin typeface="Times New Roman" pitchFamily="18" charset="0"/>
                  <a:ea typeface="汉仪喵魂体W" panose="00020600040101010101" pitchFamily="18" charset="-122"/>
                  <a:cs typeface="Times New Roman" pitchFamily="18" charset="0"/>
                </a:rPr>
                <a:t>ôn</a:t>
              </a:r>
              <a:r>
                <a:rPr lang="en-US" altLang="zh-CN" sz="2800" dirty="0">
                  <a:latin typeface="Times New Roman" pitchFamily="18" charset="0"/>
                  <a:ea typeface="汉仪喵魂体W" panose="00020600040101010101" pitchFamily="18" charset="-122"/>
                  <a:cs typeface="Times New Roman" pitchFamily="18" charset="0"/>
                </a:rPr>
                <a:t> </a:t>
              </a:r>
              <a:r>
                <a:rPr lang="en-US" altLang="zh-CN" sz="2800" dirty="0" err="1">
                  <a:latin typeface="Times New Roman" pitchFamily="18" charset="0"/>
                  <a:ea typeface="汉仪喵魂体W" panose="00020600040101010101" pitchFamily="18" charset="-122"/>
                  <a:cs typeface="Times New Roman" pitchFamily="18" charset="0"/>
                </a:rPr>
                <a:t>hòa</a:t>
              </a:r>
              <a:endParaRPr lang="zh-CN" altLang="en-US" sz="2800" dirty="0">
                <a:latin typeface="Times New Roman" pitchFamily="18" charset="0"/>
                <a:ea typeface="汉仪喵魂体W" panose="00020600040101010101" pitchFamily="18" charset="-122"/>
                <a:cs typeface="Times New Roman" pitchFamily="18" charset="0"/>
              </a:endParaRPr>
            </a:p>
          </p:txBody>
        </p:sp>
      </p:grpSp>
      <p:grpSp>
        <p:nvGrpSpPr>
          <p:cNvPr id="19" name="Group 15"/>
          <p:cNvGrpSpPr>
            <a:grpSpLocks noChangeAspect="1"/>
          </p:cNvGrpSpPr>
          <p:nvPr/>
        </p:nvGrpSpPr>
        <p:grpSpPr bwMode="auto">
          <a:xfrm>
            <a:off x="1579255" y="2720978"/>
            <a:ext cx="2514487"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0" y="152402"/>
            <a:ext cx="9144000" cy="1754326"/>
          </a:xfrm>
          <a:prstGeom prst="rect">
            <a:avLst/>
          </a:prstGeom>
          <a:noFill/>
        </p:spPr>
        <p:txBody>
          <a:bodyPr wrap="square" rtlCol="0">
            <a:spAutoFit/>
          </a:bodyPr>
          <a:lstStyle/>
          <a:p>
            <a:pPr algn="ctr"/>
            <a:r>
              <a:rPr lang="en-US" altLang="zh-CN" sz="3600" b="1" dirty="0" err="1" smtClean="0">
                <a:solidFill>
                  <a:srgbClr val="FF0000"/>
                </a:solidFill>
                <a:latin typeface="Times New Roman" pitchFamily="18" charset="0"/>
                <a:ea typeface="汉仪喵魂体W" panose="00020600040101010101" pitchFamily="18" charset="-122"/>
                <a:cs typeface="Times New Roman" pitchFamily="18" charset="0"/>
              </a:rPr>
              <a:t>Tiết</a:t>
            </a:r>
            <a:r>
              <a:rPr lang="en-US" altLang="zh-CN" sz="3600" b="1" dirty="0" smtClean="0">
                <a:solidFill>
                  <a:srgbClr val="FF0000"/>
                </a:solidFill>
                <a:latin typeface="Times New Roman" pitchFamily="18" charset="0"/>
                <a:ea typeface="汉仪喵魂体W" panose="00020600040101010101" pitchFamily="18" charset="-122"/>
                <a:cs typeface="Times New Roman" pitchFamily="18" charset="0"/>
              </a:rPr>
              <a:t> 45 – </a:t>
            </a:r>
            <a:r>
              <a:rPr lang="en-US" altLang="zh-CN" sz="3600" b="1" dirty="0" err="1" smtClean="0">
                <a:solidFill>
                  <a:srgbClr val="FF0000"/>
                </a:solidFill>
                <a:latin typeface="Times New Roman" pitchFamily="18" charset="0"/>
                <a:ea typeface="汉仪喵魂体W" panose="00020600040101010101" pitchFamily="18" charset="-122"/>
                <a:cs typeface="Times New Roman" pitchFamily="18" charset="0"/>
              </a:rPr>
              <a:t>Bài</a:t>
            </a:r>
            <a:r>
              <a:rPr lang="en-US" altLang="zh-CN" sz="3600" b="1" dirty="0" smtClean="0">
                <a:solidFill>
                  <a:srgbClr val="FF0000"/>
                </a:solidFill>
                <a:latin typeface="Times New Roman" pitchFamily="18" charset="0"/>
                <a:ea typeface="汉仪喵魂体W" panose="00020600040101010101" pitchFamily="18" charset="-122"/>
                <a:cs typeface="Times New Roman" pitchFamily="18" charset="0"/>
              </a:rPr>
              <a:t> 20: SINH VẬT VÀ SỰ PHÂN BỐ CÁC ĐỚI THIÊN NHIÊN. RỪNG NHIỆT ĐỚI</a:t>
            </a:r>
            <a:endParaRPr lang="zh-CN" altLang="en-US" sz="3600" b="1" dirty="0">
              <a:solidFill>
                <a:srgbClr val="FF0000"/>
              </a:solidFill>
              <a:latin typeface="Times New Roman" pitchFamily="18" charset="0"/>
              <a:ea typeface="汉仪喵魂体W" panose="00020600040101010101" pitchFamily="18" charset="-122"/>
              <a:cs typeface="Times New Roman" pitchFamily="18" charset="0"/>
            </a:endParaRPr>
          </a:p>
        </p:txBody>
      </p:sp>
      <p:grpSp>
        <p:nvGrpSpPr>
          <p:cNvPr id="18" name="组合 26"/>
          <p:cNvGrpSpPr/>
          <p:nvPr/>
        </p:nvGrpSpPr>
        <p:grpSpPr>
          <a:xfrm>
            <a:off x="4679453" y="5030789"/>
            <a:ext cx="1798889" cy="544894"/>
            <a:chOff x="4566819" y="2385641"/>
            <a:chExt cx="2398518" cy="544894"/>
          </a:xfrm>
        </p:grpSpPr>
        <p:sp>
          <p:nvSpPr>
            <p:cNvPr id="20" name="Freeform 5"/>
            <p:cNvSpPr/>
            <p:nvPr/>
          </p:nvSpPr>
          <p:spPr bwMode="auto">
            <a:xfrm>
              <a:off x="5019096" y="2884816"/>
              <a:ext cx="1914805" cy="4571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2" name="文本框 28"/>
            <p:cNvSpPr txBox="1"/>
            <p:nvPr/>
          </p:nvSpPr>
          <p:spPr>
            <a:xfrm>
              <a:off x="4566819" y="2385641"/>
              <a:ext cx="2398518" cy="523220"/>
            </a:xfrm>
            <a:prstGeom prst="rect">
              <a:avLst/>
            </a:prstGeom>
            <a:noFill/>
          </p:spPr>
          <p:txBody>
            <a:bodyPr wrap="none" rtlCol="0">
              <a:spAutoFit/>
            </a:bodyPr>
            <a:lstStyle/>
            <a:p>
              <a:pPr algn="ctr"/>
              <a:r>
                <a:rPr lang="en-US" altLang="zh-CN" sz="2800" dirty="0">
                  <a:latin typeface="Times New Roman" pitchFamily="18" charset="0"/>
                  <a:ea typeface="汉仪喵魂体W" panose="00020600040101010101" pitchFamily="18" charset="-122"/>
                  <a:cs typeface="Times New Roman" pitchFamily="18" charset="0"/>
                </a:rPr>
                <a:t>3. </a:t>
              </a:r>
              <a:r>
                <a:rPr lang="en-US" altLang="zh-CN" sz="2800" dirty="0" err="1">
                  <a:latin typeface="Times New Roman" pitchFamily="18" charset="0"/>
                  <a:ea typeface="汉仪喵魂体W" panose="00020600040101010101" pitchFamily="18" charset="-122"/>
                  <a:cs typeface="Times New Roman" pitchFamily="18" charset="0"/>
                </a:rPr>
                <a:t>Đới</a:t>
              </a:r>
              <a:r>
                <a:rPr lang="en-US" altLang="zh-CN" sz="2800" dirty="0">
                  <a:latin typeface="Times New Roman" pitchFamily="18" charset="0"/>
                  <a:ea typeface="汉仪喵魂体W" panose="00020600040101010101" pitchFamily="18" charset="-122"/>
                  <a:cs typeface="Times New Roman" pitchFamily="18" charset="0"/>
                </a:rPr>
                <a:t> </a:t>
              </a:r>
              <a:r>
                <a:rPr lang="en-US" altLang="zh-CN" sz="2800" dirty="0" err="1">
                  <a:latin typeface="Times New Roman" pitchFamily="18" charset="0"/>
                  <a:ea typeface="汉仪喵魂体W" panose="00020600040101010101" pitchFamily="18" charset="-122"/>
                  <a:cs typeface="Times New Roman" pitchFamily="18" charset="0"/>
                </a:rPr>
                <a:t>lạnh</a:t>
              </a:r>
              <a:endParaRPr lang="zh-CN" altLang="en-US" sz="2800" dirty="0">
                <a:latin typeface="Times New Roman" pitchFamily="18" charset="0"/>
                <a:ea typeface="汉仪喵魂体W" panose="00020600040101010101" pitchFamily="18" charset="-122"/>
                <a:cs typeface="Times New Roman" pitchFamily="18" charset="0"/>
              </a:endParaRPr>
            </a:p>
          </p:txBody>
        </p:sp>
      </p:grpSp>
      <p:sp>
        <p:nvSpPr>
          <p:cNvPr id="3" name="TextBox 2"/>
          <p:cNvSpPr txBox="1"/>
          <p:nvPr/>
        </p:nvSpPr>
        <p:spPr>
          <a:xfrm>
            <a:off x="670356" y="2074647"/>
            <a:ext cx="7025844"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II. </a:t>
            </a:r>
            <a:r>
              <a:rPr lang="en-US" sz="2400" b="1" u="sng" dirty="0" smtClean="0">
                <a:solidFill>
                  <a:srgbClr val="FF0000"/>
                </a:solidFill>
                <a:latin typeface="Times New Roman" pitchFamily="18" charset="0"/>
                <a:cs typeface="Times New Roman" pitchFamily="18" charset="0"/>
              </a:rPr>
              <a:t>CÁC ĐỚI THIÊN NHIÊN TRÊN TRÁI ĐẤT</a:t>
            </a:r>
            <a:endParaRPr lang="en-US" sz="24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10722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ppt_x</p:attrName>
                                        </p:attrNameLst>
                                      </p:cBhvr>
                                      <p:tavLst>
                                        <p:tav tm="0">
                                          <p:val>
                                            <p:strVal val="#ppt_x-#ppt_w*1.125000"/>
                                          </p:val>
                                        </p:tav>
                                        <p:tav tm="100000">
                                          <p:val>
                                            <p:strVal val="#ppt_x"/>
                                          </p:val>
                                        </p:tav>
                                      </p:tavLst>
                                    </p:anim>
                                    <p:animEffect transition="in" filter="wipe(righ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685800"/>
            <a:ext cx="75438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I. SỰ ĐA DẠNG CỦA THẾ GIỚI SINH VẬT</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1066800" y="1209020"/>
            <a:ext cx="2971800" cy="461665"/>
          </a:xfrm>
          <a:prstGeom prst="rect">
            <a:avLst/>
          </a:prstGeom>
          <a:noFill/>
        </p:spPr>
        <p:txBody>
          <a:bodyPr wrap="square" rtlCol="0">
            <a:spAutoFit/>
          </a:bodyPr>
          <a:lstStyle/>
          <a:p>
            <a:r>
              <a:rPr lang="en-US" sz="2400" dirty="0" smtClean="0">
                <a:solidFill>
                  <a:srgbClr val="FF0000"/>
                </a:solidFill>
                <a:latin typeface="Times New Roman" pitchFamily="18" charset="0"/>
                <a:cs typeface="Times New Roman" pitchFamily="18" charset="0"/>
              </a:rPr>
              <a:t>1. </a:t>
            </a:r>
            <a:r>
              <a:rPr lang="en-US" sz="2400" u="sng" dirty="0" err="1" smtClean="0">
                <a:solidFill>
                  <a:srgbClr val="FF0000"/>
                </a:solidFill>
                <a:latin typeface="Times New Roman" pitchFamily="18" charset="0"/>
                <a:cs typeface="Times New Roman" pitchFamily="18" charset="0"/>
              </a:rPr>
              <a:t>Thực</a:t>
            </a:r>
            <a:r>
              <a:rPr lang="en-US" sz="2400" u="sng" dirty="0" smtClean="0">
                <a:solidFill>
                  <a:srgbClr val="FF0000"/>
                </a:solidFill>
                <a:latin typeface="Times New Roman" pitchFamily="18" charset="0"/>
                <a:cs typeface="Times New Roman" pitchFamily="18" charset="0"/>
              </a:rPr>
              <a:t> </a:t>
            </a:r>
            <a:r>
              <a:rPr lang="en-US" sz="2400" u="sng" dirty="0" err="1" smtClean="0">
                <a:solidFill>
                  <a:srgbClr val="FF0000"/>
                </a:solidFill>
                <a:latin typeface="Times New Roman" pitchFamily="18" charset="0"/>
                <a:cs typeface="Times New Roman" pitchFamily="18" charset="0"/>
              </a:rPr>
              <a:t>vật</a:t>
            </a:r>
            <a:endParaRPr lang="en-US" sz="2400" u="sng" dirty="0">
              <a:solidFill>
                <a:srgbClr val="FF0000"/>
              </a:solidFill>
              <a:latin typeface="Times New Roman" pitchFamily="18" charset="0"/>
              <a:cs typeface="Times New Roman" pitchFamily="18" charset="0"/>
            </a:endParaRPr>
          </a:p>
        </p:txBody>
      </p:sp>
      <p:sp>
        <p:nvSpPr>
          <p:cNvPr id="5" name="TextBox 4"/>
          <p:cNvSpPr txBox="1"/>
          <p:nvPr/>
        </p:nvSpPr>
        <p:spPr>
          <a:xfrm>
            <a:off x="1413588" y="1679615"/>
            <a:ext cx="6096000" cy="1569660"/>
          </a:xfrm>
          <a:prstGeom prst="rect">
            <a:avLst/>
          </a:prstGeom>
          <a:noFill/>
        </p:spPr>
        <p:txBody>
          <a:bodyPr wrap="square" rtlCol="0">
            <a:spAutoFit/>
          </a:bodyPr>
          <a:lstStyle/>
          <a:p>
            <a:pPr marL="342900" indent="-342900">
              <a:buFontTx/>
              <a:buChar char="-"/>
            </a:pPr>
            <a:r>
              <a:rPr lang="en-US" sz="2400" dirty="0" err="1" smtClean="0">
                <a:latin typeface="Times New Roman" pitchFamily="18" charset="0"/>
                <a:cs typeface="Times New Roman" pitchFamily="18" charset="0"/>
              </a:rPr>
              <a:t>Thực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ba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hậu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hòa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nóng</a:t>
            </a:r>
            <a:r>
              <a:rPr lang="en-US" sz="2400" dirty="0" smtClean="0">
                <a:latin typeface="Times New Roman" pitchFamily="18" charset="0"/>
                <a:cs typeface="Times New Roman" pitchFamily="18" charset="0"/>
              </a:rPr>
              <a:t>.</a:t>
            </a:r>
          </a:p>
          <a:p>
            <a:pPr marL="342900" indent="-342900">
              <a:buFontTx/>
              <a:buChar char="-"/>
            </a:pPr>
            <a:r>
              <a:rPr lang="en-US" sz="2400" dirty="0" smtClean="0">
                <a:latin typeface="Times New Roman" pitchFamily="18" charset="0"/>
                <a:cs typeface="Times New Roman" pitchFamily="18" charset="0"/>
              </a:rPr>
              <a:t>Theo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gần</a:t>
            </a:r>
            <a:r>
              <a:rPr lang="en-US" sz="2400" dirty="0" smtClean="0">
                <a:latin typeface="Times New Roman" pitchFamily="18" charset="0"/>
                <a:cs typeface="Times New Roman" pitchFamily="18" charset="0"/>
              </a:rPr>
              <a:t> 300 000 </a:t>
            </a:r>
            <a:r>
              <a:rPr lang="en-US" sz="2400" dirty="0" err="1" smtClean="0">
                <a:latin typeface="Times New Roman" pitchFamily="18" charset="0"/>
                <a:cs typeface="Times New Roman" pitchFamily="18" charset="0"/>
              </a:rPr>
              <a:t>loài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giới</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6" name="TextBox 5"/>
          <p:cNvSpPr txBox="1"/>
          <p:nvPr/>
        </p:nvSpPr>
        <p:spPr>
          <a:xfrm>
            <a:off x="1224643" y="3252185"/>
            <a:ext cx="2438400" cy="461665"/>
          </a:xfrm>
          <a:prstGeom prst="rect">
            <a:avLst/>
          </a:prstGeom>
          <a:noFill/>
        </p:spPr>
        <p:txBody>
          <a:bodyPr wrap="square" rtlCol="0">
            <a:spAutoFit/>
          </a:bodyPr>
          <a:lstStyle/>
          <a:p>
            <a:r>
              <a:rPr lang="en-US" sz="2400" dirty="0" smtClean="0">
                <a:solidFill>
                  <a:srgbClr val="FF0000"/>
                </a:solidFill>
                <a:latin typeface="Times New Roman" pitchFamily="18" charset="0"/>
                <a:cs typeface="Times New Roman" pitchFamily="18" charset="0"/>
              </a:rPr>
              <a:t>2. </a:t>
            </a:r>
            <a:r>
              <a:rPr lang="en-US" sz="2400" u="sng" dirty="0" err="1" smtClean="0">
                <a:solidFill>
                  <a:srgbClr val="FF0000"/>
                </a:solidFill>
                <a:latin typeface="Times New Roman" pitchFamily="18" charset="0"/>
                <a:cs typeface="Times New Roman" pitchFamily="18" charset="0"/>
              </a:rPr>
              <a:t>Động</a:t>
            </a:r>
            <a:r>
              <a:rPr lang="en-US" sz="2400" u="sng" dirty="0" smtClean="0">
                <a:solidFill>
                  <a:srgbClr val="FF0000"/>
                </a:solidFill>
                <a:latin typeface="Times New Roman" pitchFamily="18" charset="0"/>
                <a:cs typeface="Times New Roman" pitchFamily="18" charset="0"/>
              </a:rPr>
              <a:t> </a:t>
            </a:r>
            <a:r>
              <a:rPr lang="en-US" sz="2400" u="sng" dirty="0" err="1" smtClean="0">
                <a:solidFill>
                  <a:srgbClr val="FF0000"/>
                </a:solidFill>
                <a:latin typeface="Times New Roman" pitchFamily="18" charset="0"/>
                <a:cs typeface="Times New Roman" pitchFamily="18" charset="0"/>
              </a:rPr>
              <a:t>vật</a:t>
            </a:r>
            <a:endParaRPr lang="en-US" sz="2400" u="sng" dirty="0">
              <a:solidFill>
                <a:srgbClr val="FF0000"/>
              </a:solidFill>
              <a:latin typeface="Times New Roman" pitchFamily="18" charset="0"/>
              <a:cs typeface="Times New Roman" pitchFamily="18" charset="0"/>
            </a:endParaRPr>
          </a:p>
        </p:txBody>
      </p:sp>
      <p:sp>
        <p:nvSpPr>
          <p:cNvPr id="8" name="TextBox 7"/>
          <p:cNvSpPr txBox="1"/>
          <p:nvPr/>
        </p:nvSpPr>
        <p:spPr>
          <a:xfrm>
            <a:off x="1413588" y="3886200"/>
            <a:ext cx="6705600" cy="1938992"/>
          </a:xfrm>
          <a:prstGeom prst="rect">
            <a:avLst/>
          </a:prstGeom>
          <a:noFill/>
        </p:spPr>
        <p:txBody>
          <a:bodyPr wrap="square" rtlCol="0">
            <a:spAutoFit/>
          </a:bodyPr>
          <a:lstStyle/>
          <a:p>
            <a:pPr marL="342900" indent="-342900">
              <a:buFontTx/>
              <a:buChar char="-"/>
            </a:pP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năng</a:t>
            </a:r>
            <a:r>
              <a:rPr lang="en-US" sz="2400" dirty="0" smtClean="0">
                <a:latin typeface="Times New Roman" pitchFamily="18" charset="0"/>
                <a:cs typeface="Times New Roman" pitchFamily="18" charset="0"/>
              </a:rPr>
              <a:t> di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thích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đáy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dương</a:t>
            </a:r>
            <a:r>
              <a:rPr lang="en-US" sz="2400" dirty="0" smtClean="0">
                <a:latin typeface="Times New Roman" pitchFamily="18" charset="0"/>
                <a:cs typeface="Times New Roman" pitchFamily="18" charset="0"/>
              </a:rPr>
              <a:t>. </a:t>
            </a:r>
          </a:p>
          <a:p>
            <a:pPr marL="342900" indent="-342900">
              <a:buFontTx/>
              <a:buChar char="-"/>
            </a:pPr>
            <a:r>
              <a:rPr lang="en-US" sz="2400" dirty="0" smtClean="0">
                <a:latin typeface="Times New Roman" pitchFamily="18" charset="0"/>
                <a:cs typeface="Times New Roman" pitchFamily="18" charset="0"/>
              </a:rPr>
              <a:t>Theo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khoảng</a:t>
            </a:r>
            <a:r>
              <a:rPr lang="en-US" sz="2400" dirty="0" smtClean="0">
                <a:latin typeface="Times New Roman" pitchFamily="18" charset="0"/>
                <a:cs typeface="Times New Roman" pitchFamily="18" charset="0"/>
              </a:rPr>
              <a:t> 1,5 </a:t>
            </a:r>
            <a:r>
              <a:rPr lang="en-US" sz="2400" dirty="0" err="1" smtClean="0">
                <a:latin typeface="Times New Roman" pitchFamily="18" charset="0"/>
                <a:cs typeface="Times New Roman" pitchFamily="18" charset="0"/>
              </a:rPr>
              <a:t>triệu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giới</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3076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1845" y="848380"/>
            <a:ext cx="6858000" cy="523220"/>
          </a:xfrm>
          <a:prstGeom prst="rect">
            <a:avLst/>
          </a:prstGeom>
          <a:noFill/>
        </p:spPr>
        <p:txBody>
          <a:bodyPr wrap="square" rtlCol="0">
            <a:spAutoFit/>
          </a:bodyPr>
          <a:lstStyle/>
          <a:p>
            <a:r>
              <a:rPr lang="en-US" altLang="zh-CN" sz="2800" u="sng" dirty="0" smtClean="0">
                <a:solidFill>
                  <a:srgbClr val="FF0000"/>
                </a:solidFill>
                <a:latin typeface="Times New Roman" pitchFamily="18" charset="0"/>
                <a:ea typeface="方正少儿简体" panose="03000509000000000000" pitchFamily="65" charset="-122"/>
                <a:cs typeface="Times New Roman" pitchFamily="18" charset="0"/>
              </a:rPr>
              <a:t>1.Đới </a:t>
            </a:r>
            <a:r>
              <a:rPr lang="en-US" altLang="zh-CN" sz="2800" u="sng" dirty="0" err="1" smtClean="0">
                <a:solidFill>
                  <a:srgbClr val="FF0000"/>
                </a:solidFill>
                <a:latin typeface="Times New Roman" pitchFamily="18" charset="0"/>
                <a:ea typeface="方正少儿简体" panose="03000509000000000000" pitchFamily="65" charset="-122"/>
                <a:cs typeface="Times New Roman" pitchFamily="18" charset="0"/>
              </a:rPr>
              <a:t>nóng</a:t>
            </a:r>
            <a:r>
              <a:rPr lang="en-US" altLang="zh-CN" sz="2800" u="sng" dirty="0" smtClean="0">
                <a:solidFill>
                  <a:srgbClr val="FF0000"/>
                </a:solidFill>
                <a:latin typeface="Times New Roman" pitchFamily="18" charset="0"/>
                <a:ea typeface="方正少儿简体" panose="03000509000000000000" pitchFamily="65" charset="-122"/>
                <a:cs typeface="Times New Roman" pitchFamily="18" charset="0"/>
              </a:rPr>
              <a:t>.</a:t>
            </a:r>
            <a:endParaRPr lang="zh-CN" altLang="en-US" sz="2800" u="sng" dirty="0" smtClean="0">
              <a:solidFill>
                <a:srgbClr val="FF0000"/>
              </a:solidFill>
              <a:latin typeface="Times New Roman" pitchFamily="18" charset="0"/>
              <a:ea typeface="方正少儿简体" panose="03000509000000000000" pitchFamily="65" charset="-122"/>
              <a:cs typeface="Times New Roman" pitchFamily="18" charset="0"/>
            </a:endParaRPr>
          </a:p>
        </p:txBody>
      </p:sp>
      <p:sp>
        <p:nvSpPr>
          <p:cNvPr id="10" name="TextBox 9"/>
          <p:cNvSpPr txBox="1"/>
          <p:nvPr/>
        </p:nvSpPr>
        <p:spPr>
          <a:xfrm>
            <a:off x="222239" y="1371600"/>
            <a:ext cx="9064170" cy="1261884"/>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nóng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nhiệt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cao.Cảnh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thiên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thay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đổi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yếu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phụ</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thuộc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chế</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mưa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Thế</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rất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dạng</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pic>
        <p:nvPicPr>
          <p:cNvPr id="1026" name="Picture 2" descr="Dựa vào kiến thức đã học và hình 1, hãy trình bày về đặc điểm của một đới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82" y="2895600"/>
            <a:ext cx="80772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5645" y="386715"/>
            <a:ext cx="70104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II. CÁC ĐỚI THIÊN NHIÊN TRÊN THẾ GIỚI</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858397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1109"/>
            <a:ext cx="6858000" cy="646331"/>
          </a:xfrm>
          <a:prstGeom prst="rect">
            <a:avLst/>
          </a:prstGeom>
          <a:noFill/>
        </p:spPr>
        <p:txBody>
          <a:bodyPr wrap="square" rtlCol="0">
            <a:spAutoFit/>
          </a:bodyPr>
          <a:lstStyle/>
          <a:p>
            <a:r>
              <a:rPr lang="en-US" altLang="zh-CN" sz="3600" u="sng" dirty="0" smtClean="0">
                <a:solidFill>
                  <a:srgbClr val="FF0000"/>
                </a:solidFill>
                <a:latin typeface="Times New Roman" pitchFamily="18" charset="0"/>
                <a:ea typeface="方正少儿简体" panose="03000509000000000000" pitchFamily="65" charset="-122"/>
                <a:cs typeface="Times New Roman" pitchFamily="18" charset="0"/>
              </a:rPr>
              <a:t>2.Đới </a:t>
            </a:r>
            <a:r>
              <a:rPr lang="en-US" altLang="zh-CN" sz="3600" u="sng" dirty="0" err="1" smtClean="0">
                <a:solidFill>
                  <a:srgbClr val="FF0000"/>
                </a:solidFill>
                <a:latin typeface="Times New Roman" pitchFamily="18" charset="0"/>
                <a:ea typeface="方正少儿简体" panose="03000509000000000000" pitchFamily="65" charset="-122"/>
                <a:cs typeface="Times New Roman" pitchFamily="18" charset="0"/>
              </a:rPr>
              <a:t>ôn</a:t>
            </a:r>
            <a:r>
              <a:rPr lang="en-US" altLang="zh-CN" sz="3600" u="sng" dirty="0" smtClean="0">
                <a:solidFill>
                  <a:srgbClr val="FF0000"/>
                </a:solidFill>
                <a:latin typeface="Times New Roman" pitchFamily="18" charset="0"/>
                <a:ea typeface="方正少儿简体" panose="03000509000000000000" pitchFamily="65" charset="-122"/>
                <a:cs typeface="Times New Roman" pitchFamily="18" charset="0"/>
              </a:rPr>
              <a:t> </a:t>
            </a:r>
            <a:r>
              <a:rPr lang="en-US" altLang="zh-CN" sz="3600" u="sng" dirty="0" err="1" smtClean="0">
                <a:solidFill>
                  <a:srgbClr val="FF0000"/>
                </a:solidFill>
                <a:latin typeface="Times New Roman" pitchFamily="18" charset="0"/>
                <a:ea typeface="方正少儿简体" panose="03000509000000000000" pitchFamily="65" charset="-122"/>
                <a:cs typeface="Times New Roman" pitchFamily="18" charset="0"/>
              </a:rPr>
              <a:t>hòa</a:t>
            </a:r>
            <a:r>
              <a:rPr lang="en-US" altLang="zh-CN" sz="3600" u="sng" dirty="0" smtClean="0">
                <a:solidFill>
                  <a:srgbClr val="FF0000"/>
                </a:solidFill>
                <a:latin typeface="Times New Roman" pitchFamily="18" charset="0"/>
                <a:ea typeface="方正少儿简体" panose="03000509000000000000" pitchFamily="65" charset="-122"/>
                <a:cs typeface="Times New Roman" pitchFamily="18" charset="0"/>
              </a:rPr>
              <a:t>.</a:t>
            </a:r>
          </a:p>
        </p:txBody>
      </p:sp>
      <p:sp>
        <p:nvSpPr>
          <p:cNvPr id="3" name="TextBox 2"/>
          <p:cNvSpPr txBox="1"/>
          <p:nvPr/>
        </p:nvSpPr>
        <p:spPr>
          <a:xfrm>
            <a:off x="0" y="635224"/>
            <a:ext cx="9144000" cy="1200329"/>
          </a:xfrm>
          <a:prstGeom prst="rect">
            <a:avLst/>
          </a:prstGeom>
          <a:noFill/>
        </p:spPr>
        <p:txBody>
          <a:bodyPr wrap="square" rtlCol="0">
            <a:spAutoFit/>
          </a:bodyPr>
          <a:lstStyle/>
          <a:p>
            <a:r>
              <a:rPr lang="en-US" sz="2400" b="1" dirty="0" smtClean="0"/>
              <a:t>+</a:t>
            </a:r>
            <a:r>
              <a:rPr lang="en-US" sz="2400" b="1" dirty="0" err="1" smtClean="0"/>
              <a:t>Có</a:t>
            </a:r>
            <a:r>
              <a:rPr lang="en-US" sz="2400" b="1" dirty="0" smtClean="0"/>
              <a:t> </a:t>
            </a:r>
            <a:r>
              <a:rPr lang="en-US" sz="2400" b="1" dirty="0" err="1" smtClean="0"/>
              <a:t>khí</a:t>
            </a:r>
            <a:r>
              <a:rPr lang="en-US" sz="2400" b="1" dirty="0" smtClean="0"/>
              <a:t> </a:t>
            </a:r>
            <a:r>
              <a:rPr lang="en-US" sz="2400" b="1" dirty="0" err="1" smtClean="0"/>
              <a:t>hậu</a:t>
            </a:r>
            <a:r>
              <a:rPr lang="en-US" sz="2400" b="1" dirty="0" smtClean="0"/>
              <a:t> </a:t>
            </a:r>
            <a:r>
              <a:rPr lang="en-US" sz="2400" b="1" dirty="0" err="1" smtClean="0"/>
              <a:t>mang</a:t>
            </a:r>
            <a:r>
              <a:rPr lang="en-US" sz="2400" b="1" dirty="0" smtClean="0"/>
              <a:t> </a:t>
            </a:r>
            <a:r>
              <a:rPr lang="en-US" sz="2400" b="1" dirty="0" err="1" smtClean="0"/>
              <a:t>tính</a:t>
            </a:r>
            <a:r>
              <a:rPr lang="en-US" sz="2400" b="1" dirty="0" smtClean="0"/>
              <a:t> </a:t>
            </a:r>
            <a:r>
              <a:rPr lang="en-US" sz="2400" b="1" dirty="0" err="1" smtClean="0"/>
              <a:t>trung</a:t>
            </a:r>
            <a:r>
              <a:rPr lang="en-US" sz="2400" b="1" dirty="0" smtClean="0"/>
              <a:t> </a:t>
            </a:r>
            <a:r>
              <a:rPr lang="en-US" sz="2400" b="1" dirty="0" err="1" smtClean="0"/>
              <a:t>gian</a:t>
            </a:r>
            <a:r>
              <a:rPr lang="en-US" sz="2400" b="1" dirty="0" smtClean="0"/>
              <a:t> </a:t>
            </a:r>
            <a:r>
              <a:rPr lang="en-US" sz="2400" b="1" dirty="0" err="1" smtClean="0"/>
              <a:t>giữa</a:t>
            </a:r>
            <a:r>
              <a:rPr lang="en-US" sz="2400" b="1" dirty="0" smtClean="0"/>
              <a:t> </a:t>
            </a:r>
            <a:r>
              <a:rPr lang="en-US" sz="2400" b="1" dirty="0" err="1" smtClean="0"/>
              <a:t>đới</a:t>
            </a:r>
            <a:r>
              <a:rPr lang="en-US" sz="2400" b="1" dirty="0" smtClean="0"/>
              <a:t> </a:t>
            </a:r>
            <a:r>
              <a:rPr lang="en-US" sz="2400" b="1" dirty="0" err="1" smtClean="0"/>
              <a:t>nóng</a:t>
            </a:r>
            <a:r>
              <a:rPr lang="en-US" sz="2400" b="1" dirty="0" smtClean="0"/>
              <a:t> </a:t>
            </a:r>
            <a:r>
              <a:rPr lang="en-US" sz="2400" b="1" dirty="0" err="1" smtClean="0"/>
              <a:t>và</a:t>
            </a:r>
            <a:r>
              <a:rPr lang="en-US" sz="2400" b="1" dirty="0" smtClean="0"/>
              <a:t> </a:t>
            </a:r>
            <a:r>
              <a:rPr lang="en-US" sz="2400" b="1" dirty="0" err="1" smtClean="0"/>
              <a:t>đới</a:t>
            </a:r>
            <a:r>
              <a:rPr lang="en-US" sz="2400" b="1" dirty="0" smtClean="0"/>
              <a:t> </a:t>
            </a:r>
            <a:r>
              <a:rPr lang="en-US" sz="2400" b="1" dirty="0" err="1" smtClean="0"/>
              <a:t>lạnh.Thiên</a:t>
            </a:r>
            <a:r>
              <a:rPr lang="en-US" sz="2400" b="1" dirty="0" smtClean="0"/>
              <a:t> </a:t>
            </a:r>
            <a:r>
              <a:rPr lang="en-US" sz="2400" b="1" dirty="0" err="1" smtClean="0"/>
              <a:t>nhiên</a:t>
            </a:r>
            <a:r>
              <a:rPr lang="en-US" sz="2400" b="1" dirty="0" smtClean="0"/>
              <a:t> </a:t>
            </a:r>
            <a:r>
              <a:rPr lang="en-US" sz="2400" b="1" dirty="0" err="1" smtClean="0"/>
              <a:t>đới</a:t>
            </a:r>
            <a:r>
              <a:rPr lang="en-US" sz="2400" b="1" dirty="0" smtClean="0"/>
              <a:t> </a:t>
            </a:r>
            <a:r>
              <a:rPr lang="en-US" sz="2400" b="1" dirty="0" err="1" smtClean="0"/>
              <a:t>ôn</a:t>
            </a:r>
            <a:r>
              <a:rPr lang="en-US" sz="2400" b="1" dirty="0" smtClean="0"/>
              <a:t> </a:t>
            </a:r>
            <a:r>
              <a:rPr lang="en-US" sz="2400" b="1" dirty="0" err="1" smtClean="0"/>
              <a:t>hòa</a:t>
            </a:r>
            <a:r>
              <a:rPr lang="en-US" sz="2400" b="1" dirty="0" smtClean="0"/>
              <a:t> </a:t>
            </a:r>
            <a:r>
              <a:rPr lang="en-US" sz="2400" b="1" dirty="0" err="1" smtClean="0"/>
              <a:t>thay</a:t>
            </a:r>
            <a:r>
              <a:rPr lang="en-US" sz="2400" b="1" dirty="0" smtClean="0"/>
              <a:t> </a:t>
            </a:r>
            <a:r>
              <a:rPr lang="en-US" sz="2400" b="1" dirty="0" err="1" smtClean="0"/>
              <a:t>đổi</a:t>
            </a:r>
            <a:r>
              <a:rPr lang="en-US" sz="2400" b="1" dirty="0" smtClean="0"/>
              <a:t> </a:t>
            </a:r>
            <a:r>
              <a:rPr lang="en-US" sz="2400" b="1" dirty="0" err="1" smtClean="0"/>
              <a:t>rõ</a:t>
            </a:r>
            <a:r>
              <a:rPr lang="en-US" sz="2400" b="1" dirty="0" smtClean="0"/>
              <a:t> </a:t>
            </a:r>
            <a:r>
              <a:rPr lang="en-US" sz="2400" b="1" dirty="0" err="1" smtClean="0"/>
              <a:t>rệt</a:t>
            </a:r>
            <a:r>
              <a:rPr lang="en-US" sz="2400" b="1" dirty="0" smtClean="0"/>
              <a:t> </a:t>
            </a:r>
            <a:r>
              <a:rPr lang="en-US" sz="2400" b="1" dirty="0" err="1" smtClean="0"/>
              <a:t>theo</a:t>
            </a:r>
            <a:r>
              <a:rPr lang="en-US" sz="2400" b="1" dirty="0" smtClean="0"/>
              <a:t> </a:t>
            </a:r>
            <a:r>
              <a:rPr lang="en-US" sz="2400" b="1" dirty="0" err="1" smtClean="0"/>
              <a:t>bốn</a:t>
            </a:r>
            <a:r>
              <a:rPr lang="en-US" sz="2400" b="1" dirty="0" smtClean="0"/>
              <a:t> </a:t>
            </a:r>
            <a:r>
              <a:rPr lang="en-US" sz="2400" b="1" dirty="0" err="1" smtClean="0"/>
              <a:t>mùa</a:t>
            </a:r>
            <a:r>
              <a:rPr lang="en-US" sz="2400" b="1" dirty="0" smtClean="0"/>
              <a:t>. </a:t>
            </a:r>
            <a:r>
              <a:rPr lang="en-US" sz="2400" b="1" dirty="0" err="1" smtClean="0"/>
              <a:t>Thực</a:t>
            </a:r>
            <a:r>
              <a:rPr lang="en-US" sz="2400" b="1" dirty="0" smtClean="0"/>
              <a:t> </a:t>
            </a:r>
            <a:r>
              <a:rPr lang="en-US" sz="2400" b="1" dirty="0" err="1" smtClean="0"/>
              <a:t>vật</a:t>
            </a:r>
            <a:r>
              <a:rPr lang="en-US" sz="2400" b="1" dirty="0" smtClean="0"/>
              <a:t> </a:t>
            </a:r>
            <a:r>
              <a:rPr lang="en-US" sz="2400" b="1" dirty="0" err="1" smtClean="0"/>
              <a:t>thay</a:t>
            </a:r>
            <a:r>
              <a:rPr lang="en-US" sz="2400" b="1" dirty="0" smtClean="0"/>
              <a:t> </a:t>
            </a:r>
            <a:r>
              <a:rPr lang="en-US" sz="2400" b="1" dirty="0" err="1" smtClean="0"/>
              <a:t>đổi</a:t>
            </a:r>
            <a:r>
              <a:rPr lang="en-US" sz="2400" b="1" dirty="0" smtClean="0"/>
              <a:t> </a:t>
            </a:r>
            <a:r>
              <a:rPr lang="en-US" sz="2400" b="1" dirty="0" err="1" smtClean="0"/>
              <a:t>từ</a:t>
            </a:r>
            <a:r>
              <a:rPr lang="en-US" sz="2400" b="1" dirty="0" smtClean="0"/>
              <a:t> </a:t>
            </a:r>
            <a:r>
              <a:rPr lang="en-US" sz="2400" b="1" dirty="0" err="1" smtClean="0"/>
              <a:t>tây</a:t>
            </a:r>
            <a:r>
              <a:rPr lang="en-US" sz="2400" b="1" dirty="0" smtClean="0"/>
              <a:t> sang </a:t>
            </a:r>
            <a:r>
              <a:rPr lang="en-US" sz="2400" b="1" dirty="0" err="1" smtClean="0"/>
              <a:t>đông</a:t>
            </a:r>
            <a:r>
              <a:rPr lang="en-US" sz="2400" b="1" dirty="0" smtClean="0"/>
              <a:t>, </a:t>
            </a:r>
            <a:r>
              <a:rPr lang="en-US" sz="2400" b="1" dirty="0" err="1" smtClean="0"/>
              <a:t>động</a:t>
            </a:r>
            <a:r>
              <a:rPr lang="en-US" sz="2400" b="1" dirty="0" smtClean="0"/>
              <a:t> </a:t>
            </a:r>
            <a:r>
              <a:rPr lang="en-US" sz="2400" b="1" dirty="0" err="1" smtClean="0"/>
              <a:t>vật</a:t>
            </a:r>
            <a:r>
              <a:rPr lang="en-US" sz="2400" b="1" dirty="0" smtClean="0"/>
              <a:t> </a:t>
            </a:r>
            <a:r>
              <a:rPr lang="en-US" sz="2400" b="1" dirty="0" err="1" smtClean="0"/>
              <a:t>ít</a:t>
            </a:r>
            <a:r>
              <a:rPr lang="en-US" sz="2400" b="1" dirty="0" smtClean="0"/>
              <a:t> </a:t>
            </a:r>
            <a:r>
              <a:rPr lang="en-US" sz="2400" b="1" dirty="0" err="1" smtClean="0"/>
              <a:t>hơn</a:t>
            </a:r>
            <a:r>
              <a:rPr lang="en-US" sz="2400" b="1" dirty="0" smtClean="0"/>
              <a:t> so </a:t>
            </a:r>
            <a:r>
              <a:rPr lang="en-US" sz="2400" b="1" dirty="0" err="1" smtClean="0"/>
              <a:t>với</a:t>
            </a:r>
            <a:r>
              <a:rPr lang="en-US" sz="2400" b="1" dirty="0" smtClean="0"/>
              <a:t> </a:t>
            </a:r>
            <a:r>
              <a:rPr lang="en-US" sz="2400" b="1" dirty="0" err="1" smtClean="0"/>
              <a:t>đới</a:t>
            </a:r>
            <a:r>
              <a:rPr lang="en-US" sz="2400" b="1" dirty="0" smtClean="0"/>
              <a:t> </a:t>
            </a:r>
            <a:r>
              <a:rPr lang="en-US" sz="2400" b="1" dirty="0" err="1" smtClean="0"/>
              <a:t>nóng</a:t>
            </a:r>
            <a:r>
              <a:rPr lang="en-US" sz="2400" b="1" dirty="0" smtClean="0"/>
              <a:t>.</a:t>
            </a:r>
            <a:endParaRPr lang="en-US" sz="2400" b="1" dirty="0"/>
          </a:p>
        </p:txBody>
      </p:sp>
      <p:pic>
        <p:nvPicPr>
          <p:cNvPr id="2050" name="Picture 2" descr="Hãy xác định vị trí của hai đới ôn hòa (hay ôn đới) dựa theo hình 58. | SGK  Địa lí lớp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21" y="2814899"/>
            <a:ext cx="5257800" cy="3929842"/>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955964" y="3505199"/>
            <a:ext cx="6033114" cy="1052945"/>
          </a:xfrm>
          <a:custGeom>
            <a:avLst/>
            <a:gdLst>
              <a:gd name="connsiteX0" fmla="*/ 1648691 w 6033114"/>
              <a:gd name="connsiteY0" fmla="*/ 433647 h 1569720"/>
              <a:gd name="connsiteX1" fmla="*/ 1579419 w 6033114"/>
              <a:gd name="connsiteY1" fmla="*/ 392084 h 1569720"/>
              <a:gd name="connsiteX2" fmla="*/ 1343891 w 6033114"/>
              <a:gd name="connsiteY2" fmla="*/ 336666 h 1569720"/>
              <a:gd name="connsiteX3" fmla="*/ 1274619 w 6033114"/>
              <a:gd name="connsiteY3" fmla="*/ 322811 h 1569720"/>
              <a:gd name="connsiteX4" fmla="*/ 1094509 w 6033114"/>
              <a:gd name="connsiteY4" fmla="*/ 295102 h 1569720"/>
              <a:gd name="connsiteX5" fmla="*/ 900546 w 6033114"/>
              <a:gd name="connsiteY5" fmla="*/ 281247 h 1569720"/>
              <a:gd name="connsiteX6" fmla="*/ 845128 w 6033114"/>
              <a:gd name="connsiteY6" fmla="*/ 267393 h 1569720"/>
              <a:gd name="connsiteX7" fmla="*/ 443346 w 6033114"/>
              <a:gd name="connsiteY7" fmla="*/ 281247 h 1569720"/>
              <a:gd name="connsiteX8" fmla="*/ 387928 w 6033114"/>
              <a:gd name="connsiteY8" fmla="*/ 308957 h 1569720"/>
              <a:gd name="connsiteX9" fmla="*/ 304800 w 6033114"/>
              <a:gd name="connsiteY9" fmla="*/ 336666 h 1569720"/>
              <a:gd name="connsiteX10" fmla="*/ 207819 w 6033114"/>
              <a:gd name="connsiteY10" fmla="*/ 392084 h 1569720"/>
              <a:gd name="connsiteX11" fmla="*/ 96982 w 6033114"/>
              <a:gd name="connsiteY11" fmla="*/ 447502 h 1569720"/>
              <a:gd name="connsiteX12" fmla="*/ 41564 w 6033114"/>
              <a:gd name="connsiteY12" fmla="*/ 530629 h 1569720"/>
              <a:gd name="connsiteX13" fmla="*/ 27709 w 6033114"/>
              <a:gd name="connsiteY13" fmla="*/ 613757 h 1569720"/>
              <a:gd name="connsiteX14" fmla="*/ 13855 w 6033114"/>
              <a:gd name="connsiteY14" fmla="*/ 669175 h 1569720"/>
              <a:gd name="connsiteX15" fmla="*/ 0 w 6033114"/>
              <a:gd name="connsiteY15" fmla="*/ 752302 h 1569720"/>
              <a:gd name="connsiteX16" fmla="*/ 13855 w 6033114"/>
              <a:gd name="connsiteY16" fmla="*/ 932411 h 1569720"/>
              <a:gd name="connsiteX17" fmla="*/ 27709 w 6033114"/>
              <a:gd name="connsiteY17" fmla="*/ 987829 h 1569720"/>
              <a:gd name="connsiteX18" fmla="*/ 55419 w 6033114"/>
              <a:gd name="connsiteY18" fmla="*/ 1015538 h 1569720"/>
              <a:gd name="connsiteX19" fmla="*/ 83128 w 6033114"/>
              <a:gd name="connsiteY19" fmla="*/ 1070957 h 1569720"/>
              <a:gd name="connsiteX20" fmla="*/ 221673 w 6033114"/>
              <a:gd name="connsiteY20" fmla="*/ 1195647 h 1569720"/>
              <a:gd name="connsiteX21" fmla="*/ 277091 w 6033114"/>
              <a:gd name="connsiteY21" fmla="*/ 1223357 h 1569720"/>
              <a:gd name="connsiteX22" fmla="*/ 346364 w 6033114"/>
              <a:gd name="connsiteY22" fmla="*/ 1251066 h 1569720"/>
              <a:gd name="connsiteX23" fmla="*/ 429491 w 6033114"/>
              <a:gd name="connsiteY23" fmla="*/ 1264920 h 1569720"/>
              <a:gd name="connsiteX24" fmla="*/ 678873 w 6033114"/>
              <a:gd name="connsiteY24" fmla="*/ 1306484 h 1569720"/>
              <a:gd name="connsiteX25" fmla="*/ 872837 w 6033114"/>
              <a:gd name="connsiteY25" fmla="*/ 1334193 h 1569720"/>
              <a:gd name="connsiteX26" fmla="*/ 2992582 w 6033114"/>
              <a:gd name="connsiteY26" fmla="*/ 1348047 h 1569720"/>
              <a:gd name="connsiteX27" fmla="*/ 3089564 w 6033114"/>
              <a:gd name="connsiteY27" fmla="*/ 1361902 h 1569720"/>
              <a:gd name="connsiteX28" fmla="*/ 3255819 w 6033114"/>
              <a:gd name="connsiteY28" fmla="*/ 1375757 h 1569720"/>
              <a:gd name="connsiteX29" fmla="*/ 3519055 w 6033114"/>
              <a:gd name="connsiteY29" fmla="*/ 1417320 h 1569720"/>
              <a:gd name="connsiteX30" fmla="*/ 3602182 w 6033114"/>
              <a:gd name="connsiteY30" fmla="*/ 1431175 h 1569720"/>
              <a:gd name="connsiteX31" fmla="*/ 3837709 w 6033114"/>
              <a:gd name="connsiteY31" fmla="*/ 1458884 h 1569720"/>
              <a:gd name="connsiteX32" fmla="*/ 3990109 w 6033114"/>
              <a:gd name="connsiteY32" fmla="*/ 1486593 h 1569720"/>
              <a:gd name="connsiteX33" fmla="*/ 4294909 w 6033114"/>
              <a:gd name="connsiteY33" fmla="*/ 1514302 h 1569720"/>
              <a:gd name="connsiteX34" fmla="*/ 4364182 w 6033114"/>
              <a:gd name="connsiteY34" fmla="*/ 1528157 h 1569720"/>
              <a:gd name="connsiteX35" fmla="*/ 5112328 w 6033114"/>
              <a:gd name="connsiteY35" fmla="*/ 1569720 h 1569720"/>
              <a:gd name="connsiteX36" fmla="*/ 5583382 w 6033114"/>
              <a:gd name="connsiteY36" fmla="*/ 1555866 h 1569720"/>
              <a:gd name="connsiteX37" fmla="*/ 5638800 w 6033114"/>
              <a:gd name="connsiteY37" fmla="*/ 1514302 h 1569720"/>
              <a:gd name="connsiteX38" fmla="*/ 5721928 w 6033114"/>
              <a:gd name="connsiteY38" fmla="*/ 1458884 h 1569720"/>
              <a:gd name="connsiteX39" fmla="*/ 5763491 w 6033114"/>
              <a:gd name="connsiteY39" fmla="*/ 1417320 h 1569720"/>
              <a:gd name="connsiteX40" fmla="*/ 5846619 w 6033114"/>
              <a:gd name="connsiteY40" fmla="*/ 1361902 h 1569720"/>
              <a:gd name="connsiteX41" fmla="*/ 5915891 w 6033114"/>
              <a:gd name="connsiteY41" fmla="*/ 1264920 h 1569720"/>
              <a:gd name="connsiteX42" fmla="*/ 5943600 w 6033114"/>
              <a:gd name="connsiteY42" fmla="*/ 1209502 h 1569720"/>
              <a:gd name="connsiteX43" fmla="*/ 5985164 w 6033114"/>
              <a:gd name="connsiteY43" fmla="*/ 1167938 h 1569720"/>
              <a:gd name="connsiteX44" fmla="*/ 5999019 w 6033114"/>
              <a:gd name="connsiteY44" fmla="*/ 599902 h 1569720"/>
              <a:gd name="connsiteX45" fmla="*/ 5929746 w 6033114"/>
              <a:gd name="connsiteY45" fmla="*/ 489066 h 1569720"/>
              <a:gd name="connsiteX46" fmla="*/ 5888182 w 6033114"/>
              <a:gd name="connsiteY46" fmla="*/ 405938 h 1569720"/>
              <a:gd name="connsiteX47" fmla="*/ 5805055 w 6033114"/>
              <a:gd name="connsiteY47" fmla="*/ 350520 h 1569720"/>
              <a:gd name="connsiteX48" fmla="*/ 5694219 w 6033114"/>
              <a:gd name="connsiteY48" fmla="*/ 308957 h 1569720"/>
              <a:gd name="connsiteX49" fmla="*/ 5638800 w 6033114"/>
              <a:gd name="connsiteY49" fmla="*/ 281247 h 1569720"/>
              <a:gd name="connsiteX50" fmla="*/ 5541819 w 6033114"/>
              <a:gd name="connsiteY50" fmla="*/ 253538 h 1569720"/>
              <a:gd name="connsiteX51" fmla="*/ 5472546 w 6033114"/>
              <a:gd name="connsiteY51" fmla="*/ 225829 h 1569720"/>
              <a:gd name="connsiteX52" fmla="*/ 5361709 w 6033114"/>
              <a:gd name="connsiteY52" fmla="*/ 211975 h 1569720"/>
              <a:gd name="connsiteX53" fmla="*/ 1080655 w 6033114"/>
              <a:gd name="connsiteY53" fmla="*/ 156557 h 1569720"/>
              <a:gd name="connsiteX54" fmla="*/ 1011382 w 6033114"/>
              <a:gd name="connsiteY54" fmla="*/ 142702 h 1569720"/>
              <a:gd name="connsiteX55" fmla="*/ 665019 w 6033114"/>
              <a:gd name="connsiteY55" fmla="*/ 156557 h 1569720"/>
              <a:gd name="connsiteX56" fmla="*/ 651164 w 6033114"/>
              <a:gd name="connsiteY56" fmla="*/ 184266 h 156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33114" h="1569720">
                <a:moveTo>
                  <a:pt x="1648691" y="433647"/>
                </a:moveTo>
                <a:cubicBezTo>
                  <a:pt x="1625600" y="419793"/>
                  <a:pt x="1604170" y="402691"/>
                  <a:pt x="1579419" y="392084"/>
                </a:cubicBezTo>
                <a:cubicBezTo>
                  <a:pt x="1455806" y="339107"/>
                  <a:pt x="1467267" y="355647"/>
                  <a:pt x="1343891" y="336666"/>
                </a:cubicBezTo>
                <a:cubicBezTo>
                  <a:pt x="1320617" y="333085"/>
                  <a:pt x="1297787" y="327023"/>
                  <a:pt x="1274619" y="322811"/>
                </a:cubicBezTo>
                <a:cubicBezTo>
                  <a:pt x="1238521" y="316248"/>
                  <a:pt x="1127184" y="298214"/>
                  <a:pt x="1094509" y="295102"/>
                </a:cubicBezTo>
                <a:cubicBezTo>
                  <a:pt x="1029982" y="288956"/>
                  <a:pt x="965200" y="285865"/>
                  <a:pt x="900546" y="281247"/>
                </a:cubicBezTo>
                <a:cubicBezTo>
                  <a:pt x="882073" y="276629"/>
                  <a:pt x="864169" y="267393"/>
                  <a:pt x="845128" y="267393"/>
                </a:cubicBezTo>
                <a:cubicBezTo>
                  <a:pt x="711121" y="267393"/>
                  <a:pt x="576803" y="269114"/>
                  <a:pt x="443346" y="281247"/>
                </a:cubicBezTo>
                <a:cubicBezTo>
                  <a:pt x="422778" y="283117"/>
                  <a:pt x="407104" y="301287"/>
                  <a:pt x="387928" y="308957"/>
                </a:cubicBezTo>
                <a:cubicBezTo>
                  <a:pt x="360809" y="319805"/>
                  <a:pt x="329103" y="320464"/>
                  <a:pt x="304800" y="336666"/>
                </a:cubicBezTo>
                <a:cubicBezTo>
                  <a:pt x="203545" y="404170"/>
                  <a:pt x="330855" y="321778"/>
                  <a:pt x="207819" y="392084"/>
                </a:cubicBezTo>
                <a:cubicBezTo>
                  <a:pt x="110977" y="447422"/>
                  <a:pt x="233371" y="392947"/>
                  <a:pt x="96982" y="447502"/>
                </a:cubicBezTo>
                <a:cubicBezTo>
                  <a:pt x="78509" y="475211"/>
                  <a:pt x="47039" y="497780"/>
                  <a:pt x="41564" y="530629"/>
                </a:cubicBezTo>
                <a:cubicBezTo>
                  <a:pt x="36946" y="558338"/>
                  <a:pt x="33218" y="586211"/>
                  <a:pt x="27709" y="613757"/>
                </a:cubicBezTo>
                <a:cubicBezTo>
                  <a:pt x="23975" y="632428"/>
                  <a:pt x="17589" y="650504"/>
                  <a:pt x="13855" y="669175"/>
                </a:cubicBezTo>
                <a:cubicBezTo>
                  <a:pt x="8346" y="696721"/>
                  <a:pt x="4618" y="724593"/>
                  <a:pt x="0" y="752302"/>
                </a:cubicBezTo>
                <a:cubicBezTo>
                  <a:pt x="4618" y="812338"/>
                  <a:pt x="6820" y="872610"/>
                  <a:pt x="13855" y="932411"/>
                </a:cubicBezTo>
                <a:cubicBezTo>
                  <a:pt x="16080" y="951322"/>
                  <a:pt x="19193" y="970798"/>
                  <a:pt x="27709" y="987829"/>
                </a:cubicBezTo>
                <a:cubicBezTo>
                  <a:pt x="33551" y="999512"/>
                  <a:pt x="46182" y="1006302"/>
                  <a:pt x="55419" y="1015538"/>
                </a:cubicBezTo>
                <a:cubicBezTo>
                  <a:pt x="64655" y="1034011"/>
                  <a:pt x="70226" y="1054829"/>
                  <a:pt x="83128" y="1070957"/>
                </a:cubicBezTo>
                <a:cubicBezTo>
                  <a:pt x="113353" y="1108739"/>
                  <a:pt x="175699" y="1166913"/>
                  <a:pt x="221673" y="1195647"/>
                </a:cubicBezTo>
                <a:cubicBezTo>
                  <a:pt x="239187" y="1206593"/>
                  <a:pt x="258218" y="1214969"/>
                  <a:pt x="277091" y="1223357"/>
                </a:cubicBezTo>
                <a:cubicBezTo>
                  <a:pt x="299817" y="1233458"/>
                  <a:pt x="322371" y="1244522"/>
                  <a:pt x="346364" y="1251066"/>
                </a:cubicBezTo>
                <a:cubicBezTo>
                  <a:pt x="373465" y="1258457"/>
                  <a:pt x="402023" y="1259034"/>
                  <a:pt x="429491" y="1264920"/>
                </a:cubicBezTo>
                <a:cubicBezTo>
                  <a:pt x="688240" y="1320365"/>
                  <a:pt x="377045" y="1268755"/>
                  <a:pt x="678873" y="1306484"/>
                </a:cubicBezTo>
                <a:cubicBezTo>
                  <a:pt x="743680" y="1314585"/>
                  <a:pt x="807527" y="1333766"/>
                  <a:pt x="872837" y="1334193"/>
                </a:cubicBezTo>
                <a:lnTo>
                  <a:pt x="2992582" y="1348047"/>
                </a:lnTo>
                <a:cubicBezTo>
                  <a:pt x="3024909" y="1352665"/>
                  <a:pt x="3057088" y="1358483"/>
                  <a:pt x="3089564" y="1361902"/>
                </a:cubicBezTo>
                <a:cubicBezTo>
                  <a:pt x="3144869" y="1367724"/>
                  <a:pt x="3200666" y="1368640"/>
                  <a:pt x="3255819" y="1375757"/>
                </a:cubicBezTo>
                <a:cubicBezTo>
                  <a:pt x="3343921" y="1387125"/>
                  <a:pt x="3431338" y="1403285"/>
                  <a:pt x="3519055" y="1417320"/>
                </a:cubicBezTo>
                <a:cubicBezTo>
                  <a:pt x="3546793" y="1421758"/>
                  <a:pt x="3574230" y="1428380"/>
                  <a:pt x="3602182" y="1431175"/>
                </a:cubicBezTo>
                <a:cubicBezTo>
                  <a:pt x="3700690" y="1441025"/>
                  <a:pt x="3745814" y="1443568"/>
                  <a:pt x="3837709" y="1458884"/>
                </a:cubicBezTo>
                <a:cubicBezTo>
                  <a:pt x="3888639" y="1467372"/>
                  <a:pt x="3938995" y="1479291"/>
                  <a:pt x="3990109" y="1486593"/>
                </a:cubicBezTo>
                <a:cubicBezTo>
                  <a:pt x="4044377" y="1494345"/>
                  <a:pt x="4249683" y="1510533"/>
                  <a:pt x="4294909" y="1514302"/>
                </a:cubicBezTo>
                <a:cubicBezTo>
                  <a:pt x="4318000" y="1518920"/>
                  <a:pt x="4340789" y="1525458"/>
                  <a:pt x="4364182" y="1528157"/>
                </a:cubicBezTo>
                <a:cubicBezTo>
                  <a:pt x="4702073" y="1567145"/>
                  <a:pt x="4721830" y="1557887"/>
                  <a:pt x="5112328" y="1569720"/>
                </a:cubicBezTo>
                <a:cubicBezTo>
                  <a:pt x="5269346" y="1565102"/>
                  <a:pt x="5427159" y="1572310"/>
                  <a:pt x="5583382" y="1555866"/>
                </a:cubicBezTo>
                <a:cubicBezTo>
                  <a:pt x="5606346" y="1553449"/>
                  <a:pt x="5619883" y="1527544"/>
                  <a:pt x="5638800" y="1514302"/>
                </a:cubicBezTo>
                <a:cubicBezTo>
                  <a:pt x="5666082" y="1495204"/>
                  <a:pt x="5698380" y="1482433"/>
                  <a:pt x="5721928" y="1458884"/>
                </a:cubicBezTo>
                <a:cubicBezTo>
                  <a:pt x="5735782" y="1445029"/>
                  <a:pt x="5747547" y="1428708"/>
                  <a:pt x="5763491" y="1417320"/>
                </a:cubicBezTo>
                <a:cubicBezTo>
                  <a:pt x="5832645" y="1367924"/>
                  <a:pt x="5803007" y="1414236"/>
                  <a:pt x="5846619" y="1361902"/>
                </a:cubicBezTo>
                <a:cubicBezTo>
                  <a:pt x="5860135" y="1345683"/>
                  <a:pt x="5902803" y="1287824"/>
                  <a:pt x="5915891" y="1264920"/>
                </a:cubicBezTo>
                <a:cubicBezTo>
                  <a:pt x="5926138" y="1246988"/>
                  <a:pt x="5931596" y="1226308"/>
                  <a:pt x="5943600" y="1209502"/>
                </a:cubicBezTo>
                <a:cubicBezTo>
                  <a:pt x="5954988" y="1193558"/>
                  <a:pt x="5971309" y="1181793"/>
                  <a:pt x="5985164" y="1167938"/>
                </a:cubicBezTo>
                <a:cubicBezTo>
                  <a:pt x="6060612" y="941595"/>
                  <a:pt x="6032509" y="1057600"/>
                  <a:pt x="5999019" y="599902"/>
                </a:cubicBezTo>
                <a:cubicBezTo>
                  <a:pt x="5993101" y="519017"/>
                  <a:pt x="5980187" y="522693"/>
                  <a:pt x="5929746" y="489066"/>
                </a:cubicBezTo>
                <a:cubicBezTo>
                  <a:pt x="5919863" y="459419"/>
                  <a:pt x="5913459" y="428055"/>
                  <a:pt x="5888182" y="405938"/>
                </a:cubicBezTo>
                <a:cubicBezTo>
                  <a:pt x="5863120" y="384008"/>
                  <a:pt x="5836648" y="361051"/>
                  <a:pt x="5805055" y="350520"/>
                </a:cubicBezTo>
                <a:cubicBezTo>
                  <a:pt x="5759352" y="335286"/>
                  <a:pt x="5743922" y="331048"/>
                  <a:pt x="5694219" y="308957"/>
                </a:cubicBezTo>
                <a:cubicBezTo>
                  <a:pt x="5675346" y="300569"/>
                  <a:pt x="5657784" y="289383"/>
                  <a:pt x="5638800" y="281247"/>
                </a:cubicBezTo>
                <a:cubicBezTo>
                  <a:pt x="5592113" y="261238"/>
                  <a:pt x="5594533" y="271109"/>
                  <a:pt x="5541819" y="253538"/>
                </a:cubicBezTo>
                <a:cubicBezTo>
                  <a:pt x="5518226" y="245673"/>
                  <a:pt x="5496779" y="231421"/>
                  <a:pt x="5472546" y="225829"/>
                </a:cubicBezTo>
                <a:cubicBezTo>
                  <a:pt x="5436266" y="217457"/>
                  <a:pt x="5398655" y="216593"/>
                  <a:pt x="5361709" y="211975"/>
                </a:cubicBezTo>
                <a:cubicBezTo>
                  <a:pt x="4033153" y="-230898"/>
                  <a:pt x="1469871" y="157859"/>
                  <a:pt x="1080655" y="156557"/>
                </a:cubicBezTo>
                <a:lnTo>
                  <a:pt x="1011382" y="142702"/>
                </a:lnTo>
                <a:cubicBezTo>
                  <a:pt x="870979" y="117173"/>
                  <a:pt x="862741" y="117012"/>
                  <a:pt x="665019" y="156557"/>
                </a:cubicBezTo>
                <a:cubicBezTo>
                  <a:pt x="654893" y="158582"/>
                  <a:pt x="655782" y="175030"/>
                  <a:pt x="651164" y="18426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189351" y="5101733"/>
            <a:ext cx="6765297" cy="1222867"/>
          </a:xfrm>
          <a:custGeom>
            <a:avLst/>
            <a:gdLst>
              <a:gd name="connsiteX0" fmla="*/ 686876 w 6765297"/>
              <a:gd name="connsiteY0" fmla="*/ 180109 h 1629155"/>
              <a:gd name="connsiteX1" fmla="*/ 617604 w 6765297"/>
              <a:gd name="connsiteY1" fmla="*/ 193964 h 1629155"/>
              <a:gd name="connsiteX2" fmla="*/ 465204 w 6765297"/>
              <a:gd name="connsiteY2" fmla="*/ 166255 h 1629155"/>
              <a:gd name="connsiteX3" fmla="*/ 49567 w 6765297"/>
              <a:gd name="connsiteY3" fmla="*/ 221673 h 1629155"/>
              <a:gd name="connsiteX4" fmla="*/ 21858 w 6765297"/>
              <a:gd name="connsiteY4" fmla="*/ 263237 h 1629155"/>
              <a:gd name="connsiteX5" fmla="*/ 21858 w 6765297"/>
              <a:gd name="connsiteY5" fmla="*/ 872837 h 1629155"/>
              <a:gd name="connsiteX6" fmla="*/ 63422 w 6765297"/>
              <a:gd name="connsiteY6" fmla="*/ 942109 h 1629155"/>
              <a:gd name="connsiteX7" fmla="*/ 91131 w 6765297"/>
              <a:gd name="connsiteY7" fmla="*/ 997527 h 1629155"/>
              <a:gd name="connsiteX8" fmla="*/ 229676 w 6765297"/>
              <a:gd name="connsiteY8" fmla="*/ 1149927 h 1629155"/>
              <a:gd name="connsiteX9" fmla="*/ 257386 w 6765297"/>
              <a:gd name="connsiteY9" fmla="*/ 1177637 h 1629155"/>
              <a:gd name="connsiteX10" fmla="*/ 326658 w 6765297"/>
              <a:gd name="connsiteY10" fmla="*/ 1205346 h 1629155"/>
              <a:gd name="connsiteX11" fmla="*/ 506767 w 6765297"/>
              <a:gd name="connsiteY11" fmla="*/ 1288473 h 1629155"/>
              <a:gd name="connsiteX12" fmla="*/ 783858 w 6765297"/>
              <a:gd name="connsiteY12" fmla="*/ 1316182 h 1629155"/>
              <a:gd name="connsiteX13" fmla="*/ 1448876 w 6765297"/>
              <a:gd name="connsiteY13" fmla="*/ 1316182 h 1629155"/>
              <a:gd name="connsiteX14" fmla="*/ 1795240 w 6765297"/>
              <a:gd name="connsiteY14" fmla="*/ 1274618 h 1629155"/>
              <a:gd name="connsiteX15" fmla="*/ 1850658 w 6765297"/>
              <a:gd name="connsiteY15" fmla="*/ 1260764 h 1629155"/>
              <a:gd name="connsiteX16" fmla="*/ 1961495 w 6765297"/>
              <a:gd name="connsiteY16" fmla="*/ 1246909 h 1629155"/>
              <a:gd name="connsiteX17" fmla="*/ 2030767 w 6765297"/>
              <a:gd name="connsiteY17" fmla="*/ 1233055 h 1629155"/>
              <a:gd name="connsiteX18" fmla="*/ 2169313 w 6765297"/>
              <a:gd name="connsiteY18" fmla="*/ 1219200 h 1629155"/>
              <a:gd name="connsiteX19" fmla="*/ 2377131 w 6765297"/>
              <a:gd name="connsiteY19" fmla="*/ 1191491 h 1629155"/>
              <a:gd name="connsiteX20" fmla="*/ 2903604 w 6765297"/>
              <a:gd name="connsiteY20" fmla="*/ 1205346 h 1629155"/>
              <a:gd name="connsiteX21" fmla="*/ 6741313 w 6765297"/>
              <a:gd name="connsiteY21" fmla="*/ 1136073 h 1629155"/>
              <a:gd name="connsiteX22" fmla="*/ 6727458 w 6765297"/>
              <a:gd name="connsiteY22" fmla="*/ 609600 h 1629155"/>
              <a:gd name="connsiteX23" fmla="*/ 6713604 w 6765297"/>
              <a:gd name="connsiteY23" fmla="*/ 554182 h 1629155"/>
              <a:gd name="connsiteX24" fmla="*/ 6699749 w 6765297"/>
              <a:gd name="connsiteY24" fmla="*/ 457200 h 1629155"/>
              <a:gd name="connsiteX25" fmla="*/ 6616622 w 6765297"/>
              <a:gd name="connsiteY25" fmla="*/ 304800 h 1629155"/>
              <a:gd name="connsiteX26" fmla="*/ 6575058 w 6765297"/>
              <a:gd name="connsiteY26" fmla="*/ 235527 h 1629155"/>
              <a:gd name="connsiteX27" fmla="*/ 6491931 w 6765297"/>
              <a:gd name="connsiteY27" fmla="*/ 152400 h 1629155"/>
              <a:gd name="connsiteX28" fmla="*/ 6394949 w 6765297"/>
              <a:gd name="connsiteY28" fmla="*/ 110837 h 1629155"/>
              <a:gd name="connsiteX29" fmla="*/ 6242549 w 6765297"/>
              <a:gd name="connsiteY29" fmla="*/ 55418 h 1629155"/>
              <a:gd name="connsiteX30" fmla="*/ 6200986 w 6765297"/>
              <a:gd name="connsiteY30" fmla="*/ 41564 h 1629155"/>
              <a:gd name="connsiteX31" fmla="*/ 5923895 w 6765297"/>
              <a:gd name="connsiteY31" fmla="*/ 0 h 1629155"/>
              <a:gd name="connsiteX32" fmla="*/ 5037204 w 6765297"/>
              <a:gd name="connsiteY32" fmla="*/ 13855 h 1629155"/>
              <a:gd name="connsiteX33" fmla="*/ 4940222 w 6765297"/>
              <a:gd name="connsiteY33" fmla="*/ 41564 h 1629155"/>
              <a:gd name="connsiteX34" fmla="*/ 4760113 w 6765297"/>
              <a:gd name="connsiteY34" fmla="*/ 55418 h 1629155"/>
              <a:gd name="connsiteX35" fmla="*/ 4676986 w 6765297"/>
              <a:gd name="connsiteY35" fmla="*/ 69273 h 1629155"/>
              <a:gd name="connsiteX36" fmla="*/ 4552295 w 6765297"/>
              <a:gd name="connsiteY36" fmla="*/ 83127 h 1629155"/>
              <a:gd name="connsiteX37" fmla="*/ 4372186 w 6765297"/>
              <a:gd name="connsiteY37" fmla="*/ 110837 h 1629155"/>
              <a:gd name="connsiteX38" fmla="*/ 4108949 w 6765297"/>
              <a:gd name="connsiteY38" fmla="*/ 138546 h 1629155"/>
              <a:gd name="connsiteX39" fmla="*/ 4053531 w 6765297"/>
              <a:gd name="connsiteY39" fmla="*/ 152400 h 1629155"/>
              <a:gd name="connsiteX40" fmla="*/ 3942695 w 6765297"/>
              <a:gd name="connsiteY40" fmla="*/ 166255 h 1629155"/>
              <a:gd name="connsiteX41" fmla="*/ 3790295 w 6765297"/>
              <a:gd name="connsiteY41" fmla="*/ 193964 h 1629155"/>
              <a:gd name="connsiteX42" fmla="*/ 3513204 w 6765297"/>
              <a:gd name="connsiteY42" fmla="*/ 221673 h 1629155"/>
              <a:gd name="connsiteX43" fmla="*/ 1850658 w 6765297"/>
              <a:gd name="connsiteY43" fmla="*/ 249382 h 1629155"/>
              <a:gd name="connsiteX44" fmla="*/ 1005531 w 6765297"/>
              <a:gd name="connsiteY44" fmla="*/ 249382 h 1629155"/>
              <a:gd name="connsiteX45" fmla="*/ 811567 w 6765297"/>
              <a:gd name="connsiteY45" fmla="*/ 221673 h 1629155"/>
              <a:gd name="connsiteX46" fmla="*/ 201967 w 6765297"/>
              <a:gd name="connsiteY46" fmla="*/ 221673 h 162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765297" h="1629155">
                <a:moveTo>
                  <a:pt x="686876" y="180109"/>
                </a:moveTo>
                <a:cubicBezTo>
                  <a:pt x="663785" y="184727"/>
                  <a:pt x="641152" y="193964"/>
                  <a:pt x="617604" y="193964"/>
                </a:cubicBezTo>
                <a:cubicBezTo>
                  <a:pt x="567966" y="193964"/>
                  <a:pt x="513706" y="178380"/>
                  <a:pt x="465204" y="166255"/>
                </a:cubicBezTo>
                <a:cubicBezTo>
                  <a:pt x="213702" y="175570"/>
                  <a:pt x="157039" y="92705"/>
                  <a:pt x="49567" y="221673"/>
                </a:cubicBezTo>
                <a:cubicBezTo>
                  <a:pt x="38907" y="234465"/>
                  <a:pt x="31094" y="249382"/>
                  <a:pt x="21858" y="263237"/>
                </a:cubicBezTo>
                <a:cubicBezTo>
                  <a:pt x="-2105" y="502876"/>
                  <a:pt x="-12047" y="542263"/>
                  <a:pt x="21858" y="872837"/>
                </a:cubicBezTo>
                <a:cubicBezTo>
                  <a:pt x="24605" y="899625"/>
                  <a:pt x="50344" y="918570"/>
                  <a:pt x="63422" y="942109"/>
                </a:cubicBezTo>
                <a:cubicBezTo>
                  <a:pt x="73452" y="960163"/>
                  <a:pt x="79675" y="980343"/>
                  <a:pt x="91131" y="997527"/>
                </a:cubicBezTo>
                <a:cubicBezTo>
                  <a:pt x="186960" y="1141271"/>
                  <a:pt x="137888" y="1073438"/>
                  <a:pt x="229676" y="1149927"/>
                </a:cubicBezTo>
                <a:cubicBezTo>
                  <a:pt x="239711" y="1158289"/>
                  <a:pt x="246045" y="1171156"/>
                  <a:pt x="257386" y="1177637"/>
                </a:cubicBezTo>
                <a:cubicBezTo>
                  <a:pt x="278979" y="1189976"/>
                  <a:pt x="304918" y="1193268"/>
                  <a:pt x="326658" y="1205346"/>
                </a:cubicBezTo>
                <a:cubicBezTo>
                  <a:pt x="414671" y="1254242"/>
                  <a:pt x="364827" y="1275570"/>
                  <a:pt x="506767" y="1288473"/>
                </a:cubicBezTo>
                <a:cubicBezTo>
                  <a:pt x="700815" y="1306113"/>
                  <a:pt x="608470" y="1296694"/>
                  <a:pt x="783858" y="1316182"/>
                </a:cubicBezTo>
                <a:cubicBezTo>
                  <a:pt x="1033783" y="1378665"/>
                  <a:pt x="848814" y="1337613"/>
                  <a:pt x="1448876" y="1316182"/>
                </a:cubicBezTo>
                <a:cubicBezTo>
                  <a:pt x="1564346" y="1312058"/>
                  <a:pt x="1681759" y="1294644"/>
                  <a:pt x="1795240" y="1274618"/>
                </a:cubicBezTo>
                <a:cubicBezTo>
                  <a:pt x="1813991" y="1271309"/>
                  <a:pt x="1831876" y="1263894"/>
                  <a:pt x="1850658" y="1260764"/>
                </a:cubicBezTo>
                <a:cubicBezTo>
                  <a:pt x="1887385" y="1254643"/>
                  <a:pt x="1924695" y="1252571"/>
                  <a:pt x="1961495" y="1246909"/>
                </a:cubicBezTo>
                <a:cubicBezTo>
                  <a:pt x="1984769" y="1243328"/>
                  <a:pt x="2007426" y="1236167"/>
                  <a:pt x="2030767" y="1233055"/>
                </a:cubicBezTo>
                <a:cubicBezTo>
                  <a:pt x="2076772" y="1226921"/>
                  <a:pt x="2123185" y="1224325"/>
                  <a:pt x="2169313" y="1219200"/>
                </a:cubicBezTo>
                <a:cubicBezTo>
                  <a:pt x="2249913" y="1210244"/>
                  <a:pt x="2298229" y="1202763"/>
                  <a:pt x="2377131" y="1191491"/>
                </a:cubicBezTo>
                <a:cubicBezTo>
                  <a:pt x="2552622" y="1196109"/>
                  <a:pt x="2728052" y="1205346"/>
                  <a:pt x="2903604" y="1205346"/>
                </a:cubicBezTo>
                <a:cubicBezTo>
                  <a:pt x="6712385" y="1205346"/>
                  <a:pt x="5940700" y="2203544"/>
                  <a:pt x="6741313" y="1136073"/>
                </a:cubicBezTo>
                <a:cubicBezTo>
                  <a:pt x="6784029" y="922486"/>
                  <a:pt x="6763594" y="1055289"/>
                  <a:pt x="6727458" y="609600"/>
                </a:cubicBezTo>
                <a:cubicBezTo>
                  <a:pt x="6725919" y="590621"/>
                  <a:pt x="6717010" y="572916"/>
                  <a:pt x="6713604" y="554182"/>
                </a:cubicBezTo>
                <a:cubicBezTo>
                  <a:pt x="6707762" y="522053"/>
                  <a:pt x="6710076" y="488180"/>
                  <a:pt x="6699749" y="457200"/>
                </a:cubicBezTo>
                <a:cubicBezTo>
                  <a:pt x="6672819" y="376411"/>
                  <a:pt x="6652757" y="362617"/>
                  <a:pt x="6616622" y="304800"/>
                </a:cubicBezTo>
                <a:cubicBezTo>
                  <a:pt x="6602350" y="281965"/>
                  <a:pt x="6592110" y="256369"/>
                  <a:pt x="6575058" y="235527"/>
                </a:cubicBezTo>
                <a:cubicBezTo>
                  <a:pt x="6550244" y="205198"/>
                  <a:pt x="6529107" y="164791"/>
                  <a:pt x="6491931" y="152400"/>
                </a:cubicBezTo>
                <a:cubicBezTo>
                  <a:pt x="6406570" y="123948"/>
                  <a:pt x="6497659" y="156486"/>
                  <a:pt x="6394949" y="110837"/>
                </a:cubicBezTo>
                <a:cubicBezTo>
                  <a:pt x="6337108" y="85130"/>
                  <a:pt x="6303994" y="75900"/>
                  <a:pt x="6242549" y="55418"/>
                </a:cubicBezTo>
                <a:cubicBezTo>
                  <a:pt x="6228695" y="50800"/>
                  <a:pt x="6215391" y="43965"/>
                  <a:pt x="6200986" y="41564"/>
                </a:cubicBezTo>
                <a:cubicBezTo>
                  <a:pt x="6053436" y="16972"/>
                  <a:pt x="6145667" y="31682"/>
                  <a:pt x="5923895" y="0"/>
                </a:cubicBezTo>
                <a:cubicBezTo>
                  <a:pt x="5628331" y="4618"/>
                  <a:pt x="5332540" y="1376"/>
                  <a:pt x="5037204" y="13855"/>
                </a:cubicBezTo>
                <a:cubicBezTo>
                  <a:pt x="5003613" y="15274"/>
                  <a:pt x="4973471" y="36577"/>
                  <a:pt x="4940222" y="41564"/>
                </a:cubicBezTo>
                <a:cubicBezTo>
                  <a:pt x="4880674" y="50496"/>
                  <a:pt x="4820149" y="50800"/>
                  <a:pt x="4760113" y="55418"/>
                </a:cubicBezTo>
                <a:cubicBezTo>
                  <a:pt x="4732404" y="60036"/>
                  <a:pt x="4704831" y="65560"/>
                  <a:pt x="4676986" y="69273"/>
                </a:cubicBezTo>
                <a:cubicBezTo>
                  <a:pt x="4635533" y="74800"/>
                  <a:pt x="4593628" y="76768"/>
                  <a:pt x="4552295" y="83127"/>
                </a:cubicBezTo>
                <a:cubicBezTo>
                  <a:pt x="4316526" y="119399"/>
                  <a:pt x="4822785" y="67923"/>
                  <a:pt x="4372186" y="110837"/>
                </a:cubicBezTo>
                <a:cubicBezTo>
                  <a:pt x="4262538" y="121280"/>
                  <a:pt x="4208632" y="120422"/>
                  <a:pt x="4108949" y="138546"/>
                </a:cubicBezTo>
                <a:cubicBezTo>
                  <a:pt x="4090215" y="141952"/>
                  <a:pt x="4072313" y="149270"/>
                  <a:pt x="4053531" y="152400"/>
                </a:cubicBezTo>
                <a:cubicBezTo>
                  <a:pt x="4016805" y="158521"/>
                  <a:pt x="3979472" y="160448"/>
                  <a:pt x="3942695" y="166255"/>
                </a:cubicBezTo>
                <a:cubicBezTo>
                  <a:pt x="3891694" y="174308"/>
                  <a:pt x="3841225" y="185476"/>
                  <a:pt x="3790295" y="193964"/>
                </a:cubicBezTo>
                <a:cubicBezTo>
                  <a:pt x="3703094" y="208497"/>
                  <a:pt x="3597925" y="219762"/>
                  <a:pt x="3513204" y="221673"/>
                </a:cubicBezTo>
                <a:lnTo>
                  <a:pt x="1850658" y="249382"/>
                </a:lnTo>
                <a:cubicBezTo>
                  <a:pt x="1488637" y="282294"/>
                  <a:pt x="1656959" y="272648"/>
                  <a:pt x="1005531" y="249382"/>
                </a:cubicBezTo>
                <a:cubicBezTo>
                  <a:pt x="605001" y="235077"/>
                  <a:pt x="1322298" y="231494"/>
                  <a:pt x="811567" y="221673"/>
                </a:cubicBezTo>
                <a:cubicBezTo>
                  <a:pt x="608405" y="217766"/>
                  <a:pt x="405167" y="221673"/>
                  <a:pt x="201967" y="22167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0326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1037</Words>
  <Application>Microsoft Office PowerPoint</Application>
  <PresentationFormat>On-screen Show (4:3)</PresentationFormat>
  <Paragraphs>122</Paragraphs>
  <Slides>19</Slides>
  <Notes>8</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17</cp:revision>
  <dcterms:created xsi:type="dcterms:W3CDTF">2022-03-04T02:13:30Z</dcterms:created>
  <dcterms:modified xsi:type="dcterms:W3CDTF">2023-04-24T00:49:35Z</dcterms:modified>
</cp:coreProperties>
</file>