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73" r:id="rId3"/>
    <p:sldId id="274" r:id="rId4"/>
    <p:sldId id="275" r:id="rId5"/>
    <p:sldId id="257" r:id="rId6"/>
    <p:sldId id="276" r:id="rId7"/>
    <p:sldId id="287" r:id="rId8"/>
    <p:sldId id="288" r:id="rId9"/>
    <p:sldId id="277" r:id="rId10"/>
    <p:sldId id="278" r:id="rId11"/>
    <p:sldId id="279" r:id="rId12"/>
    <p:sldId id="280" r:id="rId13"/>
    <p:sldId id="262" r:id="rId14"/>
    <p:sldId id="266" r:id="rId15"/>
    <p:sldId id="267" r:id="rId16"/>
    <p:sldId id="268" r:id="rId17"/>
    <p:sldId id="269" r:id="rId18"/>
    <p:sldId id="270" r:id="rId19"/>
    <p:sldId id="265" r:id="rId20"/>
    <p:sldId id="271" r:id="rId21"/>
    <p:sldId id="272" r:id="rId22"/>
    <p:sldId id="281" r:id="rId23"/>
    <p:sldId id="282" r:id="rId24"/>
    <p:sldId id="283" r:id="rId25"/>
    <p:sldId id="2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002E2-DD79-46E8-8D82-483FA4346030}" type="doc">
      <dgm:prSet loTypeId="urn:microsoft.com/office/officeart/2008/layout/VerticalCurvedList" loCatId="list" qsTypeId="urn:microsoft.com/office/officeart/2005/8/quickstyle/3d1" qsCatId="3D" csTypeId="urn:microsoft.com/office/officeart/2005/8/colors/accent1_5" csCatId="accent1" phldr="1"/>
      <dgm:spPr/>
      <dgm:t>
        <a:bodyPr/>
        <a:lstStyle/>
        <a:p>
          <a:endParaRPr lang="en-US"/>
        </a:p>
      </dgm:t>
    </dgm:pt>
    <dgm:pt modelId="{C7BCD052-0E28-45BA-B0EF-766D8CB7B834}">
      <dgm:prSet phldrT="[Văn bản]" custT="1"/>
      <dgm:spPr>
        <a:xfrm>
          <a:off x="757275" y="690314"/>
          <a:ext cx="8798364" cy="1389493"/>
        </a:xfrm>
        <a:solidFill>
          <a:schemeClr val="tx2">
            <a:lumMod val="60000"/>
            <a:lumOff val="40000"/>
          </a:schemeClr>
        </a:solidFill>
        <a:ln>
          <a:noFill/>
        </a:ln>
        <a:effectLst/>
        <a:scene3d>
          <a:camera prst="orthographicFront"/>
          <a:lightRig rig="flat" dir="t"/>
        </a:scene3d>
        <a:sp3d prstMaterial="plastic">
          <a:bevelT w="120900" h="88900"/>
          <a:bevelB w="88900" h="31750" prst="angle"/>
        </a:sp3d>
      </dgm:spPr>
      <dgm:t>
        <a:bodyPr/>
        <a:lstStyle/>
        <a:p>
          <a:pPr algn="l"/>
          <a:r>
            <a:rPr lang="en-US" sz="3200" b="1" dirty="0" err="1">
              <a:solidFill>
                <a:srgbClr val="FF0000"/>
              </a:solidFill>
              <a:latin typeface="Times New Roman" pitchFamily="18" charset="0"/>
              <a:ea typeface="+mn-ea"/>
              <a:cs typeface="Times New Roman" pitchFamily="18" charset="0"/>
            </a:rPr>
            <a:t>Vị</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trí</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Trái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Đất</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trong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Hệ</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Mặt</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Trời</a:t>
          </a:r>
          <a:r>
            <a:rPr lang="en-US" sz="3200" b="1" dirty="0">
              <a:solidFill>
                <a:srgbClr val="FF0000"/>
              </a:solidFill>
              <a:latin typeface="Times New Roman" pitchFamily="18" charset="0"/>
              <a:ea typeface="+mn-ea"/>
              <a:cs typeface="Times New Roman" pitchFamily="18" charset="0"/>
            </a:rPr>
            <a:t> </a:t>
          </a:r>
        </a:p>
        <a:p>
          <a:pPr algn="l"/>
          <a:r>
            <a:rPr lang="en-US" sz="3200" b="1" dirty="0">
              <a:solidFill>
                <a:srgbClr val="FF0000"/>
              </a:solidFill>
              <a:latin typeface="Times New Roman" pitchFamily="18" charset="0"/>
              <a:ea typeface="+mn-ea"/>
              <a:cs typeface="Times New Roman" pitchFamily="18" charset="0"/>
            </a:rPr>
            <a:t>              </a:t>
          </a:r>
          <a:endParaRPr lang="en-US" sz="3200" dirty="0">
            <a:solidFill>
              <a:srgbClr val="FF0000"/>
            </a:solidFill>
            <a:latin typeface="Times New Roman" pitchFamily="18" charset="0"/>
            <a:ea typeface="+mn-ea"/>
            <a:cs typeface="Times New Roman" pitchFamily="18" charset="0"/>
          </a:endParaRPr>
        </a:p>
      </dgm:t>
    </dgm:pt>
    <dgm:pt modelId="{FF8F19C4-BC38-40D1-9309-73E88493AAA5}" type="parTrans" cxnId="{41CAA6A6-5965-4931-907F-439F389ED47E}">
      <dgm:prSet/>
      <dgm:spPr/>
      <dgm:t>
        <a:bodyPr/>
        <a:lstStyle/>
        <a:p>
          <a:endParaRPr lang="en-US"/>
        </a:p>
      </dgm:t>
    </dgm:pt>
    <dgm:pt modelId="{92047F28-E033-41CB-BA91-FB9E68676818}" type="sibTrans" cxnId="{41CAA6A6-5965-4931-907F-439F389ED47E}">
      <dgm:prSet/>
      <dgm:spPr>
        <a:xfrm>
          <a:off x="-5457065" y="-841975"/>
          <a:ext cx="6547761" cy="6547761"/>
        </a:xfrm>
        <a:noFill/>
        <a:ln w="12700" cap="flat" cmpd="sng" algn="ctr">
          <a:solidFill>
            <a:srgbClr val="4472C4">
              <a:tint val="90000"/>
              <a:hueOff val="0"/>
              <a:satOff val="0"/>
              <a:lumOff val="0"/>
              <a:alphaOff val="0"/>
            </a:srgbClr>
          </a:solidFill>
          <a:prstDash val="solid"/>
          <a:miter lim="800000"/>
        </a:ln>
        <a:effectLst/>
        <a:scene3d>
          <a:camera prst="orthographicFront"/>
          <a:lightRig rig="flat" dir="t"/>
        </a:scene3d>
        <a:sp3d prstMaterial="matte"/>
      </dgm:spPr>
      <dgm:t>
        <a:bodyPr/>
        <a:lstStyle/>
        <a:p>
          <a:endParaRPr lang="en-US"/>
        </a:p>
      </dgm:t>
    </dgm:pt>
    <dgm:pt modelId="{8AE5E344-514F-44D0-A58D-F5B4FFB3E3F9}">
      <dgm:prSet phldrT="[Văn bản]" custT="1"/>
      <dgm:spPr>
        <a:xfrm>
          <a:off x="876053" y="2779473"/>
          <a:ext cx="8798364" cy="1389493"/>
        </a:xfrm>
        <a:solidFill>
          <a:schemeClr val="accent2">
            <a:lumMod val="20000"/>
            <a:lumOff val="80000"/>
          </a:schemeClr>
        </a:solidFill>
        <a:ln>
          <a:noFill/>
        </a:ln>
        <a:effectLst/>
        <a:scene3d>
          <a:camera prst="orthographicFront"/>
          <a:lightRig rig="flat" dir="t"/>
        </a:scene3d>
        <a:sp3d prstMaterial="plastic">
          <a:bevelT w="120900" h="88900"/>
          <a:bevelB w="88900" h="31750" prst="angle"/>
        </a:sp3d>
      </dgm:spPr>
      <dgm:t>
        <a:bodyPr/>
        <a:lstStyle/>
        <a:p>
          <a:r>
            <a:rPr lang="en-US" sz="3200" b="1" dirty="0" err="1">
              <a:solidFill>
                <a:srgbClr val="FF0000"/>
              </a:solidFill>
              <a:latin typeface="Times New Roman" pitchFamily="18" charset="0"/>
              <a:ea typeface="+mn-ea"/>
              <a:cs typeface="Times New Roman" pitchFamily="18" charset="0"/>
            </a:rPr>
            <a:t>Hình</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dạng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và</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kích</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thước</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của</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Trái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Đất</a:t>
          </a:r>
          <a:endParaRPr lang="en-US" sz="3200" dirty="0">
            <a:solidFill>
              <a:srgbClr val="FF0000"/>
            </a:solidFill>
            <a:latin typeface="Times New Roman" pitchFamily="18" charset="0"/>
            <a:ea typeface="+mn-ea"/>
            <a:cs typeface="Times New Roman" pitchFamily="18" charset="0"/>
          </a:endParaRPr>
        </a:p>
      </dgm:t>
    </dgm:pt>
    <dgm:pt modelId="{A4FAD163-CEE6-4BC4-9F53-5E779E5FC90E}" type="parTrans" cxnId="{65C90D92-B106-468D-8C1B-DBC5F748DB6C}">
      <dgm:prSet/>
      <dgm:spPr/>
      <dgm:t>
        <a:bodyPr/>
        <a:lstStyle/>
        <a:p>
          <a:endParaRPr lang="en-US"/>
        </a:p>
      </dgm:t>
    </dgm:pt>
    <dgm:pt modelId="{81A0C3CB-DD8D-4C39-AB2E-462905128541}" type="sibTrans" cxnId="{65C90D92-B106-468D-8C1B-DBC5F748DB6C}">
      <dgm:prSet/>
      <dgm:spPr/>
      <dgm:t>
        <a:bodyPr/>
        <a:lstStyle/>
        <a:p>
          <a:endParaRPr lang="en-US"/>
        </a:p>
      </dgm:t>
    </dgm:pt>
    <dgm:pt modelId="{090BEBA9-4AC8-4135-83A5-677C064F8E37}" type="pres">
      <dgm:prSet presAssocID="{70F002E2-DD79-46E8-8D82-483FA4346030}" presName="Name0" presStyleCnt="0">
        <dgm:presLayoutVars>
          <dgm:chMax val="7"/>
          <dgm:chPref val="7"/>
          <dgm:dir/>
        </dgm:presLayoutVars>
      </dgm:prSet>
      <dgm:spPr/>
      <dgm:t>
        <a:bodyPr/>
        <a:lstStyle/>
        <a:p>
          <a:endParaRPr lang="en-US"/>
        </a:p>
      </dgm:t>
    </dgm:pt>
    <dgm:pt modelId="{4DBF02B7-6C35-4A66-AFF3-4F4660B7918F}" type="pres">
      <dgm:prSet presAssocID="{70F002E2-DD79-46E8-8D82-483FA4346030}" presName="Name1" presStyleCnt="0"/>
      <dgm:spPr/>
    </dgm:pt>
    <dgm:pt modelId="{E155220E-623F-4E58-9DB3-D110720C39A5}" type="pres">
      <dgm:prSet presAssocID="{70F002E2-DD79-46E8-8D82-483FA4346030}" presName="cycle" presStyleCnt="0"/>
      <dgm:spPr/>
    </dgm:pt>
    <dgm:pt modelId="{BFCD467B-29BD-43F9-8DFF-EA632F0C3E00}" type="pres">
      <dgm:prSet presAssocID="{70F002E2-DD79-46E8-8D82-483FA4346030}" presName="srcNode" presStyleLbl="node1" presStyleIdx="0" presStyleCnt="2"/>
      <dgm:spPr/>
    </dgm:pt>
    <dgm:pt modelId="{346C6609-898A-4409-8137-E8EE050B99A5}" type="pres">
      <dgm:prSet presAssocID="{70F002E2-DD79-46E8-8D82-483FA4346030}" presName="conn" presStyleLbl="parChTrans1D2" presStyleIdx="0" presStyleCnt="1" custLinFactNeighborX="-1788" custLinFactNeighborY="-2369"/>
      <dgm:spPr>
        <a:prstGeom prst="blockArc">
          <a:avLst>
            <a:gd name="adj1" fmla="val 18900000"/>
            <a:gd name="adj2" fmla="val 2700000"/>
            <a:gd name="adj3" fmla="val 330"/>
          </a:avLst>
        </a:prstGeom>
      </dgm:spPr>
      <dgm:t>
        <a:bodyPr/>
        <a:lstStyle/>
        <a:p>
          <a:endParaRPr lang="en-US"/>
        </a:p>
      </dgm:t>
    </dgm:pt>
    <dgm:pt modelId="{35649AAF-921D-4B57-A1AE-4E34E1448AB2}" type="pres">
      <dgm:prSet presAssocID="{70F002E2-DD79-46E8-8D82-483FA4346030}" presName="extraNode" presStyleLbl="node1" presStyleIdx="0" presStyleCnt="2"/>
      <dgm:spPr/>
    </dgm:pt>
    <dgm:pt modelId="{EEBD7EC5-8086-479F-88DA-778C4A3EA65E}" type="pres">
      <dgm:prSet presAssocID="{70F002E2-DD79-46E8-8D82-483FA4346030}" presName="dstNode" presStyleLbl="node1" presStyleIdx="0" presStyleCnt="2"/>
      <dgm:spPr/>
    </dgm:pt>
    <dgm:pt modelId="{6400A975-213D-4E03-9925-9556033B0469}" type="pres">
      <dgm:prSet presAssocID="{C7BCD052-0E28-45BA-B0EF-766D8CB7B834}" presName="text_1" presStyleLbl="node1" presStyleIdx="0" presStyleCnt="2" custLinFactNeighborX="-1555" custLinFactNeighborY="-326">
        <dgm:presLayoutVars>
          <dgm:bulletEnabled val="1"/>
        </dgm:presLayoutVars>
      </dgm:prSet>
      <dgm:spPr>
        <a:prstGeom prst="rect">
          <a:avLst/>
        </a:prstGeom>
      </dgm:spPr>
      <dgm:t>
        <a:bodyPr/>
        <a:lstStyle/>
        <a:p>
          <a:endParaRPr lang="en-US"/>
        </a:p>
      </dgm:t>
    </dgm:pt>
    <dgm:pt modelId="{C68DB3A2-29A1-4131-A2AB-AEC5EAE281C7}" type="pres">
      <dgm:prSet presAssocID="{C7BCD052-0E28-45BA-B0EF-766D8CB7B834}" presName="accent_1" presStyleCnt="0"/>
      <dgm:spPr/>
    </dgm:pt>
    <dgm:pt modelId="{C93A36C7-E726-45F7-82D7-9A4565273CE3}" type="pres">
      <dgm:prSet presAssocID="{C7BCD052-0E28-45BA-B0EF-766D8CB7B834}" presName="accentRepeatNode" presStyleLbl="solidFgAcc1" presStyleIdx="0" presStyleCnt="2"/>
      <dgm:spPr>
        <a:xfrm>
          <a:off x="25656" y="521157"/>
          <a:ext cx="1736866" cy="1736866"/>
        </a:xfrm>
        <a:prstGeom prst="ellipse">
          <a:avLst/>
        </a:prstGeom>
        <a:solidFill>
          <a:srgbClr val="FFC000">
            <a:lumMod val="40000"/>
            <a:lumOff val="60000"/>
          </a:srgbClr>
        </a:solidFill>
        <a:ln w="6350" cap="flat" cmpd="sng" algn="ctr">
          <a:solidFill>
            <a:srgbClr val="4472C4">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3B47193C-160D-4411-B910-8314803E768C}" type="pres">
      <dgm:prSet presAssocID="{8AE5E344-514F-44D0-A58D-F5B4FFB3E3F9}" presName="text_2" presStyleLbl="node1" presStyleIdx="1" presStyleCnt="2" custScaleX="101139" custLinFactNeighborX="-205">
        <dgm:presLayoutVars>
          <dgm:bulletEnabled val="1"/>
        </dgm:presLayoutVars>
      </dgm:prSet>
      <dgm:spPr>
        <a:prstGeom prst="rect">
          <a:avLst/>
        </a:prstGeom>
      </dgm:spPr>
      <dgm:t>
        <a:bodyPr/>
        <a:lstStyle/>
        <a:p>
          <a:endParaRPr lang="en-US"/>
        </a:p>
      </dgm:t>
    </dgm:pt>
    <dgm:pt modelId="{074BACC5-9BC1-460C-86A5-9F5D6F6B95FC}" type="pres">
      <dgm:prSet presAssocID="{8AE5E344-514F-44D0-A58D-F5B4FFB3E3F9}" presName="accent_2" presStyleCnt="0"/>
      <dgm:spPr/>
    </dgm:pt>
    <dgm:pt modelId="{FF927880-A05D-47CA-9ED4-6DC6B133F82C}" type="pres">
      <dgm:prSet presAssocID="{8AE5E344-514F-44D0-A58D-F5B4FFB3E3F9}" presName="accentRepeatNode" presStyleLbl="solidFgAcc1" presStyleIdx="1" presStyleCnt="2"/>
      <dgm:spPr>
        <a:xfrm>
          <a:off x="25656" y="2605786"/>
          <a:ext cx="1736866" cy="1736866"/>
        </a:xfrm>
        <a:prstGeom prst="ellipse">
          <a:avLst/>
        </a:prstGeom>
        <a:solidFill>
          <a:srgbClr val="00B050"/>
        </a:solidFill>
        <a:ln w="6350" cap="flat" cmpd="sng" algn="ctr">
          <a:solidFill>
            <a:srgbClr val="4472C4">
              <a:alpha val="90000"/>
              <a:hueOff val="0"/>
              <a:satOff val="0"/>
              <a:lumOff val="0"/>
              <a:alphaOff val="-40000"/>
            </a:srgbClr>
          </a:solidFill>
          <a:prstDash val="solid"/>
          <a:miter lim="800000"/>
        </a:ln>
        <a:effectLst/>
        <a:scene3d>
          <a:camera prst="orthographicFront"/>
          <a:lightRig rig="flat" dir="t"/>
        </a:scene3d>
        <a:sp3d z="190500" extrusionH="12700" prstMaterial="plastic">
          <a:bevelT w="50800" h="50800"/>
        </a:sp3d>
      </dgm:spPr>
    </dgm:pt>
  </dgm:ptLst>
  <dgm:cxnLst>
    <dgm:cxn modelId="{2EDAEEF9-7D3B-4553-925C-19C2AF29DA29}" type="presOf" srcId="{C7BCD052-0E28-45BA-B0EF-766D8CB7B834}" destId="{6400A975-213D-4E03-9925-9556033B0469}" srcOrd="0" destOrd="0" presId="urn:microsoft.com/office/officeart/2008/layout/VerticalCurvedList"/>
    <dgm:cxn modelId="{CCEAC454-A8C8-4F16-AFE4-3FCEE391A2F9}" type="presOf" srcId="{8AE5E344-514F-44D0-A58D-F5B4FFB3E3F9}" destId="{3B47193C-160D-4411-B910-8314803E768C}" srcOrd="0" destOrd="0" presId="urn:microsoft.com/office/officeart/2008/layout/VerticalCurvedList"/>
    <dgm:cxn modelId="{65C90D92-B106-468D-8C1B-DBC5F748DB6C}" srcId="{70F002E2-DD79-46E8-8D82-483FA4346030}" destId="{8AE5E344-514F-44D0-A58D-F5B4FFB3E3F9}" srcOrd="1" destOrd="0" parTransId="{A4FAD163-CEE6-4BC4-9F53-5E779E5FC90E}" sibTransId="{81A0C3CB-DD8D-4C39-AB2E-462905128541}"/>
    <dgm:cxn modelId="{8E5D97EE-E8AD-48DD-8A1C-B75E9044031E}" type="presOf" srcId="{92047F28-E033-41CB-BA91-FB9E68676818}" destId="{346C6609-898A-4409-8137-E8EE050B99A5}" srcOrd="0" destOrd="0" presId="urn:microsoft.com/office/officeart/2008/layout/VerticalCurvedList"/>
    <dgm:cxn modelId="{60C8F798-2D2B-4D0D-86F7-E989BDD82AB6}" type="presOf" srcId="{70F002E2-DD79-46E8-8D82-483FA4346030}" destId="{090BEBA9-4AC8-4135-83A5-677C064F8E37}" srcOrd="0" destOrd="0" presId="urn:microsoft.com/office/officeart/2008/layout/VerticalCurvedList"/>
    <dgm:cxn modelId="{41CAA6A6-5965-4931-907F-439F389ED47E}" srcId="{70F002E2-DD79-46E8-8D82-483FA4346030}" destId="{C7BCD052-0E28-45BA-B0EF-766D8CB7B834}" srcOrd="0" destOrd="0" parTransId="{FF8F19C4-BC38-40D1-9309-73E88493AAA5}" sibTransId="{92047F28-E033-41CB-BA91-FB9E68676818}"/>
    <dgm:cxn modelId="{AA1BEA55-E6EA-411D-87AA-3A7043F5D7C2}" type="presParOf" srcId="{090BEBA9-4AC8-4135-83A5-677C064F8E37}" destId="{4DBF02B7-6C35-4A66-AFF3-4F4660B7918F}" srcOrd="0" destOrd="0" presId="urn:microsoft.com/office/officeart/2008/layout/VerticalCurvedList"/>
    <dgm:cxn modelId="{71DC1422-8F94-47CE-96B9-925EE9454B03}" type="presParOf" srcId="{4DBF02B7-6C35-4A66-AFF3-4F4660B7918F}" destId="{E155220E-623F-4E58-9DB3-D110720C39A5}" srcOrd="0" destOrd="0" presId="urn:microsoft.com/office/officeart/2008/layout/VerticalCurvedList"/>
    <dgm:cxn modelId="{2E0CC2E7-FA6E-45EA-A11C-F2638ED1147B}" type="presParOf" srcId="{E155220E-623F-4E58-9DB3-D110720C39A5}" destId="{BFCD467B-29BD-43F9-8DFF-EA632F0C3E00}" srcOrd="0" destOrd="0" presId="urn:microsoft.com/office/officeart/2008/layout/VerticalCurvedList"/>
    <dgm:cxn modelId="{1C7F889F-D3EE-4D1E-B651-837841708BC8}" type="presParOf" srcId="{E155220E-623F-4E58-9DB3-D110720C39A5}" destId="{346C6609-898A-4409-8137-E8EE050B99A5}" srcOrd="1" destOrd="0" presId="urn:microsoft.com/office/officeart/2008/layout/VerticalCurvedList"/>
    <dgm:cxn modelId="{3497A5D6-D5E6-4F81-9857-A590A573698D}" type="presParOf" srcId="{E155220E-623F-4E58-9DB3-D110720C39A5}" destId="{35649AAF-921D-4B57-A1AE-4E34E1448AB2}" srcOrd="2" destOrd="0" presId="urn:microsoft.com/office/officeart/2008/layout/VerticalCurvedList"/>
    <dgm:cxn modelId="{57909B6A-4ED7-4680-B998-3BB558DB433D}" type="presParOf" srcId="{E155220E-623F-4E58-9DB3-D110720C39A5}" destId="{EEBD7EC5-8086-479F-88DA-778C4A3EA65E}" srcOrd="3" destOrd="0" presId="urn:microsoft.com/office/officeart/2008/layout/VerticalCurvedList"/>
    <dgm:cxn modelId="{0B99A52B-90E6-409D-86CC-9569632BAEFA}" type="presParOf" srcId="{4DBF02B7-6C35-4A66-AFF3-4F4660B7918F}" destId="{6400A975-213D-4E03-9925-9556033B0469}" srcOrd="1" destOrd="0" presId="urn:microsoft.com/office/officeart/2008/layout/VerticalCurvedList"/>
    <dgm:cxn modelId="{98D8EB22-A43A-4C87-940B-65160EC4A606}" type="presParOf" srcId="{4DBF02B7-6C35-4A66-AFF3-4F4660B7918F}" destId="{C68DB3A2-29A1-4131-A2AB-AEC5EAE281C7}" srcOrd="2" destOrd="0" presId="urn:microsoft.com/office/officeart/2008/layout/VerticalCurvedList"/>
    <dgm:cxn modelId="{AEA21F21-03E3-47D4-BAF2-676ECE264F67}" type="presParOf" srcId="{C68DB3A2-29A1-4131-A2AB-AEC5EAE281C7}" destId="{C93A36C7-E726-45F7-82D7-9A4565273CE3}" srcOrd="0" destOrd="0" presId="urn:microsoft.com/office/officeart/2008/layout/VerticalCurvedList"/>
    <dgm:cxn modelId="{DF39F9BB-27A8-4F10-80E5-AE68B6B8B29C}" type="presParOf" srcId="{4DBF02B7-6C35-4A66-AFF3-4F4660B7918F}" destId="{3B47193C-160D-4411-B910-8314803E768C}" srcOrd="3" destOrd="0" presId="urn:microsoft.com/office/officeart/2008/layout/VerticalCurvedList"/>
    <dgm:cxn modelId="{5F63558C-0690-4764-90A9-485ADA967A64}" type="presParOf" srcId="{4DBF02B7-6C35-4A66-AFF3-4F4660B7918F}" destId="{074BACC5-9BC1-460C-86A5-9F5D6F6B95FC}" srcOrd="4" destOrd="0" presId="urn:microsoft.com/office/officeart/2008/layout/VerticalCurvedList"/>
    <dgm:cxn modelId="{A60B559B-8925-4AB2-9216-AB6531A55A38}" type="presParOf" srcId="{074BACC5-9BC1-460C-86A5-9F5D6F6B95FC}" destId="{FF927880-A05D-47CA-9ED4-6DC6B133F8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6609-898A-4409-8137-E8EE050B99A5}">
      <dsp:nvSpPr>
        <dsp:cNvPr id="0" name=""/>
        <dsp:cNvSpPr/>
      </dsp:nvSpPr>
      <dsp:spPr>
        <a:xfrm>
          <a:off x="-5477119" y="-997091"/>
          <a:ext cx="6547761" cy="6547761"/>
        </a:xfrm>
        <a:prstGeom prst="blockArc">
          <a:avLst>
            <a:gd name="adj1" fmla="val 18900000"/>
            <a:gd name="adj2" fmla="val 2700000"/>
            <a:gd name="adj3" fmla="val 330"/>
          </a:avLst>
        </a:prstGeom>
        <a:noFill/>
        <a:ln w="12700" cap="flat" cmpd="sng" algn="ctr">
          <a:solidFill>
            <a:srgbClr val="4472C4">
              <a:tint val="9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00A975-213D-4E03-9925-9556033B0469}">
      <dsp:nvSpPr>
        <dsp:cNvPr id="0" name=""/>
        <dsp:cNvSpPr/>
      </dsp:nvSpPr>
      <dsp:spPr>
        <a:xfrm>
          <a:off x="764522" y="690314"/>
          <a:ext cx="7042662" cy="1389493"/>
        </a:xfrm>
        <a:prstGeom prst="rect">
          <a:avLst/>
        </a:prstGeom>
        <a:solidFill>
          <a:schemeClr val="tx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291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a:solidFill>
                <a:srgbClr val="FF0000"/>
              </a:solidFill>
              <a:latin typeface="Times New Roman" pitchFamily="18" charset="0"/>
              <a:ea typeface="+mn-ea"/>
              <a:cs typeface="Times New Roman" pitchFamily="18" charset="0"/>
            </a:rPr>
            <a:t>Vị</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trí</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Trái</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Đất</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trong</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Hệ</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Mặt</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Trời</a:t>
          </a:r>
          <a:r>
            <a:rPr lang="en-US" sz="3200" b="1" kern="1200" dirty="0">
              <a:solidFill>
                <a:srgbClr val="FF0000"/>
              </a:solidFill>
              <a:latin typeface="Times New Roman" pitchFamily="18" charset="0"/>
              <a:ea typeface="+mn-ea"/>
              <a:cs typeface="Times New Roman" pitchFamily="18" charset="0"/>
            </a:rPr>
            <a:t> </a:t>
          </a:r>
        </a:p>
        <a:p>
          <a:pPr lvl="0" algn="l" defTabSz="1422400">
            <a:lnSpc>
              <a:spcPct val="90000"/>
            </a:lnSpc>
            <a:spcBef>
              <a:spcPct val="0"/>
            </a:spcBef>
            <a:spcAft>
              <a:spcPct val="35000"/>
            </a:spcAft>
          </a:pPr>
          <a:r>
            <a:rPr lang="en-US" sz="3200" b="1" kern="1200" dirty="0">
              <a:solidFill>
                <a:srgbClr val="FF0000"/>
              </a:solidFill>
              <a:latin typeface="Times New Roman" pitchFamily="18" charset="0"/>
              <a:ea typeface="+mn-ea"/>
              <a:cs typeface="Times New Roman" pitchFamily="18" charset="0"/>
            </a:rPr>
            <a:t>              </a:t>
          </a:r>
          <a:endParaRPr lang="en-US" sz="3200" kern="1200" dirty="0">
            <a:solidFill>
              <a:srgbClr val="FF0000"/>
            </a:solidFill>
            <a:latin typeface="Times New Roman" pitchFamily="18" charset="0"/>
            <a:ea typeface="+mn-ea"/>
            <a:cs typeface="Times New Roman" pitchFamily="18" charset="0"/>
          </a:endParaRPr>
        </a:p>
      </dsp:txBody>
      <dsp:txXfrm>
        <a:off x="764522" y="690314"/>
        <a:ext cx="7042662" cy="1389493"/>
      </dsp:txXfrm>
    </dsp:sp>
    <dsp:sp modelId="{C93A36C7-E726-45F7-82D7-9A4565273CE3}">
      <dsp:nvSpPr>
        <dsp:cNvPr id="0" name=""/>
        <dsp:cNvSpPr/>
      </dsp:nvSpPr>
      <dsp:spPr>
        <a:xfrm>
          <a:off x="5602" y="521157"/>
          <a:ext cx="1736866" cy="1736866"/>
        </a:xfrm>
        <a:prstGeom prst="ellipse">
          <a:avLst/>
        </a:prstGeom>
        <a:solidFill>
          <a:srgbClr val="FFC000">
            <a:lumMod val="40000"/>
            <a:lumOff val="60000"/>
          </a:srgbClr>
        </a:solidFill>
        <a:ln w="6350" cap="flat" cmpd="sng" algn="ctr">
          <a:solidFill>
            <a:srgbClr val="4472C4">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47193C-160D-4411-B910-8314803E768C}">
      <dsp:nvSpPr>
        <dsp:cNvPr id="0" name=""/>
        <dsp:cNvSpPr/>
      </dsp:nvSpPr>
      <dsp:spPr>
        <a:xfrm>
          <a:off x="819490" y="2779473"/>
          <a:ext cx="7122878" cy="1389493"/>
        </a:xfrm>
        <a:prstGeom prst="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291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a:solidFill>
                <a:srgbClr val="FF0000"/>
              </a:solidFill>
              <a:latin typeface="Times New Roman" pitchFamily="18" charset="0"/>
              <a:ea typeface="+mn-ea"/>
              <a:cs typeface="Times New Roman" pitchFamily="18" charset="0"/>
            </a:rPr>
            <a:t>Hình</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dạng</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và</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kích</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thước</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của</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Trái</a:t>
          </a:r>
          <a:r>
            <a:rPr lang="en-US" sz="3200" b="1" kern="1200" dirty="0">
              <a:solidFill>
                <a:srgbClr val="FF0000"/>
              </a:solidFill>
              <a:latin typeface="Times New Roman" pitchFamily="18" charset="0"/>
              <a:ea typeface="+mn-ea"/>
              <a:cs typeface="Times New Roman" pitchFamily="18" charset="0"/>
            </a:rPr>
            <a:t> </a:t>
          </a:r>
          <a:r>
            <a:rPr lang="en-US" sz="3200" b="1" kern="1200" dirty="0" err="1">
              <a:solidFill>
                <a:srgbClr val="FF0000"/>
              </a:solidFill>
              <a:latin typeface="Times New Roman" pitchFamily="18" charset="0"/>
              <a:ea typeface="+mn-ea"/>
              <a:cs typeface="Times New Roman" pitchFamily="18" charset="0"/>
            </a:rPr>
            <a:t>Đất</a:t>
          </a:r>
          <a:endParaRPr lang="en-US" sz="3200" kern="1200" dirty="0">
            <a:solidFill>
              <a:srgbClr val="FF0000"/>
            </a:solidFill>
            <a:latin typeface="Times New Roman" pitchFamily="18" charset="0"/>
            <a:ea typeface="+mn-ea"/>
            <a:cs typeface="Times New Roman" pitchFamily="18" charset="0"/>
          </a:endParaRPr>
        </a:p>
      </dsp:txBody>
      <dsp:txXfrm>
        <a:off x="819490" y="2779473"/>
        <a:ext cx="7122878" cy="1389493"/>
      </dsp:txXfrm>
    </dsp:sp>
    <dsp:sp modelId="{FF927880-A05D-47CA-9ED4-6DC6B133F82C}">
      <dsp:nvSpPr>
        <dsp:cNvPr id="0" name=""/>
        <dsp:cNvSpPr/>
      </dsp:nvSpPr>
      <dsp:spPr>
        <a:xfrm>
          <a:off x="5602" y="2605786"/>
          <a:ext cx="1736866" cy="1736866"/>
        </a:xfrm>
        <a:prstGeom prst="ellipse">
          <a:avLst/>
        </a:prstGeom>
        <a:solidFill>
          <a:srgbClr val="00B050"/>
        </a:solidFill>
        <a:ln w="6350" cap="flat" cmpd="sng" algn="ctr">
          <a:solidFill>
            <a:srgbClr val="4472C4">
              <a:alpha val="90000"/>
              <a:hueOff val="0"/>
              <a:satOff val="0"/>
              <a:lumOff val="0"/>
              <a:alphaOff val="-4000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BDEC1-623F-4E49-BDDE-2A90321A5B7E}" type="datetimeFigureOut">
              <a:rPr lang="en-US" smtClean="0"/>
              <a:pPr/>
              <a:t>11/7/2022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22B8494-0274-4DD0-810E-FEE1BB183473}"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377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DEC1-623F-4E49-BDDE-2A90321A5B7E}"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B8494-0274-4DD0-810E-FEE1BB183473}" type="slidenum">
              <a:rPr lang="en-US" smtClean="0"/>
              <a:pPr/>
              <a:t>‹#›</a:t>
            </a:fld>
            <a:endParaRPr lang="en-US"/>
          </a:p>
        </p:txBody>
      </p:sp>
    </p:spTree>
    <p:extLst>
      <p:ext uri="{BB962C8B-B14F-4D97-AF65-F5344CB8AC3E}">
        <p14:creationId xmlns:p14="http://schemas.microsoft.com/office/powerpoint/2010/main" val="376326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DEC1-623F-4E49-BDDE-2A90321A5B7E}"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B8494-0274-4DD0-810E-FEE1BB183473}"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2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DEC1-623F-4E49-BDDE-2A90321A5B7E}"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B8494-0274-4DD0-810E-FEE1BB183473}"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623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BDEC1-623F-4E49-BDDE-2A90321A5B7E}"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B8494-0274-4DD0-810E-FEE1BB183473}"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40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BDEC1-623F-4E49-BDDE-2A90321A5B7E}"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B8494-0274-4DD0-810E-FEE1BB183473}"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07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BDEC1-623F-4E49-BDDE-2A90321A5B7E}"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B8494-0274-4DD0-810E-FEE1BB183473}" type="slidenum">
              <a:rPr lang="en-US" smtClean="0"/>
              <a:pPr/>
              <a:t>‹#›</a:t>
            </a:fld>
            <a:endParaRPr lang="en-US"/>
          </a:p>
        </p:txBody>
      </p:sp>
    </p:spTree>
    <p:extLst>
      <p:ext uri="{BB962C8B-B14F-4D97-AF65-F5344CB8AC3E}">
        <p14:creationId xmlns:p14="http://schemas.microsoft.com/office/powerpoint/2010/main" val="261456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BDEC1-623F-4E49-BDDE-2A90321A5B7E}"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B8494-0274-4DD0-810E-FEE1BB183473}" type="slidenum">
              <a:rPr lang="en-US" smtClean="0"/>
              <a:pPr/>
              <a:t>‹#›</a:t>
            </a:fld>
            <a:endParaRPr lang="en-US"/>
          </a:p>
        </p:txBody>
      </p:sp>
    </p:spTree>
    <p:extLst>
      <p:ext uri="{BB962C8B-B14F-4D97-AF65-F5344CB8AC3E}">
        <p14:creationId xmlns:p14="http://schemas.microsoft.com/office/powerpoint/2010/main" val="28076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BDEC1-623F-4E49-BDDE-2A90321A5B7E}"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B8494-0274-4DD0-810E-FEE1BB183473}" type="slidenum">
              <a:rPr lang="en-US" smtClean="0"/>
              <a:pPr/>
              <a:t>‹#›</a:t>
            </a:fld>
            <a:endParaRPr lang="en-US"/>
          </a:p>
        </p:txBody>
      </p:sp>
    </p:spTree>
    <p:extLst>
      <p:ext uri="{BB962C8B-B14F-4D97-AF65-F5344CB8AC3E}">
        <p14:creationId xmlns:p14="http://schemas.microsoft.com/office/powerpoint/2010/main" val="149707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BBDEC1-623F-4E49-BDDE-2A90321A5B7E}"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B8494-0274-4DD0-810E-FEE1BB183473}"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869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CABBDEC1-623F-4E49-BDDE-2A90321A5B7E}" type="datetimeFigureOut">
              <a:rPr lang="en-US" smtClean="0"/>
              <a:pPr/>
              <a:t>11/7/2022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22B8494-0274-4DD0-810E-FEE1BB183473}"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561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ABBDEC1-623F-4E49-BDDE-2A90321A5B7E}" type="datetimeFigureOut">
              <a:rPr lang="en-US" smtClean="0"/>
              <a:pPr/>
              <a:t>11/7/2022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22B8494-0274-4DD0-810E-FEE1BB183473}" type="slidenum">
              <a:rPr lang="en-US" smtClean="0"/>
              <a:pPr/>
              <a:t>‹#›</a:t>
            </a:fld>
            <a:endParaRPr lang="en-US"/>
          </a:p>
        </p:txBody>
      </p:sp>
    </p:spTree>
    <p:extLst>
      <p:ext uri="{BB962C8B-B14F-4D97-AF65-F5344CB8AC3E}">
        <p14:creationId xmlns:p14="http://schemas.microsoft.com/office/powerpoint/2010/main" val="3321168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C4%90i%E1%BB%83m_Lagrang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6"/>
          <p:cNvSpPr>
            <a:spLocks noChangeArrowheads="1"/>
          </p:cNvSpPr>
          <p:nvPr/>
        </p:nvSpPr>
        <p:spPr bwMode="auto">
          <a:xfrm>
            <a:off x="0" y="0"/>
            <a:ext cx="9144000" cy="211121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sz="1400" b="1" dirty="0">
              <a:solidFill>
                <a:srgbClr val="FF0000"/>
              </a:solidFill>
            </a:endParaRPr>
          </a:p>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10,11 -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5. </a:t>
            </a:r>
            <a:endParaRPr lang="en-US" sz="2800" b="1" dirty="0" smtClean="0">
              <a:solidFill>
                <a:srgbClr val="FF0000"/>
              </a:solidFill>
              <a:latin typeface="Times New Roman" pitchFamily="18" charset="0"/>
              <a:cs typeface="Times New Roman" pitchFamily="18" charset="0"/>
            </a:endParaRPr>
          </a:p>
          <a:p>
            <a:pPr algn="ctr"/>
            <a:r>
              <a:rPr lang="en-US" sz="2800" b="1" dirty="0" smtClean="0">
                <a:solidFill>
                  <a:srgbClr val="FF0000"/>
                </a:solidFill>
                <a:latin typeface="Times New Roman" pitchFamily="18" charset="0"/>
                <a:cs typeface="Times New Roman" pitchFamily="18" charset="0"/>
              </a:rPr>
              <a:t>VỊ </a:t>
            </a:r>
            <a:r>
              <a:rPr lang="en-US" sz="2800" b="1" dirty="0">
                <a:solidFill>
                  <a:srgbClr val="FF0000"/>
                </a:solidFill>
                <a:latin typeface="Times New Roman" pitchFamily="18" charset="0"/>
                <a:cs typeface="Times New Roman" pitchFamily="18" charset="0"/>
              </a:rPr>
              <a:t>TRÍ TRÁI ĐẤT TRONG HỆ MẶT </a:t>
            </a:r>
            <a:r>
              <a:rPr lang="en-US" sz="2800" b="1" dirty="0" smtClean="0">
                <a:solidFill>
                  <a:srgbClr val="FF0000"/>
                </a:solidFill>
                <a:latin typeface="Times New Roman" pitchFamily="18" charset="0"/>
                <a:cs typeface="Times New Roman" pitchFamily="18" charset="0"/>
              </a:rPr>
              <a:t>TRỜI. HÌNH </a:t>
            </a:r>
            <a:r>
              <a:rPr lang="en-US" sz="2800" b="1" dirty="0">
                <a:solidFill>
                  <a:srgbClr val="FF0000"/>
                </a:solidFill>
                <a:latin typeface="Times New Roman" pitchFamily="18" charset="0"/>
                <a:cs typeface="Times New Roman" pitchFamily="18" charset="0"/>
              </a:rPr>
              <a:t>DẠNG, KÍCH THƯỚC CỦA TRÁI ĐẤT</a:t>
            </a:r>
          </a:p>
          <a:p>
            <a:r>
              <a:rPr lang="en-US" sz="2000" b="1" dirty="0">
                <a:solidFill>
                  <a:srgbClr val="FF0000"/>
                </a:solidFill>
                <a:latin typeface="Times New Roman" pitchFamily="18" charset="0"/>
                <a:ea typeface="Microsoft YaHei"/>
                <a:cs typeface="Microsoft YaHei"/>
              </a:rPr>
              <a:t>           </a:t>
            </a:r>
            <a:endParaRPr lang="en-US" b="1" dirty="0">
              <a:solidFill>
                <a:schemeClr val="hlink"/>
              </a:solidFill>
              <a:ea typeface="Microsoft YaHei"/>
              <a:cs typeface="Microsoft YaHe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anim calcmode="lin" valueType="num">
                                      <p:cBhvr>
                                        <p:cTn id="8" dur="2000" fill="hold"/>
                                        <p:tgtEl>
                                          <p:spTgt spid="35844"/>
                                        </p:tgtEl>
                                        <p:attrNameLst>
                                          <p:attrName>ppt_w</p:attrName>
                                        </p:attrNameLst>
                                      </p:cBhvr>
                                      <p:tavLst>
                                        <p:tav tm="0" fmla="#ppt_w*sin(2.5*pi*$)">
                                          <p:val>
                                            <p:fltVal val="0"/>
                                          </p:val>
                                        </p:tav>
                                        <p:tav tm="100000">
                                          <p:val>
                                            <p:fltVal val="1"/>
                                          </p:val>
                                        </p:tav>
                                      </p:tavLst>
                                    </p:anim>
                                    <p:anim calcmode="lin" valueType="num">
                                      <p:cBhvr>
                                        <p:cTn id="9"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90" y="68630"/>
            <a:ext cx="5870824" cy="692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121754" tIns="60877" rIns="121754" bIns="60877">
            <a:spAutoFit/>
          </a:bodyPr>
          <a:lstStyle/>
          <a:p>
            <a:pPr defTabSz="1217340"/>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28733"/>
            <a:ext cx="2553066" cy="5157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2372885"/>
            <a:ext cx="4572000" cy="3077598"/>
          </a:xfrm>
          <a:prstGeom prst="rect">
            <a:avLst/>
          </a:prstGeom>
        </p:spPr>
        <p:txBody>
          <a:bodyPr lIns="121754" tIns="60877" rIns="121754" bIns="60877">
            <a:spAutoFit/>
          </a:bodyPr>
          <a:lstStyle/>
          <a:p>
            <a:pPr algn="just" defTabSz="1217340"/>
            <a:r>
              <a:rPr lang="vi-VN" sz="4800" b="1" dirty="0">
                <a:solidFill>
                  <a:srgbClr val="0070C0"/>
                </a:solidFill>
                <a:latin typeface="Times New Roman" pitchFamily="18" charset="0"/>
                <a:cs typeface="Times New Roman" pitchFamily="18" charset="0"/>
              </a:rPr>
              <a:t>Ông cho rằng Trái Đất có hình cầu và nằm ở tâm vũ trụ.</a:t>
            </a:r>
          </a:p>
        </p:txBody>
      </p:sp>
    </p:spTree>
    <p:extLst>
      <p:ext uri="{BB962C8B-B14F-4D97-AF65-F5344CB8AC3E}">
        <p14:creationId xmlns:p14="http://schemas.microsoft.com/office/powerpoint/2010/main" val="167935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28733"/>
            <a:ext cx="4071888" cy="5429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6" y="68630"/>
            <a:ext cx="5739529" cy="692404"/>
          </a:xfrm>
          <a:prstGeom prst="rect">
            <a:avLst/>
          </a:prstGeom>
        </p:spPr>
        <p:style>
          <a:lnRef idx="3">
            <a:schemeClr val="lt1"/>
          </a:lnRef>
          <a:fillRef idx="1">
            <a:schemeClr val="accent3"/>
          </a:fillRef>
          <a:effectRef idx="1">
            <a:schemeClr val="accent3"/>
          </a:effectRef>
          <a:fontRef idx="minor">
            <a:schemeClr val="lt1"/>
          </a:fontRef>
        </p:style>
        <p:txBody>
          <a:bodyPr wrap="none" lIns="121829" tIns="60914" rIns="121829" bIns="60914">
            <a:spAutoFit/>
          </a:bodyPr>
          <a:lstStyle/>
          <a:p>
            <a:pPr defTabSz="1218180"/>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573851" y="1408597"/>
            <a:ext cx="4248472" cy="4555000"/>
          </a:xfrm>
          <a:prstGeom prst="rect">
            <a:avLst/>
          </a:prstGeom>
          <a:noFill/>
        </p:spPr>
        <p:txBody>
          <a:bodyPr wrap="square" lIns="121829" tIns="60914" rIns="121829" bIns="60914" rtlCol="0">
            <a:spAutoFit/>
          </a:bodyPr>
          <a:lstStyle/>
          <a:p>
            <a:pPr defTabSz="1218180"/>
            <a:r>
              <a:rPr lang="vi-VN" sz="4800" b="1" dirty="0">
                <a:solidFill>
                  <a:srgbClr val="0070C0"/>
                </a:solidFill>
                <a:latin typeface="Times New Roman" pitchFamily="18" charset="0"/>
                <a:cs typeface="Times New Roman" pitchFamily="18" charset="0"/>
              </a:rPr>
              <a:t>Dù sao thì Trái Đất vẫn quay</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Khẳng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định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Trái</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Đất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tròn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và</a:t>
            </a:r>
            <a:r>
              <a:rPr lang="en-US" sz="4800" b="1" dirty="0">
                <a:solidFill>
                  <a:srgbClr val="0070C0"/>
                </a:solidFill>
                <a:latin typeface="Times New Roman" pitchFamily="18" charset="0"/>
                <a:cs typeface="Times New Roman" pitchFamily="18" charset="0"/>
              </a:rPr>
              <a:t> quay </a:t>
            </a:r>
            <a:r>
              <a:rPr lang="en-US" sz="4800" b="1" dirty="0" err="1">
                <a:solidFill>
                  <a:srgbClr val="0070C0"/>
                </a:solidFill>
                <a:latin typeface="Times New Roman" pitchFamily="18" charset="0"/>
                <a:cs typeface="Times New Roman" pitchFamily="18" charset="0"/>
              </a:rPr>
              <a:t>quanh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Mặt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Trời</a:t>
            </a:r>
            <a:r>
              <a:rPr lang="vi-VN" sz="48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80222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24744"/>
            <a:ext cx="3867894" cy="51571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914400" y="152400"/>
            <a:ext cx="7529932" cy="692330"/>
          </a:xfrm>
          <a:prstGeom prst="rect">
            <a:avLst/>
          </a:prstGeom>
        </p:spPr>
        <p:style>
          <a:lnRef idx="1">
            <a:schemeClr val="accent2"/>
          </a:lnRef>
          <a:fillRef idx="2">
            <a:schemeClr val="accent2"/>
          </a:fillRef>
          <a:effectRef idx="1">
            <a:schemeClr val="accent2"/>
          </a:effectRef>
          <a:fontRef idx="minor">
            <a:schemeClr val="dk1"/>
          </a:fontRef>
        </p:style>
        <p:txBody>
          <a:bodyPr wrap="none" lIns="121754" tIns="60877" rIns="121754" bIns="60877">
            <a:spAutoFit/>
          </a:bodyPr>
          <a:lstStyle/>
          <a:p>
            <a:pPr algn="ctr" defTabSz="1217340"/>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89" y="1784512"/>
            <a:ext cx="4721837" cy="3431541"/>
          </a:xfrm>
          <a:prstGeom prst="rect">
            <a:avLst/>
          </a:prstGeom>
          <a:noFill/>
        </p:spPr>
        <p:txBody>
          <a:bodyPr wrap="square" lIns="121754" tIns="60877" rIns="121754" bIns="60877" rtlCol="0">
            <a:spAutoFit/>
          </a:bodyPr>
          <a:lstStyle/>
          <a:p>
            <a:pPr algn="just" defTabSz="1217340"/>
            <a:r>
              <a:rPr lang="vi-VN" sz="4300" b="1" dirty="0">
                <a:solidFill>
                  <a:srgbClr val="0070C0"/>
                </a:solidFill>
                <a:latin typeface="+mj-lt"/>
              </a:rPr>
              <a:t>Những cuộc phát kiến địa lý của nhà hàng hải Cô-lôm-bô</a:t>
            </a:r>
            <a:r>
              <a:rPr lang="en-US" sz="4300" b="1" dirty="0">
                <a:solidFill>
                  <a:srgbClr val="0070C0"/>
                </a:solidFill>
                <a:latin typeface="+mj-lt"/>
              </a:rPr>
              <a:t> </a:t>
            </a:r>
            <a:r>
              <a:rPr lang="vi-VN" sz="4300" b="1" dirty="0">
                <a:solidFill>
                  <a:srgbClr val="0070C0"/>
                </a:solidFill>
                <a:latin typeface="+mj-lt"/>
              </a:rPr>
              <a:t>đã chứng minh Trái Đất hình cầu.</a:t>
            </a:r>
          </a:p>
        </p:txBody>
      </p:sp>
    </p:spTree>
    <p:extLst>
      <p:ext uri="{BB962C8B-B14F-4D97-AF65-F5344CB8AC3E}">
        <p14:creationId xmlns:p14="http://schemas.microsoft.com/office/powerpoint/2010/main" val="411608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95728" y="968987"/>
            <a:ext cx="6571343" cy="3450613"/>
          </a:xfrm>
        </p:spPr>
        <p:txBody>
          <a:bodyPr/>
          <a:lstStyle/>
          <a:p>
            <a:pPr>
              <a:buNone/>
            </a:pPr>
            <a:r>
              <a:rPr lang="nl-NL" sz="2000" b="1" u="sng" dirty="0">
                <a:solidFill>
                  <a:srgbClr val="FF0000"/>
                </a:solidFill>
                <a:latin typeface="Times New Roman" pitchFamily="18" charset="0"/>
                <a:cs typeface="Times New Roman" pitchFamily="18" charset="0"/>
              </a:rPr>
              <a:t>II. Hình dạng, kích thước cùa Trái Đất </a:t>
            </a:r>
            <a:endParaRPr lang="en-US" sz="2000" u="sng" dirty="0">
              <a:solidFill>
                <a:srgbClr val="FF0000"/>
              </a:solidFill>
              <a:latin typeface="Times New Roman" pitchFamily="18" charset="0"/>
              <a:cs typeface="Times New Roman" pitchFamily="18" charset="0"/>
            </a:endParaRPr>
          </a:p>
          <a:p>
            <a:endParaRPr lang="en-US" dirty="0"/>
          </a:p>
        </p:txBody>
      </p:sp>
      <p:pic>
        <p:nvPicPr>
          <p:cNvPr id="4" name="Picture 2" descr="C:\Users\Admin\Downloads\chan-troi-sang-tao-giai-dia-li-6-bai-5-vi-tri-trai-dat-trong-he-mat-troi-hinh-dang-kich-thuoc-cua-trai-dat_2"/>
          <p:cNvPicPr>
            <a:picLocks noChangeAspect="1" noChangeArrowheads="1"/>
          </p:cNvPicPr>
          <p:nvPr/>
        </p:nvPicPr>
        <p:blipFill>
          <a:blip r:embed="rId2"/>
          <a:srcRect/>
          <a:stretch>
            <a:fillRect/>
          </a:stretch>
        </p:blipFill>
        <p:spPr bwMode="auto">
          <a:xfrm>
            <a:off x="3581400" y="1752600"/>
            <a:ext cx="5562600" cy="4343400"/>
          </a:xfrm>
          <a:prstGeom prst="rect">
            <a:avLst/>
          </a:prstGeom>
          <a:noFill/>
        </p:spPr>
      </p:pic>
      <p:sp>
        <p:nvSpPr>
          <p:cNvPr id="3073" name="Rectangle 1"/>
          <p:cNvSpPr>
            <a:spLocks noChangeArrowheads="1"/>
          </p:cNvSpPr>
          <p:nvPr/>
        </p:nvSpPr>
        <p:spPr bwMode="auto">
          <a:xfrm>
            <a:off x="228600" y="2514600"/>
            <a:ext cx="3048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HS quan sát H5.3 và thông tin trong bài, em hãy:</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Cho biết: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Hình dạng của Trái Đất.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Độ dài của </a:t>
            </a:r>
            <a:r>
              <a:rPr kumimoji="0" lang="nl-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bán </a:t>
            </a: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kính Trái Đất tại Xích đạo.</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Độ dài đường Xích đạo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71343" cy="1049235"/>
          </a:xfrm>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52928" y="1143000"/>
            <a:ext cx="6571343" cy="3450613"/>
          </a:xfrm>
        </p:spPr>
        <p:txBody>
          <a:bodyPr/>
          <a:lstStyle/>
          <a:p>
            <a:pPr marL="0" indent="0">
              <a:buNone/>
            </a:pPr>
            <a:r>
              <a:rPr lang="nl-NL" sz="2000" b="1" dirty="0">
                <a:solidFill>
                  <a:srgbClr val="FF0000"/>
                </a:solidFill>
              </a:rPr>
              <a:t>II</a:t>
            </a:r>
            <a:r>
              <a:rPr lang="nl-NL" sz="2000" b="1" u="sng" dirty="0">
                <a:solidFill>
                  <a:srgbClr val="FF0000"/>
                </a:solidFill>
                <a:latin typeface="Times New Roman" pitchFamily="18" charset="0"/>
                <a:cs typeface="Times New Roman" pitchFamily="18" charset="0"/>
              </a:rPr>
              <a:t>. Hình dạng, kích thước cùa Trái Đất </a:t>
            </a:r>
            <a:endParaRPr lang="en-US" sz="2000" u="sng" dirty="0">
              <a:solidFill>
                <a:srgbClr val="FF0000"/>
              </a:solidFill>
              <a:latin typeface="Times New Roman" pitchFamily="18" charset="0"/>
              <a:cs typeface="Times New Roman" pitchFamily="18" charset="0"/>
            </a:endParaRPr>
          </a:p>
          <a:p>
            <a:endParaRPr lang="en-US" dirty="0"/>
          </a:p>
        </p:txBody>
      </p:sp>
      <p:sp>
        <p:nvSpPr>
          <p:cNvPr id="4" name="Rectangle 3"/>
          <p:cNvSpPr/>
          <p:nvPr/>
        </p:nvSpPr>
        <p:spPr>
          <a:xfrm>
            <a:off x="381000" y="1836576"/>
            <a:ext cx="3352800" cy="2308324"/>
          </a:xfrm>
          <a:prstGeom prst="rect">
            <a:avLst/>
          </a:prstGeom>
        </p:spPr>
        <p:txBody>
          <a:bodyPr wrap="square">
            <a:spAutoFit/>
          </a:bodyPr>
          <a:lstStyle/>
          <a:p>
            <a:r>
              <a:rPr lang="en-US" dirty="0"/>
              <a:t>-</a:t>
            </a:r>
            <a:r>
              <a:rPr lang="vi-VN" sz="2400" dirty="0">
                <a:latin typeface="Times New Roman" pitchFamily="18" charset="0"/>
                <a:cs typeface="Times New Roman" pitchFamily="18" charset="0"/>
              </a:rPr>
              <a:t>Trái đất có dạng hình cầu với kích thước lớn</a:t>
            </a:r>
          </a:p>
          <a:p>
            <a:r>
              <a:rPr lang="vi-VN" sz="2400" dirty="0">
                <a:latin typeface="Times New Roman" pitchFamily="18" charset="0"/>
                <a:cs typeface="Times New Roman" pitchFamily="18" charset="0"/>
              </a:rPr>
              <a:t>- Độ dài bán kính của Trái đất là 6378 km</a:t>
            </a:r>
          </a:p>
          <a:p>
            <a:r>
              <a:rPr lang="vi-VN" sz="2400" dirty="0">
                <a:latin typeface="Times New Roman" pitchFamily="18" charset="0"/>
                <a:cs typeface="Times New Roman" pitchFamily="18" charset="0"/>
              </a:rPr>
              <a:t>- Độ dài đường xích đạo là 40076 km</a:t>
            </a:r>
          </a:p>
        </p:txBody>
      </p:sp>
      <p:pic>
        <p:nvPicPr>
          <p:cNvPr id="5" name="Picture 2" descr="C:\Users\Admin\Downloads\chan-troi-sang-tao-giai-dia-li-6-bai-5-vi-tri-trai-dat-trong-he-mat-troi-hinh-dang-kich-thuoc-cua-trai-dat_2"/>
          <p:cNvPicPr>
            <a:picLocks noChangeAspect="1" noChangeArrowheads="1"/>
          </p:cNvPicPr>
          <p:nvPr/>
        </p:nvPicPr>
        <p:blipFill>
          <a:blip r:embed="rId2"/>
          <a:srcRect/>
          <a:stretch>
            <a:fillRect/>
          </a:stretch>
        </p:blipFill>
        <p:spPr bwMode="auto">
          <a:xfrm>
            <a:off x="3810000" y="1828800"/>
            <a:ext cx="5054082" cy="4267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71343" cy="1049235"/>
          </a:xfrm>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6571343" cy="3450613"/>
          </a:xfrm>
        </p:spPr>
        <p:txBody>
          <a:bodyPr/>
          <a:lstStyle/>
          <a:p>
            <a:pPr>
              <a:buNone/>
            </a:pPr>
            <a:r>
              <a:rPr lang="nl-NL" sz="2000" b="1" dirty="0">
                <a:solidFill>
                  <a:srgbClr val="FF0000"/>
                </a:solidFill>
              </a:rPr>
              <a:t>II. </a:t>
            </a:r>
            <a:r>
              <a:rPr lang="nl-NL" sz="2000" b="1" u="sng" dirty="0">
                <a:solidFill>
                  <a:srgbClr val="FF0000"/>
                </a:solidFill>
                <a:latin typeface="Times New Roman" pitchFamily="18" charset="0"/>
                <a:cs typeface="Times New Roman" pitchFamily="18" charset="0"/>
              </a:rPr>
              <a:t>Hình dạng, kích thước cùa Trái Đất </a:t>
            </a:r>
            <a:endParaRPr lang="en-US" sz="2000" u="sng" dirty="0">
              <a:solidFill>
                <a:srgbClr val="FF0000"/>
              </a:solidFill>
              <a:latin typeface="Times New Roman" pitchFamily="18" charset="0"/>
              <a:cs typeface="Times New Roman" pitchFamily="18" charset="0"/>
            </a:endParaRPr>
          </a:p>
          <a:p>
            <a:pPr>
              <a:buNone/>
            </a:pPr>
            <a:endParaRPr lang="en-US" dirty="0"/>
          </a:p>
        </p:txBody>
      </p:sp>
      <p:sp>
        <p:nvSpPr>
          <p:cNvPr id="4" name="Rectangle 3"/>
          <p:cNvSpPr/>
          <p:nvPr/>
        </p:nvSpPr>
        <p:spPr>
          <a:xfrm>
            <a:off x="533400" y="1828800"/>
            <a:ext cx="1828800" cy="1754326"/>
          </a:xfrm>
          <a:prstGeom prst="rect">
            <a:avLst/>
          </a:prstGeom>
        </p:spPr>
        <p:txBody>
          <a:bodyPr wrap="square">
            <a:spAutoFit/>
          </a:bodyPr>
          <a:lstStyle/>
          <a:p>
            <a:r>
              <a:rPr lang="nl-NL" dirty="0">
                <a:latin typeface="Times New Roman" pitchFamily="18" charset="0"/>
                <a:cs typeface="Times New Roman" pitchFamily="18" charset="0"/>
              </a:rPr>
              <a:t>Nhận xét về kích thước của Trái Đất so với các hành tinh khác trong hệ Mặt Trời.</a:t>
            </a:r>
            <a:endParaRPr lang="en-US" dirty="0">
              <a:latin typeface="Times New Roman" pitchFamily="18" charset="0"/>
              <a:cs typeface="Times New Roman" pitchFamily="18" charset="0"/>
            </a:endParaRPr>
          </a:p>
        </p:txBody>
      </p:sp>
      <p:pic>
        <p:nvPicPr>
          <p:cNvPr id="5" name="Picture 7" descr="C:\Users\Admin\Downloads\chan-troi-sang-tao-giai-dia-li-6-bai-5-vi-tri-trai-dat-trong-he-mat-troi-hinh-dang-kich-thuoc-cua-trai-dat_4"/>
          <p:cNvPicPr>
            <a:picLocks noChangeAspect="1" noChangeArrowheads="1"/>
          </p:cNvPicPr>
          <p:nvPr/>
        </p:nvPicPr>
        <p:blipFill>
          <a:blip r:embed="rId2"/>
          <a:srcRect/>
          <a:stretch>
            <a:fillRect/>
          </a:stretch>
        </p:blipFill>
        <p:spPr bwMode="auto">
          <a:xfrm>
            <a:off x="3124200" y="1447801"/>
            <a:ext cx="6019800" cy="4648200"/>
          </a:xfrm>
          <a:prstGeom prst="rect">
            <a:avLst/>
          </a:prstGeom>
          <a:noFill/>
        </p:spPr>
      </p:pic>
      <p:sp>
        <p:nvSpPr>
          <p:cNvPr id="6" name="Rectangle 5"/>
          <p:cNvSpPr/>
          <p:nvPr/>
        </p:nvSpPr>
        <p:spPr>
          <a:xfrm>
            <a:off x="152400" y="3583126"/>
            <a:ext cx="220980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dirty="0"/>
              <a:t> </a:t>
            </a:r>
            <a:r>
              <a:rPr lang="vi-VN" sz="2000" b="1" dirty="0">
                <a:solidFill>
                  <a:schemeClr val="accent1"/>
                </a:solidFill>
                <a:latin typeface="Times New Roman" pitchFamily="18" charset="0"/>
                <a:cs typeface="Times New Roman" pitchFamily="18" charset="0"/>
              </a:rPr>
              <a:t>Trong hệ mặt trời </a:t>
            </a:r>
            <a:r>
              <a:rPr lang="en-US" sz="2000" b="1" dirty="0" smtClean="0">
                <a:solidFill>
                  <a:schemeClr val="accent1"/>
                </a:solidFill>
                <a:latin typeface="Times New Roman" pitchFamily="18" charset="0"/>
                <a:cs typeface="Times New Roman" pitchFamily="18" charset="0"/>
              </a:rPr>
              <a:t>T</a:t>
            </a:r>
            <a:r>
              <a:rPr lang="vi-VN" sz="2000" b="1" dirty="0" smtClean="0">
                <a:solidFill>
                  <a:schemeClr val="accent1"/>
                </a:solidFill>
                <a:latin typeface="Times New Roman" pitchFamily="18" charset="0"/>
                <a:cs typeface="Times New Roman" pitchFamily="18" charset="0"/>
              </a:rPr>
              <a:t>rái </a:t>
            </a:r>
            <a:r>
              <a:rPr lang="en-US" sz="2000" b="1" dirty="0">
                <a:solidFill>
                  <a:schemeClr val="accent1"/>
                </a:solidFill>
                <a:latin typeface="Times New Roman" pitchFamily="18" charset="0"/>
                <a:cs typeface="Times New Roman" pitchFamily="18" charset="0"/>
              </a:rPr>
              <a:t>Đ</a:t>
            </a:r>
            <a:r>
              <a:rPr lang="vi-VN" sz="2000" b="1" dirty="0" smtClean="0">
                <a:solidFill>
                  <a:schemeClr val="accent1"/>
                </a:solidFill>
                <a:latin typeface="Times New Roman" pitchFamily="18" charset="0"/>
                <a:cs typeface="Times New Roman" pitchFamily="18" charset="0"/>
              </a:rPr>
              <a:t>ất </a:t>
            </a:r>
            <a:r>
              <a:rPr lang="vi-VN" sz="2000" b="1" dirty="0">
                <a:solidFill>
                  <a:schemeClr val="accent1"/>
                </a:solidFill>
                <a:latin typeface="Times New Roman" pitchFamily="18" charset="0"/>
                <a:cs typeface="Times New Roman" pitchFamily="18" charset="0"/>
              </a:rPr>
              <a:t>có kích thước đứng thứ </a:t>
            </a:r>
            <a:r>
              <a:rPr lang="en-US" sz="2000" b="1" dirty="0">
                <a:solidFill>
                  <a:schemeClr val="accent1"/>
                </a:solidFill>
                <a:latin typeface="Times New Roman" pitchFamily="18" charset="0"/>
                <a:cs typeface="Times New Roman" pitchFamily="18" charset="0"/>
              </a:rPr>
              <a:t>IV</a:t>
            </a:r>
            <a:r>
              <a:rPr lang="vi-VN" sz="2000" b="1" dirty="0">
                <a:solidFill>
                  <a:schemeClr val="accent1"/>
                </a:solidFill>
                <a:latin typeface="Times New Roman" pitchFamily="18" charset="0"/>
                <a:cs typeface="Times New Roman" pitchFamily="18" charset="0"/>
              </a:rPr>
              <a:t> theo thứ tự từ nhỏ đến lớn so với các hành tinh khác.</a:t>
            </a:r>
            <a:r>
              <a:rPr lang="vi-VN" dirty="0">
                <a:solidFill>
                  <a:schemeClr val="accent1"/>
                </a:solidFill>
              </a:rPr>
              <a:t> </a:t>
            </a:r>
            <a:endParaRPr lang="en-US"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228" y="152400"/>
            <a:ext cx="6571343" cy="1049235"/>
          </a:xfrm>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14400" y="990600"/>
            <a:ext cx="6571343" cy="3450613"/>
          </a:xfrm>
        </p:spPr>
        <p:txBody>
          <a:bodyPr/>
          <a:lstStyle/>
          <a:p>
            <a:pPr>
              <a:buNone/>
            </a:pPr>
            <a:r>
              <a:rPr lang="nl-NL" sz="2000" b="1" dirty="0">
                <a:solidFill>
                  <a:srgbClr val="FF0000"/>
                </a:solidFill>
              </a:rPr>
              <a:t>II. </a:t>
            </a:r>
            <a:r>
              <a:rPr lang="nl-NL" sz="2000" b="1" u="sng" dirty="0">
                <a:solidFill>
                  <a:srgbClr val="FF0000"/>
                </a:solidFill>
                <a:latin typeface="Times New Roman" pitchFamily="18" charset="0"/>
                <a:cs typeface="Times New Roman" pitchFamily="18" charset="0"/>
              </a:rPr>
              <a:t>Hình dạng, kích thước </a:t>
            </a:r>
            <a:r>
              <a:rPr lang="nl-NL" sz="2000" b="1" u="sng" dirty="0" smtClean="0">
                <a:solidFill>
                  <a:srgbClr val="FF0000"/>
                </a:solidFill>
                <a:latin typeface="Times New Roman" pitchFamily="18" charset="0"/>
                <a:cs typeface="Times New Roman" pitchFamily="18" charset="0"/>
              </a:rPr>
              <a:t>của </a:t>
            </a:r>
            <a:r>
              <a:rPr lang="nl-NL" sz="2000" b="1" u="sng" dirty="0">
                <a:solidFill>
                  <a:srgbClr val="FF0000"/>
                </a:solidFill>
                <a:latin typeface="Times New Roman" pitchFamily="18" charset="0"/>
                <a:cs typeface="Times New Roman" pitchFamily="18" charset="0"/>
              </a:rPr>
              <a:t>Trái Đất </a:t>
            </a:r>
            <a:endParaRPr lang="en-US" sz="2000" u="sng" dirty="0">
              <a:solidFill>
                <a:srgbClr val="FF0000"/>
              </a:solidFill>
              <a:latin typeface="Times New Roman" pitchFamily="18" charset="0"/>
              <a:cs typeface="Times New Roman" pitchFamily="18" charset="0"/>
            </a:endParaRPr>
          </a:p>
          <a:p>
            <a:endParaRPr lang="en-US" dirty="0"/>
          </a:p>
        </p:txBody>
      </p:sp>
      <p:sp>
        <p:nvSpPr>
          <p:cNvPr id="23553" name="Rectangle 1"/>
          <p:cNvSpPr>
            <a:spLocks noChangeArrowheads="1"/>
          </p:cNvSpPr>
          <p:nvPr/>
        </p:nvSpPr>
        <p:spPr bwMode="auto">
          <a:xfrm>
            <a:off x="685800" y="2156937"/>
            <a:ext cx="7696200" cy="267765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C00000"/>
                </a:solidFill>
                <a:effectLst/>
                <a:latin typeface="Calibri" pitchFamily="34" charset="0"/>
                <a:ea typeface="Calibri" pitchFamily="34" charset="0"/>
                <a:cs typeface="Times New Roman" pitchFamily="18" charset="0"/>
              </a:rPr>
              <a:t>-</a:t>
            </a:r>
            <a:r>
              <a:rPr kumimoji="0" lang="en-US" sz="2800" b="0" i="0" u="none" strike="noStrike" cap="none" normalizeH="0" baseline="0" dirty="0" err="1">
                <a:ln>
                  <a:noFill/>
                </a:ln>
                <a:solidFill>
                  <a:srgbClr val="C00000"/>
                </a:solidFill>
                <a:effectLst/>
                <a:latin typeface="Times New Roman" pitchFamily="18" charset="0"/>
                <a:ea typeface="Calibri" pitchFamily="34" charset="0"/>
                <a:cs typeface="Times New Roman" pitchFamily="18" charset="0"/>
              </a:rPr>
              <a:t>Tr</a:t>
            </a: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ái Đất có </a:t>
            </a:r>
            <a:r>
              <a:rPr kumimoji="0" lang="nl-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dạng</a:t>
            </a:r>
            <a:r>
              <a:rPr kumimoji="0" lang="nl-NL" sz="2800" b="0"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nl-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hình </a:t>
            </a: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cầu.</a:t>
            </a:r>
            <a:endParaRPr kumimoji="0" lang="en-US" sz="28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-Trái Đất có bán kính Xích đạo là 6 378 km, diện tích bề mặt là 510 triệu km2.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Ý</a:t>
            </a:r>
            <a:r>
              <a:rPr kumimoji="0" lang="nl-NL" sz="2800" b="0" i="0" u="none" strike="noStrike" cap="none" normalizeH="0" dirty="0">
                <a:ln>
                  <a:noFill/>
                </a:ln>
                <a:solidFill>
                  <a:srgbClr val="C00000"/>
                </a:solidFill>
                <a:effectLst/>
                <a:latin typeface="Times New Roman" pitchFamily="18" charset="0"/>
                <a:ea typeface="Calibri" pitchFamily="34" charset="0"/>
                <a:cs typeface="Times New Roman" pitchFamily="18" charset="0"/>
              </a:rPr>
              <a:t> nghĩa:</a:t>
            </a: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 Nhờ có kích thước và khối lượng đủ lớn, Trái Đất đã tạo ra lực hút giữ được các chất </a:t>
            </a:r>
            <a:r>
              <a:rPr kumimoji="0" lang="nl-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khí </a:t>
            </a: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làm thành lớp vỏ </a:t>
            </a:r>
            <a:r>
              <a:rPr kumimoji="0" lang="nl-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khí </a:t>
            </a:r>
            <a:r>
              <a:rPr kumimoji="0" lang="nl-NL" sz="28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bảo vệ </a:t>
            </a:r>
            <a:r>
              <a:rPr kumimoji="0" lang="nl-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mình.</a:t>
            </a:r>
            <a:r>
              <a:rPr kumimoji="0" lang="en-US" sz="2800" b="0"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800" b="0" i="0" u="none" strike="noStrike" cap="none" normalizeH="0" baseline="0" dirty="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pic>
        <p:nvPicPr>
          <p:cNvPr id="22531" name="Picture 3" descr="C:\Users\Admin\Downloads\chan-troi-sang-tao-giai-dia-li-6-bai-5-vi-tri-trai-dat-trong-he-mat-troi-hinh-dang-kich-thuoc-cua-trai-dat_3"/>
          <p:cNvPicPr>
            <a:picLocks noGrp="1" noChangeAspect="1" noChangeArrowheads="1"/>
          </p:cNvPicPr>
          <p:nvPr>
            <p:ph idx="1"/>
          </p:nvPr>
        </p:nvPicPr>
        <p:blipFill>
          <a:blip r:embed="rId2"/>
          <a:stretch>
            <a:fillRect/>
          </a:stretch>
        </p:blipFill>
        <p:spPr bwMode="auto">
          <a:xfrm>
            <a:off x="3200400" y="2057400"/>
            <a:ext cx="5195072" cy="3886200"/>
          </a:xfrm>
          <a:prstGeom prst="rect">
            <a:avLst/>
          </a:prstGeom>
          <a:noFill/>
        </p:spPr>
      </p:pic>
      <p:sp>
        <p:nvSpPr>
          <p:cNvPr id="22529" name="Rectangle 1"/>
          <p:cNvSpPr>
            <a:spLocks noChangeArrowheads="1"/>
          </p:cNvSpPr>
          <p:nvPr/>
        </p:nvSpPr>
        <p:spPr bwMode="auto">
          <a:xfrm>
            <a:off x="76200" y="2667000"/>
            <a:ext cx="2438400" cy="1477328"/>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Hãy</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lập</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sơ</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đồ</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hệ</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thống</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hoá</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kiến</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thức</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về</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hình</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dạng</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kích</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thước</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vị</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trí</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Trái</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Đất</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hệ</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Mặt</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Trời</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28" y="313245"/>
            <a:ext cx="6571343" cy="896835"/>
          </a:xfrm>
        </p:spPr>
        <p:txBody>
          <a:bodyPr>
            <a:normAutofit/>
          </a:bodyPr>
          <a:lstStyle/>
          <a:p>
            <a:pPr algn="ct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nl-NL" sz="2000" b="1" dirty="0">
                <a:solidFill>
                  <a:srgbClr val="FF0000"/>
                </a:solidFill>
              </a:rPr>
              <a:t>II. Hình dạng, kích thước cùa Trái Đất </a:t>
            </a:r>
            <a:endParaRPr lang="en-US" sz="2000" dirty="0">
              <a:solidFill>
                <a:srgbClr val="FF0000"/>
              </a:solidFill>
            </a:endParaRPr>
          </a:p>
          <a:p>
            <a:endParaRPr lang="en-US" dirty="0"/>
          </a:p>
        </p:txBody>
      </p:sp>
      <p:pic>
        <p:nvPicPr>
          <p:cNvPr id="21506" name="Picture 2" descr="Địa lý 6) Bài 1: Vị trí, hình dạng và kích thước của trái đất | THCS Nguyễn  Huệ"/>
          <p:cNvPicPr>
            <a:picLocks noChangeAspect="1" noChangeArrowheads="1"/>
          </p:cNvPicPr>
          <p:nvPr/>
        </p:nvPicPr>
        <p:blipFill>
          <a:blip r:embed="rId2"/>
          <a:srcRect/>
          <a:stretch>
            <a:fillRect/>
          </a:stretch>
        </p:blipFill>
        <p:spPr bwMode="auto">
          <a:xfrm>
            <a:off x="0" y="1371600"/>
            <a:ext cx="9144000" cy="5486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3" name="Picture 3"/>
          <p:cNvPicPr>
            <a:picLocks noGrp="1" noChangeAspect="1" noChangeArrowheads="1"/>
          </p:cNvPicPr>
          <p:nvPr>
            <p:ph idx="1"/>
          </p:nvPr>
        </p:nvPicPr>
        <p:blipFill>
          <a:blip r:embed="rId2"/>
          <a:srcRect/>
          <a:stretch>
            <a:fillRect/>
          </a:stretch>
        </p:blipFill>
        <p:spPr bwMode="auto">
          <a:xfrm>
            <a:off x="381000" y="304800"/>
            <a:ext cx="8458200" cy="6172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9398762"/>
              </p:ext>
            </p:extLst>
          </p:nvPr>
        </p:nvGraphicFramePr>
        <p:xfrm>
          <a:off x="0" y="1371599"/>
          <a:ext cx="9144000" cy="5280953"/>
        </p:xfrm>
        <a:graphic>
          <a:graphicData uri="http://schemas.openxmlformats.org/drawingml/2006/table">
            <a:tbl>
              <a:tblPr firstRow="1" bandRow="1"/>
              <a:tblGrid>
                <a:gridCol w="3048000">
                  <a:extLst>
                    <a:ext uri="{9D8B030D-6E8A-4147-A177-3AD203B41FA5}">
                      <a16:colId xmlns:a16="http://schemas.microsoft.com/office/drawing/2014/main" xmlns="" val="762570967"/>
                    </a:ext>
                  </a:extLst>
                </a:gridCol>
                <a:gridCol w="3048000">
                  <a:extLst>
                    <a:ext uri="{9D8B030D-6E8A-4147-A177-3AD203B41FA5}">
                      <a16:colId xmlns:a16="http://schemas.microsoft.com/office/drawing/2014/main" xmlns="" val="3202545731"/>
                    </a:ext>
                  </a:extLst>
                </a:gridCol>
                <a:gridCol w="3048000">
                  <a:extLst>
                    <a:ext uri="{9D8B030D-6E8A-4147-A177-3AD203B41FA5}">
                      <a16:colId xmlns:a16="http://schemas.microsoft.com/office/drawing/2014/main" xmlns="" val="2171206722"/>
                    </a:ext>
                  </a:extLst>
                </a:gridCol>
              </a:tblGrid>
              <a:tr h="1654800">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K</a:t>
                      </a:r>
                    </a:p>
                    <a:p>
                      <a:pPr algn="ct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Những</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điều</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em</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biết</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về</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rgbClr val="7030A0"/>
                          </a:solidFill>
                          <a:effectLst/>
                          <a:latin typeface="Times New Roman" panose="02020603050405020304" pitchFamily="18" charset="0"/>
                          <a:ea typeface="+mn-ea"/>
                          <a:cs typeface="Times New Roman" panose="02020603050405020304" pitchFamily="18" charset="0"/>
                        </a:rPr>
                        <a:t>đất</a:t>
                      </a:r>
                      <a:endParaRPr lang="en-US" sz="26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W</a:t>
                      </a:r>
                    </a:p>
                    <a:p>
                      <a:pPr algn="ct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Những</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điều</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em</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muốn</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biết</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về</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Trái</a:t>
                      </a:r>
                      <a:r>
                        <a:rPr lang="en-US" sz="2600" b="1" kern="1200" baseline="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rgbClr val="7030A0"/>
                          </a:solidFill>
                          <a:effectLst/>
                          <a:latin typeface="Times New Roman" panose="02020603050405020304" pitchFamily="18" charset="0"/>
                          <a:ea typeface="+mn-ea"/>
                          <a:cs typeface="Times New Roman" panose="02020603050405020304" pitchFamily="18" charset="0"/>
                        </a:rPr>
                        <a:t>đất</a:t>
                      </a:r>
                      <a:endParaRPr lang="en-US" sz="26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L</a:t>
                      </a:r>
                    </a:p>
                    <a:p>
                      <a:pPr algn="ct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Những</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điều</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em</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học</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được</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sau</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bài</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học</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7030A0"/>
                          </a:solidFill>
                          <a:effectLst/>
                          <a:latin typeface="Times New Roman" panose="02020603050405020304" pitchFamily="18" charset="0"/>
                          <a:ea typeface="+mn-ea"/>
                          <a:cs typeface="Times New Roman" panose="02020603050405020304" pitchFamily="18" charset="0"/>
                        </a:rPr>
                        <a:t>về</a:t>
                      </a:r>
                      <a:r>
                        <a:rPr lang="en-US" sz="2600" b="1" kern="1200" dirty="0">
                          <a:solidFill>
                            <a:srgbClr val="7030A0"/>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rgbClr val="7030A0"/>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rgbClr val="7030A0"/>
                          </a:solidFill>
                          <a:effectLst/>
                          <a:latin typeface="Times New Roman" panose="02020603050405020304" pitchFamily="18" charset="0"/>
                          <a:ea typeface="+mn-ea"/>
                          <a:cs typeface="Times New Roman" panose="02020603050405020304" pitchFamily="18" charset="0"/>
                        </a:rPr>
                        <a:t>đất</a:t>
                      </a:r>
                      <a:endParaRPr lang="en-US" sz="26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3972596852"/>
                  </a:ext>
                </a:extLst>
              </a:tr>
              <a:tr h="3604553">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580511586"/>
                  </a:ext>
                </a:extLst>
              </a:tr>
            </a:tbl>
          </a:graphicData>
        </a:graphic>
      </p:graphicFrame>
      <p:sp>
        <p:nvSpPr>
          <p:cNvPr id="3" name="Rectangle 2"/>
          <p:cNvSpPr/>
          <p:nvPr/>
        </p:nvSpPr>
        <p:spPr>
          <a:xfrm>
            <a:off x="1295400" y="457200"/>
            <a:ext cx="7239000" cy="707886"/>
          </a:xfrm>
          <a:prstGeom prst="rect">
            <a:avLst/>
          </a:prstGeom>
        </p:spPr>
        <p:txBody>
          <a:bodyPr wrap="square">
            <a:spAutoFit/>
          </a:bodyPr>
          <a:lstStyle/>
          <a:p>
            <a:pPr algn="ctr"/>
            <a:r>
              <a:rPr lang="en-US" sz="2000" b="1" dirty="0" err="1">
                <a:solidFill>
                  <a:srgbClr val="FF0000"/>
                </a:solidFill>
                <a:latin typeface="Times New Roman" pitchFamily="18" charset="0"/>
                <a:cs typeface="Times New Roman" pitchFamily="18" charset="0"/>
              </a:rPr>
              <a:t>Bài</a:t>
            </a:r>
            <a:r>
              <a:rPr lang="en-US" sz="2000" b="1" dirty="0">
                <a:solidFill>
                  <a:srgbClr val="FF0000"/>
                </a:solidFill>
                <a:latin typeface="Times New Roman" pitchFamily="18" charset="0"/>
                <a:cs typeface="Times New Roman" pitchFamily="18" charset="0"/>
              </a:rPr>
              <a:t> 5. VỊ TRÍ TRÁI ĐẤT TRONG HỆ MẶT TRỜI.</a:t>
            </a:r>
            <a:r>
              <a:rPr lang="en-US" sz="2000" dirty="0">
                <a:solidFill>
                  <a:srgbClr val="FF0000"/>
                </a:solidFill>
                <a:latin typeface="Times New Roman" pitchFamily="18" charset="0"/>
                <a:cs typeface="Times New Roman" pitchFamily="18" charset="0"/>
              </a:rPr>
              <a:t/>
            </a:r>
            <a:br>
              <a:rPr lang="en-US" sz="2000"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HÌNH DẠNG, KÍCH THƯỚC CỦA TRÁI ĐẤT</a:t>
            </a:r>
            <a:endParaRPr lang="en-US"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49235"/>
          </a:xfrm>
        </p:spPr>
        <p:txBody>
          <a:bodyPr>
            <a:noAutofit/>
          </a:bodyPr>
          <a:lstStyle/>
          <a:p>
            <a:r>
              <a:rPr lang="nl-NL" sz="2800" dirty="0">
                <a:solidFill>
                  <a:srgbClr val="C00000"/>
                </a:solidFill>
              </a:rPr>
              <a:t>Hãy sưu tầm một số thông tin và hình ảnh về Trái Đất hoặc hệ Mặt Trời</a:t>
            </a:r>
            <a:endParaRPr lang="en-US" sz="2800" dirty="0">
              <a:solidFill>
                <a:srgbClr val="C00000"/>
              </a:solidFill>
            </a:endParaRPr>
          </a:p>
        </p:txBody>
      </p:sp>
      <p:pic>
        <p:nvPicPr>
          <p:cNvPr id="26626" name="Picture 2"/>
          <p:cNvPicPr>
            <a:picLocks noGrp="1" noChangeAspect="1" noChangeArrowheads="1"/>
          </p:cNvPicPr>
          <p:nvPr>
            <p:ph idx="1"/>
          </p:nvPr>
        </p:nvPicPr>
        <p:blipFill>
          <a:blip r:embed="rId2"/>
          <a:srcRect/>
          <a:stretch>
            <a:fillRect/>
          </a:stretch>
        </p:blipFill>
        <p:spPr bwMode="auto">
          <a:xfrm>
            <a:off x="457200" y="1645047"/>
            <a:ext cx="8229600" cy="4146153"/>
          </a:xfrm>
          <a:prstGeom prst="rect">
            <a:avLst/>
          </a:prstGeom>
          <a:noFill/>
          <a:ln w="9525">
            <a:noFill/>
            <a:miter lim="800000"/>
            <a:headEnd/>
            <a:tailEnd/>
          </a:ln>
          <a:effectLst/>
        </p:spPr>
      </p:pic>
      <p:sp>
        <p:nvSpPr>
          <p:cNvPr id="5" name="Rectangle 4"/>
          <p:cNvSpPr/>
          <p:nvPr/>
        </p:nvSpPr>
        <p:spPr>
          <a:xfrm>
            <a:off x="2971800" y="6019800"/>
            <a:ext cx="324608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a:t>Trái</a:t>
            </a:r>
            <a:r>
              <a:rPr lang="en-US" dirty="0"/>
              <a:t> </a:t>
            </a:r>
            <a:r>
              <a:rPr lang="en-US" dirty="0" err="1"/>
              <a:t>Đất</a:t>
            </a:r>
            <a:r>
              <a:rPr lang="en-US" dirty="0"/>
              <a:t> ở </a:t>
            </a:r>
            <a:r>
              <a:rPr lang="en-US" dirty="0" err="1"/>
              <a:t>những</a:t>
            </a:r>
            <a:r>
              <a:rPr lang="en-US" dirty="0"/>
              <a:t> </a:t>
            </a:r>
            <a:r>
              <a:rPr lang="en-US" dirty="0" err="1"/>
              <a:t>vị</a:t>
            </a:r>
            <a:r>
              <a:rPr lang="en-US" dirty="0"/>
              <a:t> </a:t>
            </a:r>
            <a:r>
              <a:rPr lang="en-US" dirty="0" err="1"/>
              <a:t>trí</a:t>
            </a:r>
            <a:r>
              <a:rPr lang="en-US" dirty="0"/>
              <a:t> </a:t>
            </a:r>
            <a:r>
              <a:rPr lang="en-US" dirty="0" err="1"/>
              <a:t>khác</a:t>
            </a:r>
            <a:r>
              <a:rPr lang="en-US" dirty="0"/>
              <a:t> </a:t>
            </a:r>
            <a:r>
              <a:rPr lang="en-US" dirty="0" err="1"/>
              <a:t>nhau</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a:solidFill>
                  <a:srgbClr val="C00000"/>
                </a:solidFill>
              </a:rPr>
              <a:t>Hãy sưu tầm một số thông tin và hình ảnh về Trái Đất hoặc hệ Mặt Trời</a:t>
            </a:r>
            <a:endParaRPr lang="en-US" sz="3600" dirty="0">
              <a:solidFill>
                <a:srgbClr val="C00000"/>
              </a:solidFill>
            </a:endParaRPr>
          </a:p>
        </p:txBody>
      </p:sp>
      <p:pic>
        <p:nvPicPr>
          <p:cNvPr id="27650" name="Picture 2"/>
          <p:cNvPicPr>
            <a:picLocks noGrp="1" noChangeAspect="1" noChangeArrowheads="1"/>
          </p:cNvPicPr>
          <p:nvPr>
            <p:ph idx="1"/>
          </p:nvPr>
        </p:nvPicPr>
        <p:blipFill>
          <a:blip r:embed="rId2"/>
          <a:srcRect/>
          <a:stretch>
            <a:fillRect/>
          </a:stretch>
        </p:blipFill>
        <p:spPr bwMode="auto">
          <a:xfrm>
            <a:off x="804862" y="1865161"/>
            <a:ext cx="7848600" cy="4114800"/>
          </a:xfrm>
          <a:prstGeom prst="rect">
            <a:avLst/>
          </a:prstGeom>
          <a:noFill/>
          <a:ln w="9525">
            <a:noFill/>
            <a:miter lim="800000"/>
            <a:headEnd/>
            <a:tailEnd/>
          </a:ln>
          <a:effectLst/>
        </p:spPr>
      </p:pic>
      <p:sp>
        <p:nvSpPr>
          <p:cNvPr id="6" name="Rectangle 5"/>
          <p:cNvSpPr/>
          <p:nvPr/>
        </p:nvSpPr>
        <p:spPr>
          <a:xfrm>
            <a:off x="1676400" y="5791200"/>
            <a:ext cx="6400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dirty="0"/>
              <a:t>Trường hấp dẫn của Mặt Trời và Trái Đất tạo ra </a:t>
            </a:r>
            <a:r>
              <a:rPr lang="vi-VN" dirty="0">
                <a:hlinkClick r:id="rId3" tooltip="Điểm Lagrange"/>
              </a:rPr>
              <a:t>điểm Lagrange</a:t>
            </a:r>
            <a:r>
              <a:rPr lang="vi-VN" dirty="0"/>
              <a:t>, nơi được cho là cân bằng hấp dẫn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604597"/>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defTabSz="914400"/>
            <a:r>
              <a:rPr lang="vi-VN" sz="3200" b="1" dirty="0">
                <a:solidFill>
                  <a:srgbClr val="333333"/>
                </a:solidFill>
                <a:latin typeface="Roboto"/>
              </a:rPr>
              <a:t>Câu 1</a:t>
            </a:r>
            <a:r>
              <a:rPr lang="en-US" sz="3200" b="1" dirty="0">
                <a:solidFill>
                  <a:srgbClr val="333333"/>
                </a:solidFill>
                <a:latin typeface="Roboto"/>
              </a:rPr>
              <a:t>.</a:t>
            </a:r>
            <a:r>
              <a:rPr lang="vi-VN" sz="3200" b="1" dirty="0">
                <a:solidFill>
                  <a:srgbClr val="333333"/>
                </a:solidFill>
                <a:latin typeface="Roboto"/>
              </a:rPr>
              <a:t> </a:t>
            </a:r>
            <a:r>
              <a:rPr lang="vi-VN" sz="3200" b="1" dirty="0">
                <a:solidFill>
                  <a:srgbClr val="000000"/>
                </a:solidFill>
                <a:latin typeface="Open Sans"/>
              </a:rPr>
              <a:t>Trái đất có dạng hình gì?</a:t>
            </a:r>
            <a:endParaRPr lang="vi-VN" sz="3200" b="1" dirty="0">
              <a:solidFill>
                <a:srgbClr val="333333"/>
              </a:solidFill>
              <a:latin typeface="Roboto"/>
            </a:endParaRPr>
          </a:p>
        </p:txBody>
      </p:sp>
      <p:sp>
        <p:nvSpPr>
          <p:cNvPr id="26" name="Rectangle 25"/>
          <p:cNvSpPr/>
          <p:nvPr/>
        </p:nvSpPr>
        <p:spPr>
          <a:xfrm>
            <a:off x="891901" y="1949346"/>
            <a:ext cx="3680099" cy="12745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A. </a:t>
            </a:r>
            <a:r>
              <a:rPr lang="en-US" sz="3200" dirty="0" err="1">
                <a:solidFill>
                  <a:prstClr val="black"/>
                </a:solidFill>
                <a:latin typeface="inherit"/>
              </a:rPr>
              <a:t>cầu</a:t>
            </a:r>
            <a:endParaRPr lang="vi-VN" sz="3200" dirty="0">
              <a:solidFill>
                <a:prstClr val="black"/>
              </a:solidFill>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2" name="Rectangle 41"/>
          <p:cNvSpPr/>
          <p:nvPr/>
        </p:nvSpPr>
        <p:spPr>
          <a:xfrm>
            <a:off x="4597961" y="1953535"/>
            <a:ext cx="3680099" cy="12703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endParaRPr lang="en-US" sz="3200" dirty="0">
              <a:solidFill>
                <a:prstClr val="black"/>
              </a:solidFill>
              <a:latin typeface="Arial" panose="020B0604020202020204" pitchFamily="34" charset="0"/>
            </a:endParaRPr>
          </a:p>
          <a:p>
            <a:pPr algn="just" defTabSz="914400"/>
            <a:r>
              <a:rPr lang="vi-VN" sz="3200" dirty="0">
                <a:solidFill>
                  <a:prstClr val="black"/>
                </a:solidFill>
              </a:rPr>
              <a:t>B. </a:t>
            </a:r>
            <a:r>
              <a:rPr lang="en-US" sz="3200" dirty="0" err="1">
                <a:solidFill>
                  <a:prstClr val="black"/>
                </a:solidFill>
                <a:latin typeface="inherit"/>
              </a:rPr>
              <a:t>vuông</a:t>
            </a:r>
            <a:r>
              <a:rPr lang="vi-VN" sz="3200" dirty="0">
                <a:solidFill>
                  <a:srgbClr val="333333"/>
                </a:solidFill>
                <a:latin typeface="inherit"/>
              </a:rPr>
              <a:t>.</a:t>
            </a:r>
            <a:endParaRPr lang="vi-VN" sz="3200" dirty="0">
              <a:solidFill>
                <a:srgbClr val="333333"/>
              </a:solidFill>
              <a:latin typeface="Roboto"/>
            </a:endParaRPr>
          </a:p>
          <a:p>
            <a:pPr defTabSz="914400">
              <a:defRPr/>
            </a:pPr>
            <a:endParaRPr lang="vi-VN" sz="3200" dirty="0">
              <a:solidFill>
                <a:prstClr val="black"/>
              </a:solidFill>
            </a:endParaRPr>
          </a:p>
        </p:txBody>
      </p:sp>
      <p:sp>
        <p:nvSpPr>
          <p:cNvPr id="43" name="Rectangle 42"/>
          <p:cNvSpPr/>
          <p:nvPr/>
        </p:nvSpPr>
        <p:spPr>
          <a:xfrm>
            <a:off x="891901" y="3308985"/>
            <a:ext cx="3680099" cy="13935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C. </a:t>
            </a:r>
            <a:r>
              <a:rPr lang="en-US" sz="3200" dirty="0" err="1">
                <a:solidFill>
                  <a:prstClr val="black"/>
                </a:solidFill>
                <a:latin typeface="Arial" panose="020B0604020202020204" pitchFamily="34" charset="0"/>
              </a:rPr>
              <a:t>tròn</a:t>
            </a:r>
            <a:endParaRPr lang="vi-VN" sz="3200" dirty="0">
              <a:solidFill>
                <a:prstClr val="black"/>
              </a:solidFill>
            </a:endParaRPr>
          </a:p>
        </p:txBody>
      </p:sp>
      <p:sp>
        <p:nvSpPr>
          <p:cNvPr id="44" name="Rectangle 43"/>
          <p:cNvSpPr/>
          <p:nvPr/>
        </p:nvSpPr>
        <p:spPr>
          <a:xfrm>
            <a:off x="4618003" y="3313175"/>
            <a:ext cx="3680099" cy="1389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D. </a:t>
            </a:r>
            <a:r>
              <a:rPr lang="en-US" sz="3200" dirty="0" err="1">
                <a:solidFill>
                  <a:prstClr val="black"/>
                </a:solidFill>
                <a:latin typeface="Arial" panose="020B0604020202020204" pitchFamily="34" charset="0"/>
              </a:rPr>
              <a:t>bầu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dục</a:t>
            </a:r>
            <a:endParaRPr lang="vi-VN" sz="3200" dirty="0">
              <a:solidFill>
                <a:prstClr val="black"/>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974822"/>
            <a:ext cx="66385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94559" y="3293534"/>
            <a:ext cx="603402" cy="704088"/>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5606" y="3293535"/>
            <a:ext cx="603557"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95343" y="2516728"/>
            <a:ext cx="603557" cy="707197"/>
          </a:xfrm>
          <a:prstGeom prst="rect">
            <a:avLst/>
          </a:prstGeom>
        </p:spPr>
      </p:pic>
    </p:spTree>
    <p:extLst>
      <p:ext uri="{BB962C8B-B14F-4D97-AF65-F5344CB8AC3E}">
        <p14:creationId xmlns:p14="http://schemas.microsoft.com/office/powerpoint/2010/main" val="381975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604597"/>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r>
              <a:rPr lang="vi-VN" sz="3200" b="1" dirty="0">
                <a:solidFill>
                  <a:srgbClr val="333333"/>
                </a:solidFill>
                <a:latin typeface="Roboto"/>
              </a:rPr>
              <a:t>Câu </a:t>
            </a:r>
            <a:r>
              <a:rPr lang="en-US" sz="3200" b="1" dirty="0">
                <a:solidFill>
                  <a:srgbClr val="333333"/>
                </a:solidFill>
                <a:latin typeface="Roboto"/>
              </a:rPr>
              <a:t>2.</a:t>
            </a:r>
            <a:r>
              <a:rPr lang="vi-VN" sz="3200" b="1" dirty="0">
                <a:solidFill>
                  <a:srgbClr val="333333"/>
                </a:solidFill>
                <a:latin typeface="Roboto"/>
              </a:rPr>
              <a:t> </a:t>
            </a:r>
            <a:r>
              <a:rPr lang="en-US" sz="3200" b="1" dirty="0">
                <a:solidFill>
                  <a:srgbClr val="333333"/>
                </a:solidFill>
                <a:latin typeface="Roboto"/>
              </a:rPr>
              <a:t> </a:t>
            </a:r>
            <a:r>
              <a:rPr lang="en-US" sz="3200" b="1" dirty="0" err="1">
                <a:solidFill>
                  <a:srgbClr val="333333"/>
                </a:solidFill>
                <a:latin typeface="Roboto"/>
              </a:rPr>
              <a:t>Bán</a:t>
            </a:r>
            <a:r>
              <a:rPr lang="en-US" sz="3200" b="1" dirty="0">
                <a:solidFill>
                  <a:srgbClr val="333333"/>
                </a:solidFill>
                <a:latin typeface="Roboto"/>
              </a:rPr>
              <a:t> </a:t>
            </a:r>
            <a:r>
              <a:rPr lang="en-US" sz="3200" b="1" dirty="0" err="1">
                <a:solidFill>
                  <a:srgbClr val="333333"/>
                </a:solidFill>
                <a:latin typeface="Roboto"/>
              </a:rPr>
              <a:t>kính</a:t>
            </a:r>
            <a:r>
              <a:rPr lang="en-US" sz="3200" b="1" dirty="0">
                <a:solidFill>
                  <a:srgbClr val="333333"/>
                </a:solidFill>
                <a:latin typeface="Roboto"/>
              </a:rPr>
              <a:t> </a:t>
            </a:r>
            <a:r>
              <a:rPr lang="en-US" sz="3200" b="1" dirty="0" err="1">
                <a:solidFill>
                  <a:srgbClr val="333333"/>
                </a:solidFill>
                <a:latin typeface="Roboto"/>
              </a:rPr>
              <a:t>Trái</a:t>
            </a:r>
            <a:r>
              <a:rPr lang="en-US" sz="3200" b="1" dirty="0">
                <a:solidFill>
                  <a:srgbClr val="333333"/>
                </a:solidFill>
                <a:latin typeface="Roboto"/>
              </a:rPr>
              <a:t> </a:t>
            </a:r>
            <a:r>
              <a:rPr lang="en-US" sz="3200" b="1" dirty="0" err="1">
                <a:solidFill>
                  <a:srgbClr val="333333"/>
                </a:solidFill>
                <a:latin typeface="Roboto"/>
              </a:rPr>
              <a:t>Đất</a:t>
            </a:r>
            <a:r>
              <a:rPr lang="en-US" sz="3200" b="1" dirty="0">
                <a:solidFill>
                  <a:srgbClr val="333333"/>
                </a:solidFill>
                <a:latin typeface="Roboto"/>
              </a:rPr>
              <a:t> </a:t>
            </a:r>
            <a:r>
              <a:rPr lang="en-US" sz="3200" b="1" dirty="0" err="1">
                <a:solidFill>
                  <a:srgbClr val="333333"/>
                </a:solidFill>
                <a:latin typeface="Roboto"/>
              </a:rPr>
              <a:t>tại</a:t>
            </a:r>
            <a:r>
              <a:rPr lang="en-US" sz="3200" b="1" dirty="0">
                <a:solidFill>
                  <a:srgbClr val="333333"/>
                </a:solidFill>
                <a:latin typeface="Roboto"/>
              </a:rPr>
              <a:t> </a:t>
            </a:r>
            <a:r>
              <a:rPr lang="en-US" sz="3200" b="1" dirty="0" err="1">
                <a:solidFill>
                  <a:srgbClr val="333333"/>
                </a:solidFill>
                <a:latin typeface="Roboto"/>
              </a:rPr>
              <a:t>xích</a:t>
            </a:r>
            <a:r>
              <a:rPr lang="en-US" sz="3200" b="1" dirty="0">
                <a:solidFill>
                  <a:srgbClr val="333333"/>
                </a:solidFill>
                <a:latin typeface="Roboto"/>
              </a:rPr>
              <a:t> </a:t>
            </a:r>
            <a:r>
              <a:rPr lang="en-US" sz="3200" b="1" dirty="0" err="1">
                <a:solidFill>
                  <a:srgbClr val="333333"/>
                </a:solidFill>
                <a:latin typeface="Roboto"/>
              </a:rPr>
              <a:t>đạo</a:t>
            </a:r>
            <a:r>
              <a:rPr lang="en-US" sz="3200" b="1" dirty="0">
                <a:solidFill>
                  <a:srgbClr val="333333"/>
                </a:solidFill>
                <a:latin typeface="Roboto"/>
              </a:rPr>
              <a:t> </a:t>
            </a:r>
            <a:r>
              <a:rPr lang="en-US" sz="3200" b="1" dirty="0" err="1">
                <a:solidFill>
                  <a:srgbClr val="333333"/>
                </a:solidFill>
                <a:latin typeface="Roboto"/>
              </a:rPr>
              <a:t>có</a:t>
            </a:r>
            <a:r>
              <a:rPr lang="en-US" sz="3200" b="1" dirty="0">
                <a:solidFill>
                  <a:srgbClr val="333333"/>
                </a:solidFill>
                <a:latin typeface="Roboto"/>
              </a:rPr>
              <a:t> </a:t>
            </a:r>
            <a:r>
              <a:rPr lang="en-US" sz="3200" b="1" dirty="0" err="1">
                <a:solidFill>
                  <a:srgbClr val="333333"/>
                </a:solidFill>
                <a:latin typeface="Roboto"/>
              </a:rPr>
              <a:t>độ</a:t>
            </a:r>
            <a:r>
              <a:rPr lang="en-US" sz="3200" b="1" dirty="0">
                <a:solidFill>
                  <a:srgbClr val="333333"/>
                </a:solidFill>
                <a:latin typeface="Roboto"/>
              </a:rPr>
              <a:t> </a:t>
            </a:r>
            <a:r>
              <a:rPr lang="en-US" sz="3200" b="1" dirty="0" err="1">
                <a:solidFill>
                  <a:srgbClr val="333333"/>
                </a:solidFill>
                <a:latin typeface="Roboto"/>
              </a:rPr>
              <a:t>dài</a:t>
            </a:r>
            <a:r>
              <a:rPr lang="en-US" sz="3200" b="1" dirty="0">
                <a:solidFill>
                  <a:srgbClr val="333333"/>
                </a:solidFill>
                <a:latin typeface="Roboto"/>
              </a:rPr>
              <a:t> </a:t>
            </a:r>
            <a:r>
              <a:rPr lang="en-US" sz="3200" b="1" dirty="0" err="1">
                <a:solidFill>
                  <a:srgbClr val="333333"/>
                </a:solidFill>
                <a:latin typeface="Roboto"/>
              </a:rPr>
              <a:t>là</a:t>
            </a:r>
            <a:r>
              <a:rPr lang="en-US" sz="3200" b="1" dirty="0">
                <a:solidFill>
                  <a:srgbClr val="333333"/>
                </a:solidFill>
                <a:latin typeface="Roboto"/>
              </a:rPr>
              <a:t> ?</a:t>
            </a:r>
            <a:endParaRPr lang="vi-VN" sz="3200" dirty="0">
              <a:solidFill>
                <a:prstClr val="black"/>
              </a:solidFill>
            </a:endParaRPr>
          </a:p>
        </p:txBody>
      </p:sp>
      <p:sp>
        <p:nvSpPr>
          <p:cNvPr id="26" name="Rectangle 25"/>
          <p:cNvSpPr/>
          <p:nvPr/>
        </p:nvSpPr>
        <p:spPr>
          <a:xfrm>
            <a:off x="832665" y="1949346"/>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A. </a:t>
            </a:r>
            <a:r>
              <a:rPr lang="en-US" sz="3200" dirty="0">
                <a:solidFill>
                  <a:prstClr val="black"/>
                </a:solidFill>
              </a:rPr>
              <a:t>6377km</a:t>
            </a:r>
            <a:endParaRPr lang="vi-VN" sz="3200" dirty="0">
              <a:solidFill>
                <a:prstClr val="black"/>
              </a:solidFill>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2" name="Rectangle 41"/>
          <p:cNvSpPr/>
          <p:nvPr/>
        </p:nvSpPr>
        <p:spPr>
          <a:xfrm>
            <a:off x="4597961" y="1953535"/>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B. </a:t>
            </a:r>
            <a:r>
              <a:rPr lang="en-US" sz="3200" dirty="0">
                <a:solidFill>
                  <a:prstClr val="black"/>
                </a:solidFill>
                <a:latin typeface="Arial" panose="020B0604020202020204" pitchFamily="34" charset="0"/>
              </a:rPr>
              <a:t>6378km</a:t>
            </a:r>
            <a:endParaRPr lang="vi-VN" sz="3200" dirty="0">
              <a:solidFill>
                <a:prstClr val="black"/>
              </a:solidFill>
            </a:endParaRPr>
          </a:p>
        </p:txBody>
      </p:sp>
      <p:sp>
        <p:nvSpPr>
          <p:cNvPr id="43" name="Rectangle 42"/>
          <p:cNvSpPr/>
          <p:nvPr/>
        </p:nvSpPr>
        <p:spPr>
          <a:xfrm>
            <a:off x="832665" y="2838518"/>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C. </a:t>
            </a:r>
            <a:r>
              <a:rPr lang="en-US" sz="3200" dirty="0">
                <a:solidFill>
                  <a:prstClr val="black"/>
                </a:solidFill>
                <a:latin typeface="Arial" panose="020B0604020202020204" pitchFamily="34" charset="0"/>
              </a:rPr>
              <a:t>6379km</a:t>
            </a:r>
            <a:endParaRPr lang="vi-VN" sz="3200" dirty="0">
              <a:solidFill>
                <a:prstClr val="black"/>
              </a:solidFill>
            </a:endParaRPr>
          </a:p>
        </p:txBody>
      </p:sp>
      <p:sp>
        <p:nvSpPr>
          <p:cNvPr id="44" name="Rectangle 43"/>
          <p:cNvSpPr/>
          <p:nvPr/>
        </p:nvSpPr>
        <p:spPr>
          <a:xfrm>
            <a:off x="4597961" y="2842707"/>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D. </a:t>
            </a:r>
            <a:r>
              <a:rPr lang="en-US" sz="3200" dirty="0">
                <a:solidFill>
                  <a:prstClr val="black"/>
                </a:solidFill>
                <a:latin typeface="Arial" panose="020B0604020202020204" pitchFamily="34" charset="0"/>
              </a:rPr>
              <a:t>6380km</a:t>
            </a:r>
            <a:endParaRPr lang="vi-VN" sz="3200" dirty="0">
              <a:solidFill>
                <a:prstClr val="black"/>
              </a:solidFill>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8472" y="1974822"/>
            <a:ext cx="60429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871882"/>
            <a:ext cx="603402" cy="704088"/>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74503" y="2883480"/>
            <a:ext cx="603557"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74503" y="2026494"/>
            <a:ext cx="603557" cy="643793"/>
          </a:xfrm>
          <a:prstGeom prst="rect">
            <a:avLst/>
          </a:prstGeom>
        </p:spPr>
      </p:pic>
    </p:spTree>
    <p:extLst>
      <p:ext uri="{BB962C8B-B14F-4D97-AF65-F5344CB8AC3E}">
        <p14:creationId xmlns:p14="http://schemas.microsoft.com/office/powerpoint/2010/main" val="23446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09600" y="228601"/>
            <a:ext cx="7895046" cy="1295400"/>
          </a:xfrm>
          <a:prstGeom prst="snip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defRPr/>
            </a:pPr>
            <a:r>
              <a:rPr lang="vi-VN" sz="3200" b="1" dirty="0">
                <a:solidFill>
                  <a:srgbClr val="333333"/>
                </a:solidFill>
                <a:latin typeface="Roboto"/>
              </a:rPr>
              <a:t>Câu </a:t>
            </a:r>
            <a:r>
              <a:rPr lang="en-US" sz="3200" b="1" dirty="0">
                <a:solidFill>
                  <a:srgbClr val="333333"/>
                </a:solidFill>
                <a:latin typeface="Roboto"/>
              </a:rPr>
              <a:t>3.</a:t>
            </a:r>
            <a:r>
              <a:rPr lang="vi-VN" sz="3200" b="1" dirty="0">
                <a:solidFill>
                  <a:srgbClr val="333333"/>
                </a:solidFill>
                <a:latin typeface="Roboto"/>
              </a:rPr>
              <a:t> </a:t>
            </a:r>
            <a:r>
              <a:rPr lang="en-US" sz="3200" b="1" dirty="0">
                <a:solidFill>
                  <a:srgbClr val="333333"/>
                </a:solidFill>
                <a:latin typeface="Roboto"/>
              </a:rPr>
              <a:t> </a:t>
            </a:r>
            <a:r>
              <a:rPr lang="en-US" sz="3200" b="1" dirty="0" err="1">
                <a:solidFill>
                  <a:srgbClr val="333333"/>
                </a:solidFill>
                <a:latin typeface="Roboto"/>
              </a:rPr>
              <a:t>Diện</a:t>
            </a:r>
            <a:r>
              <a:rPr lang="en-US" sz="3200" b="1" dirty="0">
                <a:solidFill>
                  <a:srgbClr val="333333"/>
                </a:solidFill>
                <a:latin typeface="Roboto"/>
              </a:rPr>
              <a:t> </a:t>
            </a:r>
            <a:r>
              <a:rPr lang="en-US" sz="3200" b="1" dirty="0" err="1">
                <a:solidFill>
                  <a:srgbClr val="333333"/>
                </a:solidFill>
                <a:latin typeface="Roboto"/>
              </a:rPr>
              <a:t>tích</a:t>
            </a:r>
            <a:r>
              <a:rPr lang="en-US" sz="3200" b="1" dirty="0">
                <a:solidFill>
                  <a:srgbClr val="333333"/>
                </a:solidFill>
                <a:latin typeface="Roboto"/>
              </a:rPr>
              <a:t> </a:t>
            </a:r>
            <a:r>
              <a:rPr lang="en-US" sz="3200" b="1" dirty="0" err="1">
                <a:solidFill>
                  <a:srgbClr val="333333"/>
                </a:solidFill>
                <a:latin typeface="Roboto"/>
              </a:rPr>
              <a:t>bề</a:t>
            </a:r>
            <a:r>
              <a:rPr lang="en-US" sz="3200" b="1" dirty="0">
                <a:solidFill>
                  <a:srgbClr val="333333"/>
                </a:solidFill>
                <a:latin typeface="Roboto"/>
              </a:rPr>
              <a:t> </a:t>
            </a:r>
            <a:r>
              <a:rPr lang="en-US" sz="3200" b="1" dirty="0" err="1">
                <a:solidFill>
                  <a:srgbClr val="333333"/>
                </a:solidFill>
                <a:latin typeface="Roboto"/>
              </a:rPr>
              <a:t>mặt</a:t>
            </a:r>
            <a:r>
              <a:rPr lang="en-US" sz="3200" b="1" dirty="0">
                <a:solidFill>
                  <a:srgbClr val="333333"/>
                </a:solidFill>
                <a:latin typeface="Roboto"/>
              </a:rPr>
              <a:t> </a:t>
            </a:r>
            <a:r>
              <a:rPr lang="en-US" sz="3200" b="1" dirty="0" err="1">
                <a:solidFill>
                  <a:srgbClr val="333333"/>
                </a:solidFill>
                <a:latin typeface="Roboto"/>
              </a:rPr>
              <a:t>Trái</a:t>
            </a:r>
            <a:r>
              <a:rPr lang="en-US" sz="3200" b="1" dirty="0">
                <a:solidFill>
                  <a:srgbClr val="333333"/>
                </a:solidFill>
                <a:latin typeface="Roboto"/>
              </a:rPr>
              <a:t> </a:t>
            </a:r>
            <a:r>
              <a:rPr lang="en-US" sz="3200" b="1" dirty="0" err="1">
                <a:solidFill>
                  <a:srgbClr val="333333"/>
                </a:solidFill>
                <a:latin typeface="Roboto"/>
              </a:rPr>
              <a:t>Đất</a:t>
            </a:r>
            <a:r>
              <a:rPr lang="en-US" sz="3200" b="1" dirty="0">
                <a:solidFill>
                  <a:srgbClr val="333333"/>
                </a:solidFill>
                <a:latin typeface="Roboto"/>
              </a:rPr>
              <a:t> </a:t>
            </a:r>
            <a:r>
              <a:rPr lang="en-US" sz="3200" b="1" dirty="0" err="1">
                <a:solidFill>
                  <a:srgbClr val="333333"/>
                </a:solidFill>
                <a:latin typeface="Roboto"/>
              </a:rPr>
              <a:t>lên</a:t>
            </a:r>
            <a:r>
              <a:rPr lang="en-US" sz="3200" b="1" dirty="0">
                <a:solidFill>
                  <a:srgbClr val="333333"/>
                </a:solidFill>
                <a:latin typeface="Roboto"/>
              </a:rPr>
              <a:t> </a:t>
            </a:r>
            <a:r>
              <a:rPr lang="en-US" sz="3200" b="1" dirty="0" err="1">
                <a:solidFill>
                  <a:srgbClr val="333333"/>
                </a:solidFill>
                <a:latin typeface="Roboto"/>
              </a:rPr>
              <a:t>đến</a:t>
            </a:r>
            <a:r>
              <a:rPr lang="en-US" sz="3200" b="1" dirty="0">
                <a:solidFill>
                  <a:srgbClr val="333333"/>
                </a:solidFill>
                <a:latin typeface="Roboto"/>
              </a:rPr>
              <a:t> </a:t>
            </a:r>
            <a:r>
              <a:rPr lang="en-US" sz="3200" b="1" dirty="0" err="1">
                <a:solidFill>
                  <a:srgbClr val="333333"/>
                </a:solidFill>
                <a:latin typeface="Roboto"/>
              </a:rPr>
              <a:t>hơn</a:t>
            </a:r>
            <a:endParaRPr lang="vi-VN" sz="3200" dirty="0">
              <a:solidFill>
                <a:prstClr val="black"/>
              </a:solidFill>
            </a:endParaRPr>
          </a:p>
        </p:txBody>
      </p:sp>
      <p:sp>
        <p:nvSpPr>
          <p:cNvPr id="26" name="Rectangle 25"/>
          <p:cNvSpPr/>
          <p:nvPr/>
        </p:nvSpPr>
        <p:spPr>
          <a:xfrm>
            <a:off x="832665" y="1949346"/>
            <a:ext cx="3680099" cy="12744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A. </a:t>
            </a:r>
            <a:r>
              <a:rPr lang="en-US" sz="3200" dirty="0">
                <a:solidFill>
                  <a:srgbClr val="333333"/>
                </a:solidFill>
                <a:latin typeface="Roboto"/>
              </a:rPr>
              <a:t>510 </a:t>
            </a:r>
            <a:r>
              <a:rPr lang="en-US" sz="3200" dirty="0" err="1">
                <a:solidFill>
                  <a:srgbClr val="333333"/>
                </a:solidFill>
                <a:latin typeface="Roboto"/>
              </a:rPr>
              <a:t>triệu</a:t>
            </a:r>
            <a:r>
              <a:rPr lang="en-US" sz="3200" dirty="0">
                <a:solidFill>
                  <a:srgbClr val="333333"/>
                </a:solidFill>
                <a:latin typeface="Roboto"/>
              </a:rPr>
              <a:t> km</a:t>
            </a:r>
            <a:r>
              <a:rPr lang="en-US" sz="3200" baseline="30000" dirty="0">
                <a:solidFill>
                  <a:srgbClr val="333333"/>
                </a:solidFill>
                <a:latin typeface="Roboto"/>
              </a:rPr>
              <a:t>2</a:t>
            </a:r>
            <a:endParaRPr lang="vi-VN" sz="3200" baseline="30000" dirty="0">
              <a:solidFill>
                <a:prstClr val="black"/>
              </a:solidFill>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2" name="Rectangle 41"/>
          <p:cNvSpPr/>
          <p:nvPr/>
        </p:nvSpPr>
        <p:spPr>
          <a:xfrm>
            <a:off x="4597961" y="1953535"/>
            <a:ext cx="3680099" cy="12703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3200" dirty="0">
                <a:solidFill>
                  <a:srgbClr val="333333"/>
                </a:solidFill>
                <a:latin typeface="Roboto"/>
              </a:rPr>
              <a:t> B. 520 </a:t>
            </a:r>
            <a:r>
              <a:rPr lang="en-US" sz="3200" dirty="0" err="1">
                <a:solidFill>
                  <a:srgbClr val="333333"/>
                </a:solidFill>
                <a:latin typeface="Roboto"/>
              </a:rPr>
              <a:t>triệu</a:t>
            </a:r>
            <a:r>
              <a:rPr lang="en-US" sz="3200" dirty="0">
                <a:solidFill>
                  <a:srgbClr val="333333"/>
                </a:solidFill>
                <a:latin typeface="Roboto"/>
              </a:rPr>
              <a:t> km</a:t>
            </a:r>
            <a:r>
              <a:rPr lang="en-US" sz="3200" baseline="30000" dirty="0">
                <a:solidFill>
                  <a:srgbClr val="333333"/>
                </a:solidFill>
                <a:latin typeface="Roboto"/>
              </a:rPr>
              <a:t>2</a:t>
            </a:r>
            <a:endParaRPr lang="vi-VN" sz="3200" dirty="0">
              <a:solidFill>
                <a:prstClr val="black"/>
              </a:solidFill>
            </a:endParaRPr>
          </a:p>
        </p:txBody>
      </p:sp>
      <p:sp>
        <p:nvSpPr>
          <p:cNvPr id="43" name="Rectangle 42"/>
          <p:cNvSpPr/>
          <p:nvPr/>
        </p:nvSpPr>
        <p:spPr>
          <a:xfrm>
            <a:off x="832665" y="3613523"/>
            <a:ext cx="3680099" cy="10889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C. </a:t>
            </a:r>
            <a:r>
              <a:rPr lang="en-US" sz="3200" dirty="0">
                <a:solidFill>
                  <a:srgbClr val="333333"/>
                </a:solidFill>
                <a:latin typeface="Roboto"/>
              </a:rPr>
              <a:t>530 </a:t>
            </a:r>
            <a:r>
              <a:rPr lang="en-US" sz="3200" dirty="0" err="1">
                <a:solidFill>
                  <a:srgbClr val="333333"/>
                </a:solidFill>
                <a:latin typeface="Roboto"/>
              </a:rPr>
              <a:t>triệu</a:t>
            </a:r>
            <a:r>
              <a:rPr lang="en-US" sz="3200" dirty="0">
                <a:solidFill>
                  <a:srgbClr val="333333"/>
                </a:solidFill>
                <a:latin typeface="Roboto"/>
              </a:rPr>
              <a:t> km</a:t>
            </a:r>
            <a:r>
              <a:rPr lang="en-US" sz="3200" baseline="30000" dirty="0">
                <a:solidFill>
                  <a:srgbClr val="333333"/>
                </a:solidFill>
                <a:latin typeface="Roboto"/>
              </a:rPr>
              <a:t>2</a:t>
            </a:r>
            <a:endParaRPr lang="vi-VN" sz="3200" dirty="0">
              <a:solidFill>
                <a:prstClr val="black"/>
              </a:solidFill>
            </a:endParaRPr>
          </a:p>
        </p:txBody>
      </p:sp>
      <p:sp>
        <p:nvSpPr>
          <p:cNvPr id="44" name="Rectangle 43"/>
          <p:cNvSpPr/>
          <p:nvPr/>
        </p:nvSpPr>
        <p:spPr>
          <a:xfrm>
            <a:off x="4597961" y="3575969"/>
            <a:ext cx="3680099" cy="112652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D. </a:t>
            </a:r>
            <a:r>
              <a:rPr lang="en-US" sz="3200" dirty="0">
                <a:solidFill>
                  <a:srgbClr val="333333"/>
                </a:solidFill>
                <a:latin typeface="Roboto"/>
              </a:rPr>
              <a:t>540 </a:t>
            </a:r>
            <a:r>
              <a:rPr lang="en-US" sz="3200" dirty="0" err="1">
                <a:solidFill>
                  <a:srgbClr val="333333"/>
                </a:solidFill>
                <a:latin typeface="Roboto"/>
              </a:rPr>
              <a:t>triệu</a:t>
            </a:r>
            <a:r>
              <a:rPr lang="en-US" sz="3200" dirty="0">
                <a:solidFill>
                  <a:srgbClr val="333333"/>
                </a:solidFill>
                <a:latin typeface="Roboto"/>
              </a:rPr>
              <a:t> km</a:t>
            </a:r>
            <a:r>
              <a:rPr lang="en-US" sz="3200" baseline="30000" dirty="0">
                <a:solidFill>
                  <a:srgbClr val="333333"/>
                </a:solidFill>
                <a:latin typeface="Roboto"/>
              </a:rPr>
              <a:t>2</a:t>
            </a:r>
            <a:r>
              <a:rPr lang="vi-VN" sz="3200" dirty="0">
                <a:solidFill>
                  <a:srgbClr val="333333"/>
                </a:solidFill>
                <a:latin typeface="Roboto"/>
              </a:rPr>
              <a:t>.</a:t>
            </a:r>
            <a:endParaRPr lang="vi-VN" sz="3200" dirty="0">
              <a:solidFill>
                <a:prstClr val="black"/>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974822"/>
            <a:ext cx="66385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22645" y="3681759"/>
            <a:ext cx="603402" cy="704088"/>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71483" y="3653398"/>
            <a:ext cx="603557"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74503" y="1994792"/>
            <a:ext cx="603557" cy="707197"/>
          </a:xfrm>
          <a:prstGeom prst="rect">
            <a:avLst/>
          </a:prstGeom>
        </p:spPr>
      </p:pic>
    </p:spTree>
    <p:extLst>
      <p:ext uri="{BB962C8B-B14F-4D97-AF65-F5344CB8AC3E}">
        <p14:creationId xmlns:p14="http://schemas.microsoft.com/office/powerpoint/2010/main" val="37353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0"/>
            <a:ext cx="7895046" cy="1604597"/>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r>
              <a:rPr lang="en-US" sz="3200" dirty="0">
                <a:solidFill>
                  <a:prstClr val="black"/>
                </a:solidFill>
              </a:rPr>
              <a:t> </a:t>
            </a:r>
            <a:r>
              <a:rPr lang="en-US" sz="3200" b="1" dirty="0" err="1">
                <a:solidFill>
                  <a:prstClr val="black"/>
                </a:solidFill>
              </a:rPr>
              <a:t>Câu</a:t>
            </a:r>
            <a:r>
              <a:rPr lang="en-US" sz="3200" b="1" dirty="0">
                <a:solidFill>
                  <a:prstClr val="black"/>
                </a:solidFill>
              </a:rPr>
              <a:t> 4. Ai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cho</a:t>
            </a:r>
            <a:r>
              <a:rPr lang="en-US" sz="3200" b="1" dirty="0">
                <a:solidFill>
                  <a:prstClr val="black"/>
                </a:solidFill>
              </a:rPr>
              <a:t> </a:t>
            </a:r>
            <a:r>
              <a:rPr lang="en-US" sz="3200" b="1" dirty="0" err="1">
                <a:solidFill>
                  <a:prstClr val="black"/>
                </a:solidFill>
              </a:rPr>
              <a:t>mọi</a:t>
            </a:r>
            <a:r>
              <a:rPr lang="en-US" sz="3200" b="1" dirty="0">
                <a:solidFill>
                  <a:prstClr val="black"/>
                </a:solidFill>
              </a:rPr>
              <a:t> </a:t>
            </a:r>
            <a:r>
              <a:rPr lang="en-US" sz="3200" b="1" dirty="0" err="1">
                <a:solidFill>
                  <a:prstClr val="black"/>
                </a:solidFill>
              </a:rPr>
              <a:t>người</a:t>
            </a:r>
            <a:r>
              <a:rPr lang="en-US" sz="3200" b="1" dirty="0">
                <a:solidFill>
                  <a:prstClr val="black"/>
                </a:solidFill>
              </a:rPr>
              <a:t> tin </a:t>
            </a:r>
            <a:r>
              <a:rPr lang="en-US" sz="3200" b="1" dirty="0" err="1">
                <a:solidFill>
                  <a:prstClr val="black"/>
                </a:solidFill>
              </a:rPr>
              <a:t>rằng</a:t>
            </a:r>
            <a:r>
              <a:rPr lang="en-US" sz="3200" b="1" dirty="0">
                <a:solidFill>
                  <a:prstClr val="black"/>
                </a:solidFill>
              </a:rPr>
              <a:t> </a:t>
            </a:r>
            <a:r>
              <a:rPr lang="en-US" sz="3200" b="1" dirty="0" err="1">
                <a:solidFill>
                  <a:prstClr val="black"/>
                </a:solidFill>
              </a:rPr>
              <a:t>Trái</a:t>
            </a:r>
            <a:r>
              <a:rPr lang="en-US" sz="3200" b="1" dirty="0">
                <a:solidFill>
                  <a:prstClr val="black"/>
                </a:solidFill>
              </a:rPr>
              <a:t> </a:t>
            </a:r>
            <a:r>
              <a:rPr lang="en-US" sz="3200" b="1" dirty="0" err="1">
                <a:solidFill>
                  <a:prstClr val="black"/>
                </a:solidFill>
              </a:rPr>
              <a:t>Đất</a:t>
            </a:r>
            <a:r>
              <a:rPr lang="en-US" sz="3200" b="1" dirty="0">
                <a:solidFill>
                  <a:prstClr val="black"/>
                </a:solidFill>
              </a:rPr>
              <a:t> </a:t>
            </a:r>
            <a:r>
              <a:rPr lang="en-US" sz="3200" b="1" dirty="0" err="1">
                <a:solidFill>
                  <a:prstClr val="black"/>
                </a:solidFill>
              </a:rPr>
              <a:t>hình</a:t>
            </a:r>
            <a:r>
              <a:rPr lang="en-US" sz="3200" b="1" dirty="0">
                <a:solidFill>
                  <a:prstClr val="black"/>
                </a:solidFill>
              </a:rPr>
              <a:t> </a:t>
            </a:r>
            <a:r>
              <a:rPr lang="en-US" sz="3200" b="1" dirty="0" err="1">
                <a:solidFill>
                  <a:prstClr val="black"/>
                </a:solidFill>
              </a:rPr>
              <a:t>cầu</a:t>
            </a:r>
            <a:r>
              <a:rPr lang="en-US" sz="3200" b="1" dirty="0">
                <a:solidFill>
                  <a:prstClr val="black"/>
                </a:solidFill>
              </a:rPr>
              <a:t> </a:t>
            </a:r>
            <a:r>
              <a:rPr lang="en-US" sz="3200" b="1" dirty="0" err="1">
                <a:solidFill>
                  <a:prstClr val="black"/>
                </a:solidFill>
              </a:rPr>
              <a:t>khi</a:t>
            </a:r>
            <a:r>
              <a:rPr lang="en-US" sz="3200" b="1" dirty="0">
                <a:solidFill>
                  <a:prstClr val="black"/>
                </a:solidFill>
              </a:rPr>
              <a:t> </a:t>
            </a:r>
            <a:r>
              <a:rPr lang="en-US" sz="3200" b="1" dirty="0" err="1">
                <a:solidFill>
                  <a:prstClr val="black"/>
                </a:solidFill>
              </a:rPr>
              <a:t>vượt</a:t>
            </a:r>
            <a:r>
              <a:rPr lang="en-US" sz="3200" b="1" dirty="0">
                <a:solidFill>
                  <a:prstClr val="black"/>
                </a:solidFill>
              </a:rPr>
              <a:t> </a:t>
            </a:r>
            <a:r>
              <a:rPr lang="en-US" sz="3200" b="1" dirty="0" err="1">
                <a:solidFill>
                  <a:prstClr val="black"/>
                </a:solidFill>
              </a:rPr>
              <a:t>Đại</a:t>
            </a:r>
            <a:r>
              <a:rPr lang="en-US" sz="3200" b="1" dirty="0">
                <a:solidFill>
                  <a:prstClr val="black"/>
                </a:solidFill>
              </a:rPr>
              <a:t> </a:t>
            </a:r>
            <a:r>
              <a:rPr lang="en-US" sz="3200" b="1" dirty="0" err="1">
                <a:solidFill>
                  <a:prstClr val="black"/>
                </a:solidFill>
              </a:rPr>
              <a:t>Tây</a:t>
            </a:r>
            <a:r>
              <a:rPr lang="en-US" sz="3200" b="1" dirty="0">
                <a:solidFill>
                  <a:prstClr val="black"/>
                </a:solidFill>
              </a:rPr>
              <a:t> </a:t>
            </a:r>
            <a:r>
              <a:rPr lang="en-US" sz="3200" b="1" dirty="0" err="1">
                <a:solidFill>
                  <a:prstClr val="black"/>
                </a:solidFill>
              </a:rPr>
              <a:t>Dương</a:t>
            </a:r>
            <a:r>
              <a:rPr lang="en-US" sz="3200" b="1" dirty="0">
                <a:solidFill>
                  <a:prstClr val="black"/>
                </a:solidFill>
              </a:rPr>
              <a:t>, </a:t>
            </a:r>
            <a:r>
              <a:rPr lang="en-US" sz="3200" b="1" dirty="0" err="1">
                <a:solidFill>
                  <a:prstClr val="black"/>
                </a:solidFill>
              </a:rPr>
              <a:t>khám</a:t>
            </a:r>
            <a:r>
              <a:rPr lang="en-US" sz="3200" b="1" dirty="0">
                <a:solidFill>
                  <a:prstClr val="black"/>
                </a:solidFill>
              </a:rPr>
              <a:t> </a:t>
            </a:r>
            <a:r>
              <a:rPr lang="en-US" sz="3200" b="1" dirty="0" err="1">
                <a:solidFill>
                  <a:prstClr val="black"/>
                </a:solidFill>
              </a:rPr>
              <a:t>phá</a:t>
            </a:r>
            <a:r>
              <a:rPr lang="en-US" sz="3200" b="1" dirty="0">
                <a:solidFill>
                  <a:prstClr val="black"/>
                </a:solidFill>
              </a:rPr>
              <a:t> </a:t>
            </a:r>
            <a:r>
              <a:rPr lang="en-US" sz="3200" b="1" dirty="0" err="1">
                <a:solidFill>
                  <a:prstClr val="black"/>
                </a:solidFill>
              </a:rPr>
              <a:t>ra</a:t>
            </a:r>
            <a:r>
              <a:rPr lang="en-US" sz="3200" b="1" dirty="0">
                <a:solidFill>
                  <a:prstClr val="black"/>
                </a:solidFill>
              </a:rPr>
              <a:t> </a:t>
            </a:r>
            <a:r>
              <a:rPr lang="en-US" sz="3200" b="1" dirty="0" err="1">
                <a:solidFill>
                  <a:prstClr val="black"/>
                </a:solidFill>
              </a:rPr>
              <a:t>Châu</a:t>
            </a:r>
            <a:r>
              <a:rPr lang="en-US" sz="3200" b="1" dirty="0">
                <a:solidFill>
                  <a:prstClr val="black"/>
                </a:solidFill>
              </a:rPr>
              <a:t> </a:t>
            </a:r>
            <a:r>
              <a:rPr lang="en-US" sz="3200" b="1" dirty="0" err="1">
                <a:solidFill>
                  <a:prstClr val="black"/>
                </a:solidFill>
              </a:rPr>
              <a:t>Mỹ</a:t>
            </a:r>
            <a:r>
              <a:rPr lang="en-US" sz="3200" b="1" dirty="0">
                <a:solidFill>
                  <a:prstClr val="black"/>
                </a:solidFill>
              </a:rPr>
              <a:t>  ?</a:t>
            </a:r>
            <a:endParaRPr lang="vi-VN" sz="3200" b="1" dirty="0">
              <a:solidFill>
                <a:prstClr val="black"/>
              </a:solidFill>
            </a:endParaRPr>
          </a:p>
        </p:txBody>
      </p:sp>
      <p:sp>
        <p:nvSpPr>
          <p:cNvPr id="26" name="Rectangle 25"/>
          <p:cNvSpPr/>
          <p:nvPr/>
        </p:nvSpPr>
        <p:spPr>
          <a:xfrm>
            <a:off x="832665" y="1949346"/>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A. </a:t>
            </a:r>
            <a:r>
              <a:rPr lang="en-US" sz="3200" dirty="0">
                <a:solidFill>
                  <a:prstClr val="black"/>
                </a:solidFill>
                <a:latin typeface="Arial" panose="020B0604020202020204" pitchFamily="34" charset="0"/>
              </a:rPr>
              <a:t>  Pi-ta-go</a:t>
            </a:r>
            <a:endParaRPr lang="vi-VN" sz="3200" dirty="0">
              <a:solidFill>
                <a:prstClr val="black"/>
              </a:solidFill>
            </a:endParaRPr>
          </a:p>
        </p:txBody>
      </p:sp>
      <p:sp>
        <p:nvSpPr>
          <p:cNvPr id="40" name="Cloud 39"/>
          <p:cNvSpPr/>
          <p:nvPr/>
        </p:nvSpPr>
        <p:spPr>
          <a:xfrm>
            <a:off x="-512509" y="4902196"/>
            <a:ext cx="42533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1" name="Cloud 40"/>
          <p:cNvSpPr/>
          <p:nvPr/>
        </p:nvSpPr>
        <p:spPr>
          <a:xfrm>
            <a:off x="10224451" y="4702500"/>
            <a:ext cx="668565"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42" name="Rectangle 41"/>
          <p:cNvSpPr/>
          <p:nvPr/>
        </p:nvSpPr>
        <p:spPr>
          <a:xfrm>
            <a:off x="4597961" y="1953535"/>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B. </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Ga</a:t>
            </a:r>
            <a:r>
              <a:rPr lang="en-US" sz="3200" dirty="0">
                <a:solidFill>
                  <a:prstClr val="black"/>
                </a:solidFill>
                <a:latin typeface="Arial" panose="020B0604020202020204" pitchFamily="34" charset="0"/>
              </a:rPr>
              <a:t>-li-le</a:t>
            </a:r>
            <a:endParaRPr lang="vi-VN" sz="3200" dirty="0">
              <a:solidFill>
                <a:prstClr val="black"/>
              </a:solidFill>
            </a:endParaRPr>
          </a:p>
        </p:txBody>
      </p:sp>
      <p:sp>
        <p:nvSpPr>
          <p:cNvPr id="43" name="Rectangle 42"/>
          <p:cNvSpPr/>
          <p:nvPr/>
        </p:nvSpPr>
        <p:spPr>
          <a:xfrm>
            <a:off x="832665" y="2838518"/>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C. </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Cô-lôm-bô</a:t>
            </a:r>
            <a:endParaRPr lang="vi-VN" sz="3200" dirty="0">
              <a:solidFill>
                <a:prstClr val="black"/>
              </a:solidFill>
            </a:endParaRPr>
          </a:p>
        </p:txBody>
      </p:sp>
      <p:sp>
        <p:nvSpPr>
          <p:cNvPr id="44" name="Rectangle 43"/>
          <p:cNvSpPr/>
          <p:nvPr/>
        </p:nvSpPr>
        <p:spPr>
          <a:xfrm>
            <a:off x="4597961" y="2842707"/>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vi-VN" sz="3200" dirty="0">
                <a:solidFill>
                  <a:prstClr val="black"/>
                </a:solidFill>
              </a:rPr>
              <a:t>D. </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Niu-tơn</a:t>
            </a:r>
            <a:endParaRPr lang="vi-VN" sz="3200" dirty="0">
              <a:solidFill>
                <a:prstClr val="black"/>
              </a:solidFill>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8472" y="1974822"/>
            <a:ext cx="604292" cy="708059"/>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9362" y="2902112"/>
            <a:ext cx="603402" cy="643628"/>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74503" y="2883480"/>
            <a:ext cx="603557" cy="707197"/>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28616" y="2026494"/>
            <a:ext cx="549444" cy="643793"/>
          </a:xfrm>
          <a:prstGeom prst="rect">
            <a:avLst/>
          </a:prstGeom>
        </p:spPr>
      </p:pic>
    </p:spTree>
    <p:extLst>
      <p:ext uri="{BB962C8B-B14F-4D97-AF65-F5344CB8AC3E}">
        <p14:creationId xmlns:p14="http://schemas.microsoft.com/office/powerpoint/2010/main" val="7133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6553200" cy="707886"/>
          </a:xfrm>
          <a:prstGeom prst="rect">
            <a:avLst/>
          </a:prstGeom>
        </p:spPr>
        <p:txBody>
          <a:bodyPr wrap="square">
            <a:spAutoFit/>
          </a:bodyPr>
          <a:lstStyle/>
          <a:p>
            <a:pPr algn="ctr"/>
            <a:r>
              <a:rPr lang="en-US" sz="2000" b="1" dirty="0" err="1">
                <a:solidFill>
                  <a:srgbClr val="FF0000"/>
                </a:solidFill>
                <a:latin typeface="Times New Roman" pitchFamily="18" charset="0"/>
                <a:cs typeface="Times New Roman" pitchFamily="18" charset="0"/>
              </a:rPr>
              <a:t>Bài</a:t>
            </a:r>
            <a:r>
              <a:rPr lang="en-US" sz="2000" b="1" dirty="0">
                <a:solidFill>
                  <a:srgbClr val="FF0000"/>
                </a:solidFill>
                <a:latin typeface="Times New Roman" pitchFamily="18" charset="0"/>
                <a:cs typeface="Times New Roman" pitchFamily="18" charset="0"/>
              </a:rPr>
              <a:t> 5. VỊ TRÍ TRÁI ĐẤT TRONG HỆ MẶT TRỜI.</a:t>
            </a:r>
            <a:r>
              <a:rPr lang="en-US" sz="2000" dirty="0">
                <a:solidFill>
                  <a:srgbClr val="FF0000"/>
                </a:solidFill>
                <a:latin typeface="Times New Roman" pitchFamily="18" charset="0"/>
                <a:cs typeface="Times New Roman" pitchFamily="18" charset="0"/>
              </a:rPr>
              <a:t/>
            </a:r>
            <a:br>
              <a:rPr lang="en-US" sz="2000"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HÌNH DẠNG, KÍCH THƯỚC CỦA TRÁI ĐẤT</a:t>
            </a:r>
            <a:endParaRPr lang="en-US" sz="20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0730152"/>
              </p:ext>
            </p:extLst>
          </p:nvPr>
        </p:nvGraphicFramePr>
        <p:xfrm>
          <a:off x="0" y="1066800"/>
          <a:ext cx="9144000" cy="6079067"/>
        </p:xfrm>
        <a:graphic>
          <a:graphicData uri="http://schemas.openxmlformats.org/drawingml/2006/table">
            <a:tbl>
              <a:tblPr firstRow="1" bandRow="1"/>
              <a:tblGrid>
                <a:gridCol w="3048000">
                  <a:extLst>
                    <a:ext uri="{9D8B030D-6E8A-4147-A177-3AD203B41FA5}">
                      <a16:colId xmlns:a16="http://schemas.microsoft.com/office/drawing/2014/main" xmlns="" val="762570967"/>
                    </a:ext>
                  </a:extLst>
                </a:gridCol>
                <a:gridCol w="3048000">
                  <a:extLst>
                    <a:ext uri="{9D8B030D-6E8A-4147-A177-3AD203B41FA5}">
                      <a16:colId xmlns:a16="http://schemas.microsoft.com/office/drawing/2014/main" xmlns="" val="3202545731"/>
                    </a:ext>
                  </a:extLst>
                </a:gridCol>
                <a:gridCol w="3048000">
                  <a:extLst>
                    <a:ext uri="{9D8B030D-6E8A-4147-A177-3AD203B41FA5}">
                      <a16:colId xmlns:a16="http://schemas.microsoft.com/office/drawing/2014/main" xmlns="" val="2171206722"/>
                    </a:ext>
                  </a:extLst>
                </a:gridCol>
              </a:tblGrid>
              <a:tr h="1388533">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K</a:t>
                      </a:r>
                    </a:p>
                    <a:p>
                      <a:pPr algn="ct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biết</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đất</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W</a:t>
                      </a:r>
                    </a:p>
                    <a:p>
                      <a:pPr algn="ct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muốn</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biết</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đất</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L</a:t>
                      </a:r>
                    </a:p>
                    <a:p>
                      <a:pPr algn="ct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học</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được</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sau</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bài</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học</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accent6">
                              <a:lumMod val="75000"/>
                            </a:schemeClr>
                          </a:solidFill>
                          <a:effectLst/>
                          <a:latin typeface="Times New Roman" panose="02020603050405020304" pitchFamily="18" charset="0"/>
                          <a:ea typeface="+mn-ea"/>
                          <a:cs typeface="Times New Roman" panose="02020603050405020304" pitchFamily="18" charset="0"/>
                        </a:rPr>
                        <a:t>đất</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3972596852"/>
                  </a:ext>
                </a:extLst>
              </a:tr>
              <a:tr h="4402667">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pPr marL="285750" indent="-285750">
                        <a:buFontTx/>
                        <a:buChar char="-"/>
                      </a:pPr>
                      <a:r>
                        <a:rPr lang="en-US" sz="280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chung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chúng</a:t>
                      </a:r>
                      <a:r>
                        <a:rPr lang="en-US" sz="2800" baseline="0" dirty="0">
                          <a:latin typeface="Times New Roman" pitchFamily="18" charset="0"/>
                          <a:cs typeface="Times New Roman" pitchFamily="18" charset="0"/>
                        </a:rPr>
                        <a:t> ta</a:t>
                      </a:r>
                    </a:p>
                    <a:p>
                      <a:pPr marL="285750" indent="-285750">
                        <a:buFontTx/>
                        <a:buChar char="-"/>
                      </a:pP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duy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sự</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sống</a:t>
                      </a:r>
                      <a:endParaRPr lang="en-US" sz="2800" baseline="0" dirty="0">
                        <a:latin typeface="Times New Roman" pitchFamily="18" charset="0"/>
                        <a:cs typeface="Times New Roman" pitchFamily="18" charset="0"/>
                      </a:endParaRPr>
                    </a:p>
                    <a:p>
                      <a:pPr marL="285750" indent="-285750">
                        <a:buFontTx/>
                        <a:buChar char="-"/>
                      </a:pPr>
                      <a:r>
                        <a:rPr lang="en-US" sz="2800" baseline="0" dirty="0" err="1">
                          <a:latin typeface="Times New Roman" pitchFamily="18" charset="0"/>
                          <a:cs typeface="Times New Roman" pitchFamily="18" charset="0"/>
                        </a:rPr>
                        <a:t>Trái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cầu</a:t>
                      </a:r>
                      <a:endParaRPr lang="en-US" sz="2800" baseline="0" dirty="0">
                        <a:latin typeface="Times New Roman" pitchFamily="18" charset="0"/>
                        <a:cs typeface="Times New Roman" pitchFamily="18" charset="0"/>
                      </a:endParaRPr>
                    </a:p>
                    <a:p>
                      <a:pPr marL="285750" indent="-285750">
                        <a:buFontTx/>
                        <a:buChar char="-"/>
                      </a:pPr>
                      <a:r>
                        <a:rPr lang="en-US" sz="2800" baseline="0" dirty="0" err="1">
                          <a:latin typeface="Times New Roman" pitchFamily="18" charset="0"/>
                          <a:cs typeface="Times New Roman" pitchFamily="18" charset="0"/>
                        </a:rPr>
                        <a:t>Trái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vô</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cùng</a:t>
                      </a:r>
                      <a:r>
                        <a:rPr lang="en-US" sz="2800" baseline="0" dirty="0">
                          <a:latin typeface="Times New Roman" pitchFamily="18" charset="0"/>
                          <a:cs typeface="Times New Roman" pitchFamily="18" charset="0"/>
                        </a:rPr>
                        <a:t> to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pPr marL="285750" indent="-285750">
                        <a:buFontTx/>
                        <a:buChar char="-"/>
                      </a:pPr>
                      <a:r>
                        <a:rPr lang="en-US" sz="2800" dirty="0" err="1" smtClean="0">
                          <a:latin typeface="Times New Roman" pitchFamily="18" charset="0"/>
                          <a:cs typeface="Times New Roman" pitchFamily="18" charset="0"/>
                        </a:rPr>
                        <a:t>Trái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như</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thế</a:t>
                      </a:r>
                      <a:r>
                        <a:rPr lang="en-US" sz="2800" baseline="0" dirty="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nào</a:t>
                      </a:r>
                      <a:endParaRPr lang="en-US" sz="2800" baseline="0" dirty="0">
                        <a:latin typeface="Times New Roman" pitchFamily="18" charset="0"/>
                        <a:cs typeface="Times New Roman" pitchFamily="18" charset="0"/>
                      </a:endParaRPr>
                    </a:p>
                    <a:p>
                      <a:pPr marL="285750" indent="-285750">
                        <a:buFontTx/>
                        <a:buChar char="-"/>
                      </a:pP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sao</a:t>
                      </a:r>
                      <a:r>
                        <a:rPr lang="en-US" sz="2800" baseline="0" dirty="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baseline="0" dirty="0" smtClean="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duy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sự</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58051158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6477000" cy="707886"/>
          </a:xfrm>
          <a:prstGeom prst="rect">
            <a:avLst/>
          </a:prstGeom>
        </p:spPr>
        <p:txBody>
          <a:bodyPr wrap="square">
            <a:spAutoFit/>
          </a:bodyPr>
          <a:lstStyle/>
          <a:p>
            <a:pPr algn="ctr"/>
            <a:r>
              <a:rPr lang="en-US" sz="2000" b="1" dirty="0" err="1">
                <a:solidFill>
                  <a:srgbClr val="FF0000"/>
                </a:solidFill>
                <a:latin typeface="Times New Roman" pitchFamily="18" charset="0"/>
                <a:cs typeface="Times New Roman" pitchFamily="18" charset="0"/>
              </a:rPr>
              <a:t>Bài</a:t>
            </a:r>
            <a:r>
              <a:rPr lang="en-US" sz="2000" b="1" dirty="0">
                <a:solidFill>
                  <a:srgbClr val="FF0000"/>
                </a:solidFill>
                <a:latin typeface="Times New Roman" pitchFamily="18" charset="0"/>
                <a:cs typeface="Times New Roman" pitchFamily="18" charset="0"/>
              </a:rPr>
              <a:t> 5. VỊ TRÍ TRÁI ĐẤT TRONG HỆ MẶT TRỜI.</a:t>
            </a:r>
            <a:r>
              <a:rPr lang="en-US" sz="2000" dirty="0">
                <a:solidFill>
                  <a:srgbClr val="FF0000"/>
                </a:solidFill>
                <a:latin typeface="Times New Roman" pitchFamily="18" charset="0"/>
                <a:cs typeface="Times New Roman" pitchFamily="18" charset="0"/>
              </a:rPr>
              <a:t/>
            </a:r>
            <a:br>
              <a:rPr lang="en-US" sz="2000"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HÌNH DẠNG, KÍCH THƯỚC CỦA TRÁI ĐẤT</a:t>
            </a:r>
            <a:endParaRPr lang="en-US" sz="20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18494302"/>
              </p:ext>
            </p:extLst>
          </p:nvPr>
        </p:nvGraphicFramePr>
        <p:xfrm>
          <a:off x="0" y="1066800"/>
          <a:ext cx="9144000" cy="5791200"/>
        </p:xfrm>
        <a:graphic>
          <a:graphicData uri="http://schemas.openxmlformats.org/drawingml/2006/table">
            <a:tbl>
              <a:tblPr firstRow="1" bandRow="1"/>
              <a:tblGrid>
                <a:gridCol w="3048000">
                  <a:extLst>
                    <a:ext uri="{9D8B030D-6E8A-4147-A177-3AD203B41FA5}">
                      <a16:colId xmlns:a16="http://schemas.microsoft.com/office/drawing/2014/main" xmlns="" val="762570967"/>
                    </a:ext>
                  </a:extLst>
                </a:gridCol>
                <a:gridCol w="2905280">
                  <a:extLst>
                    <a:ext uri="{9D8B030D-6E8A-4147-A177-3AD203B41FA5}">
                      <a16:colId xmlns:a16="http://schemas.microsoft.com/office/drawing/2014/main" xmlns="" val="3202545731"/>
                    </a:ext>
                  </a:extLst>
                </a:gridCol>
                <a:gridCol w="3190720">
                  <a:extLst>
                    <a:ext uri="{9D8B030D-6E8A-4147-A177-3AD203B41FA5}">
                      <a16:colId xmlns:a16="http://schemas.microsoft.com/office/drawing/2014/main" xmlns="" val="2171206722"/>
                    </a:ext>
                  </a:extLst>
                </a:gridCol>
              </a:tblGrid>
              <a:tr h="1708673">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tx1"/>
                          </a:solidFill>
                          <a:effectLst/>
                          <a:latin typeface="Times New Roman" panose="02020603050405020304" pitchFamily="18" charset="0"/>
                          <a:ea typeface="+mn-ea"/>
                          <a:cs typeface="Times New Roman" panose="02020603050405020304" pitchFamily="18" charset="0"/>
                        </a:rPr>
                        <a:t>K</a:t>
                      </a:r>
                    </a:p>
                    <a:p>
                      <a:pPr algn="ct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tx1"/>
                          </a:solidFill>
                          <a:effectLst/>
                          <a:latin typeface="Times New Roman" panose="02020603050405020304" pitchFamily="18" charset="0"/>
                          <a:ea typeface="+mn-ea"/>
                          <a:cs typeface="Times New Roman" panose="02020603050405020304" pitchFamily="18" charset="0"/>
                        </a:rPr>
                        <a:t>đất</a:t>
                      </a:r>
                      <a:endParaRPr lang="en-US" sz="2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tx1"/>
                          </a:solidFill>
                          <a:effectLst/>
                          <a:latin typeface="Times New Roman" panose="02020603050405020304" pitchFamily="18" charset="0"/>
                          <a:ea typeface="+mn-ea"/>
                          <a:cs typeface="Times New Roman" panose="02020603050405020304" pitchFamily="18" charset="0"/>
                        </a:rPr>
                        <a:t>W</a:t>
                      </a:r>
                    </a:p>
                    <a:p>
                      <a:pPr algn="ct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muốn</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tx1"/>
                          </a:solidFill>
                          <a:effectLst/>
                          <a:latin typeface="Times New Roman" panose="02020603050405020304" pitchFamily="18" charset="0"/>
                          <a:ea typeface="+mn-ea"/>
                          <a:cs typeface="Times New Roman" panose="02020603050405020304" pitchFamily="18" charset="0"/>
                        </a:rPr>
                        <a:t>đất</a:t>
                      </a:r>
                      <a:endParaRPr lang="en-US" sz="2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b="1" kern="1200">
                          <a:solidFill>
                            <a:schemeClr val="lt1"/>
                          </a:solidFill>
                          <a:latin typeface="Calibri"/>
                        </a:defRPr>
                      </a:lvl1pPr>
                      <a:lvl2pPr marL="457119" algn="l" rtl="0" eaLnBrk="1" latinLnBrk="0" hangingPunct="1">
                        <a:defRPr kumimoji="0" b="1" kern="1200">
                          <a:solidFill>
                            <a:schemeClr val="lt1"/>
                          </a:solidFill>
                          <a:latin typeface="Calibri"/>
                        </a:defRPr>
                      </a:lvl2pPr>
                      <a:lvl3pPr marL="914241" algn="l" rtl="0" eaLnBrk="1" latinLnBrk="0" hangingPunct="1">
                        <a:defRPr kumimoji="0" b="1" kern="1200">
                          <a:solidFill>
                            <a:schemeClr val="lt1"/>
                          </a:solidFill>
                          <a:latin typeface="Calibri"/>
                        </a:defRPr>
                      </a:lvl3pPr>
                      <a:lvl4pPr marL="1371362" algn="l" rtl="0" eaLnBrk="1" latinLnBrk="0" hangingPunct="1">
                        <a:defRPr kumimoji="0" b="1" kern="1200">
                          <a:solidFill>
                            <a:schemeClr val="lt1"/>
                          </a:solidFill>
                          <a:latin typeface="Calibri"/>
                        </a:defRPr>
                      </a:lvl4pPr>
                      <a:lvl5pPr marL="1828482" algn="l" rtl="0" eaLnBrk="1" latinLnBrk="0" hangingPunct="1">
                        <a:defRPr kumimoji="0" b="1" kern="1200">
                          <a:solidFill>
                            <a:schemeClr val="lt1"/>
                          </a:solidFill>
                          <a:latin typeface="Calibri"/>
                        </a:defRPr>
                      </a:lvl5pPr>
                      <a:lvl6pPr marL="2285606" algn="l" rtl="0" eaLnBrk="1" latinLnBrk="0" hangingPunct="1">
                        <a:defRPr kumimoji="0" b="1" kern="1200">
                          <a:solidFill>
                            <a:schemeClr val="lt1"/>
                          </a:solidFill>
                          <a:latin typeface="Calibri"/>
                        </a:defRPr>
                      </a:lvl6pPr>
                      <a:lvl7pPr marL="2742722" algn="l" rtl="0" eaLnBrk="1" latinLnBrk="0" hangingPunct="1">
                        <a:defRPr kumimoji="0" b="1" kern="1200">
                          <a:solidFill>
                            <a:schemeClr val="lt1"/>
                          </a:solidFill>
                          <a:latin typeface="Calibri"/>
                        </a:defRPr>
                      </a:lvl7pPr>
                      <a:lvl8pPr marL="3199840" algn="l" rtl="0" eaLnBrk="1" latinLnBrk="0" hangingPunct="1">
                        <a:defRPr kumimoji="0" b="1" kern="1200">
                          <a:solidFill>
                            <a:schemeClr val="lt1"/>
                          </a:solidFill>
                          <a:latin typeface="Calibri"/>
                        </a:defRPr>
                      </a:lvl8pPr>
                      <a:lvl9pPr marL="3656959" algn="l" rtl="0" eaLnBrk="1" latinLnBrk="0" hangingPunct="1">
                        <a:defRPr kumimoji="0" b="1" kern="1200">
                          <a:solidFill>
                            <a:schemeClr val="lt1"/>
                          </a:solidFill>
                          <a:latin typeface="Calibri"/>
                        </a:defRPr>
                      </a:lvl9pPr>
                    </a:lstStyle>
                    <a:p>
                      <a:pPr algn="ctr"/>
                      <a:r>
                        <a:rPr lang="en-US" sz="2600" b="1" kern="1200" dirty="0">
                          <a:solidFill>
                            <a:schemeClr val="tx1"/>
                          </a:solidFill>
                          <a:effectLst/>
                          <a:latin typeface="Times New Roman" panose="02020603050405020304" pitchFamily="18" charset="0"/>
                          <a:ea typeface="+mn-ea"/>
                          <a:cs typeface="Times New Roman" panose="02020603050405020304" pitchFamily="18" charset="0"/>
                        </a:rPr>
                        <a:t>L</a:t>
                      </a:r>
                    </a:p>
                    <a:p>
                      <a:pPr algn="ct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bài</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600" b="1" kern="1200" dirty="0">
                          <a:solidFill>
                            <a:schemeClr val="tx1"/>
                          </a:solidFill>
                          <a:effectLst/>
                          <a:latin typeface="Times New Roman" panose="02020603050405020304" pitchFamily="18" charset="0"/>
                          <a:ea typeface="+mn-ea"/>
                          <a:cs typeface="Times New Roman" panose="02020603050405020304" pitchFamily="18" charset="0"/>
                        </a:rPr>
                        <a:t> Trái</a:t>
                      </a:r>
                      <a:r>
                        <a:rPr lang="en-US" sz="26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600" b="1" kern="1200" baseline="0" dirty="0" err="1">
                          <a:solidFill>
                            <a:schemeClr val="tx1"/>
                          </a:solidFill>
                          <a:effectLst/>
                          <a:latin typeface="Times New Roman" panose="02020603050405020304" pitchFamily="18" charset="0"/>
                          <a:ea typeface="+mn-ea"/>
                          <a:cs typeface="Times New Roman" panose="02020603050405020304" pitchFamily="18" charset="0"/>
                        </a:rPr>
                        <a:t>đất</a:t>
                      </a:r>
                      <a:endParaRPr lang="en-US" sz="2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3972596852"/>
                  </a:ext>
                </a:extLst>
              </a:tr>
              <a:tr h="4082527">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pPr marL="285750" indent="-285750">
                        <a:buFontTx/>
                        <a:buChar char="-"/>
                      </a:pPr>
                      <a:r>
                        <a:rPr lang="en-US" sz="280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chung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chúng</a:t>
                      </a:r>
                      <a:r>
                        <a:rPr lang="en-US" sz="2800" baseline="0" dirty="0">
                          <a:latin typeface="Times New Roman" pitchFamily="18" charset="0"/>
                          <a:cs typeface="Times New Roman" pitchFamily="18" charset="0"/>
                        </a:rPr>
                        <a:t> ta</a:t>
                      </a:r>
                    </a:p>
                    <a:p>
                      <a:pPr marL="285750" indent="-285750">
                        <a:buFontTx/>
                        <a:buChar char="-"/>
                      </a:pP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duy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sự</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sống</a:t>
                      </a:r>
                      <a:endParaRPr lang="en-US" sz="2800" baseline="0" dirty="0">
                        <a:latin typeface="Times New Roman" pitchFamily="18" charset="0"/>
                        <a:cs typeface="Times New Roman" pitchFamily="18" charset="0"/>
                      </a:endParaRPr>
                    </a:p>
                    <a:p>
                      <a:pPr marL="285750" indent="-285750">
                        <a:buFontTx/>
                        <a:buChar char="-"/>
                      </a:pPr>
                      <a:r>
                        <a:rPr lang="en-US" sz="2800" baseline="0" dirty="0" err="1">
                          <a:latin typeface="Times New Roman" pitchFamily="18" charset="0"/>
                          <a:cs typeface="Times New Roman" pitchFamily="18" charset="0"/>
                        </a:rPr>
                        <a:t>Trái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cầu</a:t>
                      </a:r>
                      <a:endParaRPr lang="en-US" sz="2800" baseline="0" dirty="0">
                        <a:latin typeface="Times New Roman" pitchFamily="18" charset="0"/>
                        <a:cs typeface="Times New Roman" pitchFamily="18" charset="0"/>
                      </a:endParaRPr>
                    </a:p>
                    <a:p>
                      <a:pPr marL="285750" indent="-285750">
                        <a:buFontTx/>
                        <a:buChar char="-"/>
                      </a:pPr>
                      <a:r>
                        <a:rPr lang="en-US" sz="2800" baseline="0" dirty="0" err="1">
                          <a:latin typeface="Times New Roman" pitchFamily="18" charset="0"/>
                          <a:cs typeface="Times New Roman" pitchFamily="18" charset="0"/>
                        </a:rPr>
                        <a:t>Trái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vô</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cùng</a:t>
                      </a:r>
                      <a:r>
                        <a:rPr lang="en-US" sz="2800" baseline="0" dirty="0">
                          <a:latin typeface="Times New Roman" pitchFamily="18" charset="0"/>
                          <a:cs typeface="Times New Roman" pitchFamily="18" charset="0"/>
                        </a:rPr>
                        <a:t> to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pPr marL="285750" indent="-285750">
                        <a:buFontTx/>
                        <a:buChar char="-"/>
                      </a:pPr>
                      <a:r>
                        <a:rPr lang="en-US" sz="2800" dirty="0" err="1" smtClean="0">
                          <a:latin typeface="Times New Roman" pitchFamily="18" charset="0"/>
                          <a:cs typeface="Times New Roman" pitchFamily="18" charset="0"/>
                        </a:rPr>
                        <a:t>Trái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như</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thế</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nào</a:t>
                      </a:r>
                      <a:endParaRPr lang="en-US" sz="2800" baseline="0" dirty="0">
                        <a:latin typeface="Times New Roman" pitchFamily="18" charset="0"/>
                        <a:cs typeface="Times New Roman" pitchFamily="18" charset="0"/>
                      </a:endParaRPr>
                    </a:p>
                    <a:p>
                      <a:pPr marL="285750" indent="-285750">
                        <a:buFontTx/>
                        <a:buChar char="-"/>
                      </a:pP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sao</a:t>
                      </a:r>
                      <a:r>
                        <a:rPr lang="en-US" sz="2800" baseline="0" dirty="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baseline="0" dirty="0" smtClean="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duy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sự</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119" algn="l" rtl="0" eaLnBrk="1" latinLnBrk="0" hangingPunct="1">
                        <a:defRPr kumimoji="0" kern="1200">
                          <a:solidFill>
                            <a:schemeClr val="dk1"/>
                          </a:solidFill>
                          <a:latin typeface="Calibri"/>
                        </a:defRPr>
                      </a:lvl2pPr>
                      <a:lvl3pPr marL="914241" algn="l" rtl="0" eaLnBrk="1" latinLnBrk="0" hangingPunct="1">
                        <a:defRPr kumimoji="0" kern="1200">
                          <a:solidFill>
                            <a:schemeClr val="dk1"/>
                          </a:solidFill>
                          <a:latin typeface="Calibri"/>
                        </a:defRPr>
                      </a:lvl3pPr>
                      <a:lvl4pPr marL="1371362" algn="l" rtl="0" eaLnBrk="1" latinLnBrk="0" hangingPunct="1">
                        <a:defRPr kumimoji="0" kern="1200">
                          <a:solidFill>
                            <a:schemeClr val="dk1"/>
                          </a:solidFill>
                          <a:latin typeface="Calibri"/>
                        </a:defRPr>
                      </a:lvl4pPr>
                      <a:lvl5pPr marL="1828482" algn="l" rtl="0" eaLnBrk="1" latinLnBrk="0" hangingPunct="1">
                        <a:defRPr kumimoji="0" kern="1200">
                          <a:solidFill>
                            <a:schemeClr val="dk1"/>
                          </a:solidFill>
                          <a:latin typeface="Calibri"/>
                        </a:defRPr>
                      </a:lvl5pPr>
                      <a:lvl6pPr marL="2285606" algn="l" rtl="0" eaLnBrk="1" latinLnBrk="0" hangingPunct="1">
                        <a:defRPr kumimoji="0" kern="1200">
                          <a:solidFill>
                            <a:schemeClr val="dk1"/>
                          </a:solidFill>
                          <a:latin typeface="Calibri"/>
                        </a:defRPr>
                      </a:lvl6pPr>
                      <a:lvl7pPr marL="2742722" algn="l" rtl="0" eaLnBrk="1" latinLnBrk="0" hangingPunct="1">
                        <a:defRPr kumimoji="0" kern="1200">
                          <a:solidFill>
                            <a:schemeClr val="dk1"/>
                          </a:solidFill>
                          <a:latin typeface="Calibri"/>
                        </a:defRPr>
                      </a:lvl7pPr>
                      <a:lvl8pPr marL="3199840" algn="l" rtl="0" eaLnBrk="1" latinLnBrk="0" hangingPunct="1">
                        <a:defRPr kumimoji="0" kern="1200">
                          <a:solidFill>
                            <a:schemeClr val="dk1"/>
                          </a:solidFill>
                          <a:latin typeface="Calibri"/>
                        </a:defRPr>
                      </a:lvl8pPr>
                      <a:lvl9pPr marL="3656959" algn="l" rtl="0" eaLnBrk="1" latinLnBrk="0" hangingPunct="1">
                        <a:defRPr kumimoji="0" kern="1200">
                          <a:solidFill>
                            <a:schemeClr val="dk1"/>
                          </a:solidFill>
                          <a:latin typeface="Calibri"/>
                        </a:defRPr>
                      </a:lvl9pPr>
                    </a:lstStyle>
                    <a:p>
                      <a:pPr marL="285750" indent="-285750">
                        <a:buFontTx/>
                        <a:buChar char="-"/>
                      </a:pPr>
                      <a:r>
                        <a:rPr lang="en-US" sz="2800" dirty="0" err="1">
                          <a:latin typeface="Times New Roman" pitchFamily="18" charset="0"/>
                          <a:cs typeface="Times New Roman" pitchFamily="18" charset="0"/>
                        </a:rPr>
                        <a:t>Trái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dạng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cầu</a:t>
                      </a:r>
                      <a:endParaRPr lang="en-US" sz="2800" baseline="0" dirty="0">
                        <a:latin typeface="Times New Roman" pitchFamily="18" charset="0"/>
                        <a:cs typeface="Times New Roman" pitchFamily="18" charset="0"/>
                      </a:endParaRPr>
                    </a:p>
                    <a:p>
                      <a:pPr marL="285750" indent="-285750">
                        <a:buFontTx/>
                        <a:buChar char="-"/>
                      </a:pPr>
                      <a:r>
                        <a:rPr lang="en-US" sz="2800" baseline="0" dirty="0" err="1">
                          <a:latin typeface="Times New Roman" pitchFamily="18" charset="0"/>
                          <a:cs typeface="Times New Roman" pitchFamily="18" charset="0"/>
                        </a:rPr>
                        <a:t>Kích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thước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đứng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tư</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theo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tự</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nhỏ</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đến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trong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Trời</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58051158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000" b="1" dirty="0" err="1">
                <a:solidFill>
                  <a:srgbClr val="FF0000"/>
                </a:solidFill>
                <a:latin typeface="Times New Roman" pitchFamily="18" charset="0"/>
                <a:cs typeface="Times New Roman" pitchFamily="18" charset="0"/>
              </a:rPr>
              <a:t>Bài</a:t>
            </a:r>
            <a:r>
              <a:rPr lang="en-US" sz="2000" b="1" dirty="0">
                <a:solidFill>
                  <a:srgbClr val="FF0000"/>
                </a:solidFill>
                <a:latin typeface="Times New Roman" pitchFamily="18" charset="0"/>
                <a:cs typeface="Times New Roman" pitchFamily="18" charset="0"/>
              </a:rPr>
              <a:t> 5. VỊ TRÍ TRÁI ĐẤT TRONG HỆ MẶT TRỜI.</a:t>
            </a:r>
            <a:r>
              <a:rPr lang="en-US" sz="2000" dirty="0">
                <a:solidFill>
                  <a:srgbClr val="FF0000"/>
                </a:solidFill>
                <a:latin typeface="Times New Roman" pitchFamily="18" charset="0"/>
                <a:cs typeface="Times New Roman" pitchFamily="18" charset="0"/>
              </a:rPr>
              <a:t/>
            </a:r>
            <a:br>
              <a:rPr lang="en-US" sz="2000"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HÌNH DẠNG, KÍCH THƯỚC CỦA TRÁI ĐẤT</a:t>
            </a:r>
            <a:endParaRPr lang="en-US" sz="2000" dirty="0">
              <a:latin typeface="Times New Roman" pitchFamily="18" charset="0"/>
              <a:cs typeface="Times New Roman" pitchFamily="18" charset="0"/>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71600"/>
            <a:ext cx="8534400" cy="4724400"/>
          </a:xfrm>
          <a:prstGeom prst="rect">
            <a:avLst/>
          </a:prstGeom>
          <a:noFill/>
        </p:spPr>
      </p:pic>
      <p:sp>
        <p:nvSpPr>
          <p:cNvPr id="7" name="Rectangle 6"/>
          <p:cNvSpPr/>
          <p:nvPr/>
        </p:nvSpPr>
        <p:spPr>
          <a:xfrm>
            <a:off x="2819400" y="6248400"/>
            <a:ext cx="3886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solidFill>
                  <a:srgbClr val="FF0000"/>
                </a:solidFill>
              </a:rPr>
              <a:t>TRÁI ĐẤT TRONG HỆ MẶT TRỜI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ơ đồ 4">
            <a:extLst>
              <a:ext uri="{FF2B5EF4-FFF2-40B4-BE49-F238E27FC236}">
                <a16:creationId xmlns:a16="http://schemas.microsoft.com/office/drawing/2014/main" xmlns="" id="{562FFC47-FBBF-4D4F-8492-B81BC05DA35A}"/>
              </a:ext>
            </a:extLst>
          </p:cNvPr>
          <p:cNvGraphicFramePr/>
          <p:nvPr>
            <p:extLst>
              <p:ext uri="{D42A27DB-BD31-4B8C-83A1-F6EECF244321}">
                <p14:modId xmlns:p14="http://schemas.microsoft.com/office/powerpoint/2010/main" val="339765698"/>
              </p:ext>
            </p:extLst>
          </p:nvPr>
        </p:nvGraphicFramePr>
        <p:xfrm>
          <a:off x="1181591" y="1272138"/>
          <a:ext cx="7962409" cy="4863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Hộp Văn bản 9">
            <a:extLst>
              <a:ext uri="{FF2B5EF4-FFF2-40B4-BE49-F238E27FC236}">
                <a16:creationId xmlns:a16="http://schemas.microsoft.com/office/drawing/2014/main" xmlns="" id="{CFEE9DAE-CF55-4F00-9540-A1F41C56DE56}"/>
              </a:ext>
            </a:extLst>
          </p:cNvPr>
          <p:cNvSpPr txBox="1"/>
          <p:nvPr/>
        </p:nvSpPr>
        <p:spPr>
          <a:xfrm>
            <a:off x="1642785" y="4376872"/>
            <a:ext cx="453715" cy="707882"/>
          </a:xfrm>
          <a:prstGeom prst="rect">
            <a:avLst/>
          </a:prstGeom>
          <a:noFill/>
        </p:spPr>
        <p:txBody>
          <a:bodyPr wrap="square" lIns="91426" tIns="45718" rIns="91426" bIns="45718" rtlCol="0">
            <a:spAutoFit/>
          </a:bodyPr>
          <a:lstStyle/>
          <a:p>
            <a:pPr defTabSz="914241"/>
            <a:r>
              <a:rPr lang="en-US" sz="4000" kern="0" dirty="0" smtClean="0">
                <a:solidFill>
                  <a:prstClr val="black"/>
                </a:solidFill>
              </a:rPr>
              <a:t>II</a:t>
            </a:r>
            <a:endParaRPr lang="en-US" sz="4000" kern="0" dirty="0">
              <a:solidFill>
                <a:prstClr val="black"/>
              </a:solidFill>
            </a:endParaRPr>
          </a:p>
        </p:txBody>
      </p:sp>
      <p:sp>
        <p:nvSpPr>
          <p:cNvPr id="4" name="Hộp Văn bản 6">
            <a:extLst>
              <a:ext uri="{FF2B5EF4-FFF2-40B4-BE49-F238E27FC236}">
                <a16:creationId xmlns:a16="http://schemas.microsoft.com/office/drawing/2014/main" xmlns="" id="{FB8545F1-E4DC-42DB-83A7-F36B3C490BB5}"/>
              </a:ext>
            </a:extLst>
          </p:cNvPr>
          <p:cNvSpPr txBox="1"/>
          <p:nvPr/>
        </p:nvSpPr>
        <p:spPr>
          <a:xfrm>
            <a:off x="1714251" y="2308763"/>
            <a:ext cx="382250" cy="707887"/>
          </a:xfrm>
          <a:prstGeom prst="rect">
            <a:avLst/>
          </a:prstGeom>
          <a:noFill/>
        </p:spPr>
        <p:txBody>
          <a:bodyPr wrap="square" lIns="91426" tIns="45718" rIns="91426" bIns="45718" rtlCol="0">
            <a:spAutoFit/>
          </a:bodyPr>
          <a:lstStyle/>
          <a:p>
            <a:pPr defTabSz="914241"/>
            <a:r>
              <a:rPr lang="en-US" sz="4000" kern="0" dirty="0">
                <a:solidFill>
                  <a:prstClr val="black"/>
                </a:solidFill>
              </a:rPr>
              <a:t>1</a:t>
            </a:r>
          </a:p>
        </p:txBody>
      </p:sp>
      <p:sp>
        <p:nvSpPr>
          <p:cNvPr id="5" name="Title 3">
            <a:extLst>
              <a:ext uri="{FF2B5EF4-FFF2-40B4-BE49-F238E27FC236}">
                <a16:creationId xmlns:a16="http://schemas.microsoft.com/office/drawing/2014/main" xmlns="" id="{5DF87A89-03F7-4A77-A01F-272A75C35EC9}"/>
              </a:ext>
            </a:extLst>
          </p:cNvPr>
          <p:cNvSpPr txBox="1">
            <a:spLocks/>
          </p:cNvSpPr>
          <p:nvPr/>
        </p:nvSpPr>
        <p:spPr>
          <a:xfrm>
            <a:off x="1360955" y="397433"/>
            <a:ext cx="7783045" cy="874713"/>
          </a:xfrm>
          <a:prstGeom prst="rect">
            <a:avLst/>
          </a:prstGeom>
        </p:spPr>
        <p:style>
          <a:lnRef idx="1">
            <a:schemeClr val="accent3"/>
          </a:lnRef>
          <a:fillRef idx="2">
            <a:schemeClr val="accent3"/>
          </a:fillRef>
          <a:effectRef idx="1">
            <a:schemeClr val="accent3"/>
          </a:effectRef>
          <a:fontRef idx="minor">
            <a:schemeClr val="dk1"/>
          </a:fontRef>
        </p:style>
        <p:txBody>
          <a:bodyPr vert="horz" lIns="91426" tIns="45718" rIns="91426" bIns="4571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4000" b="1" kern="0" dirty="0">
                <a:latin typeface="Times New Roman" panose="02020603050405020304" pitchFamily="18" charset="0"/>
                <a:ea typeface="#9Slide02 Tieu de dai" panose="02000000000000000000" pitchFamily="2" charset="0"/>
                <a:cs typeface="Times New Roman" panose="02020603050405020304" pitchFamily="18" charset="0"/>
                <a:sym typeface="Proxima Nova Semibold"/>
              </a:rPr>
              <a:t>CẤU TRÚC NỘI DUNG BÀI HỌC</a:t>
            </a:r>
          </a:p>
        </p:txBody>
      </p:sp>
    </p:spTree>
    <p:extLst>
      <p:ext uri="{BB962C8B-B14F-4D97-AF65-F5344CB8AC3E}">
        <p14:creationId xmlns:p14="http://schemas.microsoft.com/office/powerpoint/2010/main" val="334892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2838"/>
            <a:ext cx="6571343" cy="1049235"/>
          </a:xfrm>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br>
              <a:rPr lang="en-US" sz="2200" b="1"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838200"/>
            <a:ext cx="6867071" cy="3450613"/>
          </a:xfrm>
        </p:spPr>
        <p:txBody>
          <a:bodyPr/>
          <a:lstStyle/>
          <a:p>
            <a:pPr>
              <a:buNone/>
            </a:pPr>
            <a:r>
              <a:rPr lang="nl-NL" sz="2000" b="1" dirty="0">
                <a:solidFill>
                  <a:srgbClr val="FF0000"/>
                </a:solidFill>
              </a:rPr>
              <a:t>I. </a:t>
            </a:r>
            <a:r>
              <a:rPr lang="nl-NL" sz="2000" b="1" u="sng" dirty="0">
                <a:solidFill>
                  <a:srgbClr val="FF0000"/>
                </a:solidFill>
                <a:latin typeface="Times New Roman" pitchFamily="18" charset="0"/>
                <a:cs typeface="Times New Roman" pitchFamily="18" charset="0"/>
              </a:rPr>
              <a:t>Vị trí của Trái Đất trong hệ Mặt </a:t>
            </a:r>
            <a:r>
              <a:rPr lang="nl-NL" sz="2000" b="1" u="sng" dirty="0" smtClean="0">
                <a:solidFill>
                  <a:srgbClr val="FF0000"/>
                </a:solidFill>
                <a:latin typeface="Times New Roman" pitchFamily="18" charset="0"/>
                <a:cs typeface="Times New Roman" pitchFamily="18" charset="0"/>
              </a:rPr>
              <a:t>Trời</a:t>
            </a:r>
            <a:endParaRPr lang="en-US" sz="2000" u="sng" dirty="0">
              <a:solidFill>
                <a:srgbClr val="FF0000"/>
              </a:solidFill>
              <a:latin typeface="Times New Roman" pitchFamily="18" charset="0"/>
              <a:cs typeface="Times New Roman" pitchFamily="18" charset="0"/>
            </a:endParaRPr>
          </a:p>
        </p:txBody>
      </p:sp>
      <p:sp>
        <p:nvSpPr>
          <p:cNvPr id="4" name="Rectangle 3"/>
          <p:cNvSpPr/>
          <p:nvPr/>
        </p:nvSpPr>
        <p:spPr>
          <a:xfrm>
            <a:off x="0" y="1828800"/>
            <a:ext cx="3581400" cy="3139321"/>
          </a:xfrm>
          <a:prstGeom prst="rect">
            <a:avLst/>
          </a:prstGeom>
        </p:spPr>
        <p:txBody>
          <a:bodyPr wrap="square">
            <a:spAutoFit/>
          </a:bodyPr>
          <a:lstStyle/>
          <a:p>
            <a:r>
              <a:rPr lang="vi-VN" dirty="0">
                <a:solidFill>
                  <a:schemeClr val="accent1"/>
                </a:solidFill>
              </a:rPr>
              <a:t>Các hành tinh quay quanh Mặt Trời:</a:t>
            </a:r>
          </a:p>
          <a:p>
            <a:r>
              <a:rPr lang="en-US" dirty="0" smtClean="0">
                <a:solidFill>
                  <a:srgbClr val="C00000"/>
                </a:solidFill>
              </a:rPr>
              <a:t>- </a:t>
            </a:r>
            <a:r>
              <a:rPr lang="vi-VN" dirty="0" smtClean="0">
                <a:solidFill>
                  <a:srgbClr val="C00000"/>
                </a:solidFill>
              </a:rPr>
              <a:t>Hải </a:t>
            </a:r>
            <a:r>
              <a:rPr lang="vi-VN" dirty="0">
                <a:solidFill>
                  <a:srgbClr val="C00000"/>
                </a:solidFill>
              </a:rPr>
              <a:t>vương </a:t>
            </a:r>
            <a:r>
              <a:rPr lang="vi-VN" dirty="0" smtClean="0">
                <a:solidFill>
                  <a:srgbClr val="C00000"/>
                </a:solidFill>
              </a:rPr>
              <a:t>tinh</a:t>
            </a:r>
            <a:endParaRPr lang="en-US" dirty="0"/>
          </a:p>
          <a:p>
            <a:r>
              <a:rPr lang="en-US" dirty="0">
                <a:solidFill>
                  <a:srgbClr val="C00000"/>
                </a:solidFill>
              </a:rPr>
              <a:t>-</a:t>
            </a:r>
            <a:r>
              <a:rPr lang="vi-VN" dirty="0">
                <a:solidFill>
                  <a:srgbClr val="C00000"/>
                </a:solidFill>
              </a:rPr>
              <a:t> Thiên vương </a:t>
            </a:r>
            <a:r>
              <a:rPr lang="vi-VN" dirty="0" smtClean="0">
                <a:solidFill>
                  <a:srgbClr val="C00000"/>
                </a:solidFill>
              </a:rPr>
              <a:t>tinh</a:t>
            </a:r>
            <a:endParaRPr lang="en-US" dirty="0" smtClean="0">
              <a:solidFill>
                <a:srgbClr val="C00000"/>
              </a:solidFill>
            </a:endParaRPr>
          </a:p>
          <a:p>
            <a:r>
              <a:rPr lang="vi-VN" dirty="0">
                <a:solidFill>
                  <a:srgbClr val="C00000"/>
                </a:solidFill>
              </a:rPr>
              <a:t>- Thổ </a:t>
            </a:r>
            <a:r>
              <a:rPr lang="vi-VN" dirty="0" smtClean="0">
                <a:solidFill>
                  <a:srgbClr val="C00000"/>
                </a:solidFill>
              </a:rPr>
              <a:t>tinh</a:t>
            </a:r>
            <a:endParaRPr lang="vi-VN" dirty="0">
              <a:solidFill>
                <a:srgbClr val="C00000"/>
              </a:solidFill>
            </a:endParaRPr>
          </a:p>
          <a:p>
            <a:r>
              <a:rPr lang="vi-VN" dirty="0">
                <a:solidFill>
                  <a:srgbClr val="C00000"/>
                </a:solidFill>
              </a:rPr>
              <a:t>- Mộc tinh,</a:t>
            </a:r>
          </a:p>
          <a:p>
            <a:r>
              <a:rPr lang="vi-VN" dirty="0" smtClean="0">
                <a:solidFill>
                  <a:srgbClr val="C00000"/>
                </a:solidFill>
              </a:rPr>
              <a:t>-</a:t>
            </a:r>
            <a:r>
              <a:rPr lang="vi-VN" dirty="0">
                <a:solidFill>
                  <a:srgbClr val="C00000"/>
                </a:solidFill>
              </a:rPr>
              <a:t> Hỏa </a:t>
            </a:r>
            <a:r>
              <a:rPr lang="vi-VN" dirty="0" smtClean="0">
                <a:solidFill>
                  <a:srgbClr val="C00000"/>
                </a:solidFill>
              </a:rPr>
              <a:t>tinh</a:t>
            </a:r>
            <a:endParaRPr lang="en-US" dirty="0" smtClean="0">
              <a:solidFill>
                <a:srgbClr val="C00000"/>
              </a:solidFill>
            </a:endParaRPr>
          </a:p>
          <a:p>
            <a:r>
              <a:rPr lang="en-US" dirty="0" smtClean="0">
                <a:solidFill>
                  <a:srgbClr val="C00000"/>
                </a:solidFill>
              </a:rPr>
              <a:t>- </a:t>
            </a:r>
            <a:r>
              <a:rPr lang="vi-VN" dirty="0" smtClean="0">
                <a:solidFill>
                  <a:srgbClr val="C00000"/>
                </a:solidFill>
              </a:rPr>
              <a:t>Trái đất</a:t>
            </a:r>
            <a:endParaRPr lang="en-US" dirty="0" smtClean="0">
              <a:solidFill>
                <a:srgbClr val="C00000"/>
              </a:solidFill>
            </a:endParaRPr>
          </a:p>
          <a:p>
            <a:r>
              <a:rPr lang="en-US" dirty="0" smtClean="0">
                <a:solidFill>
                  <a:srgbClr val="C00000"/>
                </a:solidFill>
              </a:rPr>
              <a:t>- </a:t>
            </a:r>
            <a:r>
              <a:rPr lang="vi-VN" dirty="0" smtClean="0">
                <a:solidFill>
                  <a:srgbClr val="C00000"/>
                </a:solidFill>
              </a:rPr>
              <a:t>Kim tinh</a:t>
            </a:r>
            <a:endParaRPr lang="vi-VN" dirty="0">
              <a:solidFill>
                <a:srgbClr val="C00000"/>
              </a:solidFill>
            </a:endParaRPr>
          </a:p>
          <a:p>
            <a:r>
              <a:rPr lang="vi-VN" dirty="0">
                <a:solidFill>
                  <a:srgbClr val="C00000"/>
                </a:solidFill>
              </a:rPr>
              <a:t>- Thủy tinh</a:t>
            </a:r>
          </a:p>
          <a:p>
            <a:endParaRPr lang="vi-VN" dirty="0">
              <a:solidFill>
                <a:srgbClr val="C00000"/>
              </a:solidFill>
            </a:endParaRPr>
          </a:p>
        </p:txBody>
      </p:sp>
      <p:pic>
        <p:nvPicPr>
          <p:cNvPr id="4097" name="Picture 1" descr="C:\Users\Admin\Downloads\chan-troi-sang-tao-giai-dia-li-6-bai-5-vi-tri-trai-dat-trong-he-mat-troi-hinh-dang-kich-thuoc-cua-trai-dat_5"/>
          <p:cNvPicPr>
            <a:picLocks noChangeAspect="1" noChangeArrowheads="1"/>
          </p:cNvPicPr>
          <p:nvPr/>
        </p:nvPicPr>
        <p:blipFill>
          <a:blip r:embed="rId2"/>
          <a:srcRect/>
          <a:stretch>
            <a:fillRect/>
          </a:stretch>
        </p:blipFill>
        <p:spPr bwMode="auto">
          <a:xfrm>
            <a:off x="3505200" y="1788367"/>
            <a:ext cx="5486400" cy="4114800"/>
          </a:xfrm>
          <a:prstGeom prst="rect">
            <a:avLst/>
          </a:prstGeom>
          <a:noFill/>
        </p:spPr>
      </p:pic>
    </p:spTree>
    <p:extLst>
      <p:ext uri="{BB962C8B-B14F-4D97-AF65-F5344CB8AC3E}">
        <p14:creationId xmlns:p14="http://schemas.microsoft.com/office/powerpoint/2010/main" val="393372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6105"/>
            <a:ext cx="6571343" cy="1049235"/>
          </a:xfrm>
        </p:spPr>
        <p:txBody>
          <a:bodyPr>
            <a:normAutofit/>
          </a:body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5. VỊ TRÍ TRÁI ĐẤT TRONG HỆ MẶT TRỜI.</a:t>
            </a:r>
            <a:r>
              <a:rPr lang="en-US" sz="2200" dirty="0">
                <a:solidFill>
                  <a:srgbClr val="FF0000"/>
                </a:solidFill>
                <a:latin typeface="Times New Roman" pitchFamily="18" charset="0"/>
                <a:cs typeface="Times New Roman" pitchFamily="18" charset="0"/>
              </a:rPr>
              <a:t/>
            </a:r>
            <a:br>
              <a:rPr lang="en-US" sz="2200"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HÌNH DẠNG, KÍCH THƯỚC CỦA TRÁI ĐẤT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88367" y="978584"/>
            <a:ext cx="6571343" cy="3450613"/>
          </a:xfrm>
        </p:spPr>
        <p:txBody>
          <a:bodyPr/>
          <a:lstStyle/>
          <a:p>
            <a:pPr>
              <a:buNone/>
            </a:pPr>
            <a:r>
              <a:rPr lang="nl-NL" sz="2000" b="1" u="sng" dirty="0">
                <a:solidFill>
                  <a:srgbClr val="FF0000"/>
                </a:solidFill>
                <a:latin typeface="Times New Roman" pitchFamily="18" charset="0"/>
                <a:cs typeface="Times New Roman" pitchFamily="18" charset="0"/>
              </a:rPr>
              <a:t>I. Vị trí của Trái Đất trong hệ Mặt Trời</a:t>
            </a:r>
            <a:endParaRPr lang="en-US" sz="2000" u="sng" dirty="0">
              <a:solidFill>
                <a:srgbClr val="FF0000"/>
              </a:solidFill>
              <a:latin typeface="Times New Roman" pitchFamily="18" charset="0"/>
              <a:cs typeface="Times New Roman" pitchFamily="18" charset="0"/>
            </a:endParaRPr>
          </a:p>
          <a:p>
            <a:endParaRPr lang="en-US" dirty="0"/>
          </a:p>
        </p:txBody>
      </p:sp>
      <p:sp>
        <p:nvSpPr>
          <p:cNvPr id="2050" name="AutoShape 2" descr="[Chân trời sáng tạo] Giải Địa lí 6 Bài 5: Vị trí trái đất trong hệ mặt trời. Hình dạng, kích thước của trái đất (ảnh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hân trời sáng tạo] Giải Địa lí 6 Bài 5: Vị trí trái đất trong hệ mặt trời. Hình dạng, kích thước của trái đất (ảnh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Admin\Downloads\chan-troi-sang-tao-giai-dia-li-6-bai-5-vi-tri-trai-dat-trong-he-mat-troi-hinh-dang-kich-thuoc-cua-trai-dat_4"/>
          <p:cNvPicPr>
            <a:picLocks noChangeAspect="1" noChangeArrowheads="1"/>
          </p:cNvPicPr>
          <p:nvPr/>
        </p:nvPicPr>
        <p:blipFill>
          <a:blip r:embed="rId2"/>
          <a:srcRect/>
          <a:stretch>
            <a:fillRect/>
          </a:stretch>
        </p:blipFill>
        <p:spPr bwMode="auto">
          <a:xfrm>
            <a:off x="4114800" y="1828801"/>
            <a:ext cx="4800600" cy="4267199"/>
          </a:xfrm>
          <a:prstGeom prst="rect">
            <a:avLst/>
          </a:prstGeom>
          <a:noFill/>
        </p:spPr>
      </p:pic>
      <p:sp>
        <p:nvSpPr>
          <p:cNvPr id="2056" name="Rectangle 8"/>
          <p:cNvSpPr>
            <a:spLocks noChangeArrowheads="1"/>
          </p:cNvSpPr>
          <p:nvPr/>
        </p:nvSpPr>
        <p:spPr bwMode="auto">
          <a:xfrm>
            <a:off x="161795" y="1842797"/>
            <a:ext cx="3733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-Trái Đất nằm ở vị trí thứ 3 theo thứ tự xa dần Mặt Trời</a:t>
            </a:r>
            <a:endParaRPr kumimoji="0" lang="en-US" sz="24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 Ý nghĩa: Khoảng cách từ Trái Đất đến Mặt Trời là khoảng cách lí tưởng giúp cho Trái Đất nhận được lượng nhiệt và ánh sáng phù hợp để sự sống có thề tồn tại và phát triền</a:t>
            </a:r>
            <a:r>
              <a:rPr kumimoji="0" lang="en-US" sz="2400" b="0" i="0" u="none" strike="noStrike" cap="none" normalizeH="0" baseline="0" dirty="0">
                <a:ln>
                  <a:noFill/>
                </a:ln>
                <a:solidFill>
                  <a:srgbClr val="C0000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691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28" y="762000"/>
            <a:ext cx="3498980" cy="3373391"/>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676" y="762000"/>
            <a:ext cx="3549824" cy="3373391"/>
          </a:xfrm>
          <a:prstGeom prst="ellipse">
            <a:avLst/>
          </a:prstGeom>
          <a:ln>
            <a:noFill/>
          </a:ln>
          <a:effectLst>
            <a:softEdge rad="112500"/>
          </a:effectLst>
        </p:spPr>
      </p:pic>
      <p:sp>
        <p:nvSpPr>
          <p:cNvPr id="4" name="TextBox 3"/>
          <p:cNvSpPr txBox="1"/>
          <p:nvPr/>
        </p:nvSpPr>
        <p:spPr>
          <a:xfrm>
            <a:off x="71264" y="4038600"/>
            <a:ext cx="8928992" cy="1846484"/>
          </a:xfrm>
          <a:prstGeom prst="rect">
            <a:avLst/>
          </a:prstGeom>
          <a:noFill/>
        </p:spPr>
        <p:txBody>
          <a:bodyPr wrap="square" lIns="121746" tIns="60873" rIns="121746" bIns="60873" rtlCol="0">
            <a:spAutoFit/>
          </a:bodyPr>
          <a:lstStyle/>
          <a:p>
            <a:pPr algn="just" defTabSz="1217250"/>
            <a:r>
              <a:rPr lang="vi-VN" sz="2800" b="1" dirty="0">
                <a:solidFill>
                  <a:srgbClr val="0070C0"/>
                </a:solidFill>
                <a:latin typeface="+mj-lt"/>
              </a:rPr>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6" name="9Slide.vn 9">
            <a:extLst>
              <a:ext uri="{FF2B5EF4-FFF2-40B4-BE49-F238E27FC236}">
                <a16:creationId xmlns:a16="http://schemas.microsoft.com/office/drawing/2014/main" xmlns="" id="{A74040B2-5011-405F-8D20-7687CFE13E86}"/>
              </a:ext>
            </a:extLst>
          </p:cNvPr>
          <p:cNvSpPr txBox="1"/>
          <p:nvPr/>
        </p:nvSpPr>
        <p:spPr>
          <a:xfrm>
            <a:off x="172695" y="22267"/>
            <a:ext cx="8056905" cy="591951"/>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rtlCol="0">
            <a:noAutofit/>
          </a:bodyPr>
          <a:lstStyle/>
          <a:p>
            <a:pPr algn="just" defTabSz="684758">
              <a:defRPr/>
            </a:pPr>
            <a:r>
              <a:rPr lang="en-US" sz="3600" b="1" dirty="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dirty="0"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II. </a:t>
            </a:r>
            <a:r>
              <a:rPr lang="en-US" sz="3600" b="1" u="sng" dirty="0" err="1">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Hình</a:t>
            </a:r>
            <a:r>
              <a:rPr lang="en-US" sz="3600" b="1" u="sng" dirty="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dạng</a:t>
            </a:r>
            <a:r>
              <a:rPr lang="en-US" sz="3600" b="1" u="sng" dirty="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và</a:t>
            </a:r>
            <a:r>
              <a:rPr lang="en-US" sz="3600" b="1" u="sng" dirty="0"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kích</a:t>
            </a:r>
            <a:r>
              <a:rPr lang="en-US" sz="3600" b="1" u="sng" dirty="0"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thước</a:t>
            </a:r>
            <a:r>
              <a:rPr lang="en-US" sz="3600" b="1" u="sng" dirty="0" smtClean="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Trái</a:t>
            </a:r>
            <a:r>
              <a:rPr lang="en-US" sz="3600" b="1" u="sng" dirty="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Đất</a:t>
            </a:r>
            <a:r>
              <a:rPr lang="en-US" sz="3600" b="1" u="sng" dirty="0">
                <a:solidFill>
                  <a:srgbClr val="FF0000"/>
                </a:solidFill>
                <a:latin typeface="Times New Roman" panose="02020603050405020304" pitchFamily="18" charset="0"/>
                <a:ea typeface="#9Slide02 Noi dung rat dai"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526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125</TotalTime>
  <Words>992</Words>
  <Application>Microsoft Office PowerPoint</Application>
  <PresentationFormat>On-screen Show (4:3)</PresentationFormat>
  <Paragraphs>121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Gallery</vt:lpstr>
      <vt:lpstr>PowerPoint Presentation</vt:lpstr>
      <vt:lpstr>PowerPoint Presentation</vt:lpstr>
      <vt:lpstr>PowerPoint Presentation</vt:lpstr>
      <vt:lpstr>PowerPoint Presentation</vt:lpstr>
      <vt:lpstr>Bài 5. VỊ TRÍ TRÁI ĐẤT TRONG HỆ MẶT TRỜI. HÌNH DẠNG, KÍCH THƯỚC CỦA TRÁI ĐẤT</vt:lpstr>
      <vt:lpstr>PowerPoint Presentation</vt:lpstr>
      <vt:lpstr>Bài 5. VỊ TRÍ TRÁI ĐẤT TRONG HỆ MẶT TRỜI. HÌNH DẠNG, KÍCH THƯỚC CỦA TRÁI ĐẤT</vt:lpstr>
      <vt:lpstr>Bài 5. VỊ TRÍ TRÁI ĐẤT TRONG HỆ MẶT TRỜI. HÌNH DẠNG, KÍCH THƯỚC CỦA TRÁI ĐẤT</vt:lpstr>
      <vt:lpstr>PowerPoint Presentation</vt:lpstr>
      <vt:lpstr>PowerPoint Presentation</vt:lpstr>
      <vt:lpstr>PowerPoint Presentation</vt:lpstr>
      <vt:lpstr>PowerPoint Presentation</vt:lpstr>
      <vt:lpstr>Bài 5. VỊ TRÍ TRÁI ĐẤT TRONG HỆ MẶT TRỜI. HÌNH DẠNG, KÍCH THƯỚC CỦA TRÁI ĐẤT</vt:lpstr>
      <vt:lpstr>Bài 5. VỊ TRÍ TRÁI ĐẤT TRONG HỆ MẶT TRỜI. HÌNH DẠNG, KÍCH THƯỚC CỦA TRÁI ĐẤT</vt:lpstr>
      <vt:lpstr>Bài 5. VỊ TRÍ TRÁI ĐẤT TRONG HỆ MẶT TRỜI. HÌNH DẠNG, KÍCH THƯỚC CỦA TRÁI ĐẤT</vt:lpstr>
      <vt:lpstr>Bài 5. VỊ TRÍ TRÁI ĐẤT TRONG HỆ MẶT TRỜI. HÌNH DẠNG, KÍCH THƯỚC CỦA TRÁI ĐẤT</vt:lpstr>
      <vt:lpstr>Bài 5. VỊ TRÍ TRÁI ĐẤT TRONG HỆ MẶT TRỜI. HÌNH DẠNG, KÍCH THƯỚC CỦA TRÁI ĐẤT</vt:lpstr>
      <vt:lpstr>Bài 5. VỊ TRÍ TRÁI ĐẤT TRONG HỆ MẶT TRỜI. HÌNH DẠNG, KÍCH THƯỚC CỦA TRÁI ĐẤT</vt:lpstr>
      <vt:lpstr>PowerPoint Presentation</vt:lpstr>
      <vt:lpstr>Hãy sưu tầm một số thông tin và hình ảnh về Trái Đất hoặc hệ Mặt Trời</vt:lpstr>
      <vt:lpstr>Hãy sưu tầm một số thông tin và hình ảnh về Trái Đất hoặc hệ Mặt Trời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PC</cp:lastModifiedBy>
  <cp:revision>19</cp:revision>
  <dcterms:created xsi:type="dcterms:W3CDTF">2021-10-09T04:12:50Z</dcterms:created>
  <dcterms:modified xsi:type="dcterms:W3CDTF">2022-11-07T02:11:43Z</dcterms:modified>
</cp:coreProperties>
</file>