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sldIdLst>
    <p:sldId id="600" r:id="rId6"/>
    <p:sldId id="269" r:id="rId7"/>
    <p:sldId id="273" r:id="rId8"/>
    <p:sldId id="274" r:id="rId9"/>
    <p:sldId id="278" r:id="rId10"/>
    <p:sldId id="277" r:id="rId11"/>
    <p:sldId id="601" r:id="rId12"/>
    <p:sldId id="602" r:id="rId13"/>
    <p:sldId id="603" r:id="rId14"/>
    <p:sldId id="604" r:id="rId15"/>
    <p:sldId id="303" r:id="rId16"/>
    <p:sldId id="304" r:id="rId17"/>
    <p:sldId id="316" r:id="rId18"/>
    <p:sldId id="306" r:id="rId19"/>
    <p:sldId id="307" r:id="rId20"/>
    <p:sldId id="279" r:id="rId21"/>
    <p:sldId id="308" r:id="rId22"/>
    <p:sldId id="294" r:id="rId23"/>
    <p:sldId id="312" r:id="rId24"/>
    <p:sldId id="297" r:id="rId25"/>
    <p:sldId id="605" r:id="rId26"/>
    <p:sldId id="606" r:id="rId27"/>
    <p:sldId id="311" r:id="rId28"/>
    <p:sldId id="310" r:id="rId29"/>
    <p:sldId id="298" r:id="rId30"/>
    <p:sldId id="313" r:id="rId31"/>
    <p:sldId id="299" r:id="rId32"/>
    <p:sldId id="314" r:id="rId33"/>
    <p:sldId id="295" r:id="rId34"/>
    <p:sldId id="296" r:id="rId35"/>
    <p:sldId id="300" r:id="rId36"/>
    <p:sldId id="301" r:id="rId37"/>
    <p:sldId id="292" r:id="rId38"/>
    <p:sldId id="315" r:id="rId39"/>
  </p:sldIdLst>
  <p:sldSz cx="12192000" cy="6858000"/>
  <p:notesSz cx="6858000" cy="9144000"/>
  <p:embeddedFontLst>
    <p:embeddedFont>
      <p:font typeface="Tahoma" pitchFamily="34" charset="0"/>
      <p:regular r:id="rId40"/>
      <p:bold r:id="rId41"/>
    </p:embeddedFont>
    <p:embeddedFont>
      <p:font typeface="Calibri Light" pitchFamily="34" charset="0"/>
      <p:regular r:id="rId42"/>
      <p:italic r:id="rId43"/>
    </p:embeddedFont>
    <p:embeddedFont>
      <p:font typeface="Calibri"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30CFCD"/>
    <a:srgbClr val="0E73B7"/>
    <a:srgbClr val="E43230"/>
    <a:srgbClr val="E99D05"/>
    <a:srgbClr val="DBB2CB"/>
    <a:srgbClr val="DCADCB"/>
    <a:srgbClr val="9F7906"/>
    <a:srgbClr val="E9AAD4"/>
    <a:srgbClr val="668B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660"/>
  </p:normalViewPr>
  <p:slideViewPr>
    <p:cSldViewPr snapToGrid="0">
      <p:cViewPr varScale="1">
        <p:scale>
          <a:sx n="87" d="100"/>
          <a:sy n="87" d="100"/>
        </p:scale>
        <p:origin x="-475"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780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0228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9848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4518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965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9471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355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062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35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49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5853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4CB260D2-D3BC-4EA8-8C16-7A23BC0BB7CF}"/>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a:extLst>
              <a:ext uri="{FF2B5EF4-FFF2-40B4-BE49-F238E27FC236}">
                <a16:creationId xmlns="" xmlns:a16="http://schemas.microsoft.com/office/drawing/2014/main" id="{292A14FF-E424-4470-AB02-4F69C8B43D1C}"/>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 xmlns:a16="http://schemas.microsoft.com/office/drawing/2014/main" id="{DD969470-C72E-473D-8D02-731E0722D93B}"/>
              </a:ext>
            </a:extLst>
          </p:cNvPr>
          <p:cNvSpPr>
            <a:spLocks noGrp="1" noChangeArrowheads="1"/>
          </p:cNvSpPr>
          <p:nvPr>
            <p:ph type="sldNum" sz="quarter" idx="12"/>
          </p:nvPr>
        </p:nvSpPr>
        <p:spPr>
          <a:ln/>
        </p:spPr>
        <p:txBody>
          <a:bodyPr/>
          <a:lstStyle>
            <a:lvl1pPr>
              <a:defRPr/>
            </a:lvl1pPr>
          </a:lstStyle>
          <a:p>
            <a:pPr>
              <a:defRPr/>
            </a:pPr>
            <a:fld id="{84106D91-816C-4485-B710-15CF319309D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11888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2AD97050-0B96-4258-B2F4-96182DCF768E}"/>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a:extLst>
              <a:ext uri="{FF2B5EF4-FFF2-40B4-BE49-F238E27FC236}">
                <a16:creationId xmlns="" xmlns:a16="http://schemas.microsoft.com/office/drawing/2014/main" id="{9745E22B-9547-47EC-9F0E-27420FD92746}"/>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 xmlns:a16="http://schemas.microsoft.com/office/drawing/2014/main" id="{CF6AA981-FD0E-4359-9FDF-8EDE5AA4EE74}"/>
              </a:ext>
            </a:extLst>
          </p:cNvPr>
          <p:cNvSpPr>
            <a:spLocks noGrp="1" noChangeArrowheads="1"/>
          </p:cNvSpPr>
          <p:nvPr>
            <p:ph type="sldNum" sz="quarter" idx="12"/>
          </p:nvPr>
        </p:nvSpPr>
        <p:spPr>
          <a:ln/>
        </p:spPr>
        <p:txBody>
          <a:bodyPr/>
          <a:lstStyle>
            <a:lvl1pPr>
              <a:defRPr/>
            </a:lvl1pPr>
          </a:lstStyle>
          <a:p>
            <a:pPr>
              <a:defRPr/>
            </a:pPr>
            <a:fld id="{187E6CBE-0E4C-41B4-A8F3-4ABAB1EA7E7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12967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A2D342FD-21E8-43AE-87E3-1A0ACB1630F4}"/>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a:extLst>
              <a:ext uri="{FF2B5EF4-FFF2-40B4-BE49-F238E27FC236}">
                <a16:creationId xmlns="" xmlns:a16="http://schemas.microsoft.com/office/drawing/2014/main" id="{0E9D1BD9-24F9-45A1-9546-02B93DD2F870}"/>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 xmlns:a16="http://schemas.microsoft.com/office/drawing/2014/main" id="{7C422685-4464-471D-BF4D-567F9BBC006C}"/>
              </a:ext>
            </a:extLst>
          </p:cNvPr>
          <p:cNvSpPr>
            <a:spLocks noGrp="1" noChangeArrowheads="1"/>
          </p:cNvSpPr>
          <p:nvPr>
            <p:ph type="sldNum" sz="quarter" idx="12"/>
          </p:nvPr>
        </p:nvSpPr>
        <p:spPr>
          <a:ln/>
        </p:spPr>
        <p:txBody>
          <a:bodyPr/>
          <a:lstStyle>
            <a:lvl1pPr>
              <a:defRPr/>
            </a:lvl1pPr>
          </a:lstStyle>
          <a:p>
            <a:pPr>
              <a:defRPr/>
            </a:pPr>
            <a:fld id="{5586B670-4B76-40DD-98F5-714C16FAFDF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239617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D77F15BF-AE17-4082-B235-F1590A089F77}"/>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a:extLst>
              <a:ext uri="{FF2B5EF4-FFF2-40B4-BE49-F238E27FC236}">
                <a16:creationId xmlns="" xmlns:a16="http://schemas.microsoft.com/office/drawing/2014/main" id="{34BAC09D-C782-46CE-90FB-B9608E538AAC}"/>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a:extLst>
              <a:ext uri="{FF2B5EF4-FFF2-40B4-BE49-F238E27FC236}">
                <a16:creationId xmlns="" xmlns:a16="http://schemas.microsoft.com/office/drawing/2014/main" id="{D971DE0E-BF8F-4019-A65E-400DDCAFD514}"/>
              </a:ext>
            </a:extLst>
          </p:cNvPr>
          <p:cNvSpPr>
            <a:spLocks noGrp="1" noChangeArrowheads="1"/>
          </p:cNvSpPr>
          <p:nvPr>
            <p:ph type="sldNum" sz="quarter" idx="12"/>
          </p:nvPr>
        </p:nvSpPr>
        <p:spPr>
          <a:ln/>
        </p:spPr>
        <p:txBody>
          <a:bodyPr/>
          <a:lstStyle>
            <a:lvl1pPr>
              <a:defRPr/>
            </a:lvl1pPr>
          </a:lstStyle>
          <a:p>
            <a:pPr>
              <a:defRPr/>
            </a:pPr>
            <a:fld id="{16FF0971-B019-445B-AEA2-32844EBFCF3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966542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3139189C-21CF-4EE0-AE0A-9CD41F7BC5D0}"/>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a:extLst>
              <a:ext uri="{FF2B5EF4-FFF2-40B4-BE49-F238E27FC236}">
                <a16:creationId xmlns="" xmlns:a16="http://schemas.microsoft.com/office/drawing/2014/main" id="{F3982049-DAA8-4A7E-950F-26B8FB3F2906}"/>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a:extLst>
              <a:ext uri="{FF2B5EF4-FFF2-40B4-BE49-F238E27FC236}">
                <a16:creationId xmlns="" xmlns:a16="http://schemas.microsoft.com/office/drawing/2014/main" id="{C8F89CDC-1F04-48ED-BA2B-ADC764285659}"/>
              </a:ext>
            </a:extLst>
          </p:cNvPr>
          <p:cNvSpPr>
            <a:spLocks noGrp="1" noChangeArrowheads="1"/>
          </p:cNvSpPr>
          <p:nvPr>
            <p:ph type="sldNum" sz="quarter" idx="12"/>
          </p:nvPr>
        </p:nvSpPr>
        <p:spPr>
          <a:ln/>
        </p:spPr>
        <p:txBody>
          <a:bodyPr/>
          <a:lstStyle>
            <a:lvl1pPr>
              <a:defRPr/>
            </a:lvl1pPr>
          </a:lstStyle>
          <a:p>
            <a:pPr>
              <a:defRPr/>
            </a:pPr>
            <a:fld id="{ECB5E7F4-7D72-4013-A90B-4EBA6EE22D7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768468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06936FBA-3278-465C-BDC7-C641A39D2415}"/>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a:extLst>
              <a:ext uri="{FF2B5EF4-FFF2-40B4-BE49-F238E27FC236}">
                <a16:creationId xmlns="" xmlns:a16="http://schemas.microsoft.com/office/drawing/2014/main" id="{D021DB9F-C0BF-404B-92BE-92C3811263C9}"/>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a:extLst>
              <a:ext uri="{FF2B5EF4-FFF2-40B4-BE49-F238E27FC236}">
                <a16:creationId xmlns="" xmlns:a16="http://schemas.microsoft.com/office/drawing/2014/main" id="{B5227C5B-F662-47F1-8EFD-CFDA30DC8762}"/>
              </a:ext>
            </a:extLst>
          </p:cNvPr>
          <p:cNvSpPr>
            <a:spLocks noGrp="1" noChangeArrowheads="1"/>
          </p:cNvSpPr>
          <p:nvPr>
            <p:ph type="sldNum" sz="quarter" idx="12"/>
          </p:nvPr>
        </p:nvSpPr>
        <p:spPr>
          <a:ln/>
        </p:spPr>
        <p:txBody>
          <a:bodyPr/>
          <a:lstStyle>
            <a:lvl1pPr>
              <a:defRPr/>
            </a:lvl1pPr>
          </a:lstStyle>
          <a:p>
            <a:pPr>
              <a:defRPr/>
            </a:pPr>
            <a:fld id="{D5659241-F49D-45B6-A716-AAACE0D2763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8975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23D0C277-740F-46FE-BE9F-7BE3A4E8ED2E}"/>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a:extLst>
              <a:ext uri="{FF2B5EF4-FFF2-40B4-BE49-F238E27FC236}">
                <a16:creationId xmlns="" xmlns:a16="http://schemas.microsoft.com/office/drawing/2014/main" id="{0DD7D8AF-96FC-451C-9C08-AB8F81F9059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a:extLst>
              <a:ext uri="{FF2B5EF4-FFF2-40B4-BE49-F238E27FC236}">
                <a16:creationId xmlns="" xmlns:a16="http://schemas.microsoft.com/office/drawing/2014/main" id="{CD62B48C-F0BD-44B0-AB38-E20D0B84107D}"/>
              </a:ext>
            </a:extLst>
          </p:cNvPr>
          <p:cNvSpPr>
            <a:spLocks noGrp="1" noChangeArrowheads="1"/>
          </p:cNvSpPr>
          <p:nvPr>
            <p:ph type="sldNum" sz="quarter" idx="12"/>
          </p:nvPr>
        </p:nvSpPr>
        <p:spPr>
          <a:ln/>
        </p:spPr>
        <p:txBody>
          <a:bodyPr/>
          <a:lstStyle>
            <a:lvl1pPr>
              <a:defRPr/>
            </a:lvl1pPr>
          </a:lstStyle>
          <a:p>
            <a:pPr>
              <a:defRPr/>
            </a:pPr>
            <a:fld id="{88FF27A5-9348-4929-A385-B490E4D9D7B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132605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41B72460-EF31-4A13-B8F9-6F1EA07A7465}"/>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a:extLst>
              <a:ext uri="{FF2B5EF4-FFF2-40B4-BE49-F238E27FC236}">
                <a16:creationId xmlns="" xmlns:a16="http://schemas.microsoft.com/office/drawing/2014/main" id="{5BF2355A-8834-4A60-A3C8-BA9193CE156E}"/>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a:extLst>
              <a:ext uri="{FF2B5EF4-FFF2-40B4-BE49-F238E27FC236}">
                <a16:creationId xmlns="" xmlns:a16="http://schemas.microsoft.com/office/drawing/2014/main" id="{CBBA6355-5BB0-4E72-93BB-D183DCBECA45}"/>
              </a:ext>
            </a:extLst>
          </p:cNvPr>
          <p:cNvSpPr>
            <a:spLocks noGrp="1" noChangeArrowheads="1"/>
          </p:cNvSpPr>
          <p:nvPr>
            <p:ph type="sldNum" sz="quarter" idx="12"/>
          </p:nvPr>
        </p:nvSpPr>
        <p:spPr>
          <a:ln/>
        </p:spPr>
        <p:txBody>
          <a:bodyPr/>
          <a:lstStyle>
            <a:lvl1pPr>
              <a:defRPr/>
            </a:lvl1pPr>
          </a:lstStyle>
          <a:p>
            <a:pPr>
              <a:defRPr/>
            </a:pPr>
            <a:fld id="{30B8759F-D203-4824-BA55-0F79140F2BE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73234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AD86A22A-F910-41CE-BE37-F35F2930CE57}"/>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a:extLst>
              <a:ext uri="{FF2B5EF4-FFF2-40B4-BE49-F238E27FC236}">
                <a16:creationId xmlns="" xmlns:a16="http://schemas.microsoft.com/office/drawing/2014/main" id="{DCD0FA16-2544-4D5B-97AD-A9CA92A8A227}"/>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a:extLst>
              <a:ext uri="{FF2B5EF4-FFF2-40B4-BE49-F238E27FC236}">
                <a16:creationId xmlns="" xmlns:a16="http://schemas.microsoft.com/office/drawing/2014/main" id="{41A6145F-B66C-4ECA-8FD1-9F9BD55B6928}"/>
              </a:ext>
            </a:extLst>
          </p:cNvPr>
          <p:cNvSpPr>
            <a:spLocks noGrp="1" noChangeArrowheads="1"/>
          </p:cNvSpPr>
          <p:nvPr>
            <p:ph type="sldNum" sz="quarter" idx="12"/>
          </p:nvPr>
        </p:nvSpPr>
        <p:spPr>
          <a:ln/>
        </p:spPr>
        <p:txBody>
          <a:bodyPr/>
          <a:lstStyle>
            <a:lvl1pPr>
              <a:defRPr/>
            </a:lvl1pPr>
          </a:lstStyle>
          <a:p>
            <a:pPr>
              <a:defRPr/>
            </a:pPr>
            <a:fld id="{90C55BFE-7412-4B6E-B7BC-498B59133D6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608010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B3A03DBB-DAB3-4480-8126-CA5D215A2E94}"/>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a:extLst>
              <a:ext uri="{FF2B5EF4-FFF2-40B4-BE49-F238E27FC236}">
                <a16:creationId xmlns="" xmlns:a16="http://schemas.microsoft.com/office/drawing/2014/main" id="{03C79BB5-2CCB-4B2D-BFC7-336D189D9373}"/>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 xmlns:a16="http://schemas.microsoft.com/office/drawing/2014/main" id="{EA8B910E-518A-4CC6-94F6-9671300CEE7A}"/>
              </a:ext>
            </a:extLst>
          </p:cNvPr>
          <p:cNvSpPr>
            <a:spLocks noGrp="1" noChangeArrowheads="1"/>
          </p:cNvSpPr>
          <p:nvPr>
            <p:ph type="sldNum" sz="quarter" idx="12"/>
          </p:nvPr>
        </p:nvSpPr>
        <p:spPr>
          <a:ln/>
        </p:spPr>
        <p:txBody>
          <a:bodyPr/>
          <a:lstStyle>
            <a:lvl1pPr>
              <a:defRPr/>
            </a:lvl1pPr>
          </a:lstStyle>
          <a:p>
            <a:pPr>
              <a:defRPr/>
            </a:pPr>
            <a:fld id="{136B9ECB-5511-4DB5-95B8-975E2C4D7C4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92630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B049A10F-C187-413D-94A0-E67C00F82538}"/>
              </a:ext>
            </a:extLst>
          </p:cNvPr>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a:extLst>
              <a:ext uri="{FF2B5EF4-FFF2-40B4-BE49-F238E27FC236}">
                <a16:creationId xmlns="" xmlns:a16="http://schemas.microsoft.com/office/drawing/2014/main" id="{686AE79E-262B-4D03-9DD8-E5113BF0477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 xmlns:a16="http://schemas.microsoft.com/office/drawing/2014/main" id="{98BB0001-29AC-458D-9995-275829639355}"/>
              </a:ext>
            </a:extLst>
          </p:cNvPr>
          <p:cNvSpPr>
            <a:spLocks noGrp="1" noChangeArrowheads="1"/>
          </p:cNvSpPr>
          <p:nvPr>
            <p:ph type="sldNum" sz="quarter" idx="12"/>
          </p:nvPr>
        </p:nvSpPr>
        <p:spPr>
          <a:ln/>
        </p:spPr>
        <p:txBody>
          <a:bodyPr/>
          <a:lstStyle>
            <a:lvl1pPr>
              <a:defRPr/>
            </a:lvl1pPr>
          </a:lstStyle>
          <a:p>
            <a:pPr>
              <a:defRPr/>
            </a:pPr>
            <a:fld id="{C8358396-4D50-4475-AB95-529A3AC766E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16531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56"/>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075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71382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1" y="170983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1" y="458955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36023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44090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5459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66102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89917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52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60593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52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08074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72925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2" y="36515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27" y="36515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3203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pPr/>
              <a:t>11/15/2022</a:t>
            </a:fld>
            <a:endParaRPr lang="en-US"/>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pPr/>
              <a:t>11/15/2022</a:t>
            </a:fld>
            <a:endParaRPr lang="en-US"/>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pPr/>
              <a:t>‹#›</a:t>
            </a:fld>
            <a:endParaRPr lang="en-US"/>
          </a:p>
        </p:txBody>
      </p:sp>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5073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 xmlns:a16="http://schemas.microsoft.com/office/drawing/2014/main" id="{5FC9A6F3-2197-497C-B9D5-F81F010A829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 xmlns:a16="http://schemas.microsoft.com/office/drawing/2014/main" id="{380EF7A9-8C3A-429C-9E69-66CFB8A6AE92}"/>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C17D75E0-B01B-4BC3-88DD-F87E87D91741}"/>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buClr>
                <a:srgbClr val="000000"/>
              </a:buClr>
              <a:buFont typeface="Arial"/>
              <a:buNone/>
              <a:defRPr/>
            </a:pPr>
            <a:endParaRPr lang="en-US" kern="0">
              <a:solidFill>
                <a:srgbClr val="FFFFFF"/>
              </a:solidFill>
              <a:cs typeface="Arial"/>
              <a:sym typeface="Arial"/>
            </a:endParaRPr>
          </a:p>
        </p:txBody>
      </p:sp>
      <p:sp>
        <p:nvSpPr>
          <p:cNvPr id="1029" name="Rectangle 5">
            <a:extLst>
              <a:ext uri="{FF2B5EF4-FFF2-40B4-BE49-F238E27FC236}">
                <a16:creationId xmlns="" xmlns:a16="http://schemas.microsoft.com/office/drawing/2014/main" id="{8D49E9AB-5439-4066-B7A0-9715D1586A14}"/>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buClr>
                <a:srgbClr val="000000"/>
              </a:buClr>
              <a:buFont typeface="Arial"/>
              <a:buNone/>
              <a:defRPr/>
            </a:pPr>
            <a:endParaRPr lang="en-US" kern="0">
              <a:solidFill>
                <a:srgbClr val="FFFFFF"/>
              </a:solidFill>
              <a:cs typeface="Arial"/>
              <a:sym typeface="Arial"/>
            </a:endParaRPr>
          </a:p>
        </p:txBody>
      </p:sp>
      <p:sp>
        <p:nvSpPr>
          <p:cNvPr id="1030" name="Rectangle 6">
            <a:extLst>
              <a:ext uri="{FF2B5EF4-FFF2-40B4-BE49-F238E27FC236}">
                <a16:creationId xmlns="" xmlns:a16="http://schemas.microsoft.com/office/drawing/2014/main" id="{8AE945F5-CB87-4CD1-AE1E-889215BE9408}"/>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anose="020B0604020202020204" pitchFamily="34" charset="0"/>
              </a:defRPr>
            </a:lvl1pPr>
          </a:lstStyle>
          <a:p>
            <a:pPr>
              <a:buClr>
                <a:srgbClr val="000000"/>
              </a:buClr>
              <a:buFont typeface="Arial"/>
              <a:buNone/>
              <a:defRPr/>
            </a:pPr>
            <a:fld id="{0AD37D55-9D1C-48CC-A317-18362008F643}" type="slidenum">
              <a:rPr lang="en-US" altLang="en-US" kern="0">
                <a:solidFill>
                  <a:srgbClr val="FFFFFF"/>
                </a:solidFill>
                <a:cs typeface="Arial"/>
                <a:sym typeface="Arial"/>
              </a:rPr>
              <a:pPr>
                <a:buClr>
                  <a:srgbClr val="000000"/>
                </a:buClr>
                <a:buFont typeface="Arial"/>
                <a:buNone/>
                <a:defRPr/>
              </a:pPr>
              <a:t>‹#›</a:t>
            </a:fld>
            <a:endParaRPr lang="en-US" altLang="en-US" kern="0">
              <a:solidFill>
                <a:srgbClr val="FFFFFF"/>
              </a:solidFill>
              <a:cs typeface="Arial"/>
              <a:sym typeface="Arial"/>
            </a:endParaRPr>
          </a:p>
        </p:txBody>
      </p:sp>
    </p:spTree>
    <p:extLst>
      <p:ext uri="{BB962C8B-B14F-4D97-AF65-F5344CB8AC3E}">
        <p14:creationId xmlns:p14="http://schemas.microsoft.com/office/powerpoint/2010/main" val="261577488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43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5914D2AB-DD58-4746-B875-8D90D23E26D2}" type="datetimeFigureOut">
              <a:rPr lang="en-US" kern="1200" smtClean="0">
                <a:solidFill>
                  <a:prstClr val="black">
                    <a:tint val="75000"/>
                  </a:prstClr>
                </a:solidFill>
                <a:latin typeface="Calibri"/>
              </a:rPr>
              <a:pPr>
                <a:buClrTx/>
                <a:buFontTx/>
                <a:buNone/>
              </a:pPr>
              <a:t>11/15/2022</a:t>
            </a:fld>
            <a:endParaRPr lang="en-US" kern="1200">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43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43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EC8CFE3-553D-4D67-B17E-45793350FDE1}" type="slidenum">
              <a:rPr lang="en-US" altLang="en-US" kern="1200" smtClean="0">
                <a:solidFill>
                  <a:prstClr val="black">
                    <a:tint val="75000"/>
                  </a:prstClr>
                </a:solidFill>
                <a:latin typeface="Calibri"/>
              </a:rPr>
              <a:pPr>
                <a:buClrTx/>
                <a:buFontTx/>
                <a:buNone/>
              </a:pPr>
              <a:t>‹#›</a:t>
            </a:fld>
            <a:endParaRPr lang="en-US" altLang="en-US" kern="1200">
              <a:solidFill>
                <a:prstClr val="black">
                  <a:tint val="75000"/>
                </a:prstClr>
              </a:solidFill>
              <a:latin typeface="Calibri"/>
            </a:endParaRPr>
          </a:p>
        </p:txBody>
      </p:sp>
    </p:spTree>
    <p:extLst>
      <p:ext uri="{BB962C8B-B14F-4D97-AF65-F5344CB8AC3E}">
        <p14:creationId xmlns:p14="http://schemas.microsoft.com/office/powerpoint/2010/main" val="39283500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6.gif"/><Relationship Id="rId3" Type="http://schemas.openxmlformats.org/officeDocument/2006/relationships/audio" Target="../media/audio5.wav"/><Relationship Id="rId7" Type="http://schemas.openxmlformats.org/officeDocument/2006/relationships/image" Target="../media/image20.jpeg"/><Relationship Id="rId12" Type="http://schemas.openxmlformats.org/officeDocument/2006/relationships/image" Target="../media/image24.gif"/><Relationship Id="rId2" Type="http://schemas.openxmlformats.org/officeDocument/2006/relationships/audio" Target="../media/audio4.wav"/><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23.gif"/><Relationship Id="rId5" Type="http://schemas.openxmlformats.org/officeDocument/2006/relationships/image" Target="../media/image29.png"/><Relationship Id="rId10" Type="http://schemas.openxmlformats.org/officeDocument/2006/relationships/image" Target="../media/image22.gif"/><Relationship Id="rId4" Type="http://schemas.openxmlformats.org/officeDocument/2006/relationships/image" Target="../media/image17.gif"/><Relationship Id="rId9" Type="http://schemas.openxmlformats.org/officeDocument/2006/relationships/image" Target="../media/image21.gif"/><Relationship Id="rId14" Type="http://schemas.openxmlformats.org/officeDocument/2006/relationships/image" Target="../media/image7.gif"/></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slide" Target="slide4.xml"/><Relationship Id="rId12"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image" Target="../media/image7.gif"/><Relationship Id="rId5" Type="http://schemas.openxmlformats.org/officeDocument/2006/relationships/image" Target="../media/image5.png"/><Relationship Id="rId10" Type="http://schemas.openxmlformats.org/officeDocument/2006/relationships/image" Target="../media/image6.gif"/><Relationship Id="rId4" Type="http://schemas.openxmlformats.org/officeDocument/2006/relationships/image" Target="../media/image4.png"/><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slideLayout" Target="../slideLayouts/slideLayout23.xml"/><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6.gif"/><Relationship Id="rId3" Type="http://schemas.openxmlformats.org/officeDocument/2006/relationships/audio" Target="../media/audio5.wav"/><Relationship Id="rId7" Type="http://schemas.openxmlformats.org/officeDocument/2006/relationships/image" Target="../media/image20.jpeg"/><Relationship Id="rId12" Type="http://schemas.openxmlformats.org/officeDocument/2006/relationships/image" Target="../media/image24.gif"/><Relationship Id="rId2" Type="http://schemas.openxmlformats.org/officeDocument/2006/relationships/audio" Target="../media/audio4.wav"/><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3.gif"/><Relationship Id="rId5" Type="http://schemas.openxmlformats.org/officeDocument/2006/relationships/image" Target="../media/image18.png"/><Relationship Id="rId10" Type="http://schemas.openxmlformats.org/officeDocument/2006/relationships/image" Target="../media/image22.gif"/><Relationship Id="rId4" Type="http://schemas.openxmlformats.org/officeDocument/2006/relationships/image" Target="../media/image17.gif"/><Relationship Id="rId9" Type="http://schemas.openxmlformats.org/officeDocument/2006/relationships/image" Target="../media/image21.gif"/><Relationship Id="rId14" Type="http://schemas.openxmlformats.org/officeDocument/2006/relationships/image" Target="../media/image7.gif"/></Relationships>
</file>

<file path=ppt/slides/_rels/slide8.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6.gif"/><Relationship Id="rId3" Type="http://schemas.openxmlformats.org/officeDocument/2006/relationships/audio" Target="../media/audio5.wav"/><Relationship Id="rId7" Type="http://schemas.openxmlformats.org/officeDocument/2006/relationships/image" Target="../media/image20.jpeg"/><Relationship Id="rId12" Type="http://schemas.openxmlformats.org/officeDocument/2006/relationships/image" Target="../media/image24.gif"/><Relationship Id="rId2" Type="http://schemas.openxmlformats.org/officeDocument/2006/relationships/audio" Target="../media/audio4.wav"/><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23.gif"/><Relationship Id="rId5" Type="http://schemas.openxmlformats.org/officeDocument/2006/relationships/image" Target="../media/image25.png"/><Relationship Id="rId10" Type="http://schemas.openxmlformats.org/officeDocument/2006/relationships/image" Target="../media/image22.gif"/><Relationship Id="rId4" Type="http://schemas.openxmlformats.org/officeDocument/2006/relationships/image" Target="../media/image17.gif"/><Relationship Id="rId9" Type="http://schemas.openxmlformats.org/officeDocument/2006/relationships/image" Target="../media/image21.gif"/><Relationship Id="rId14" Type="http://schemas.openxmlformats.org/officeDocument/2006/relationships/image" Target="../media/image7.gif"/></Relationships>
</file>

<file path=ppt/slides/_rels/slide9.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6.gif"/><Relationship Id="rId3" Type="http://schemas.openxmlformats.org/officeDocument/2006/relationships/audio" Target="../media/audio5.wav"/><Relationship Id="rId7" Type="http://schemas.openxmlformats.org/officeDocument/2006/relationships/image" Target="../media/image20.jpeg"/><Relationship Id="rId12" Type="http://schemas.openxmlformats.org/officeDocument/2006/relationships/image" Target="../media/image24.gif"/><Relationship Id="rId2" Type="http://schemas.openxmlformats.org/officeDocument/2006/relationships/audio" Target="../media/audio4.wav"/><Relationship Id="rId1" Type="http://schemas.openxmlformats.org/officeDocument/2006/relationships/slideLayout" Target="../slideLayouts/slideLayout23.xml"/><Relationship Id="rId6" Type="http://schemas.openxmlformats.org/officeDocument/2006/relationships/image" Target="../media/image28.png"/><Relationship Id="rId11" Type="http://schemas.openxmlformats.org/officeDocument/2006/relationships/image" Target="../media/image23.gif"/><Relationship Id="rId5" Type="http://schemas.openxmlformats.org/officeDocument/2006/relationships/image" Target="../media/image27.png"/><Relationship Id="rId10" Type="http://schemas.openxmlformats.org/officeDocument/2006/relationships/image" Target="../media/image22.gif"/><Relationship Id="rId4" Type="http://schemas.openxmlformats.org/officeDocument/2006/relationships/image" Target="../media/image17.gif"/><Relationship Id="rId9" Type="http://schemas.openxmlformats.org/officeDocument/2006/relationships/image" Target="../media/image21.gif"/><Relationship Id="rId1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6835" y="-225287"/>
            <a:ext cx="13729252" cy="7083288"/>
          </a:xfrm>
          <a:prstGeom prst="rect">
            <a:avLst/>
          </a:prstGeom>
        </p:spPr>
      </p:pic>
      <p:sp>
        <p:nvSpPr>
          <p:cNvPr id="2" name="TextBox 1"/>
          <p:cNvSpPr txBox="1"/>
          <p:nvPr/>
        </p:nvSpPr>
        <p:spPr>
          <a:xfrm>
            <a:off x="2226365" y="2807524"/>
            <a:ext cx="842838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sym typeface="Arial"/>
              </a:rPr>
              <a:t>KHỞI ĐỘNG</a:t>
            </a:r>
          </a:p>
        </p:txBody>
      </p:sp>
    </p:spTree>
    <p:extLst>
      <p:ext uri="{BB962C8B-B14F-4D97-AF65-F5344CB8AC3E}">
        <p14:creationId xmlns:p14="http://schemas.microsoft.com/office/powerpoint/2010/main" val="3209236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533" y="-50800"/>
            <a:ext cx="1940984"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2651" y="4860926"/>
            <a:ext cx="1968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6085" y="4348163"/>
            <a:ext cx="206163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extLst>
          </p:cNvPr>
          <p:cNvSpPr/>
          <p:nvPr/>
        </p:nvSpPr>
        <p:spPr>
          <a:xfrm>
            <a:off x="9927167" y="3919539"/>
            <a:ext cx="1471084"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rgbClr val="0070C0"/>
                </a:solidFill>
                <a:latin typeface="Tahoma" pitchFamily="34" charset="0"/>
                <a:cs typeface="Tahoma" pitchFamily="34" charset="0"/>
              </a:rPr>
              <a:t>Bạn nhận được 1 điểm </a:t>
            </a:r>
            <a:r>
              <a:rPr lang="en-US" b="1">
                <a:solidFill>
                  <a:srgbClr val="FF0000"/>
                </a:solidFill>
                <a:latin typeface="Tahoma" pitchFamily="34" charset="0"/>
                <a:cs typeface="Tahoma" pitchFamily="34" charset="0"/>
              </a:rPr>
              <a:t>10 </a:t>
            </a:r>
          </a:p>
        </p:txBody>
      </p:sp>
      <p:sp>
        <p:nvSpPr>
          <p:cNvPr id="27" name="Rectangle: Folded Corner 26">
            <a:extLst>
              <a:ext uri="{FF2B5EF4-FFF2-40B4-BE49-F238E27FC236}"/>
            </a:extLst>
          </p:cNvPr>
          <p:cNvSpPr/>
          <p:nvPr/>
        </p:nvSpPr>
        <p:spPr>
          <a:xfrm>
            <a:off x="508001" y="276225"/>
            <a:ext cx="962236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4: Theo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thứ</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tự</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xa</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dần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Mặt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Trời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Đất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ở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vị</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trí</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số</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mấy</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extLst>
          </p:cNvPr>
          <p:cNvSpPr/>
          <p:nvPr/>
        </p:nvSpPr>
        <p:spPr>
          <a:xfrm>
            <a:off x="508000" y="2130426"/>
            <a:ext cx="8985251" cy="11287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Số</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a:t>
            </a:r>
          </a:p>
        </p:txBody>
      </p:sp>
      <p:sp>
        <p:nvSpPr>
          <p:cNvPr id="33" name="Rectangle 32">
            <a:extLst>
              <a:ext uri="{FF2B5EF4-FFF2-40B4-BE49-F238E27FC236}"/>
            </a:extLst>
          </p:cNvPr>
          <p:cNvSpPr/>
          <p:nvPr/>
        </p:nvSpPr>
        <p:spPr>
          <a:xfrm rot="5600923">
            <a:off x="2831043" y="4993746"/>
            <a:ext cx="2438400" cy="25188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panose="020F0502020204030204"/>
            </a:endParaRPr>
          </a:p>
        </p:txBody>
      </p:sp>
      <p:sp>
        <p:nvSpPr>
          <p:cNvPr id="31" name="Arrow: Pentagon 30">
            <a:hlinkClick r:id="rId8" action="ppaction://hlinksldjump"/>
            <a:extLst>
              <a:ext uri="{FF2B5EF4-FFF2-40B4-BE49-F238E27FC236}"/>
            </a:extLst>
          </p:cNvPr>
          <p:cNvSpPr/>
          <p:nvPr/>
        </p:nvSpPr>
        <p:spPr>
          <a:xfrm rot="586976" flipH="1">
            <a:off x="2800351" y="4068763"/>
            <a:ext cx="2311400" cy="90011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13322"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75051" y="5457826"/>
            <a:ext cx="952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extLst>
          </p:cNvPr>
          <p:cNvSpPr/>
          <p:nvPr/>
        </p:nvSpPr>
        <p:spPr>
          <a:xfrm>
            <a:off x="4025901"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libri" panose="020F0502020204030204"/>
            </a:endParaRPr>
          </a:p>
        </p:txBody>
      </p:sp>
      <p:pic>
        <p:nvPicPr>
          <p:cNvPr id="13326"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01685" y="5154613"/>
            <a:ext cx="116416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3971925"/>
            <a:ext cx="116416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9901" y="3436939"/>
            <a:ext cx="77681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557184" y="3665538"/>
            <a:ext cx="88053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82718" y="3919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972801" y="3913188"/>
            <a:ext cx="715433"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648771"/>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2945" y="300407"/>
            <a:ext cx="9818825" cy="1325563"/>
          </a:xfrm>
        </p:spPr>
        <p:txBody>
          <a:bodyPr>
            <a:norm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Tiết</a:t>
            </a:r>
            <a:r>
              <a:rPr lang="en-US" sz="3200" b="1" dirty="0" smtClean="0">
                <a:solidFill>
                  <a:srgbClr val="FF0000"/>
                </a:solidFill>
                <a:latin typeface="Times New Roman" panose="02020603050405020304" pitchFamily="18" charset="0"/>
                <a:cs typeface="Times New Roman" panose="02020603050405020304" pitchFamily="18" charset="0"/>
              </a:rPr>
              <a:t> 11,12,13 - BÀI </a:t>
            </a:r>
            <a:r>
              <a:rPr lang="en-US" sz="3200" b="1" dirty="0">
                <a:solidFill>
                  <a:srgbClr val="FF0000"/>
                </a:solidFill>
                <a:latin typeface="Times New Roman" panose="02020603050405020304" pitchFamily="18" charset="0"/>
                <a:cs typeface="Times New Roman" panose="02020603050405020304" pitchFamily="18" charset="0"/>
              </a:rPr>
              <a:t>6: CHUYỂN ĐỘNG TỰ QUAY QUANH TRỤC CỦA TRÁI ĐẤT </a:t>
            </a:r>
            <a:r>
              <a:rPr lang="en-US" sz="3200" b="1" dirty="0" smtClean="0">
                <a:solidFill>
                  <a:srgbClr val="FF0000"/>
                </a:solidFill>
                <a:latin typeface="Times New Roman" panose="02020603050405020304" pitchFamily="18" charset="0"/>
                <a:cs typeface="Times New Roman" panose="02020603050405020304" pitchFamily="18" charset="0"/>
              </a:rPr>
              <a:t>VÀ </a:t>
            </a:r>
            <a:r>
              <a:rPr lang="en-US" sz="3200" b="1" dirty="0">
                <a:solidFill>
                  <a:srgbClr val="FF0000"/>
                </a:solidFill>
                <a:latin typeface="Times New Roman" panose="02020603050405020304" pitchFamily="18" charset="0"/>
                <a:cs typeface="Times New Roman" panose="02020603050405020304" pitchFamily="18" charset="0"/>
              </a:rPr>
              <a:t>HỆ QUẢ</a:t>
            </a:r>
          </a:p>
        </p:txBody>
      </p:sp>
      <p:pic>
        <p:nvPicPr>
          <p:cNvPr id="9" name="Picture 26" descr="HINH TRAI DAT"/>
          <p:cNvPicPr>
            <a:picLocks noChangeAspect="1" noChangeArrowheads="1" noCrop="1"/>
          </p:cNvPicPr>
          <p:nvPr/>
        </p:nvPicPr>
        <p:blipFill>
          <a:blip r:embed="rId2"/>
          <a:srcRect/>
          <a:stretch>
            <a:fillRect/>
          </a:stretch>
        </p:blipFill>
        <p:spPr bwMode="auto">
          <a:xfrm>
            <a:off x="3632200" y="2057399"/>
            <a:ext cx="4419600" cy="4597401"/>
          </a:xfrm>
          <a:prstGeom prst="rect">
            <a:avLst/>
          </a:prstGeom>
          <a:noFill/>
          <a:ln w="9525">
            <a:noFill/>
            <a:miter lim="800000"/>
            <a:headEnd/>
            <a:tailEnd/>
          </a:ln>
        </p:spPr>
      </p:pic>
    </p:spTree>
    <p:extLst>
      <p:ext uri="{BB962C8B-B14F-4D97-AF65-F5344CB8AC3E}">
        <p14:creationId xmlns:p14="http://schemas.microsoft.com/office/powerpoint/2010/main" val="4149679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13">
            <a:extLst>
              <a:ext uri="{FF2B5EF4-FFF2-40B4-BE49-F238E27FC236}">
                <a16:creationId xmlns="" xmlns:a16="http://schemas.microsoft.com/office/drawing/2014/main" id="{437AA081-CC9C-4C1D-B11F-52B62656776C}"/>
              </a:ext>
            </a:extLst>
          </p:cNvPr>
          <p:cNvSpPr>
            <a:spLocks noChangeShapeType="1"/>
          </p:cNvSpPr>
          <p:nvPr/>
        </p:nvSpPr>
        <p:spPr bwMode="auto">
          <a:xfrm>
            <a:off x="6096000" y="503238"/>
            <a:ext cx="0" cy="63547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sym typeface="Arial"/>
            </a:endParaRPr>
          </a:p>
        </p:txBody>
      </p:sp>
      <p:sp>
        <p:nvSpPr>
          <p:cNvPr id="6" name="TextBox 5">
            <a:extLst>
              <a:ext uri="{FF2B5EF4-FFF2-40B4-BE49-F238E27FC236}">
                <a16:creationId xmlns="" xmlns:a16="http://schemas.microsoft.com/office/drawing/2014/main" id="{9583CF2B-355B-48D5-939C-35BBEB838B80}"/>
              </a:ext>
            </a:extLst>
          </p:cNvPr>
          <p:cNvSpPr txBox="1"/>
          <p:nvPr/>
        </p:nvSpPr>
        <p:spPr>
          <a:xfrm>
            <a:off x="0" y="518501"/>
            <a:ext cx="5112913" cy="461665"/>
          </a:xfrm>
          <a:prstGeom prst="rect">
            <a:avLst/>
          </a:prstGeom>
          <a:noFill/>
        </p:spPr>
        <p:txBody>
          <a:bodyPr wrap="square">
            <a:spAutoFit/>
          </a:bodyPr>
          <a:lstStyle/>
          <a:p>
            <a:r>
              <a:rPr lang="nl-NL" sz="2400" b="1" u="sng" dirty="0">
                <a:solidFill>
                  <a:srgbClr val="FFFF00"/>
                </a:solidFill>
                <a:latin typeface="Times New Roman" panose="02020603050405020304" pitchFamily="18" charset="0"/>
                <a:cs typeface="Times New Roman" panose="02020603050405020304" pitchFamily="18" charset="0"/>
              </a:rPr>
              <a:t>I/ Chuyển động tự quay quanh trục:</a:t>
            </a:r>
            <a:endParaRPr lang="en-US" sz="2400" u="sng" dirty="0">
              <a:solidFill>
                <a:srgbClr val="FFFF00"/>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679830" y="-106770"/>
            <a:ext cx="11027065" cy="702341"/>
          </a:xfrm>
        </p:spPr>
        <p:txBody>
          <a:bodyPr>
            <a:normAutofit fontScale="90000"/>
          </a:bodyPr>
          <a:lstStyle/>
          <a:p>
            <a:pPr algn="ctr"/>
            <a:r>
              <a:rPr lang="en-US" sz="2400" b="1" dirty="0">
                <a:solidFill>
                  <a:srgbClr val="FF0000"/>
                </a:solidFill>
                <a:latin typeface="Times New Roman" panose="02020603050405020304" pitchFamily="18" charset="0"/>
                <a:cs typeface="Times New Roman" panose="02020603050405020304" pitchFamily="18" charset="0"/>
              </a:rPr>
              <a:t>BÀI 6: CHUYỂN ĐỘNG TỰ QUAY QUANH TRỤC CỦA TRÁI ĐẤT </a:t>
            </a:r>
            <a:r>
              <a:rPr lang="en-US" sz="2400" b="1" dirty="0" smtClean="0">
                <a:solidFill>
                  <a:srgbClr val="FF0000"/>
                </a:solidFill>
                <a:latin typeface="Times New Roman" panose="02020603050405020304" pitchFamily="18" charset="0"/>
                <a:cs typeface="Times New Roman" panose="02020603050405020304" pitchFamily="18" charset="0"/>
              </a:rPr>
              <a:t>VÀ </a:t>
            </a:r>
            <a:r>
              <a:rPr lang="en-US" sz="2400" b="1" dirty="0">
                <a:solidFill>
                  <a:srgbClr val="FF0000"/>
                </a:solidFill>
                <a:latin typeface="Times New Roman" panose="02020603050405020304" pitchFamily="18" charset="0"/>
                <a:cs typeface="Times New Roman" panose="02020603050405020304" pitchFamily="18" charset="0"/>
              </a:rPr>
              <a:t>HỆ QUẢ</a:t>
            </a:r>
          </a:p>
        </p:txBody>
      </p:sp>
    </p:spTree>
    <p:extLst>
      <p:ext uri="{BB962C8B-B14F-4D97-AF65-F5344CB8AC3E}">
        <p14:creationId xmlns:p14="http://schemas.microsoft.com/office/powerpoint/2010/main" val="392768812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vận động tự quayquanh trục của Trái đất">
            <a:hlinkClick r:id="" action="ppaction://media"/>
            <a:extLst>
              <a:ext uri="{FF2B5EF4-FFF2-40B4-BE49-F238E27FC236}">
                <a16:creationId xmlns="" xmlns:a16="http://schemas.microsoft.com/office/drawing/2014/main" id="{CEC8BCBE-F598-3DC6-C75B-7687319E09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241587"/>
          </a:xfrm>
          <a:prstGeom prst="rect">
            <a:avLst/>
          </a:prstGeom>
        </p:spPr>
      </p:pic>
    </p:spTree>
    <p:extLst>
      <p:ext uri="{BB962C8B-B14F-4D97-AF65-F5344CB8AC3E}">
        <p14:creationId xmlns:p14="http://schemas.microsoft.com/office/powerpoint/2010/main" val="32449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722772" y="160386"/>
            <a:ext cx="4970771" cy="4566159"/>
          </a:xfrm>
          <a:prstGeom prst="rect">
            <a:avLst/>
          </a:prstGeom>
          <a:noFill/>
        </p:spPr>
      </p:pic>
      <p:sp>
        <p:nvSpPr>
          <p:cNvPr id="6" name="Rectangle 5"/>
          <p:cNvSpPr/>
          <p:nvPr/>
        </p:nvSpPr>
        <p:spPr>
          <a:xfrm>
            <a:off x="626772" y="1291808"/>
            <a:ext cx="6096000" cy="4799263"/>
          </a:xfrm>
          <a:prstGeom prst="rect">
            <a:avLst/>
          </a:prstGeom>
        </p:spPr>
        <p:txBody>
          <a:bodyPr>
            <a:spAutoFit/>
          </a:bodyPr>
          <a:lstStyle/>
          <a:p>
            <a:pPr algn="just">
              <a:lnSpc>
                <a:spcPct val="107000"/>
              </a:lnSpc>
              <a:spcAft>
                <a:spcPts val="0"/>
              </a:spcAft>
            </a:pPr>
            <a:r>
              <a:rPr lang="nl-NL"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Dựa vào hình 6.1 và thông tin trong bài, em hãy:</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nl-NL"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Xác định:</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nl-NL"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Cực Bắc, cực Nam và trục của Trái Đất.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nl-NL"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Hướng tự quay quanh trục của Trái Đất.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nl-NL"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Cho biết thời gian Trái Đất quay một vòng quanh trục?</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965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13">
            <a:extLst>
              <a:ext uri="{FF2B5EF4-FFF2-40B4-BE49-F238E27FC236}">
                <a16:creationId xmlns="" xmlns:a16="http://schemas.microsoft.com/office/drawing/2014/main" id="{437AA081-CC9C-4C1D-B11F-52B62656776C}"/>
              </a:ext>
            </a:extLst>
          </p:cNvPr>
          <p:cNvSpPr>
            <a:spLocks noChangeShapeType="1"/>
          </p:cNvSpPr>
          <p:nvPr/>
        </p:nvSpPr>
        <p:spPr bwMode="auto">
          <a:xfrm>
            <a:off x="6096000" y="503238"/>
            <a:ext cx="0" cy="63547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sym typeface="Arial"/>
            </a:endParaRPr>
          </a:p>
        </p:txBody>
      </p:sp>
      <p:sp>
        <p:nvSpPr>
          <p:cNvPr id="6" name="TextBox 5">
            <a:extLst>
              <a:ext uri="{FF2B5EF4-FFF2-40B4-BE49-F238E27FC236}">
                <a16:creationId xmlns="" xmlns:a16="http://schemas.microsoft.com/office/drawing/2014/main" id="{9583CF2B-355B-48D5-939C-35BBEB838B80}"/>
              </a:ext>
            </a:extLst>
          </p:cNvPr>
          <p:cNvSpPr txBox="1"/>
          <p:nvPr/>
        </p:nvSpPr>
        <p:spPr>
          <a:xfrm>
            <a:off x="0" y="406452"/>
            <a:ext cx="5112913" cy="461665"/>
          </a:xfrm>
          <a:prstGeom prst="rect">
            <a:avLst/>
          </a:prstGeom>
          <a:noFill/>
        </p:spPr>
        <p:txBody>
          <a:bodyPr wrap="square">
            <a:spAutoFit/>
          </a:bodyPr>
          <a:lstStyle/>
          <a:p>
            <a:r>
              <a:rPr lang="nl-NL" sz="2400" b="1" u="sng" dirty="0">
                <a:solidFill>
                  <a:srgbClr val="FFFF00"/>
                </a:solidFill>
                <a:latin typeface="Times New Roman" panose="02020603050405020304" pitchFamily="18" charset="0"/>
                <a:cs typeface="Times New Roman" panose="02020603050405020304" pitchFamily="18" charset="0"/>
              </a:rPr>
              <a:t>I/ Chuyển động tự quay quanh trục:</a:t>
            </a:r>
            <a:endParaRPr lang="en-US" sz="2400" u="sng" dirty="0">
              <a:solidFill>
                <a:srgbClr val="FFFF00"/>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679830" y="-106770"/>
            <a:ext cx="11027065" cy="702341"/>
          </a:xfrm>
        </p:spPr>
        <p:txBody>
          <a:bodyPr>
            <a:normAutofit fontScale="90000"/>
          </a:bodyPr>
          <a:lstStyle/>
          <a:p>
            <a:pPr algn="ctr"/>
            <a:r>
              <a:rPr lang="en-US" sz="2400" b="1" dirty="0">
                <a:solidFill>
                  <a:srgbClr val="FF0000"/>
                </a:solidFill>
                <a:latin typeface="Times New Roman" panose="02020603050405020304" pitchFamily="18" charset="0"/>
                <a:cs typeface="Times New Roman" panose="02020603050405020304" pitchFamily="18" charset="0"/>
              </a:rPr>
              <a:t>BÀI 6: CHUYỂN ĐỘNG TỰ QUAY QUANH TRỤC CỦA TRÁI ĐẤT VÀ CÁC HỆ QUẢ</a:t>
            </a:r>
          </a:p>
        </p:txBody>
      </p:sp>
      <p:sp>
        <p:nvSpPr>
          <p:cNvPr id="2" name="Rectangle 1"/>
          <p:cNvSpPr/>
          <p:nvPr/>
        </p:nvSpPr>
        <p:spPr>
          <a:xfrm>
            <a:off x="154546" y="868117"/>
            <a:ext cx="5941454" cy="3150350"/>
          </a:xfrm>
          <a:prstGeom prst="rect">
            <a:avLst/>
          </a:prstGeom>
        </p:spPr>
        <p:txBody>
          <a:bodyPr wrap="square">
            <a:spAutoFit/>
          </a:bodyPr>
          <a:lstStyle/>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Trái Đất tự quay quanh trục theo hướng từ Tây sang Đông.</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Thời gian Trái Đất tự quay 1 vòng quanh trục là 24h.</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quay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liền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nghiêng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góc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66°33‘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phẳng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quỹ</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232314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5082"/>
            <a:ext cx="10756962" cy="6433405"/>
          </a:xfrm>
        </p:spPr>
        <p:txBody>
          <a:bodyPr>
            <a:normAutofit fontScale="92500" lnSpcReduction="10000"/>
          </a:bodyPr>
          <a:lstStyle/>
          <a:p>
            <a:pPr marL="0" indent="0" algn="ctr">
              <a:buNone/>
            </a:pPr>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(5 </a:t>
            </a:r>
            <a:r>
              <a:rPr lang="en-US" sz="3200" b="1" dirty="0" err="1">
                <a:solidFill>
                  <a:srgbClr val="FF0000"/>
                </a:solidFill>
                <a:latin typeface="Times New Roman" panose="02020603050405020304" pitchFamily="18" charset="0"/>
                <a:cs typeface="Times New Roman" panose="02020603050405020304" pitchFamily="18" charset="0"/>
              </a:rPr>
              <a:t>phút</a:t>
            </a:r>
            <a:r>
              <a:rPr lang="en-US" sz="3200" b="1" dirty="0">
                <a:solidFill>
                  <a:srgbClr val="FF0000"/>
                </a:solidFill>
                <a:latin typeface="Times New Roman" panose="02020603050405020304" pitchFamily="18" charset="0"/>
                <a:cs typeface="Times New Roman" panose="02020603050405020304" pitchFamily="18" charset="0"/>
              </a:rPr>
              <a:t>)</a:t>
            </a:r>
          </a:p>
          <a:p>
            <a:pPr marL="0" indent="0" algn="just">
              <a:buNone/>
            </a:pPr>
            <a:r>
              <a:rPr lang="en-US" u="sng" dirty="0" err="1">
                <a:solidFill>
                  <a:schemeClr val="accent5">
                    <a:lumMod val="75000"/>
                  </a:schemeClr>
                </a:solidFill>
                <a:latin typeface="Times New Roman" panose="02020603050405020304" pitchFamily="18" charset="0"/>
                <a:cs typeface="Times New Roman" panose="02020603050405020304" pitchFamily="18" charset="0"/>
              </a:rPr>
              <a:t>Nhiệm</a:t>
            </a:r>
            <a:r>
              <a:rPr lang="en-US" u="sng" dirty="0">
                <a:solidFill>
                  <a:schemeClr val="accent5">
                    <a:lumMod val="75000"/>
                  </a:schemeClr>
                </a:solidFill>
                <a:latin typeface="Times New Roman" panose="02020603050405020304" pitchFamily="18" charset="0"/>
                <a:cs typeface="Times New Roman" panose="02020603050405020304" pitchFamily="18" charset="0"/>
              </a:rPr>
              <a:t> </a:t>
            </a:r>
            <a:r>
              <a:rPr lang="en-US" u="sng" dirty="0" err="1">
                <a:solidFill>
                  <a:schemeClr val="accent5">
                    <a:lumMod val="75000"/>
                  </a:schemeClr>
                </a:solidFill>
                <a:latin typeface="Times New Roman" panose="02020603050405020304" pitchFamily="18" charset="0"/>
                <a:cs typeface="Times New Roman" panose="02020603050405020304" pitchFamily="18" charset="0"/>
              </a:rPr>
              <a:t>vụ</a:t>
            </a:r>
            <a:endParaRPr lang="en-US" u="sng"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just">
              <a:buNone/>
            </a:pPr>
            <a:r>
              <a:rPr lang="en-US" dirty="0">
                <a:solidFill>
                  <a:schemeClr val="accent5">
                    <a:lumMod val="75000"/>
                  </a:schemeClr>
                </a:solidFill>
                <a:latin typeface="Times New Roman" panose="02020603050405020304" pitchFamily="18" charset="0"/>
                <a:cs typeface="Times New Roman" panose="02020603050405020304" pitchFamily="18" charset="0"/>
              </a:rPr>
              <a:t>HS </a:t>
            </a:r>
            <a:r>
              <a:rPr lang="en-US" dirty="0" err="1">
                <a:solidFill>
                  <a:srgbClr val="FF0000"/>
                </a:solidFill>
                <a:latin typeface="Times New Roman" panose="02020603050405020304" pitchFamily="18" charset="0"/>
                <a:cs typeface="Times New Roman" panose="02020603050405020304" pitchFamily="18" charset="0"/>
              </a:rPr>
              <a:t>đọc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thông</a:t>
            </a:r>
            <a:r>
              <a:rPr lang="en-US" dirty="0">
                <a:solidFill>
                  <a:srgbClr val="FF0000"/>
                </a:solidFill>
                <a:latin typeface="Times New Roman" panose="02020603050405020304" pitchFamily="18" charset="0"/>
                <a:cs typeface="Times New Roman" panose="02020603050405020304" pitchFamily="18" charset="0"/>
              </a:rPr>
              <a:t> tin </a:t>
            </a:r>
            <a:r>
              <a:rPr lang="en-US" dirty="0" err="1">
                <a:solidFill>
                  <a:schemeClr val="accent5">
                    <a:lumMod val="75000"/>
                  </a:schemeClr>
                </a:solidFill>
                <a:latin typeface="Times New Roman" panose="02020603050405020304" pitchFamily="18" charset="0"/>
                <a:cs typeface="Times New Roman" panose="02020603050405020304" pitchFamily="18" charset="0"/>
              </a:rPr>
              <a:t>mục</a:t>
            </a:r>
            <a:r>
              <a:rPr lang="en-US" dirty="0">
                <a:solidFill>
                  <a:schemeClr val="accent5">
                    <a:lumMod val="75000"/>
                  </a:schemeClr>
                </a:solidFill>
                <a:latin typeface="Times New Roman" panose="02020603050405020304" pitchFamily="18" charset="0"/>
                <a:cs typeface="Times New Roman" panose="02020603050405020304" pitchFamily="18" charset="0"/>
              </a:rPr>
              <a:t> 1 </a:t>
            </a:r>
            <a:r>
              <a:rPr lang="en-US" dirty="0" err="1">
                <a:solidFill>
                  <a:schemeClr val="accent5">
                    <a:lumMod val="75000"/>
                  </a:schemeClr>
                </a:solidFill>
                <a:latin typeface="Times New Roman" panose="02020603050405020304" pitchFamily="18" charset="0"/>
                <a:cs typeface="Times New Roman" panose="02020603050405020304" pitchFamily="18" charset="0"/>
              </a:rPr>
              <a:t>và</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quan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Hình</a:t>
            </a:r>
            <a:r>
              <a:rPr lang="en-US" dirty="0">
                <a:solidFill>
                  <a:schemeClr val="accent5">
                    <a:lumMod val="75000"/>
                  </a:schemeClr>
                </a:solidFill>
                <a:latin typeface="Times New Roman" panose="02020603050405020304" pitchFamily="18" charset="0"/>
                <a:cs typeface="Times New Roman" panose="02020603050405020304" pitchFamily="18" charset="0"/>
              </a:rPr>
              <a:t> 6.1 </a:t>
            </a:r>
            <a:r>
              <a:rPr lang="en-US" dirty="0" err="1">
                <a:solidFill>
                  <a:schemeClr val="accent5">
                    <a:lumMod val="75000"/>
                  </a:schemeClr>
                </a:solidFill>
                <a:latin typeface="Times New Roman" panose="02020603050405020304" pitchFamily="18" charset="0"/>
                <a:cs typeface="Times New Roman" panose="02020603050405020304" pitchFamily="18" charset="0"/>
              </a:rPr>
              <a:t>trong</a:t>
            </a:r>
            <a:r>
              <a:rPr lang="en-US" dirty="0">
                <a:solidFill>
                  <a:schemeClr val="accent5">
                    <a:lumMod val="75000"/>
                  </a:schemeClr>
                </a:solidFill>
                <a:latin typeface="Times New Roman" panose="02020603050405020304" pitchFamily="18" charset="0"/>
                <a:cs typeface="Times New Roman" panose="02020603050405020304" pitchFamily="18" charset="0"/>
              </a:rPr>
              <a:t> SGK </a:t>
            </a:r>
            <a:r>
              <a:rPr lang="en-US" dirty="0" err="1">
                <a:solidFill>
                  <a:schemeClr val="accent5">
                    <a:lumMod val="75000"/>
                  </a:schemeClr>
                </a:solidFill>
                <a:latin typeface="Times New Roman" panose="02020603050405020304" pitchFamily="18" charset="0"/>
                <a:cs typeface="Times New Roman" panose="02020603050405020304" pitchFamily="18" charset="0"/>
              </a:rPr>
              <a:t>trang</a:t>
            </a:r>
            <a:r>
              <a:rPr lang="en-US" dirty="0">
                <a:solidFill>
                  <a:schemeClr val="accent5">
                    <a:lumMod val="75000"/>
                  </a:schemeClr>
                </a:solidFill>
                <a:latin typeface="Times New Roman" panose="02020603050405020304" pitchFamily="18" charset="0"/>
                <a:cs typeface="Times New Roman" panose="02020603050405020304" pitchFamily="18" charset="0"/>
              </a:rPr>
              <a:t> 128.</a:t>
            </a:r>
          </a:p>
          <a:p>
            <a:pPr marL="0" indent="0" algn="just">
              <a:buNone/>
            </a:pP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Sau</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đó</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sử</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dụng</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quả</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Địa</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cầu</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xác</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định</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cực</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Bắc</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cực</a:t>
            </a:r>
            <a:r>
              <a:rPr lang="en-US" dirty="0">
                <a:solidFill>
                  <a:schemeClr val="accent5">
                    <a:lumMod val="75000"/>
                  </a:schemeClr>
                </a:solidFill>
                <a:latin typeface="Times New Roman" panose="02020603050405020304" pitchFamily="18" charset="0"/>
                <a:cs typeface="Times New Roman" panose="02020603050405020304" pitchFamily="18" charset="0"/>
              </a:rPr>
              <a:t> Nam, </a:t>
            </a:r>
            <a:r>
              <a:rPr lang="en-US" dirty="0" err="1">
                <a:solidFill>
                  <a:srgbClr val="FF0000"/>
                </a:solidFill>
                <a:latin typeface="Times New Roman" panose="02020603050405020304" pitchFamily="18" charset="0"/>
                <a:cs typeface="Times New Roman" panose="02020603050405020304" pitchFamily="18" charset="0"/>
              </a:rPr>
              <a:t>làm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thực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nghiệm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mô</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tả</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chuyển</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động</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tự</a:t>
            </a:r>
            <a:r>
              <a:rPr lang="en-US" dirty="0">
                <a:solidFill>
                  <a:schemeClr val="accent5">
                    <a:lumMod val="75000"/>
                  </a:schemeClr>
                </a:solidFill>
                <a:latin typeface="Times New Roman" panose="02020603050405020304" pitchFamily="18" charset="0"/>
                <a:cs typeface="Times New Roman" panose="02020603050405020304" pitchFamily="18" charset="0"/>
              </a:rPr>
              <a:t> quay </a:t>
            </a:r>
            <a:r>
              <a:rPr lang="en-US" dirty="0" err="1">
                <a:solidFill>
                  <a:schemeClr val="accent5">
                    <a:lumMod val="75000"/>
                  </a:schemeClr>
                </a:solidFill>
                <a:latin typeface="Times New Roman" panose="02020603050405020304" pitchFamily="18" charset="0"/>
                <a:cs typeface="Times New Roman" panose="02020603050405020304" pitchFamily="18" charset="0"/>
              </a:rPr>
              <a:t>quanh</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trục</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của</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Trái</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Đất</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chemeClr val="accent5">
                    <a:lumMod val="75000"/>
                  </a:schemeClr>
                </a:solidFill>
                <a:latin typeface="Times New Roman" panose="02020603050405020304" pitchFamily="18" charset="0"/>
                <a:cs typeface="Times New Roman" panose="02020603050405020304" pitchFamily="18" charset="0"/>
              </a:rPr>
              <a:t>và</a:t>
            </a:r>
            <a:r>
              <a:rPr lang="en-US" dirty="0">
                <a:solidFill>
                  <a:schemeClr val="accent5">
                    <a:lumMod val="75000"/>
                  </a:schemeClr>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hoàn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thành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Phiếu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học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tập</a:t>
            </a:r>
            <a:r>
              <a:rPr lang="en-US" dirty="0">
                <a:solidFill>
                  <a:srgbClr val="FF0000"/>
                </a:solidFill>
                <a:latin typeface="Times New Roman" panose="02020603050405020304" pitchFamily="18" charset="0"/>
                <a:cs typeface="Times New Roman" panose="02020603050405020304" pitchFamily="18" charset="0"/>
              </a:rPr>
              <a:t>.</a:t>
            </a:r>
          </a:p>
          <a:p>
            <a:pPr marL="0" indent="0" algn="just">
              <a:buNone/>
            </a:pP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just">
              <a:buNone/>
            </a:pP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just">
              <a:buNone/>
            </a:pPr>
            <a:r>
              <a:rPr lang="en-US" dirty="0">
                <a:solidFill>
                  <a:schemeClr val="accent5">
                    <a:lumMod val="75000"/>
                  </a:schemeClr>
                </a:solidFill>
                <a:latin typeface="Times New Roman" panose="02020603050405020304" pitchFamily="18" charset="0"/>
                <a:cs typeface="Times New Roman" panose="02020603050405020304" pitchFamily="18" charset="0"/>
              </a:rPr>
              <a:t>          </a:t>
            </a:r>
          </a:p>
          <a:p>
            <a:pPr marL="0" indent="0" algn="just">
              <a:buNone/>
            </a:pP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Đất</a:t>
            </a:r>
            <a:endParaRPr lang="en-US" sz="2400" i="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94" y="5034653"/>
            <a:ext cx="1706211" cy="17838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331077"/>
            <a:ext cx="5449256" cy="4487446"/>
          </a:xfrm>
          <a:prstGeom prst="rect">
            <a:avLst/>
          </a:prstGeom>
        </p:spPr>
      </p:pic>
    </p:spTree>
    <p:extLst>
      <p:ext uri="{BB962C8B-B14F-4D97-AF65-F5344CB8AC3E}">
        <p14:creationId xmlns:p14="http://schemas.microsoft.com/office/powerpoint/2010/main" val="358803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13">
            <a:extLst>
              <a:ext uri="{FF2B5EF4-FFF2-40B4-BE49-F238E27FC236}">
                <a16:creationId xmlns="" xmlns:a16="http://schemas.microsoft.com/office/drawing/2014/main" id="{437AA081-CC9C-4C1D-B11F-52B62656776C}"/>
              </a:ext>
            </a:extLst>
          </p:cNvPr>
          <p:cNvSpPr>
            <a:spLocks noChangeShapeType="1"/>
          </p:cNvSpPr>
          <p:nvPr/>
        </p:nvSpPr>
        <p:spPr bwMode="auto">
          <a:xfrm>
            <a:off x="6096000" y="503238"/>
            <a:ext cx="0" cy="63547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sym typeface="Arial"/>
            </a:endParaRPr>
          </a:p>
        </p:txBody>
      </p:sp>
      <p:sp>
        <p:nvSpPr>
          <p:cNvPr id="6" name="TextBox 5">
            <a:extLst>
              <a:ext uri="{FF2B5EF4-FFF2-40B4-BE49-F238E27FC236}">
                <a16:creationId xmlns="" xmlns:a16="http://schemas.microsoft.com/office/drawing/2014/main" id="{9583CF2B-355B-48D5-939C-35BBEB838B80}"/>
              </a:ext>
            </a:extLst>
          </p:cNvPr>
          <p:cNvSpPr txBox="1"/>
          <p:nvPr/>
        </p:nvSpPr>
        <p:spPr>
          <a:xfrm>
            <a:off x="0" y="406452"/>
            <a:ext cx="5112913" cy="461665"/>
          </a:xfrm>
          <a:prstGeom prst="rect">
            <a:avLst/>
          </a:prstGeom>
          <a:noFill/>
        </p:spPr>
        <p:txBody>
          <a:bodyPr wrap="square">
            <a:spAutoFit/>
          </a:bodyPr>
          <a:lstStyle/>
          <a:p>
            <a:r>
              <a:rPr lang="nl-NL" sz="2400" b="1" u="sng" dirty="0">
                <a:solidFill>
                  <a:srgbClr val="FFFF00"/>
                </a:solidFill>
                <a:latin typeface="Times New Roman" panose="02020603050405020304" pitchFamily="18" charset="0"/>
                <a:cs typeface="Times New Roman" panose="02020603050405020304" pitchFamily="18" charset="0"/>
              </a:rPr>
              <a:t>I/ Chuyển động tự quay quanh trục:</a:t>
            </a:r>
            <a:endParaRPr lang="en-US" sz="2400" u="sng" dirty="0">
              <a:solidFill>
                <a:srgbClr val="FFFF00"/>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679830" y="-106770"/>
            <a:ext cx="11027065" cy="702341"/>
          </a:xfrm>
        </p:spPr>
        <p:txBody>
          <a:bodyPr>
            <a:normAutofit fontScale="90000"/>
          </a:bodyPr>
          <a:lstStyle/>
          <a:p>
            <a:pPr algn="ctr"/>
            <a:r>
              <a:rPr lang="en-US" sz="2400" b="1" dirty="0">
                <a:solidFill>
                  <a:srgbClr val="FF0000"/>
                </a:solidFill>
                <a:latin typeface="Times New Roman" panose="02020603050405020304" pitchFamily="18" charset="0"/>
                <a:cs typeface="Times New Roman" panose="02020603050405020304" pitchFamily="18" charset="0"/>
              </a:rPr>
              <a:t>BÀI 6: CHUYỂN ĐỘNG TỰ QUAY QUANH TRỤC CỦA TRÁI ĐẤT VÀ CÁC HỆ QUẢ</a:t>
            </a:r>
          </a:p>
        </p:txBody>
      </p:sp>
      <p:sp>
        <p:nvSpPr>
          <p:cNvPr id="2" name="Rectangle 1"/>
          <p:cNvSpPr/>
          <p:nvPr/>
        </p:nvSpPr>
        <p:spPr>
          <a:xfrm>
            <a:off x="154546" y="868117"/>
            <a:ext cx="5941454" cy="3150350"/>
          </a:xfrm>
          <a:prstGeom prst="rect">
            <a:avLst/>
          </a:prstGeom>
        </p:spPr>
        <p:txBody>
          <a:bodyPr wrap="square">
            <a:spAutoFit/>
          </a:bodyPr>
          <a:lstStyle/>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Trái Đất tự quay quanh trục theo hướng từ Tây sang Đông.</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Thời gian Trái Đất tự quay 1 vòng quanh trục là 24h.</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quay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liền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nghiêng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góc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66°33‘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phẳng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quỹ</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3986556"/>
            <a:ext cx="6096000" cy="882678"/>
          </a:xfrm>
          <a:prstGeom prst="rect">
            <a:avLst/>
          </a:prstGeom>
        </p:spPr>
        <p:txBody>
          <a:bodyPr wrap="square">
            <a:spAutoFit/>
          </a:bodyPr>
          <a:lstStyle/>
          <a:p>
            <a:pPr algn="just">
              <a:lnSpc>
                <a:spcPct val="107000"/>
              </a:lnSpc>
              <a:spcAft>
                <a:spcPts val="0"/>
              </a:spcAft>
            </a:pPr>
            <a:r>
              <a:rPr lang="nl-NL"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Hệ quả chuyển động tự quay quanh trục của Trái Đất.</a:t>
            </a:r>
            <a:endParaRPr lang="en-US" sz="2400" u="sng"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347300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73175"/>
          </a:xfrm>
        </p:spPr>
        <p:txBody>
          <a:bodyPr>
            <a:noAutofit/>
          </a:bodyPr>
          <a:lstStyle/>
          <a:p>
            <a:r>
              <a:rPr lang="nl-NL" sz="2800" b="1">
                <a:solidFill>
                  <a:srgbClr val="FF0000"/>
                </a:solidFill>
                <a:latin typeface="Times New Roman" panose="02020603050405020304" pitchFamily="18" charset="0"/>
                <a:cs typeface="Times New Roman" panose="02020603050405020304" pitchFamily="18" charset="0"/>
              </a:rPr>
              <a:t/>
            </a:r>
            <a:br>
              <a:rPr lang="nl-NL" sz="2800" b="1">
                <a:solidFill>
                  <a:srgbClr val="FF0000"/>
                </a:solidFill>
                <a:latin typeface="Times New Roman" panose="02020603050405020304" pitchFamily="18" charset="0"/>
                <a:cs typeface="Times New Roman" panose="02020603050405020304" pitchFamily="18" charset="0"/>
              </a:rPr>
            </a:br>
            <a:r>
              <a:rPr lang="nl-NL" sz="2800" b="1">
                <a:solidFill>
                  <a:srgbClr val="FF0000"/>
                </a:solidFill>
                <a:latin typeface="Times New Roman" panose="02020603050405020304" pitchFamily="18" charset="0"/>
                <a:cs typeface="Times New Roman" panose="02020603050405020304" pitchFamily="18" charset="0"/>
              </a:rPr>
              <a:t>II/ Hệ quả chuyển động tự quay quanh trục của Trái Đất.</a:t>
            </a:r>
            <a:r>
              <a:rPr lang="en-US" sz="2800">
                <a:solidFill>
                  <a:srgbClr val="FF0000"/>
                </a:solidFill>
                <a:latin typeface="Times New Roman" panose="02020603050405020304" pitchFamily="18" charset="0"/>
                <a:cs typeface="Times New Roman" panose="02020603050405020304" pitchFamily="18" charset="0"/>
              </a:rPr>
              <a:t/>
            </a:r>
            <a:br>
              <a:rPr lang="en-US" sz="2800">
                <a:solidFill>
                  <a:srgbClr val="FF0000"/>
                </a:solidFill>
                <a:latin typeface="Times New Roman" panose="02020603050405020304" pitchFamily="18" charset="0"/>
                <a:cs typeface="Times New Roman" panose="02020603050405020304" pitchFamily="18" charset="0"/>
              </a:rPr>
            </a:br>
            <a:r>
              <a:rPr lang="nl-NL" sz="2800" b="1">
                <a:solidFill>
                  <a:srgbClr val="FF0000"/>
                </a:solidFill>
                <a:latin typeface="Times New Roman" panose="02020603050405020304" pitchFamily="18" charset="0"/>
                <a:cs typeface="Times New Roman" panose="02020603050405020304" pitchFamily="18" charset="0"/>
              </a:rPr>
              <a:t>1/ </a:t>
            </a:r>
            <a:r>
              <a:rPr lang="en-US" sz="2800" b="1">
                <a:solidFill>
                  <a:srgbClr val="FF0000"/>
                </a:solidFill>
                <a:latin typeface="Times New Roman" panose="02020603050405020304" pitchFamily="18" charset="0"/>
                <a:cs typeface="Times New Roman" panose="02020603050405020304" pitchFamily="18" charset="0"/>
              </a:rPr>
              <a:t>Sự luân phiên ngày đêm</a:t>
            </a:r>
            <a:r>
              <a:rPr lang="en-US" sz="2800">
                <a:solidFill>
                  <a:srgbClr val="FF0000"/>
                </a:solidFill>
                <a:latin typeface="Times New Roman" panose="02020603050405020304" pitchFamily="18" charset="0"/>
                <a:cs typeface="Times New Roman" panose="02020603050405020304" pitchFamily="18" charset="0"/>
              </a:rPr>
              <a:t/>
            </a:r>
            <a:br>
              <a:rPr lang="en-US" sz="2800">
                <a:solidFill>
                  <a:srgbClr val="FF0000"/>
                </a:solidFill>
                <a:latin typeface="Times New Roman" panose="02020603050405020304" pitchFamily="18" charset="0"/>
                <a:cs typeface="Times New Roman" panose="02020603050405020304" pitchFamily="18" charset="0"/>
              </a:rPr>
            </a:br>
            <a:r>
              <a:rPr lang="en-US" sz="3200">
                <a:solidFill>
                  <a:srgbClr val="FF0000"/>
                </a:solidFill>
                <a:latin typeface="Times New Roman" panose="02020603050405020304" pitchFamily="18" charset="0"/>
                <a:cs typeface="Times New Roman" panose="02020603050405020304" pitchFamily="18" charset="0"/>
              </a:rPr>
              <a:t/>
            </a:r>
            <a:br>
              <a:rPr lang="en-US" sz="3200">
                <a:solidFill>
                  <a:srgbClr val="FF0000"/>
                </a:solidFill>
                <a:latin typeface="Times New Roman" panose="02020603050405020304" pitchFamily="18" charset="0"/>
                <a:cs typeface="Times New Roman" panose="02020603050405020304" pitchFamily="18" charset="0"/>
              </a:rPr>
            </a:br>
            <a:endParaRPr lang="en-US" sz="320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07135" y="1135062"/>
            <a:ext cx="6083300" cy="4351338"/>
          </a:xfrm>
        </p:spPr>
        <p:txBody>
          <a:bodyPr>
            <a:normAutofit/>
          </a:bodyPr>
          <a:lstStyle/>
          <a:p>
            <a:pPr marL="0" indent="0" algn="ctr">
              <a:buNone/>
            </a:pPr>
            <a:r>
              <a:rPr lang="nl-NL" sz="2600" b="1" dirty="0">
                <a:solidFill>
                  <a:srgbClr val="FF0000"/>
                </a:solidFill>
                <a:latin typeface="Times New Roman" panose="02020603050405020304" pitchFamily="18" charset="0"/>
                <a:cs typeface="Times New Roman" panose="02020603050405020304" pitchFamily="18" charset="0"/>
              </a:rPr>
              <a:t>Thảo luận cặp</a:t>
            </a:r>
          </a:p>
          <a:p>
            <a:pPr marL="0" indent="0">
              <a:buNone/>
            </a:pPr>
            <a:r>
              <a:rPr lang="nl-NL" sz="2600" u="sng" dirty="0">
                <a:solidFill>
                  <a:srgbClr val="FF0000"/>
                </a:solidFill>
                <a:latin typeface="Times New Roman" panose="02020603050405020304" pitchFamily="18" charset="0"/>
                <a:cs typeface="Times New Roman" panose="02020603050405020304" pitchFamily="18" charset="0"/>
              </a:rPr>
              <a:t>Nhiệm vụ</a:t>
            </a:r>
            <a:r>
              <a:rPr lang="nl-NL" sz="2600" dirty="0">
                <a:solidFill>
                  <a:srgbClr val="FF0000"/>
                </a:solidFill>
                <a:latin typeface="Times New Roman" panose="02020603050405020304" pitchFamily="18" charset="0"/>
                <a:cs typeface="Times New Roman" panose="02020603050405020304" pitchFamily="18" charset="0"/>
              </a:rPr>
              <a:t>:</a:t>
            </a:r>
          </a:p>
          <a:p>
            <a:pPr marL="0" indent="0" algn="just">
              <a:buNone/>
            </a:pPr>
            <a:r>
              <a:rPr lang="nl-NL" sz="2600" dirty="0">
                <a:solidFill>
                  <a:srgbClr val="FF0000"/>
                </a:solidFill>
                <a:latin typeface="Times New Roman" panose="02020603050405020304" pitchFamily="18" charset="0"/>
                <a:cs typeface="Times New Roman" panose="02020603050405020304" pitchFamily="18" charset="0"/>
              </a:rPr>
              <a:t>Đọc </a:t>
            </a:r>
            <a:r>
              <a:rPr lang="nl-NL" sz="2600" dirty="0">
                <a:latin typeface="Times New Roman" panose="02020603050405020304" pitchFamily="18" charset="0"/>
                <a:cs typeface="Times New Roman" panose="02020603050405020304" pitchFamily="18" charset="0"/>
              </a:rPr>
              <a:t>nội dung mục 1, SGK/T129, </a:t>
            </a:r>
            <a:r>
              <a:rPr lang="nl-NL" sz="2600" dirty="0" smtClean="0">
                <a:solidFill>
                  <a:srgbClr val="FF0000"/>
                </a:solidFill>
                <a:latin typeface="Times New Roman" panose="02020603050405020304" pitchFamily="18" charset="0"/>
                <a:cs typeface="Times New Roman" panose="02020603050405020304" pitchFamily="18" charset="0"/>
              </a:rPr>
              <a:t>quan </a:t>
            </a:r>
            <a:r>
              <a:rPr lang="nl-NL" sz="2600" dirty="0">
                <a:solidFill>
                  <a:srgbClr val="FF0000"/>
                </a:solidFill>
                <a:latin typeface="Times New Roman" panose="02020603050405020304" pitchFamily="18" charset="0"/>
                <a:cs typeface="Times New Roman" panose="02020603050405020304" pitchFamily="18" charset="0"/>
              </a:rPr>
              <a:t>sát </a:t>
            </a:r>
            <a:r>
              <a:rPr lang="nl-NL" sz="2600" dirty="0">
                <a:latin typeface="Times New Roman" panose="02020603050405020304" pitchFamily="18" charset="0"/>
                <a:cs typeface="Times New Roman" panose="02020603050405020304" pitchFamily="18" charset="0"/>
              </a:rPr>
              <a:t>thí nghiệm, Hình 6.2 và Hình 6.3 cho biết: </a:t>
            </a:r>
            <a:endParaRPr lang="en-US" sz="2600" dirty="0">
              <a:latin typeface="Times New Roman" panose="02020603050405020304" pitchFamily="18" charset="0"/>
              <a:cs typeface="Times New Roman" panose="02020603050405020304" pitchFamily="18" charset="0"/>
            </a:endParaRPr>
          </a:p>
          <a:p>
            <a:pPr marL="0" indent="0" algn="just">
              <a:buNone/>
            </a:pPr>
            <a:r>
              <a:rPr lang="nl-NL" sz="2600" dirty="0">
                <a:latin typeface="Times New Roman" panose="02020603050405020304" pitchFamily="18" charset="0"/>
                <a:cs typeface="Times New Roman" panose="02020603050405020304" pitchFamily="18" charset="0"/>
              </a:rPr>
              <a:t>1. Thế nào là luân phiên ngày đêm? Nguyên nhân nào sinh ra hiện tượng này?</a:t>
            </a:r>
            <a:endParaRPr lang="en-US" sz="2600" dirty="0">
              <a:latin typeface="Times New Roman" panose="02020603050405020304" pitchFamily="18" charset="0"/>
              <a:cs typeface="Times New Roman" panose="02020603050405020304" pitchFamily="18" charset="0"/>
            </a:endParaRPr>
          </a:p>
          <a:p>
            <a:pPr marL="0" indent="0" algn="just">
              <a:buNone/>
            </a:pPr>
            <a:r>
              <a:rPr lang="nl-NL" sz="2600" dirty="0">
                <a:latin typeface="Times New Roman" panose="02020603050405020304" pitchFamily="18" charset="0"/>
                <a:cs typeface="Times New Roman" panose="02020603050405020304" pitchFamily="18" charset="0"/>
              </a:rPr>
              <a:t>2. Vị trí điểm A có phải luôn là ban ngày. Vị trí điểm B luôn là ban đêm không? Tại sao?</a:t>
            </a:r>
            <a:endParaRPr lang="en-US" sz="2600" dirty="0">
              <a:latin typeface="Times New Roman" panose="02020603050405020304" pitchFamily="18" charset="0"/>
              <a:cs typeface="Times New Roman" panose="02020603050405020304" pitchFamily="18" charset="0"/>
            </a:endParaRPr>
          </a:p>
          <a:p>
            <a:pPr marL="0" indent="0" algn="just">
              <a:buNone/>
            </a:pPr>
            <a:r>
              <a:rPr lang="nl-NL" sz="2600" dirty="0">
                <a:latin typeface="Times New Roman" panose="02020603050405020304" pitchFamily="18" charset="0"/>
                <a:cs typeface="Times New Roman" panose="02020603050405020304" pitchFamily="18" charset="0"/>
              </a:rPr>
              <a:t>3. Thực nghiệm trên quả Địa cầu hiện tượng luân phiên ngày đêm trên Trái Đất.</a:t>
            </a:r>
            <a:endParaRPr lang="en-US" sz="2600" dirty="0">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400"/>
            <a:ext cx="1434906" cy="13716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435" y="1905000"/>
            <a:ext cx="5901565" cy="3581400"/>
          </a:xfrm>
          <a:prstGeom prst="rect">
            <a:avLst/>
          </a:prstGeom>
        </p:spPr>
      </p:pic>
    </p:spTree>
    <p:extLst>
      <p:ext uri="{BB962C8B-B14F-4D97-AF65-F5344CB8AC3E}">
        <p14:creationId xmlns:p14="http://schemas.microsoft.com/office/powerpoint/2010/main" val="1110143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13">
            <a:extLst>
              <a:ext uri="{FF2B5EF4-FFF2-40B4-BE49-F238E27FC236}">
                <a16:creationId xmlns="" xmlns:a16="http://schemas.microsoft.com/office/drawing/2014/main" id="{437AA081-CC9C-4C1D-B11F-52B62656776C}"/>
              </a:ext>
            </a:extLst>
          </p:cNvPr>
          <p:cNvSpPr>
            <a:spLocks noChangeShapeType="1"/>
          </p:cNvSpPr>
          <p:nvPr/>
        </p:nvSpPr>
        <p:spPr bwMode="auto">
          <a:xfrm>
            <a:off x="6096000" y="503238"/>
            <a:ext cx="0" cy="63547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sym typeface="Arial"/>
            </a:endParaRPr>
          </a:p>
        </p:txBody>
      </p:sp>
      <p:sp>
        <p:nvSpPr>
          <p:cNvPr id="6" name="TextBox 5">
            <a:extLst>
              <a:ext uri="{FF2B5EF4-FFF2-40B4-BE49-F238E27FC236}">
                <a16:creationId xmlns="" xmlns:a16="http://schemas.microsoft.com/office/drawing/2014/main" id="{9583CF2B-355B-48D5-939C-35BBEB838B80}"/>
              </a:ext>
            </a:extLst>
          </p:cNvPr>
          <p:cNvSpPr txBox="1"/>
          <p:nvPr/>
        </p:nvSpPr>
        <p:spPr>
          <a:xfrm>
            <a:off x="0" y="406452"/>
            <a:ext cx="5112913" cy="461665"/>
          </a:xfrm>
          <a:prstGeom prst="rect">
            <a:avLst/>
          </a:prstGeom>
          <a:noFill/>
        </p:spPr>
        <p:txBody>
          <a:bodyPr wrap="square">
            <a:spAutoFit/>
          </a:bodyPr>
          <a:lstStyle/>
          <a:p>
            <a:r>
              <a:rPr lang="nl-NL" sz="2400" b="1" u="sng" dirty="0">
                <a:solidFill>
                  <a:srgbClr val="FFFF00"/>
                </a:solidFill>
                <a:latin typeface="Times New Roman" panose="02020603050405020304" pitchFamily="18" charset="0"/>
                <a:cs typeface="Times New Roman" panose="02020603050405020304" pitchFamily="18" charset="0"/>
              </a:rPr>
              <a:t>I/ Chuyển động tự quay quanh trục:</a:t>
            </a:r>
            <a:endParaRPr lang="en-US" sz="2400" u="sng" dirty="0">
              <a:solidFill>
                <a:srgbClr val="FFFF00"/>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679830" y="-106770"/>
            <a:ext cx="11027065" cy="702341"/>
          </a:xfrm>
        </p:spPr>
        <p:txBody>
          <a:bodyPr>
            <a:normAutofit fontScale="90000"/>
          </a:bodyPr>
          <a:lstStyle/>
          <a:p>
            <a:pPr algn="ctr"/>
            <a:r>
              <a:rPr lang="en-US" sz="2400" b="1" dirty="0">
                <a:solidFill>
                  <a:srgbClr val="FF0000"/>
                </a:solidFill>
                <a:latin typeface="Times New Roman" panose="02020603050405020304" pitchFamily="18" charset="0"/>
                <a:cs typeface="Times New Roman" panose="02020603050405020304" pitchFamily="18" charset="0"/>
              </a:rPr>
              <a:t>BÀI 6: CHUYỂN ĐỘNG TỰ QUAY QUANH TRỤC CỦA TRÁI ĐẤT VÀ CÁC HỆ QUẢ</a:t>
            </a:r>
          </a:p>
        </p:txBody>
      </p:sp>
      <p:sp>
        <p:nvSpPr>
          <p:cNvPr id="2" name="Rectangle 1"/>
          <p:cNvSpPr/>
          <p:nvPr/>
        </p:nvSpPr>
        <p:spPr>
          <a:xfrm>
            <a:off x="154546" y="868117"/>
            <a:ext cx="5941454" cy="3150350"/>
          </a:xfrm>
          <a:prstGeom prst="rect">
            <a:avLst/>
          </a:prstGeom>
        </p:spPr>
        <p:txBody>
          <a:bodyPr wrap="square">
            <a:spAutoFit/>
          </a:bodyPr>
          <a:lstStyle/>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Trái Đất tự quay quanh trục theo hướng từ Tây sang Đông.</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Thời gian Trái Đất tự quay 1 vòng quanh trục là 24h.</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quay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liền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nghiêng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góc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66°33‘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phẳng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quỹ</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3986556"/>
            <a:ext cx="6096000" cy="882678"/>
          </a:xfrm>
          <a:prstGeom prst="rect">
            <a:avLst/>
          </a:prstGeom>
        </p:spPr>
        <p:txBody>
          <a:bodyPr wrap="square">
            <a:spAutoFit/>
          </a:bodyPr>
          <a:lstStyle/>
          <a:p>
            <a:pPr algn="just">
              <a:lnSpc>
                <a:spcPct val="107000"/>
              </a:lnSpc>
            </a:pPr>
            <a:r>
              <a:rPr lang="nl-NL"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Hệ quả chuyển động tự quay quanh trục của Trái Đất.</a:t>
            </a:r>
            <a:endParaRPr lang="en-US" sz="2400"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54546" y="4783037"/>
            <a:ext cx="6096000" cy="461665"/>
          </a:xfrm>
          <a:prstGeom prst="rect">
            <a:avLst/>
          </a:prstGeom>
        </p:spPr>
        <p:txBody>
          <a:bodyPr>
            <a:spAutoFit/>
          </a:bodyPr>
          <a:lstStyle/>
          <a:p>
            <a:pPr fontAlgn="auto">
              <a:spcAft>
                <a:spcPts val="0"/>
              </a:spcAft>
              <a:tabLst>
                <a:tab pos="217805" algn="l"/>
              </a:tabLst>
            </a:pPr>
            <a:r>
              <a:rPr lang="nl-NL"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 </a:t>
            </a:r>
            <a:r>
              <a:rPr lang="vi-VN"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Ngày đêm luân phiên</a:t>
            </a:r>
            <a:r>
              <a:rPr lang="en-US"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4546" y="5266521"/>
            <a:ext cx="5998638" cy="1569660"/>
          </a:xfrm>
          <a:prstGeom prst="rect">
            <a:avLst/>
          </a:prstGeom>
        </p:spPr>
        <p:txBody>
          <a:bodyPr wrap="square">
            <a:spAutoFit/>
          </a:bodyPr>
          <a:lstStyle/>
          <a:p>
            <a:pPr fontAlgn="auto">
              <a:spcAft>
                <a:spcPts val="0"/>
              </a:spcAft>
              <a:tabLst>
                <a:tab pos="217805" algn="l"/>
              </a:tabLst>
            </a:pPr>
            <a:r>
              <a:rPr lang="nl-NL" sz="2400" dirty="0">
                <a:latin typeface="Times New Roman" panose="02020603050405020304" pitchFamily="18" charset="0"/>
                <a:ea typeface="Calibri" panose="020F0502020204030204" pitchFamily="34" charset="0"/>
                <a:cs typeface="Times New Roman" panose="02020603050405020304" pitchFamily="18" charset="0"/>
              </a:rPr>
              <a:t>- Do Trái đất có dạng hình cầu và chuyển động tự quay quanh trục từ tây sang đông nên khắp mọi nơi trên Trái đất đều lần lượt có ngày và đêm.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101888" y="501012"/>
            <a:ext cx="2828467" cy="461665"/>
          </a:xfrm>
          <a:prstGeom prst="rect">
            <a:avLst/>
          </a:prstGeom>
        </p:spPr>
        <p:txBody>
          <a:bodyPr wrap="none">
            <a:spAutoFit/>
          </a:bodyPr>
          <a:lstStyle/>
          <a:p>
            <a:pPr algn="just" fontAlgn="auto">
              <a:spcAft>
                <a:spcPts val="0"/>
              </a:spcAft>
              <a:tabLst>
                <a:tab pos="217805" algn="l"/>
              </a:tabLst>
            </a:pPr>
            <a:r>
              <a:rPr lang="en-US"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a:t>
            </a:r>
            <a:r>
              <a:rPr lang="vi-VN"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Giờ trên Trái Đất</a:t>
            </a:r>
            <a:r>
              <a:rPr lang="en-US"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u="sng"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756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850271" y="36775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294539" y="36775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36990"/>
            <a:ext cx="10515600" cy="718088"/>
          </a:xfrm>
        </p:spPr>
        <p:txBody>
          <a:bodyPr>
            <a:normAutofit fontScale="90000"/>
          </a:bodyPr>
          <a:lstStyle/>
          <a:p>
            <a:pPr algn="ctr"/>
            <a:r>
              <a:rPr lang="en-US" sz="2800" b="1">
                <a:solidFill>
                  <a:srgbClr val="FF0000"/>
                </a:solidFill>
                <a:latin typeface="Times New Roman" panose="02020603050405020304" pitchFamily="18" charset="0"/>
                <a:cs typeface="Times New Roman" panose="02020603050405020304" pitchFamily="18" charset="0"/>
              </a:rPr>
              <a:t>2/</a:t>
            </a:r>
            <a:r>
              <a:rPr lang="vi-VN" sz="2800" b="1">
                <a:solidFill>
                  <a:srgbClr val="FF0000"/>
                </a:solidFill>
                <a:latin typeface="Times New Roman" panose="02020603050405020304" pitchFamily="18" charset="0"/>
                <a:cs typeface="Times New Roman" panose="02020603050405020304" pitchFamily="18" charset="0"/>
              </a:rPr>
              <a:t>Giờ trên Trái Đất</a:t>
            </a:r>
            <a:r>
              <a:rPr lang="en-US" sz="2800">
                <a:solidFill>
                  <a:srgbClr val="FF0000"/>
                </a:solidFill>
                <a:latin typeface="Times New Roman" panose="02020603050405020304" pitchFamily="18" charset="0"/>
                <a:cs typeface="Times New Roman" panose="02020603050405020304" pitchFamily="18" charset="0"/>
              </a:rPr>
              <a:t/>
            </a:r>
            <a:br>
              <a:rPr lang="en-US" sz="2800">
                <a:solidFill>
                  <a:srgbClr val="FF0000"/>
                </a:solidFill>
                <a:latin typeface="Times New Roman" panose="02020603050405020304" pitchFamily="18" charset="0"/>
                <a:cs typeface="Times New Roman" panose="02020603050405020304" pitchFamily="18" charset="0"/>
              </a:rPr>
            </a:br>
            <a:endParaRPr lang="en-US" sz="280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4106" y="821469"/>
            <a:ext cx="4582194" cy="5447372"/>
          </a:xfrm>
        </p:spPr>
        <p:txBody>
          <a:bodyPr>
            <a:normAutofit fontScale="92500" lnSpcReduction="10000"/>
          </a:bodyPr>
          <a:lstStyle/>
          <a:p>
            <a:pPr marL="0" indent="0" algn="ctr">
              <a:buNone/>
            </a:pPr>
            <a:r>
              <a:rPr lang="nl-NL" dirty="0">
                <a:solidFill>
                  <a:srgbClr val="FF0000"/>
                </a:solidFill>
                <a:latin typeface="Times New Roman" panose="02020603050405020304" pitchFamily="18" charset="0"/>
                <a:cs typeface="Times New Roman" panose="02020603050405020304" pitchFamily="18" charset="0"/>
              </a:rPr>
              <a:t>Thảo luận cặp</a:t>
            </a:r>
          </a:p>
          <a:p>
            <a:pPr marL="0" indent="0">
              <a:buNone/>
            </a:pPr>
            <a:r>
              <a:rPr lang="nl-NL" u="sng" dirty="0">
                <a:solidFill>
                  <a:srgbClr val="FF0000"/>
                </a:solidFill>
                <a:latin typeface="Times New Roman" panose="02020603050405020304" pitchFamily="18" charset="0"/>
                <a:cs typeface="Times New Roman" panose="02020603050405020304" pitchFamily="18" charset="0"/>
              </a:rPr>
              <a:t>Nhiệm vụ</a:t>
            </a:r>
            <a:r>
              <a:rPr lang="nl-NL" dirty="0">
                <a:solidFill>
                  <a:srgbClr val="FF0000"/>
                </a:solidFill>
                <a:latin typeface="Times New Roman" panose="02020603050405020304" pitchFamily="18" charset="0"/>
                <a:cs typeface="Times New Roman" panose="02020603050405020304" pitchFamily="18" charset="0"/>
              </a:rPr>
              <a:t>:</a:t>
            </a:r>
          </a:p>
          <a:p>
            <a:pPr marL="0" indent="0" algn="just">
              <a:buNone/>
            </a:pPr>
            <a:r>
              <a:rPr lang="nl-NL" dirty="0">
                <a:solidFill>
                  <a:srgbClr val="FF0000"/>
                </a:solidFill>
                <a:latin typeface="Times New Roman" panose="02020603050405020304" pitchFamily="18" charset="0"/>
                <a:cs typeface="Times New Roman" panose="02020603050405020304" pitchFamily="18" charset="0"/>
              </a:rPr>
              <a:t>Đọc</a:t>
            </a:r>
            <a:r>
              <a:rPr lang="nl-NL" dirty="0">
                <a:latin typeface="Times New Roman" panose="02020603050405020304" pitchFamily="18" charset="0"/>
                <a:cs typeface="Times New Roman" panose="02020603050405020304" pitchFamily="18" charset="0"/>
              </a:rPr>
              <a:t> thông tin trong bài và </a:t>
            </a:r>
            <a:r>
              <a:rPr lang="nl-NL" dirty="0">
                <a:solidFill>
                  <a:srgbClr val="FF0000"/>
                </a:solidFill>
                <a:latin typeface="Times New Roman" panose="02020603050405020304" pitchFamily="18" charset="0"/>
                <a:cs typeface="Times New Roman" panose="02020603050405020304" pitchFamily="18" charset="0"/>
              </a:rPr>
              <a:t>quan sát </a:t>
            </a:r>
            <a:r>
              <a:rPr lang="nl-NL" dirty="0">
                <a:latin typeface="Times New Roman" panose="02020603050405020304" pitchFamily="18" charset="0"/>
                <a:cs typeface="Times New Roman" panose="02020603050405020304" pitchFamily="18" charset="0"/>
              </a:rPr>
              <a:t>hình 6.4, em hãy cho biết:</a:t>
            </a:r>
            <a:endParaRPr lang="en-US" dirty="0">
              <a:latin typeface="Times New Roman" panose="02020603050405020304" pitchFamily="18" charset="0"/>
              <a:cs typeface="Times New Roman" panose="02020603050405020304" pitchFamily="18" charset="0"/>
            </a:endParaRPr>
          </a:p>
          <a:p>
            <a:pPr marL="0" indent="0" algn="just">
              <a:buNone/>
            </a:pPr>
            <a:r>
              <a:rPr lang="nl-NL" dirty="0">
                <a:latin typeface="Times New Roman" panose="02020603050405020304" pitchFamily="18" charset="0"/>
                <a:cs typeface="Times New Roman" panose="02020603050405020304" pitchFamily="18" charset="0"/>
              </a:rPr>
              <a:t>- Bề mặt Trái Đất được chia làm bao nhiêu múi giờ?</a:t>
            </a:r>
            <a:endParaRPr lang="en-US" dirty="0">
              <a:latin typeface="Times New Roman" panose="02020603050405020304" pitchFamily="18" charset="0"/>
              <a:cs typeface="Times New Roman" panose="02020603050405020304" pitchFamily="18" charset="0"/>
            </a:endParaRPr>
          </a:p>
          <a:p>
            <a:pPr marL="0" indent="0" algn="just">
              <a:buNone/>
            </a:pPr>
            <a:r>
              <a:rPr lang="nl-NL" dirty="0">
                <a:latin typeface="Times New Roman" panose="02020603050405020304" pitchFamily="18" charset="0"/>
                <a:cs typeface="Times New Roman" panose="02020603050405020304" pitchFamily="18" charset="0"/>
              </a:rPr>
              <a:t>- Việt Nam thuộc múi giờ thứ mấy?</a:t>
            </a:r>
            <a:endParaRPr lang="en-US" dirty="0">
              <a:latin typeface="Times New Roman" panose="02020603050405020304" pitchFamily="18" charset="0"/>
              <a:cs typeface="Times New Roman" panose="02020603050405020304" pitchFamily="18" charset="0"/>
            </a:endParaRPr>
          </a:p>
          <a:p>
            <a:pPr marL="0" indent="0" algn="just">
              <a:buNone/>
            </a:pPr>
            <a:r>
              <a:rPr lang="nl-NL" dirty="0">
                <a:latin typeface="Times New Roman" panose="02020603050405020304" pitchFamily="18" charset="0"/>
                <a:cs typeface="Times New Roman" panose="02020603050405020304" pitchFamily="18" charset="0"/>
              </a:rPr>
              <a:t>- Múi giờ nước ta muộn hay sớm hơn so với giờ GMT?</a:t>
            </a:r>
            <a:endParaRPr lang="en-US" dirty="0">
              <a:latin typeface="Times New Roman" panose="02020603050405020304" pitchFamily="18" charset="0"/>
              <a:cs typeface="Times New Roman" panose="02020603050405020304" pitchFamily="18" charset="0"/>
            </a:endParaRPr>
          </a:p>
          <a:p>
            <a:pPr marL="0" indent="0" algn="just">
              <a:buNone/>
            </a:pPr>
            <a:r>
              <a:rPr lang="nl-NL" dirty="0">
                <a:latin typeface="Times New Roman" panose="02020603050405020304" pitchFamily="18" charset="0"/>
                <a:cs typeface="Times New Roman" panose="02020603050405020304" pitchFamily="18" charset="0"/>
              </a:rPr>
              <a:t>-Xác định múi giờ của các thành phố: Hà Nội, Oa-sinh-tơn (Washington), Mát-xcơ-va (Moscow) và Tô-ki-ô (Tokyo).</a:t>
            </a:r>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223" y="800100"/>
            <a:ext cx="7417777" cy="5867986"/>
          </a:xfrm>
          <a:prstGeom prst="rect">
            <a:avLst/>
          </a:prstGeom>
        </p:spPr>
      </p:pic>
    </p:spTree>
    <p:extLst>
      <p:ext uri="{BB962C8B-B14F-4D97-AF65-F5344CB8AC3E}">
        <p14:creationId xmlns:p14="http://schemas.microsoft.com/office/powerpoint/2010/main" val="3384983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8" name="Picture 16"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7" y="1327150"/>
            <a:ext cx="121920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Line 18"/>
          <p:cNvSpPr>
            <a:spLocks noChangeShapeType="1"/>
          </p:cNvSpPr>
          <p:nvPr/>
        </p:nvSpPr>
        <p:spPr bwMode="auto">
          <a:xfrm>
            <a:off x="5588000" y="1828800"/>
            <a:ext cx="101600" cy="3429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1" name="Line 19"/>
          <p:cNvSpPr>
            <a:spLocks noChangeShapeType="1"/>
          </p:cNvSpPr>
          <p:nvPr/>
        </p:nvSpPr>
        <p:spPr bwMode="auto">
          <a:xfrm>
            <a:off x="6140451" y="1828800"/>
            <a:ext cx="57149" cy="3429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5" name="Line 23"/>
          <p:cNvSpPr>
            <a:spLocks noChangeShapeType="1"/>
          </p:cNvSpPr>
          <p:nvPr/>
        </p:nvSpPr>
        <p:spPr bwMode="auto">
          <a:xfrm>
            <a:off x="5689600" y="4267200"/>
            <a:ext cx="5080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8696" name="Text Box 24"/>
          <p:cNvSpPr txBox="1">
            <a:spLocks noChangeArrowheads="1"/>
          </p:cNvSpPr>
          <p:nvPr/>
        </p:nvSpPr>
        <p:spPr bwMode="auto">
          <a:xfrm>
            <a:off x="5617633" y="443865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15</a:t>
            </a:r>
            <a:r>
              <a:rPr lang="en-US" b="1" baseline="30000"/>
              <a:t>0</a:t>
            </a:r>
            <a:endParaRPr lang="en-US" b="1"/>
          </a:p>
        </p:txBody>
      </p:sp>
      <p:sp>
        <p:nvSpPr>
          <p:cNvPr id="11" name="Text Box 2"/>
          <p:cNvSpPr txBox="1">
            <a:spLocks noChangeArrowheads="1"/>
          </p:cNvSpPr>
          <p:nvPr/>
        </p:nvSpPr>
        <p:spPr bwMode="auto">
          <a:xfrm>
            <a:off x="0" y="1"/>
            <a:ext cx="12166600" cy="708025"/>
          </a:xfrm>
          <a:prstGeom prst="rect">
            <a:avLst/>
          </a:prstGeom>
          <a:solidFill>
            <a:schemeClr val="tx1">
              <a:lumMod val="95000"/>
              <a:lumOff val="5000"/>
            </a:schemeClr>
          </a:solidFill>
          <a:ln>
            <a:solidFill>
              <a:srgbClr val="FFFF00"/>
            </a:solid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000" b="1" dirty="0" err="1">
                <a:solidFill>
                  <a:srgbClr val="FFFF00"/>
                </a:solidFill>
                <a:latin typeface="Times New Roman" pitchFamily="18" charset="0"/>
              </a:rPr>
              <a:t>Tiết</a:t>
            </a:r>
            <a:r>
              <a:rPr lang="en-US" sz="2000" b="1" dirty="0">
                <a:solidFill>
                  <a:srgbClr val="FFFF00"/>
                </a:solidFill>
                <a:latin typeface="Times New Roman" pitchFamily="18" charset="0"/>
              </a:rPr>
              <a:t> 11+12. </a:t>
            </a:r>
            <a:r>
              <a:rPr lang="en-US" sz="2000" b="1" dirty="0" err="1">
                <a:solidFill>
                  <a:srgbClr val="FFFF00"/>
                </a:solidFill>
                <a:latin typeface="Times New Roman" pitchFamily="18" charset="0"/>
              </a:rPr>
              <a:t>Bài</a:t>
            </a:r>
            <a:r>
              <a:rPr lang="en-US" sz="2000" b="1" dirty="0">
                <a:solidFill>
                  <a:srgbClr val="FFFF00"/>
                </a:solidFill>
                <a:latin typeface="Times New Roman" pitchFamily="18" charset="0"/>
              </a:rPr>
              <a:t> 7:   SỰ VẬN ĐỘNG TỰ QUAY QUANH TRỤC</a:t>
            </a:r>
          </a:p>
          <a:p>
            <a:pPr algn="ctr" eaLnBrk="1" hangingPunct="1">
              <a:spcBef>
                <a:spcPts val="0"/>
              </a:spcBef>
              <a:defRPr/>
            </a:pPr>
            <a:r>
              <a:rPr lang="en-US" sz="2000" b="1" dirty="0">
                <a:solidFill>
                  <a:srgbClr val="FFFF00"/>
                </a:solidFill>
                <a:latin typeface="Times New Roman" pitchFamily="18" charset="0"/>
              </a:rPr>
              <a:t>CỦA TRÁI ĐẤT VÀ  HỆ QUẢ</a:t>
            </a:r>
          </a:p>
        </p:txBody>
      </p:sp>
      <p:sp>
        <p:nvSpPr>
          <p:cNvPr id="22536" name="Text Box 3"/>
          <p:cNvSpPr txBox="1">
            <a:spLocks noChangeArrowheads="1"/>
          </p:cNvSpPr>
          <p:nvPr/>
        </p:nvSpPr>
        <p:spPr bwMode="auto">
          <a:xfrm>
            <a:off x="57151" y="812801"/>
            <a:ext cx="1172844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rPr>
              <a:t>I. Chuyển động tự quay quanh trục của Trái Đất:</a:t>
            </a:r>
          </a:p>
        </p:txBody>
      </p:sp>
      <p:sp>
        <p:nvSpPr>
          <p:cNvPr id="2" name="TextBox 1"/>
          <p:cNvSpPr txBox="1"/>
          <p:nvPr/>
        </p:nvSpPr>
        <p:spPr>
          <a:xfrm>
            <a:off x="2266951" y="6248401"/>
            <a:ext cx="8432800" cy="461963"/>
          </a:xfrm>
          <a:prstGeom prst="rect">
            <a:avLst/>
          </a:prstGeom>
          <a:noFill/>
        </p:spPr>
        <p:txBody>
          <a:bodyPr>
            <a:spAutoFit/>
          </a:bodyPr>
          <a:lstStyle/>
          <a:p>
            <a:pPr>
              <a:defRPr/>
            </a:pPr>
            <a:r>
              <a:rPr lang="en-US" sz="2400" b="1" dirty="0" err="1">
                <a:solidFill>
                  <a:schemeClr val="accent1">
                    <a:lumMod val="10000"/>
                  </a:schemeClr>
                </a:solidFill>
                <a:latin typeface="Times New Roman" pitchFamily="18" charset="0"/>
                <a:cs typeface="Times New Roman" pitchFamily="18" charset="0"/>
              </a:rPr>
              <a:t>Hình</a:t>
            </a:r>
            <a:r>
              <a:rPr lang="en-US" sz="2400" b="1" dirty="0">
                <a:solidFill>
                  <a:schemeClr val="accent1">
                    <a:lumMod val="10000"/>
                  </a:schemeClr>
                </a:solidFill>
                <a:latin typeface="Times New Roman" pitchFamily="18" charset="0"/>
                <a:cs typeface="Times New Roman" pitchFamily="18" charset="0"/>
              </a:rPr>
              <a:t> 20: </a:t>
            </a:r>
            <a:r>
              <a:rPr lang="en-US" sz="2400" b="1" dirty="0" err="1">
                <a:solidFill>
                  <a:schemeClr val="accent1">
                    <a:lumMod val="10000"/>
                  </a:schemeClr>
                </a:solidFill>
                <a:latin typeface="Times New Roman" pitchFamily="18" charset="0"/>
                <a:cs typeface="Times New Roman" pitchFamily="18" charset="0"/>
              </a:rPr>
              <a:t>Các</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khu</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vực</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giờ</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trên</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Trái</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Đất</a:t>
            </a:r>
            <a:endParaRPr lang="en-US" sz="2400" b="1" dirty="0">
              <a:solidFill>
                <a:schemeClr val="accent1">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10602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88"/>
                                        </p:tgtEl>
                                        <p:attrNameLst>
                                          <p:attrName>style.visibility</p:attrName>
                                        </p:attrNameLst>
                                      </p:cBhvr>
                                      <p:to>
                                        <p:strVal val="visible"/>
                                      </p:to>
                                    </p:set>
                                    <p:animEffect transition="in" filter="circle(in)">
                                      <p:cBhvr>
                                        <p:cTn id="7" dur="2000"/>
                                        <p:tgtEl>
                                          <p:spTgt spid="286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repeatCount="3000" fill="hold" grpId="0" nodeType="clickEffect">
                                  <p:stCondLst>
                                    <p:cond delay="0"/>
                                  </p:stCondLst>
                                  <p:childTnLst>
                                    <p:set>
                                      <p:cBhvr>
                                        <p:cTn id="16" dur="1" fill="hold">
                                          <p:stCondLst>
                                            <p:cond delay="0"/>
                                          </p:stCondLst>
                                        </p:cTn>
                                        <p:tgtEl>
                                          <p:spTgt spid="28690"/>
                                        </p:tgtEl>
                                        <p:attrNameLst>
                                          <p:attrName>style.visibility</p:attrName>
                                        </p:attrNameLst>
                                      </p:cBhvr>
                                      <p:to>
                                        <p:strVal val="visible"/>
                                      </p:to>
                                    </p:set>
                                    <p:animEffect transition="in" filter="slide(fromTop)">
                                      <p:cBhvr>
                                        <p:cTn id="17" dur="500"/>
                                        <p:tgtEl>
                                          <p:spTgt spid="28690"/>
                                        </p:tgtEl>
                                      </p:cBhvr>
                                    </p:animEffect>
                                  </p:childTnLst>
                                </p:cTn>
                              </p:par>
                              <p:par>
                                <p:cTn id="18" presetID="12" presetClass="entr" presetSubtype="1" repeatCount="3000" fill="hold" grpId="0" nodeType="withEffect">
                                  <p:stCondLst>
                                    <p:cond delay="0"/>
                                  </p:stCondLst>
                                  <p:childTnLst>
                                    <p:set>
                                      <p:cBhvr>
                                        <p:cTn id="19" dur="1" fill="hold">
                                          <p:stCondLst>
                                            <p:cond delay="0"/>
                                          </p:stCondLst>
                                        </p:cTn>
                                        <p:tgtEl>
                                          <p:spTgt spid="28691"/>
                                        </p:tgtEl>
                                        <p:attrNameLst>
                                          <p:attrName>style.visibility</p:attrName>
                                        </p:attrNameLst>
                                      </p:cBhvr>
                                      <p:to>
                                        <p:strVal val="visible"/>
                                      </p:to>
                                    </p:set>
                                    <p:animEffect transition="in" filter="slide(fromTop)">
                                      <p:cBhvr>
                                        <p:cTn id="20" dur="500"/>
                                        <p:tgtEl>
                                          <p:spTgt spid="2869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8695"/>
                                        </p:tgtEl>
                                        <p:attrNameLst>
                                          <p:attrName>style.visibility</p:attrName>
                                        </p:attrNameLst>
                                      </p:cBhvr>
                                      <p:to>
                                        <p:strVal val="visible"/>
                                      </p:to>
                                    </p:set>
                                    <p:animEffect transition="in" filter="circle(in)">
                                      <p:cBhvr>
                                        <p:cTn id="25" dur="2000"/>
                                        <p:tgtEl>
                                          <p:spTgt spid="2869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8696"/>
                                        </p:tgtEl>
                                        <p:attrNameLst>
                                          <p:attrName>style.visibility</p:attrName>
                                        </p:attrNameLst>
                                      </p:cBhvr>
                                      <p:to>
                                        <p:strVal val="visible"/>
                                      </p:to>
                                    </p:set>
                                    <p:animEffect transition="in" filter="circle(in)">
                                      <p:cBhvr>
                                        <p:cTn id="28" dur="2000"/>
                                        <p:tgtEl>
                                          <p:spTgt spid="28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0" grpId="0" animBg="1"/>
      <p:bldP spid="28691" grpId="0" animBg="1"/>
      <p:bldP spid="28695" grpId="0" animBg="1"/>
      <p:bldP spid="2869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1" y="890589"/>
            <a:ext cx="11925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rPr>
              <a:t>I. Chuyển động tự quay quanh trục của Trái Đất:</a:t>
            </a:r>
          </a:p>
        </p:txBody>
      </p:sp>
      <p:pic>
        <p:nvPicPr>
          <p:cNvPr id="23555" name="Picture 4"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121920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Line 7"/>
          <p:cNvSpPr>
            <a:spLocks noChangeShapeType="1"/>
          </p:cNvSpPr>
          <p:nvPr/>
        </p:nvSpPr>
        <p:spPr bwMode="auto">
          <a:xfrm>
            <a:off x="9086851" y="1814514"/>
            <a:ext cx="57149" cy="367188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4" name="Line 8"/>
          <p:cNvSpPr>
            <a:spLocks noChangeShapeType="1"/>
          </p:cNvSpPr>
          <p:nvPr/>
        </p:nvSpPr>
        <p:spPr bwMode="auto">
          <a:xfrm>
            <a:off x="9594851" y="1839913"/>
            <a:ext cx="57149" cy="36734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2"/>
          <p:cNvSpPr txBox="1">
            <a:spLocks noChangeArrowheads="1"/>
          </p:cNvSpPr>
          <p:nvPr/>
        </p:nvSpPr>
        <p:spPr bwMode="auto">
          <a:xfrm>
            <a:off x="0" y="1"/>
            <a:ext cx="12166600" cy="708025"/>
          </a:xfrm>
          <a:prstGeom prst="rect">
            <a:avLst/>
          </a:prstGeom>
          <a:solidFill>
            <a:schemeClr val="tx1">
              <a:lumMod val="95000"/>
              <a:lumOff val="5000"/>
            </a:schemeClr>
          </a:solidFill>
          <a:ln>
            <a:solidFill>
              <a:srgbClr val="FFFF00"/>
            </a:solid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000" b="1" dirty="0" err="1">
                <a:solidFill>
                  <a:srgbClr val="FFFF00"/>
                </a:solidFill>
                <a:latin typeface="Times New Roman" pitchFamily="18" charset="0"/>
              </a:rPr>
              <a:t>Tiết</a:t>
            </a:r>
            <a:r>
              <a:rPr lang="en-US" sz="2000" b="1" dirty="0">
                <a:solidFill>
                  <a:srgbClr val="FFFF00"/>
                </a:solidFill>
                <a:latin typeface="Times New Roman" pitchFamily="18" charset="0"/>
              </a:rPr>
              <a:t> 11+12. </a:t>
            </a:r>
            <a:r>
              <a:rPr lang="en-US" sz="2000" b="1" dirty="0" err="1">
                <a:solidFill>
                  <a:srgbClr val="FFFF00"/>
                </a:solidFill>
                <a:latin typeface="Times New Roman" pitchFamily="18" charset="0"/>
              </a:rPr>
              <a:t>Bài</a:t>
            </a:r>
            <a:r>
              <a:rPr lang="en-US" sz="2000" b="1" dirty="0">
                <a:solidFill>
                  <a:srgbClr val="FFFF00"/>
                </a:solidFill>
                <a:latin typeface="Times New Roman" pitchFamily="18" charset="0"/>
              </a:rPr>
              <a:t> 7:   SỰ VẬN ĐỘNG TỰ QUAY QUANH TRỤC</a:t>
            </a:r>
          </a:p>
          <a:p>
            <a:pPr algn="ctr" eaLnBrk="1" hangingPunct="1">
              <a:spcBef>
                <a:spcPts val="0"/>
              </a:spcBef>
              <a:defRPr/>
            </a:pPr>
            <a:r>
              <a:rPr lang="en-US" sz="2000" b="1" dirty="0">
                <a:solidFill>
                  <a:srgbClr val="FFFF00"/>
                </a:solidFill>
                <a:latin typeface="Times New Roman" pitchFamily="18" charset="0"/>
              </a:rPr>
              <a:t>CỦA TRÁI ĐẤT VÀ  HỆ QUẢ</a:t>
            </a:r>
          </a:p>
        </p:txBody>
      </p:sp>
      <p:sp>
        <p:nvSpPr>
          <p:cNvPr id="2" name="Rectangle 1"/>
          <p:cNvSpPr/>
          <p:nvPr/>
        </p:nvSpPr>
        <p:spPr>
          <a:xfrm>
            <a:off x="2743200" y="6396038"/>
            <a:ext cx="5366021" cy="461665"/>
          </a:xfrm>
          <a:prstGeom prst="rect">
            <a:avLst/>
          </a:prstGeom>
        </p:spPr>
        <p:txBody>
          <a:bodyPr wrap="none">
            <a:spAutoFit/>
          </a:bodyPr>
          <a:lstStyle/>
          <a:p>
            <a:pPr>
              <a:defRPr/>
            </a:pPr>
            <a:r>
              <a:rPr lang="en-US" sz="2400" b="1" dirty="0" err="1">
                <a:solidFill>
                  <a:schemeClr val="accent1">
                    <a:lumMod val="10000"/>
                  </a:schemeClr>
                </a:solidFill>
                <a:latin typeface="Times New Roman" pitchFamily="18" charset="0"/>
                <a:cs typeface="Times New Roman" pitchFamily="18" charset="0"/>
              </a:rPr>
              <a:t>Hình</a:t>
            </a:r>
            <a:r>
              <a:rPr lang="en-US" sz="2400" b="1" dirty="0">
                <a:solidFill>
                  <a:schemeClr val="accent1">
                    <a:lumMod val="10000"/>
                  </a:schemeClr>
                </a:solidFill>
                <a:latin typeface="Times New Roman" pitchFamily="18" charset="0"/>
                <a:cs typeface="Times New Roman" pitchFamily="18" charset="0"/>
              </a:rPr>
              <a:t> 20: </a:t>
            </a:r>
            <a:r>
              <a:rPr lang="en-US" sz="2400" b="1" dirty="0" err="1">
                <a:solidFill>
                  <a:schemeClr val="accent1">
                    <a:lumMod val="10000"/>
                  </a:schemeClr>
                </a:solidFill>
                <a:latin typeface="Times New Roman" pitchFamily="18" charset="0"/>
                <a:cs typeface="Times New Roman" pitchFamily="18" charset="0"/>
              </a:rPr>
              <a:t>Các</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khu</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vực</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giờ</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trên</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Trái</a:t>
            </a:r>
            <a:r>
              <a:rPr lang="en-US" sz="2400" b="1" dirty="0">
                <a:solidFill>
                  <a:schemeClr val="accent1">
                    <a:lumMod val="10000"/>
                  </a:schemeClr>
                </a:solidFill>
                <a:latin typeface="Times New Roman" pitchFamily="18" charset="0"/>
                <a:cs typeface="Times New Roman" pitchFamily="18" charset="0"/>
              </a:rPr>
              <a:t> </a:t>
            </a:r>
            <a:r>
              <a:rPr lang="en-US" sz="2400" b="1" dirty="0" err="1">
                <a:solidFill>
                  <a:schemeClr val="accent1">
                    <a:lumMod val="10000"/>
                  </a:schemeClr>
                </a:solidFill>
                <a:latin typeface="Times New Roman" pitchFamily="18" charset="0"/>
                <a:cs typeface="Times New Roman" pitchFamily="18" charset="0"/>
              </a:rPr>
              <a:t>Đất</a:t>
            </a:r>
            <a:endParaRPr lang="en-US" sz="2400" b="1" dirty="0">
              <a:solidFill>
                <a:schemeClr val="accent1">
                  <a:lumMod val="10000"/>
                </a:schemeClr>
              </a:solidFill>
              <a:latin typeface="Times New Roman" pitchFamily="18" charset="0"/>
              <a:cs typeface="Times New Roman" pitchFamily="18" charset="0"/>
            </a:endParaRPr>
          </a:p>
        </p:txBody>
      </p:sp>
      <p:sp>
        <p:nvSpPr>
          <p:cNvPr id="8" name="Line 8"/>
          <p:cNvSpPr>
            <a:spLocks noChangeShapeType="1"/>
          </p:cNvSpPr>
          <p:nvPr/>
        </p:nvSpPr>
        <p:spPr bwMode="auto">
          <a:xfrm>
            <a:off x="10085918" y="1811339"/>
            <a:ext cx="57149" cy="36734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35011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repeatCount="300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slide(fromTop)">
                                      <p:cBhvr>
                                        <p:cTn id="7" dur="500"/>
                                        <p:tgtEl>
                                          <p:spTgt spid="29703"/>
                                        </p:tgtEl>
                                      </p:cBhvr>
                                    </p:animEffect>
                                  </p:childTnLst>
                                </p:cTn>
                              </p:par>
                              <p:par>
                                <p:cTn id="8" presetID="12" presetClass="entr" presetSubtype="1" repeatCount="3000" fill="hold" grpId="0" nodeType="withEffect">
                                  <p:stCondLst>
                                    <p:cond delay="0"/>
                                  </p:stCondLst>
                                  <p:childTnLst>
                                    <p:set>
                                      <p:cBhvr>
                                        <p:cTn id="9" dur="1" fill="hold">
                                          <p:stCondLst>
                                            <p:cond delay="0"/>
                                          </p:stCondLst>
                                        </p:cTn>
                                        <p:tgtEl>
                                          <p:spTgt spid="29704"/>
                                        </p:tgtEl>
                                        <p:attrNameLst>
                                          <p:attrName>style.visibility</p:attrName>
                                        </p:attrNameLst>
                                      </p:cBhvr>
                                      <p:to>
                                        <p:strVal val="visible"/>
                                      </p:to>
                                    </p:set>
                                    <p:animEffect transition="in" filter="slide(fromTop)">
                                      <p:cBhvr>
                                        <p:cTn id="10" dur="500"/>
                                        <p:tgtEl>
                                          <p:spTgt spid="29704"/>
                                        </p:tgtEl>
                                      </p:cBhvr>
                                    </p:animEffect>
                                  </p:childTnLst>
                                </p:cTn>
                              </p:par>
                              <p:par>
                                <p:cTn id="11" presetID="12" presetClass="entr" presetSubtype="1" repeatCount="300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To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ết quả hình ảnh cho đồng hồ big b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0" y="7936"/>
            <a:ext cx="4547216" cy="3031477"/>
          </a:xfrm>
          <a:prstGeom prst="rect">
            <a:avLst/>
          </a:prstGeom>
        </p:spPr>
      </p:pic>
      <p:pic>
        <p:nvPicPr>
          <p:cNvPr id="6" name="Picture 5"/>
          <p:cNvPicPr>
            <a:picLocks noChangeAspect="1"/>
          </p:cNvPicPr>
          <p:nvPr/>
        </p:nvPicPr>
        <p:blipFill>
          <a:blip r:embed="rId3"/>
          <a:stretch>
            <a:fillRect/>
          </a:stretch>
        </p:blipFill>
        <p:spPr>
          <a:xfrm>
            <a:off x="-60017" y="3039413"/>
            <a:ext cx="4563677" cy="3818587"/>
          </a:xfrm>
          <a:prstGeom prst="rect">
            <a:avLst/>
          </a:prstGeom>
        </p:spPr>
      </p:pic>
      <p:pic>
        <p:nvPicPr>
          <p:cNvPr id="7" name="Picture 6"/>
          <p:cNvPicPr>
            <a:picLocks noChangeAspect="1"/>
          </p:cNvPicPr>
          <p:nvPr/>
        </p:nvPicPr>
        <p:blipFill>
          <a:blip r:embed="rId4"/>
          <a:stretch>
            <a:fillRect/>
          </a:stretch>
        </p:blipFill>
        <p:spPr>
          <a:xfrm>
            <a:off x="4503660" y="7936"/>
            <a:ext cx="7688340" cy="6850064"/>
          </a:xfrm>
          <a:prstGeom prst="rect">
            <a:avLst/>
          </a:prstGeom>
        </p:spPr>
      </p:pic>
    </p:spTree>
    <p:extLst>
      <p:ext uri="{BB962C8B-B14F-4D97-AF65-F5344CB8AC3E}">
        <p14:creationId xmlns:p14="http://schemas.microsoft.com/office/powerpoint/2010/main" val="83144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0152" y="50730"/>
            <a:ext cx="12003110" cy="6684921"/>
          </a:xfrm>
          <a:prstGeom prst="rect">
            <a:avLst/>
          </a:prstGeom>
        </p:spPr>
      </p:pic>
    </p:spTree>
    <p:extLst>
      <p:ext uri="{BB962C8B-B14F-4D97-AF65-F5344CB8AC3E}">
        <p14:creationId xmlns:p14="http://schemas.microsoft.com/office/powerpoint/2010/main" val="605865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09" y="61619"/>
            <a:ext cx="11912959" cy="6674032"/>
          </a:xfrm>
        </p:spPr>
      </p:pic>
    </p:spTree>
    <p:extLst>
      <p:ext uri="{BB962C8B-B14F-4D97-AF65-F5344CB8AC3E}">
        <p14:creationId xmlns:p14="http://schemas.microsoft.com/office/powerpoint/2010/main" val="413863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13">
            <a:extLst>
              <a:ext uri="{FF2B5EF4-FFF2-40B4-BE49-F238E27FC236}">
                <a16:creationId xmlns="" xmlns:a16="http://schemas.microsoft.com/office/drawing/2014/main" id="{437AA081-CC9C-4C1D-B11F-52B62656776C}"/>
              </a:ext>
            </a:extLst>
          </p:cNvPr>
          <p:cNvSpPr>
            <a:spLocks noChangeShapeType="1"/>
          </p:cNvSpPr>
          <p:nvPr/>
        </p:nvSpPr>
        <p:spPr bwMode="auto">
          <a:xfrm>
            <a:off x="6096000" y="503238"/>
            <a:ext cx="0" cy="63547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sym typeface="Arial"/>
            </a:endParaRPr>
          </a:p>
        </p:txBody>
      </p:sp>
      <p:sp>
        <p:nvSpPr>
          <p:cNvPr id="6" name="TextBox 5">
            <a:extLst>
              <a:ext uri="{FF2B5EF4-FFF2-40B4-BE49-F238E27FC236}">
                <a16:creationId xmlns="" xmlns:a16="http://schemas.microsoft.com/office/drawing/2014/main" id="{9583CF2B-355B-48D5-939C-35BBEB838B80}"/>
              </a:ext>
            </a:extLst>
          </p:cNvPr>
          <p:cNvSpPr txBox="1"/>
          <p:nvPr/>
        </p:nvSpPr>
        <p:spPr>
          <a:xfrm>
            <a:off x="0" y="406452"/>
            <a:ext cx="5112913" cy="461665"/>
          </a:xfrm>
          <a:prstGeom prst="rect">
            <a:avLst/>
          </a:prstGeom>
          <a:noFill/>
        </p:spPr>
        <p:txBody>
          <a:bodyPr wrap="square">
            <a:spAutoFit/>
          </a:bodyPr>
          <a:lstStyle/>
          <a:p>
            <a:r>
              <a:rPr lang="nl-NL" sz="2400" b="1" u="sng" dirty="0">
                <a:solidFill>
                  <a:srgbClr val="FFFF00"/>
                </a:solidFill>
                <a:latin typeface="Times New Roman" panose="02020603050405020304" pitchFamily="18" charset="0"/>
                <a:cs typeface="Times New Roman" panose="02020603050405020304" pitchFamily="18" charset="0"/>
              </a:rPr>
              <a:t>I/ Chuyển động tự quay quanh trục:</a:t>
            </a:r>
            <a:endParaRPr lang="en-US" sz="2400" u="sng" dirty="0">
              <a:solidFill>
                <a:srgbClr val="FFFF00"/>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679830" y="-106770"/>
            <a:ext cx="11027065" cy="702341"/>
          </a:xfrm>
        </p:spPr>
        <p:txBody>
          <a:bodyPr>
            <a:normAutofit fontScale="90000"/>
          </a:bodyPr>
          <a:lstStyle/>
          <a:p>
            <a:pPr algn="ctr"/>
            <a:r>
              <a:rPr lang="en-US" sz="2400" b="1" dirty="0">
                <a:solidFill>
                  <a:srgbClr val="FF0000"/>
                </a:solidFill>
                <a:latin typeface="Times New Roman" panose="02020603050405020304" pitchFamily="18" charset="0"/>
                <a:cs typeface="Times New Roman" panose="02020603050405020304" pitchFamily="18" charset="0"/>
              </a:rPr>
              <a:t>BÀI 6: CHUYỂN ĐỘNG TỰ QUAY QUANH TRỤC CỦA TRÁI ĐẤT VÀ CÁC HỆ QUẢ</a:t>
            </a:r>
          </a:p>
        </p:txBody>
      </p:sp>
      <p:sp>
        <p:nvSpPr>
          <p:cNvPr id="2" name="Rectangle 1"/>
          <p:cNvSpPr/>
          <p:nvPr/>
        </p:nvSpPr>
        <p:spPr>
          <a:xfrm>
            <a:off x="154546" y="868117"/>
            <a:ext cx="5941454" cy="3150350"/>
          </a:xfrm>
          <a:prstGeom prst="rect">
            <a:avLst/>
          </a:prstGeom>
        </p:spPr>
        <p:txBody>
          <a:bodyPr wrap="square">
            <a:spAutoFit/>
          </a:bodyPr>
          <a:lstStyle/>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Trái Đất tự quay quanh trục theo hướng từ Tây sang Đông.</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Thời gian Trái Đất tự quay 1 vòng quanh trục là 24h.</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quay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liền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nghiêng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góc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66°33‘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phẳng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quỹ</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3986556"/>
            <a:ext cx="6096000" cy="882678"/>
          </a:xfrm>
          <a:prstGeom prst="rect">
            <a:avLst/>
          </a:prstGeom>
        </p:spPr>
        <p:txBody>
          <a:bodyPr wrap="square">
            <a:spAutoFit/>
          </a:bodyPr>
          <a:lstStyle/>
          <a:p>
            <a:pPr algn="just">
              <a:lnSpc>
                <a:spcPct val="107000"/>
              </a:lnSpc>
            </a:pPr>
            <a:r>
              <a:rPr lang="nl-NL"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Hệ quả chuyển động tự quay quanh trục của Trái Đất.</a:t>
            </a:r>
            <a:endParaRPr lang="en-US" sz="2400"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54546" y="4783037"/>
            <a:ext cx="6096000" cy="461665"/>
          </a:xfrm>
          <a:prstGeom prst="rect">
            <a:avLst/>
          </a:prstGeom>
        </p:spPr>
        <p:txBody>
          <a:bodyPr>
            <a:spAutoFit/>
          </a:bodyPr>
          <a:lstStyle/>
          <a:p>
            <a:pPr>
              <a:tabLst>
                <a:tab pos="217805" algn="l"/>
              </a:tabLst>
            </a:pPr>
            <a:r>
              <a:rPr lang="nl-NL"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 </a:t>
            </a:r>
            <a:r>
              <a:rPr lang="vi-VN"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Ngày đêm luân phiên</a:t>
            </a:r>
            <a:r>
              <a:rPr lang="en-US"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4546" y="5266521"/>
            <a:ext cx="5998638" cy="1569660"/>
          </a:xfrm>
          <a:prstGeom prst="rect">
            <a:avLst/>
          </a:prstGeom>
        </p:spPr>
        <p:txBody>
          <a:bodyPr wrap="square">
            <a:spAutoFit/>
          </a:bodyPr>
          <a:lstStyle/>
          <a:p>
            <a:pPr>
              <a:tabLst>
                <a:tab pos="217805" algn="l"/>
              </a:tabLst>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Do Trái đất có dạng hình cầu và chuyển động tự quay quanh trục từ tây sang đông nên khắp mọi nơi trên Trái đất đều lần lượt có ngày và đêm.</a:t>
            </a:r>
            <a:endPar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063416" y="501012"/>
            <a:ext cx="2905411" cy="461665"/>
          </a:xfrm>
          <a:prstGeom prst="rect">
            <a:avLst/>
          </a:prstGeom>
        </p:spPr>
        <p:txBody>
          <a:bodyPr wrap="none">
            <a:spAutoFit/>
          </a:bodyPr>
          <a:lstStyle/>
          <a:p>
            <a:pPr algn="just">
              <a:tabLst>
                <a:tab pos="217805" algn="l"/>
              </a:tabLst>
            </a:pPr>
            <a:r>
              <a:rPr lang="en-US"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vi-VN"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Giờ trên Trái Đất</a:t>
            </a:r>
            <a:r>
              <a:rPr lang="en-US"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6193362" y="923136"/>
            <a:ext cx="5998638" cy="830997"/>
          </a:xfrm>
          <a:prstGeom prst="rect">
            <a:avLst/>
          </a:prstGeom>
        </p:spPr>
        <p:txBody>
          <a:bodyPr wrap="square">
            <a:spAutoFit/>
          </a:bodyPr>
          <a:lstStyle/>
          <a:p>
            <a:pPr algn="just" fontAlgn="auto">
              <a:spcAft>
                <a:spcPts val="0"/>
              </a:spcAft>
              <a:tabLst>
                <a:tab pos="217805" algn="l"/>
              </a:tabLst>
            </a:pPr>
            <a:r>
              <a:rPr lang="nl-NL" sz="2400" dirty="0">
                <a:latin typeface="Times New Roman" panose="02020603050405020304" pitchFamily="18" charset="0"/>
                <a:ea typeface="Calibri" panose="020F0502020204030204" pitchFamily="34" charset="0"/>
                <a:cs typeface="Times New Roman" panose="02020603050405020304" pitchFamily="18" charset="0"/>
              </a:rPr>
              <a:t>- Chia bề mặt Trái Đất ra làm 24 khu vực giờ, mỗi khu vực có 1 giờ riêng gọi là giờ khu vực.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6128584" y="1720304"/>
            <a:ext cx="5726248" cy="461665"/>
          </a:xfrm>
          <a:prstGeom prst="rect">
            <a:avLst/>
          </a:prstGeom>
        </p:spPr>
        <p:txBody>
          <a:bodyPr wrap="none">
            <a:spAutoFit/>
          </a:bodyPr>
          <a:lstStyle/>
          <a:p>
            <a:pPr algn="just" fontAlgn="auto">
              <a:spcAft>
                <a:spcPts val="0"/>
              </a:spcAft>
              <a:tabLst>
                <a:tab pos="217805" algn="l"/>
              </a:tabLst>
            </a:pPr>
            <a:r>
              <a:rPr lang="vi-VN"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3/ Sự lệch hướng chuyển động của vật thể</a:t>
            </a:r>
            <a:r>
              <a:rPr lang="vi-VN" sz="24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u="sng"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8867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 fill="hold"/>
                                        <p:tgtEl>
                                          <p:spTgt spid="10"/>
                                        </p:tgtEl>
                                        <p:attrNameLst>
                                          <p:attrName>ppt_x</p:attrName>
                                        </p:attrNameLst>
                                      </p:cBhvr>
                                      <p:tavLst>
                                        <p:tav tm="0">
                                          <p:val>
                                            <p:strVal val="#ppt_x"/>
                                          </p:val>
                                        </p:tav>
                                        <p:tav tm="100000">
                                          <p:val>
                                            <p:strVal val="#ppt_x"/>
                                          </p:val>
                                        </p:tav>
                                      </p:tavLst>
                                    </p:anim>
                                    <p:anim calcmode="lin" valueType="num">
                                      <p:cBhvr additive="base">
                                        <p:cTn id="8" dur="1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8087"/>
          </a:xfrm>
        </p:spPr>
        <p:txBody>
          <a:bodyPr>
            <a:normAutofit fontScale="90000"/>
          </a:bodyPr>
          <a:lstStyle/>
          <a:p>
            <a:pPr algn="ctr"/>
            <a:r>
              <a:rPr lang="vi-VN" sz="2800" b="1" dirty="0">
                <a:solidFill>
                  <a:srgbClr val="FF0000"/>
                </a:solidFill>
              </a:rPr>
              <a:t>3/ Sự lệch hướng chuyển động của vật thể</a:t>
            </a:r>
            <a:r>
              <a:rPr lang="vi-VN" sz="2800" dirty="0">
                <a:solidFill>
                  <a:srgbClr val="FF0000"/>
                </a:solidFill>
              </a:rPr>
              <a:t>.</a:t>
            </a:r>
            <a:r>
              <a:rPr lang="en-US" sz="2800" dirty="0">
                <a:solidFill>
                  <a:srgbClr val="FF0000"/>
                </a:solidFill>
              </a:rPr>
              <a:t/>
            </a:r>
            <a:br>
              <a:rPr lang="en-US" sz="2800" dirty="0">
                <a:solidFill>
                  <a:srgbClr val="FF0000"/>
                </a:solidFill>
              </a:rPr>
            </a:br>
            <a:endParaRPr lang="en-US" sz="2800" dirty="0">
              <a:solidFill>
                <a:srgbClr val="FF0000"/>
              </a:solidFill>
            </a:endParaRPr>
          </a:p>
        </p:txBody>
      </p:sp>
      <p:sp>
        <p:nvSpPr>
          <p:cNvPr id="3" name="Content Placeholder 2"/>
          <p:cNvSpPr>
            <a:spLocks noGrp="1"/>
          </p:cNvSpPr>
          <p:nvPr>
            <p:ph idx="1"/>
          </p:nvPr>
        </p:nvSpPr>
        <p:spPr>
          <a:xfrm>
            <a:off x="-39857" y="724168"/>
            <a:ext cx="6780626" cy="4351338"/>
          </a:xfrm>
        </p:spPr>
        <p:txBody>
          <a:bodyPr/>
          <a:lstStyle/>
          <a:p>
            <a:pPr marL="0" indent="0" algn="ctr">
              <a:buNone/>
            </a:pPr>
            <a:r>
              <a:rPr lang="nl-NL" dirty="0">
                <a:solidFill>
                  <a:srgbClr val="FF0000"/>
                </a:solidFill>
                <a:latin typeface="Times New Roman" panose="02020603050405020304" pitchFamily="18" charset="0"/>
                <a:cs typeface="Times New Roman" panose="02020603050405020304" pitchFamily="18" charset="0"/>
              </a:rPr>
              <a:t>Thảo luận nhóm (5 phút)</a:t>
            </a:r>
          </a:p>
          <a:p>
            <a:pPr marL="0" indent="0">
              <a:buNone/>
            </a:pPr>
            <a:r>
              <a:rPr lang="nl-NL" u="sng" dirty="0">
                <a:solidFill>
                  <a:srgbClr val="FF0000"/>
                </a:solidFill>
                <a:latin typeface="Times New Roman" panose="02020603050405020304" pitchFamily="18" charset="0"/>
                <a:cs typeface="Times New Roman" panose="02020603050405020304" pitchFamily="18" charset="0"/>
              </a:rPr>
              <a:t>Nhiệm vụ</a:t>
            </a:r>
            <a:r>
              <a:rPr lang="nl-NL" dirty="0">
                <a:solidFill>
                  <a:srgbClr val="FF0000"/>
                </a:solidFill>
                <a:latin typeface="Times New Roman" panose="02020603050405020304" pitchFamily="18" charset="0"/>
                <a:cs typeface="Times New Roman" panose="02020603050405020304" pitchFamily="18" charset="0"/>
              </a:rPr>
              <a:t>:</a:t>
            </a:r>
          </a:p>
          <a:p>
            <a:pPr marL="0" indent="0">
              <a:buNone/>
            </a:pPr>
            <a:r>
              <a:rPr lang="nl-NL" dirty="0">
                <a:solidFill>
                  <a:srgbClr val="FF0000"/>
                </a:solidFill>
                <a:latin typeface="Times New Roman" panose="02020603050405020304" pitchFamily="18" charset="0"/>
                <a:cs typeface="Times New Roman" panose="02020603050405020304" pitchFamily="18" charset="0"/>
              </a:rPr>
              <a:t>Đọc</a:t>
            </a:r>
            <a:r>
              <a:rPr lang="nl-NL" dirty="0">
                <a:latin typeface="Times New Roman" panose="02020603050405020304" pitchFamily="18" charset="0"/>
                <a:cs typeface="Times New Roman" panose="02020603050405020304" pitchFamily="18" charset="0"/>
              </a:rPr>
              <a:t> thông tin mục 3 SGK/T131 và </a:t>
            </a:r>
            <a:r>
              <a:rPr lang="nl-NL" dirty="0">
                <a:solidFill>
                  <a:srgbClr val="FF0000"/>
                </a:solidFill>
                <a:latin typeface="Times New Roman" panose="02020603050405020304" pitchFamily="18" charset="0"/>
                <a:cs typeface="Times New Roman" panose="02020603050405020304" pitchFamily="18" charset="0"/>
              </a:rPr>
              <a:t>quan sát</a:t>
            </a:r>
            <a:r>
              <a:rPr lang="nl-NL" dirty="0">
                <a:latin typeface="Times New Roman" panose="02020603050405020304" pitchFamily="18" charset="0"/>
                <a:cs typeface="Times New Roman" panose="02020603050405020304" pitchFamily="18" charset="0"/>
              </a:rPr>
              <a:t>, phân tích H 6.5 để hoàn thành Phiếu học tập sau:</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5760"/>
            <a:ext cx="8070165" cy="39322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165" y="724168"/>
            <a:ext cx="4121834" cy="4403186"/>
          </a:xfrm>
          <a:prstGeom prst="rect">
            <a:avLst/>
          </a:prstGeom>
        </p:spPr>
      </p:pic>
    </p:spTree>
    <p:extLst>
      <p:ext uri="{BB962C8B-B14F-4D97-AF65-F5344CB8AC3E}">
        <p14:creationId xmlns:p14="http://schemas.microsoft.com/office/powerpoint/2010/main" val="1546362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13">
            <a:extLst>
              <a:ext uri="{FF2B5EF4-FFF2-40B4-BE49-F238E27FC236}">
                <a16:creationId xmlns="" xmlns:a16="http://schemas.microsoft.com/office/drawing/2014/main" id="{437AA081-CC9C-4C1D-B11F-52B62656776C}"/>
              </a:ext>
            </a:extLst>
          </p:cNvPr>
          <p:cNvSpPr>
            <a:spLocks noChangeShapeType="1"/>
          </p:cNvSpPr>
          <p:nvPr/>
        </p:nvSpPr>
        <p:spPr bwMode="auto">
          <a:xfrm>
            <a:off x="6096000" y="503238"/>
            <a:ext cx="0" cy="63547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FFFFFF"/>
              </a:solidFill>
              <a:sym typeface="Arial"/>
            </a:endParaRPr>
          </a:p>
        </p:txBody>
      </p:sp>
      <p:sp>
        <p:nvSpPr>
          <p:cNvPr id="6" name="TextBox 5">
            <a:extLst>
              <a:ext uri="{FF2B5EF4-FFF2-40B4-BE49-F238E27FC236}">
                <a16:creationId xmlns="" xmlns:a16="http://schemas.microsoft.com/office/drawing/2014/main" id="{9583CF2B-355B-48D5-939C-35BBEB838B80}"/>
              </a:ext>
            </a:extLst>
          </p:cNvPr>
          <p:cNvSpPr txBox="1"/>
          <p:nvPr/>
        </p:nvSpPr>
        <p:spPr>
          <a:xfrm>
            <a:off x="0" y="406452"/>
            <a:ext cx="5112913" cy="461665"/>
          </a:xfrm>
          <a:prstGeom prst="rect">
            <a:avLst/>
          </a:prstGeom>
          <a:noFill/>
        </p:spPr>
        <p:txBody>
          <a:bodyPr wrap="square">
            <a:spAutoFit/>
          </a:bodyPr>
          <a:lstStyle/>
          <a:p>
            <a:r>
              <a:rPr lang="nl-NL" sz="2400" b="1" u="sng" dirty="0">
                <a:solidFill>
                  <a:srgbClr val="FFFF00"/>
                </a:solidFill>
                <a:latin typeface="Times New Roman" panose="02020603050405020304" pitchFamily="18" charset="0"/>
                <a:cs typeface="Times New Roman" panose="02020603050405020304" pitchFamily="18" charset="0"/>
              </a:rPr>
              <a:t>I/ Chuyển động tự quay quanh trục:</a:t>
            </a:r>
            <a:endParaRPr lang="en-US" sz="2400" u="sng" dirty="0">
              <a:solidFill>
                <a:srgbClr val="FFFF00"/>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679830" y="-106770"/>
            <a:ext cx="11027065" cy="702341"/>
          </a:xfrm>
        </p:spPr>
        <p:txBody>
          <a:bodyPr>
            <a:normAutofit fontScale="90000"/>
          </a:bodyPr>
          <a:lstStyle/>
          <a:p>
            <a:pPr algn="ctr"/>
            <a:r>
              <a:rPr lang="en-US" sz="2400" b="1" dirty="0">
                <a:solidFill>
                  <a:srgbClr val="FF0000"/>
                </a:solidFill>
                <a:latin typeface="Times New Roman" panose="02020603050405020304" pitchFamily="18" charset="0"/>
                <a:cs typeface="Times New Roman" panose="02020603050405020304" pitchFamily="18" charset="0"/>
              </a:rPr>
              <a:t>BÀI 6: CHUYỂN ĐỘNG TỰ QUAY QUANH TRỤC CỦA TRÁI ĐẤT VÀ CÁC HỆ QUẢ</a:t>
            </a:r>
          </a:p>
        </p:txBody>
      </p:sp>
      <p:sp>
        <p:nvSpPr>
          <p:cNvPr id="2" name="Rectangle 1"/>
          <p:cNvSpPr/>
          <p:nvPr/>
        </p:nvSpPr>
        <p:spPr>
          <a:xfrm>
            <a:off x="154546" y="868117"/>
            <a:ext cx="5941454" cy="3150350"/>
          </a:xfrm>
          <a:prstGeom prst="rect">
            <a:avLst/>
          </a:prstGeom>
        </p:spPr>
        <p:txBody>
          <a:bodyPr wrap="square">
            <a:spAutoFit/>
          </a:bodyPr>
          <a:lstStyle/>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Trái Đất tự quay quanh trục theo hướng từ Tây sang Đông.</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Thời gian Trái Đất tự quay 1 vòng quanh trục là 24h.</a:t>
            </a:r>
            <a:endPar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quay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liền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nghiêng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góc</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66°33‘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phẳng</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quỹ</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3986556"/>
            <a:ext cx="6096000" cy="882678"/>
          </a:xfrm>
          <a:prstGeom prst="rect">
            <a:avLst/>
          </a:prstGeom>
        </p:spPr>
        <p:txBody>
          <a:bodyPr wrap="square">
            <a:spAutoFit/>
          </a:bodyPr>
          <a:lstStyle/>
          <a:p>
            <a:pPr algn="just">
              <a:lnSpc>
                <a:spcPct val="107000"/>
              </a:lnSpc>
            </a:pPr>
            <a:r>
              <a:rPr lang="nl-NL"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 Hệ quả chuyển động tự quay quanh trục của Trái Đất.</a:t>
            </a:r>
            <a:endParaRPr lang="en-US" sz="2400"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54546" y="4783037"/>
            <a:ext cx="6096000" cy="461665"/>
          </a:xfrm>
          <a:prstGeom prst="rect">
            <a:avLst/>
          </a:prstGeom>
        </p:spPr>
        <p:txBody>
          <a:bodyPr>
            <a:spAutoFit/>
          </a:bodyPr>
          <a:lstStyle/>
          <a:p>
            <a:pPr>
              <a:tabLst>
                <a:tab pos="217805" algn="l"/>
              </a:tabLst>
            </a:pPr>
            <a:r>
              <a:rPr lang="nl-NL"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 </a:t>
            </a:r>
            <a:r>
              <a:rPr lang="vi-VN"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Ngày đêm luân phiên</a:t>
            </a:r>
            <a:r>
              <a:rPr lang="en-US"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4546" y="5266521"/>
            <a:ext cx="5998638" cy="1569660"/>
          </a:xfrm>
          <a:prstGeom prst="rect">
            <a:avLst/>
          </a:prstGeom>
        </p:spPr>
        <p:txBody>
          <a:bodyPr wrap="square">
            <a:spAutoFit/>
          </a:bodyPr>
          <a:lstStyle/>
          <a:p>
            <a:pPr>
              <a:tabLst>
                <a:tab pos="217805" algn="l"/>
              </a:tabLst>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Do Trái đất có dạng hình cầu và chuyển động tự quay quanh trục từ tây sang đông nên khắp mọi nơi trên Trái đất đều lần lượt có ngày và đêm.</a:t>
            </a:r>
            <a:endPar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063416" y="501012"/>
            <a:ext cx="2905411" cy="461665"/>
          </a:xfrm>
          <a:prstGeom prst="rect">
            <a:avLst/>
          </a:prstGeom>
        </p:spPr>
        <p:txBody>
          <a:bodyPr wrap="none">
            <a:spAutoFit/>
          </a:bodyPr>
          <a:lstStyle/>
          <a:p>
            <a:pPr algn="just">
              <a:tabLst>
                <a:tab pos="217805" algn="l"/>
              </a:tabLst>
            </a:pPr>
            <a:r>
              <a:rPr lang="en-US"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vi-VN"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Giờ trên Trái Đất</a:t>
            </a:r>
            <a:r>
              <a:rPr lang="en-US"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6193362" y="923136"/>
            <a:ext cx="5998638" cy="830997"/>
          </a:xfrm>
          <a:prstGeom prst="rect">
            <a:avLst/>
          </a:prstGeom>
        </p:spPr>
        <p:txBody>
          <a:bodyPr wrap="square">
            <a:spAutoFit/>
          </a:bodyPr>
          <a:lstStyle/>
          <a:p>
            <a:pPr algn="just">
              <a:tabLst>
                <a:tab pos="217805" algn="l"/>
              </a:tabLst>
            </a:pPr>
            <a:r>
              <a:rPr lang="nl-NL" sz="24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Chia bề mặt Trái Đất ra làm 24 khu vực giờ, mỗi khu vực có 1 giờ riêng gọi là giờ khu vực.</a:t>
            </a:r>
            <a:endPar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6128584" y="1720304"/>
            <a:ext cx="5726248" cy="461665"/>
          </a:xfrm>
          <a:prstGeom prst="rect">
            <a:avLst/>
          </a:prstGeom>
        </p:spPr>
        <p:txBody>
          <a:bodyPr wrap="none">
            <a:spAutoFit/>
          </a:bodyPr>
          <a:lstStyle/>
          <a:p>
            <a:pPr algn="just">
              <a:tabLst>
                <a:tab pos="217805" algn="l"/>
              </a:tabLst>
            </a:pPr>
            <a:r>
              <a:rPr lang="vi-VN" sz="2400" b="1"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3/ Sự lệch hướng chuyển động của vật thể</a:t>
            </a:r>
            <a:r>
              <a:rPr lang="vi-VN" sz="2400" u="sng"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193362" y="2181969"/>
            <a:ext cx="5941454" cy="2437527"/>
          </a:xfrm>
          <a:prstGeom prst="rect">
            <a:avLst/>
          </a:prstGeom>
        </p:spPr>
        <p:txBody>
          <a:bodyPr wrap="square">
            <a:spAutoFit/>
          </a:bodyPr>
          <a:lstStyle/>
          <a:p>
            <a:pPr algn="just">
              <a:lnSpc>
                <a:spcPct val="107000"/>
              </a:lnSpc>
              <a:spcAft>
                <a:spcPts val="0"/>
              </a:spcAft>
            </a:pPr>
            <a:r>
              <a:rPr lang="nl-NL" sz="2400" dirty="0">
                <a:latin typeface="Times New Roman" panose="02020603050405020304" pitchFamily="18" charset="0"/>
                <a:ea typeface="Calibri" panose="020F0502020204030204" pitchFamily="34" charset="0"/>
                <a:cs typeface="Times New Roman" panose="02020603050405020304" pitchFamily="18" charset="0"/>
              </a:rPr>
              <a:t>- Sự chuyển động của Trái đất quanh trục làm cho các </a:t>
            </a:r>
            <a:r>
              <a:rPr lang="nl-NL" sz="2400" dirty="0" smtClean="0">
                <a:latin typeface="Times New Roman" panose="02020603050405020304" pitchFamily="18" charset="0"/>
                <a:ea typeface="Calibri" panose="020F0502020204030204" pitchFamily="34" charset="0"/>
                <a:cs typeface="Times New Roman" panose="02020603050405020304" pitchFamily="18" charset="0"/>
              </a:rPr>
              <a:t>vật </a:t>
            </a:r>
            <a:r>
              <a:rPr lang="nl-NL" sz="2400" dirty="0">
                <a:latin typeface="Times New Roman" panose="02020603050405020304" pitchFamily="18" charset="0"/>
                <a:ea typeface="Calibri" panose="020F0502020204030204" pitchFamily="34" charset="0"/>
                <a:cs typeface="Times New Roman" panose="02020603050405020304" pitchFamily="18" charset="0"/>
              </a:rPr>
              <a:t>trên bề mặt trái đất đều bị lệch hướng. Nếu nhìn xuôi theo hướng chuyển động thì:</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nl-NL" sz="2400" dirty="0">
                <a:latin typeface="Times New Roman" panose="02020603050405020304" pitchFamily="18" charset="0"/>
                <a:ea typeface="Calibri" panose="020F0502020204030204" pitchFamily="34" charset="0"/>
                <a:cs typeface="Times New Roman" panose="02020603050405020304" pitchFamily="18" charset="0"/>
              </a:rPr>
              <a:t>+ ở nửa cầu bắc lệch về bên phải.</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0"/>
              </a:spcAft>
              <a:tabLst>
                <a:tab pos="217805" algn="l"/>
              </a:tabLst>
            </a:pPr>
            <a:r>
              <a:rPr lang="nl-NL" sz="2400" dirty="0">
                <a:latin typeface="Times New Roman" panose="02020603050405020304" pitchFamily="18" charset="0"/>
                <a:ea typeface="Calibri" panose="020F0502020204030204" pitchFamily="34" charset="0"/>
                <a:cs typeface="Times New Roman" panose="02020603050405020304" pitchFamily="18" charset="0"/>
              </a:rPr>
              <a:t>+ ở nửa cầu nam lệch về bên trái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095104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0042"/>
            <a:ext cx="10515600" cy="1325563"/>
          </a:xfrm>
        </p:spPr>
        <p:txBody>
          <a:bodyPr>
            <a:normAutofit/>
          </a:bodyPr>
          <a:lstStyle/>
          <a:p>
            <a:pPr algn="ctr"/>
            <a:r>
              <a:rPr lang="en-US" sz="8000" b="1">
                <a:solidFill>
                  <a:srgbClr val="FF0000"/>
                </a:solidFill>
                <a:latin typeface="Times New Roman" panose="02020603050405020304" pitchFamily="18" charset="0"/>
                <a:cs typeface="Times New Roman" panose="02020603050405020304" pitchFamily="18" charset="0"/>
              </a:rPr>
              <a:t>TRÒ CHƠI</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821"/>
            <a:ext cx="12731262" cy="5648179"/>
          </a:xfrm>
          <a:prstGeom prst="rect">
            <a:avLst/>
          </a:prstGeom>
        </p:spPr>
      </p:pic>
    </p:spTree>
    <p:extLst>
      <p:ext uri="{BB962C8B-B14F-4D97-AF65-F5344CB8AC3E}">
        <p14:creationId xmlns:p14="http://schemas.microsoft.com/office/powerpoint/2010/main" val="416545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08314" y="62956"/>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Trái Đất là hành tinh thứ mấy trong hệ Mặt trời</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627454" y="19120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A</a:t>
            </a:r>
            <a:r>
              <a:rPr kumimoji="0" lang="vi-VN" sz="3200" b="1" i="0" u="none" strike="noStrike" kern="1200" cap="none" spc="0" normalizeH="0" baseline="0" noProof="0">
                <a:ln>
                  <a:noFill/>
                </a:ln>
                <a:solidFill>
                  <a:srgbClr val="00B050"/>
                </a:solidFill>
                <a:effectLst/>
                <a:uLnTx/>
                <a:uFillTx/>
                <a:latin typeface="+mj-lt"/>
              </a:rPr>
              <a:t>. </a:t>
            </a:r>
            <a:r>
              <a:rPr lang="en-US" sz="3200" b="1" noProof="0">
                <a:solidFill>
                  <a:srgbClr val="00B050"/>
                </a:solidFill>
                <a:latin typeface="+mj-lt"/>
              </a:rPr>
              <a:t>Thứ 3</a:t>
            </a:r>
            <a:endParaRPr kumimoji="0" lang="vi-VN" sz="3200" b="1" i="0" u="none" strike="noStrike" kern="1200" cap="none" spc="0" normalizeH="0" baseline="0" noProof="0" dirty="0">
              <a:ln>
                <a:noFill/>
              </a:ln>
              <a:solidFill>
                <a:srgbClr val="00B050"/>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728244" y="19292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B</a:t>
            </a:r>
            <a:r>
              <a:rPr kumimoji="0" lang="vi-VN" sz="3200" b="1" i="0" u="none" strike="noStrike" kern="1200" cap="none" spc="0" normalizeH="0" baseline="0" noProof="0">
                <a:ln>
                  <a:noFill/>
                </a:ln>
                <a:solidFill>
                  <a:srgbClr val="00B050"/>
                </a:solidFill>
                <a:effectLst/>
                <a:uLnTx/>
                <a:uFillTx/>
                <a:latin typeface="+mj-lt"/>
              </a:rPr>
              <a:t>. </a:t>
            </a:r>
            <a:r>
              <a:rPr lang="en-US" sz="3200" b="1">
                <a:solidFill>
                  <a:srgbClr val="00B050"/>
                </a:solidFill>
                <a:latin typeface="+mj-lt"/>
              </a:rPr>
              <a:t>Thứ 4</a:t>
            </a:r>
            <a:endParaRPr kumimoji="0" lang="vi-VN" sz="3200" b="1" i="0" u="none" strike="noStrike" kern="1200" cap="none" spc="0" normalizeH="0" baseline="0" noProof="0" dirty="0">
              <a:ln>
                <a:noFill/>
              </a:ln>
              <a:solidFill>
                <a:srgbClr val="00B050"/>
              </a:solidFill>
              <a:effectLst/>
              <a:uLnTx/>
              <a:uFillTx/>
              <a:latin typeface="+mj-lt"/>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04636" y="1992055"/>
            <a:ext cx="885137" cy="70805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30300" y="1963639"/>
            <a:ext cx="804742" cy="707197"/>
          </a:xfrm>
          <a:prstGeom prst="rect">
            <a:avLst/>
          </a:prstGeom>
        </p:spPr>
      </p:pic>
      <p:sp>
        <p:nvSpPr>
          <p:cNvPr id="57" name="Cloud 56">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a:solidFill>
                  <a:srgbClr val="FF0000"/>
                </a:solidFill>
                <a:latin typeface="Times New Roman" panose="02020603050405020304" pitchFamily="18" charset="0"/>
                <a:cs typeface="Times New Roman" panose="02020603050405020304" pitchFamily="18" charset="0"/>
              </a:rPr>
              <a:t>HOẠT ĐỘNG NHÓM</a:t>
            </a:r>
          </a:p>
        </p:txBody>
      </p:sp>
      <p:sp>
        <p:nvSpPr>
          <p:cNvPr id="3" name="Content Placeholder 2"/>
          <p:cNvSpPr>
            <a:spLocks noGrp="1"/>
          </p:cNvSpPr>
          <p:nvPr>
            <p:ph idx="1"/>
          </p:nvPr>
        </p:nvSpPr>
        <p:spPr>
          <a:xfrm>
            <a:off x="838200" y="1825625"/>
            <a:ext cx="5393788" cy="4237550"/>
          </a:xfrm>
        </p:spPr>
        <p:txBody>
          <a:bodyPr>
            <a:normAutofit fontScale="92500"/>
          </a:bodyPr>
          <a:lstStyle/>
          <a:p>
            <a:pPr marL="0" indent="0" algn="ctr">
              <a:buNone/>
            </a:pPr>
            <a:r>
              <a:rPr lang="en-US">
                <a:solidFill>
                  <a:srgbClr val="FF0000"/>
                </a:solidFill>
                <a:latin typeface="Times New Roman" panose="02020603050405020304" pitchFamily="18" charset="0"/>
                <a:cs typeface="Times New Roman" panose="02020603050405020304" pitchFamily="18" charset="0"/>
              </a:rPr>
              <a:t>Có 9 câu hỏi. Mỗi nhóm 3 câu</a:t>
            </a:r>
          </a:p>
          <a:p>
            <a:pPr marL="0" indent="0">
              <a:buNone/>
            </a:pPr>
            <a:r>
              <a:rPr lang="en-US" u="sng">
                <a:latin typeface="Times New Roman" panose="02020603050405020304" pitchFamily="18" charset="0"/>
                <a:cs typeface="Times New Roman" panose="02020603050405020304" pitchFamily="18" charset="0"/>
              </a:rPr>
              <a:t>Nhiệm vụ</a:t>
            </a:r>
          </a:p>
          <a:p>
            <a:pPr lvl="0"/>
            <a:r>
              <a:rPr lang="en-US" i="1">
                <a:latin typeface="Times New Roman" panose="02020603050405020304" pitchFamily="18" charset="0"/>
                <a:cs typeface="Times New Roman" panose="02020603050405020304" pitchFamily="18" charset="0"/>
              </a:rPr>
              <a:t>Lượt 1: Nhóm 1 lần lượt đọc các câu hỏi đã bốc thăm cho nhóm 2 trả lời</a:t>
            </a:r>
            <a:endParaRPr lang="en-US">
              <a:latin typeface="Times New Roman" panose="02020603050405020304" pitchFamily="18" charset="0"/>
              <a:cs typeface="Times New Roman" panose="02020603050405020304" pitchFamily="18" charset="0"/>
            </a:endParaRPr>
          </a:p>
          <a:p>
            <a:pPr lvl="0"/>
            <a:r>
              <a:rPr lang="en-US" i="1">
                <a:latin typeface="Times New Roman" panose="02020603050405020304" pitchFamily="18" charset="0"/>
                <a:cs typeface="Times New Roman" panose="02020603050405020304" pitchFamily="18" charset="0"/>
              </a:rPr>
              <a:t>Lượt 2: Nhóm 2 lần lượt đọc các câu hỏi đã bốc thăm cho nhóm 3 trả lời</a:t>
            </a:r>
            <a:endParaRPr lang="en-US">
              <a:latin typeface="Times New Roman" panose="02020603050405020304" pitchFamily="18" charset="0"/>
              <a:cs typeface="Times New Roman" panose="02020603050405020304" pitchFamily="18" charset="0"/>
            </a:endParaRPr>
          </a:p>
          <a:p>
            <a:pPr lvl="0"/>
            <a:r>
              <a:rPr lang="en-US" i="1">
                <a:latin typeface="Times New Roman" panose="02020603050405020304" pitchFamily="18" charset="0"/>
                <a:cs typeface="Times New Roman" panose="02020603050405020304" pitchFamily="18" charset="0"/>
              </a:rPr>
              <a:t>Lượt 3: Nhóm 3 lần lượt đọc các câu hỏi đã bốc thăm cho nhóm 1 trả lời</a:t>
            </a:r>
            <a:endParaRPr lang="en-US">
              <a:latin typeface="Times New Roman" panose="02020603050405020304" pitchFamily="18" charset="0"/>
              <a:cs typeface="Times New Roman" panose="02020603050405020304" pitchFamily="18" charset="0"/>
            </a:endParaRP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650" y="1676619"/>
            <a:ext cx="5422349" cy="4850789"/>
          </a:xfrm>
          <a:prstGeom prst="rect">
            <a:avLst/>
          </a:prstGeom>
        </p:spPr>
      </p:pic>
    </p:spTree>
    <p:extLst>
      <p:ext uri="{BB962C8B-B14F-4D97-AF65-F5344CB8AC3E}">
        <p14:creationId xmlns:p14="http://schemas.microsoft.com/office/powerpoint/2010/main" val="2934262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6561"/>
          </a:xfrm>
        </p:spPr>
        <p:txBody>
          <a:bodyPr>
            <a:normAutofit/>
          </a:bodyPr>
          <a:lstStyle/>
          <a:p>
            <a:pPr algn="ctr"/>
            <a:r>
              <a:rPr lang="en-US" sz="3600" b="1">
                <a:solidFill>
                  <a:srgbClr val="FF0000"/>
                </a:solidFill>
                <a:latin typeface="Times New Roman" panose="02020603050405020304" pitchFamily="18" charset="0"/>
                <a:cs typeface="Times New Roman" panose="02020603050405020304" pitchFamily="18" charset="0"/>
              </a:rPr>
              <a:t>HOẠT ĐỘNG LUYỆN TẬP</a:t>
            </a:r>
          </a:p>
        </p:txBody>
      </p:sp>
      <p:sp>
        <p:nvSpPr>
          <p:cNvPr id="3" name="Content Placeholder 2"/>
          <p:cNvSpPr>
            <a:spLocks noGrp="1"/>
          </p:cNvSpPr>
          <p:nvPr>
            <p:ph idx="1"/>
          </p:nvPr>
        </p:nvSpPr>
        <p:spPr>
          <a:xfrm>
            <a:off x="838200" y="1181686"/>
            <a:ext cx="11231880" cy="4351338"/>
          </a:xfrm>
        </p:spPr>
        <p:txBody>
          <a:bodyPr/>
          <a:lstStyle/>
          <a:p>
            <a:pPr marL="0" indent="0">
              <a:buNone/>
            </a:pPr>
            <a:r>
              <a:rPr lang="en-US">
                <a:solidFill>
                  <a:srgbClr val="FF0000"/>
                </a:solidFill>
                <a:latin typeface="Times New Roman" panose="02020603050405020304" pitchFamily="18" charset="0"/>
                <a:cs typeface="Times New Roman" panose="02020603050405020304" pitchFamily="18" charset="0"/>
              </a:rPr>
              <a:t>1.Hoạt động cá nhân</a:t>
            </a:r>
          </a:p>
          <a:p>
            <a:pPr marL="0" indent="0">
              <a:buNone/>
            </a:pPr>
            <a:r>
              <a:rPr lang="en-US">
                <a:latin typeface="Times New Roman" panose="02020603050405020304" pitchFamily="18" charset="0"/>
                <a:cs typeface="Times New Roman" panose="02020603050405020304" pitchFamily="18" charset="0"/>
              </a:rPr>
              <a:t>Nhiệm vụ/ Bài tập 1:</a:t>
            </a:r>
          </a:p>
          <a:p>
            <a:pPr marL="0" indent="0">
              <a:buNone/>
            </a:pPr>
            <a:r>
              <a:rPr lang="en-US">
                <a:latin typeface="Times New Roman" panose="02020603050405020304" pitchFamily="18" charset="0"/>
                <a:cs typeface="Times New Roman" panose="02020603050405020304" pitchFamily="18" charset="0"/>
              </a:rPr>
              <a:t>Sử dụng quả Địa cầu để mô tả chuyên động tự quay quanh trục của Trái Đất.</a:t>
            </a:r>
          </a:p>
          <a:p>
            <a:pPr marL="0" indent="0">
              <a:buNone/>
            </a:pPr>
            <a:r>
              <a:rPr lang="en-US">
                <a:solidFill>
                  <a:srgbClr val="FF0000"/>
                </a:solidFill>
                <a:latin typeface="Times New Roman" panose="02020603050405020304" pitchFamily="18" charset="0"/>
                <a:cs typeface="Times New Roman" panose="02020603050405020304" pitchFamily="18" charset="0"/>
              </a:rPr>
              <a:t>2. Hoạt động cặp đôi</a:t>
            </a:r>
          </a:p>
          <a:p>
            <a:pPr marL="0" indent="0">
              <a:buNone/>
            </a:pPr>
            <a:r>
              <a:rPr lang="en-US">
                <a:latin typeface="Times New Roman" panose="02020603050405020304" pitchFamily="18" charset="0"/>
                <a:cs typeface="Times New Roman" panose="02020603050405020304" pitchFamily="18" charset="0"/>
              </a:rPr>
              <a:t>Nhiệm vụ/ Bài tập 2:</a:t>
            </a:r>
          </a:p>
          <a:p>
            <a:pPr marL="0" indent="0">
              <a:buNone/>
            </a:pPr>
            <a:r>
              <a:rPr lang="en-US">
                <a:latin typeface="Times New Roman" panose="02020603050405020304" pitchFamily="18" charset="0"/>
                <a:cs typeface="Times New Roman" panose="02020603050405020304" pitchFamily="18" charset="0"/>
              </a:rPr>
              <a:t>Lập một sơ đồ hệ thống hoá kiến thức về hệ quả chuyển động tự quay quanh trục của Trái Đất.</a:t>
            </a:r>
          </a:p>
          <a:p>
            <a:pPr marL="0" indent="0">
              <a:buNone/>
            </a:pPr>
            <a:endParaRPr lang="en-US"/>
          </a:p>
          <a:p>
            <a:pPr marL="0" indent="0">
              <a:buNone/>
            </a:pPr>
            <a:endParaRPr lang="en-US"/>
          </a:p>
        </p:txBody>
      </p:sp>
    </p:spTree>
    <p:extLst>
      <p:ext uri="{BB962C8B-B14F-4D97-AF65-F5344CB8AC3E}">
        <p14:creationId xmlns:p14="http://schemas.microsoft.com/office/powerpoint/2010/main" val="3455260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41" y="112542"/>
            <a:ext cx="11954963" cy="6745458"/>
          </a:xfrm>
          <a:prstGeom prst="rect">
            <a:avLst/>
          </a:prstGeom>
        </p:spPr>
      </p:pic>
    </p:spTree>
    <p:extLst>
      <p:ext uri="{BB962C8B-B14F-4D97-AF65-F5344CB8AC3E}">
        <p14:creationId xmlns:p14="http://schemas.microsoft.com/office/powerpoint/2010/main" val="1660990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a:solidFill>
                  <a:srgbClr val="FF0000"/>
                </a:solidFill>
                <a:latin typeface="Times New Roman" panose="02020603050405020304" pitchFamily="18" charset="0"/>
                <a:cs typeface="Times New Roman" panose="02020603050405020304" pitchFamily="18" charset="0"/>
              </a:rPr>
              <a:t>HOẠT ĐỘNG VẬN DỤNG</a:t>
            </a:r>
          </a:p>
        </p:txBody>
      </p:sp>
      <p:sp>
        <p:nvSpPr>
          <p:cNvPr id="3" name="Content Placeholder 2"/>
          <p:cNvSpPr>
            <a:spLocks noGrp="1"/>
          </p:cNvSpPr>
          <p:nvPr>
            <p:ph idx="1"/>
          </p:nvPr>
        </p:nvSpPr>
        <p:spPr>
          <a:xfrm>
            <a:off x="838200" y="1825625"/>
            <a:ext cx="10934700" cy="4351338"/>
          </a:xfrm>
        </p:spPr>
        <p:txBody>
          <a:bodyPr/>
          <a:lstStyle/>
          <a:p>
            <a:r>
              <a:rPr lang="en-US">
                <a:latin typeface="Times New Roman" panose="02020603050405020304" pitchFamily="18" charset="0"/>
                <a:cs typeface="Times New Roman" panose="02020603050405020304" pitchFamily="18" charset="0"/>
              </a:rPr>
              <a:t>Hướng dẫn bài tập phần Vận dụng trong SGK/trang 131</a:t>
            </a:r>
          </a:p>
          <a:p>
            <a:r>
              <a:rPr lang="en-US">
                <a:latin typeface="Times New Roman" panose="02020603050405020304" pitchFamily="18" charset="0"/>
                <a:cs typeface="Times New Roman" panose="02020603050405020304" pitchFamily="18" charset="0"/>
              </a:rPr>
              <a:t>Học và đọc thêm phần “Em có biết” trong SGK bài 6.</a:t>
            </a:r>
          </a:p>
          <a:p>
            <a:r>
              <a:rPr lang="en-US">
                <a:latin typeface="Times New Roman" panose="02020603050405020304" pitchFamily="18" charset="0"/>
                <a:cs typeface="Times New Roman" panose="02020603050405020304" pitchFamily="18" charset="0"/>
              </a:rPr>
              <a:t>Đọc thông tin bài 7 – chú ý các câu hỏi trong SGK.</a:t>
            </a:r>
          </a:p>
        </p:txBody>
      </p:sp>
    </p:spTree>
    <p:extLst>
      <p:ext uri="{BB962C8B-B14F-4D97-AF65-F5344CB8AC3E}">
        <p14:creationId xmlns:p14="http://schemas.microsoft.com/office/powerpoint/2010/main" val="1118171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52A4ACD-50B2-4C09-BF5F-4C9512BEA8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670"/>
          </a:xfrm>
          <a:prstGeom prst="rect">
            <a:avLst/>
          </a:prstGeom>
          <a:noFill/>
        </p:spPr>
      </p:pic>
    </p:spTree>
    <p:extLst>
      <p:ext uri="{BB962C8B-B14F-4D97-AF65-F5344CB8AC3E}">
        <p14:creationId xmlns:p14="http://schemas.microsoft.com/office/powerpoint/2010/main" val="4205108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08314" y="62468"/>
            <a:ext cx="10526728" cy="10943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Trái Đất có dạng hình gì</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304498" y="13958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A</a:t>
            </a:r>
            <a:r>
              <a:rPr kumimoji="0" lang="vi-VN" sz="3200" b="1" i="0" u="none" strike="noStrike" kern="1200" cap="none" spc="0" normalizeH="0" baseline="0" noProof="0">
                <a:ln>
                  <a:noFill/>
                </a:ln>
                <a:solidFill>
                  <a:srgbClr val="00B050"/>
                </a:solidFill>
                <a:effectLst/>
                <a:uLnTx/>
                <a:uFillTx/>
                <a:latin typeface="+mj-lt"/>
              </a:rPr>
              <a:t>. </a:t>
            </a:r>
            <a:r>
              <a:rPr lang="en-US" sz="3200" b="1">
                <a:solidFill>
                  <a:srgbClr val="00B050"/>
                </a:solidFill>
                <a:latin typeface="+mj-lt"/>
              </a:rPr>
              <a:t>Hình tròn</a:t>
            </a:r>
            <a:endParaRPr kumimoji="0" lang="vi-VN" sz="3200" b="1" i="0" u="none" strike="noStrike" kern="1200" cap="none" spc="0" normalizeH="0" baseline="0" noProof="0" dirty="0">
              <a:ln>
                <a:noFill/>
              </a:ln>
              <a:solidFill>
                <a:srgbClr val="00B050"/>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455180" y="14271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B</a:t>
            </a:r>
            <a:r>
              <a:rPr kumimoji="0" lang="vi-VN" sz="3200" b="1" i="0" u="none" strike="noStrike" kern="1200" cap="none" spc="0" normalizeH="0" baseline="0" noProof="0">
                <a:ln>
                  <a:noFill/>
                </a:ln>
                <a:solidFill>
                  <a:srgbClr val="00B050"/>
                </a:solidFill>
                <a:effectLst/>
                <a:uLnTx/>
                <a:uFillTx/>
                <a:latin typeface="+mj-lt"/>
              </a:rPr>
              <a:t>. </a:t>
            </a:r>
            <a:r>
              <a:rPr lang="en-US" sz="3200" b="1">
                <a:solidFill>
                  <a:srgbClr val="00B050"/>
                </a:solidFill>
                <a:latin typeface="+mj-lt"/>
              </a:rPr>
              <a:t>Hình cầu</a:t>
            </a:r>
            <a:endParaRPr kumimoji="0" lang="vi-VN" sz="3200" b="1" i="0" u="none" strike="noStrike" kern="1200" cap="none" spc="0" normalizeH="0" baseline="0" noProof="0" dirty="0">
              <a:ln>
                <a:noFill/>
              </a:ln>
              <a:solidFill>
                <a:srgbClr val="00B050"/>
              </a:solidFill>
              <a:effectLst/>
              <a:uLnTx/>
              <a:uFillTx/>
              <a:latin typeface="+mj-lt"/>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5574" y="1458577"/>
            <a:ext cx="805722" cy="70805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00750" y="1545857"/>
            <a:ext cx="80474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5445" y="201325"/>
            <a:ext cx="10526728" cy="13320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Ai là người đầu tiên đi vòng quanh thế giới</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463252" y="177237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A</a:t>
            </a:r>
            <a:r>
              <a:rPr kumimoji="0" lang="vi-VN" sz="3200" b="1" i="0" u="none" strike="noStrike" kern="1200" cap="none" spc="0" normalizeH="0" baseline="0" noProof="0">
                <a:ln>
                  <a:noFill/>
                </a:ln>
                <a:solidFill>
                  <a:srgbClr val="00B050"/>
                </a:solidFill>
                <a:effectLst/>
                <a:uLnTx/>
                <a:uFillTx/>
                <a:latin typeface="+mj-lt"/>
              </a:rPr>
              <a:t>. </a:t>
            </a:r>
            <a:r>
              <a:rPr lang="en-US" sz="3200" b="1">
                <a:solidFill>
                  <a:srgbClr val="00B050"/>
                </a:solidFill>
                <a:latin typeface="+mj-lt"/>
              </a:rPr>
              <a:t>Ma-gien-lăng</a:t>
            </a:r>
            <a:endParaRPr kumimoji="0" lang="vi-VN" sz="3200" b="1" i="0" u="none" strike="noStrike" kern="1200" cap="none" spc="0" normalizeH="0" baseline="0" noProof="0" dirty="0">
              <a:ln>
                <a:noFill/>
              </a:ln>
              <a:solidFill>
                <a:srgbClr val="00B050"/>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587365" y="17625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rPr>
              <a:t>B</a:t>
            </a:r>
            <a:r>
              <a:rPr kumimoji="0" lang="vi-VN" sz="3200" b="1" i="0" u="none" strike="noStrike" kern="1200" cap="none" spc="0" normalizeH="0" baseline="0" noProof="0">
                <a:ln>
                  <a:noFill/>
                </a:ln>
                <a:solidFill>
                  <a:srgbClr val="00B050"/>
                </a:solidFill>
                <a:effectLst/>
                <a:uLnTx/>
                <a:uFillTx/>
                <a:latin typeface="+mj-lt"/>
              </a:rPr>
              <a:t>. </a:t>
            </a:r>
            <a:r>
              <a:rPr lang="en-US" sz="3200" b="1">
                <a:solidFill>
                  <a:srgbClr val="00B050"/>
                </a:solidFill>
                <a:latin typeface="+mj-lt"/>
              </a:rPr>
              <a:t>Cô-lôm-bô</a:t>
            </a:r>
            <a:endParaRPr kumimoji="0" lang="vi-VN" sz="3200" b="1" i="0" u="none" strike="noStrike" kern="1200" cap="none" spc="0" normalizeH="0" baseline="0" noProof="0" dirty="0">
              <a:ln>
                <a:noFill/>
              </a:ln>
              <a:solidFill>
                <a:srgbClr val="00B050"/>
              </a:solidFill>
              <a:effectLst/>
              <a:uLnTx/>
              <a:uFillTx/>
              <a:latin typeface="+mj-lt"/>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2055" y="1835131"/>
            <a:ext cx="885137" cy="70805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21550" y="1826127"/>
            <a:ext cx="804742" cy="707197"/>
          </a:xfrm>
          <a:prstGeom prst="rect">
            <a:avLst/>
          </a:prstGeom>
        </p:spPr>
      </p:pic>
      <p:sp>
        <p:nvSpPr>
          <p:cNvPr id="17" name="Cloud 16">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7204" y="100604"/>
            <a:ext cx="10673982"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srgbClr val="FF0000"/>
                </a:solidFill>
                <a:latin typeface="Times New Roman" panose="02020603050405020304" pitchFamily="18" charset="0"/>
                <a:cs typeface="Times New Roman" panose="02020603050405020304" pitchFamily="18" charset="0"/>
              </a:rPr>
              <a:t>Trong bài hát “Trái đất này là của chúng mình” thì Trái đất đứng yên hay Trái đất quay</a:t>
            </a: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507397" y="18462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a:ln>
                  <a:noFill/>
                </a:ln>
                <a:solidFill>
                  <a:srgbClr val="00B050"/>
                </a:solidFill>
                <a:effectLst/>
                <a:uLnTx/>
                <a:uFillTx/>
                <a:latin typeface="+mj-lt"/>
              </a:rPr>
              <a:t>A. </a:t>
            </a:r>
            <a:r>
              <a:rPr lang="en-US" sz="3200">
                <a:solidFill>
                  <a:srgbClr val="00B050"/>
                </a:solidFill>
                <a:latin typeface="+mj-lt"/>
              </a:rPr>
              <a:t>Trái đất đứng yên</a:t>
            </a:r>
            <a:endParaRPr kumimoji="0" lang="vi-VN" sz="3200" b="0" i="0" u="none" strike="noStrike" kern="1200" cap="none" spc="0" normalizeH="0" baseline="0" noProof="0" dirty="0">
              <a:ln>
                <a:noFill/>
              </a:ln>
              <a:solidFill>
                <a:srgbClr val="00B050"/>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683028" y="18683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srgbClr val="00B050"/>
                </a:solidFill>
                <a:effectLst/>
                <a:uLnTx/>
                <a:uFillTx/>
                <a:latin typeface="+mj-lt"/>
              </a:rPr>
              <a:t>B</a:t>
            </a:r>
            <a:r>
              <a:rPr kumimoji="0" lang="vi-VN" sz="3200" b="0" i="0" u="none" strike="noStrike" kern="1200" cap="none" spc="0" normalizeH="0" baseline="0" noProof="0">
                <a:ln>
                  <a:noFill/>
                </a:ln>
                <a:solidFill>
                  <a:srgbClr val="00B050"/>
                </a:solidFill>
                <a:effectLst/>
                <a:uLnTx/>
                <a:uFillTx/>
                <a:latin typeface="+mj-lt"/>
              </a:rPr>
              <a:t>. </a:t>
            </a:r>
            <a:r>
              <a:rPr lang="en-US" sz="3200">
                <a:solidFill>
                  <a:srgbClr val="00B050"/>
                </a:solidFill>
                <a:latin typeface="+mj-lt"/>
              </a:rPr>
              <a:t>Trái đất quay</a:t>
            </a:r>
            <a:endParaRPr kumimoji="0" lang="vi-VN" sz="3200" b="0" i="0" u="none" strike="noStrike" kern="1200" cap="none" spc="0" normalizeH="0" baseline="0" noProof="0" dirty="0">
              <a:ln>
                <a:noFill/>
              </a:ln>
              <a:solidFill>
                <a:srgbClr val="00B050"/>
              </a:solidFill>
              <a:effectLst/>
              <a:uLnTx/>
              <a:uFillTx/>
              <a:latin typeface="+mj-lt"/>
            </a:endParaRPr>
          </a:p>
        </p:txBody>
      </p:sp>
      <p:pic>
        <p:nvPicPr>
          <p:cNvPr id="47" name="Pictur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63822" y="1906749"/>
            <a:ext cx="805722" cy="708059"/>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89421" y="1971015"/>
            <a:ext cx="804742" cy="643793"/>
          </a:xfrm>
          <a:prstGeom prst="rect">
            <a:avLst/>
          </a:prstGeom>
        </p:spPr>
      </p:pic>
      <p:pic>
        <p:nvPicPr>
          <p:cNvPr id="3" name="TRÁI ĐẤT NÀY LÀ CỦA CHÚNG MÌNH - KYO YORK &amp; BÀO NGƯ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2946387"/>
            <a:ext cx="11991703" cy="3911613"/>
          </a:xfrm>
          <a:prstGeom prst="rect">
            <a:avLst/>
          </a:prstGeom>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5"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3"/>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3"/>
                                        </p:tgtEl>
                                      </p:cBhvr>
                                    </p:cmd>
                                  </p:childTnLst>
                                </p:cTn>
                              </p:par>
                            </p:childTnLst>
                          </p:cTn>
                        </p:par>
                      </p:childTnLst>
                    </p:cTn>
                  </p:par>
                </p:childTnLst>
              </p:cTn>
              <p:nextCondLst>
                <p:cond evt="onClick" delay="0">
                  <p:tgtEl>
                    <p:spTgt spid="3"/>
                  </p:tgtEl>
                </p:cond>
              </p:nextCondLst>
            </p:seq>
            <p:video>
              <p:cMediaNode vol="80000">
                <p:cTn id="69" fill="hold" display="0">
                  <p:stCondLst>
                    <p:cond delay="indefinite"/>
                  </p:stCondLst>
                </p:cTn>
                <p:tgtEl>
                  <p:spTgt spid="3"/>
                </p:tgtEl>
              </p:cMediaNode>
            </p:video>
          </p:childTnLst>
        </p:cTn>
      </p:par>
    </p:tnLst>
    <p:bldLst>
      <p:bldP spid="4" grpId="0" animBg="1"/>
      <p:bldP spid="26"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533" y="-50800"/>
            <a:ext cx="1940984"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2651" y="4860926"/>
            <a:ext cx="1968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6085" y="4348163"/>
            <a:ext cx="206163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extLst>
          </p:cNvPr>
          <p:cNvSpPr/>
          <p:nvPr/>
        </p:nvSpPr>
        <p:spPr>
          <a:xfrm>
            <a:off x="9927167" y="3919539"/>
            <a:ext cx="1471084"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Bạn</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nhận</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 </a:t>
            </a:r>
            <a:r>
              <a:rPr lang="en-US" sz="32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10 </a:t>
            </a:r>
          </a:p>
        </p:txBody>
      </p:sp>
      <p:sp>
        <p:nvSpPr>
          <p:cNvPr id="27" name="Rectangle: Folded Corner 26">
            <a:extLst>
              <a:ext uri="{FF2B5EF4-FFF2-40B4-BE49-F238E27FC236}"/>
            </a:extLst>
          </p:cNvPr>
          <p:cNvSpPr/>
          <p:nvPr/>
        </p:nvSpPr>
        <p:spPr>
          <a:xfrm>
            <a:off x="508000" y="276225"/>
            <a:ext cx="1147445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Hành</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tinh</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duy</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nhất</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sự</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sống</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trong</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hệ</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Mặt</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Trời</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extLst>
          </p:cNvPr>
          <p:cNvSpPr/>
          <p:nvPr/>
        </p:nvSpPr>
        <p:spPr>
          <a:xfrm>
            <a:off x="508000" y="2130426"/>
            <a:ext cx="8985251" cy="11287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TRÁI ĐẤT</a:t>
            </a:r>
          </a:p>
        </p:txBody>
      </p:sp>
      <p:sp>
        <p:nvSpPr>
          <p:cNvPr id="33" name="Rectangle 32">
            <a:extLst>
              <a:ext uri="{FF2B5EF4-FFF2-40B4-BE49-F238E27FC236}"/>
            </a:extLst>
          </p:cNvPr>
          <p:cNvSpPr/>
          <p:nvPr/>
        </p:nvSpPr>
        <p:spPr>
          <a:xfrm rot="5600923">
            <a:off x="2831043" y="4993746"/>
            <a:ext cx="2438400" cy="25188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31" name="Arrow: Pentagon 30">
            <a:hlinkClick r:id="rId8" action="ppaction://hlinksldjump"/>
            <a:extLst>
              <a:ext uri="{FF2B5EF4-FFF2-40B4-BE49-F238E27FC236}"/>
            </a:extLst>
          </p:cNvPr>
          <p:cNvSpPr/>
          <p:nvPr/>
        </p:nvSpPr>
        <p:spPr>
          <a:xfrm rot="586976" flipH="1">
            <a:off x="2800351" y="4068763"/>
            <a:ext cx="2311400" cy="90011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10250"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75051" y="5457826"/>
            <a:ext cx="952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extLst>
          </p:cNvPr>
          <p:cNvSpPr/>
          <p:nvPr/>
        </p:nvSpPr>
        <p:spPr>
          <a:xfrm>
            <a:off x="4025901"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a:solidFill>
                <a:prstClr val="white"/>
              </a:solidFill>
              <a:latin typeface="Times New Roman" panose="02020603050405020304" pitchFamily="18" charset="0"/>
              <a:cs typeface="Times New Roman" panose="02020603050405020304" pitchFamily="18" charset="0"/>
            </a:endParaRPr>
          </a:p>
        </p:txBody>
      </p:sp>
      <p:pic>
        <p:nvPicPr>
          <p:cNvPr id="10254"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01685" y="5154613"/>
            <a:ext cx="116416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3971925"/>
            <a:ext cx="116416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9901" y="3436939"/>
            <a:ext cx="77681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557184" y="3665538"/>
            <a:ext cx="88053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82718" y="3919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51118" y="3822701"/>
            <a:ext cx="713316"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87079"/>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533" y="-50800"/>
            <a:ext cx="1940984"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2651" y="4860926"/>
            <a:ext cx="1968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6085" y="4348163"/>
            <a:ext cx="206163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extLst>
          </p:cNvPr>
          <p:cNvSpPr/>
          <p:nvPr/>
        </p:nvSpPr>
        <p:spPr>
          <a:xfrm>
            <a:off x="9927167" y="3919539"/>
            <a:ext cx="1471084"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Bạn</a:t>
            </a:r>
            <a:r>
              <a:rPr lang="en-US" sz="2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nhận</a:t>
            </a:r>
            <a:r>
              <a:rPr lang="en-US" sz="2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 </a:t>
            </a:r>
            <a:r>
              <a:rPr lang="en-US" sz="2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tràng</a:t>
            </a:r>
            <a:r>
              <a:rPr lang="en-US" sz="2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pháo</a:t>
            </a:r>
            <a:r>
              <a:rPr lang="en-US" sz="2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tay</a:t>
            </a:r>
            <a:r>
              <a:rPr lang="en-US" sz="2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7" name="Rectangle: Folded Corner 26">
            <a:extLst>
              <a:ext uri="{FF2B5EF4-FFF2-40B4-BE49-F238E27FC236}"/>
            </a:extLst>
          </p:cNvPr>
          <p:cNvSpPr/>
          <p:nvPr/>
        </p:nvSpPr>
        <p:spPr>
          <a:xfrm>
            <a:off x="508001" y="276225"/>
            <a:ext cx="962236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Hệ</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Mặt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Trời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mấy</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extLst>
          </p:cNvPr>
          <p:cNvSpPr/>
          <p:nvPr/>
        </p:nvSpPr>
        <p:spPr>
          <a:xfrm>
            <a:off x="508000" y="2130426"/>
            <a:ext cx="8985251" cy="11287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8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hành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tinh</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extLst>
          </p:cNvPr>
          <p:cNvSpPr/>
          <p:nvPr/>
        </p:nvSpPr>
        <p:spPr>
          <a:xfrm rot="5600923">
            <a:off x="2831043" y="4993746"/>
            <a:ext cx="2438400" cy="25188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31" name="Arrow: Pentagon 30">
            <a:hlinkClick r:id="rId8" action="ppaction://hlinksldjump"/>
            <a:extLst>
              <a:ext uri="{FF2B5EF4-FFF2-40B4-BE49-F238E27FC236}"/>
            </a:extLst>
          </p:cNvPr>
          <p:cNvSpPr/>
          <p:nvPr/>
        </p:nvSpPr>
        <p:spPr>
          <a:xfrm rot="586976" flipH="1">
            <a:off x="2800351" y="4068763"/>
            <a:ext cx="2311400" cy="90011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11274"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75051" y="5457826"/>
            <a:ext cx="952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extLst>
          </p:cNvPr>
          <p:cNvSpPr/>
          <p:nvPr/>
        </p:nvSpPr>
        <p:spPr>
          <a:xfrm>
            <a:off x="4025901"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a:solidFill>
                <a:prstClr val="white"/>
              </a:solidFill>
              <a:latin typeface="Times New Roman" panose="02020603050405020304" pitchFamily="18" charset="0"/>
              <a:cs typeface="Times New Roman" panose="02020603050405020304" pitchFamily="18" charset="0"/>
            </a:endParaRPr>
          </a:p>
        </p:txBody>
      </p:sp>
      <p:pic>
        <p:nvPicPr>
          <p:cNvPr id="11278"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01685" y="5154613"/>
            <a:ext cx="116416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3971925"/>
            <a:ext cx="116416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9901" y="3436939"/>
            <a:ext cx="77681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557184" y="3665538"/>
            <a:ext cx="88053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82718" y="3919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51118" y="3822701"/>
            <a:ext cx="713316"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416492"/>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533" y="-50800"/>
            <a:ext cx="1940984"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2651" y="4860926"/>
            <a:ext cx="1968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6085" y="4348163"/>
            <a:ext cx="206163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extLst>
          </p:cNvPr>
          <p:cNvSpPr/>
          <p:nvPr/>
        </p:nvSpPr>
        <p:spPr>
          <a:xfrm>
            <a:off x="9927167" y="3919539"/>
            <a:ext cx="1471084"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nhận</a:t>
            </a:r>
            <a:r>
              <a:rPr lang="en-US" sz="2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hoa</a:t>
            </a:r>
            <a:r>
              <a:rPr lang="en-US" sz="2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điểm</a:t>
            </a:r>
            <a:r>
              <a:rPr lang="en-US" sz="24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tốt</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7" name="Rectangle: Folded Corner 26">
            <a:extLst>
              <a:ext uri="{FF2B5EF4-FFF2-40B4-BE49-F238E27FC236}"/>
            </a:extLst>
          </p:cNvPr>
          <p:cNvSpPr/>
          <p:nvPr/>
        </p:nvSpPr>
        <p:spPr>
          <a:xfrm>
            <a:off x="508001" y="276225"/>
            <a:ext cx="962236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Hình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dạng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Đất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extLst>
          </p:cNvPr>
          <p:cNvSpPr/>
          <p:nvPr/>
        </p:nvSpPr>
        <p:spPr>
          <a:xfrm>
            <a:off x="508000" y="2130426"/>
            <a:ext cx="8985251" cy="11287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Hình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cầu</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extLst>
          </p:cNvPr>
          <p:cNvSpPr/>
          <p:nvPr/>
        </p:nvSpPr>
        <p:spPr>
          <a:xfrm rot="5600923">
            <a:off x="2831043" y="4993746"/>
            <a:ext cx="2438400" cy="25188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prstClr val="white"/>
              </a:solidFill>
              <a:latin typeface="Times New Roman" panose="02020603050405020304" pitchFamily="18" charset="0"/>
              <a:cs typeface="Times New Roman" panose="02020603050405020304" pitchFamily="18" charset="0"/>
            </a:endParaRPr>
          </a:p>
        </p:txBody>
      </p:sp>
      <p:sp>
        <p:nvSpPr>
          <p:cNvPr id="31" name="Arrow: Pentagon 30">
            <a:hlinkClick r:id="rId8" action="ppaction://hlinksldjump"/>
            <a:extLst>
              <a:ext uri="{FF2B5EF4-FFF2-40B4-BE49-F238E27FC236}"/>
            </a:extLst>
          </p:cNvPr>
          <p:cNvSpPr/>
          <p:nvPr/>
        </p:nvSpPr>
        <p:spPr>
          <a:xfrm rot="586976" flipH="1">
            <a:off x="2800351" y="4068763"/>
            <a:ext cx="2311400" cy="900112"/>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12298"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75051" y="5457826"/>
            <a:ext cx="952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extLst>
          </p:cNvPr>
          <p:cNvSpPr/>
          <p:nvPr/>
        </p:nvSpPr>
        <p:spPr>
          <a:xfrm>
            <a:off x="4025901" y="4194326"/>
            <a:ext cx="154407"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solidFill>
                <a:prstClr val="white"/>
              </a:solidFill>
              <a:latin typeface="Times New Roman" panose="02020603050405020304" pitchFamily="18" charset="0"/>
              <a:cs typeface="Times New Roman" panose="02020603050405020304" pitchFamily="18" charset="0"/>
            </a:endParaRPr>
          </a:p>
        </p:txBody>
      </p:sp>
      <p:pic>
        <p:nvPicPr>
          <p:cNvPr id="12302"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01685" y="5154613"/>
            <a:ext cx="116416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3971925"/>
            <a:ext cx="116416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9901" y="3436939"/>
            <a:ext cx="77681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557184" y="3665538"/>
            <a:ext cx="88053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82718" y="3919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51118" y="3822701"/>
            <a:ext cx="713316"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989287"/>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00"/>
            </a:solidFill>
            <a:effectLst/>
            <a:latin typeface=".Vn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00"/>
            </a:solidFill>
            <a:effectLst/>
            <a:latin typeface=".Vn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TotalTime>
  <Words>1612</Words>
  <Application>Microsoft Office PowerPoint</Application>
  <PresentationFormat>Custom</PresentationFormat>
  <Paragraphs>159</Paragraphs>
  <Slides>34</Slides>
  <Notes>0</Notes>
  <HiddenSlides>0</HiddenSlides>
  <MMClips>3</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34</vt:i4>
      </vt:variant>
    </vt:vector>
  </HeadingPairs>
  <TitlesOfParts>
    <vt:vector size="44" baseType="lpstr">
      <vt:lpstr>Arial</vt:lpstr>
      <vt:lpstr>Times New Roman</vt:lpstr>
      <vt:lpstr>Tahoma</vt:lpstr>
      <vt:lpstr>Calibri Light</vt:lpstr>
      <vt:lpstr>Calibri</vt:lpstr>
      <vt:lpstr>Office Theme</vt:lpstr>
      <vt:lpstr>1_Office Theme</vt:lpstr>
      <vt:lpstr>2_Office Theme</vt:lpstr>
      <vt:lpstr>3_Default Design</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11,12,13 - BÀI 6: CHUYỂN ĐỘNG TỰ QUAY QUANH TRỤC CỦA TRÁI ĐẤT VÀ HỆ QUẢ</vt:lpstr>
      <vt:lpstr>BÀI 6: CHUYỂN ĐỘNG TỰ QUAY QUANH TRỤC CỦA TRÁI ĐẤT VÀ HỆ QUẢ</vt:lpstr>
      <vt:lpstr>PowerPoint Presentation</vt:lpstr>
      <vt:lpstr>PowerPoint Presentation</vt:lpstr>
      <vt:lpstr>BÀI 6: CHUYỂN ĐỘNG TỰ QUAY QUANH TRỤC CỦA TRÁI ĐẤT VÀ CÁC HỆ QUẢ</vt:lpstr>
      <vt:lpstr>PowerPoint Presentation</vt:lpstr>
      <vt:lpstr>BÀI 6: CHUYỂN ĐỘNG TỰ QUAY QUANH TRỤC CỦA TRÁI ĐẤT VÀ CÁC HỆ QUẢ</vt:lpstr>
      <vt:lpstr> II/ Hệ quả chuyển động tự quay quanh trục của Trái Đất. 1/ Sự luân phiên ngày đêm  </vt:lpstr>
      <vt:lpstr>BÀI 6: CHUYỂN ĐỘNG TỰ QUAY QUANH TRỤC CỦA TRÁI ĐẤT VÀ CÁC HỆ QUẢ</vt:lpstr>
      <vt:lpstr>2/Giờ trên Trái Đất </vt:lpstr>
      <vt:lpstr>PowerPoint Presentation</vt:lpstr>
      <vt:lpstr>PowerPoint Presentation</vt:lpstr>
      <vt:lpstr>PowerPoint Presentation</vt:lpstr>
      <vt:lpstr>PowerPoint Presentation</vt:lpstr>
      <vt:lpstr>PowerPoint Presentation</vt:lpstr>
      <vt:lpstr>BÀI 6: CHUYỂN ĐỘNG TỰ QUAY QUANH TRỤC CỦA TRÁI ĐẤT VÀ CÁC HỆ QUẢ</vt:lpstr>
      <vt:lpstr>3/ Sự lệch hướng chuyển động của vật thể. </vt:lpstr>
      <vt:lpstr>BÀI 6: CHUYỂN ĐỘNG TỰ QUAY QUANH TRỤC CỦA TRÁI ĐẤT VÀ CÁC HỆ QUẢ</vt:lpstr>
      <vt:lpstr>TRÒ CHƠI</vt:lpstr>
      <vt:lpstr>HOẠT ĐỘNG NHÓM</vt:lpstr>
      <vt:lpstr>HOẠT ĐỘNG LUYỆN TẬP</vt:lpstr>
      <vt:lpstr>PowerPoint Presentation</vt:lpstr>
      <vt:lpstr>HOẠT ĐỘNG VẬN DỤNG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PC</cp:lastModifiedBy>
  <cp:revision>90</cp:revision>
  <dcterms:created xsi:type="dcterms:W3CDTF">2018-05-10T00:06:18Z</dcterms:created>
  <dcterms:modified xsi:type="dcterms:W3CDTF">2022-11-15T01:04:43Z</dcterms:modified>
</cp:coreProperties>
</file>