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85" r:id="rId10"/>
    <p:sldId id="286" r:id="rId11"/>
    <p:sldId id="264" r:id="rId12"/>
    <p:sldId id="265" r:id="rId13"/>
    <p:sldId id="266" r:id="rId14"/>
    <p:sldId id="275" r:id="rId15"/>
    <p:sldId id="267" r:id="rId16"/>
    <p:sldId id="268" r:id="rId17"/>
    <p:sldId id="269" r:id="rId18"/>
    <p:sldId id="270" r:id="rId19"/>
    <p:sldId id="271" r:id="rId20"/>
    <p:sldId id="272" r:id="rId21"/>
    <p:sldId id="273" r:id="rId22"/>
    <p:sldId id="276" r:id="rId23"/>
    <p:sldId id="277" r:id="rId24"/>
    <p:sldId id="278" r:id="rId25"/>
    <p:sldId id="279" r:id="rId26"/>
    <p:sldId id="280" r:id="rId27"/>
    <p:sldId id="281" r:id="rId28"/>
    <p:sldId id="282" r:id="rId29"/>
    <p:sldId id="283" r:id="rId30"/>
    <p:sldId id="284" r:id="rId31"/>
    <p:sldId id="274"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810" y="-34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55947F-C7D6-40B5-B897-DC79F13D1F2B}"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226346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5947F-C7D6-40B5-B897-DC79F13D1F2B}"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2040956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5947F-C7D6-40B5-B897-DC79F13D1F2B}"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87491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5947F-C7D6-40B5-B897-DC79F13D1F2B}"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3357052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55947F-C7D6-40B5-B897-DC79F13D1F2B}"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216202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55947F-C7D6-40B5-B897-DC79F13D1F2B}"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2385515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55947F-C7D6-40B5-B897-DC79F13D1F2B}"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262815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55947F-C7D6-40B5-B897-DC79F13D1F2B}"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3178295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5947F-C7D6-40B5-B897-DC79F13D1F2B}"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2228720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55947F-C7D6-40B5-B897-DC79F13D1F2B}"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2734868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55947F-C7D6-40B5-B897-DC79F13D1F2B}"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EEBBC-A59C-46F2-ACC5-C4A9B95EE6F1}" type="slidenum">
              <a:rPr lang="en-US" smtClean="0"/>
              <a:t>‹#›</a:t>
            </a:fld>
            <a:endParaRPr lang="en-US"/>
          </a:p>
        </p:txBody>
      </p:sp>
    </p:spTree>
    <p:extLst>
      <p:ext uri="{BB962C8B-B14F-4D97-AF65-F5344CB8AC3E}">
        <p14:creationId xmlns:p14="http://schemas.microsoft.com/office/powerpoint/2010/main" val="1901494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5947F-C7D6-40B5-B897-DC79F13D1F2B}" type="datetimeFigureOut">
              <a:rPr lang="en-US" smtClean="0"/>
              <a:t>12/5/2022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EEBBC-A59C-46F2-ACC5-C4A9B95EE6F1}" type="slidenum">
              <a:rPr lang="en-US" smtClean="0"/>
              <a:t>‹#›</a:t>
            </a:fld>
            <a:endParaRPr lang="en-US"/>
          </a:p>
        </p:txBody>
      </p:sp>
    </p:spTree>
    <p:extLst>
      <p:ext uri="{BB962C8B-B14F-4D97-AF65-F5344CB8AC3E}">
        <p14:creationId xmlns:p14="http://schemas.microsoft.com/office/powerpoint/2010/main" val="2009053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tmp"/><Relationship Id="rId4" Type="http://schemas.openxmlformats.org/officeDocument/2006/relationships/image" Target="../media/image33.tmp"/></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14.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8.tm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7.tmp"/><Relationship Id="rId5" Type="http://schemas.microsoft.com/office/2007/relationships/hdphoto" Target="../media/hdphoto4.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9.gif"/><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gif"/><Relationship Id="rId9" Type="http://schemas.openxmlformats.org/officeDocument/2006/relationships/image" Target="../media/image9.jpe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gif"/><Relationship Id="rId7"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gif"/><Relationship Id="rId10" Type="http://schemas.openxmlformats.org/officeDocument/2006/relationships/image" Target="../media/image45.tmp"/><Relationship Id="rId4" Type="http://schemas.openxmlformats.org/officeDocument/2006/relationships/image" Target="../media/image40.gif"/><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6.tmp"/><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tmp"/><Relationship Id="rId11" Type="http://schemas.openxmlformats.org/officeDocument/2006/relationships/image" Target="../media/image52.png"/><Relationship Id="rId5" Type="http://schemas.openxmlformats.org/officeDocument/2006/relationships/image" Target="../media/image48.tmp"/><Relationship Id="rId10" Type="http://schemas.openxmlformats.org/officeDocument/2006/relationships/image" Target="../media/image51.png"/><Relationship Id="rId4" Type="http://schemas.openxmlformats.org/officeDocument/2006/relationships/image" Target="../media/image47.tmp"/><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6.tmp"/><Relationship Id="rId5" Type="http://schemas.openxmlformats.org/officeDocument/2006/relationships/image" Target="../media/image55.tmp"/><Relationship Id="rId4" Type="http://schemas.openxmlformats.org/officeDocument/2006/relationships/image" Target="../media/image54.tm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jpe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2.png"/><Relationship Id="rId5" Type="http://schemas.openxmlformats.org/officeDocument/2006/relationships/image" Target="../media/image25.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jpe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7.tmp"/><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7.tmp"/></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8.tmp"/></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9.jpe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9.jpeg"/><Relationship Id="rId7"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1.png"/><Relationship Id="rId4" Type="http://schemas.openxmlformats.org/officeDocument/2006/relationships/image" Target="../media/image57.tmp"/><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59.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5.tmp"/><Relationship Id="rId4" Type="http://schemas.openxmlformats.org/officeDocument/2006/relationships/image" Target="../media/image64.tmp"/><Relationship Id="rId9"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57.tmp"/><Relationship Id="rId7" Type="http://schemas.openxmlformats.org/officeDocument/2006/relationships/image" Target="../media/image42.gi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3.tm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4.jpg"/><Relationship Id="rId7"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75.jpg"/></Relationships>
</file>

<file path=ppt/slides/_rels/slide31.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tmp"/><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tmp"/><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gif"/><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9.jpeg"/><Relationship Id="rId1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0">
            <a:extLst>
              <a:ext uri="{FF2B5EF4-FFF2-40B4-BE49-F238E27FC236}">
                <a16:creationId xmlns="" xmlns:a16="http://schemas.microsoft.com/office/drawing/2014/main" id="{43E0C609-3C12-48BF-9449-77725402B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91200"/>
            <a:ext cx="62484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32129"/>
          <a:stretch/>
        </p:blipFill>
        <p:spPr>
          <a:xfrm>
            <a:off x="4648200" y="0"/>
            <a:ext cx="4477659" cy="3200400"/>
          </a:xfrm>
          <a:prstGeom prst="rect">
            <a:avLst/>
          </a:prstGeom>
        </p:spPr>
      </p:pic>
      <p:sp>
        <p:nvSpPr>
          <p:cNvPr id="5" name="Rectangle 4"/>
          <p:cNvSpPr/>
          <p:nvPr/>
        </p:nvSpPr>
        <p:spPr>
          <a:xfrm>
            <a:off x="1982489" y="603260"/>
            <a:ext cx="4076757" cy="1569660"/>
          </a:xfrm>
          <a:prstGeom prst="rect">
            <a:avLst/>
          </a:prstGeom>
          <a:noFill/>
        </p:spPr>
        <p:txBody>
          <a:bodyPr wrap="none">
            <a:spAutoFit/>
          </a:bodyPr>
          <a:lstStyle/>
          <a:p>
            <a:pPr>
              <a:defRPr/>
            </a:pPr>
            <a:r>
              <a:rPr lang="en-US" sz="96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ĐỊA LÍ </a:t>
            </a:r>
            <a:r>
              <a:rPr lang="en-US" sz="96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6</a:t>
            </a:r>
            <a:endParaRPr lang="en-US" sz="96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ndParaRPr>
          </a:p>
        </p:txBody>
      </p:sp>
      <p:pic>
        <p:nvPicPr>
          <p:cNvPr id="8" name="图片 1"/>
          <p:cNvPicPr>
            <a:picLocks noChangeAspect="1"/>
          </p:cNvPicPr>
          <p:nvPr/>
        </p:nvPicPr>
        <p:blipFill rotWithShape="1">
          <a:blip r:embed="rId5" cstate="print">
            <a:extLst>
              <a:ext uri="{28A0092B-C50C-407E-A947-70E740481C1C}">
                <a14:useLocalDpi xmlns:a14="http://schemas.microsoft.com/office/drawing/2010/main" val="0"/>
              </a:ext>
            </a:extLst>
          </a:blip>
          <a:srcRect t="39127" b="16381"/>
          <a:stretch/>
        </p:blipFill>
        <p:spPr>
          <a:xfrm>
            <a:off x="6056056" y="5015836"/>
            <a:ext cx="3106087" cy="1842164"/>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2526" y="1099326"/>
            <a:ext cx="1083066" cy="904360"/>
          </a:xfrm>
          <a:prstGeom prst="rect">
            <a:avLst/>
          </a:prstGeom>
        </p:spPr>
      </p:pic>
      <p:pic>
        <p:nvPicPr>
          <p:cNvPr id="11"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5200" y="1001546"/>
            <a:ext cx="1603682" cy="1339074"/>
          </a:xfrm>
          <a:prstGeom prst="rect">
            <a:avLst/>
          </a:prstGeom>
        </p:spPr>
      </p:pic>
      <p:sp>
        <p:nvSpPr>
          <p:cNvPr id="13" name="椭圆 1"/>
          <p:cNvSpPr/>
          <p:nvPr/>
        </p:nvSpPr>
        <p:spPr>
          <a:xfrm>
            <a:off x="457200" y="304800"/>
            <a:ext cx="609601" cy="59692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65000"/>
                  <a:lumOff val="35000"/>
                </a:schemeClr>
              </a:solidFill>
              <a:effectLst>
                <a:outerShdw blurRad="38100" dist="38100" dir="2700000" algn="tl">
                  <a:srgbClr val="000000">
                    <a:alpha val="43137"/>
                  </a:srgbClr>
                </a:outerShdw>
              </a:effectLst>
              <a:latin typeface="腾祥铁山楷书繁" panose="01010104010101010101" pitchFamily="2" charset="-122"/>
              <a:ea typeface="腾祥铁山楷书繁" panose="01010104010101010101" pitchFamily="2" charset="-122"/>
            </a:endParaRPr>
          </a:p>
        </p:txBody>
      </p:sp>
      <p:pic>
        <p:nvPicPr>
          <p:cNvPr id="12"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9956" y="134044"/>
            <a:ext cx="922533" cy="770315"/>
          </a:xfrm>
          <a:prstGeom prst="rect">
            <a:avLst/>
          </a:prstGeom>
        </p:spPr>
      </p:pic>
      <p:sp>
        <p:nvSpPr>
          <p:cNvPr id="2" name="TextBox 1"/>
          <p:cNvSpPr txBox="1"/>
          <p:nvPr/>
        </p:nvSpPr>
        <p:spPr>
          <a:xfrm>
            <a:off x="457200" y="3886200"/>
            <a:ext cx="83058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TIẾT 14,15,16 - BÀI 7: CHUYỂN ĐỘNG QUANH MẶT TRỜI CỦA TRÁI ĐẤT VÀ HỆ QUẢ</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667645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Rectangle 3"/>
          <p:cNvSpPr/>
          <p:nvPr/>
        </p:nvSpPr>
        <p:spPr>
          <a:xfrm>
            <a:off x="685800" y="568167"/>
            <a:ext cx="360650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LUYỆN TẬP:</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TextBox 4"/>
          <p:cNvSpPr txBox="1"/>
          <p:nvPr/>
        </p:nvSpPr>
        <p:spPr>
          <a:xfrm>
            <a:off x="914400" y="1413808"/>
            <a:ext cx="7162800" cy="1938992"/>
          </a:xfrm>
          <a:prstGeom prst="rect">
            <a:avLst/>
          </a:prstGeom>
          <a:noFill/>
        </p:spPr>
        <p:txBody>
          <a:bodyPr wrap="square" rtlCol="0">
            <a:spAutoFit/>
          </a:bodyPr>
          <a:lstStyle/>
          <a:p>
            <a:r>
              <a:rPr lang="en-US" sz="2000" b="1" i="1" dirty="0" smtClean="0">
                <a:solidFill>
                  <a:srgbClr val="0000FF"/>
                </a:solidFill>
                <a:latin typeface="Times New Roman" pitchFamily="18" charset="0"/>
                <a:cs typeface="Times New Roman" pitchFamily="18" charset="0"/>
              </a:rPr>
              <a:t>Câu 1: Thời gian Trái Đất quay trọn một vòng quanh Mặt Trời là bao lâu?</a:t>
            </a:r>
          </a:p>
          <a:p>
            <a:r>
              <a:rPr lang="en-US" sz="2000" b="1" i="1" dirty="0">
                <a:solidFill>
                  <a:srgbClr val="0000FF"/>
                </a:solidFill>
                <a:latin typeface="Times New Roman" pitchFamily="18" charset="0"/>
                <a:cs typeface="Times New Roman" pitchFamily="18" charset="0"/>
              </a:rPr>
              <a:t> </a:t>
            </a:r>
            <a:r>
              <a:rPr lang="en-US" sz="2000" b="1" i="1" dirty="0" smtClean="0">
                <a:solidFill>
                  <a:srgbClr val="0000FF"/>
                </a:solidFill>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A. 356 ngày 6 giờ.</a:t>
            </a:r>
          </a:p>
          <a:p>
            <a:r>
              <a:rPr lang="en-US" sz="2000" b="1" dirty="0">
                <a:solidFill>
                  <a:srgbClr val="0000FF"/>
                </a:solidFill>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    B. 366 ngày 6 giờ.</a:t>
            </a:r>
          </a:p>
          <a:p>
            <a:r>
              <a:rPr lang="en-US" sz="2000" b="1" dirty="0">
                <a:solidFill>
                  <a:srgbClr val="0000FF"/>
                </a:solidFill>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    C. 365 ngày 6 giờ.</a:t>
            </a:r>
          </a:p>
          <a:p>
            <a:r>
              <a:rPr lang="en-US" sz="2000" b="1" dirty="0">
                <a:solidFill>
                  <a:srgbClr val="0000FF"/>
                </a:solidFill>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    D. 386 ngày 6 giờ.</a:t>
            </a:r>
            <a:endParaRPr lang="en-US" sz="2000" b="1" dirty="0">
              <a:solidFill>
                <a:srgbClr val="0000FF"/>
              </a:solidFill>
              <a:latin typeface="Times New Roman" pitchFamily="18" charset="0"/>
              <a:cs typeface="Times New Roman" pitchFamily="18" charset="0"/>
            </a:endParaRPr>
          </a:p>
        </p:txBody>
      </p:sp>
      <p:sp>
        <p:nvSpPr>
          <p:cNvPr id="6" name="TextBox 5"/>
          <p:cNvSpPr txBox="1"/>
          <p:nvPr/>
        </p:nvSpPr>
        <p:spPr>
          <a:xfrm>
            <a:off x="914400" y="3395008"/>
            <a:ext cx="7162800" cy="1938992"/>
          </a:xfrm>
          <a:prstGeom prst="rect">
            <a:avLst/>
          </a:prstGeom>
          <a:noFill/>
        </p:spPr>
        <p:txBody>
          <a:bodyPr wrap="square" rtlCol="0">
            <a:spAutoFit/>
          </a:bodyPr>
          <a:lstStyle/>
          <a:p>
            <a:r>
              <a:rPr lang="en-US" sz="2000" b="1" i="1" dirty="0" smtClean="0">
                <a:solidFill>
                  <a:srgbClr val="0000FF"/>
                </a:solidFill>
                <a:latin typeface="Times New Roman" pitchFamily="18" charset="0"/>
                <a:cs typeface="Times New Roman" pitchFamily="18" charset="0"/>
              </a:rPr>
              <a:t>Câu 2: Thời gian Trái Đất quay trọn một vòng quanh Mặt Trời thì Trái Đất tự quay quanh trục bao nhiêu vòng?</a:t>
            </a:r>
          </a:p>
          <a:p>
            <a:r>
              <a:rPr lang="en-US" sz="2000" b="1" i="1" dirty="0">
                <a:solidFill>
                  <a:srgbClr val="0000FF"/>
                </a:solidFill>
                <a:latin typeface="Times New Roman" pitchFamily="18" charset="0"/>
                <a:cs typeface="Times New Roman" pitchFamily="18" charset="0"/>
              </a:rPr>
              <a:t> </a:t>
            </a:r>
            <a:r>
              <a:rPr lang="en-US" sz="2000" b="1" i="1" dirty="0" smtClean="0">
                <a:solidFill>
                  <a:srgbClr val="0000FF"/>
                </a:solidFill>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A. 356 vòng 1/4.</a:t>
            </a:r>
          </a:p>
          <a:p>
            <a:r>
              <a:rPr lang="en-US" sz="2000" b="1" dirty="0">
                <a:solidFill>
                  <a:srgbClr val="0000FF"/>
                </a:solidFill>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    B. 366 vòng  1/4.</a:t>
            </a:r>
          </a:p>
          <a:p>
            <a:r>
              <a:rPr lang="en-US" sz="2000" b="1" dirty="0">
                <a:solidFill>
                  <a:srgbClr val="0000FF"/>
                </a:solidFill>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    C. 365 </a:t>
            </a:r>
            <a:r>
              <a:rPr lang="en-US" sz="2000" b="1" dirty="0">
                <a:solidFill>
                  <a:srgbClr val="0000FF"/>
                </a:solidFill>
                <a:latin typeface="Times New Roman" pitchFamily="18" charset="0"/>
                <a:cs typeface="Times New Roman" pitchFamily="18" charset="0"/>
              </a:rPr>
              <a:t>vòng  1/4.</a:t>
            </a:r>
          </a:p>
          <a:p>
            <a:r>
              <a:rPr lang="en-US" sz="2000" b="1" dirty="0" smtClean="0">
                <a:solidFill>
                  <a:srgbClr val="0000FF"/>
                </a:solidFill>
                <a:latin typeface="Times New Roman" pitchFamily="18" charset="0"/>
                <a:cs typeface="Times New Roman" pitchFamily="18" charset="0"/>
              </a:rPr>
              <a:t>     D. 386 </a:t>
            </a:r>
            <a:r>
              <a:rPr lang="en-US" sz="2000" b="1" dirty="0">
                <a:solidFill>
                  <a:srgbClr val="0000FF"/>
                </a:solidFill>
                <a:latin typeface="Times New Roman" pitchFamily="18" charset="0"/>
                <a:cs typeface="Times New Roman" pitchFamily="18" charset="0"/>
              </a:rPr>
              <a:t>vòng  1/4.</a:t>
            </a:r>
          </a:p>
        </p:txBody>
      </p:sp>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t="39127" b="16381"/>
          <a:stretch/>
        </p:blipFill>
        <p:spPr>
          <a:xfrm>
            <a:off x="5601916" y="4757255"/>
            <a:ext cx="3542084" cy="2100745"/>
          </a:xfrm>
          <a:prstGeom prst="rect">
            <a:avLst/>
          </a:prstGeom>
        </p:spPr>
      </p:pic>
      <p:pic>
        <p:nvPicPr>
          <p:cNvPr id="9" name="图片 10">
            <a:extLst>
              <a:ext uri="{FF2B5EF4-FFF2-40B4-BE49-F238E27FC236}">
                <a16:creationId xmlns="" xmlns:a16="http://schemas.microsoft.com/office/drawing/2014/main" id="{43E0C609-3C12-48BF-9449-77725402B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791200"/>
            <a:ext cx="6015061"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a:extLst>
              <a:ext uri="{FF2B5EF4-FFF2-40B4-BE49-F238E27FC236}">
                <a16:creationId xmlns="" xmlns:a16="http://schemas.microsoft.com/office/drawing/2014/main" id="{96A466EC-B468-4B7A-AC6A-2BE9667C73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69093" y="5167531"/>
            <a:ext cx="2626186" cy="182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16">
            <a:extLst>
              <a:ext uri="{FF2B5EF4-FFF2-40B4-BE49-F238E27FC236}">
                <a16:creationId xmlns="" xmlns:a16="http://schemas.microsoft.com/office/drawing/2014/main" id="{9A5A4A07-8E07-4037-9694-8A058172EA5B}"/>
              </a:ext>
            </a:extLst>
          </p:cNvPr>
          <p:cNvGrpSpPr>
            <a:grpSpLocks/>
          </p:cNvGrpSpPr>
          <p:nvPr/>
        </p:nvGrpSpPr>
        <p:grpSpPr bwMode="auto">
          <a:xfrm>
            <a:off x="-105012" y="5578818"/>
            <a:ext cx="965200" cy="978082"/>
            <a:chOff x="3393422" y="3429000"/>
            <a:chExt cx="3117731" cy="2201738"/>
          </a:xfrm>
        </p:grpSpPr>
        <p:pic>
          <p:nvPicPr>
            <p:cNvPr id="12" name="图片 6">
              <a:extLst>
                <a:ext uri="{FF2B5EF4-FFF2-40B4-BE49-F238E27FC236}">
                  <a16:creationId xmlns="" xmlns:a16="http://schemas.microsoft.com/office/drawing/2014/main" id="{010DA046-D232-4D5E-80CD-A3BB0DC455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3">
              <a:extLst>
                <a:ext uri="{FF2B5EF4-FFF2-40B4-BE49-F238E27FC236}">
                  <a16:creationId xmlns="" xmlns:a16="http://schemas.microsoft.com/office/drawing/2014/main" id="{FFDCCABB-D48C-4610-8200-34760B10A3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图片 14">
            <a:extLst>
              <a:ext uri="{FF2B5EF4-FFF2-40B4-BE49-F238E27FC236}">
                <a16:creationId xmlns="" xmlns:a16="http://schemas.microsoft.com/office/drawing/2014/main" id="{1A0E351E-F9AF-497B-A41B-BF6B028EC2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88593" y="6556900"/>
            <a:ext cx="299280" cy="39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a:extLst>
              <a:ext uri="{FF2B5EF4-FFF2-40B4-BE49-F238E27FC236}">
                <a16:creationId xmlns="" xmlns:a16="http://schemas.microsoft.com/office/drawing/2014/main" id="{1A0E351E-F9AF-497B-A41B-BF6B028EC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904999" y="6232571"/>
            <a:ext cx="583845" cy="73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1">
            <a:extLst>
              <a:ext uri="{FF2B5EF4-FFF2-40B4-BE49-F238E27FC236}">
                <a16:creationId xmlns:a16="http://schemas.microsoft.com/office/drawing/2014/main" xmlns="" id="{9573762D-1087-49E4-93F6-9AC74C56A4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6600" y="5943600"/>
            <a:ext cx="1295400" cy="115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6654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3" end="3"/>
                                            </p:txEl>
                                          </p:spTgt>
                                        </p:tgtEl>
                                        <p:attrNameLst>
                                          <p:attrName>ppt_x</p:attrName>
                                          <p:attrName>ppt_y</p:attrName>
                                        </p:attrNameLst>
                                      </p:cBhvr>
                                    </p:animMotion>
                                    <p:animRot by="1500000">
                                      <p:cBhvr>
                                        <p:cTn id="7" dur="125" fill="hold">
                                          <p:stCondLst>
                                            <p:cond delay="0"/>
                                          </p:stCondLst>
                                        </p:cTn>
                                        <p:tgtEl>
                                          <p:spTgt spid="5">
                                            <p:txEl>
                                              <p:pRg st="3" end="3"/>
                                            </p:txEl>
                                          </p:spTgt>
                                        </p:tgtEl>
                                        <p:attrNameLst>
                                          <p:attrName>r</p:attrName>
                                        </p:attrNameLst>
                                      </p:cBhvr>
                                    </p:animRot>
                                    <p:animRot by="-1500000">
                                      <p:cBhvr>
                                        <p:cTn id="8" dur="125" fill="hold">
                                          <p:stCondLst>
                                            <p:cond delay="125"/>
                                          </p:stCondLst>
                                        </p:cTn>
                                        <p:tgtEl>
                                          <p:spTgt spid="5">
                                            <p:txEl>
                                              <p:pRg st="3" end="3"/>
                                            </p:txEl>
                                          </p:spTgt>
                                        </p:tgtEl>
                                        <p:attrNameLst>
                                          <p:attrName>r</p:attrName>
                                        </p:attrNameLst>
                                      </p:cBhvr>
                                    </p:animRot>
                                    <p:animRot by="-1500000">
                                      <p:cBhvr>
                                        <p:cTn id="9" dur="125" fill="hold">
                                          <p:stCondLst>
                                            <p:cond delay="250"/>
                                          </p:stCondLst>
                                        </p:cTn>
                                        <p:tgtEl>
                                          <p:spTgt spid="5">
                                            <p:txEl>
                                              <p:pRg st="3" end="3"/>
                                            </p:txEl>
                                          </p:spTgt>
                                        </p:tgtEl>
                                        <p:attrNameLst>
                                          <p:attrName>r</p:attrName>
                                        </p:attrNameLst>
                                      </p:cBhvr>
                                    </p:animRot>
                                    <p:animRot by="1500000">
                                      <p:cBhvr>
                                        <p:cTn id="10" dur="125" fill="hold">
                                          <p:stCondLst>
                                            <p:cond delay="375"/>
                                          </p:stCondLst>
                                        </p:cTn>
                                        <p:tgtEl>
                                          <p:spTgt spid="5">
                                            <p:txEl>
                                              <p:pRg st="3" end="3"/>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
                                            <p:txEl>
                                              <p:pRg st="3" end="3"/>
                                            </p:txEl>
                                          </p:spTgt>
                                        </p:tgtEl>
                                        <p:attrNameLst>
                                          <p:attrName>ppt_x</p:attrName>
                                          <p:attrName>ppt_y</p:attrName>
                                        </p:attrNameLst>
                                      </p:cBhvr>
                                    </p:animMotion>
                                    <p:animRot by="1500000">
                                      <p:cBhvr>
                                        <p:cTn id="15" dur="125" fill="hold">
                                          <p:stCondLst>
                                            <p:cond delay="0"/>
                                          </p:stCondLst>
                                        </p:cTn>
                                        <p:tgtEl>
                                          <p:spTgt spid="6">
                                            <p:txEl>
                                              <p:pRg st="3" end="3"/>
                                            </p:txEl>
                                          </p:spTgt>
                                        </p:tgtEl>
                                        <p:attrNameLst>
                                          <p:attrName>r</p:attrName>
                                        </p:attrNameLst>
                                      </p:cBhvr>
                                    </p:animRot>
                                    <p:animRot by="-1500000">
                                      <p:cBhvr>
                                        <p:cTn id="16" dur="125" fill="hold">
                                          <p:stCondLst>
                                            <p:cond delay="125"/>
                                          </p:stCondLst>
                                        </p:cTn>
                                        <p:tgtEl>
                                          <p:spTgt spid="6">
                                            <p:txEl>
                                              <p:pRg st="3" end="3"/>
                                            </p:txEl>
                                          </p:spTgt>
                                        </p:tgtEl>
                                        <p:attrNameLst>
                                          <p:attrName>r</p:attrName>
                                        </p:attrNameLst>
                                      </p:cBhvr>
                                    </p:animRot>
                                    <p:animRot by="-1500000">
                                      <p:cBhvr>
                                        <p:cTn id="17" dur="125" fill="hold">
                                          <p:stCondLst>
                                            <p:cond delay="250"/>
                                          </p:stCondLst>
                                        </p:cTn>
                                        <p:tgtEl>
                                          <p:spTgt spid="6">
                                            <p:txEl>
                                              <p:pRg st="3" end="3"/>
                                            </p:txEl>
                                          </p:spTgt>
                                        </p:tgtEl>
                                        <p:attrNameLst>
                                          <p:attrName>r</p:attrName>
                                        </p:attrNameLst>
                                      </p:cBhvr>
                                    </p:animRot>
                                    <p:animRot by="1500000">
                                      <p:cBhvr>
                                        <p:cTn id="18" dur="125" fill="hold">
                                          <p:stCondLst>
                                            <p:cond delay="375"/>
                                          </p:stCondLst>
                                        </p:cTn>
                                        <p:tgtEl>
                                          <p:spTgt spid="6">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Oval 3"/>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TextBox 5"/>
          <p:cNvSpPr txBox="1"/>
          <p:nvPr/>
        </p:nvSpPr>
        <p:spPr>
          <a:xfrm>
            <a:off x="685800" y="1524000"/>
            <a:ext cx="67056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II. Hệ quả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7" name="Rectangle 6"/>
          <p:cNvSpPr/>
          <p:nvPr/>
        </p:nvSpPr>
        <p:spPr>
          <a:xfrm>
            <a:off x="1058568" y="1981200"/>
            <a:ext cx="2522832" cy="400110"/>
          </a:xfrm>
          <a:prstGeom prst="rect">
            <a:avLst/>
          </a:prstGeom>
        </p:spPr>
        <p:txBody>
          <a:bodyPr wrap="square">
            <a:spAutoFit/>
          </a:bodyPr>
          <a:lstStyle/>
          <a:p>
            <a:r>
              <a:rPr lang="en-US" sz="2000" b="1" i="1" dirty="0" smtClean="0">
                <a:latin typeface="Times New Roman" pitchFamily="18" charset="0"/>
                <a:cs typeface="Times New Roman" pitchFamily="18" charset="0"/>
              </a:rPr>
              <a:t>1. Hiện tượng mùa:</a:t>
            </a:r>
            <a:endParaRPr lang="en-US" sz="2000" b="1" i="1" dirty="0">
              <a:latin typeface="Times New Roman" pitchFamily="18" charset="0"/>
              <a:cs typeface="Times New Roman" pitchFamily="18" charset="0"/>
            </a:endParaRPr>
          </a:p>
        </p:txBody>
      </p:sp>
      <p:sp>
        <p:nvSpPr>
          <p:cNvPr id="8" name="Rectangle 7"/>
          <p:cNvSpPr/>
          <p:nvPr/>
        </p:nvSpPr>
        <p:spPr>
          <a:xfrm>
            <a:off x="1058568" y="4267200"/>
            <a:ext cx="5266032" cy="400110"/>
          </a:xfrm>
          <a:prstGeom prst="rect">
            <a:avLst/>
          </a:prstGeom>
        </p:spPr>
        <p:txBody>
          <a:bodyPr wrap="square">
            <a:spAutoFit/>
          </a:bodyPr>
          <a:lstStyle/>
          <a:p>
            <a:r>
              <a:rPr lang="en-US" sz="2000" b="1" i="1" dirty="0">
                <a:latin typeface="Times New Roman" pitchFamily="18" charset="0"/>
                <a:cs typeface="Times New Roman" pitchFamily="18" charset="0"/>
              </a:rPr>
              <a:t>2</a:t>
            </a:r>
            <a:r>
              <a:rPr lang="en-US" sz="2000" b="1" i="1" dirty="0" smtClean="0">
                <a:latin typeface="Times New Roman" pitchFamily="18" charset="0"/>
                <a:cs typeface="Times New Roman" pitchFamily="18" charset="0"/>
              </a:rPr>
              <a:t>. Hiện tượng ngày đêm dài ngắn theo mùa:</a:t>
            </a:r>
            <a:endParaRPr lang="en-US" sz="2000" b="1" i="1" dirty="0">
              <a:latin typeface="Times New Roman" pitchFamily="18" charset="0"/>
              <a:cs typeface="Times New Roman" pitchFamily="18" charset="0"/>
            </a:endParaRPr>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658" y="2133600"/>
            <a:ext cx="4991542" cy="2057400"/>
          </a:xfrm>
          <a:prstGeom prst="rect">
            <a:avLst/>
          </a:prstGeom>
        </p:spPr>
      </p:pic>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4279" y="4759656"/>
            <a:ext cx="4943921" cy="1717343"/>
          </a:xfrm>
          <a:prstGeom prst="rect">
            <a:avLst/>
          </a:prstGeom>
        </p:spPr>
      </p:pic>
    </p:spTree>
    <p:extLst>
      <p:ext uri="{BB962C8B-B14F-4D97-AF65-F5344CB8AC3E}">
        <p14:creationId xmlns:p14="http://schemas.microsoft.com/office/powerpoint/2010/main" val="34030411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cxnSp>
        <p:nvCxnSpPr>
          <p:cNvPr id="22" name="Straight Arrow Connector 21"/>
          <p:cNvCxnSpPr>
            <a:stCxn id="18" idx="2"/>
          </p:cNvCxnSpPr>
          <p:nvPr/>
        </p:nvCxnSpPr>
        <p:spPr>
          <a:xfrm>
            <a:off x="1143000" y="3917459"/>
            <a:ext cx="4495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390503" y="2985482"/>
            <a:ext cx="39432" cy="189131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TextBox 5"/>
          <p:cNvSpPr txBox="1"/>
          <p:nvPr/>
        </p:nvSpPr>
        <p:spPr>
          <a:xfrm>
            <a:off x="685800" y="1371600"/>
            <a:ext cx="67056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II. Hệ quả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7" name="Rectangle 6"/>
          <p:cNvSpPr/>
          <p:nvPr/>
        </p:nvSpPr>
        <p:spPr>
          <a:xfrm>
            <a:off x="1058568" y="1828800"/>
            <a:ext cx="2522832" cy="400110"/>
          </a:xfrm>
          <a:prstGeom prst="rect">
            <a:avLst/>
          </a:prstGeom>
        </p:spPr>
        <p:txBody>
          <a:bodyPr wrap="square">
            <a:spAutoFit/>
          </a:bodyPr>
          <a:lstStyle/>
          <a:p>
            <a:r>
              <a:rPr lang="en-US" sz="2000" b="1" i="1" dirty="0" smtClean="0">
                <a:latin typeface="Times New Roman" pitchFamily="18" charset="0"/>
                <a:cs typeface="Times New Roman" pitchFamily="18" charset="0"/>
              </a:rPr>
              <a:t>1. Hiện tượng mùa:</a:t>
            </a:r>
            <a:endParaRPr lang="en-US" sz="2000" b="1" i="1" dirty="0">
              <a:latin typeface="Times New Roman" pitchFamily="18" charset="0"/>
              <a:cs typeface="Times New Roman" pitchFamily="18" charset="0"/>
            </a:endParaRPr>
          </a:p>
        </p:txBody>
      </p:sp>
      <p:grpSp>
        <p:nvGrpSpPr>
          <p:cNvPr id="8" name="Group 7"/>
          <p:cNvGrpSpPr/>
          <p:nvPr/>
        </p:nvGrpSpPr>
        <p:grpSpPr>
          <a:xfrm>
            <a:off x="2886180" y="2468682"/>
            <a:ext cx="1167035" cy="1033601"/>
            <a:chOff x="3562349" y="152400"/>
            <a:chExt cx="2303463" cy="2303462"/>
          </a:xfrm>
        </p:grpSpPr>
        <p:grpSp>
          <p:nvGrpSpPr>
            <p:cNvPr id="9" name="Group 8"/>
            <p:cNvGrpSpPr>
              <a:grpSpLocks/>
            </p:cNvGrpSpPr>
            <p:nvPr/>
          </p:nvGrpSpPr>
          <p:grpSpPr bwMode="auto">
            <a:xfrm>
              <a:off x="3562349" y="152400"/>
              <a:ext cx="2303463" cy="2303462"/>
              <a:chOff x="-250" y="1344"/>
              <a:chExt cx="1451" cy="1451"/>
            </a:xfrm>
          </p:grpSpPr>
          <p:sp>
            <p:nvSpPr>
              <p:cNvPr id="11" name="Line 7"/>
              <p:cNvSpPr>
                <a:spLocks noChangeShapeType="1"/>
              </p:cNvSpPr>
              <p:nvPr/>
            </p:nvSpPr>
            <p:spPr bwMode="auto">
              <a:xfrm flipH="1">
                <a:off x="332" y="1541"/>
                <a:ext cx="272" cy="10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6" descr="GLOB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0" y="1344"/>
                <a:ext cx="1451"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Oval 9"/>
            <p:cNvSpPr/>
            <p:nvPr/>
          </p:nvSpPr>
          <p:spPr>
            <a:xfrm>
              <a:off x="4035837" y="628813"/>
              <a:ext cx="1325880" cy="13258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Box 17"/>
          <p:cNvSpPr txBox="1">
            <a:spLocks noChangeArrowheads="1"/>
          </p:cNvSpPr>
          <p:nvPr/>
        </p:nvSpPr>
        <p:spPr bwMode="auto">
          <a:xfrm>
            <a:off x="5943600" y="3593427"/>
            <a:ext cx="1028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a:solidFill>
                  <a:schemeClr val="folHlink"/>
                </a:solidFill>
                <a:cs typeface="Times New Roman" pitchFamily="18" charset="0"/>
              </a:rPr>
              <a:t>22 - 12</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Đông chí</a:t>
            </a:r>
            <a:endParaRPr lang="en-US" sz="1400" b="1" dirty="0">
              <a:solidFill>
                <a:schemeClr val="folHlink"/>
              </a:solidFill>
              <a:cs typeface="Times New Roman" pitchFamily="18" charset="0"/>
            </a:endParaRPr>
          </a:p>
        </p:txBody>
      </p:sp>
      <p:sp>
        <p:nvSpPr>
          <p:cNvPr id="14" name="Text Box 18"/>
          <p:cNvSpPr txBox="1">
            <a:spLocks noChangeArrowheads="1"/>
          </p:cNvSpPr>
          <p:nvPr/>
        </p:nvSpPr>
        <p:spPr bwMode="auto">
          <a:xfrm>
            <a:off x="2743200" y="5041227"/>
            <a:ext cx="12946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r>
              <a:rPr lang="en-US" sz="1400" b="1" dirty="0">
                <a:solidFill>
                  <a:schemeClr val="folHlink"/>
                </a:solidFill>
                <a:cs typeface="Times New Roman" pitchFamily="18" charset="0"/>
              </a:rPr>
              <a:t>23 </a:t>
            </a:r>
            <a:r>
              <a:rPr lang="en-US" sz="1400" b="1" dirty="0" smtClean="0">
                <a:solidFill>
                  <a:schemeClr val="folHlink"/>
                </a:solidFill>
                <a:cs typeface="Times New Roman" pitchFamily="18" charset="0"/>
              </a:rPr>
              <a:t>- 9 </a:t>
            </a:r>
          </a:p>
          <a:p>
            <a:pPr algn="ctr" eaLnBrk="1" hangingPunct="1"/>
            <a:r>
              <a:rPr lang="en-US" sz="1400" b="1" dirty="0" smtClean="0">
                <a:solidFill>
                  <a:schemeClr val="folHlink"/>
                </a:solidFill>
                <a:cs typeface="Times New Roman" pitchFamily="18" charset="0"/>
              </a:rPr>
              <a:t>Thu phân</a:t>
            </a:r>
            <a:endParaRPr lang="en-US" sz="1400" b="1" dirty="0">
              <a:solidFill>
                <a:schemeClr val="folHlink"/>
              </a:solidFill>
              <a:cs typeface="Times New Roman" pitchFamily="18" charset="0"/>
            </a:endParaRPr>
          </a:p>
        </p:txBody>
      </p:sp>
      <p:sp>
        <p:nvSpPr>
          <p:cNvPr id="15" name="Text Box 19"/>
          <p:cNvSpPr txBox="1">
            <a:spLocks noChangeArrowheads="1"/>
          </p:cNvSpPr>
          <p:nvPr/>
        </p:nvSpPr>
        <p:spPr bwMode="auto">
          <a:xfrm>
            <a:off x="2776144" y="2209800"/>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a:solidFill>
                  <a:schemeClr val="folHlink"/>
                </a:solidFill>
                <a:cs typeface="Times New Roman" pitchFamily="18" charset="0"/>
              </a:rPr>
              <a:t>21 - 3</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Xuân phân</a:t>
            </a:r>
            <a:endParaRPr lang="en-US" sz="1400" b="1" dirty="0">
              <a:solidFill>
                <a:schemeClr val="folHlink"/>
              </a:solidFill>
              <a:cs typeface="Times New Roman" pitchFamily="18" charset="0"/>
            </a:endParaRPr>
          </a:p>
        </p:txBody>
      </p:sp>
      <p:sp>
        <p:nvSpPr>
          <p:cNvPr id="16" name="Text Box 20"/>
          <p:cNvSpPr txBox="1">
            <a:spLocks noChangeArrowheads="1"/>
          </p:cNvSpPr>
          <p:nvPr/>
        </p:nvSpPr>
        <p:spPr bwMode="auto">
          <a:xfrm>
            <a:off x="304800" y="3695499"/>
            <a:ext cx="7432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smtClean="0">
                <a:solidFill>
                  <a:schemeClr val="folHlink"/>
                </a:solidFill>
                <a:cs typeface="Times New Roman" pitchFamily="18" charset="0"/>
              </a:rPr>
              <a:t>22 </a:t>
            </a:r>
            <a:r>
              <a:rPr lang="en-US" sz="1400" b="1" dirty="0">
                <a:solidFill>
                  <a:schemeClr val="folHlink"/>
                </a:solidFill>
                <a:cs typeface="Times New Roman" pitchFamily="18" charset="0"/>
              </a:rPr>
              <a:t>- 6 </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Hạ chí</a:t>
            </a:r>
            <a:endParaRPr lang="en-US" sz="1400" b="1" dirty="0">
              <a:solidFill>
                <a:schemeClr val="folHlink"/>
              </a:solidFill>
              <a:cs typeface="Times New Roman" pitchFamily="18" charset="0"/>
            </a:endParaRPr>
          </a:p>
        </p:txBody>
      </p:sp>
      <p:pic>
        <p:nvPicPr>
          <p:cNvPr id="17" name="Picture 2" descr="C:\Users\ADMIN\Desktop\tải xuống.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2973670" y="3442897"/>
            <a:ext cx="912530" cy="912530"/>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1143000" y="2971800"/>
            <a:ext cx="4572000" cy="1891318"/>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886200" y="3240673"/>
            <a:ext cx="1143000" cy="523220"/>
          </a:xfrm>
          <a:prstGeom prst="rect">
            <a:avLst/>
          </a:prstGeom>
          <a:noFill/>
        </p:spPr>
        <p:txBody>
          <a:bodyPr wrap="square" rtlCol="0">
            <a:spAutoFit/>
          </a:bodyPr>
          <a:lstStyle/>
          <a:p>
            <a:r>
              <a:rPr lang="en-US" sz="1400" b="1" dirty="0" smtClean="0">
                <a:solidFill>
                  <a:srgbClr val="7030A0"/>
                </a:solidFill>
                <a:latin typeface="Times New Roman" pitchFamily="18" charset="0"/>
                <a:cs typeface="Times New Roman" pitchFamily="18" charset="0"/>
              </a:rPr>
              <a:t>Lập xuân</a:t>
            </a:r>
          </a:p>
          <a:p>
            <a:r>
              <a:rPr lang="en-US" sz="1400" b="1" dirty="0" smtClean="0">
                <a:solidFill>
                  <a:srgbClr val="7030A0"/>
                </a:solidFill>
                <a:latin typeface="Times New Roman" pitchFamily="18" charset="0"/>
                <a:cs typeface="Times New Roman" pitchFamily="18" charset="0"/>
              </a:rPr>
              <a:t>Mùa đông</a:t>
            </a:r>
            <a:endParaRPr lang="en-US" sz="1400" b="1" dirty="0">
              <a:solidFill>
                <a:srgbClr val="7030A0"/>
              </a:solidFill>
              <a:latin typeface="Times New Roman" pitchFamily="18" charset="0"/>
              <a:cs typeface="Times New Roman" pitchFamily="18" charset="0"/>
            </a:endParaRPr>
          </a:p>
        </p:txBody>
      </p:sp>
      <p:sp>
        <p:nvSpPr>
          <p:cNvPr id="27" name="TextBox 26"/>
          <p:cNvSpPr txBox="1"/>
          <p:nvPr/>
        </p:nvSpPr>
        <p:spPr>
          <a:xfrm>
            <a:off x="2057400" y="3239536"/>
            <a:ext cx="990600" cy="523220"/>
          </a:xfrm>
          <a:prstGeom prst="rect">
            <a:avLst/>
          </a:prstGeom>
          <a:noFill/>
        </p:spPr>
        <p:txBody>
          <a:bodyPr wrap="square" rtlCol="0">
            <a:spAutoFit/>
          </a:bodyPr>
          <a:lstStyle/>
          <a:p>
            <a:r>
              <a:rPr lang="en-US" sz="1400" b="1" dirty="0" smtClean="0">
                <a:solidFill>
                  <a:srgbClr val="7030A0"/>
                </a:solidFill>
                <a:latin typeface="Times New Roman" pitchFamily="18" charset="0"/>
                <a:cs typeface="Times New Roman" pitchFamily="18" charset="0"/>
              </a:rPr>
              <a:t>Lập hạ</a:t>
            </a:r>
          </a:p>
          <a:p>
            <a:r>
              <a:rPr lang="en-US" sz="1400" b="1" dirty="0" smtClean="0">
                <a:solidFill>
                  <a:srgbClr val="7030A0"/>
                </a:solidFill>
                <a:latin typeface="Times New Roman" pitchFamily="18" charset="0"/>
                <a:cs typeface="Times New Roman" pitchFamily="18" charset="0"/>
              </a:rPr>
              <a:t>Mùa xuân</a:t>
            </a:r>
            <a:endParaRPr lang="en-US" sz="1400" b="1" dirty="0">
              <a:solidFill>
                <a:srgbClr val="7030A0"/>
              </a:solidFill>
              <a:latin typeface="Times New Roman" pitchFamily="18" charset="0"/>
              <a:cs typeface="Times New Roman" pitchFamily="18" charset="0"/>
            </a:endParaRPr>
          </a:p>
        </p:txBody>
      </p:sp>
      <p:sp>
        <p:nvSpPr>
          <p:cNvPr id="28" name="TextBox 27"/>
          <p:cNvSpPr txBox="1"/>
          <p:nvPr/>
        </p:nvSpPr>
        <p:spPr>
          <a:xfrm>
            <a:off x="3886200" y="4114800"/>
            <a:ext cx="1143000" cy="523220"/>
          </a:xfrm>
          <a:prstGeom prst="rect">
            <a:avLst/>
          </a:prstGeom>
          <a:noFill/>
        </p:spPr>
        <p:txBody>
          <a:bodyPr wrap="square" rtlCol="0">
            <a:spAutoFit/>
          </a:bodyPr>
          <a:lstStyle/>
          <a:p>
            <a:r>
              <a:rPr lang="en-US" sz="1400" b="1" dirty="0" smtClean="0">
                <a:solidFill>
                  <a:srgbClr val="7030A0"/>
                </a:solidFill>
                <a:latin typeface="Times New Roman" pitchFamily="18" charset="0"/>
                <a:cs typeface="Times New Roman" pitchFamily="18" charset="0"/>
              </a:rPr>
              <a:t>Lập đông</a:t>
            </a:r>
          </a:p>
          <a:p>
            <a:r>
              <a:rPr lang="en-US" sz="1400" b="1" dirty="0" smtClean="0">
                <a:solidFill>
                  <a:srgbClr val="7030A0"/>
                </a:solidFill>
                <a:latin typeface="Times New Roman" pitchFamily="18" charset="0"/>
                <a:cs typeface="Times New Roman" pitchFamily="18" charset="0"/>
              </a:rPr>
              <a:t>Mùa thu</a:t>
            </a:r>
            <a:endParaRPr lang="en-US" sz="1400" b="1" dirty="0">
              <a:solidFill>
                <a:srgbClr val="7030A0"/>
              </a:solidFill>
              <a:latin typeface="Times New Roman" pitchFamily="18" charset="0"/>
              <a:cs typeface="Times New Roman" pitchFamily="18" charset="0"/>
            </a:endParaRPr>
          </a:p>
        </p:txBody>
      </p:sp>
      <p:sp>
        <p:nvSpPr>
          <p:cNvPr id="29" name="TextBox 28"/>
          <p:cNvSpPr txBox="1"/>
          <p:nvPr/>
        </p:nvSpPr>
        <p:spPr>
          <a:xfrm>
            <a:off x="2066820" y="4114800"/>
            <a:ext cx="904980" cy="523220"/>
          </a:xfrm>
          <a:prstGeom prst="rect">
            <a:avLst/>
          </a:prstGeom>
          <a:noFill/>
        </p:spPr>
        <p:txBody>
          <a:bodyPr wrap="square" rtlCol="0">
            <a:spAutoFit/>
          </a:bodyPr>
          <a:lstStyle/>
          <a:p>
            <a:r>
              <a:rPr lang="en-US" sz="1400" b="1" dirty="0" smtClean="0">
                <a:solidFill>
                  <a:srgbClr val="7030A0"/>
                </a:solidFill>
                <a:latin typeface="Times New Roman" pitchFamily="18" charset="0"/>
                <a:cs typeface="Times New Roman" pitchFamily="18" charset="0"/>
              </a:rPr>
              <a:t>Lập thu</a:t>
            </a:r>
          </a:p>
          <a:p>
            <a:r>
              <a:rPr lang="en-US" sz="1400" b="1" dirty="0" smtClean="0">
                <a:solidFill>
                  <a:srgbClr val="7030A0"/>
                </a:solidFill>
                <a:latin typeface="Times New Roman" pitchFamily="18" charset="0"/>
                <a:cs typeface="Times New Roman" pitchFamily="18" charset="0"/>
              </a:rPr>
              <a:t>Mùa hạ</a:t>
            </a:r>
            <a:endParaRPr lang="en-US" sz="1400" b="1" dirty="0">
              <a:solidFill>
                <a:srgbClr val="7030A0"/>
              </a:solidFill>
              <a:latin typeface="Times New Roman" pitchFamily="18" charset="0"/>
              <a:cs typeface="Times New Roman" pitchFamily="18" charset="0"/>
            </a:endParaRPr>
          </a:p>
        </p:txBody>
      </p:sp>
      <p:pic>
        <p:nvPicPr>
          <p:cNvPr id="30" name="图片 4">
            <a:extLst>
              <a:ext uri="{FF2B5EF4-FFF2-40B4-BE49-F238E27FC236}">
                <a16:creationId xmlns="" xmlns:a16="http://schemas.microsoft.com/office/drawing/2014/main" id="{43D235BB-ABED-41CB-AB07-3FA2D18970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r="52892" b="58246"/>
          <a:stretch>
            <a:fillRect/>
          </a:stretch>
        </p:blipFill>
        <p:spPr bwMode="auto">
          <a:xfrm>
            <a:off x="5465572" y="1910794"/>
            <a:ext cx="3983228" cy="16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5715000" y="2133600"/>
            <a:ext cx="2743200" cy="707886"/>
          </a:xfrm>
          <a:prstGeom prst="rect">
            <a:avLst/>
          </a:prstGeom>
          <a:noFill/>
        </p:spPr>
        <p:txBody>
          <a:bodyPr wrap="square" rtlCol="0">
            <a:spAutoFit/>
          </a:bodyPr>
          <a:lstStyle/>
          <a:p>
            <a:r>
              <a:rPr lang="en-US" sz="2000" b="1" i="1" dirty="0" smtClean="0">
                <a:solidFill>
                  <a:srgbClr val="FF0000"/>
                </a:solidFill>
                <a:latin typeface="Times New Roman" pitchFamily="18" charset="0"/>
                <a:cs typeface="Times New Roman" pitchFamily="18" charset="0"/>
              </a:rPr>
              <a:t>Mùa là gì?</a:t>
            </a:r>
          </a:p>
          <a:p>
            <a:r>
              <a:rPr lang="en-US" sz="2000" b="1" i="1" dirty="0" smtClean="0">
                <a:solidFill>
                  <a:srgbClr val="FF0000"/>
                </a:solidFill>
                <a:latin typeface="Times New Roman" pitchFamily="18" charset="0"/>
                <a:cs typeface="Times New Roman" pitchFamily="18" charset="0"/>
              </a:rPr>
              <a:t>Một năm có mấy mùa?</a:t>
            </a:r>
            <a:endParaRPr lang="en-US" sz="2000" b="1" i="1" dirty="0">
              <a:solidFill>
                <a:srgbClr val="FF0000"/>
              </a:solidFill>
              <a:latin typeface="Times New Roman" pitchFamily="18" charset="0"/>
              <a:cs typeface="Times New Roman" pitchFamily="18" charset="0"/>
            </a:endParaRPr>
          </a:p>
        </p:txBody>
      </p:sp>
      <p:sp>
        <p:nvSpPr>
          <p:cNvPr id="32" name="Round Diagonal Corner Rectangle 31"/>
          <p:cNvSpPr/>
          <p:nvPr/>
        </p:nvSpPr>
        <p:spPr>
          <a:xfrm>
            <a:off x="1048093" y="5638800"/>
            <a:ext cx="6409093" cy="762000"/>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i="1" dirty="0" smtClean="0">
                <a:solidFill>
                  <a:srgbClr val="FF0000"/>
                </a:solidFill>
                <a:latin typeface="Times New Roman" pitchFamily="18" charset="0"/>
                <a:cs typeface="Times New Roman" pitchFamily="18" charset="0"/>
              </a:rPr>
              <a:t>Mùa là một khoảng thời gian của năm, có những đặc điểm riêng về thời tiết và khí hậu.</a:t>
            </a:r>
            <a:endParaRPr lang="en-US" sz="2000" b="1" i="1" dirty="0">
              <a:solidFill>
                <a:srgbClr val="FF0000"/>
              </a:solidFill>
              <a:latin typeface="Times New Roman" pitchFamily="18" charset="0"/>
              <a:cs typeface="Times New Roman" pitchFamily="18" charset="0"/>
            </a:endParaRPr>
          </a:p>
        </p:txBody>
      </p:sp>
      <p:sp>
        <p:nvSpPr>
          <p:cNvPr id="33" name="10-Point Star 32"/>
          <p:cNvSpPr/>
          <p:nvPr/>
        </p:nvSpPr>
        <p:spPr>
          <a:xfrm>
            <a:off x="6781800" y="3657600"/>
            <a:ext cx="1828800" cy="1681691"/>
          </a:xfrm>
          <a:prstGeom prst="star1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dirty="0" smtClean="0">
                <a:solidFill>
                  <a:srgbClr val="FF0000"/>
                </a:solidFill>
              </a:rPr>
              <a:t>4</a:t>
            </a:r>
            <a:endParaRPr lang="en-US" sz="7200" dirty="0">
              <a:solidFill>
                <a:srgbClr val="FF0000"/>
              </a:solidFill>
            </a:endParaRPr>
          </a:p>
        </p:txBody>
      </p:sp>
    </p:spTree>
    <p:extLst>
      <p:ext uri="{BB962C8B-B14F-4D97-AF65-F5344CB8AC3E}">
        <p14:creationId xmlns:p14="http://schemas.microsoft.com/office/powerpoint/2010/main" val="305728543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childTnLst>
                                    <p:animMotion origin="layout" path="M -0.00295 -0.00185 C 0.13576 -0.00185 0.24896 0.05805 0.24896 0.13275 C 0.24896 0.20676 0.13576 0.26689 -0.00295 0.26689 C -0.14149 0.26689 -0.25434 0.20676 -0.25434 0.13275 C -0.25434 0.05805 -0.14149 -0.00185 -0.00295 -0.00185 Z " pathEditMode="relative" rAng="0" ptsTypes="fffff">
                                      <p:cBhvr>
                                        <p:cTn id="6" dur="10000" spd="-100000" fill="hold"/>
                                        <p:tgtEl>
                                          <p:spTgt spid="8"/>
                                        </p:tgtEl>
                                        <p:attrNameLst>
                                          <p:attrName>ppt_x</p:attrName>
                                          <p:attrName>ppt_y</p:attrName>
                                        </p:attrNameLst>
                                      </p:cBhvr>
                                      <p:rCtr x="17" y="13437"/>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2"/>
                                        </p:tgtEl>
                                        <p:attrNameLst>
                                          <p:attrName>ppt_y</p:attrName>
                                        </p:attrNameLst>
                                      </p:cBhvr>
                                      <p:tavLst>
                                        <p:tav tm="0">
                                          <p:val>
                                            <p:strVal val="#ppt_y"/>
                                          </p:val>
                                        </p:tav>
                                        <p:tav tm="100000">
                                          <p:val>
                                            <p:strVal val="#ppt_y"/>
                                          </p:val>
                                        </p:tav>
                                      </p:tavLst>
                                    </p:anim>
                                    <p:anim calcmode="lin" valueType="num">
                                      <p:cBhvr>
                                        <p:cTn id="25"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7" presetClass="emph" presetSubtype="0" fill="remove" grpId="1" nodeType="clickEffect">
                                  <p:stCondLst>
                                    <p:cond delay="0"/>
                                  </p:stCondLst>
                                  <p:childTnLst>
                                    <p:animClr clrSpc="rgb" dir="cw">
                                      <p:cBhvr override="childStyle">
                                        <p:cTn id="38" dur="250" autoRev="1" fill="remove"/>
                                        <p:tgtEl>
                                          <p:spTgt spid="33"/>
                                        </p:tgtEl>
                                        <p:attrNameLst>
                                          <p:attrName>style.color</p:attrName>
                                        </p:attrNameLst>
                                      </p:cBhvr>
                                      <p:to>
                                        <a:schemeClr val="bg1"/>
                                      </p:to>
                                    </p:animClr>
                                    <p:animClr clrSpc="rgb" dir="cw">
                                      <p:cBhvr>
                                        <p:cTn id="39" dur="250" autoRev="1" fill="remove"/>
                                        <p:tgtEl>
                                          <p:spTgt spid="33"/>
                                        </p:tgtEl>
                                        <p:attrNameLst>
                                          <p:attrName>fillcolor</p:attrName>
                                        </p:attrNameLst>
                                      </p:cBhvr>
                                      <p:to>
                                        <a:schemeClr val="bg1"/>
                                      </p:to>
                                    </p:animClr>
                                    <p:set>
                                      <p:cBhvr>
                                        <p:cTn id="40" dur="250" autoRev="1" fill="remove"/>
                                        <p:tgtEl>
                                          <p:spTgt spid="33"/>
                                        </p:tgtEl>
                                        <p:attrNameLst>
                                          <p:attrName>fill.type</p:attrName>
                                        </p:attrNameLst>
                                      </p:cBhvr>
                                      <p:to>
                                        <p:strVal val="solid"/>
                                      </p:to>
                                    </p:set>
                                    <p:set>
                                      <p:cBhvr>
                                        <p:cTn id="41" dur="250" autoRev="1" fill="remove"/>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Oval 3"/>
          <p:cNvSpPr/>
          <p:nvPr/>
        </p:nvSpPr>
        <p:spPr>
          <a:xfrm>
            <a:off x="838200" y="1524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2286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2971800"/>
            <a:ext cx="4268371" cy="2362200"/>
          </a:xfrm>
          <a:prstGeom prst="rect">
            <a:avLst/>
          </a:prstGeom>
        </p:spPr>
      </p:pic>
      <p:sp>
        <p:nvSpPr>
          <p:cNvPr id="8" name="TextBox 7"/>
          <p:cNvSpPr txBox="1"/>
          <p:nvPr/>
        </p:nvSpPr>
        <p:spPr>
          <a:xfrm>
            <a:off x="685800" y="1219200"/>
            <a:ext cx="67056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II. Hệ quả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9" name="Rectangle 8"/>
          <p:cNvSpPr/>
          <p:nvPr/>
        </p:nvSpPr>
        <p:spPr>
          <a:xfrm>
            <a:off x="1058568" y="1676400"/>
            <a:ext cx="2522832" cy="400110"/>
          </a:xfrm>
          <a:prstGeom prst="rect">
            <a:avLst/>
          </a:prstGeom>
        </p:spPr>
        <p:txBody>
          <a:bodyPr wrap="square">
            <a:spAutoFit/>
          </a:bodyPr>
          <a:lstStyle/>
          <a:p>
            <a:r>
              <a:rPr lang="en-US" sz="2000" b="1" i="1" dirty="0" smtClean="0">
                <a:latin typeface="Times New Roman" pitchFamily="18" charset="0"/>
                <a:cs typeface="Times New Roman" pitchFamily="18" charset="0"/>
              </a:rPr>
              <a:t>1. Hiện tượng mùa:</a:t>
            </a:r>
            <a:endParaRPr lang="en-US" sz="2000" b="1" i="1" dirty="0">
              <a:latin typeface="Times New Roman" pitchFamily="18" charset="0"/>
              <a:cs typeface="Times New Roman" pitchFamily="18" charset="0"/>
            </a:endParaRPr>
          </a:p>
        </p:txBody>
      </p:sp>
      <p:sp>
        <p:nvSpPr>
          <p:cNvPr id="10" name="Rounded Rectangle 9"/>
          <p:cNvSpPr/>
          <p:nvPr/>
        </p:nvSpPr>
        <p:spPr>
          <a:xfrm>
            <a:off x="4724400" y="1905000"/>
            <a:ext cx="4121895" cy="464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000" b="1" i="1" dirty="0">
                <a:latin typeface="Times New Roman" pitchFamily="18" charset="0"/>
                <a:cs typeface="Times New Roman" pitchFamily="18" charset="0"/>
              </a:rPr>
              <a:t>Quan sát hình 7.1 và </a:t>
            </a:r>
            <a:r>
              <a:rPr lang="vi-VN" sz="2000" b="1" i="1" dirty="0" smtClean="0">
                <a:latin typeface="Times New Roman" pitchFamily="18" charset="0"/>
                <a:cs typeface="Times New Roman" pitchFamily="18" charset="0"/>
              </a:rPr>
              <a:t>đ</a:t>
            </a:r>
            <a:r>
              <a:rPr lang="en-US" sz="2000" b="1" i="1" dirty="0" smtClean="0">
                <a:latin typeface="Times New Roman" pitchFamily="18" charset="0"/>
                <a:cs typeface="Times New Roman" pitchFamily="18" charset="0"/>
              </a:rPr>
              <a:t>ọc</a:t>
            </a:r>
            <a:r>
              <a:rPr lang="vi-VN" sz="2000" b="1" i="1" dirty="0" smtClean="0">
                <a:latin typeface="Times New Roman" pitchFamily="18" charset="0"/>
                <a:cs typeface="Times New Roman" pitchFamily="18" charset="0"/>
              </a:rPr>
              <a:t> </a:t>
            </a:r>
            <a:r>
              <a:rPr lang="vi-VN" sz="2000" b="1" i="1" dirty="0">
                <a:latin typeface="Times New Roman" pitchFamily="18" charset="0"/>
                <a:cs typeface="Times New Roman" pitchFamily="18" charset="0"/>
              </a:rPr>
              <a:t>thông tin trong bài, em hãy cho biết</a:t>
            </a:r>
            <a:r>
              <a:rPr lang="vi-VN" sz="2000" b="1" i="1" dirty="0" smtClean="0">
                <a:latin typeface="Times New Roman" pitchFamily="18" charset="0"/>
                <a:cs typeface="Times New Roman" pitchFamily="18" charset="0"/>
              </a:rPr>
              <a:t>:</a:t>
            </a:r>
            <a:endParaRPr lang="en-US" sz="2000" b="1" i="1" dirty="0" smtClean="0">
              <a:latin typeface="Times New Roman" pitchFamily="18" charset="0"/>
              <a:cs typeface="Times New Roman" pitchFamily="18" charset="0"/>
            </a:endParaRPr>
          </a:p>
          <a:p>
            <a:r>
              <a:rPr lang="en-US" sz="2000" b="1" i="1" dirty="0" smtClean="0">
                <a:latin typeface="Times New Roman" pitchFamily="18" charset="0"/>
                <a:cs typeface="Times New Roman" pitchFamily="18" charset="0"/>
              </a:rPr>
              <a:t>- </a:t>
            </a:r>
            <a:r>
              <a:rPr lang="vi-VN" sz="2000" b="1" i="1" dirty="0" smtClean="0">
                <a:latin typeface="Times New Roman" pitchFamily="18" charset="0"/>
                <a:cs typeface="Times New Roman" pitchFamily="18" charset="0"/>
              </a:rPr>
              <a:t>Vào </a:t>
            </a:r>
            <a:r>
              <a:rPr lang="vi-VN" sz="2000" b="1" i="1" dirty="0">
                <a:latin typeface="Times New Roman" pitchFamily="18" charset="0"/>
                <a:cs typeface="Times New Roman" pitchFamily="18" charset="0"/>
              </a:rPr>
              <a:t>các ngày </a:t>
            </a:r>
            <a:r>
              <a:rPr lang="vi-VN" sz="2000" b="1" i="1" dirty="0" smtClean="0">
                <a:latin typeface="Times New Roman" pitchFamily="18" charset="0"/>
                <a:cs typeface="Times New Roman" pitchFamily="18" charset="0"/>
              </a:rPr>
              <a:t>22-6, </a:t>
            </a:r>
            <a:r>
              <a:rPr lang="vi-VN" sz="2000" b="1" i="1" dirty="0">
                <a:latin typeface="Times New Roman" pitchFamily="18" charset="0"/>
                <a:cs typeface="Times New Roman" pitchFamily="18" charset="0"/>
              </a:rPr>
              <a:t>bán cầu Bắc hay bán cầu Nam ngả về phía Mặt Trời nhiều </a:t>
            </a:r>
            <a:r>
              <a:rPr lang="vi-VN" sz="2000" b="1" i="1" dirty="0" smtClean="0">
                <a:latin typeface="Times New Roman" pitchFamily="18" charset="0"/>
                <a:cs typeface="Times New Roman" pitchFamily="18" charset="0"/>
              </a:rPr>
              <a:t>hơn</a:t>
            </a:r>
            <a:r>
              <a:rPr lang="en-US" sz="2000" b="1" i="1" dirty="0" smtClean="0">
                <a:latin typeface="Times New Roman" pitchFamily="18" charset="0"/>
                <a:cs typeface="Times New Roman" pitchFamily="18" charset="0"/>
              </a:rPr>
              <a:t>?</a:t>
            </a:r>
          </a:p>
          <a:p>
            <a:r>
              <a:rPr lang="en-US" sz="2000" b="1" i="1" dirty="0" smtClean="0">
                <a:latin typeface="Times New Roman" pitchFamily="18" charset="0"/>
                <a:cs typeface="Times New Roman" pitchFamily="18" charset="0"/>
              </a:rPr>
              <a:t>- </a:t>
            </a:r>
            <a:r>
              <a:rPr lang="vi-VN" sz="2000" b="1" i="1" dirty="0" smtClean="0">
                <a:latin typeface="Times New Roman" pitchFamily="18" charset="0"/>
                <a:cs typeface="Times New Roman" pitchFamily="18" charset="0"/>
              </a:rPr>
              <a:t>Vào </a:t>
            </a:r>
            <a:r>
              <a:rPr lang="vi-VN" sz="2000" b="1" i="1" dirty="0">
                <a:latin typeface="Times New Roman" pitchFamily="18" charset="0"/>
                <a:cs typeface="Times New Roman" pitchFamily="18" charset="0"/>
              </a:rPr>
              <a:t>các ngày </a:t>
            </a:r>
            <a:r>
              <a:rPr lang="vi-VN" sz="2000" b="1" i="1" dirty="0" smtClean="0">
                <a:latin typeface="Times New Roman" pitchFamily="18" charset="0"/>
                <a:cs typeface="Times New Roman" pitchFamily="18" charset="0"/>
              </a:rPr>
              <a:t>22-12</a:t>
            </a:r>
            <a:r>
              <a:rPr lang="vi-VN" sz="2000" b="1" i="1" dirty="0">
                <a:latin typeface="Times New Roman" pitchFamily="18" charset="0"/>
                <a:cs typeface="Times New Roman" pitchFamily="18" charset="0"/>
              </a:rPr>
              <a:t>, bán cầu Bắc hay bán cầu Nam ngả về phía Mặt Trời nhiều </a:t>
            </a:r>
            <a:r>
              <a:rPr lang="vi-VN" sz="2000" b="1" i="1" dirty="0" smtClean="0">
                <a:latin typeface="Times New Roman" pitchFamily="18" charset="0"/>
                <a:cs typeface="Times New Roman" pitchFamily="18" charset="0"/>
              </a:rPr>
              <a:t>hơn</a:t>
            </a:r>
            <a:r>
              <a:rPr lang="en-US" sz="2000" b="1" i="1" dirty="0" smtClean="0">
                <a:latin typeface="Times New Roman" pitchFamily="18" charset="0"/>
                <a:cs typeface="Times New Roman" pitchFamily="18" charset="0"/>
              </a:rPr>
              <a:t>?</a:t>
            </a:r>
          </a:p>
          <a:p>
            <a:r>
              <a:rPr lang="en-US" sz="2000" b="1" i="1" dirty="0" smtClean="0">
                <a:latin typeface="Times New Roman" pitchFamily="18" charset="0"/>
                <a:cs typeface="Times New Roman" pitchFamily="18" charset="0"/>
              </a:rPr>
              <a:t>- Từ ngày 21-3 đến 23-9  </a:t>
            </a:r>
            <a:r>
              <a:rPr lang="en-US" sz="2000" b="1" i="1" dirty="0">
                <a:latin typeface="Times New Roman" pitchFamily="18" charset="0"/>
                <a:cs typeface="Times New Roman" pitchFamily="18" charset="0"/>
              </a:rPr>
              <a:t>ở bán cầu Bắc là mùa nóng hay mùa lạnh? Vì sao</a:t>
            </a:r>
            <a:r>
              <a:rPr lang="en-US" sz="2000" b="1" i="1" dirty="0" smtClean="0">
                <a:latin typeface="Times New Roman" pitchFamily="18" charset="0"/>
                <a:cs typeface="Times New Roman" pitchFamily="18" charset="0"/>
              </a:rPr>
              <a:t>?</a:t>
            </a:r>
          </a:p>
          <a:p>
            <a:r>
              <a:rPr lang="en-US" sz="2000" b="1" i="1" dirty="0" smtClean="0">
                <a:latin typeface="Times New Roman" pitchFamily="18" charset="0"/>
                <a:cs typeface="Times New Roman" pitchFamily="18" charset="0"/>
              </a:rPr>
              <a:t>- Từ ngày 23-9 đến 21-3  ở bán cầu Nam là mùa nóng hay mùa lạnh? Vì sao?</a:t>
            </a:r>
            <a:endParaRPr lang="vi-VN" sz="2000" b="1" i="1" dirty="0">
              <a:latin typeface="Times New Roman" pitchFamily="18" charset="0"/>
              <a:cs typeface="Times New Roman" pitchFamily="18" charset="0"/>
            </a:endParaRPr>
          </a:p>
        </p:txBody>
      </p:sp>
      <p:sp>
        <p:nvSpPr>
          <p:cNvPr id="12" name="Flowchart: Punched Tape 11"/>
          <p:cNvSpPr/>
          <p:nvPr/>
        </p:nvSpPr>
        <p:spPr>
          <a:xfrm>
            <a:off x="2286000" y="2076510"/>
            <a:ext cx="2209800" cy="66669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smtClean="0">
                <a:solidFill>
                  <a:srgbClr val="FF0000"/>
                </a:solidFill>
              </a:rPr>
              <a:t>THẢO LUẬN</a:t>
            </a:r>
            <a:endParaRPr lang="en-US" sz="2400" b="1" dirty="0">
              <a:solidFill>
                <a:srgbClr val="FF0000"/>
              </a:solidFill>
            </a:endParaRPr>
          </a:p>
        </p:txBody>
      </p:sp>
    </p:spTree>
    <p:extLst>
      <p:ext uri="{BB962C8B-B14F-4D97-AF65-F5344CB8AC3E}">
        <p14:creationId xmlns:p14="http://schemas.microsoft.com/office/powerpoint/2010/main" val="283035369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par>
                                <p:cTn id="15" presetID="18"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3962400" cy="2133600"/>
          </a:xfrm>
          <a:prstGeom prst="rect">
            <a:avLst/>
          </a:prstGeom>
        </p:spPr>
      </p:pic>
      <p:sp>
        <p:nvSpPr>
          <p:cNvPr id="7" name="TextBox 6"/>
          <p:cNvSpPr txBox="1"/>
          <p:nvPr/>
        </p:nvSpPr>
        <p:spPr>
          <a:xfrm>
            <a:off x="685800" y="304800"/>
            <a:ext cx="67056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II. Hệ quả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8" name="Rectangle 7"/>
          <p:cNvSpPr/>
          <p:nvPr/>
        </p:nvSpPr>
        <p:spPr>
          <a:xfrm>
            <a:off x="990600" y="685800"/>
            <a:ext cx="2522832" cy="400110"/>
          </a:xfrm>
          <a:prstGeom prst="rect">
            <a:avLst/>
          </a:prstGeom>
        </p:spPr>
        <p:txBody>
          <a:bodyPr wrap="square">
            <a:spAutoFit/>
          </a:bodyPr>
          <a:lstStyle/>
          <a:p>
            <a:r>
              <a:rPr lang="en-US" sz="2000" b="1" i="1" dirty="0" smtClean="0">
                <a:latin typeface="Times New Roman" pitchFamily="18" charset="0"/>
                <a:cs typeface="Times New Roman" pitchFamily="18" charset="0"/>
              </a:rPr>
              <a:t>1. Hiện tượng mùa:</a:t>
            </a:r>
            <a:endParaRPr lang="en-US" sz="2000" b="1" i="1" dirty="0">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678274678"/>
              </p:ext>
            </p:extLst>
          </p:nvPr>
        </p:nvGraphicFramePr>
        <p:xfrm>
          <a:off x="4191000" y="2133600"/>
          <a:ext cx="4572000" cy="1112520"/>
        </p:xfrm>
        <a:graphic>
          <a:graphicData uri="http://schemas.openxmlformats.org/drawingml/2006/table">
            <a:tbl>
              <a:tblPr firstRow="1" bandRow="1">
                <a:tableStyleId>{5C22544A-7EE6-4342-B048-85BDC9FD1C3A}</a:tableStyleId>
              </a:tblPr>
              <a:tblGrid>
                <a:gridCol w="914401"/>
                <a:gridCol w="1828800"/>
                <a:gridCol w="1828799"/>
              </a:tblGrid>
              <a:tr h="370840">
                <a:tc>
                  <a:txBody>
                    <a:bodyPr/>
                    <a:lstStyle/>
                    <a:p>
                      <a:r>
                        <a:rPr lang="en-US" b="1" dirty="0" smtClean="0">
                          <a:solidFill>
                            <a:schemeClr val="tx1"/>
                          </a:solidFill>
                          <a:latin typeface="Times New Roman" pitchFamily="18" charset="0"/>
                          <a:cs typeface="Times New Roman" pitchFamily="18" charset="0"/>
                        </a:rPr>
                        <a:t>NGÀY</a:t>
                      </a:r>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latin typeface="Times New Roman" pitchFamily="18" charset="0"/>
                          <a:cs typeface="Times New Roman" pitchFamily="18" charset="0"/>
                        </a:rPr>
                        <a:t>BÁN</a:t>
                      </a:r>
                      <a:r>
                        <a:rPr lang="en-US" baseline="0" dirty="0" smtClean="0">
                          <a:solidFill>
                            <a:schemeClr val="tx1"/>
                          </a:solidFill>
                          <a:latin typeface="Times New Roman" pitchFamily="18" charset="0"/>
                          <a:cs typeface="Times New Roman" pitchFamily="18" charset="0"/>
                        </a:rPr>
                        <a:t> CẦU BẮC</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latin typeface="Times New Roman" pitchFamily="18" charset="0"/>
                          <a:cs typeface="Times New Roman" pitchFamily="18" charset="0"/>
                        </a:rPr>
                        <a:t>BÁN</a:t>
                      </a:r>
                      <a:r>
                        <a:rPr lang="en-US" baseline="0" dirty="0" smtClean="0">
                          <a:solidFill>
                            <a:schemeClr val="tx1"/>
                          </a:solidFill>
                          <a:latin typeface="Times New Roman" pitchFamily="18" charset="0"/>
                          <a:cs typeface="Times New Roman" pitchFamily="18" charset="0"/>
                        </a:rPr>
                        <a:t> CẦU NAM</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1" dirty="0" smtClean="0">
                          <a:solidFill>
                            <a:schemeClr val="tx1"/>
                          </a:solidFill>
                          <a:latin typeface="Times New Roman" pitchFamily="18" charset="0"/>
                          <a:cs typeface="Times New Roman" pitchFamily="18" charset="0"/>
                        </a:rPr>
                        <a:t>22/6</a:t>
                      </a:r>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1" dirty="0" smtClean="0">
                          <a:solidFill>
                            <a:schemeClr val="tx1"/>
                          </a:solidFill>
                          <a:latin typeface="Times New Roman" pitchFamily="18" charset="0"/>
                          <a:cs typeface="Times New Roman" pitchFamily="18" charset="0"/>
                        </a:rPr>
                        <a:t>22/12</a:t>
                      </a:r>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TextBox 1"/>
          <p:cNvSpPr txBox="1"/>
          <p:nvPr/>
        </p:nvSpPr>
        <p:spPr>
          <a:xfrm>
            <a:off x="4191000" y="990600"/>
            <a:ext cx="4648200" cy="369332"/>
          </a:xfrm>
          <a:prstGeom prst="rect">
            <a:avLst/>
          </a:prstGeom>
          <a:noFill/>
        </p:spPr>
        <p:txBody>
          <a:bodyPr wrap="square" rtlCol="0">
            <a:spAutoFit/>
          </a:bodyPr>
          <a:lstStyle/>
          <a:p>
            <a:r>
              <a:rPr lang="vi-VN" b="1" i="1" dirty="0" smtClean="0">
                <a:solidFill>
                  <a:srgbClr val="FF0000"/>
                </a:solidFill>
                <a:latin typeface="Times New Roman" pitchFamily="18" charset="0"/>
                <a:cs typeface="Times New Roman" pitchFamily="18" charset="0"/>
              </a:rPr>
              <a:t>Quan sát hình 7.1 và đ</a:t>
            </a:r>
            <a:r>
              <a:rPr lang="en-US" b="1" i="1" dirty="0" smtClean="0">
                <a:solidFill>
                  <a:srgbClr val="FF0000"/>
                </a:solidFill>
                <a:latin typeface="Times New Roman" pitchFamily="18" charset="0"/>
                <a:cs typeface="Times New Roman" pitchFamily="18" charset="0"/>
              </a:rPr>
              <a:t>ọc</a:t>
            </a:r>
            <a:r>
              <a:rPr lang="vi-VN" b="1" i="1" dirty="0" smtClean="0">
                <a:solidFill>
                  <a:srgbClr val="FF0000"/>
                </a:solidFill>
                <a:latin typeface="Times New Roman" pitchFamily="18" charset="0"/>
                <a:cs typeface="Times New Roman" pitchFamily="18" charset="0"/>
              </a:rPr>
              <a:t> thông tin trong bài</a:t>
            </a:r>
            <a:r>
              <a:rPr lang="en-US" b="1" i="1" dirty="0" smtClean="0">
                <a:solidFill>
                  <a:srgbClr val="FF0000"/>
                </a:solidFill>
                <a:latin typeface="Times New Roman" pitchFamily="18" charset="0"/>
                <a:cs typeface="Times New Roman" pitchFamily="18" charset="0"/>
              </a:rPr>
              <a:t>:</a:t>
            </a:r>
            <a:endParaRPr lang="en-US" dirty="0">
              <a:solidFill>
                <a:srgbClr val="FF0000"/>
              </a:solidFill>
            </a:endParaRPr>
          </a:p>
        </p:txBody>
      </p:sp>
      <p:sp>
        <p:nvSpPr>
          <p:cNvPr id="10" name="TextBox 9"/>
          <p:cNvSpPr txBox="1"/>
          <p:nvPr/>
        </p:nvSpPr>
        <p:spPr>
          <a:xfrm>
            <a:off x="4191000" y="1371600"/>
            <a:ext cx="4648200" cy="646331"/>
          </a:xfrm>
          <a:prstGeom prst="rect">
            <a:avLst/>
          </a:prstGeom>
          <a:noFill/>
        </p:spPr>
        <p:txBody>
          <a:bodyPr wrap="square" rtlCol="0">
            <a:spAutoFit/>
          </a:bodyPr>
          <a:lstStyle/>
          <a:p>
            <a:r>
              <a:rPr lang="en-US" b="1" i="1" dirty="0" smtClean="0">
                <a:solidFill>
                  <a:srgbClr val="0000FF"/>
                </a:solidFill>
                <a:latin typeface="Times New Roman" pitchFamily="18" charset="0"/>
                <a:cs typeface="Times New Roman" pitchFamily="18" charset="0"/>
              </a:rPr>
              <a:t>1. Em hãy đánh dấu X vào ô bán cần nào ngả về phía Mặt Trời nhiều hơn:</a:t>
            </a:r>
            <a:endParaRPr lang="en-US" dirty="0">
              <a:solidFill>
                <a:srgbClr val="0000FF"/>
              </a:solidFill>
            </a:endParaRPr>
          </a:p>
        </p:txBody>
      </p:sp>
      <p:sp>
        <p:nvSpPr>
          <p:cNvPr id="11" name="TextBox 10"/>
          <p:cNvSpPr txBox="1"/>
          <p:nvPr/>
        </p:nvSpPr>
        <p:spPr>
          <a:xfrm>
            <a:off x="381000" y="3352800"/>
            <a:ext cx="8458200" cy="1200329"/>
          </a:xfrm>
          <a:prstGeom prst="rect">
            <a:avLst/>
          </a:prstGeom>
          <a:noFill/>
        </p:spPr>
        <p:txBody>
          <a:bodyPr wrap="square" rtlCol="0">
            <a:spAutoFit/>
          </a:bodyPr>
          <a:lstStyle/>
          <a:p>
            <a:r>
              <a:rPr lang="en-US" b="1" i="1" dirty="0">
                <a:solidFill>
                  <a:srgbClr val="0000FF"/>
                </a:solidFill>
                <a:latin typeface="Times New Roman" pitchFamily="18" charset="0"/>
                <a:cs typeface="Times New Roman" pitchFamily="18" charset="0"/>
              </a:rPr>
              <a:t>2</a:t>
            </a:r>
            <a:r>
              <a:rPr lang="en-US" b="1" i="1" dirty="0" smtClean="0">
                <a:solidFill>
                  <a:srgbClr val="0000FF"/>
                </a:solidFill>
                <a:latin typeface="Times New Roman" pitchFamily="18" charset="0"/>
                <a:cs typeface="Times New Roman" pitchFamily="18" charset="0"/>
              </a:rPr>
              <a:t>. Em hãy sử dụng các cụm từ sau điền vào bảng (mùa nóng; mùa lạnh; bán cầu Bắc (Nam) ngả về phía Mặt Trời nhiều hơn thì nhận được nhiều nhiệt và ánh sáng hơn; bán cầu Bắc (Nam) ngả về phía Mặt Trời ít hơn thì nhận được ít nhiệt và ánh sáng hơn.</a:t>
            </a:r>
            <a:endParaRPr lang="en-US" dirty="0">
              <a:solidFill>
                <a:srgbClr val="0000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90234184"/>
              </p:ext>
            </p:extLst>
          </p:nvPr>
        </p:nvGraphicFramePr>
        <p:xfrm>
          <a:off x="381000" y="4572000"/>
          <a:ext cx="8229600" cy="1752600"/>
        </p:xfrm>
        <a:graphic>
          <a:graphicData uri="http://schemas.openxmlformats.org/drawingml/2006/table">
            <a:tbl>
              <a:tblPr firstRow="1" bandRow="1">
                <a:tableStyleId>{5C22544A-7EE6-4342-B048-85BDC9FD1C3A}</a:tableStyleId>
              </a:tblPr>
              <a:tblGrid>
                <a:gridCol w="1297738"/>
                <a:gridCol w="1101610"/>
                <a:gridCol w="1101610"/>
                <a:gridCol w="4728642"/>
              </a:tblGrid>
              <a:tr h="370840">
                <a:tc>
                  <a:txBody>
                    <a:bodyPr/>
                    <a:lstStyle/>
                    <a:p>
                      <a:pPr algn="ctr"/>
                      <a:r>
                        <a:rPr lang="en-US" dirty="0" smtClean="0">
                          <a:solidFill>
                            <a:srgbClr val="0000FF"/>
                          </a:solidFill>
                        </a:rPr>
                        <a:t>Ngày</a:t>
                      </a:r>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rgbClr val="0000FF"/>
                          </a:solidFill>
                        </a:rPr>
                        <a:t>Bán</a:t>
                      </a:r>
                      <a:r>
                        <a:rPr lang="en-US" baseline="0" dirty="0" smtClean="0">
                          <a:solidFill>
                            <a:srgbClr val="0000FF"/>
                          </a:solidFill>
                        </a:rPr>
                        <a:t> cầu</a:t>
                      </a:r>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rgbClr val="0000FF"/>
                          </a:solidFill>
                        </a:rPr>
                        <a:t>Mùa</a:t>
                      </a:r>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rgbClr val="0000FF"/>
                          </a:solidFill>
                        </a:rPr>
                        <a:t>Vì</a:t>
                      </a:r>
                      <a:r>
                        <a:rPr lang="en-US" baseline="0" dirty="0" smtClean="0">
                          <a:solidFill>
                            <a:srgbClr val="0000FF"/>
                          </a:solidFill>
                        </a:rPr>
                        <a:t> sao</a:t>
                      </a:r>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95960">
                <a:tc>
                  <a:txBody>
                    <a:bodyPr/>
                    <a:lstStyle/>
                    <a:p>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5800">
                <a:tc>
                  <a:txBody>
                    <a:bodyPr/>
                    <a:lstStyle/>
                    <a:p>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2" name="TextBox 11"/>
          <p:cNvSpPr txBox="1"/>
          <p:nvPr/>
        </p:nvSpPr>
        <p:spPr>
          <a:xfrm>
            <a:off x="457200" y="5105400"/>
            <a:ext cx="1295400" cy="369332"/>
          </a:xfrm>
          <a:prstGeom prst="rect">
            <a:avLst/>
          </a:prstGeom>
          <a:noFill/>
        </p:spPr>
        <p:txBody>
          <a:bodyPr wrap="square" rtlCol="0">
            <a:spAutoFit/>
          </a:bodyPr>
          <a:lstStyle/>
          <a:p>
            <a:r>
              <a:rPr lang="en-US" b="1" dirty="0" smtClean="0">
                <a:solidFill>
                  <a:srgbClr val="0000FF"/>
                </a:solidFill>
              </a:rPr>
              <a:t>21/3 </a:t>
            </a:r>
            <a:r>
              <a:rPr lang="en-US" b="1" dirty="0" smtClean="0">
                <a:solidFill>
                  <a:srgbClr val="0000FF"/>
                </a:solidFill>
                <a:sym typeface="Wingdings" pitchFamily="2" charset="2"/>
              </a:rPr>
              <a:t>-23/9</a:t>
            </a:r>
            <a:endParaRPr lang="en-US" b="1" dirty="0">
              <a:solidFill>
                <a:srgbClr val="0000FF"/>
              </a:solidFill>
            </a:endParaRPr>
          </a:p>
        </p:txBody>
      </p:sp>
      <p:sp>
        <p:nvSpPr>
          <p:cNvPr id="13" name="TextBox 12"/>
          <p:cNvSpPr txBox="1"/>
          <p:nvPr/>
        </p:nvSpPr>
        <p:spPr>
          <a:xfrm>
            <a:off x="457200" y="5791200"/>
            <a:ext cx="1295400" cy="369332"/>
          </a:xfrm>
          <a:prstGeom prst="rect">
            <a:avLst/>
          </a:prstGeom>
          <a:noFill/>
        </p:spPr>
        <p:txBody>
          <a:bodyPr wrap="square" rtlCol="0">
            <a:spAutoFit/>
          </a:bodyPr>
          <a:lstStyle/>
          <a:p>
            <a:r>
              <a:rPr lang="en-US" b="1" dirty="0" smtClean="0">
                <a:solidFill>
                  <a:srgbClr val="0000FF"/>
                </a:solidFill>
              </a:rPr>
              <a:t>23/9 </a:t>
            </a:r>
            <a:r>
              <a:rPr lang="en-US" b="1" dirty="0" smtClean="0">
                <a:solidFill>
                  <a:srgbClr val="0000FF"/>
                </a:solidFill>
                <a:sym typeface="Wingdings" pitchFamily="2" charset="2"/>
              </a:rPr>
              <a:t>-21/3</a:t>
            </a:r>
            <a:endParaRPr lang="en-US" b="1" dirty="0">
              <a:solidFill>
                <a:srgbClr val="0000FF"/>
              </a:solidFill>
            </a:endParaRPr>
          </a:p>
        </p:txBody>
      </p:sp>
      <p:sp>
        <p:nvSpPr>
          <p:cNvPr id="14" name="TextBox 13"/>
          <p:cNvSpPr txBox="1"/>
          <p:nvPr/>
        </p:nvSpPr>
        <p:spPr>
          <a:xfrm>
            <a:off x="1871016" y="5074622"/>
            <a:ext cx="762000" cy="400110"/>
          </a:xfrm>
          <a:prstGeom prst="rect">
            <a:avLst/>
          </a:prstGeom>
          <a:noFill/>
        </p:spPr>
        <p:txBody>
          <a:bodyPr wrap="square" rtlCol="0">
            <a:spAutoFit/>
          </a:bodyPr>
          <a:lstStyle/>
          <a:p>
            <a:r>
              <a:rPr lang="en-US" sz="2000" b="1" dirty="0" smtClean="0">
                <a:solidFill>
                  <a:srgbClr val="0000FF"/>
                </a:solidFill>
                <a:latin typeface="Times New Roman" pitchFamily="18" charset="0"/>
                <a:cs typeface="Times New Roman" pitchFamily="18" charset="0"/>
              </a:rPr>
              <a:t>BẮC</a:t>
            </a:r>
            <a:endParaRPr lang="en-US" sz="2000" b="1" dirty="0">
              <a:solidFill>
                <a:srgbClr val="0000FF"/>
              </a:solidFill>
              <a:latin typeface="Times New Roman" pitchFamily="18" charset="0"/>
              <a:cs typeface="Times New Roman" pitchFamily="18" charset="0"/>
            </a:endParaRPr>
          </a:p>
        </p:txBody>
      </p:sp>
      <p:sp>
        <p:nvSpPr>
          <p:cNvPr id="15" name="TextBox 14"/>
          <p:cNvSpPr txBox="1"/>
          <p:nvPr/>
        </p:nvSpPr>
        <p:spPr>
          <a:xfrm>
            <a:off x="1828800" y="5772090"/>
            <a:ext cx="990600" cy="400110"/>
          </a:xfrm>
          <a:prstGeom prst="rect">
            <a:avLst/>
          </a:prstGeom>
          <a:noFill/>
        </p:spPr>
        <p:txBody>
          <a:bodyPr wrap="square" rtlCol="0">
            <a:spAutoFit/>
          </a:bodyPr>
          <a:lstStyle/>
          <a:p>
            <a:r>
              <a:rPr lang="en-US" sz="2000" b="1" dirty="0" smtClean="0">
                <a:solidFill>
                  <a:srgbClr val="0000FF"/>
                </a:solidFill>
                <a:latin typeface="Times New Roman" pitchFamily="18" charset="0"/>
                <a:cs typeface="Times New Roman" pitchFamily="18" charset="0"/>
              </a:rPr>
              <a:t>NAM</a:t>
            </a:r>
            <a:endParaRPr lang="en-US" sz="2000" b="1" dirty="0">
              <a:solidFill>
                <a:srgbClr val="0000FF"/>
              </a:solidFill>
              <a:latin typeface="Times New Roman" pitchFamily="18" charset="0"/>
              <a:cs typeface="Times New Roman" pitchFamily="18" charset="0"/>
            </a:endParaRPr>
          </a:p>
        </p:txBody>
      </p:sp>
      <p:sp>
        <p:nvSpPr>
          <p:cNvPr id="16" name="TextBox 15"/>
          <p:cNvSpPr txBox="1"/>
          <p:nvPr/>
        </p:nvSpPr>
        <p:spPr>
          <a:xfrm>
            <a:off x="5791200" y="2495490"/>
            <a:ext cx="342900"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X</a:t>
            </a:r>
            <a:endParaRPr lang="en-US" sz="2000" b="1" dirty="0">
              <a:solidFill>
                <a:srgbClr val="FF0000"/>
              </a:solidFill>
              <a:latin typeface="Times New Roman" pitchFamily="18" charset="0"/>
              <a:cs typeface="Times New Roman" pitchFamily="18" charset="0"/>
            </a:endParaRPr>
          </a:p>
        </p:txBody>
      </p:sp>
      <p:sp>
        <p:nvSpPr>
          <p:cNvPr id="17" name="TextBox 16"/>
          <p:cNvSpPr txBox="1"/>
          <p:nvPr/>
        </p:nvSpPr>
        <p:spPr>
          <a:xfrm rot="1636471">
            <a:off x="459485" y="1779456"/>
            <a:ext cx="609600" cy="307777"/>
          </a:xfrm>
          <a:prstGeom prst="rect">
            <a:avLst/>
          </a:prstGeom>
          <a:noFill/>
        </p:spPr>
        <p:txBody>
          <a:bodyPr wrap="square" rtlCol="0">
            <a:spAutoFit/>
          </a:bodyPr>
          <a:lstStyle/>
          <a:p>
            <a:r>
              <a:rPr lang="en-US" sz="1400" b="1" dirty="0" smtClean="0">
                <a:solidFill>
                  <a:srgbClr val="FF0000"/>
                </a:solidFill>
              </a:rPr>
              <a:t>BCB</a:t>
            </a:r>
            <a:endParaRPr lang="en-US" sz="1400" b="1" dirty="0">
              <a:solidFill>
                <a:srgbClr val="FF0000"/>
              </a:solidFill>
            </a:endParaRPr>
          </a:p>
        </p:txBody>
      </p:sp>
      <p:sp>
        <p:nvSpPr>
          <p:cNvPr id="18" name="TextBox 17"/>
          <p:cNvSpPr txBox="1"/>
          <p:nvPr/>
        </p:nvSpPr>
        <p:spPr>
          <a:xfrm rot="1681557">
            <a:off x="380999" y="1961273"/>
            <a:ext cx="609600" cy="307777"/>
          </a:xfrm>
          <a:prstGeom prst="rect">
            <a:avLst/>
          </a:prstGeom>
          <a:noFill/>
        </p:spPr>
        <p:txBody>
          <a:bodyPr wrap="square" rtlCol="0">
            <a:spAutoFit/>
          </a:bodyPr>
          <a:lstStyle/>
          <a:p>
            <a:r>
              <a:rPr lang="en-US" sz="1400" b="1" dirty="0" smtClean="0">
                <a:solidFill>
                  <a:srgbClr val="FF0000"/>
                </a:solidFill>
              </a:rPr>
              <a:t>BCN</a:t>
            </a:r>
            <a:endParaRPr lang="en-US" sz="1400" b="1" dirty="0">
              <a:solidFill>
                <a:srgbClr val="FF0000"/>
              </a:solidFill>
            </a:endParaRPr>
          </a:p>
        </p:txBody>
      </p:sp>
      <p:sp>
        <p:nvSpPr>
          <p:cNvPr id="19" name="TextBox 18"/>
          <p:cNvSpPr txBox="1"/>
          <p:nvPr/>
        </p:nvSpPr>
        <p:spPr>
          <a:xfrm rot="1636471">
            <a:off x="3053355" y="1722767"/>
            <a:ext cx="609600" cy="307777"/>
          </a:xfrm>
          <a:prstGeom prst="rect">
            <a:avLst/>
          </a:prstGeom>
          <a:noFill/>
        </p:spPr>
        <p:txBody>
          <a:bodyPr wrap="square" rtlCol="0">
            <a:spAutoFit/>
          </a:bodyPr>
          <a:lstStyle/>
          <a:p>
            <a:r>
              <a:rPr lang="en-US" sz="1400" b="1" dirty="0" smtClean="0">
                <a:solidFill>
                  <a:srgbClr val="FF0000"/>
                </a:solidFill>
              </a:rPr>
              <a:t>BCB</a:t>
            </a:r>
            <a:endParaRPr lang="en-US" sz="1400" b="1" dirty="0">
              <a:solidFill>
                <a:srgbClr val="FF0000"/>
              </a:solidFill>
            </a:endParaRPr>
          </a:p>
        </p:txBody>
      </p:sp>
      <p:sp>
        <p:nvSpPr>
          <p:cNvPr id="20" name="TextBox 19"/>
          <p:cNvSpPr txBox="1"/>
          <p:nvPr/>
        </p:nvSpPr>
        <p:spPr>
          <a:xfrm rot="1681557">
            <a:off x="3087634" y="1948762"/>
            <a:ext cx="609600" cy="307777"/>
          </a:xfrm>
          <a:prstGeom prst="rect">
            <a:avLst/>
          </a:prstGeom>
          <a:noFill/>
        </p:spPr>
        <p:txBody>
          <a:bodyPr wrap="square" rtlCol="0">
            <a:spAutoFit/>
          </a:bodyPr>
          <a:lstStyle/>
          <a:p>
            <a:r>
              <a:rPr lang="en-US" sz="1400" b="1" dirty="0" smtClean="0">
                <a:solidFill>
                  <a:srgbClr val="FF0000"/>
                </a:solidFill>
              </a:rPr>
              <a:t>BCN</a:t>
            </a:r>
            <a:endParaRPr lang="en-US" sz="1400" b="1" dirty="0">
              <a:solidFill>
                <a:srgbClr val="FF0000"/>
              </a:solidFill>
            </a:endParaRPr>
          </a:p>
        </p:txBody>
      </p:sp>
      <p:sp>
        <p:nvSpPr>
          <p:cNvPr id="21" name="TextBox 20"/>
          <p:cNvSpPr txBox="1"/>
          <p:nvPr/>
        </p:nvSpPr>
        <p:spPr>
          <a:xfrm>
            <a:off x="7810500" y="2819400"/>
            <a:ext cx="342900"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X</a:t>
            </a:r>
            <a:endParaRPr lang="en-US" sz="2000" b="1" dirty="0">
              <a:solidFill>
                <a:srgbClr val="FF0000"/>
              </a:solidFill>
              <a:latin typeface="Times New Roman" pitchFamily="18" charset="0"/>
              <a:cs typeface="Times New Roman" pitchFamily="18" charset="0"/>
            </a:endParaRPr>
          </a:p>
        </p:txBody>
      </p:sp>
      <p:sp>
        <p:nvSpPr>
          <p:cNvPr id="22" name="TextBox 21"/>
          <p:cNvSpPr txBox="1"/>
          <p:nvPr/>
        </p:nvSpPr>
        <p:spPr>
          <a:xfrm>
            <a:off x="2899105" y="5105400"/>
            <a:ext cx="910895" cy="369332"/>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NÓNG</a:t>
            </a:r>
            <a:endParaRPr lang="en-US" b="1" dirty="0">
              <a:solidFill>
                <a:srgbClr val="FF0000"/>
              </a:solidFill>
              <a:latin typeface="Times New Roman" pitchFamily="18" charset="0"/>
              <a:cs typeface="Times New Roman" pitchFamily="18" charset="0"/>
            </a:endParaRPr>
          </a:p>
        </p:txBody>
      </p:sp>
      <p:sp>
        <p:nvSpPr>
          <p:cNvPr id="23" name="TextBox 22"/>
          <p:cNvSpPr txBox="1"/>
          <p:nvPr/>
        </p:nvSpPr>
        <p:spPr>
          <a:xfrm>
            <a:off x="3962400" y="4992469"/>
            <a:ext cx="4800600" cy="646331"/>
          </a:xfrm>
          <a:prstGeom prst="rect">
            <a:avLst/>
          </a:prstGeom>
          <a:noFill/>
        </p:spPr>
        <p:txBody>
          <a:bodyPr wrap="square" rtlCol="0">
            <a:spAutoFit/>
          </a:bodyPr>
          <a:lstStyle/>
          <a:p>
            <a:r>
              <a:rPr lang="en-US" b="1" i="1" dirty="0" smtClean="0">
                <a:solidFill>
                  <a:srgbClr val="FF0000"/>
                </a:solidFill>
                <a:latin typeface="Times New Roman" pitchFamily="18" charset="0"/>
                <a:cs typeface="Times New Roman" pitchFamily="18" charset="0"/>
              </a:rPr>
              <a:t>bán cầu Bắc  ngả về phía Mặt Trời nhiều hơn thì nhận được nhiều nhiệt và ánh sáng hơn</a:t>
            </a:r>
            <a:endParaRPr lang="en-US" dirty="0">
              <a:solidFill>
                <a:srgbClr val="FF0000"/>
              </a:solidFill>
            </a:endParaRPr>
          </a:p>
        </p:txBody>
      </p:sp>
      <p:sp>
        <p:nvSpPr>
          <p:cNvPr id="24" name="TextBox 23"/>
          <p:cNvSpPr txBox="1"/>
          <p:nvPr/>
        </p:nvSpPr>
        <p:spPr>
          <a:xfrm>
            <a:off x="2895600" y="5802868"/>
            <a:ext cx="910895" cy="369332"/>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NÓNG</a:t>
            </a:r>
            <a:endParaRPr lang="en-US" b="1" dirty="0">
              <a:solidFill>
                <a:srgbClr val="FF0000"/>
              </a:solidFill>
              <a:latin typeface="Times New Roman" pitchFamily="18" charset="0"/>
              <a:cs typeface="Times New Roman" pitchFamily="18" charset="0"/>
            </a:endParaRPr>
          </a:p>
        </p:txBody>
      </p:sp>
      <p:sp>
        <p:nvSpPr>
          <p:cNvPr id="25" name="TextBox 24"/>
          <p:cNvSpPr txBox="1"/>
          <p:nvPr/>
        </p:nvSpPr>
        <p:spPr>
          <a:xfrm>
            <a:off x="3962400" y="5678269"/>
            <a:ext cx="4800600" cy="646331"/>
          </a:xfrm>
          <a:prstGeom prst="rect">
            <a:avLst/>
          </a:prstGeom>
          <a:noFill/>
        </p:spPr>
        <p:txBody>
          <a:bodyPr wrap="square" rtlCol="0">
            <a:spAutoFit/>
          </a:bodyPr>
          <a:lstStyle/>
          <a:p>
            <a:r>
              <a:rPr lang="en-US" b="1" i="1" dirty="0" smtClean="0">
                <a:solidFill>
                  <a:srgbClr val="FF0000"/>
                </a:solidFill>
                <a:latin typeface="Times New Roman" pitchFamily="18" charset="0"/>
                <a:cs typeface="Times New Roman" pitchFamily="18" charset="0"/>
              </a:rPr>
              <a:t>bán cầu Nam ngả về phía Mặt Trời nhiều hơn thì nhận được nhiều nhiệt và ánh sáng hơn</a:t>
            </a:r>
            <a:endParaRPr lang="en-US" dirty="0">
              <a:solidFill>
                <a:srgbClr val="FF0000"/>
              </a:solidFill>
            </a:endParaRPr>
          </a:p>
        </p:txBody>
      </p:sp>
    </p:spTree>
    <p:extLst>
      <p:ext uri="{BB962C8B-B14F-4D97-AF65-F5344CB8AC3E}">
        <p14:creationId xmlns:p14="http://schemas.microsoft.com/office/powerpoint/2010/main" val="13565119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repeatCount="indefinite"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repeatCount="indefinite"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repeatCount="indefinite"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5"/>
                                        </p:tgtEl>
                                        <p:attrNameLst>
                                          <p:attrName>ppt_y</p:attrName>
                                        </p:attrNameLst>
                                      </p:cBhvr>
                                      <p:tavLst>
                                        <p:tav tm="0">
                                          <p:val>
                                            <p:strVal val="#ppt_y"/>
                                          </p:val>
                                        </p:tav>
                                        <p:tav tm="100000">
                                          <p:val>
                                            <p:strVal val="#ppt_y"/>
                                          </p:val>
                                        </p:tav>
                                      </p:tavLst>
                                    </p:anim>
                                    <p:anim calcmode="lin" valueType="num">
                                      <p:cBhvr>
                                        <p:cTn id="58"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Oval 3"/>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7" name="TextBox 6"/>
          <p:cNvSpPr txBox="1"/>
          <p:nvPr/>
        </p:nvSpPr>
        <p:spPr>
          <a:xfrm>
            <a:off x="685800" y="1321713"/>
            <a:ext cx="67056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II. Hệ quả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8" name="Rectangle 7"/>
          <p:cNvSpPr/>
          <p:nvPr/>
        </p:nvSpPr>
        <p:spPr>
          <a:xfrm>
            <a:off x="990600" y="1733490"/>
            <a:ext cx="2522832" cy="400110"/>
          </a:xfrm>
          <a:prstGeom prst="rect">
            <a:avLst/>
          </a:prstGeom>
        </p:spPr>
        <p:txBody>
          <a:bodyPr wrap="square">
            <a:spAutoFit/>
          </a:bodyPr>
          <a:lstStyle/>
          <a:p>
            <a:r>
              <a:rPr lang="en-US" sz="2000" b="1" i="1" dirty="0" smtClean="0">
                <a:latin typeface="Times New Roman" pitchFamily="18" charset="0"/>
                <a:cs typeface="Times New Roman" pitchFamily="18" charset="0"/>
              </a:rPr>
              <a:t>1. Hiện tượng mùa:</a:t>
            </a:r>
            <a:endParaRPr lang="en-US" sz="2000" b="1" i="1" dirty="0">
              <a:latin typeface="Times New Roman" pitchFamily="18" charset="0"/>
              <a:cs typeface="Times New Roman" pitchFamily="18" charset="0"/>
            </a:endParaRPr>
          </a:p>
        </p:txBody>
      </p:sp>
      <p:pic>
        <p:nvPicPr>
          <p:cNvPr id="11" name="Picture 10" descr="Screen Clippi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513432" y="1933545"/>
            <a:ext cx="5325767" cy="4695855"/>
          </a:xfrm>
          <a:prstGeom prst="rect">
            <a:avLst/>
          </a:prstGeom>
        </p:spPr>
      </p:pic>
      <p:sp>
        <p:nvSpPr>
          <p:cNvPr id="12" name="5-Point Star 11"/>
          <p:cNvSpPr/>
          <p:nvPr/>
        </p:nvSpPr>
        <p:spPr>
          <a:xfrm>
            <a:off x="7044384" y="3444355"/>
            <a:ext cx="347016" cy="381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7-Point Star 12"/>
          <p:cNvSpPr/>
          <p:nvPr/>
        </p:nvSpPr>
        <p:spPr>
          <a:xfrm>
            <a:off x="7696200" y="4906370"/>
            <a:ext cx="347016" cy="304800"/>
          </a:xfrm>
          <a:prstGeom prst="star7">
            <a:avLst/>
          </a:prstGeom>
          <a:solidFill>
            <a:srgbClr val="00B0F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1" idx="1"/>
            <a:endCxn id="11" idx="3"/>
          </p:cNvCxnSpPr>
          <p:nvPr/>
        </p:nvCxnSpPr>
        <p:spPr>
          <a:xfrm>
            <a:off x="3513432" y="4281473"/>
            <a:ext cx="53257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10599" y="3837865"/>
            <a:ext cx="457200" cy="461665"/>
          </a:xfrm>
          <a:prstGeom prst="rect">
            <a:avLst/>
          </a:prstGeom>
          <a:noFill/>
        </p:spPr>
        <p:txBody>
          <a:bodyPr wrap="square" rtlCol="0">
            <a:spAutoFit/>
          </a:bodyPr>
          <a:lstStyle/>
          <a:p>
            <a:r>
              <a:rPr lang="en-US" sz="2400" b="1" dirty="0" smtClean="0">
                <a:solidFill>
                  <a:srgbClr val="FF0000"/>
                </a:solidFill>
              </a:rPr>
              <a:t>0°</a:t>
            </a:r>
            <a:endParaRPr lang="en-US" sz="2400" b="1" dirty="0">
              <a:solidFill>
                <a:srgbClr val="FF0000"/>
              </a:solidFill>
            </a:endParaRPr>
          </a:p>
        </p:txBody>
      </p:sp>
      <p:pic>
        <p:nvPicPr>
          <p:cNvPr id="20" name="Picture 19"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495800"/>
            <a:ext cx="2986281" cy="2133600"/>
          </a:xfrm>
          <a:prstGeom prst="rect">
            <a:avLst/>
          </a:prstGeom>
        </p:spPr>
      </p:pic>
      <p:pic>
        <p:nvPicPr>
          <p:cNvPr id="21" name="Picture 20"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780" y="2209800"/>
            <a:ext cx="3011302" cy="1995471"/>
          </a:xfrm>
          <a:prstGeom prst="rect">
            <a:avLst/>
          </a:prstGeom>
        </p:spPr>
      </p:pic>
    </p:spTree>
    <p:extLst>
      <p:ext uri="{BB962C8B-B14F-4D97-AF65-F5344CB8AC3E}">
        <p14:creationId xmlns:p14="http://schemas.microsoft.com/office/powerpoint/2010/main" val="20981541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repeatCount="indefinite"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strips(down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strips(upRigh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pic>
        <p:nvPicPr>
          <p:cNvPr id="4" name="Picture 4" descr="4b35898d_4ccde827_12_iykim20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609600"/>
            <a:ext cx="2514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20130909-0319-anigif_enhanced-buzz-29765-1378302240-1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694563"/>
            <a:ext cx="2514600" cy="133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4b35898a_5cc64c15_8_iykim2000-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146679"/>
            <a:ext cx="2514600" cy="135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inhnenso1_com-hinhdong-_00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5257800"/>
            <a:ext cx="2514600" cy="13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Clipping"/>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304800" y="3067619"/>
            <a:ext cx="5791200" cy="3561781"/>
          </a:xfrm>
          <a:prstGeom prst="rect">
            <a:avLst/>
          </a:prstGeom>
        </p:spPr>
      </p:pic>
      <p:sp>
        <p:nvSpPr>
          <p:cNvPr id="12" name="Oval 11"/>
          <p:cNvSpPr/>
          <p:nvPr/>
        </p:nvSpPr>
        <p:spPr>
          <a:xfrm>
            <a:off x="228600" y="76200"/>
            <a:ext cx="1066800" cy="990600"/>
          </a:xfrm>
          <a:prstGeom prst="ellipse">
            <a:avLst/>
          </a:prstGeom>
          <a:blipFill>
            <a:blip r:embed="rId9"/>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latin typeface="Times New Roman" pitchFamily="18" charset="0"/>
                <a:cs typeface="Times New Roman" pitchFamily="18" charset="0"/>
              </a:rPr>
              <a:t>BÀI</a:t>
            </a:r>
          </a:p>
          <a:p>
            <a:pPr algn="ctr">
              <a:defRPr/>
            </a:pPr>
            <a:r>
              <a:rPr lang="en-US" sz="2000" b="1" dirty="0">
                <a:solidFill>
                  <a:srgbClr val="FF0000"/>
                </a:solidFill>
                <a:latin typeface="Times New Roman" pitchFamily="18" charset="0"/>
                <a:cs typeface="Times New Roman" pitchFamily="18" charset="0"/>
              </a:rPr>
              <a:t>7</a:t>
            </a:r>
          </a:p>
        </p:txBody>
      </p:sp>
      <p:sp>
        <p:nvSpPr>
          <p:cNvPr id="13" name="Rectangle 12"/>
          <p:cNvSpPr/>
          <p:nvPr/>
        </p:nvSpPr>
        <p:spPr>
          <a:xfrm>
            <a:off x="1295400" y="228600"/>
            <a:ext cx="4800600" cy="70788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0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a:t>
            </a:r>
          </a:p>
          <a:p>
            <a:pPr>
              <a:defRPr/>
            </a:pPr>
            <a:r>
              <a:rPr lang="en-US" sz="20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CỦA TRÁI ĐẤT VÀ HỆ QUẢ </a:t>
            </a:r>
            <a:endParaRPr lang="en-US" sz="20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4" name="TextBox 13"/>
          <p:cNvSpPr txBox="1"/>
          <p:nvPr/>
        </p:nvSpPr>
        <p:spPr>
          <a:xfrm>
            <a:off x="457200" y="1143000"/>
            <a:ext cx="5638800" cy="369332"/>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II. Hệ quả chuyển động quanh Mặt Trời của Trái Đất:</a:t>
            </a:r>
            <a:endParaRPr lang="en-US" b="1" dirty="0">
              <a:solidFill>
                <a:srgbClr val="FF0000"/>
              </a:solidFill>
              <a:latin typeface="Times New Roman" pitchFamily="18" charset="0"/>
              <a:cs typeface="Times New Roman" pitchFamily="18" charset="0"/>
            </a:endParaRPr>
          </a:p>
        </p:txBody>
      </p:sp>
      <p:sp>
        <p:nvSpPr>
          <p:cNvPr id="15" name="Rectangle 14"/>
          <p:cNvSpPr/>
          <p:nvPr/>
        </p:nvSpPr>
        <p:spPr>
          <a:xfrm>
            <a:off x="685800" y="1535668"/>
            <a:ext cx="2286000" cy="369332"/>
          </a:xfrm>
          <a:prstGeom prst="rect">
            <a:avLst/>
          </a:prstGeom>
        </p:spPr>
        <p:txBody>
          <a:bodyPr wrap="square">
            <a:spAutoFit/>
          </a:bodyPr>
          <a:lstStyle/>
          <a:p>
            <a:r>
              <a:rPr lang="en-US" b="1" i="1" dirty="0" smtClean="0">
                <a:latin typeface="Times New Roman" pitchFamily="18" charset="0"/>
                <a:cs typeface="Times New Roman" pitchFamily="18" charset="0"/>
              </a:rPr>
              <a:t>1. Hiện tượng mùa:</a:t>
            </a:r>
            <a:endParaRPr lang="en-US" b="1" i="1" dirty="0">
              <a:latin typeface="Times New Roman" pitchFamily="18" charset="0"/>
              <a:cs typeface="Times New Roman" pitchFamily="18" charset="0"/>
            </a:endParaRPr>
          </a:p>
        </p:txBody>
      </p:sp>
      <p:sp>
        <p:nvSpPr>
          <p:cNvPr id="16" name="Round Diagonal Corner Rectangle 15"/>
          <p:cNvSpPr/>
          <p:nvPr/>
        </p:nvSpPr>
        <p:spPr>
          <a:xfrm>
            <a:off x="763136" y="2070479"/>
            <a:ext cx="5180463" cy="825121"/>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000" b="1" i="1" dirty="0" smtClean="0">
                <a:solidFill>
                  <a:srgbClr val="FF0000"/>
                </a:solidFill>
                <a:latin typeface="Times New Roman" pitchFamily="18" charset="0"/>
                <a:cs typeface="Times New Roman" pitchFamily="18" charset="0"/>
              </a:rPr>
              <a:t>Các mùa tính theo dương lịch và âm lịch như thế nào?</a:t>
            </a:r>
            <a:endParaRPr lang="en-US" sz="2000" b="1" i="1" dirty="0">
              <a:solidFill>
                <a:srgbClr val="FF0000"/>
              </a:solidFill>
              <a:latin typeface="Times New Roman" pitchFamily="18" charset="0"/>
              <a:cs typeface="Times New Roman" pitchFamily="18" charset="0"/>
            </a:endParaRPr>
          </a:p>
        </p:txBody>
      </p:sp>
      <p:sp>
        <p:nvSpPr>
          <p:cNvPr id="17" name="TextBox 16"/>
          <p:cNvSpPr txBox="1"/>
          <p:nvPr/>
        </p:nvSpPr>
        <p:spPr>
          <a:xfrm>
            <a:off x="8138615" y="1608456"/>
            <a:ext cx="685800" cy="369332"/>
          </a:xfrm>
          <a:prstGeom prst="rect">
            <a:avLst/>
          </a:prstGeom>
          <a:noFill/>
        </p:spPr>
        <p:txBody>
          <a:bodyPr wrap="square" rtlCol="0">
            <a:spAutoFit/>
          </a:bodyPr>
          <a:lstStyle/>
          <a:p>
            <a:r>
              <a:rPr lang="en-US" b="1" dirty="0" smtClean="0">
                <a:solidFill>
                  <a:srgbClr val="FF0000"/>
                </a:solidFill>
              </a:rPr>
              <a:t>Xuân</a:t>
            </a:r>
            <a:endParaRPr lang="en-US" b="1" dirty="0">
              <a:solidFill>
                <a:srgbClr val="FF0000"/>
              </a:solidFill>
            </a:endParaRPr>
          </a:p>
        </p:txBody>
      </p:sp>
      <p:sp>
        <p:nvSpPr>
          <p:cNvPr id="18" name="TextBox 17"/>
          <p:cNvSpPr txBox="1"/>
          <p:nvPr/>
        </p:nvSpPr>
        <p:spPr>
          <a:xfrm>
            <a:off x="8119281" y="3135868"/>
            <a:ext cx="685800" cy="369332"/>
          </a:xfrm>
          <a:prstGeom prst="rect">
            <a:avLst/>
          </a:prstGeom>
          <a:noFill/>
        </p:spPr>
        <p:txBody>
          <a:bodyPr wrap="square" rtlCol="0">
            <a:spAutoFit/>
          </a:bodyPr>
          <a:lstStyle/>
          <a:p>
            <a:pPr algn="ctr"/>
            <a:r>
              <a:rPr lang="en-US" b="1" dirty="0" smtClean="0">
                <a:solidFill>
                  <a:srgbClr val="FFFF00"/>
                </a:solidFill>
              </a:rPr>
              <a:t>Hạ</a:t>
            </a:r>
            <a:endParaRPr lang="en-US" b="1" dirty="0">
              <a:solidFill>
                <a:srgbClr val="FFFF00"/>
              </a:solidFill>
            </a:endParaRPr>
          </a:p>
        </p:txBody>
      </p:sp>
      <p:sp>
        <p:nvSpPr>
          <p:cNvPr id="19" name="TextBox 18"/>
          <p:cNvSpPr txBox="1"/>
          <p:nvPr/>
        </p:nvSpPr>
        <p:spPr>
          <a:xfrm>
            <a:off x="8153400" y="4659868"/>
            <a:ext cx="685800" cy="369332"/>
          </a:xfrm>
          <a:prstGeom prst="rect">
            <a:avLst/>
          </a:prstGeom>
          <a:noFill/>
        </p:spPr>
        <p:txBody>
          <a:bodyPr wrap="square" rtlCol="0">
            <a:spAutoFit/>
          </a:bodyPr>
          <a:lstStyle/>
          <a:p>
            <a:pPr algn="ctr"/>
            <a:r>
              <a:rPr lang="en-US" b="1" dirty="0" smtClean="0">
                <a:solidFill>
                  <a:schemeClr val="bg1"/>
                </a:solidFill>
              </a:rPr>
              <a:t>Thu</a:t>
            </a:r>
            <a:endParaRPr lang="en-US" b="1" dirty="0">
              <a:solidFill>
                <a:schemeClr val="bg1"/>
              </a:solidFill>
            </a:endParaRPr>
          </a:p>
        </p:txBody>
      </p:sp>
      <p:sp>
        <p:nvSpPr>
          <p:cNvPr id="20" name="TextBox 19"/>
          <p:cNvSpPr txBox="1"/>
          <p:nvPr/>
        </p:nvSpPr>
        <p:spPr>
          <a:xfrm>
            <a:off x="8001000" y="6183868"/>
            <a:ext cx="685800" cy="369332"/>
          </a:xfrm>
          <a:prstGeom prst="rect">
            <a:avLst/>
          </a:prstGeom>
          <a:noFill/>
        </p:spPr>
        <p:txBody>
          <a:bodyPr wrap="square" rtlCol="0">
            <a:spAutoFit/>
          </a:bodyPr>
          <a:lstStyle/>
          <a:p>
            <a:pPr algn="ctr"/>
            <a:r>
              <a:rPr lang="en-US" b="1" dirty="0" smtClean="0"/>
              <a:t>Đông</a:t>
            </a:r>
            <a:endParaRPr lang="en-US" b="1" dirty="0"/>
          </a:p>
        </p:txBody>
      </p:sp>
    </p:spTree>
    <p:extLst>
      <p:ext uri="{BB962C8B-B14F-4D97-AF65-F5344CB8AC3E}">
        <p14:creationId xmlns:p14="http://schemas.microsoft.com/office/powerpoint/2010/main" val="34832219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edge">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pic>
        <p:nvPicPr>
          <p:cNvPr id="4" name="Picture 4" descr="4b35898d_4ccde827_12_iykim20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609600"/>
            <a:ext cx="2514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20130909-0319-anigif_enhanced-buzz-29765-1378302240-1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694563"/>
            <a:ext cx="2514600" cy="133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4b35898a_5cc64c15_8_iykim2000-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146679"/>
            <a:ext cx="2514600" cy="135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inhnenso1_com-hinhdong-_00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5257800"/>
            <a:ext cx="2514600" cy="13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228600" y="76200"/>
            <a:ext cx="1066800" cy="990600"/>
          </a:xfrm>
          <a:prstGeom prst="ellipse">
            <a:avLst/>
          </a:prstGeom>
          <a:blipFill>
            <a:blip r:embed="rId7"/>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latin typeface="Times New Roman" pitchFamily="18" charset="0"/>
                <a:cs typeface="Times New Roman" pitchFamily="18" charset="0"/>
              </a:rPr>
              <a:t>BÀI</a:t>
            </a:r>
          </a:p>
          <a:p>
            <a:pPr algn="ctr">
              <a:defRPr/>
            </a:pPr>
            <a:r>
              <a:rPr lang="en-US" sz="2000" b="1" dirty="0">
                <a:solidFill>
                  <a:srgbClr val="FF0000"/>
                </a:solidFill>
                <a:latin typeface="Times New Roman" pitchFamily="18" charset="0"/>
                <a:cs typeface="Times New Roman" pitchFamily="18" charset="0"/>
              </a:rPr>
              <a:t>7</a:t>
            </a:r>
          </a:p>
        </p:txBody>
      </p:sp>
      <p:sp>
        <p:nvSpPr>
          <p:cNvPr id="9" name="Rectangle 8"/>
          <p:cNvSpPr/>
          <p:nvPr/>
        </p:nvSpPr>
        <p:spPr>
          <a:xfrm>
            <a:off x="1295400" y="228600"/>
            <a:ext cx="4800600" cy="70788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0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a:t>
            </a:r>
          </a:p>
          <a:p>
            <a:pPr>
              <a:defRPr/>
            </a:pPr>
            <a:r>
              <a:rPr lang="en-US" sz="20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CỦA TRÁI ĐẤT VÀ HỆ QUẢ </a:t>
            </a:r>
            <a:endParaRPr lang="en-US" sz="20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0" name="TextBox 9"/>
          <p:cNvSpPr txBox="1"/>
          <p:nvPr/>
        </p:nvSpPr>
        <p:spPr>
          <a:xfrm>
            <a:off x="457200" y="1143000"/>
            <a:ext cx="5638800" cy="369332"/>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II. Hệ quả chuyển động quanh Mặt Trời của Trái Đất:</a:t>
            </a:r>
            <a:endParaRPr lang="en-US" b="1" dirty="0">
              <a:solidFill>
                <a:srgbClr val="FF0000"/>
              </a:solidFill>
              <a:latin typeface="Times New Roman" pitchFamily="18" charset="0"/>
              <a:cs typeface="Times New Roman" pitchFamily="18" charset="0"/>
            </a:endParaRPr>
          </a:p>
        </p:txBody>
      </p:sp>
      <p:sp>
        <p:nvSpPr>
          <p:cNvPr id="11" name="Rectangle 10"/>
          <p:cNvSpPr/>
          <p:nvPr/>
        </p:nvSpPr>
        <p:spPr>
          <a:xfrm>
            <a:off x="685800" y="1535668"/>
            <a:ext cx="2286000" cy="369332"/>
          </a:xfrm>
          <a:prstGeom prst="rect">
            <a:avLst/>
          </a:prstGeom>
        </p:spPr>
        <p:txBody>
          <a:bodyPr wrap="square">
            <a:spAutoFit/>
          </a:bodyPr>
          <a:lstStyle/>
          <a:p>
            <a:r>
              <a:rPr lang="en-US" b="1" i="1" dirty="0" smtClean="0">
                <a:latin typeface="Times New Roman" pitchFamily="18" charset="0"/>
                <a:cs typeface="Times New Roman" pitchFamily="18" charset="0"/>
              </a:rPr>
              <a:t>1. Hiện tượng mùa:</a:t>
            </a:r>
            <a:endParaRPr lang="en-US" b="1" i="1" dirty="0">
              <a:latin typeface="Times New Roman" pitchFamily="18" charset="0"/>
              <a:cs typeface="Times New Roman" pitchFamily="18" charset="0"/>
            </a:endParaRPr>
          </a:p>
        </p:txBody>
      </p:sp>
      <p:sp>
        <p:nvSpPr>
          <p:cNvPr id="12" name="TextBox 11"/>
          <p:cNvSpPr txBox="1"/>
          <p:nvPr/>
        </p:nvSpPr>
        <p:spPr>
          <a:xfrm>
            <a:off x="8138615" y="1608456"/>
            <a:ext cx="685800" cy="369332"/>
          </a:xfrm>
          <a:prstGeom prst="rect">
            <a:avLst/>
          </a:prstGeom>
          <a:noFill/>
        </p:spPr>
        <p:txBody>
          <a:bodyPr wrap="square" rtlCol="0">
            <a:spAutoFit/>
          </a:bodyPr>
          <a:lstStyle/>
          <a:p>
            <a:r>
              <a:rPr lang="en-US" b="1" dirty="0" smtClean="0">
                <a:solidFill>
                  <a:srgbClr val="FF0000"/>
                </a:solidFill>
              </a:rPr>
              <a:t>Xuân</a:t>
            </a:r>
            <a:endParaRPr lang="en-US" b="1" dirty="0">
              <a:solidFill>
                <a:srgbClr val="FF0000"/>
              </a:solidFill>
            </a:endParaRPr>
          </a:p>
        </p:txBody>
      </p:sp>
      <p:sp>
        <p:nvSpPr>
          <p:cNvPr id="13" name="TextBox 12"/>
          <p:cNvSpPr txBox="1"/>
          <p:nvPr/>
        </p:nvSpPr>
        <p:spPr>
          <a:xfrm>
            <a:off x="8119281" y="3135868"/>
            <a:ext cx="685800" cy="369332"/>
          </a:xfrm>
          <a:prstGeom prst="rect">
            <a:avLst/>
          </a:prstGeom>
          <a:noFill/>
        </p:spPr>
        <p:txBody>
          <a:bodyPr wrap="square" rtlCol="0">
            <a:spAutoFit/>
          </a:bodyPr>
          <a:lstStyle/>
          <a:p>
            <a:pPr algn="ctr"/>
            <a:r>
              <a:rPr lang="en-US" b="1" dirty="0" smtClean="0">
                <a:solidFill>
                  <a:srgbClr val="FFFF00"/>
                </a:solidFill>
              </a:rPr>
              <a:t>Hạ</a:t>
            </a:r>
            <a:endParaRPr lang="en-US" b="1" dirty="0">
              <a:solidFill>
                <a:srgbClr val="FFFF00"/>
              </a:solidFill>
            </a:endParaRPr>
          </a:p>
        </p:txBody>
      </p:sp>
      <p:sp>
        <p:nvSpPr>
          <p:cNvPr id="14" name="TextBox 13"/>
          <p:cNvSpPr txBox="1"/>
          <p:nvPr/>
        </p:nvSpPr>
        <p:spPr>
          <a:xfrm>
            <a:off x="8153400" y="4659868"/>
            <a:ext cx="685800" cy="369332"/>
          </a:xfrm>
          <a:prstGeom prst="rect">
            <a:avLst/>
          </a:prstGeom>
          <a:noFill/>
        </p:spPr>
        <p:txBody>
          <a:bodyPr wrap="square" rtlCol="0">
            <a:spAutoFit/>
          </a:bodyPr>
          <a:lstStyle/>
          <a:p>
            <a:pPr algn="ctr"/>
            <a:r>
              <a:rPr lang="en-US" b="1" dirty="0" smtClean="0">
                <a:solidFill>
                  <a:schemeClr val="bg1"/>
                </a:solidFill>
              </a:rPr>
              <a:t>Thu</a:t>
            </a:r>
            <a:endParaRPr lang="en-US" b="1" dirty="0">
              <a:solidFill>
                <a:schemeClr val="bg1"/>
              </a:solidFill>
            </a:endParaRPr>
          </a:p>
        </p:txBody>
      </p:sp>
      <p:sp>
        <p:nvSpPr>
          <p:cNvPr id="15" name="TextBox 14"/>
          <p:cNvSpPr txBox="1"/>
          <p:nvPr/>
        </p:nvSpPr>
        <p:spPr>
          <a:xfrm>
            <a:off x="8001000" y="6183868"/>
            <a:ext cx="685800" cy="369332"/>
          </a:xfrm>
          <a:prstGeom prst="rect">
            <a:avLst/>
          </a:prstGeom>
          <a:noFill/>
        </p:spPr>
        <p:txBody>
          <a:bodyPr wrap="square" rtlCol="0">
            <a:spAutoFit/>
          </a:bodyPr>
          <a:lstStyle/>
          <a:p>
            <a:pPr algn="ctr"/>
            <a:r>
              <a:rPr lang="en-US" b="1" dirty="0" smtClean="0"/>
              <a:t>Đông</a:t>
            </a:r>
            <a:endParaRPr lang="en-US" b="1" dirty="0"/>
          </a:p>
        </p:txBody>
      </p:sp>
      <p:pic>
        <p:nvPicPr>
          <p:cNvPr id="16" name="Picture 15" descr="Screen Clippin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5800" y="1981200"/>
            <a:ext cx="3200400" cy="4387333"/>
          </a:xfrm>
          <a:prstGeom prst="rect">
            <a:avLst/>
          </a:prstGeom>
        </p:spPr>
      </p:pic>
      <p:pic>
        <p:nvPicPr>
          <p:cNvPr id="18" name="Picture 17"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71894" y="3694562"/>
            <a:ext cx="1924106" cy="2858637"/>
          </a:xfrm>
          <a:prstGeom prst="rect">
            <a:avLst/>
          </a:prstGeom>
        </p:spPr>
      </p:pic>
      <p:sp>
        <p:nvSpPr>
          <p:cNvPr id="19" name="10-Point Star 18"/>
          <p:cNvSpPr/>
          <p:nvPr/>
        </p:nvSpPr>
        <p:spPr>
          <a:xfrm rot="20797709">
            <a:off x="3033260" y="1943102"/>
            <a:ext cx="2895600" cy="1784866"/>
          </a:xfrm>
          <a:prstGeom prst="star1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i="1" dirty="0" smtClean="0">
                <a:solidFill>
                  <a:srgbClr val="FF0000"/>
                </a:solidFill>
                <a:latin typeface="Times New Roman" pitchFamily="18" charset="0"/>
                <a:cs typeface="Times New Roman" pitchFamily="18" charset="0"/>
              </a:rPr>
              <a:t>Việt Nam có mấy mùa? Ở miền Bắc và miền Nam có giống nhau không?</a:t>
            </a:r>
            <a:endParaRPr lang="en-US"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79669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edge">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strips(downLeft)">
                                      <p:cBhvr>
                                        <p:cTn id="33" dur="500"/>
                                        <p:tgtEl>
                                          <p:spTgt spid="19"/>
                                        </p:tgtEl>
                                      </p:cBhvr>
                                    </p:animEffect>
                                  </p:childTnLst>
                                </p:cTn>
                              </p:par>
                              <p:par>
                                <p:cTn id="34" presetID="18" presetClass="entr" presetSubtype="1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strips(down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strips(upRigh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4921">
            <a:off x="760476" y="595959"/>
            <a:ext cx="3476406" cy="2192817"/>
          </a:xfrm>
          <a:prstGeom prst="rect">
            <a:avLst/>
          </a:prstGeom>
          <a:ln w="38100">
            <a:solidFill>
              <a:srgbClr val="00B0F0"/>
            </a:solidFill>
          </a:ln>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2575">
            <a:off x="4924893" y="597214"/>
            <a:ext cx="3458578" cy="2192817"/>
          </a:xfrm>
          <a:prstGeom prst="rect">
            <a:avLst/>
          </a:prstGeom>
          <a:ln w="38100">
            <a:solidFill>
              <a:srgbClr val="00B0F0"/>
            </a:solidFill>
          </a:ln>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85653">
            <a:off x="708225" y="3840688"/>
            <a:ext cx="3424702" cy="2314419"/>
          </a:xfrm>
          <a:prstGeom prst="rect">
            <a:avLst/>
          </a:prstGeom>
          <a:ln w="38100">
            <a:solidFill>
              <a:srgbClr val="00B0F0"/>
            </a:solidFill>
          </a:ln>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95916">
            <a:off x="4891123" y="3803640"/>
            <a:ext cx="3478792" cy="2293356"/>
          </a:xfrm>
          <a:prstGeom prst="rect">
            <a:avLst/>
          </a:prstGeom>
          <a:ln w="38100">
            <a:solidFill>
              <a:srgbClr val="00B0F0"/>
            </a:solidFill>
          </a:ln>
        </p:spPr>
      </p:pic>
      <p:pic>
        <p:nvPicPr>
          <p:cNvPr id="8" name="Picture 7" descr="Screen Clipping"/>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38600" y="2590800"/>
            <a:ext cx="1088165" cy="1491733"/>
          </a:xfrm>
          <a:prstGeom prst="rect">
            <a:avLst/>
          </a:prstGeom>
        </p:spPr>
      </p:pic>
      <p:sp>
        <p:nvSpPr>
          <p:cNvPr id="9" name="Round Diagonal Corner Rectangle 8"/>
          <p:cNvSpPr/>
          <p:nvPr/>
        </p:nvSpPr>
        <p:spPr>
          <a:xfrm>
            <a:off x="3553982" y="457200"/>
            <a:ext cx="2057400" cy="457200"/>
          </a:xfrm>
          <a:prstGeom prst="round2DiagRect">
            <a:avLst/>
          </a:prstGeom>
          <a:effectLst>
            <a:glow rad="228600">
              <a:schemeClr val="accent3">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FF0000"/>
                </a:solidFill>
              </a:rPr>
              <a:t>MIỀN BẮC</a:t>
            </a:r>
            <a:endParaRPr lang="en-US" sz="2000" b="1" dirty="0">
              <a:solidFill>
                <a:srgbClr val="FF0000"/>
              </a:solidFill>
            </a:endParaRPr>
          </a:p>
        </p:txBody>
      </p:sp>
      <p:sp>
        <p:nvSpPr>
          <p:cNvPr id="10" name="Round Diagonal Corner Rectangle 9"/>
          <p:cNvSpPr/>
          <p:nvPr/>
        </p:nvSpPr>
        <p:spPr>
          <a:xfrm>
            <a:off x="3505200" y="5943600"/>
            <a:ext cx="2057400" cy="457200"/>
          </a:xfrm>
          <a:prstGeom prst="round2DiagRect">
            <a:avLst/>
          </a:prstGeom>
          <a:effectLst>
            <a:glow rad="228600">
              <a:schemeClr val="accent3">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solidFill>
                  <a:srgbClr val="FF0000"/>
                </a:solidFill>
              </a:rPr>
              <a:t>MIỀN NAM</a:t>
            </a:r>
            <a:endParaRPr lang="en-US" sz="2000" b="1" dirty="0">
              <a:solidFill>
                <a:srgbClr val="FF0000"/>
              </a:solidFill>
            </a:endParaRPr>
          </a:p>
        </p:txBody>
      </p:sp>
      <p:pic>
        <p:nvPicPr>
          <p:cNvPr id="11" name="图片 2">
            <a:extLst>
              <a:ext uri="{FF2B5EF4-FFF2-40B4-BE49-F238E27FC236}">
                <a16:creationId xmlns="" xmlns:a16="http://schemas.microsoft.com/office/drawing/2014/main" id="{4299085A-7706-4702-9C62-6F65E3F51F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391400" y="5657217"/>
            <a:ext cx="1700627" cy="127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3">
            <a:extLst>
              <a:ext uri="{FF2B5EF4-FFF2-40B4-BE49-F238E27FC236}">
                <a16:creationId xmlns="" xmlns:a16="http://schemas.microsoft.com/office/drawing/2014/main" id="{C1E01B4C-4AC8-4739-A206-25AB145A16B1}"/>
              </a:ext>
            </a:extLst>
          </p:cNvPr>
          <p:cNvGrpSpPr>
            <a:grpSpLocks/>
          </p:cNvGrpSpPr>
          <p:nvPr/>
        </p:nvGrpSpPr>
        <p:grpSpPr bwMode="auto">
          <a:xfrm>
            <a:off x="10237" y="5872042"/>
            <a:ext cx="1894764" cy="1062158"/>
            <a:chOff x="1123073" y="1073788"/>
            <a:chExt cx="4484991" cy="3631916"/>
          </a:xfrm>
        </p:grpSpPr>
        <p:pic>
          <p:nvPicPr>
            <p:cNvPr id="13" name="图片 14">
              <a:extLst>
                <a:ext uri="{FF2B5EF4-FFF2-40B4-BE49-F238E27FC236}">
                  <a16:creationId xmlns="" xmlns:a16="http://schemas.microsoft.com/office/drawing/2014/main" id="{211DCDAA-072F-4C02-83B9-B94DC5FEB02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t="51743"/>
            <a:stretch>
              <a:fillRect/>
            </a:stretch>
          </p:blipFill>
          <p:spPr bwMode="auto">
            <a:xfrm>
              <a:off x="1123073" y="1073788"/>
              <a:ext cx="4484991" cy="325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5">
              <a:extLst>
                <a:ext uri="{FF2B5EF4-FFF2-40B4-BE49-F238E27FC236}">
                  <a16:creationId xmlns="" xmlns:a16="http://schemas.microsoft.com/office/drawing/2014/main" id="{BD27F442-4D5B-444C-B1A2-8033482728A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064711" flipH="1">
              <a:off x="4544402" y="3294778"/>
              <a:ext cx="960066" cy="141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37691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18" presetClass="entr" presetSubtype="3"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91934">
            <a:off x="315652" y="418867"/>
            <a:ext cx="3720720" cy="2444445"/>
          </a:xfrm>
          <a:prstGeom prst="rect">
            <a:avLst/>
          </a:prstGeom>
          <a:scene3d>
            <a:camera prst="perspectiveRelaxed"/>
            <a:lightRig rig="threePt" dir="t"/>
          </a:scene3d>
          <a:sp3d>
            <a:bevelT w="114300" prst="hardEdge"/>
          </a:sp3d>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523">
            <a:off x="4238715" y="570356"/>
            <a:ext cx="4282247" cy="1989274"/>
          </a:xfrm>
          <a:prstGeom prst="rect">
            <a:avLst/>
          </a:prstGeom>
          <a:scene3d>
            <a:camera prst="perspectiveHeroicExtremeLeftFacing"/>
            <a:lightRig rig="threePt" dir="t"/>
          </a:scene3d>
          <a:sp3d>
            <a:bevelT prst="angle"/>
          </a:sp3d>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3" y="3438879"/>
            <a:ext cx="4569427" cy="2428521"/>
          </a:xfrm>
          <a:prstGeom prst="rect">
            <a:avLst/>
          </a:prstGeom>
          <a:effectLst>
            <a:outerShdw blurRad="50800" dist="38100" dir="10800000" algn="r" rotWithShape="0">
              <a:prstClr val="black">
                <a:alpha val="40000"/>
              </a:prstClr>
            </a:outerShdw>
          </a:effectLst>
          <a:scene3d>
            <a:camera prst="perspectiveContrastingRightFacing"/>
            <a:lightRig rig="threePt" dir="t"/>
          </a:scene3d>
          <a:sp3d>
            <a:bevelT w="139700" h="139700" prst="divot"/>
          </a:sp3d>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22126">
            <a:off x="3286278" y="4468381"/>
            <a:ext cx="5562600" cy="1930255"/>
          </a:xfrm>
          <a:prstGeom prst="rect">
            <a:avLst/>
          </a:prstGeom>
          <a:scene3d>
            <a:camera prst="perspectiveContrastingLeftFacing"/>
            <a:lightRig rig="threePt" dir="t"/>
          </a:scene3d>
          <a:sp3d>
            <a:bevelT prst="convex"/>
          </a:sp3d>
        </p:spPr>
      </p:pic>
      <p:sp>
        <p:nvSpPr>
          <p:cNvPr id="9" name="TextBox 8"/>
          <p:cNvSpPr txBox="1"/>
          <p:nvPr/>
        </p:nvSpPr>
        <p:spPr>
          <a:xfrm rot="20409679">
            <a:off x="514831" y="945004"/>
            <a:ext cx="3264090"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Mùa xuân đào hé môi cười</a:t>
            </a:r>
            <a:endParaRPr lang="en-US" sz="2000" b="1" i="1" dirty="0">
              <a:latin typeface="Times New Roman" pitchFamily="18" charset="0"/>
              <a:cs typeface="Times New Roman" pitchFamily="18" charset="0"/>
            </a:endParaRPr>
          </a:p>
        </p:txBody>
      </p:sp>
      <p:sp>
        <p:nvSpPr>
          <p:cNvPr id="10" name="TextBox 9"/>
          <p:cNvSpPr txBox="1"/>
          <p:nvPr/>
        </p:nvSpPr>
        <p:spPr>
          <a:xfrm rot="385648">
            <a:off x="4912774" y="734487"/>
            <a:ext cx="3804024" cy="400110"/>
          </a:xfrm>
          <a:prstGeom prst="rect">
            <a:avLst/>
          </a:prstGeom>
          <a:noFill/>
        </p:spPr>
        <p:txBody>
          <a:bodyPr wrap="square" rtlCol="0">
            <a:spAutoFit/>
          </a:bodyPr>
          <a:lstStyle/>
          <a:p>
            <a:r>
              <a:rPr lang="en-US" sz="2000" b="1" i="1" dirty="0" smtClean="0">
                <a:solidFill>
                  <a:schemeClr val="bg1"/>
                </a:solidFill>
                <a:latin typeface="Times New Roman" pitchFamily="18" charset="0"/>
                <a:cs typeface="Times New Roman" pitchFamily="18" charset="0"/>
              </a:rPr>
              <a:t>Hè sang phượng vĩ gọi ve đến rồi</a:t>
            </a:r>
            <a:endParaRPr lang="en-US" sz="2000" b="1" i="1" dirty="0">
              <a:solidFill>
                <a:schemeClr val="bg1"/>
              </a:solidFill>
              <a:latin typeface="Times New Roman" pitchFamily="18" charset="0"/>
              <a:cs typeface="Times New Roman" pitchFamily="18" charset="0"/>
            </a:endParaRPr>
          </a:p>
        </p:txBody>
      </p:sp>
      <p:sp>
        <p:nvSpPr>
          <p:cNvPr id="11" name="TextBox 10"/>
          <p:cNvSpPr txBox="1"/>
          <p:nvPr/>
        </p:nvSpPr>
        <p:spPr>
          <a:xfrm rot="21052994">
            <a:off x="689801" y="3608866"/>
            <a:ext cx="3264090"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Thu về hoa cúc vàng tươi</a:t>
            </a:r>
            <a:endParaRPr lang="en-US" sz="2000" b="1" i="1" dirty="0">
              <a:latin typeface="Times New Roman" pitchFamily="18" charset="0"/>
              <a:cs typeface="Times New Roman" pitchFamily="18" charset="0"/>
            </a:endParaRPr>
          </a:p>
        </p:txBody>
      </p:sp>
      <p:sp>
        <p:nvSpPr>
          <p:cNvPr id="12" name="TextBox 11"/>
          <p:cNvSpPr txBox="1"/>
          <p:nvPr/>
        </p:nvSpPr>
        <p:spPr>
          <a:xfrm rot="21447431">
            <a:off x="4568491" y="5932926"/>
            <a:ext cx="4198060" cy="369332"/>
          </a:xfrm>
          <a:prstGeom prst="rect">
            <a:avLst/>
          </a:prstGeom>
          <a:noFill/>
        </p:spPr>
        <p:txBody>
          <a:bodyPr wrap="square" rtlCol="0">
            <a:spAutoFit/>
          </a:bodyPr>
          <a:lstStyle/>
          <a:p>
            <a:r>
              <a:rPr lang="en-US" b="1" i="1" dirty="0" smtClean="0">
                <a:solidFill>
                  <a:srgbClr val="0000FF"/>
                </a:solidFill>
                <a:latin typeface="Times New Roman" pitchFamily="18" charset="0"/>
                <a:cs typeface="Times New Roman" pitchFamily="18" charset="0"/>
              </a:rPr>
              <a:t>Mùa đông lạnh giá cây choàng áo bông</a:t>
            </a:r>
            <a:endParaRPr lang="en-US" b="1" i="1" dirty="0">
              <a:solidFill>
                <a:srgbClr val="0000FF"/>
              </a:solidFill>
              <a:latin typeface="Times New Roman" pitchFamily="18" charset="0"/>
              <a:cs typeface="Times New Roman" pitchFamily="18" charset="0"/>
            </a:endParaRPr>
          </a:p>
        </p:txBody>
      </p:sp>
      <p:sp>
        <p:nvSpPr>
          <p:cNvPr id="13" name="TextBox 12"/>
          <p:cNvSpPr txBox="1"/>
          <p:nvPr/>
        </p:nvSpPr>
        <p:spPr>
          <a:xfrm>
            <a:off x="3581400" y="2867561"/>
            <a:ext cx="4724400" cy="1323439"/>
          </a:xfrm>
          <a:prstGeom prst="rect">
            <a:avLst/>
          </a:prstGeom>
          <a:noFill/>
        </p:spPr>
        <p:txBody>
          <a:bodyPr wrap="square" rtlCol="0">
            <a:spAutoFit/>
          </a:bodyPr>
          <a:lstStyle/>
          <a:p>
            <a:pPr algn="ctr"/>
            <a:r>
              <a:rPr lang="en-US" sz="2000" b="1" dirty="0" smtClean="0">
                <a:solidFill>
                  <a:srgbClr val="FF0000"/>
                </a:solidFill>
                <a:latin typeface="Times New Roman" pitchFamily="18" charset="0"/>
                <a:cs typeface="Times New Roman" pitchFamily="18" charset="0"/>
              </a:rPr>
              <a:t>Mùa xuân đào hé môi cười</a:t>
            </a:r>
          </a:p>
          <a:p>
            <a:pPr algn="ctr"/>
            <a:r>
              <a:rPr lang="en-US" sz="2000" b="1" dirty="0" smtClean="0">
                <a:solidFill>
                  <a:srgbClr val="FF0000"/>
                </a:solidFill>
                <a:latin typeface="Times New Roman" pitchFamily="18" charset="0"/>
                <a:cs typeface="Times New Roman" pitchFamily="18" charset="0"/>
              </a:rPr>
              <a:t>Hè sang phượng vĩ gọi ve đến rồi</a:t>
            </a:r>
          </a:p>
          <a:p>
            <a:pPr algn="ctr"/>
            <a:r>
              <a:rPr lang="en-US" sz="2000" b="1" dirty="0" smtClean="0">
                <a:solidFill>
                  <a:srgbClr val="FF0000"/>
                </a:solidFill>
                <a:latin typeface="Times New Roman" pitchFamily="18" charset="0"/>
                <a:cs typeface="Times New Roman" pitchFamily="18" charset="0"/>
              </a:rPr>
              <a:t>Thu về hoa cúc vàng tươi</a:t>
            </a:r>
          </a:p>
          <a:p>
            <a:pPr algn="ctr"/>
            <a:r>
              <a:rPr lang="en-US" sz="2000" b="1" dirty="0" smtClean="0">
                <a:solidFill>
                  <a:srgbClr val="FF0000"/>
                </a:solidFill>
                <a:latin typeface="Times New Roman" pitchFamily="18" charset="0"/>
                <a:cs typeface="Times New Roman" pitchFamily="18" charset="0"/>
              </a:rPr>
              <a:t>Mùa đông lạnh giá cây choàng áo bông</a:t>
            </a:r>
          </a:p>
        </p:txBody>
      </p:sp>
    </p:spTree>
    <p:extLst>
      <p:ext uri="{BB962C8B-B14F-4D97-AF65-F5344CB8AC3E}">
        <p14:creationId xmlns:p14="http://schemas.microsoft.com/office/powerpoint/2010/main" val="3714615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3"/>
                                        </p:tgtEl>
                                        <p:attrNameLst>
                                          <p:attrName>ppt_y</p:attrName>
                                        </p:attrNameLst>
                                      </p:cBhvr>
                                      <p:tavLst>
                                        <p:tav tm="0">
                                          <p:val>
                                            <p:strVal val="#ppt_y"/>
                                          </p:val>
                                        </p:tav>
                                        <p:tav tm="100000">
                                          <p:val>
                                            <p:strVal val="#ppt_y"/>
                                          </p:val>
                                        </p:tav>
                                      </p:tavLst>
                                    </p:anim>
                                    <p:anim calcmode="lin" valueType="num">
                                      <p:cBhvr>
                                        <p:cTn id="38"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
          <p:cNvSpPr/>
          <p:nvPr/>
        </p:nvSpPr>
        <p:spPr>
          <a:xfrm>
            <a:off x="3816651" y="1530339"/>
            <a:ext cx="609601" cy="59692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65000"/>
                  <a:lumOff val="35000"/>
                </a:schemeClr>
              </a:solidFill>
              <a:effectLst>
                <a:outerShdw blurRad="38100" dist="38100" dir="2700000" algn="tl">
                  <a:srgbClr val="000000">
                    <a:alpha val="43137"/>
                  </a:srgbClr>
                </a:outerShdw>
              </a:effectLst>
              <a:latin typeface="腾祥铁山楷书繁" panose="01010104010101010101" pitchFamily="2" charset="-122"/>
              <a:ea typeface="腾祥铁山楷书繁" panose="01010104010101010101" pitchFamily="2" charset="-122"/>
            </a:endParaRPr>
          </a:p>
        </p:txBody>
      </p:sp>
      <p:pic>
        <p:nvPicPr>
          <p:cNvPr id="11"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363193">
            <a:off x="5381331" y="6240"/>
            <a:ext cx="3865199" cy="3754656"/>
          </a:xfrm>
          <a:prstGeom prst="rect">
            <a:avLst/>
          </a:prstGeom>
        </p:spPr>
      </p:pic>
      <p:pic>
        <p:nvPicPr>
          <p:cNvPr id="10" name="图片 8"/>
          <p:cNvPicPr>
            <a:picLocks noChangeAspect="1"/>
          </p:cNvPicPr>
          <p:nvPr/>
        </p:nvPicPr>
        <p:blipFill rotWithShape="1">
          <a:blip r:embed="rId3">
            <a:extLst>
              <a:ext uri="{28A0092B-C50C-407E-A947-70E740481C1C}">
                <a14:useLocalDpi xmlns:a14="http://schemas.microsoft.com/office/drawing/2010/main" val="0"/>
              </a:ext>
            </a:extLst>
          </a:blip>
          <a:srcRect t="32129"/>
          <a:stretch/>
        </p:blipFill>
        <p:spPr>
          <a:xfrm flipH="1">
            <a:off x="-5" y="0"/>
            <a:ext cx="3276603" cy="2514600"/>
          </a:xfrm>
          <a:prstGeom prst="rect">
            <a:avLst/>
          </a:prstGeom>
        </p:spPr>
      </p:pic>
      <p:sp>
        <p:nvSpPr>
          <p:cNvPr id="4" name="Oval 3"/>
          <p:cNvSpPr/>
          <p:nvPr/>
        </p:nvSpPr>
        <p:spPr>
          <a:xfrm>
            <a:off x="838200" y="228600"/>
            <a:ext cx="1066800" cy="1143000"/>
          </a:xfrm>
          <a:prstGeom prst="ellipse">
            <a:avLst/>
          </a:prstGeom>
          <a:blipFill>
            <a:blip r:embed="rId4"/>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ectangle 7"/>
          <p:cNvSpPr/>
          <p:nvPr/>
        </p:nvSpPr>
        <p:spPr>
          <a:xfrm>
            <a:off x="4876800" y="2796570"/>
            <a:ext cx="2350322" cy="7848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rPr>
              <a:t>MỞ BÀI</a:t>
            </a:r>
          </a:p>
        </p:txBody>
      </p:sp>
      <p:sp>
        <p:nvSpPr>
          <p:cNvPr id="9" name="TextBox 3"/>
          <p:cNvSpPr txBox="1">
            <a:spLocks noChangeArrowheads="1"/>
          </p:cNvSpPr>
          <p:nvPr/>
        </p:nvSpPr>
        <p:spPr bwMode="auto">
          <a:xfrm>
            <a:off x="609600" y="3614678"/>
            <a:ext cx="8001000" cy="2862322"/>
          </a:xfrm>
          <a:prstGeom prst="rect">
            <a:avLst/>
          </a:prstGeom>
          <a:ln/>
          <a:scene3d>
            <a:camera prst="orthographicFront"/>
            <a:lightRig rig="threePt" dir="t"/>
          </a:scene3d>
          <a:sp3d>
            <a:bevelT w="165100" prst="coolSlant"/>
          </a:sp3d>
          <a:extLst/>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just" eaLnBrk="1" hangingPunct="1"/>
            <a:r>
              <a:rPr lang="en-US" sz="2000" b="1" i="1" dirty="0">
                <a:solidFill>
                  <a:schemeClr val="tx2"/>
                </a:solidFill>
                <a:latin typeface="Times New Roman" pitchFamily="18" charset="0"/>
                <a:cs typeface="Times New Roman" pitchFamily="18" charset="0"/>
              </a:rPr>
              <a:t>     </a:t>
            </a:r>
            <a:r>
              <a:rPr lang="en-US" sz="2000" b="1" i="1" dirty="0" smtClean="0">
                <a:solidFill>
                  <a:schemeClr val="tx2"/>
                </a:solidFill>
                <a:latin typeface="Times New Roman" pitchFamily="18" charset="0"/>
                <a:cs typeface="Times New Roman" pitchFamily="18" charset="0"/>
              </a:rPr>
              <a:t>                “ Đêm tháng năm chưa nằm đã sáng</a:t>
            </a:r>
          </a:p>
          <a:p>
            <a:pPr algn="just" eaLnBrk="1" hangingPunct="1"/>
            <a:r>
              <a:rPr lang="en-US" sz="2000" b="1" i="1" dirty="0" smtClean="0">
                <a:solidFill>
                  <a:schemeClr val="tx2"/>
                </a:solidFill>
                <a:latin typeface="Times New Roman" pitchFamily="18" charset="0"/>
                <a:cs typeface="Times New Roman" pitchFamily="18" charset="0"/>
              </a:rPr>
              <a:t>                        Ngày tháng mười chưa cười đã tối”</a:t>
            </a:r>
          </a:p>
          <a:p>
            <a:pPr algn="just" eaLnBrk="1" hangingPunct="1"/>
            <a:r>
              <a:rPr lang="en-US" sz="2000" b="1" i="1" dirty="0" smtClean="0">
                <a:solidFill>
                  <a:schemeClr val="tx2"/>
                </a:solidFill>
                <a:latin typeface="Times New Roman" pitchFamily="18" charset="0"/>
                <a:cs typeface="Times New Roman" pitchFamily="18" charset="0"/>
              </a:rPr>
              <a:t>     Câu tục ngữ trên đã rất gần gũi với người dân Việt Nam.</a:t>
            </a:r>
          </a:p>
          <a:p>
            <a:pPr algn="just" eaLnBrk="1" hangingPunct="1"/>
            <a:r>
              <a:rPr lang="en-US" sz="2000" b="1" i="1" dirty="0">
                <a:solidFill>
                  <a:schemeClr val="tx2"/>
                </a:solidFill>
                <a:latin typeface="Times New Roman" pitchFamily="18" charset="0"/>
                <a:cs typeface="Times New Roman" pitchFamily="18" charset="0"/>
              </a:rPr>
              <a:t> </a:t>
            </a:r>
            <a:r>
              <a:rPr lang="en-US" sz="2000" b="1" i="1" dirty="0" smtClean="0">
                <a:solidFill>
                  <a:schemeClr val="tx2"/>
                </a:solidFill>
                <a:latin typeface="Times New Roman" pitchFamily="18" charset="0"/>
                <a:cs typeface="Times New Roman" pitchFamily="18" charset="0"/>
              </a:rPr>
              <a:t>    Nội dung của nó thể hiện một hiện tượng tự nhiên diễn ra hàng năm ở nước ta, đó là một hiện tượng ngày đêm dài ngắn theo mùa.</a:t>
            </a:r>
          </a:p>
          <a:p>
            <a:pPr algn="just" eaLnBrk="1" hangingPunct="1"/>
            <a:r>
              <a:rPr lang="en-US" sz="2000" b="1" i="1" dirty="0">
                <a:solidFill>
                  <a:schemeClr val="tx2"/>
                </a:solidFill>
                <a:latin typeface="Times New Roman" pitchFamily="18" charset="0"/>
                <a:cs typeface="Times New Roman" pitchFamily="18" charset="0"/>
              </a:rPr>
              <a:t> </a:t>
            </a:r>
            <a:r>
              <a:rPr lang="en-US" sz="2000" b="1" i="1" dirty="0" smtClean="0">
                <a:solidFill>
                  <a:schemeClr val="tx2"/>
                </a:solidFill>
                <a:latin typeface="Times New Roman" pitchFamily="18" charset="0"/>
                <a:cs typeface="Times New Roman" pitchFamily="18" charset="0"/>
              </a:rPr>
              <a:t>    Đây chính là một hệ quả được sinh ra từ chuyển động quanh Mặt Trời của Trái Đất. Trong thực tế, hiện tượng này diễn ra như thế nào trên Trái Đất? Còn hệ quả nào khác sinh ra từ chuyển động quanh Mặt Trời của Trái Đất?</a:t>
            </a:r>
            <a:endParaRPr lang="en-US" sz="2000" b="1" i="1" dirty="0">
              <a:solidFill>
                <a:schemeClr val="tx2"/>
              </a:solidFill>
              <a:latin typeface="Times New Roman" pitchFamily="18" charset="0"/>
              <a:cs typeface="Times New Roman" pitchFamily="18" charset="0"/>
            </a:endParaRPr>
          </a:p>
        </p:txBody>
      </p:sp>
      <p:pic>
        <p:nvPicPr>
          <p:cNvPr id="13"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7263" y="1558705"/>
            <a:ext cx="922533" cy="770315"/>
          </a:xfrm>
          <a:prstGeom prst="rect">
            <a:avLst/>
          </a:prstGeom>
        </p:spPr>
      </p:pic>
      <p:pic>
        <p:nvPicPr>
          <p:cNvPr id="14"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1134685"/>
            <a:ext cx="922533" cy="770315"/>
          </a:xfrm>
          <a:prstGeom prst="rect">
            <a:avLst/>
          </a:prstGeom>
        </p:spPr>
      </p:pic>
      <p:pic>
        <p:nvPicPr>
          <p:cNvPr id="15"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044" y="568908"/>
            <a:ext cx="1866290" cy="1558352"/>
          </a:xfrm>
          <a:prstGeom prst="rect">
            <a:avLst/>
          </a:prstGeom>
        </p:spPr>
      </p:pic>
    </p:spTree>
    <p:extLst>
      <p:ext uri="{BB962C8B-B14F-4D97-AF65-F5344CB8AC3E}">
        <p14:creationId xmlns:p14="http://schemas.microsoft.com/office/powerpoint/2010/main" val="11281313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7" name="Rectangle 6"/>
          <p:cNvSpPr/>
          <p:nvPr/>
        </p:nvSpPr>
        <p:spPr>
          <a:xfrm>
            <a:off x="990600" y="2069068"/>
            <a:ext cx="2286000" cy="369332"/>
          </a:xfrm>
          <a:prstGeom prst="rect">
            <a:avLst/>
          </a:prstGeom>
        </p:spPr>
        <p:txBody>
          <a:bodyPr wrap="square">
            <a:spAutoFit/>
          </a:bodyPr>
          <a:lstStyle/>
          <a:p>
            <a:r>
              <a:rPr lang="en-US" b="1" i="1" dirty="0" smtClean="0">
                <a:latin typeface="Times New Roman" pitchFamily="18" charset="0"/>
                <a:cs typeface="Times New Roman" pitchFamily="18" charset="0"/>
              </a:rPr>
              <a:t>1. Hiện tượng mùa:</a:t>
            </a:r>
            <a:endParaRPr lang="en-US" b="1" i="1" dirty="0">
              <a:latin typeface="Times New Roman" pitchFamily="18" charset="0"/>
              <a:cs typeface="Times New Roman" pitchFamily="18" charset="0"/>
            </a:endParaRPr>
          </a:p>
        </p:txBody>
      </p:sp>
      <p:sp>
        <p:nvSpPr>
          <p:cNvPr id="8" name="Oval 7"/>
          <p:cNvSpPr/>
          <p:nvPr/>
        </p:nvSpPr>
        <p:spPr>
          <a:xfrm>
            <a:off x="838200" y="5334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12" name="矩形 6"/>
          <p:cNvSpPr/>
          <p:nvPr/>
        </p:nvSpPr>
        <p:spPr>
          <a:xfrm>
            <a:off x="999432" y="2514599"/>
            <a:ext cx="7382568" cy="2667001"/>
          </a:xfrm>
          <a:prstGeom prst="rect">
            <a:avLst/>
          </a:prstGeom>
          <a:solidFill>
            <a:srgbClr val="A7BCB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t> </a:t>
            </a:r>
            <a:endParaRPr lang="zh-CN" altLang="en-US" sz="2400"/>
          </a:p>
        </p:txBody>
      </p:sp>
      <p:sp>
        <p:nvSpPr>
          <p:cNvPr id="13" name="矩形 12"/>
          <p:cNvSpPr/>
          <p:nvPr/>
        </p:nvSpPr>
        <p:spPr>
          <a:xfrm>
            <a:off x="604739" y="2514599"/>
            <a:ext cx="8234461" cy="3564153"/>
          </a:xfrm>
          <a:prstGeom prst="rect">
            <a:avLst/>
          </a:prstGeom>
          <a:solidFill>
            <a:schemeClr val="bg1"/>
          </a:solidFill>
          <a:ln w="38100">
            <a:solidFill>
              <a:srgbClr val="FF0000"/>
            </a:solidFill>
            <a:prstDash val="sysDot"/>
          </a:ln>
          <a:effectLst>
            <a:glow rad="228600">
              <a:schemeClr val="accent2">
                <a:satMod val="175000"/>
                <a:alpha val="40000"/>
              </a:schemeClr>
            </a:glow>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200" b="1" i="1" dirty="0" smtClean="0">
                <a:solidFill>
                  <a:schemeClr val="tx1"/>
                </a:solidFill>
                <a:latin typeface="Times New Roman" pitchFamily="18" charset="0"/>
                <a:cs typeface="Times New Roman" pitchFamily="18" charset="0"/>
              </a:rPr>
              <a:t>- Do trục Trái Đất nghiêng và gần như không đổi hướng khi Trái Đất chuyển động trên quỹ đạo quanh </a:t>
            </a:r>
            <a:r>
              <a:rPr lang="en-US" altLang="zh-CN" sz="2200" b="1" i="1" dirty="0" err="1" smtClean="0">
                <a:solidFill>
                  <a:schemeClr val="tx1"/>
                </a:solidFill>
                <a:latin typeface="Times New Roman" pitchFamily="18" charset="0"/>
                <a:cs typeface="Times New Roman" pitchFamily="18" charset="0"/>
              </a:rPr>
              <a:t>Mặt</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Trời</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nên</a:t>
            </a:r>
            <a:r>
              <a:rPr lang="en-US" altLang="zh-CN" sz="2200" b="1" i="1" dirty="0" smtClean="0">
                <a:solidFill>
                  <a:schemeClr val="tx1"/>
                </a:solidFill>
                <a:latin typeface="Times New Roman" pitchFamily="18" charset="0"/>
                <a:cs typeface="Times New Roman" pitchFamily="18" charset="0"/>
              </a:rPr>
              <a:t> sinh ra các mùa.</a:t>
            </a:r>
          </a:p>
          <a:p>
            <a:r>
              <a:rPr lang="en-US" altLang="zh-CN" sz="2200" b="1" i="1" dirty="0" smtClean="0">
                <a:solidFill>
                  <a:schemeClr val="tx1"/>
                </a:solidFill>
                <a:latin typeface="Times New Roman" pitchFamily="18" charset="0"/>
                <a:cs typeface="Times New Roman" pitchFamily="18" charset="0"/>
              </a:rPr>
              <a:t>- Sự phân bố ánh sáng, lượng nhiệt và các mùa ở </a:t>
            </a:r>
            <a:r>
              <a:rPr lang="en-US" altLang="zh-CN" sz="2200" b="1" i="1" dirty="0" err="1" smtClean="0">
                <a:solidFill>
                  <a:schemeClr val="tx1"/>
                </a:solidFill>
                <a:latin typeface="Times New Roman" pitchFamily="18" charset="0"/>
                <a:cs typeface="Times New Roman" pitchFamily="18" charset="0"/>
              </a:rPr>
              <a:t>hai</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nửa</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bán</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cầu</a:t>
            </a:r>
            <a:r>
              <a:rPr lang="en-US" altLang="zh-CN" sz="2200" b="1" i="1" dirty="0" smtClean="0">
                <a:solidFill>
                  <a:schemeClr val="tx1"/>
                </a:solidFill>
                <a:latin typeface="Times New Roman" pitchFamily="18" charset="0"/>
                <a:cs typeface="Times New Roman" pitchFamily="18" charset="0"/>
              </a:rPr>
              <a:t> trái </a:t>
            </a:r>
            <a:r>
              <a:rPr lang="en-US" altLang="zh-CN" sz="2200" b="1" i="1" dirty="0" err="1" smtClean="0">
                <a:solidFill>
                  <a:schemeClr val="tx1"/>
                </a:solidFill>
                <a:latin typeface="Times New Roman" pitchFamily="18" charset="0"/>
                <a:cs typeface="Times New Roman" pitchFamily="18" charset="0"/>
              </a:rPr>
              <a:t>ngược</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nhau</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Bán</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cầu</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nào</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ngả</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về</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phía</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Mặt</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Trời</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nhiều</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hơn</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thì</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nhận</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nhiều</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nhiệt</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và</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ánh</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sáng</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hơn</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là</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mùa</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nóng</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ngược</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lại</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bán</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cầu</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ngả</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về</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phía</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Mặt</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Trời</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ít</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hơn</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thì</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sẽ</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nhận</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được</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ít</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nhiệt</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và</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ánh</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sáng</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hơn</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là</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mùa</a:t>
            </a:r>
            <a:r>
              <a:rPr lang="en-US" altLang="zh-CN" sz="2200" b="1" i="1" dirty="0" smtClean="0">
                <a:solidFill>
                  <a:schemeClr val="tx1"/>
                </a:solidFill>
                <a:latin typeface="Times New Roman" pitchFamily="18" charset="0"/>
                <a:cs typeface="Times New Roman" pitchFamily="18" charset="0"/>
              </a:rPr>
              <a:t> </a:t>
            </a:r>
            <a:r>
              <a:rPr lang="en-US" altLang="zh-CN" sz="2200" b="1" i="1" dirty="0" err="1" smtClean="0">
                <a:solidFill>
                  <a:schemeClr val="tx1"/>
                </a:solidFill>
                <a:latin typeface="Times New Roman" pitchFamily="18" charset="0"/>
                <a:cs typeface="Times New Roman" pitchFamily="18" charset="0"/>
              </a:rPr>
              <a:t>lạnh</a:t>
            </a:r>
            <a:r>
              <a:rPr lang="en-US" altLang="zh-CN" sz="2200" b="1" i="1" dirty="0" smtClean="0">
                <a:solidFill>
                  <a:schemeClr val="tx1"/>
                </a:solidFill>
                <a:latin typeface="Times New Roman" pitchFamily="18" charset="0"/>
                <a:cs typeface="Times New Roman" pitchFamily="18" charset="0"/>
              </a:rPr>
              <a:t>.</a:t>
            </a:r>
          </a:p>
          <a:p>
            <a:r>
              <a:rPr lang="en-US" altLang="zh-CN" sz="2200" b="1" i="1" dirty="0" smtClean="0">
                <a:solidFill>
                  <a:schemeClr val="tx1"/>
                </a:solidFill>
                <a:latin typeface="Times New Roman" pitchFamily="18" charset="0"/>
                <a:cs typeface="Times New Roman" pitchFamily="18" charset="0"/>
              </a:rPr>
              <a:t>- Một năm bốn mùa: Xuân, Hạ, thu, Đông.</a:t>
            </a:r>
          </a:p>
        </p:txBody>
      </p:sp>
      <p:pic>
        <p:nvPicPr>
          <p:cNvPr id="14"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9289" y="89796"/>
            <a:ext cx="965256" cy="805989"/>
          </a:xfrm>
          <a:prstGeom prst="rect">
            <a:avLst/>
          </a:prstGeom>
        </p:spPr>
      </p:pic>
      <p:pic>
        <p:nvPicPr>
          <p:cNvPr id="18"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71178" y="1298306"/>
            <a:ext cx="867122" cy="805989"/>
          </a:xfrm>
          <a:prstGeom prst="rect">
            <a:avLst/>
          </a:prstGeom>
        </p:spPr>
      </p:pic>
      <p:pic>
        <p:nvPicPr>
          <p:cNvPr id="20" name="图片 10">
            <a:extLst>
              <a:ext uri="{FF2B5EF4-FFF2-40B4-BE49-F238E27FC236}">
                <a16:creationId xmlns="" xmlns:a16="http://schemas.microsoft.com/office/drawing/2014/main" id="{43E0C609-3C12-48BF-9449-77725402B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791200"/>
            <a:ext cx="6015061"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组合 16">
            <a:extLst>
              <a:ext uri="{FF2B5EF4-FFF2-40B4-BE49-F238E27FC236}">
                <a16:creationId xmlns="" xmlns:a16="http://schemas.microsoft.com/office/drawing/2014/main" id="{9A5A4A07-8E07-4037-9694-8A058172EA5B}"/>
              </a:ext>
            </a:extLst>
          </p:cNvPr>
          <p:cNvGrpSpPr>
            <a:grpSpLocks/>
          </p:cNvGrpSpPr>
          <p:nvPr/>
        </p:nvGrpSpPr>
        <p:grpSpPr bwMode="auto">
          <a:xfrm>
            <a:off x="-105012" y="5578818"/>
            <a:ext cx="965200" cy="978082"/>
            <a:chOff x="3393422" y="3429000"/>
            <a:chExt cx="3117731" cy="2201738"/>
          </a:xfrm>
        </p:grpSpPr>
        <p:pic>
          <p:nvPicPr>
            <p:cNvPr id="23" name="图片 6">
              <a:extLst>
                <a:ext uri="{FF2B5EF4-FFF2-40B4-BE49-F238E27FC236}">
                  <a16:creationId xmlns="" xmlns:a16="http://schemas.microsoft.com/office/drawing/2014/main" id="{010DA046-D232-4D5E-80CD-A3BB0DC455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3">
              <a:extLst>
                <a:ext uri="{FF2B5EF4-FFF2-40B4-BE49-F238E27FC236}">
                  <a16:creationId xmlns="" xmlns:a16="http://schemas.microsoft.com/office/drawing/2014/main" id="{FFDCCABB-D48C-4610-8200-34760B10A3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图片 14">
            <a:extLst>
              <a:ext uri="{FF2B5EF4-FFF2-40B4-BE49-F238E27FC236}">
                <a16:creationId xmlns="" xmlns:a16="http://schemas.microsoft.com/office/drawing/2014/main" id="{1A0E351E-F9AF-497B-A41B-BF6B028EC2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8593" y="6556900"/>
            <a:ext cx="299280" cy="39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4">
            <a:extLst>
              <a:ext uri="{FF2B5EF4-FFF2-40B4-BE49-F238E27FC236}">
                <a16:creationId xmlns="" xmlns:a16="http://schemas.microsoft.com/office/drawing/2014/main" id="{1A0E351E-F9AF-497B-A41B-BF6B028EC2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904999" y="6232571"/>
            <a:ext cx="583845" cy="73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05000" y="6096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TextBox 5"/>
          <p:cNvSpPr txBox="1"/>
          <p:nvPr/>
        </p:nvSpPr>
        <p:spPr>
          <a:xfrm>
            <a:off x="762000" y="1676400"/>
            <a:ext cx="5638800" cy="369332"/>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II. Hệ quả chuyển động quanh Mặt Trời của Trái Đất:</a:t>
            </a:r>
            <a:endParaRPr lang="en-US" b="1" dirty="0">
              <a:solidFill>
                <a:srgbClr val="FF0000"/>
              </a:solidFill>
              <a:latin typeface="Times New Roman" pitchFamily="18" charset="0"/>
              <a:cs typeface="Times New Roman" pitchFamily="18" charset="0"/>
            </a:endParaRPr>
          </a:p>
        </p:txBody>
      </p:sp>
      <p:pic>
        <p:nvPicPr>
          <p:cNvPr id="28" name="图片 11">
            <a:extLst>
              <a:ext uri="{FF2B5EF4-FFF2-40B4-BE49-F238E27FC236}">
                <a16:creationId xmlns:a16="http://schemas.microsoft.com/office/drawing/2014/main" xmlns="" id="{9573762D-1087-49E4-93F6-9AC74C56A4E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5943600"/>
            <a:ext cx="1295400" cy="115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1779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4000">
                                          <p:cBhvr additive="base">
                                            <p:cTn id="7" dur="3000" fill="hold"/>
                                            <p:tgtEl>
                                              <p:spTgt spid="12"/>
                                            </p:tgtEl>
                                            <p:attrNameLst>
                                              <p:attrName>ppt_x</p:attrName>
                                            </p:attrNameLst>
                                          </p:cBhvr>
                                          <p:tavLst>
                                            <p:tav tm="0">
                                              <p:val>
                                                <p:strVal val="#ppt_x"/>
                                              </p:val>
                                            </p:tav>
                                            <p:tav tm="100000">
                                              <p:val>
                                                <p:strVal val="#ppt_x"/>
                                              </p:val>
                                            </p:tav>
                                          </p:tavLst>
                                        </p:anim>
                                        <p:anim calcmode="lin" valueType="num" p14:bounceEnd="64000">
                                          <p:cBhvr additive="base">
                                            <p:cTn id="8" dur="3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4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42000">
                                          <p:cBhvr additive="base">
                                            <p:cTn id="11" dur="2000" fill="hold"/>
                                            <p:tgtEl>
                                              <p:spTgt spid="13"/>
                                            </p:tgtEl>
                                            <p:attrNameLst>
                                              <p:attrName>ppt_x</p:attrName>
                                            </p:attrNameLst>
                                          </p:cBhvr>
                                          <p:tavLst>
                                            <p:tav tm="0">
                                              <p:val>
                                                <p:strVal val="0-#ppt_w/2"/>
                                              </p:val>
                                            </p:tav>
                                            <p:tav tm="100000">
                                              <p:val>
                                                <p:strVal val="#ppt_x"/>
                                              </p:val>
                                            </p:tav>
                                          </p:tavLst>
                                        </p:anim>
                                        <p:anim calcmode="lin" valueType="num" p14:bounceEnd="42000">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0-#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2" name="Oval 1"/>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3" name="Rectangle 2"/>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4" name="TextBox 3"/>
          <p:cNvSpPr txBox="1"/>
          <p:nvPr/>
        </p:nvSpPr>
        <p:spPr>
          <a:xfrm>
            <a:off x="685800" y="1321713"/>
            <a:ext cx="67056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II. Hệ quả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5" name="Rectangle 4"/>
          <p:cNvSpPr/>
          <p:nvPr/>
        </p:nvSpPr>
        <p:spPr>
          <a:xfrm>
            <a:off x="990600" y="1733490"/>
            <a:ext cx="4953000" cy="400110"/>
          </a:xfrm>
          <a:prstGeom prst="rect">
            <a:avLst/>
          </a:prstGeom>
        </p:spPr>
        <p:txBody>
          <a:bodyPr wrap="square">
            <a:spAutoFit/>
          </a:bodyPr>
          <a:lstStyle/>
          <a:p>
            <a:r>
              <a:rPr lang="en-US" sz="2000" b="1" i="1" dirty="0" smtClean="0">
                <a:latin typeface="Times New Roman" pitchFamily="18" charset="0"/>
                <a:cs typeface="Times New Roman" pitchFamily="18" charset="0"/>
              </a:rPr>
              <a:t>2. Hiện tượng ngày, đêm dài ngắn theo mùa:</a:t>
            </a:r>
            <a:endParaRPr lang="en-US" sz="2000" b="1" i="1" dirty="0">
              <a:latin typeface="Times New Roman" pitchFamily="18" charset="0"/>
              <a:cs typeface="Times New Roman" pitchFamily="18" charset="0"/>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876079"/>
            <a:ext cx="6096724" cy="3600921"/>
          </a:xfrm>
          <a:prstGeom prst="rect">
            <a:avLst/>
          </a:prstGeom>
        </p:spPr>
      </p:pic>
      <p:sp>
        <p:nvSpPr>
          <p:cNvPr id="7" name="Rounded Rectangle 6"/>
          <p:cNvSpPr/>
          <p:nvPr/>
        </p:nvSpPr>
        <p:spPr>
          <a:xfrm>
            <a:off x="838200" y="2133600"/>
            <a:ext cx="7239000" cy="685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smtClean="0">
                <a:latin typeface="Times New Roman" pitchFamily="18" charset="0"/>
                <a:cs typeface="Times New Roman" pitchFamily="18" charset="0"/>
              </a:rPr>
              <a:t>Quan sát H7.2 và thông tin  trong bài, em hãy:</a:t>
            </a:r>
          </a:p>
          <a:p>
            <a:r>
              <a:rPr lang="en-US" b="1" i="1" dirty="0" smtClean="0">
                <a:latin typeface="Times New Roman" pitchFamily="18" charset="0"/>
                <a:cs typeface="Times New Roman" pitchFamily="18" charset="0"/>
              </a:rPr>
              <a:t>- Xác định trục Trái Đất (Bắc – Nam)và đường phân chia sáng tối (ST)</a:t>
            </a:r>
            <a:endParaRPr lang="en-US" b="1" i="1" dirty="0">
              <a:latin typeface="Times New Roman" pitchFamily="18" charset="0"/>
              <a:cs typeface="Times New Roman" pitchFamily="18" charset="0"/>
            </a:endParaRPr>
          </a:p>
        </p:txBody>
      </p:sp>
      <p:cxnSp>
        <p:nvCxnSpPr>
          <p:cNvPr id="9" name="Straight Connector 8"/>
          <p:cNvCxnSpPr/>
          <p:nvPr/>
        </p:nvCxnSpPr>
        <p:spPr>
          <a:xfrm flipH="1">
            <a:off x="3733800" y="3276600"/>
            <a:ext cx="914400" cy="1905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858000" y="3200400"/>
            <a:ext cx="914400" cy="1905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91000" y="3200400"/>
            <a:ext cx="0" cy="1981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290388" y="3125972"/>
            <a:ext cx="0" cy="1981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22" name="图片 4">
            <a:extLst>
              <a:ext uri="{FF2B5EF4-FFF2-40B4-BE49-F238E27FC236}">
                <a16:creationId xmlns="" xmlns:a16="http://schemas.microsoft.com/office/drawing/2014/main" id="{96A466EC-B468-4B7A-AC6A-2BE9667C73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69095" y="3810001"/>
            <a:ext cx="303609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组合 16">
            <a:extLst>
              <a:ext uri="{FF2B5EF4-FFF2-40B4-BE49-F238E27FC236}">
                <a16:creationId xmlns="" xmlns:a16="http://schemas.microsoft.com/office/drawing/2014/main" id="{9A5A4A07-8E07-4037-9694-8A058172EA5B}"/>
              </a:ext>
            </a:extLst>
          </p:cNvPr>
          <p:cNvGrpSpPr>
            <a:grpSpLocks/>
          </p:cNvGrpSpPr>
          <p:nvPr/>
        </p:nvGrpSpPr>
        <p:grpSpPr bwMode="auto">
          <a:xfrm>
            <a:off x="-105013" y="5510160"/>
            <a:ext cx="1115853" cy="1241591"/>
            <a:chOff x="3393422" y="3429000"/>
            <a:chExt cx="3117731" cy="2201738"/>
          </a:xfrm>
        </p:grpSpPr>
        <p:pic>
          <p:nvPicPr>
            <p:cNvPr id="24" name="图片 6">
              <a:extLst>
                <a:ext uri="{FF2B5EF4-FFF2-40B4-BE49-F238E27FC236}">
                  <a16:creationId xmlns="" xmlns:a16="http://schemas.microsoft.com/office/drawing/2014/main" id="{010DA046-D232-4D5E-80CD-A3BB0DC455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3">
              <a:extLst>
                <a:ext uri="{FF2B5EF4-FFF2-40B4-BE49-F238E27FC236}">
                  <a16:creationId xmlns="" xmlns:a16="http://schemas.microsoft.com/office/drawing/2014/main" id="{FFDCCABB-D48C-4610-8200-34760B10A3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图片 14">
            <a:extLst>
              <a:ext uri="{FF2B5EF4-FFF2-40B4-BE49-F238E27FC236}">
                <a16:creationId xmlns="" xmlns:a16="http://schemas.microsoft.com/office/drawing/2014/main" id="{1A0E351E-F9AF-497B-A41B-BF6B028EC2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04221" y="6352465"/>
            <a:ext cx="345993" cy="57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4">
            <a:extLst>
              <a:ext uri="{FF2B5EF4-FFF2-40B4-BE49-F238E27FC236}">
                <a16:creationId xmlns="" xmlns:a16="http://schemas.microsoft.com/office/drawing/2014/main" id="{1A0E351E-F9AF-497B-A41B-BF6B028EC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220626" y="5867400"/>
            <a:ext cx="674974" cy="10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31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2" name="Oval 1"/>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3" name="Rectangle 2"/>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4" name="TextBox 3"/>
          <p:cNvSpPr txBox="1"/>
          <p:nvPr/>
        </p:nvSpPr>
        <p:spPr>
          <a:xfrm>
            <a:off x="685800" y="1321713"/>
            <a:ext cx="67056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II. Hệ quả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5" name="Rectangle 4"/>
          <p:cNvSpPr/>
          <p:nvPr/>
        </p:nvSpPr>
        <p:spPr>
          <a:xfrm>
            <a:off x="990600" y="1733490"/>
            <a:ext cx="4953000" cy="400110"/>
          </a:xfrm>
          <a:prstGeom prst="rect">
            <a:avLst/>
          </a:prstGeom>
        </p:spPr>
        <p:txBody>
          <a:bodyPr wrap="square">
            <a:spAutoFit/>
          </a:bodyPr>
          <a:lstStyle/>
          <a:p>
            <a:r>
              <a:rPr lang="en-US" sz="2000" b="1" i="1" dirty="0" smtClean="0">
                <a:latin typeface="Times New Roman" pitchFamily="18" charset="0"/>
                <a:cs typeface="Times New Roman" pitchFamily="18" charset="0"/>
              </a:rPr>
              <a:t>2. Hiện tượng ngày, đêm dài ngắn theo mùa:</a:t>
            </a:r>
            <a:endParaRPr lang="en-US" sz="2000" b="1" i="1" dirty="0">
              <a:latin typeface="Times New Roman" pitchFamily="18" charset="0"/>
              <a:cs typeface="Times New Roman" pitchFamily="18" charset="0"/>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2133600"/>
            <a:ext cx="3657600" cy="2025278"/>
          </a:xfrm>
          <a:prstGeom prst="rect">
            <a:avLst/>
          </a:prstGeom>
        </p:spPr>
      </p:pic>
      <p:sp>
        <p:nvSpPr>
          <p:cNvPr id="7" name="Rounded Rectangle 6"/>
          <p:cNvSpPr/>
          <p:nvPr/>
        </p:nvSpPr>
        <p:spPr>
          <a:xfrm>
            <a:off x="381000" y="2133600"/>
            <a:ext cx="4876800" cy="2133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smtClean="0">
                <a:latin typeface="Times New Roman" pitchFamily="18" charset="0"/>
                <a:cs typeface="Times New Roman" pitchFamily="18" charset="0"/>
              </a:rPr>
              <a:t>Quan sát H7.2 và thông tin trong bài, em hãy:</a:t>
            </a:r>
          </a:p>
          <a:p>
            <a:r>
              <a:rPr lang="en-US" b="1" i="1" dirty="0" smtClean="0">
                <a:latin typeface="Times New Roman" pitchFamily="18" charset="0"/>
                <a:cs typeface="Times New Roman" pitchFamily="18" charset="0"/>
              </a:rPr>
              <a:t>+ Ngày 22 – 6, Mặt Trời chiếu thẳng góc vào mặt đất ở vĩ tuyến nào? Thời điểm đó, ngày dài hơn đêm ở bán cầu Bắc hay bán cầu Nam?</a:t>
            </a:r>
          </a:p>
          <a:p>
            <a:r>
              <a:rPr lang="en-US" b="1" i="1" dirty="0">
                <a:latin typeface="Times New Roman" pitchFamily="18" charset="0"/>
                <a:cs typeface="Times New Roman" pitchFamily="18" charset="0"/>
              </a:rPr>
              <a:t>+ Ngày 22 – </a:t>
            </a:r>
            <a:r>
              <a:rPr lang="en-US" b="1" i="1" dirty="0" smtClean="0">
                <a:latin typeface="Times New Roman" pitchFamily="18" charset="0"/>
                <a:cs typeface="Times New Roman" pitchFamily="18" charset="0"/>
              </a:rPr>
              <a:t>12, </a:t>
            </a:r>
            <a:r>
              <a:rPr lang="en-US" b="1" i="1" dirty="0">
                <a:latin typeface="Times New Roman" pitchFamily="18" charset="0"/>
                <a:cs typeface="Times New Roman" pitchFamily="18" charset="0"/>
              </a:rPr>
              <a:t>Mặt Trời chiếu thẳng góc vào mặt đất ở vĩ tuyến nào? Thời điểm đó, ngày dài hơn đêm ở bán cầu Bắc hay bán cầu Nam</a:t>
            </a:r>
            <a:r>
              <a:rPr lang="en-US" b="1" i="1" dirty="0" smtClean="0">
                <a:latin typeface="Times New Roman" pitchFamily="18" charset="0"/>
                <a:cs typeface="Times New Roman" pitchFamily="18" charset="0"/>
              </a:rPr>
              <a:t>?</a:t>
            </a:r>
            <a:endParaRPr lang="en-US" b="1" i="1" dirty="0">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542258314"/>
              </p:ext>
            </p:extLst>
          </p:nvPr>
        </p:nvGraphicFramePr>
        <p:xfrm>
          <a:off x="533400" y="4419600"/>
          <a:ext cx="8153400" cy="2103120"/>
        </p:xfrm>
        <a:graphic>
          <a:graphicData uri="http://schemas.openxmlformats.org/drawingml/2006/table">
            <a:tbl>
              <a:tblPr firstRow="1" bandRow="1">
                <a:tableStyleId>{5C22544A-7EE6-4342-B048-85BDC9FD1C3A}</a:tableStyleId>
              </a:tblPr>
              <a:tblGrid>
                <a:gridCol w="935025"/>
                <a:gridCol w="893775"/>
                <a:gridCol w="1116530"/>
                <a:gridCol w="1017070"/>
                <a:gridCol w="1143000"/>
                <a:gridCol w="1600200"/>
                <a:gridCol w="1447800"/>
              </a:tblGrid>
              <a:tr h="0">
                <a:tc rowSpan="2">
                  <a:txBody>
                    <a:bodyPr/>
                    <a:lstStyle/>
                    <a:p>
                      <a:r>
                        <a:rPr lang="en-US" dirty="0" smtClean="0">
                          <a:solidFill>
                            <a:schemeClr val="tx1"/>
                          </a:solidFill>
                          <a:latin typeface="Times New Roman" pitchFamily="18" charset="0"/>
                          <a:cs typeface="Times New Roman" pitchFamily="18" charset="0"/>
                        </a:rPr>
                        <a:t>Ngày</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200" dirty="0" smtClean="0">
                          <a:solidFill>
                            <a:schemeClr val="tx1"/>
                          </a:solidFill>
                          <a:latin typeface="Times New Roman" pitchFamily="18" charset="0"/>
                          <a:cs typeface="Times New Roman" pitchFamily="18" charset="0"/>
                        </a:rPr>
                        <a:t>Nửa</a:t>
                      </a:r>
                      <a:r>
                        <a:rPr lang="en-US" sz="1200" baseline="0" dirty="0" smtClean="0">
                          <a:solidFill>
                            <a:schemeClr val="tx1"/>
                          </a:solidFill>
                          <a:latin typeface="Times New Roman" pitchFamily="18" charset="0"/>
                          <a:cs typeface="Times New Roman" pitchFamily="18" charset="0"/>
                        </a:rPr>
                        <a:t> cầu ngả về phía Mặt Trời</a:t>
                      </a:r>
                      <a:endParaRPr lang="en-US" sz="1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dirty="0" smtClean="0">
                          <a:solidFill>
                            <a:schemeClr val="tx1"/>
                          </a:solidFill>
                          <a:latin typeface="Times New Roman" pitchFamily="18" charset="0"/>
                          <a:cs typeface="Times New Roman" pitchFamily="18" charset="0"/>
                        </a:rPr>
                        <a:t>Hiện tượng</a:t>
                      </a:r>
                      <a:r>
                        <a:rPr lang="en-US" baseline="0" dirty="0" smtClean="0">
                          <a:solidFill>
                            <a:schemeClr val="tx1"/>
                          </a:solidFill>
                          <a:latin typeface="Times New Roman" pitchFamily="18" charset="0"/>
                          <a:cs typeface="Times New Roman" pitchFamily="18" charset="0"/>
                        </a:rPr>
                        <a:t> xảy ra</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400" dirty="0" smtClean="0">
                          <a:solidFill>
                            <a:schemeClr val="tx1"/>
                          </a:solidFill>
                          <a:latin typeface="Times New Roman" pitchFamily="18" charset="0"/>
                          <a:cs typeface="Times New Roman" pitchFamily="18" charset="0"/>
                        </a:rPr>
                        <a:t>Tia Mặt</a:t>
                      </a:r>
                      <a:r>
                        <a:rPr lang="en-US" sz="1400" baseline="0" dirty="0" smtClean="0">
                          <a:solidFill>
                            <a:schemeClr val="tx1"/>
                          </a:solidFill>
                          <a:latin typeface="Times New Roman" pitchFamily="18" charset="0"/>
                          <a:cs typeface="Times New Roman" pitchFamily="18" charset="0"/>
                        </a:rPr>
                        <a:t> Trời chiếu thẳng góc với vĩ tuyến</a:t>
                      </a:r>
                      <a:endParaRPr lang="en-US" sz="1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400" dirty="0" smtClean="0">
                          <a:solidFill>
                            <a:schemeClr val="tx1"/>
                          </a:solidFill>
                          <a:latin typeface="Times New Roman" pitchFamily="18" charset="0"/>
                          <a:cs typeface="Times New Roman" pitchFamily="18" charset="0"/>
                        </a:rPr>
                        <a:t>Vĩ</a:t>
                      </a:r>
                      <a:r>
                        <a:rPr lang="en-US" sz="1400" baseline="0" dirty="0" smtClean="0">
                          <a:solidFill>
                            <a:schemeClr val="tx1"/>
                          </a:solidFill>
                          <a:latin typeface="Times New Roman" pitchFamily="18" charset="0"/>
                          <a:cs typeface="Times New Roman" pitchFamily="18" charset="0"/>
                        </a:rPr>
                        <a:t> tuyến đó là gì?</a:t>
                      </a:r>
                      <a:endParaRPr lang="en-US" sz="1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vMerge="1">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latin typeface="Times New Roman" pitchFamily="18" charset="0"/>
                          <a:cs typeface="Times New Roman" pitchFamily="18" charset="0"/>
                        </a:rPr>
                        <a:t>NCB</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latin typeface="Times New Roman" pitchFamily="18" charset="0"/>
                          <a:cs typeface="Times New Roman" pitchFamily="18" charset="0"/>
                        </a:rPr>
                        <a:t>NCN</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smtClean="0">
                          <a:solidFill>
                            <a:schemeClr val="tx1"/>
                          </a:solidFill>
                          <a:latin typeface="Times New Roman" pitchFamily="18" charset="0"/>
                          <a:cs typeface="Times New Roman" pitchFamily="18" charset="0"/>
                        </a:rPr>
                        <a:t>Xích</a:t>
                      </a:r>
                      <a:r>
                        <a:rPr lang="en-US" sz="1400" b="1" baseline="0" dirty="0" smtClean="0">
                          <a:solidFill>
                            <a:schemeClr val="tx1"/>
                          </a:solidFill>
                          <a:latin typeface="Times New Roman" pitchFamily="18" charset="0"/>
                          <a:cs typeface="Times New Roman" pitchFamily="18" charset="0"/>
                        </a:rPr>
                        <a:t> đạo</a:t>
                      </a:r>
                      <a:endParaRPr lang="en-US"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chemeClr val="tx1"/>
                        </a:solidFill>
                        <a:latin typeface="Times New Roman" pitchFamily="18" charset="0"/>
                        <a:cs typeface="Times New Roman" pitchFamily="18" charset="0"/>
                      </a:endParaRPr>
                    </a:p>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chemeClr val="tx1"/>
                        </a:solidFill>
                        <a:latin typeface="Times New Roman" pitchFamily="18" charset="0"/>
                        <a:cs typeface="Times New Roman" pitchFamily="18" charset="0"/>
                      </a:endParaRPr>
                    </a:p>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3" name="TextBox 62"/>
          <p:cNvSpPr txBox="1"/>
          <p:nvPr/>
        </p:nvSpPr>
        <p:spPr>
          <a:xfrm>
            <a:off x="1562100" y="5334000"/>
            <a:ext cx="723900" cy="369332"/>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BCB</a:t>
            </a:r>
            <a:endParaRPr lang="en-US" b="1" dirty="0">
              <a:solidFill>
                <a:srgbClr val="FF0000"/>
              </a:solidFill>
              <a:latin typeface="Times New Roman" pitchFamily="18" charset="0"/>
              <a:cs typeface="Times New Roman" pitchFamily="18" charset="0"/>
            </a:endParaRPr>
          </a:p>
        </p:txBody>
      </p:sp>
      <p:sp>
        <p:nvSpPr>
          <p:cNvPr id="64" name="TextBox 63"/>
          <p:cNvSpPr txBox="1"/>
          <p:nvPr/>
        </p:nvSpPr>
        <p:spPr>
          <a:xfrm>
            <a:off x="2438400" y="5257800"/>
            <a:ext cx="952500" cy="523220"/>
          </a:xfrm>
          <a:prstGeom prst="rect">
            <a:avLst/>
          </a:prstGeom>
          <a:noFill/>
        </p:spPr>
        <p:txBody>
          <a:bodyPr wrap="square" rtlCol="0">
            <a:spAutoFit/>
          </a:bodyPr>
          <a:lstStyle/>
          <a:p>
            <a:r>
              <a:rPr lang="en-US" sz="1400" b="1" dirty="0" smtClean="0">
                <a:solidFill>
                  <a:srgbClr val="FF0000"/>
                </a:solidFill>
                <a:latin typeface="Times New Roman" pitchFamily="18" charset="0"/>
                <a:cs typeface="Times New Roman" pitchFamily="18" charset="0"/>
              </a:rPr>
              <a:t>Ngày dài, đêm ngắn</a:t>
            </a:r>
            <a:endParaRPr lang="en-US" sz="1400" b="1" dirty="0">
              <a:solidFill>
                <a:srgbClr val="FF0000"/>
              </a:solidFill>
              <a:latin typeface="Times New Roman" pitchFamily="18" charset="0"/>
              <a:cs typeface="Times New Roman" pitchFamily="18" charset="0"/>
            </a:endParaRPr>
          </a:p>
        </p:txBody>
      </p:sp>
      <p:sp>
        <p:nvSpPr>
          <p:cNvPr id="65" name="TextBox 64"/>
          <p:cNvSpPr txBox="1"/>
          <p:nvPr/>
        </p:nvSpPr>
        <p:spPr>
          <a:xfrm>
            <a:off x="3467100" y="5257800"/>
            <a:ext cx="1181100" cy="523220"/>
          </a:xfrm>
          <a:prstGeom prst="rect">
            <a:avLst/>
          </a:prstGeom>
          <a:noFill/>
        </p:spPr>
        <p:txBody>
          <a:bodyPr wrap="square" rtlCol="0">
            <a:spAutoFit/>
          </a:bodyPr>
          <a:lstStyle/>
          <a:p>
            <a:r>
              <a:rPr lang="en-US" sz="1400" b="1" dirty="0" smtClean="0">
                <a:solidFill>
                  <a:srgbClr val="FF0000"/>
                </a:solidFill>
                <a:latin typeface="Times New Roman" pitchFamily="18" charset="0"/>
                <a:cs typeface="Times New Roman" pitchFamily="18" charset="0"/>
              </a:rPr>
              <a:t>Ngày ngắn, đêm dài</a:t>
            </a:r>
            <a:endParaRPr lang="en-US" sz="1400" b="1" dirty="0">
              <a:solidFill>
                <a:srgbClr val="FF0000"/>
              </a:solidFill>
              <a:latin typeface="Times New Roman" pitchFamily="18" charset="0"/>
              <a:cs typeface="Times New Roman" pitchFamily="18" charset="0"/>
            </a:endParaRPr>
          </a:p>
        </p:txBody>
      </p:sp>
      <p:sp>
        <p:nvSpPr>
          <p:cNvPr id="66" name="TextBox 65"/>
          <p:cNvSpPr txBox="1"/>
          <p:nvPr/>
        </p:nvSpPr>
        <p:spPr>
          <a:xfrm>
            <a:off x="4533900" y="5334000"/>
            <a:ext cx="1181100" cy="307777"/>
          </a:xfrm>
          <a:prstGeom prst="rect">
            <a:avLst/>
          </a:prstGeom>
          <a:noFill/>
        </p:spPr>
        <p:txBody>
          <a:bodyPr wrap="square" rtlCol="0">
            <a:spAutoFit/>
          </a:bodyPr>
          <a:lstStyle/>
          <a:p>
            <a:r>
              <a:rPr lang="en-US" sz="1400" b="1" dirty="0" smtClean="0">
                <a:solidFill>
                  <a:srgbClr val="FF0000"/>
                </a:solidFill>
                <a:latin typeface="Times New Roman" pitchFamily="18" charset="0"/>
                <a:cs typeface="Times New Roman" pitchFamily="18" charset="0"/>
              </a:rPr>
              <a:t>Bằng nhau</a:t>
            </a:r>
            <a:endParaRPr lang="en-US" sz="1400" b="1" dirty="0">
              <a:solidFill>
                <a:srgbClr val="FF0000"/>
              </a:solidFill>
              <a:latin typeface="Times New Roman" pitchFamily="18" charset="0"/>
              <a:cs typeface="Times New Roman" pitchFamily="18" charset="0"/>
            </a:endParaRPr>
          </a:p>
        </p:txBody>
      </p:sp>
      <p:sp>
        <p:nvSpPr>
          <p:cNvPr id="67" name="TextBox 66"/>
          <p:cNvSpPr txBox="1"/>
          <p:nvPr/>
        </p:nvSpPr>
        <p:spPr>
          <a:xfrm>
            <a:off x="5981700" y="5334000"/>
            <a:ext cx="952500"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23º27’</a:t>
            </a:r>
            <a:endParaRPr lang="en-US" sz="2000" b="1" dirty="0">
              <a:solidFill>
                <a:srgbClr val="FF0000"/>
              </a:solidFill>
              <a:latin typeface="Times New Roman" pitchFamily="18" charset="0"/>
              <a:cs typeface="Times New Roman" pitchFamily="18" charset="0"/>
            </a:endParaRPr>
          </a:p>
        </p:txBody>
      </p:sp>
      <p:sp>
        <p:nvSpPr>
          <p:cNvPr id="68" name="TextBox 67"/>
          <p:cNvSpPr txBox="1"/>
          <p:nvPr/>
        </p:nvSpPr>
        <p:spPr>
          <a:xfrm>
            <a:off x="7239000" y="5376446"/>
            <a:ext cx="1485900" cy="338554"/>
          </a:xfrm>
          <a:prstGeom prst="rect">
            <a:avLst/>
          </a:prstGeom>
          <a:noFill/>
        </p:spPr>
        <p:txBody>
          <a:bodyPr wrap="square" rtlCol="0">
            <a:spAutoFit/>
          </a:bodyPr>
          <a:lstStyle/>
          <a:p>
            <a:r>
              <a:rPr lang="en-US" sz="1600" b="1" dirty="0" smtClean="0">
                <a:solidFill>
                  <a:srgbClr val="FF0000"/>
                </a:solidFill>
                <a:latin typeface="Times New Roman" pitchFamily="18" charset="0"/>
                <a:cs typeface="Times New Roman" pitchFamily="18" charset="0"/>
              </a:rPr>
              <a:t>Chí tuyến Bắc</a:t>
            </a:r>
            <a:endParaRPr lang="en-US" sz="1600" b="1" dirty="0">
              <a:solidFill>
                <a:srgbClr val="FF0000"/>
              </a:solidFill>
              <a:latin typeface="Times New Roman" pitchFamily="18" charset="0"/>
              <a:cs typeface="Times New Roman" pitchFamily="18" charset="0"/>
            </a:endParaRPr>
          </a:p>
        </p:txBody>
      </p:sp>
      <p:sp>
        <p:nvSpPr>
          <p:cNvPr id="69" name="TextBox 68"/>
          <p:cNvSpPr txBox="1"/>
          <p:nvPr/>
        </p:nvSpPr>
        <p:spPr>
          <a:xfrm>
            <a:off x="609600" y="5379759"/>
            <a:ext cx="73641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22 - 6</a:t>
            </a:r>
            <a:endParaRPr lang="en-US" b="1" dirty="0">
              <a:latin typeface="Times New Roman" pitchFamily="18" charset="0"/>
              <a:cs typeface="Times New Roman" pitchFamily="18" charset="0"/>
            </a:endParaRPr>
          </a:p>
        </p:txBody>
      </p:sp>
      <p:sp>
        <p:nvSpPr>
          <p:cNvPr id="70" name="TextBox 69"/>
          <p:cNvSpPr txBox="1"/>
          <p:nvPr/>
        </p:nvSpPr>
        <p:spPr>
          <a:xfrm>
            <a:off x="609600" y="6031468"/>
            <a:ext cx="9525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22 - 12</a:t>
            </a:r>
            <a:endParaRPr lang="en-US" b="1" dirty="0">
              <a:latin typeface="Times New Roman" pitchFamily="18" charset="0"/>
              <a:cs typeface="Times New Roman" pitchFamily="18" charset="0"/>
            </a:endParaRPr>
          </a:p>
        </p:txBody>
      </p:sp>
      <p:sp>
        <p:nvSpPr>
          <p:cNvPr id="71" name="TextBox 70"/>
          <p:cNvSpPr txBox="1"/>
          <p:nvPr/>
        </p:nvSpPr>
        <p:spPr>
          <a:xfrm>
            <a:off x="1600200" y="6031468"/>
            <a:ext cx="723900" cy="369332"/>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BCN</a:t>
            </a:r>
            <a:endParaRPr lang="en-US" b="1" dirty="0">
              <a:solidFill>
                <a:srgbClr val="FF0000"/>
              </a:solidFill>
              <a:latin typeface="Times New Roman" pitchFamily="18" charset="0"/>
              <a:cs typeface="Times New Roman" pitchFamily="18" charset="0"/>
            </a:endParaRPr>
          </a:p>
        </p:txBody>
      </p:sp>
      <p:sp>
        <p:nvSpPr>
          <p:cNvPr id="73" name="TextBox 72"/>
          <p:cNvSpPr txBox="1"/>
          <p:nvPr/>
        </p:nvSpPr>
        <p:spPr>
          <a:xfrm>
            <a:off x="2438400" y="5953780"/>
            <a:ext cx="1181100" cy="523220"/>
          </a:xfrm>
          <a:prstGeom prst="rect">
            <a:avLst/>
          </a:prstGeom>
          <a:noFill/>
        </p:spPr>
        <p:txBody>
          <a:bodyPr wrap="square" rtlCol="0">
            <a:spAutoFit/>
          </a:bodyPr>
          <a:lstStyle/>
          <a:p>
            <a:r>
              <a:rPr lang="en-US" sz="1400" b="1" dirty="0" smtClean="0">
                <a:solidFill>
                  <a:srgbClr val="FF0000"/>
                </a:solidFill>
                <a:latin typeface="Times New Roman" pitchFamily="18" charset="0"/>
                <a:cs typeface="Times New Roman" pitchFamily="18" charset="0"/>
              </a:rPr>
              <a:t>Ngày ngắn, đêm dài</a:t>
            </a:r>
            <a:endParaRPr lang="en-US" sz="1400" b="1" dirty="0">
              <a:solidFill>
                <a:srgbClr val="FF0000"/>
              </a:solidFill>
              <a:latin typeface="Times New Roman" pitchFamily="18" charset="0"/>
              <a:cs typeface="Times New Roman" pitchFamily="18" charset="0"/>
            </a:endParaRPr>
          </a:p>
        </p:txBody>
      </p:sp>
      <p:sp>
        <p:nvSpPr>
          <p:cNvPr id="74" name="TextBox 73"/>
          <p:cNvSpPr txBox="1"/>
          <p:nvPr/>
        </p:nvSpPr>
        <p:spPr>
          <a:xfrm>
            <a:off x="3543300" y="5953780"/>
            <a:ext cx="952500" cy="523220"/>
          </a:xfrm>
          <a:prstGeom prst="rect">
            <a:avLst/>
          </a:prstGeom>
          <a:noFill/>
        </p:spPr>
        <p:txBody>
          <a:bodyPr wrap="square" rtlCol="0">
            <a:spAutoFit/>
          </a:bodyPr>
          <a:lstStyle/>
          <a:p>
            <a:r>
              <a:rPr lang="en-US" sz="1400" b="1" dirty="0" smtClean="0">
                <a:solidFill>
                  <a:srgbClr val="FF0000"/>
                </a:solidFill>
                <a:latin typeface="Times New Roman" pitchFamily="18" charset="0"/>
                <a:cs typeface="Times New Roman" pitchFamily="18" charset="0"/>
              </a:rPr>
              <a:t>Ngày dài, đêm ngắn</a:t>
            </a:r>
            <a:endParaRPr lang="en-US" sz="1400" b="1" dirty="0">
              <a:solidFill>
                <a:srgbClr val="FF0000"/>
              </a:solidFill>
              <a:latin typeface="Times New Roman" pitchFamily="18" charset="0"/>
              <a:cs typeface="Times New Roman" pitchFamily="18" charset="0"/>
            </a:endParaRPr>
          </a:p>
        </p:txBody>
      </p:sp>
      <p:sp>
        <p:nvSpPr>
          <p:cNvPr id="75" name="TextBox 74"/>
          <p:cNvSpPr txBox="1"/>
          <p:nvPr/>
        </p:nvSpPr>
        <p:spPr>
          <a:xfrm>
            <a:off x="4495800" y="6016823"/>
            <a:ext cx="1181100" cy="307777"/>
          </a:xfrm>
          <a:prstGeom prst="rect">
            <a:avLst/>
          </a:prstGeom>
          <a:noFill/>
        </p:spPr>
        <p:txBody>
          <a:bodyPr wrap="square" rtlCol="0">
            <a:spAutoFit/>
          </a:bodyPr>
          <a:lstStyle/>
          <a:p>
            <a:r>
              <a:rPr lang="en-US" sz="1400" b="1" dirty="0" smtClean="0">
                <a:solidFill>
                  <a:srgbClr val="FF0000"/>
                </a:solidFill>
                <a:latin typeface="Times New Roman" pitchFamily="18" charset="0"/>
                <a:cs typeface="Times New Roman" pitchFamily="18" charset="0"/>
              </a:rPr>
              <a:t>Bằng nhau</a:t>
            </a:r>
            <a:endParaRPr lang="en-US" sz="1400" b="1" dirty="0">
              <a:solidFill>
                <a:srgbClr val="FF0000"/>
              </a:solidFill>
              <a:latin typeface="Times New Roman" pitchFamily="18" charset="0"/>
              <a:cs typeface="Times New Roman" pitchFamily="18" charset="0"/>
            </a:endParaRPr>
          </a:p>
        </p:txBody>
      </p:sp>
      <p:sp>
        <p:nvSpPr>
          <p:cNvPr id="76" name="TextBox 75"/>
          <p:cNvSpPr txBox="1"/>
          <p:nvPr/>
        </p:nvSpPr>
        <p:spPr>
          <a:xfrm>
            <a:off x="5943600" y="6000690"/>
            <a:ext cx="952500"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23º27’</a:t>
            </a:r>
            <a:endParaRPr lang="en-US" sz="2000" b="1" dirty="0">
              <a:solidFill>
                <a:srgbClr val="FF0000"/>
              </a:solidFill>
              <a:latin typeface="Times New Roman" pitchFamily="18" charset="0"/>
              <a:cs typeface="Times New Roman" pitchFamily="18" charset="0"/>
            </a:endParaRPr>
          </a:p>
        </p:txBody>
      </p:sp>
      <p:sp>
        <p:nvSpPr>
          <p:cNvPr id="77" name="TextBox 76"/>
          <p:cNvSpPr txBox="1"/>
          <p:nvPr/>
        </p:nvSpPr>
        <p:spPr>
          <a:xfrm>
            <a:off x="7239000" y="6019800"/>
            <a:ext cx="1676400" cy="338554"/>
          </a:xfrm>
          <a:prstGeom prst="rect">
            <a:avLst/>
          </a:prstGeom>
          <a:noFill/>
        </p:spPr>
        <p:txBody>
          <a:bodyPr wrap="square" rtlCol="0">
            <a:spAutoFit/>
          </a:bodyPr>
          <a:lstStyle/>
          <a:p>
            <a:r>
              <a:rPr lang="en-US" sz="1600" b="1" dirty="0" smtClean="0">
                <a:solidFill>
                  <a:srgbClr val="FF0000"/>
                </a:solidFill>
                <a:latin typeface="Times New Roman" pitchFamily="18" charset="0"/>
                <a:cs typeface="Times New Roman" pitchFamily="18" charset="0"/>
              </a:rPr>
              <a:t>Chí tuyến Nam</a:t>
            </a:r>
            <a:endParaRPr lang="en-US" sz="1600" b="1" dirty="0">
              <a:solidFill>
                <a:srgbClr val="FF0000"/>
              </a:solidFill>
              <a:latin typeface="Times New Roman" pitchFamily="18" charset="0"/>
              <a:cs typeface="Times New Roman" pitchFamily="18" charset="0"/>
            </a:endParaRPr>
          </a:p>
        </p:txBody>
      </p:sp>
      <p:cxnSp>
        <p:nvCxnSpPr>
          <p:cNvPr id="79" name="Straight Connector 78"/>
          <p:cNvCxnSpPr/>
          <p:nvPr/>
        </p:nvCxnSpPr>
        <p:spPr>
          <a:xfrm>
            <a:off x="5791200" y="2572413"/>
            <a:ext cx="914400" cy="32318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638952" y="2894381"/>
            <a:ext cx="914400" cy="32318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696200" y="2572413"/>
            <a:ext cx="914400" cy="32318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467600" y="2895600"/>
            <a:ext cx="914400" cy="32318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2367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down)">
                                      <p:cBhvr>
                                        <p:cTn id="15" dur="500"/>
                                        <p:tgtEl>
                                          <p:spTgt spid="6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down)">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down)">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repeatCount="indefinite" fill="hold" nodeType="click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ipe(down)">
                                      <p:cBhvr>
                                        <p:cTn id="28" dur="500"/>
                                        <p:tgtEl>
                                          <p:spTgt spid="7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wipe(down)">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repeatCount="indefinite" fill="hold" nodeType="click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wipe(down)">
                                      <p:cBhvr>
                                        <p:cTn id="38" dur="500"/>
                                        <p:tgtEl>
                                          <p:spTgt spid="8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down)">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down)">
                                      <p:cBhvr>
                                        <p:cTn id="48" dur="500"/>
                                        <p:tgtEl>
                                          <p:spTgt spid="6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wipe(down)">
                                      <p:cBhvr>
                                        <p:cTn id="58" dur="500"/>
                                        <p:tgtEl>
                                          <p:spTgt spid="6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down)">
                                      <p:cBhvr>
                                        <p:cTn id="63" dur="500"/>
                                        <p:tgtEl>
                                          <p:spTgt spid="7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repeatCount="indefinite" fill="hold" nodeType="clickEffect">
                                  <p:stCondLst>
                                    <p:cond delay="0"/>
                                  </p:stCondLst>
                                  <p:childTnLst>
                                    <p:set>
                                      <p:cBhvr>
                                        <p:cTn id="67" dur="1" fill="hold">
                                          <p:stCondLst>
                                            <p:cond delay="0"/>
                                          </p:stCondLst>
                                        </p:cTn>
                                        <p:tgtEl>
                                          <p:spTgt spid="83"/>
                                        </p:tgtEl>
                                        <p:attrNameLst>
                                          <p:attrName>style.visibility</p:attrName>
                                        </p:attrNameLst>
                                      </p:cBhvr>
                                      <p:to>
                                        <p:strVal val="visible"/>
                                      </p:to>
                                    </p:set>
                                    <p:animEffect transition="in" filter="wipe(down)">
                                      <p:cBhvr>
                                        <p:cTn id="68" dur="500"/>
                                        <p:tgtEl>
                                          <p:spTgt spid="8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wipe(down)">
                                      <p:cBhvr>
                                        <p:cTn id="73" dur="500"/>
                                        <p:tgtEl>
                                          <p:spTgt spid="7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repeatCount="indefinite" fill="hold" nodeType="clickEffect">
                                  <p:stCondLst>
                                    <p:cond delay="0"/>
                                  </p:stCondLst>
                                  <p:childTnLst>
                                    <p:set>
                                      <p:cBhvr>
                                        <p:cTn id="77" dur="1" fill="hold">
                                          <p:stCondLst>
                                            <p:cond delay="0"/>
                                          </p:stCondLst>
                                        </p:cTn>
                                        <p:tgtEl>
                                          <p:spTgt spid="84"/>
                                        </p:tgtEl>
                                        <p:attrNameLst>
                                          <p:attrName>style.visibility</p:attrName>
                                        </p:attrNameLst>
                                      </p:cBhvr>
                                      <p:to>
                                        <p:strVal val="visible"/>
                                      </p:to>
                                    </p:set>
                                    <p:animEffect transition="in" filter="wipe(down)">
                                      <p:cBhvr>
                                        <p:cTn id="78" dur="500"/>
                                        <p:tgtEl>
                                          <p:spTgt spid="8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wipe(down)">
                                      <p:cBhvr>
                                        <p:cTn id="83" dur="500"/>
                                        <p:tgtEl>
                                          <p:spTgt spid="7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down)">
                                      <p:cBhvr>
                                        <p:cTn id="88" dur="500"/>
                                        <p:tgtEl>
                                          <p:spTgt spid="7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wipe(down)">
                                      <p:cBhvr>
                                        <p:cTn id="93" dur="500"/>
                                        <p:tgtEl>
                                          <p:spTgt spid="76"/>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wipe(down)">
                                      <p:cBhvr>
                                        <p:cTn id="98" dur="500"/>
                                        <p:tgtEl>
                                          <p:spTgt spid="77"/>
                                        </p:tgtEl>
                                      </p:cBhvr>
                                    </p:animEffect>
                                  </p:childTnLst>
                                </p:cTn>
                              </p:par>
                              <p:par>
                                <p:cTn id="99" presetID="22" presetClass="entr" presetSubtype="4" fill="hold" nodeType="with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wipe(down)">
                                      <p:cBhvr>
                                        <p:cTn id="10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p:bldP spid="64" grpId="0"/>
      <p:bldP spid="65" grpId="0"/>
      <p:bldP spid="66" grpId="0"/>
      <p:bldP spid="67" grpId="0"/>
      <p:bldP spid="68" grpId="0"/>
      <p:bldP spid="69" grpId="0"/>
      <p:bldP spid="70" grpId="0"/>
      <p:bldP spid="71" grpId="0"/>
      <p:bldP spid="73" grpId="0"/>
      <p:bldP spid="74" grpId="0"/>
      <p:bldP spid="75" grpId="0"/>
      <p:bldP spid="76" grpId="0"/>
      <p:bldP spid="7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2" name="Oval 1"/>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3" name="Rectangle 2"/>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4" name="TextBox 3"/>
          <p:cNvSpPr txBox="1"/>
          <p:nvPr/>
        </p:nvSpPr>
        <p:spPr>
          <a:xfrm>
            <a:off x="685800" y="1321713"/>
            <a:ext cx="67056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II. Hệ quả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5" name="Rectangle 4"/>
          <p:cNvSpPr/>
          <p:nvPr/>
        </p:nvSpPr>
        <p:spPr>
          <a:xfrm>
            <a:off x="990600" y="1733490"/>
            <a:ext cx="4953000" cy="400110"/>
          </a:xfrm>
          <a:prstGeom prst="rect">
            <a:avLst/>
          </a:prstGeom>
        </p:spPr>
        <p:txBody>
          <a:bodyPr wrap="square">
            <a:spAutoFit/>
          </a:bodyPr>
          <a:lstStyle/>
          <a:p>
            <a:r>
              <a:rPr lang="en-US" sz="2000" b="1" i="1" dirty="0" smtClean="0">
                <a:latin typeface="Times New Roman" pitchFamily="18" charset="0"/>
                <a:cs typeface="Times New Roman" pitchFamily="18" charset="0"/>
              </a:rPr>
              <a:t>2. Hiện tượng ngày, đêm dài ngắn theo mùa:</a:t>
            </a:r>
            <a:endParaRPr lang="en-US" sz="2000" b="1" i="1" dirty="0">
              <a:latin typeface="Times New Roman" pitchFamily="18" charset="0"/>
              <a:cs typeface="Times New Roman" pitchFamily="18" charset="0"/>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133600"/>
            <a:ext cx="4267200" cy="2590800"/>
          </a:xfrm>
          <a:prstGeom prst="rect">
            <a:avLst/>
          </a:prstGeom>
        </p:spPr>
      </p:pic>
      <p:sp>
        <p:nvSpPr>
          <p:cNvPr id="7" name="Rounded Rectangle 6"/>
          <p:cNvSpPr/>
          <p:nvPr/>
        </p:nvSpPr>
        <p:spPr>
          <a:xfrm>
            <a:off x="381000" y="2133600"/>
            <a:ext cx="41148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i="1" dirty="0" smtClean="0">
                <a:latin typeface="Times New Roman" pitchFamily="18" charset="0"/>
                <a:cs typeface="Times New Roman" pitchFamily="18" charset="0"/>
              </a:rPr>
              <a:t>Quan sát H7.3 và thông tin  trong bài, em hãy:</a:t>
            </a:r>
          </a:p>
          <a:p>
            <a:r>
              <a:rPr lang="en-US" b="1" i="1" dirty="0" smtClean="0">
                <a:latin typeface="Times New Roman" pitchFamily="18" charset="0"/>
                <a:cs typeface="Times New Roman" pitchFamily="18" charset="0"/>
              </a:rPr>
              <a:t>- Xác định các điểm: A, B, C.</a:t>
            </a:r>
          </a:p>
          <a:p>
            <a:r>
              <a:rPr lang="en-US" b="1" i="1" dirty="0" smtClean="0">
                <a:latin typeface="Times New Roman" pitchFamily="18" charset="0"/>
                <a:cs typeface="Times New Roman" pitchFamily="18" charset="0"/>
              </a:rPr>
              <a:t>- So sánh độ dài ngày đêm của các điểm A, B, C vào các ngày 22/6, 22/12.</a:t>
            </a:r>
          </a:p>
          <a:p>
            <a:r>
              <a:rPr lang="en-US" b="1" i="1" dirty="0" smtClean="0">
                <a:latin typeface="Times New Roman" pitchFamily="18" charset="0"/>
                <a:cs typeface="Times New Roman" pitchFamily="18" charset="0"/>
              </a:rPr>
              <a:t>- Rút ra kết luận về sự chênh lệch ngày đêm theo mùa từ kết quả so sánh trên.</a:t>
            </a:r>
          </a:p>
        </p:txBody>
      </p:sp>
      <p:graphicFrame>
        <p:nvGraphicFramePr>
          <p:cNvPr id="8" name="Table 7"/>
          <p:cNvGraphicFramePr>
            <a:graphicFrameLocks noGrp="1"/>
          </p:cNvGraphicFramePr>
          <p:nvPr>
            <p:extLst>
              <p:ext uri="{D42A27DB-BD31-4B8C-83A1-F6EECF244321}">
                <p14:modId xmlns:p14="http://schemas.microsoft.com/office/powerpoint/2010/main" val="620876514"/>
              </p:ext>
            </p:extLst>
          </p:nvPr>
        </p:nvGraphicFramePr>
        <p:xfrm>
          <a:off x="457200" y="4800600"/>
          <a:ext cx="8382000" cy="1691640"/>
        </p:xfrm>
        <a:graphic>
          <a:graphicData uri="http://schemas.openxmlformats.org/drawingml/2006/table">
            <a:tbl>
              <a:tblPr firstRow="1" bandRow="1">
                <a:tableStyleId>{5C22544A-7EE6-4342-B048-85BDC9FD1C3A}</a:tableStyleId>
              </a:tblPr>
              <a:tblGrid>
                <a:gridCol w="762000"/>
                <a:gridCol w="762000"/>
                <a:gridCol w="762000"/>
                <a:gridCol w="762000"/>
                <a:gridCol w="762000"/>
                <a:gridCol w="762000"/>
                <a:gridCol w="762000"/>
                <a:gridCol w="3048000"/>
              </a:tblGrid>
              <a:tr h="370840">
                <a:tc>
                  <a:txBody>
                    <a:bodyPr/>
                    <a:lstStyle/>
                    <a:p>
                      <a:pPr algn="ctr"/>
                      <a:r>
                        <a:rPr lang="en-US" sz="1600" dirty="0" smtClean="0">
                          <a:solidFill>
                            <a:schemeClr val="tx1"/>
                          </a:solidFill>
                          <a:latin typeface="Times New Roman" pitchFamily="18" charset="0"/>
                          <a:cs typeface="Times New Roman" pitchFamily="18" charset="0"/>
                        </a:rPr>
                        <a:t>Địa</a:t>
                      </a:r>
                      <a:r>
                        <a:rPr lang="en-US" sz="1600" baseline="0" dirty="0" smtClean="0">
                          <a:solidFill>
                            <a:schemeClr val="tx1"/>
                          </a:solidFill>
                          <a:latin typeface="Times New Roman" pitchFamily="18" charset="0"/>
                          <a:cs typeface="Times New Roman" pitchFamily="18" charset="0"/>
                        </a:rPr>
                        <a:t> điểm</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sz="1600" dirty="0" smtClean="0">
                          <a:solidFill>
                            <a:schemeClr val="tx1"/>
                          </a:solidFill>
                          <a:latin typeface="Times New Roman" pitchFamily="18" charset="0"/>
                          <a:cs typeface="Times New Roman" pitchFamily="18" charset="0"/>
                        </a:rPr>
                        <a:t>Ngày</a:t>
                      </a:r>
                      <a:r>
                        <a:rPr lang="en-US" sz="1600" baseline="0" dirty="0" smtClean="0">
                          <a:solidFill>
                            <a:schemeClr val="tx1"/>
                          </a:solidFill>
                          <a:latin typeface="Times New Roman" pitchFamily="18" charset="0"/>
                          <a:cs typeface="Times New Roman" pitchFamily="18" charset="0"/>
                        </a:rPr>
                        <a:t> 22/6</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sz="1600" dirty="0" smtClean="0">
                          <a:solidFill>
                            <a:schemeClr val="tx1"/>
                          </a:solidFill>
                          <a:latin typeface="Times New Roman" pitchFamily="18" charset="0"/>
                          <a:cs typeface="Times New Roman" pitchFamily="18" charset="0"/>
                        </a:rPr>
                        <a:t>Ngày</a:t>
                      </a:r>
                      <a:r>
                        <a:rPr lang="en-US" sz="1600" baseline="0" dirty="0" smtClean="0">
                          <a:solidFill>
                            <a:schemeClr val="tx1"/>
                          </a:solidFill>
                          <a:latin typeface="Times New Roman" pitchFamily="18" charset="0"/>
                          <a:cs typeface="Times New Roman" pitchFamily="18" charset="0"/>
                        </a:rPr>
                        <a:t> 22/12</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Times New Roman" pitchFamily="18" charset="0"/>
                          <a:cs typeface="Times New Roman" pitchFamily="18" charset="0"/>
                        </a:rPr>
                        <a:t>Kết luận</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1600" b="1" dirty="0" smtClean="0">
                          <a:solidFill>
                            <a:schemeClr val="tx1"/>
                          </a:solidFill>
                          <a:latin typeface="Times New Roman" pitchFamily="18" charset="0"/>
                          <a:cs typeface="Times New Roman" pitchFamily="18" charset="0"/>
                        </a:rPr>
                        <a:t>A</a:t>
                      </a:r>
                      <a:endParaRPr lang="en-US" sz="16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smtClean="0">
                          <a:solidFill>
                            <a:schemeClr val="tx1"/>
                          </a:solidFill>
                          <a:latin typeface="Times New Roman" pitchFamily="18" charset="0"/>
                          <a:cs typeface="Times New Roman" pitchFamily="18" charset="0"/>
                        </a:rPr>
                        <a:t>Ngày</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Đêm</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Ngày</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Đêm</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1600" b="1" dirty="0" smtClean="0">
                          <a:solidFill>
                            <a:schemeClr val="tx1"/>
                          </a:solidFill>
                          <a:latin typeface="Times New Roman" pitchFamily="18" charset="0"/>
                          <a:cs typeface="Times New Roman" pitchFamily="18" charset="0"/>
                        </a:rPr>
                        <a:t>B</a:t>
                      </a:r>
                      <a:endParaRPr lang="en-US" sz="16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Ngày</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Đêm</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Ngày</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Đêm</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1600" b="1" dirty="0" smtClean="0">
                          <a:solidFill>
                            <a:schemeClr val="tx1"/>
                          </a:solidFill>
                          <a:latin typeface="Times New Roman" pitchFamily="18" charset="0"/>
                          <a:cs typeface="Times New Roman" pitchFamily="18" charset="0"/>
                        </a:rPr>
                        <a:t>C</a:t>
                      </a:r>
                      <a:endParaRPr lang="en-US" sz="16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Ngày</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Đêm</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Ngày</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solidFill>
                            <a:schemeClr val="tx1"/>
                          </a:solidFill>
                          <a:latin typeface="Times New Roman" pitchFamily="18" charset="0"/>
                          <a:cs typeface="Times New Roman" pitchFamily="18" charset="0"/>
                        </a:rPr>
                        <a:t>Đêm</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TextBox 8"/>
          <p:cNvSpPr txBox="1"/>
          <p:nvPr/>
        </p:nvSpPr>
        <p:spPr>
          <a:xfrm>
            <a:off x="2171700" y="5344180"/>
            <a:ext cx="4953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10" name="TextBox 9"/>
          <p:cNvSpPr txBox="1"/>
          <p:nvPr/>
        </p:nvSpPr>
        <p:spPr>
          <a:xfrm>
            <a:off x="2171700" y="5638800"/>
            <a:ext cx="4953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&gt;</a:t>
            </a:r>
          </a:p>
        </p:txBody>
      </p:sp>
      <p:sp>
        <p:nvSpPr>
          <p:cNvPr id="11" name="TextBox 10"/>
          <p:cNvSpPr txBox="1"/>
          <p:nvPr/>
        </p:nvSpPr>
        <p:spPr>
          <a:xfrm>
            <a:off x="2171700" y="6029980"/>
            <a:ext cx="4953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&gt;</a:t>
            </a:r>
          </a:p>
        </p:txBody>
      </p:sp>
      <p:sp>
        <p:nvSpPr>
          <p:cNvPr id="12" name="TextBox 11"/>
          <p:cNvSpPr txBox="1"/>
          <p:nvPr/>
        </p:nvSpPr>
        <p:spPr>
          <a:xfrm>
            <a:off x="4495800" y="5334000"/>
            <a:ext cx="4953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13" name="TextBox 12"/>
          <p:cNvSpPr txBox="1"/>
          <p:nvPr/>
        </p:nvSpPr>
        <p:spPr>
          <a:xfrm flipH="1">
            <a:off x="4495800" y="5638800"/>
            <a:ext cx="6096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&lt;</a:t>
            </a:r>
            <a:endParaRPr lang="en-US" sz="2800" b="1" dirty="0">
              <a:solidFill>
                <a:srgbClr val="FF0000"/>
              </a:solidFill>
              <a:latin typeface="Times New Roman" pitchFamily="18" charset="0"/>
              <a:cs typeface="Times New Roman" pitchFamily="18" charset="0"/>
            </a:endParaRPr>
          </a:p>
        </p:txBody>
      </p:sp>
      <p:sp>
        <p:nvSpPr>
          <p:cNvPr id="14" name="TextBox 13"/>
          <p:cNvSpPr txBox="1"/>
          <p:nvPr/>
        </p:nvSpPr>
        <p:spPr>
          <a:xfrm flipH="1">
            <a:off x="4495800" y="6029980"/>
            <a:ext cx="6096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&lt;</a:t>
            </a:r>
            <a:endParaRPr lang="en-US" sz="2800" b="1" dirty="0">
              <a:solidFill>
                <a:srgbClr val="FF0000"/>
              </a:solidFill>
              <a:latin typeface="Times New Roman" pitchFamily="18" charset="0"/>
              <a:cs typeface="Times New Roman" pitchFamily="18" charset="0"/>
            </a:endParaRPr>
          </a:p>
        </p:txBody>
      </p:sp>
      <p:sp>
        <p:nvSpPr>
          <p:cNvPr id="15" name="TextBox 14"/>
          <p:cNvSpPr txBox="1"/>
          <p:nvPr/>
        </p:nvSpPr>
        <p:spPr>
          <a:xfrm>
            <a:off x="5791200" y="5405735"/>
            <a:ext cx="3124200" cy="461665"/>
          </a:xfrm>
          <a:prstGeom prst="rect">
            <a:avLst/>
          </a:prstGeom>
          <a:noFill/>
        </p:spPr>
        <p:txBody>
          <a:bodyPr wrap="square" rtlCol="0">
            <a:spAutoFit/>
          </a:bodyPr>
          <a:lstStyle/>
          <a:p>
            <a:r>
              <a:rPr lang="en-US" sz="1200" b="1" i="1" dirty="0" smtClean="0">
                <a:solidFill>
                  <a:srgbClr val="FF0000"/>
                </a:solidFill>
                <a:latin typeface="Times New Roman" pitchFamily="18" charset="0"/>
                <a:cs typeface="Times New Roman" pitchFamily="18" charset="0"/>
              </a:rPr>
              <a:t>- Nửa cầu mùa nóng: </a:t>
            </a:r>
            <a:r>
              <a:rPr lang="en-US" sz="1200" b="1" i="1" dirty="0" smtClean="0">
                <a:solidFill>
                  <a:srgbClr val="0000FF"/>
                </a:solidFill>
                <a:latin typeface="Times New Roman" pitchFamily="18" charset="0"/>
                <a:cs typeface="Times New Roman" pitchFamily="18" charset="0"/>
              </a:rPr>
              <a:t>ngày dài hơn đêm, càng lên vĩ độ cao ngày càng dài, đêm càng ngắn. </a:t>
            </a:r>
            <a:endParaRPr lang="en-US" sz="1200" b="1" i="1" dirty="0">
              <a:solidFill>
                <a:srgbClr val="0000FF"/>
              </a:solidFill>
              <a:latin typeface="Times New Roman" pitchFamily="18" charset="0"/>
              <a:cs typeface="Times New Roman" pitchFamily="18" charset="0"/>
            </a:endParaRPr>
          </a:p>
        </p:txBody>
      </p:sp>
      <p:sp>
        <p:nvSpPr>
          <p:cNvPr id="16" name="TextBox 15"/>
          <p:cNvSpPr txBox="1"/>
          <p:nvPr/>
        </p:nvSpPr>
        <p:spPr>
          <a:xfrm>
            <a:off x="5791200" y="5798614"/>
            <a:ext cx="3124200" cy="461665"/>
          </a:xfrm>
          <a:prstGeom prst="rect">
            <a:avLst/>
          </a:prstGeom>
          <a:noFill/>
        </p:spPr>
        <p:txBody>
          <a:bodyPr wrap="square" rtlCol="0">
            <a:spAutoFit/>
          </a:bodyPr>
          <a:lstStyle/>
          <a:p>
            <a:r>
              <a:rPr lang="en-US" sz="1200" b="1" i="1" dirty="0" smtClean="0">
                <a:solidFill>
                  <a:srgbClr val="FF0000"/>
                </a:solidFill>
                <a:latin typeface="Times New Roman" pitchFamily="18" charset="0"/>
                <a:cs typeface="Times New Roman" pitchFamily="18" charset="0"/>
              </a:rPr>
              <a:t>- Nửa cầu mùa lạnh: </a:t>
            </a:r>
            <a:r>
              <a:rPr lang="en-US" sz="1200" b="1" i="1" dirty="0" smtClean="0">
                <a:solidFill>
                  <a:srgbClr val="0000FF"/>
                </a:solidFill>
                <a:latin typeface="Times New Roman" pitchFamily="18" charset="0"/>
                <a:cs typeface="Times New Roman" pitchFamily="18" charset="0"/>
              </a:rPr>
              <a:t>đêm dài hơn ngày, càng lên vĩ độ cao đêm càng dài, ngày càng ngắn. </a:t>
            </a:r>
            <a:endParaRPr lang="en-US" sz="1200" b="1" i="1" dirty="0">
              <a:solidFill>
                <a:srgbClr val="0000FF"/>
              </a:solidFill>
              <a:latin typeface="Times New Roman" pitchFamily="18" charset="0"/>
              <a:cs typeface="Times New Roman" pitchFamily="18" charset="0"/>
            </a:endParaRPr>
          </a:p>
        </p:txBody>
      </p:sp>
      <p:sp>
        <p:nvSpPr>
          <p:cNvPr id="17" name="TextBox 16"/>
          <p:cNvSpPr txBox="1"/>
          <p:nvPr/>
        </p:nvSpPr>
        <p:spPr>
          <a:xfrm>
            <a:off x="5791200" y="6172200"/>
            <a:ext cx="2589663" cy="276999"/>
          </a:xfrm>
          <a:prstGeom prst="rect">
            <a:avLst/>
          </a:prstGeom>
          <a:noFill/>
        </p:spPr>
        <p:txBody>
          <a:bodyPr wrap="square" rtlCol="0">
            <a:spAutoFit/>
          </a:bodyPr>
          <a:lstStyle/>
          <a:p>
            <a:r>
              <a:rPr lang="en-US" sz="1200" b="1" i="1" dirty="0" smtClean="0">
                <a:solidFill>
                  <a:srgbClr val="0000FF"/>
                </a:solidFill>
                <a:latin typeface="Times New Roman" pitchFamily="18" charset="0"/>
                <a:cs typeface="Times New Roman" pitchFamily="18" charset="0"/>
              </a:rPr>
              <a:t>- Xích đạo ngày đêm bằng nhau.</a:t>
            </a:r>
            <a:endParaRPr lang="en-US" sz="1200" b="1"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979980654"/>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par>
                                <p:cTn id="58" presetID="22" presetClass="entr" presetSubtype="4"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P spid="13"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2" name="Oval 1"/>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pic>
        <p:nvPicPr>
          <p:cNvPr id="6" name="图片 29"/>
          <p:cNvPicPr>
            <a:picLocks noChangeAspect="1"/>
          </p:cNvPicPr>
          <p:nvPr/>
        </p:nvPicPr>
        <p:blipFill rotWithShape="1">
          <a:blip r:embed="rId4">
            <a:extLst>
              <a:ext uri="{28A0092B-C50C-407E-A947-70E740481C1C}">
                <a14:useLocalDpi xmlns:a14="http://schemas.microsoft.com/office/drawing/2010/main" val="0"/>
              </a:ext>
            </a:extLst>
          </a:blip>
          <a:srcRect t="32129"/>
          <a:stretch/>
        </p:blipFill>
        <p:spPr>
          <a:xfrm flipH="1">
            <a:off x="-46100" y="-49060"/>
            <a:ext cx="3737234" cy="2536519"/>
          </a:xfrm>
          <a:prstGeom prst="rect">
            <a:avLst/>
          </a:prstGeom>
        </p:spPr>
      </p:pic>
      <p:pic>
        <p:nvPicPr>
          <p:cNvPr id="7"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1917" y="3418"/>
            <a:ext cx="3542083" cy="3395766"/>
          </a:xfrm>
          <a:prstGeom prst="rect">
            <a:avLst/>
          </a:prstGeom>
        </p:spPr>
      </p:pic>
      <p:sp>
        <p:nvSpPr>
          <p:cNvPr id="8" name="矩形 6"/>
          <p:cNvSpPr/>
          <p:nvPr/>
        </p:nvSpPr>
        <p:spPr>
          <a:xfrm>
            <a:off x="914400" y="2133600"/>
            <a:ext cx="7382568" cy="3064219"/>
          </a:xfrm>
          <a:prstGeom prst="rect">
            <a:avLst/>
          </a:prstGeom>
          <a:solidFill>
            <a:srgbClr val="A7BCB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t> </a:t>
            </a:r>
            <a:endParaRPr lang="zh-CN" altLang="en-US" sz="2400"/>
          </a:p>
        </p:txBody>
      </p:sp>
      <p:sp>
        <p:nvSpPr>
          <p:cNvPr id="9" name="矩形 12"/>
          <p:cNvSpPr/>
          <p:nvPr/>
        </p:nvSpPr>
        <p:spPr>
          <a:xfrm>
            <a:off x="1524000" y="2514598"/>
            <a:ext cx="6772968" cy="2971802"/>
          </a:xfrm>
          <a:prstGeom prst="rect">
            <a:avLst/>
          </a:prstGeom>
          <a:solidFill>
            <a:schemeClr val="bg1"/>
          </a:solidFill>
          <a:ln w="38100">
            <a:solidFill>
              <a:srgbClr val="FF0000"/>
            </a:solidFill>
            <a:prstDash val="sysDot"/>
          </a:ln>
          <a:effectLst>
            <a:glow rad="228600">
              <a:schemeClr val="accent2">
                <a:satMod val="175000"/>
                <a:alpha val="40000"/>
              </a:schemeClr>
            </a:glow>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200" b="1" i="1" dirty="0" smtClean="0">
                <a:solidFill>
                  <a:schemeClr val="tx1"/>
                </a:solidFill>
                <a:latin typeface="Times New Roman" pitchFamily="18" charset="0"/>
                <a:cs typeface="Times New Roman" pitchFamily="18" charset="0"/>
              </a:rPr>
              <a:t>- Do đường phân chia sáng tối không trùng với trục Trái Đất nên các địa điểm ở nửa cầu Bắc và nửa cầu Nam có hiện tượng ngày, đêm dài ngắn khác nhau tùy theo vĩ độ (càng về hai cực càng biểu hiện rõ).</a:t>
            </a:r>
          </a:p>
          <a:p>
            <a:r>
              <a:rPr lang="en-US" altLang="zh-CN" sz="2200" b="1" i="1" dirty="0" smtClean="0">
                <a:solidFill>
                  <a:schemeClr val="tx1"/>
                </a:solidFill>
                <a:latin typeface="Times New Roman" pitchFamily="18" charset="0"/>
                <a:cs typeface="Times New Roman" pitchFamily="18" charset="0"/>
              </a:rPr>
              <a:t>- Các địa điểm nằm trên đường xích đạo quanh năm luôn có ngày, đêm dài bằng nhau.</a:t>
            </a:r>
          </a:p>
          <a:p>
            <a:r>
              <a:rPr lang="en-US" altLang="zh-CN" sz="2200" b="1" i="1" dirty="0" smtClean="0">
                <a:solidFill>
                  <a:schemeClr val="tx1"/>
                </a:solidFill>
                <a:latin typeface="Times New Roman" pitchFamily="18" charset="0"/>
                <a:cs typeface="Times New Roman" pitchFamily="18" charset="0"/>
              </a:rPr>
              <a:t>- Do mùa ở hai bán cầu diễn ra ngược nhau nên độ dài ngày, đêm ở hai bán cầu ngược nhau.</a:t>
            </a:r>
          </a:p>
        </p:txBody>
      </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9289" y="89796"/>
            <a:ext cx="965256" cy="805989"/>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702208" y="1371600"/>
            <a:ext cx="1700264" cy="814953"/>
          </a:xfrm>
          <a:prstGeom prst="rect">
            <a:avLst/>
          </a:prstGeom>
        </p:spPr>
      </p:pic>
      <p:pic>
        <p:nvPicPr>
          <p:cNvPr id="13"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71178" y="1298306"/>
            <a:ext cx="867122" cy="805989"/>
          </a:xfrm>
          <a:prstGeom prst="rect">
            <a:avLst/>
          </a:prstGeom>
        </p:spPr>
      </p:pic>
      <p:pic>
        <p:nvPicPr>
          <p:cNvPr id="14" name="图片 1"/>
          <p:cNvPicPr>
            <a:picLocks noChangeAspect="1"/>
          </p:cNvPicPr>
          <p:nvPr/>
        </p:nvPicPr>
        <p:blipFill rotWithShape="1">
          <a:blip r:embed="rId9" cstate="print">
            <a:extLst>
              <a:ext uri="{28A0092B-C50C-407E-A947-70E740481C1C}">
                <a14:useLocalDpi xmlns:a14="http://schemas.microsoft.com/office/drawing/2010/main" val="0"/>
              </a:ext>
            </a:extLst>
          </a:blip>
          <a:srcRect t="39127" b="16381"/>
          <a:stretch/>
        </p:blipFill>
        <p:spPr>
          <a:xfrm>
            <a:off x="6324600" y="5185866"/>
            <a:ext cx="2819400" cy="1672134"/>
          </a:xfrm>
          <a:prstGeom prst="rect">
            <a:avLst/>
          </a:prstGeom>
        </p:spPr>
      </p:pic>
      <p:pic>
        <p:nvPicPr>
          <p:cNvPr id="15" name="图片 10">
            <a:extLst>
              <a:ext uri="{FF2B5EF4-FFF2-40B4-BE49-F238E27FC236}">
                <a16:creationId xmlns="" xmlns:a16="http://schemas.microsoft.com/office/drawing/2014/main" id="{43E0C609-3C12-48BF-9449-77725402BA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5791200"/>
            <a:ext cx="6015061"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
            <a:extLst>
              <a:ext uri="{FF2B5EF4-FFF2-40B4-BE49-F238E27FC236}">
                <a16:creationId xmlns="" xmlns:a16="http://schemas.microsoft.com/office/drawing/2014/main" id="{96A466EC-B468-4B7A-AC6A-2BE9667C73B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69093" y="5167531"/>
            <a:ext cx="2626186" cy="182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 xmlns:a16="http://schemas.microsoft.com/office/drawing/2014/main" id="{9A5A4A07-8E07-4037-9694-8A058172EA5B}"/>
              </a:ext>
            </a:extLst>
          </p:cNvPr>
          <p:cNvGrpSpPr>
            <a:grpSpLocks/>
          </p:cNvGrpSpPr>
          <p:nvPr/>
        </p:nvGrpSpPr>
        <p:grpSpPr bwMode="auto">
          <a:xfrm>
            <a:off x="-105012" y="5578818"/>
            <a:ext cx="965200" cy="978082"/>
            <a:chOff x="3393422" y="3429000"/>
            <a:chExt cx="3117731" cy="2201738"/>
          </a:xfrm>
        </p:grpSpPr>
        <p:pic>
          <p:nvPicPr>
            <p:cNvPr id="18" name="图片 6">
              <a:extLst>
                <a:ext uri="{FF2B5EF4-FFF2-40B4-BE49-F238E27FC236}">
                  <a16:creationId xmlns="" xmlns:a16="http://schemas.microsoft.com/office/drawing/2014/main" id="{010DA046-D232-4D5E-80CD-A3BB0DC4550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3">
              <a:extLst>
                <a:ext uri="{FF2B5EF4-FFF2-40B4-BE49-F238E27FC236}">
                  <a16:creationId xmlns="" xmlns:a16="http://schemas.microsoft.com/office/drawing/2014/main" id="{FFDCCABB-D48C-4610-8200-34760B10A3A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图片 14">
            <a:extLst>
              <a:ext uri="{FF2B5EF4-FFF2-40B4-BE49-F238E27FC236}">
                <a16:creationId xmlns="" xmlns:a16="http://schemas.microsoft.com/office/drawing/2014/main" id="{1A0E351E-F9AF-497B-A41B-BF6B028EC2F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88593" y="6556900"/>
            <a:ext cx="299280" cy="39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4">
            <a:extLst>
              <a:ext uri="{FF2B5EF4-FFF2-40B4-BE49-F238E27FC236}">
                <a16:creationId xmlns="" xmlns:a16="http://schemas.microsoft.com/office/drawing/2014/main" id="{1A0E351E-F9AF-497B-A41B-BF6B028EC2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1904999" y="6232571"/>
            <a:ext cx="583845" cy="73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4" name="TextBox 3"/>
          <p:cNvSpPr txBox="1"/>
          <p:nvPr/>
        </p:nvSpPr>
        <p:spPr>
          <a:xfrm>
            <a:off x="685800" y="1321713"/>
            <a:ext cx="67056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II. Hệ quả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5" name="Rectangle 4"/>
          <p:cNvSpPr/>
          <p:nvPr/>
        </p:nvSpPr>
        <p:spPr>
          <a:xfrm>
            <a:off x="990600" y="1733490"/>
            <a:ext cx="4953000" cy="400110"/>
          </a:xfrm>
          <a:prstGeom prst="rect">
            <a:avLst/>
          </a:prstGeom>
        </p:spPr>
        <p:txBody>
          <a:bodyPr wrap="square">
            <a:spAutoFit/>
          </a:bodyPr>
          <a:lstStyle/>
          <a:p>
            <a:r>
              <a:rPr lang="en-US" sz="2000" b="1" i="1" dirty="0" smtClean="0">
                <a:latin typeface="Times New Roman" pitchFamily="18" charset="0"/>
                <a:cs typeface="Times New Roman" pitchFamily="18" charset="0"/>
              </a:rPr>
              <a:t>2. Hiện tượng ngày, đêm dài ngắn theo mùa:</a:t>
            </a:r>
            <a:endParaRPr lang="en-US" sz="2000" b="1" i="1" dirty="0">
              <a:latin typeface="Times New Roman" pitchFamily="18" charset="0"/>
              <a:cs typeface="Times New Roman" pitchFamily="18" charset="0"/>
            </a:endParaRPr>
          </a:p>
        </p:txBody>
      </p:sp>
      <p:grpSp>
        <p:nvGrpSpPr>
          <p:cNvPr id="23" name="组合 16">
            <a:extLst>
              <a:ext uri="{FF2B5EF4-FFF2-40B4-BE49-F238E27FC236}">
                <a16:creationId xmlns="" xmlns:a16="http://schemas.microsoft.com/office/drawing/2014/main" id="{9A5A4A07-8E07-4037-9694-8A058172EA5B}"/>
              </a:ext>
            </a:extLst>
          </p:cNvPr>
          <p:cNvGrpSpPr>
            <a:grpSpLocks/>
          </p:cNvGrpSpPr>
          <p:nvPr/>
        </p:nvGrpSpPr>
        <p:grpSpPr bwMode="auto">
          <a:xfrm>
            <a:off x="7552340" y="6106836"/>
            <a:ext cx="965200" cy="978082"/>
            <a:chOff x="3393422" y="3429000"/>
            <a:chExt cx="3117731" cy="2201738"/>
          </a:xfrm>
        </p:grpSpPr>
        <p:pic>
          <p:nvPicPr>
            <p:cNvPr id="24" name="图片 6">
              <a:extLst>
                <a:ext uri="{FF2B5EF4-FFF2-40B4-BE49-F238E27FC236}">
                  <a16:creationId xmlns="" xmlns:a16="http://schemas.microsoft.com/office/drawing/2014/main" id="{010DA046-D232-4D5E-80CD-A3BB0DC4550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3">
              <a:extLst>
                <a:ext uri="{FF2B5EF4-FFF2-40B4-BE49-F238E27FC236}">
                  <a16:creationId xmlns="" xmlns:a16="http://schemas.microsoft.com/office/drawing/2014/main" id="{FFDCCABB-D48C-4610-8200-34760B10A3A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7" y="297359"/>
            <a:ext cx="2056246" cy="985580"/>
          </a:xfrm>
          <a:prstGeom prst="rect">
            <a:avLst/>
          </a:prstGeom>
        </p:spPr>
      </p:pic>
    </p:spTree>
    <p:extLst>
      <p:ext uri="{BB962C8B-B14F-4D97-AF65-F5344CB8AC3E}">
        <p14:creationId xmlns:p14="http://schemas.microsoft.com/office/powerpoint/2010/main" val="2672680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4000">
                                          <p:cBhvr additive="base">
                                            <p:cTn id="7" dur="300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8" dur="3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42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42000">
                                          <p:cBhvr additive="base">
                                            <p:cTn id="11" dur="2000" fill="hold"/>
                                            <p:tgtEl>
                                              <p:spTgt spid="9"/>
                                            </p:tgtEl>
                                            <p:attrNameLst>
                                              <p:attrName>ppt_x</p:attrName>
                                            </p:attrNameLst>
                                          </p:cBhvr>
                                          <p:tavLst>
                                            <p:tav tm="0">
                                              <p:val>
                                                <p:strVal val="0-#ppt_w/2"/>
                                              </p:val>
                                            </p:tav>
                                            <p:tav tm="100000">
                                              <p:val>
                                                <p:strVal val="#ppt_x"/>
                                              </p:val>
                                            </p:tav>
                                          </p:tavLst>
                                        </p:anim>
                                        <p:anim calcmode="lin" valueType="num" p14:bounceEnd="42000">
                                          <p:cBhvr additive="base">
                                            <p:cTn id="12" dur="2000" fill="hold"/>
                                            <p:tgtEl>
                                              <p:spTgt spid="9"/>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ppt_x"/>
                                              </p:val>
                                            </p:tav>
                                            <p:tav tm="100000">
                                              <p:val>
                                                <p:strVal val="#ppt_x"/>
                                              </p:val>
                                            </p:tav>
                                          </p:tavLst>
                                        </p:anim>
                                        <p:anim calcmode="lin" valueType="num">
                                          <p:cBhvr additive="base">
                                            <p:cTn id="8" dur="3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0-#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3" name="Oval 2"/>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4" name="Rectangle 3"/>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5" name="TextBox 4"/>
          <p:cNvSpPr txBox="1"/>
          <p:nvPr/>
        </p:nvSpPr>
        <p:spPr>
          <a:xfrm>
            <a:off x="685800" y="1321713"/>
            <a:ext cx="67056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II. Hệ quả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6" name="Rectangle 5"/>
          <p:cNvSpPr/>
          <p:nvPr/>
        </p:nvSpPr>
        <p:spPr>
          <a:xfrm>
            <a:off x="990600" y="1733490"/>
            <a:ext cx="4953000" cy="400110"/>
          </a:xfrm>
          <a:prstGeom prst="rect">
            <a:avLst/>
          </a:prstGeom>
        </p:spPr>
        <p:txBody>
          <a:bodyPr wrap="square">
            <a:spAutoFit/>
          </a:bodyPr>
          <a:lstStyle/>
          <a:p>
            <a:r>
              <a:rPr lang="en-US" sz="2000" b="1" i="1" dirty="0" smtClean="0">
                <a:latin typeface="Times New Roman" pitchFamily="18" charset="0"/>
                <a:cs typeface="Times New Roman" pitchFamily="18" charset="0"/>
              </a:rPr>
              <a:t>2. Hiện tượng ngày, đêm dài ngắn theo mùa:</a:t>
            </a:r>
            <a:endParaRPr lang="en-US" sz="2000" b="1" i="1" dirty="0">
              <a:latin typeface="Times New Roman" pitchFamily="18" charset="0"/>
              <a:cs typeface="Times New Roman" pitchFamily="18" charset="0"/>
            </a:endParaRPr>
          </a:p>
        </p:txBody>
      </p:sp>
      <p:sp>
        <p:nvSpPr>
          <p:cNvPr id="7" name="Rounded Rectangle 6"/>
          <p:cNvSpPr/>
          <p:nvPr/>
        </p:nvSpPr>
        <p:spPr>
          <a:xfrm>
            <a:off x="533400" y="2667000"/>
            <a:ext cx="3505200" cy="2057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b="1" i="1" dirty="0" smtClean="0">
                <a:solidFill>
                  <a:srgbClr val="FF0000"/>
                </a:solidFill>
                <a:latin typeface="Times New Roman" pitchFamily="18" charset="0"/>
                <a:cs typeface="Times New Roman" pitchFamily="18" charset="0"/>
              </a:rPr>
              <a:t>Vòng cực: Là đường vĩ tuyến 66°33’ nơi giới hạn của vùng cực có ngày và đêm suốt 24h vào ngày hạ chí 22/6 và đông chí 22/12. Trên Trái Đất có vòng cực Bắc và vòng cực Nam ở cả hai  bán cầu.</a:t>
            </a:r>
            <a:endParaRPr lang="en-US" b="1" i="1" dirty="0">
              <a:solidFill>
                <a:srgbClr val="FF0000"/>
              </a:solidFill>
              <a:latin typeface="Times New Roman" pitchFamily="18" charset="0"/>
              <a:cs typeface="Times New Roman" pitchFamily="18" charset="0"/>
            </a:endParaRPr>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3663" y="2159758"/>
            <a:ext cx="4725124" cy="2790810"/>
          </a:xfrm>
          <a:prstGeom prst="rect">
            <a:avLst/>
          </a:prstGeom>
        </p:spPr>
      </p:pic>
      <p:cxnSp>
        <p:nvCxnSpPr>
          <p:cNvPr id="10" name="Straight Connector 9"/>
          <p:cNvCxnSpPr/>
          <p:nvPr/>
        </p:nvCxnSpPr>
        <p:spPr>
          <a:xfrm>
            <a:off x="5334000" y="2590800"/>
            <a:ext cx="470201" cy="19050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00600" y="3657600"/>
            <a:ext cx="470201" cy="19050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96200" y="2590800"/>
            <a:ext cx="470201" cy="19050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225999" y="3657600"/>
            <a:ext cx="470201" cy="19050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17" name="图片 10">
            <a:extLst>
              <a:ext uri="{FF2B5EF4-FFF2-40B4-BE49-F238E27FC236}">
                <a16:creationId xmlns:a16="http://schemas.microsoft.com/office/drawing/2014/main" xmlns="" id="{ED91FEB2-93FC-4160-A158-81256DEFD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715000"/>
            <a:ext cx="9448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8">
            <a:extLst>
              <a:ext uri="{FF2B5EF4-FFF2-40B4-BE49-F238E27FC236}">
                <a16:creationId xmlns:a16="http://schemas.microsoft.com/office/drawing/2014/main" xmlns="" id="{79E214A8-BE45-47F5-9F6A-7B4FC03156F9}"/>
              </a:ext>
            </a:extLst>
          </p:cNvPr>
          <p:cNvPicPr>
            <a:picLocks noChangeAspect="1"/>
          </p:cNvPicPr>
          <p:nvPr/>
        </p:nvPicPr>
        <p:blipFill rotWithShape="1">
          <a:blip r:embed="rId6" cstate="print">
            <a:clrChange>
              <a:clrFrom>
                <a:srgbClr val="F2ECDE"/>
              </a:clrFrom>
              <a:clrTo>
                <a:srgbClr val="F2ECDE">
                  <a:alpha val="0"/>
                </a:srgbClr>
              </a:clrTo>
            </a:clrChange>
            <a:extLst>
              <a:ext uri="{28A0092B-C50C-407E-A947-70E740481C1C}">
                <a14:useLocalDpi xmlns:a14="http://schemas.microsoft.com/office/drawing/2010/main" val="0"/>
              </a:ext>
            </a:extLst>
          </a:blip>
          <a:srcRect l="39621" t="17193" r="37354" b="11579"/>
          <a:stretch/>
        </p:blipFill>
        <p:spPr>
          <a:xfrm>
            <a:off x="8077200" y="5105400"/>
            <a:ext cx="761192" cy="1471639"/>
          </a:xfrm>
          <a:prstGeom prst="rect">
            <a:avLst/>
          </a:prstGeom>
        </p:spPr>
      </p:pic>
      <p:pic>
        <p:nvPicPr>
          <p:cNvPr id="19" name="图片 20">
            <a:extLst>
              <a:ext uri="{FF2B5EF4-FFF2-40B4-BE49-F238E27FC236}">
                <a16:creationId xmlns:a16="http://schemas.microsoft.com/office/drawing/2014/main" xmlns="" id="{E1964DA2-048F-4096-BDED-0CA5C5B28A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76200"/>
            <a:ext cx="185324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9"/>
          <p:cNvPicPr>
            <a:picLocks noChangeAspect="1"/>
          </p:cNvPicPr>
          <p:nvPr/>
        </p:nvPicPr>
        <p:blipFill>
          <a:blip r:embed="rId8" cstate="print">
            <a:extLst>
              <a:ext uri="{28A0092B-C50C-407E-A947-70E740481C1C}">
                <a14:useLocalDpi xmlns:a14="http://schemas.microsoft.com/office/drawing/2010/main" val="0"/>
              </a:ext>
            </a:extLst>
          </a:blip>
          <a:srcRect l="17434" r="17434"/>
          <a:stretch>
            <a:fillRect/>
          </a:stretch>
        </p:blipFill>
        <p:spPr>
          <a:xfrm flipH="1">
            <a:off x="474007" y="5235013"/>
            <a:ext cx="833614" cy="959973"/>
          </a:xfrm>
          <a:prstGeom prst="rect">
            <a:avLst/>
          </a:prstGeom>
          <a:ln>
            <a:noFill/>
          </a:ln>
          <a:effectLst>
            <a:softEdge rad="112500"/>
          </a:effectLst>
        </p:spPr>
      </p:pic>
      <p:pic>
        <p:nvPicPr>
          <p:cNvPr id="21" name="Picture Placeholder 9"/>
          <p:cNvPicPr>
            <a:picLocks noChangeAspect="1"/>
          </p:cNvPicPr>
          <p:nvPr/>
        </p:nvPicPr>
        <p:blipFill>
          <a:blip r:embed="rId9" cstate="print">
            <a:extLst>
              <a:ext uri="{28A0092B-C50C-407E-A947-70E740481C1C}">
                <a14:useLocalDpi xmlns:a14="http://schemas.microsoft.com/office/drawing/2010/main" val="0"/>
              </a:ext>
            </a:extLst>
          </a:blip>
          <a:srcRect l="17434" r="17434"/>
          <a:stretch>
            <a:fillRect/>
          </a:stretch>
        </p:blipFill>
        <p:spPr>
          <a:xfrm flipH="1">
            <a:off x="1225442" y="4950569"/>
            <a:ext cx="1212958" cy="1396818"/>
          </a:xfrm>
          <a:prstGeom prst="rect">
            <a:avLst/>
          </a:prstGeom>
          <a:ln>
            <a:noFill/>
          </a:ln>
          <a:effectLst>
            <a:softEdge rad="112500"/>
          </a:effectLst>
        </p:spPr>
      </p:pic>
    </p:spTree>
    <p:extLst>
      <p:ext uri="{BB962C8B-B14F-4D97-AF65-F5344CB8AC3E}">
        <p14:creationId xmlns:p14="http://schemas.microsoft.com/office/powerpoint/2010/main" val="765479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repeatCount="indefinite"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repeatCount="indefinite"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repeatCount="indefinite"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repeatCount="indefinite"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9"/>
          <p:cNvPicPr>
            <a:picLocks noChangeAspect="1"/>
          </p:cNvPicPr>
          <p:nvPr/>
        </p:nvPicPr>
        <p:blipFill>
          <a:blip r:embed="rId2" cstate="print">
            <a:extLst>
              <a:ext uri="{28A0092B-C50C-407E-A947-70E740481C1C}">
                <a14:useLocalDpi xmlns:a14="http://schemas.microsoft.com/office/drawing/2010/main" val="0"/>
              </a:ext>
            </a:extLst>
          </a:blip>
          <a:srcRect l="17434" r="17434"/>
          <a:stretch>
            <a:fillRect/>
          </a:stretch>
        </p:blipFill>
        <p:spPr>
          <a:xfrm flipH="1">
            <a:off x="1305346" y="4973392"/>
            <a:ext cx="1507193" cy="1735653"/>
          </a:xfrm>
          <a:prstGeom prst="rect">
            <a:avLst/>
          </a:prstGeom>
          <a:ln>
            <a:noFill/>
          </a:ln>
          <a:effectLst>
            <a:softEdge rad="112500"/>
          </a:effectLst>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418525"/>
            <a:ext cx="3505200" cy="3200400"/>
          </a:xfrm>
          <a:prstGeom prst="rect">
            <a:avLst/>
          </a:prstGeom>
          <a:ln w="38100">
            <a:solidFill>
              <a:srgbClr val="FFFF00"/>
            </a:solidFill>
          </a:ln>
          <a:effectLst>
            <a:glow rad="228600">
              <a:schemeClr val="accent3">
                <a:satMod val="175000"/>
                <a:alpha val="40000"/>
              </a:schemeClr>
            </a:glow>
          </a:effectLst>
        </p:spPr>
      </p:pic>
      <p:sp>
        <p:nvSpPr>
          <p:cNvPr id="4" name="TextBox 3"/>
          <p:cNvSpPr txBox="1"/>
          <p:nvPr/>
        </p:nvSpPr>
        <p:spPr>
          <a:xfrm>
            <a:off x="1028700" y="4659868"/>
            <a:ext cx="2209800" cy="369332"/>
          </a:xfrm>
          <a:prstGeom prst="rect">
            <a:avLst/>
          </a:prstGeom>
          <a:noFill/>
        </p:spPr>
        <p:txBody>
          <a:bodyPr wrap="square" rtlCol="0">
            <a:spAutoFit/>
          </a:bodyPr>
          <a:lstStyle/>
          <a:p>
            <a:r>
              <a:rPr lang="en-US" b="1" dirty="0" smtClean="0"/>
              <a:t>ĐÊM TRẮNG Ở NGA</a:t>
            </a:r>
            <a:endParaRPr lang="en-US" b="1" dirty="0"/>
          </a:p>
        </p:txBody>
      </p:sp>
      <p:sp>
        <p:nvSpPr>
          <p:cNvPr id="5" name="TextBox 4"/>
          <p:cNvSpPr txBox="1"/>
          <p:nvPr/>
        </p:nvSpPr>
        <p:spPr>
          <a:xfrm>
            <a:off x="4381500" y="4721423"/>
            <a:ext cx="4229100" cy="307777"/>
          </a:xfrm>
          <a:prstGeom prst="rect">
            <a:avLst/>
          </a:prstGeom>
          <a:noFill/>
        </p:spPr>
        <p:txBody>
          <a:bodyPr wrap="square" rtlCol="0">
            <a:spAutoFit/>
          </a:bodyPr>
          <a:lstStyle/>
          <a:p>
            <a:pPr algn="ctr"/>
            <a:r>
              <a:rPr lang="en-US" sz="1400" b="1" dirty="0" smtClean="0"/>
              <a:t>Bầu trời Saint Petersburg vẫn bừng sáng lúc nữa đêm</a:t>
            </a:r>
            <a:endParaRPr lang="en-US" sz="1400" b="1" dirty="0"/>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1416882"/>
            <a:ext cx="4648200" cy="3202043"/>
          </a:xfrm>
          <a:prstGeom prst="rect">
            <a:avLst/>
          </a:prstGeom>
          <a:ln w="38100">
            <a:solidFill>
              <a:srgbClr val="FFFF00"/>
            </a:solidFill>
          </a:ln>
          <a:effectLst>
            <a:glow rad="228600">
              <a:schemeClr val="accent3">
                <a:satMod val="175000"/>
                <a:alpha val="40000"/>
              </a:schemeClr>
            </a:glow>
          </a:effectLst>
        </p:spPr>
      </p:pic>
      <p:sp>
        <p:nvSpPr>
          <p:cNvPr id="7" name="TextBox 6"/>
          <p:cNvSpPr txBox="1"/>
          <p:nvPr/>
        </p:nvSpPr>
        <p:spPr>
          <a:xfrm>
            <a:off x="2106304" y="808925"/>
            <a:ext cx="533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HIỆN TƯỢNG ĐÊM TRẮNG Ở VÙNG CỰC</a:t>
            </a:r>
            <a:endParaRPr lang="en-US" sz="2000" b="1" dirty="0">
              <a:solidFill>
                <a:srgbClr val="0000FF"/>
              </a:solidFill>
              <a:latin typeface="Times New Roman" pitchFamily="18" charset="0"/>
              <a:cs typeface="Times New Roman" pitchFamily="18" charset="0"/>
            </a:endParaRPr>
          </a:p>
        </p:txBody>
      </p:sp>
      <p:pic>
        <p:nvPicPr>
          <p:cNvPr id="10" name="图片 10">
            <a:extLst>
              <a:ext uri="{FF2B5EF4-FFF2-40B4-BE49-F238E27FC236}">
                <a16:creationId xmlns:a16="http://schemas.microsoft.com/office/drawing/2014/main" xmlns="" id="{ED91FEB2-93FC-4160-A158-81256DEFD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715000"/>
            <a:ext cx="9448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a:extLst>
              <a:ext uri="{FF2B5EF4-FFF2-40B4-BE49-F238E27FC236}">
                <a16:creationId xmlns:a16="http://schemas.microsoft.com/office/drawing/2014/main" xmlns="" id="{79E214A8-BE45-47F5-9F6A-7B4FC03156F9}"/>
              </a:ext>
            </a:extLst>
          </p:cNvPr>
          <p:cNvPicPr>
            <a:picLocks noChangeAspect="1"/>
          </p:cNvPicPr>
          <p:nvPr/>
        </p:nvPicPr>
        <p:blipFill rotWithShape="1">
          <a:blip r:embed="rId7" cstate="print">
            <a:clrChange>
              <a:clrFrom>
                <a:srgbClr val="F2ECDE"/>
              </a:clrFrom>
              <a:clrTo>
                <a:srgbClr val="F2ECDE">
                  <a:alpha val="0"/>
                </a:srgbClr>
              </a:clrTo>
            </a:clrChange>
            <a:extLst>
              <a:ext uri="{28A0092B-C50C-407E-A947-70E740481C1C}">
                <a14:useLocalDpi xmlns:a14="http://schemas.microsoft.com/office/drawing/2010/main" val="0"/>
              </a:ext>
            </a:extLst>
          </a:blip>
          <a:srcRect l="39621" t="17193" r="37354" b="11579"/>
          <a:stretch/>
        </p:blipFill>
        <p:spPr>
          <a:xfrm>
            <a:off x="8077200" y="5105400"/>
            <a:ext cx="761192" cy="1471639"/>
          </a:xfrm>
          <a:prstGeom prst="rect">
            <a:avLst/>
          </a:prstGeom>
        </p:spPr>
      </p:pic>
      <p:pic>
        <p:nvPicPr>
          <p:cNvPr id="12" name="图片 20">
            <a:extLst>
              <a:ext uri="{FF2B5EF4-FFF2-40B4-BE49-F238E27FC236}">
                <a16:creationId xmlns:a16="http://schemas.microsoft.com/office/drawing/2014/main" xmlns="" id="{E1964DA2-048F-4096-BDED-0CA5C5B28A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76200"/>
            <a:ext cx="185324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Placeholder 9"/>
          <p:cNvPicPr>
            <a:picLocks noChangeAspect="1"/>
          </p:cNvPicPr>
          <p:nvPr/>
        </p:nvPicPr>
        <p:blipFill>
          <a:blip r:embed="rId9" cstate="print">
            <a:extLst>
              <a:ext uri="{28A0092B-C50C-407E-A947-70E740481C1C}">
                <a14:useLocalDpi xmlns:a14="http://schemas.microsoft.com/office/drawing/2010/main" val="0"/>
              </a:ext>
            </a:extLst>
          </a:blip>
          <a:srcRect l="17434" r="17434"/>
          <a:stretch>
            <a:fillRect/>
          </a:stretch>
        </p:blipFill>
        <p:spPr>
          <a:xfrm flipH="1">
            <a:off x="474007" y="5235013"/>
            <a:ext cx="833614" cy="959973"/>
          </a:xfrm>
          <a:prstGeom prst="rect">
            <a:avLst/>
          </a:prstGeom>
          <a:ln>
            <a:noFill/>
          </a:ln>
          <a:effectLst>
            <a:softEdge rad="112500"/>
          </a:effectLst>
        </p:spPr>
      </p:pic>
    </p:spTree>
    <p:extLst>
      <p:ext uri="{BB962C8B-B14F-4D97-AF65-F5344CB8AC3E}">
        <p14:creationId xmlns:p14="http://schemas.microsoft.com/office/powerpoint/2010/main" val="18414730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Rectangle 3"/>
          <p:cNvSpPr/>
          <p:nvPr/>
        </p:nvSpPr>
        <p:spPr>
          <a:xfrm>
            <a:off x="685800" y="381000"/>
            <a:ext cx="360650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LUYỆN TẬP:</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TextBox 4"/>
          <p:cNvSpPr txBox="1"/>
          <p:nvPr/>
        </p:nvSpPr>
        <p:spPr>
          <a:xfrm>
            <a:off x="914400" y="1161871"/>
            <a:ext cx="5029200" cy="1200329"/>
          </a:xfrm>
          <a:prstGeom prst="rect">
            <a:avLst/>
          </a:prstGeom>
          <a:noFill/>
        </p:spPr>
        <p:txBody>
          <a:bodyPr wrap="square" rtlCol="0">
            <a:spAutoFit/>
          </a:bodyPr>
          <a:lstStyle/>
          <a:p>
            <a:r>
              <a:rPr lang="en-US" sz="2400" b="1" i="1" dirty="0" smtClean="0">
                <a:solidFill>
                  <a:srgbClr val="0000FF"/>
                </a:solidFill>
                <a:latin typeface="Times New Roman" pitchFamily="18" charset="0"/>
                <a:cs typeface="Times New Roman" pitchFamily="18" charset="0"/>
              </a:rPr>
              <a:t>Khi thứ tự các mùa ở bán cầu Bắc là xuân, hạ, thu, đông thì các mùa ở bán cầu Nam diễn ra như thế nào?</a:t>
            </a:r>
            <a:endParaRPr lang="en-US" sz="2400" b="1" i="1" dirty="0">
              <a:solidFill>
                <a:srgbClr val="0000FF"/>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03977675"/>
              </p:ext>
            </p:extLst>
          </p:nvPr>
        </p:nvGraphicFramePr>
        <p:xfrm>
          <a:off x="762000" y="5471160"/>
          <a:ext cx="5080000" cy="853440"/>
        </p:xfrm>
        <a:graphic>
          <a:graphicData uri="http://schemas.openxmlformats.org/drawingml/2006/table">
            <a:tbl>
              <a:tblPr firstRow="1" bandRow="1">
                <a:tableStyleId>{5C22544A-7EE6-4342-B048-85BDC9FD1C3A}</a:tableStyleId>
              </a:tblPr>
              <a:tblGrid>
                <a:gridCol w="1016000"/>
                <a:gridCol w="1016000"/>
                <a:gridCol w="1016000"/>
                <a:gridCol w="1016000"/>
                <a:gridCol w="1016000"/>
              </a:tblGrid>
              <a:tr h="370840">
                <a:tc>
                  <a:txBody>
                    <a:bodyPr/>
                    <a:lstStyle/>
                    <a:p>
                      <a:pPr algn="ctr"/>
                      <a:r>
                        <a:rPr lang="en-US" sz="2200" dirty="0" smtClean="0">
                          <a:solidFill>
                            <a:schemeClr val="tx1"/>
                          </a:solidFill>
                          <a:latin typeface="Times New Roman" pitchFamily="18" charset="0"/>
                          <a:cs typeface="Times New Roman" pitchFamily="18" charset="0"/>
                        </a:rPr>
                        <a:t>BCB</a:t>
                      </a:r>
                      <a:endParaRPr lang="en-US" sz="2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smtClean="0">
                          <a:solidFill>
                            <a:schemeClr val="tx1"/>
                          </a:solidFill>
                          <a:latin typeface="Times New Roman" pitchFamily="18" charset="0"/>
                          <a:cs typeface="Times New Roman" pitchFamily="18" charset="0"/>
                        </a:rPr>
                        <a:t>Xuân</a:t>
                      </a:r>
                      <a:endParaRPr lang="en-US" sz="2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smtClean="0">
                          <a:solidFill>
                            <a:schemeClr val="tx1"/>
                          </a:solidFill>
                          <a:latin typeface="Times New Roman" pitchFamily="18" charset="0"/>
                          <a:cs typeface="Times New Roman" pitchFamily="18" charset="0"/>
                        </a:rPr>
                        <a:t>Hạ</a:t>
                      </a:r>
                      <a:endParaRPr lang="en-US" sz="2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smtClean="0">
                          <a:solidFill>
                            <a:schemeClr val="tx1"/>
                          </a:solidFill>
                          <a:latin typeface="Times New Roman" pitchFamily="18" charset="0"/>
                          <a:cs typeface="Times New Roman" pitchFamily="18" charset="0"/>
                        </a:rPr>
                        <a:t>Thu</a:t>
                      </a:r>
                      <a:endParaRPr lang="en-US" sz="2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smtClean="0">
                          <a:solidFill>
                            <a:schemeClr val="tx1"/>
                          </a:solidFill>
                          <a:latin typeface="Times New Roman" pitchFamily="18" charset="0"/>
                          <a:cs typeface="Times New Roman" pitchFamily="18" charset="0"/>
                        </a:rPr>
                        <a:t>Đông</a:t>
                      </a:r>
                      <a:endParaRPr lang="en-US" sz="2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200" b="1" dirty="0" smtClean="0">
                          <a:solidFill>
                            <a:schemeClr val="tx1"/>
                          </a:solidFill>
                          <a:latin typeface="Times New Roman" pitchFamily="18" charset="0"/>
                          <a:cs typeface="Times New Roman" pitchFamily="18" charset="0"/>
                        </a:rPr>
                        <a:t>BCN</a:t>
                      </a:r>
                      <a:endParaRPr lang="en-US" sz="2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2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419529"/>
            <a:ext cx="5181600" cy="2882205"/>
          </a:xfrm>
          <a:prstGeom prst="rect">
            <a:avLst/>
          </a:prstGeom>
        </p:spPr>
      </p:pic>
      <p:sp>
        <p:nvSpPr>
          <p:cNvPr id="8" name="TextBox 7"/>
          <p:cNvSpPr txBox="1"/>
          <p:nvPr/>
        </p:nvSpPr>
        <p:spPr>
          <a:xfrm>
            <a:off x="1905000" y="5867400"/>
            <a:ext cx="762000"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THU</a:t>
            </a:r>
            <a:endParaRPr lang="en-US" sz="2000" b="1" dirty="0">
              <a:solidFill>
                <a:srgbClr val="FF0000"/>
              </a:solidFill>
              <a:latin typeface="Times New Roman" pitchFamily="18" charset="0"/>
              <a:cs typeface="Times New Roman" pitchFamily="18" charset="0"/>
            </a:endParaRPr>
          </a:p>
        </p:txBody>
      </p:sp>
      <p:sp>
        <p:nvSpPr>
          <p:cNvPr id="9" name="TextBox 8"/>
          <p:cNvSpPr txBox="1"/>
          <p:nvPr/>
        </p:nvSpPr>
        <p:spPr>
          <a:xfrm>
            <a:off x="2819400" y="5867400"/>
            <a:ext cx="990600"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ĐÔNG</a:t>
            </a:r>
            <a:endParaRPr lang="en-US" sz="2000" b="1" dirty="0">
              <a:solidFill>
                <a:srgbClr val="FF0000"/>
              </a:solidFill>
              <a:latin typeface="Times New Roman" pitchFamily="18" charset="0"/>
              <a:cs typeface="Times New Roman" pitchFamily="18" charset="0"/>
            </a:endParaRPr>
          </a:p>
        </p:txBody>
      </p:sp>
      <p:sp>
        <p:nvSpPr>
          <p:cNvPr id="10" name="TextBox 9"/>
          <p:cNvSpPr txBox="1"/>
          <p:nvPr/>
        </p:nvSpPr>
        <p:spPr>
          <a:xfrm>
            <a:off x="3886200" y="5867400"/>
            <a:ext cx="990600"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XUÂN</a:t>
            </a:r>
            <a:endParaRPr lang="en-US" sz="2000" b="1" dirty="0">
              <a:solidFill>
                <a:srgbClr val="FF0000"/>
              </a:solidFill>
              <a:latin typeface="Times New Roman" pitchFamily="18" charset="0"/>
              <a:cs typeface="Times New Roman" pitchFamily="18" charset="0"/>
            </a:endParaRPr>
          </a:p>
        </p:txBody>
      </p:sp>
      <p:sp>
        <p:nvSpPr>
          <p:cNvPr id="11" name="TextBox 10"/>
          <p:cNvSpPr txBox="1"/>
          <p:nvPr/>
        </p:nvSpPr>
        <p:spPr>
          <a:xfrm>
            <a:off x="5029200" y="5867400"/>
            <a:ext cx="762000"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HẠ</a:t>
            </a:r>
            <a:endParaRPr lang="en-US" sz="2000" b="1" dirty="0">
              <a:solidFill>
                <a:srgbClr val="FF0000"/>
              </a:solidFill>
              <a:latin typeface="Times New Roman" pitchFamily="18" charset="0"/>
              <a:cs typeface="Times New Roman" pitchFamily="18" charset="0"/>
            </a:endParaRPr>
          </a:p>
        </p:txBody>
      </p:sp>
      <p:pic>
        <p:nvPicPr>
          <p:cNvPr id="12" name="Picture 4" descr="4b35898d_4ccde827_12_iykim20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09600"/>
            <a:ext cx="2514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20130909-0319-anigif_enhanced-buzz-29765-1378302240-1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694563"/>
            <a:ext cx="2514600" cy="133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4b35898a_5cc64c15_8_iykim2000-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146679"/>
            <a:ext cx="2514600" cy="135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Hinhnenso1_com-hinhdong-_00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5257800"/>
            <a:ext cx="2514600" cy="13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8138615" y="1608456"/>
            <a:ext cx="685800" cy="369332"/>
          </a:xfrm>
          <a:prstGeom prst="rect">
            <a:avLst/>
          </a:prstGeom>
          <a:noFill/>
        </p:spPr>
        <p:txBody>
          <a:bodyPr wrap="square" rtlCol="0">
            <a:spAutoFit/>
          </a:bodyPr>
          <a:lstStyle/>
          <a:p>
            <a:r>
              <a:rPr lang="en-US" b="1" dirty="0" smtClean="0">
                <a:solidFill>
                  <a:srgbClr val="FF0000"/>
                </a:solidFill>
              </a:rPr>
              <a:t>Xuân</a:t>
            </a:r>
            <a:endParaRPr lang="en-US" b="1" dirty="0">
              <a:solidFill>
                <a:srgbClr val="FF0000"/>
              </a:solidFill>
            </a:endParaRPr>
          </a:p>
        </p:txBody>
      </p:sp>
      <p:sp>
        <p:nvSpPr>
          <p:cNvPr id="17" name="TextBox 16"/>
          <p:cNvSpPr txBox="1"/>
          <p:nvPr/>
        </p:nvSpPr>
        <p:spPr>
          <a:xfrm>
            <a:off x="8119281" y="3135868"/>
            <a:ext cx="685800" cy="369332"/>
          </a:xfrm>
          <a:prstGeom prst="rect">
            <a:avLst/>
          </a:prstGeom>
          <a:noFill/>
        </p:spPr>
        <p:txBody>
          <a:bodyPr wrap="square" rtlCol="0">
            <a:spAutoFit/>
          </a:bodyPr>
          <a:lstStyle/>
          <a:p>
            <a:pPr algn="ctr"/>
            <a:r>
              <a:rPr lang="en-US" b="1" dirty="0" smtClean="0">
                <a:solidFill>
                  <a:srgbClr val="FFFF00"/>
                </a:solidFill>
              </a:rPr>
              <a:t>Hạ</a:t>
            </a:r>
            <a:endParaRPr lang="en-US" b="1" dirty="0">
              <a:solidFill>
                <a:srgbClr val="FFFF00"/>
              </a:solidFill>
            </a:endParaRPr>
          </a:p>
        </p:txBody>
      </p:sp>
      <p:sp>
        <p:nvSpPr>
          <p:cNvPr id="18" name="TextBox 17"/>
          <p:cNvSpPr txBox="1"/>
          <p:nvPr/>
        </p:nvSpPr>
        <p:spPr>
          <a:xfrm>
            <a:off x="8153400" y="4659868"/>
            <a:ext cx="685800" cy="369332"/>
          </a:xfrm>
          <a:prstGeom prst="rect">
            <a:avLst/>
          </a:prstGeom>
          <a:noFill/>
        </p:spPr>
        <p:txBody>
          <a:bodyPr wrap="square" rtlCol="0">
            <a:spAutoFit/>
          </a:bodyPr>
          <a:lstStyle/>
          <a:p>
            <a:pPr algn="ctr"/>
            <a:r>
              <a:rPr lang="en-US" b="1" dirty="0" smtClean="0">
                <a:solidFill>
                  <a:schemeClr val="bg1"/>
                </a:solidFill>
              </a:rPr>
              <a:t>Thu</a:t>
            </a:r>
            <a:endParaRPr lang="en-US" b="1" dirty="0">
              <a:solidFill>
                <a:schemeClr val="bg1"/>
              </a:solidFill>
            </a:endParaRPr>
          </a:p>
        </p:txBody>
      </p:sp>
      <p:sp>
        <p:nvSpPr>
          <p:cNvPr id="19" name="TextBox 18"/>
          <p:cNvSpPr txBox="1"/>
          <p:nvPr/>
        </p:nvSpPr>
        <p:spPr>
          <a:xfrm>
            <a:off x="8001000" y="6183868"/>
            <a:ext cx="685800" cy="369332"/>
          </a:xfrm>
          <a:prstGeom prst="rect">
            <a:avLst/>
          </a:prstGeom>
          <a:noFill/>
        </p:spPr>
        <p:txBody>
          <a:bodyPr wrap="square" rtlCol="0">
            <a:spAutoFit/>
          </a:bodyPr>
          <a:lstStyle/>
          <a:p>
            <a:pPr algn="ctr"/>
            <a:r>
              <a:rPr lang="en-US" b="1" dirty="0" smtClean="0"/>
              <a:t>Đông</a:t>
            </a:r>
            <a:endParaRPr lang="en-US" b="1" dirty="0"/>
          </a:p>
        </p:txBody>
      </p:sp>
    </p:spTree>
    <p:extLst>
      <p:ext uri="{BB962C8B-B14F-4D97-AF65-F5344CB8AC3E}">
        <p14:creationId xmlns:p14="http://schemas.microsoft.com/office/powerpoint/2010/main" val="3570695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Rectangle 3"/>
          <p:cNvSpPr/>
          <p:nvPr/>
        </p:nvSpPr>
        <p:spPr>
          <a:xfrm>
            <a:off x="1346500" y="602159"/>
            <a:ext cx="360650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LUYỆN TẬP:</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Rectangle 4"/>
          <p:cNvSpPr/>
          <p:nvPr/>
        </p:nvSpPr>
        <p:spPr>
          <a:xfrm>
            <a:off x="914400" y="1490008"/>
            <a:ext cx="7315200" cy="1938992"/>
          </a:xfrm>
          <a:prstGeom prst="rect">
            <a:avLst/>
          </a:prstGeom>
        </p:spPr>
        <p:txBody>
          <a:bodyPr wrap="square">
            <a:spAutoFit/>
          </a:bodyPr>
          <a:lstStyle/>
          <a:p>
            <a:r>
              <a:rPr lang="en-US" sz="2000" b="1" i="1" dirty="0">
                <a:solidFill>
                  <a:srgbClr val="0000FF"/>
                </a:solidFill>
                <a:latin typeface="Times New Roman" pitchFamily="18" charset="0"/>
                <a:cs typeface="Times New Roman" pitchFamily="18" charset="0"/>
              </a:rPr>
              <a:t>Câu 1: Theo em trong các hệ quả của chuyển động tự quay quanh trục, có ý nghĩa nhất đối với sự sống là hệ quả</a:t>
            </a:r>
          </a:p>
          <a:p>
            <a:pPr lvl="0"/>
            <a:r>
              <a:rPr lang="en-US" sz="2000" b="1" i="1" dirty="0" smtClean="0">
                <a:solidFill>
                  <a:srgbClr val="0000FF"/>
                </a:solidFill>
                <a:latin typeface="Times New Roman" pitchFamily="18" charset="0"/>
                <a:cs typeface="Times New Roman" pitchFamily="18" charset="0"/>
              </a:rPr>
              <a:t>        A. Sự </a:t>
            </a:r>
            <a:r>
              <a:rPr lang="en-US" sz="2000" b="1" i="1" dirty="0">
                <a:solidFill>
                  <a:srgbClr val="0000FF"/>
                </a:solidFill>
                <a:latin typeface="Times New Roman" pitchFamily="18" charset="0"/>
                <a:cs typeface="Times New Roman" pitchFamily="18" charset="0"/>
              </a:rPr>
              <a:t>luân phiên ngày đêm.</a:t>
            </a:r>
          </a:p>
          <a:p>
            <a:pPr lvl="0"/>
            <a:r>
              <a:rPr lang="en-US" sz="2000" b="1" i="1" dirty="0" smtClean="0">
                <a:solidFill>
                  <a:srgbClr val="0000FF"/>
                </a:solidFill>
                <a:latin typeface="Times New Roman" pitchFamily="18" charset="0"/>
                <a:cs typeface="Times New Roman" pitchFamily="18" charset="0"/>
              </a:rPr>
              <a:t>       B. Giờ </a:t>
            </a:r>
            <a:r>
              <a:rPr lang="en-US" sz="2000" b="1" i="1" dirty="0">
                <a:solidFill>
                  <a:srgbClr val="0000FF"/>
                </a:solidFill>
                <a:latin typeface="Times New Roman" pitchFamily="18" charset="0"/>
                <a:cs typeface="Times New Roman" pitchFamily="18" charset="0"/>
              </a:rPr>
              <a:t>trên Trái Đất.</a:t>
            </a:r>
          </a:p>
          <a:p>
            <a:pPr lvl="0"/>
            <a:r>
              <a:rPr lang="en-US" sz="2000" b="1" i="1" dirty="0" smtClean="0">
                <a:solidFill>
                  <a:srgbClr val="0000FF"/>
                </a:solidFill>
                <a:latin typeface="Times New Roman" pitchFamily="18" charset="0"/>
                <a:cs typeface="Times New Roman" pitchFamily="18" charset="0"/>
              </a:rPr>
              <a:t>       C. Sự </a:t>
            </a:r>
            <a:r>
              <a:rPr lang="en-US" sz="2000" b="1" i="1" dirty="0">
                <a:solidFill>
                  <a:srgbClr val="0000FF"/>
                </a:solidFill>
                <a:latin typeface="Times New Roman" pitchFamily="18" charset="0"/>
                <a:cs typeface="Times New Roman" pitchFamily="18" charset="0"/>
              </a:rPr>
              <a:t>lệch hướng chuyển động của các vật thể.</a:t>
            </a:r>
          </a:p>
          <a:p>
            <a:pPr lvl="0"/>
            <a:r>
              <a:rPr lang="en-US" sz="2000" b="1" i="1" dirty="0" smtClean="0">
                <a:solidFill>
                  <a:srgbClr val="0000FF"/>
                </a:solidFill>
                <a:latin typeface="Times New Roman" pitchFamily="18" charset="0"/>
                <a:cs typeface="Times New Roman" pitchFamily="18" charset="0"/>
              </a:rPr>
              <a:t>       D. Đường </a:t>
            </a:r>
            <a:r>
              <a:rPr lang="en-US" sz="2000" b="1" i="1" dirty="0">
                <a:solidFill>
                  <a:srgbClr val="0000FF"/>
                </a:solidFill>
                <a:latin typeface="Times New Roman" pitchFamily="18" charset="0"/>
                <a:cs typeface="Times New Roman" pitchFamily="18" charset="0"/>
              </a:rPr>
              <a:t>chuyển ngày quốc tế.</a:t>
            </a:r>
          </a:p>
        </p:txBody>
      </p:sp>
      <p:sp>
        <p:nvSpPr>
          <p:cNvPr id="6" name="Rectangle 5"/>
          <p:cNvSpPr/>
          <p:nvPr/>
        </p:nvSpPr>
        <p:spPr>
          <a:xfrm>
            <a:off x="914400" y="3505200"/>
            <a:ext cx="7162800" cy="1938992"/>
          </a:xfrm>
          <a:prstGeom prst="rect">
            <a:avLst/>
          </a:prstGeom>
        </p:spPr>
        <p:txBody>
          <a:bodyPr wrap="square">
            <a:spAutoFit/>
          </a:bodyPr>
          <a:lstStyle/>
          <a:p>
            <a:r>
              <a:rPr lang="en-US" sz="2000" b="1" i="1" dirty="0">
                <a:solidFill>
                  <a:srgbClr val="0000FF"/>
                </a:solidFill>
                <a:latin typeface="Times New Roman" pitchFamily="18" charset="0"/>
                <a:cs typeface="Times New Roman" pitchFamily="18" charset="0"/>
              </a:rPr>
              <a:t>Câu 2: Ở bán cầu Bắc, hiện tượng ngày ngắn hơn đêm diễn ra trong khoảng thời </a:t>
            </a:r>
            <a:r>
              <a:rPr lang="en-US" sz="2000" b="1" i="1" dirty="0" smtClean="0">
                <a:solidFill>
                  <a:srgbClr val="0000FF"/>
                </a:solidFill>
                <a:latin typeface="Times New Roman" pitchFamily="18" charset="0"/>
                <a:cs typeface="Times New Roman" pitchFamily="18" charset="0"/>
              </a:rPr>
              <a:t>gian:</a:t>
            </a:r>
            <a:endParaRPr lang="en-US" sz="2000" b="1" i="1" dirty="0">
              <a:solidFill>
                <a:srgbClr val="0000FF"/>
              </a:solidFill>
              <a:latin typeface="Times New Roman" pitchFamily="18" charset="0"/>
              <a:cs typeface="Times New Roman" pitchFamily="18" charset="0"/>
            </a:endParaRPr>
          </a:p>
          <a:p>
            <a:pPr lvl="0"/>
            <a:r>
              <a:rPr lang="en-US" sz="2000" b="1" i="1" dirty="0" smtClean="0">
                <a:solidFill>
                  <a:srgbClr val="0000FF"/>
                </a:solidFill>
                <a:latin typeface="Times New Roman" pitchFamily="18" charset="0"/>
                <a:cs typeface="Times New Roman" pitchFamily="18" charset="0"/>
              </a:rPr>
              <a:t>        A</a:t>
            </a:r>
            <a:r>
              <a:rPr lang="en-US" sz="2000" b="1" i="1" dirty="0">
                <a:solidFill>
                  <a:srgbClr val="0000FF"/>
                </a:solidFill>
                <a:latin typeface="Times New Roman" pitchFamily="18" charset="0"/>
                <a:cs typeface="Times New Roman" pitchFamily="18" charset="0"/>
              </a:rPr>
              <a:t>. từ 21/3 đến 22/6.</a:t>
            </a:r>
          </a:p>
          <a:p>
            <a:pPr lvl="0"/>
            <a:r>
              <a:rPr lang="en-US" sz="2000" b="1" i="1" dirty="0" smtClean="0">
                <a:solidFill>
                  <a:srgbClr val="0000FF"/>
                </a:solidFill>
                <a:latin typeface="Times New Roman" pitchFamily="18" charset="0"/>
                <a:cs typeface="Times New Roman" pitchFamily="18" charset="0"/>
              </a:rPr>
              <a:t>        B</a:t>
            </a:r>
            <a:r>
              <a:rPr lang="en-US" sz="2000" b="1" i="1" dirty="0">
                <a:solidFill>
                  <a:srgbClr val="0000FF"/>
                </a:solidFill>
                <a:latin typeface="Times New Roman" pitchFamily="18" charset="0"/>
                <a:cs typeface="Times New Roman" pitchFamily="18" charset="0"/>
              </a:rPr>
              <a:t>. từ 23/9 đến 21/3.</a:t>
            </a:r>
          </a:p>
          <a:p>
            <a:pPr lvl="0"/>
            <a:r>
              <a:rPr lang="en-US" sz="2000" b="1" i="1" dirty="0" smtClean="0">
                <a:solidFill>
                  <a:srgbClr val="0000FF"/>
                </a:solidFill>
                <a:latin typeface="Times New Roman" pitchFamily="18" charset="0"/>
                <a:cs typeface="Times New Roman" pitchFamily="18" charset="0"/>
              </a:rPr>
              <a:t>        C</a:t>
            </a:r>
            <a:r>
              <a:rPr lang="en-US" sz="2000" b="1" i="1" dirty="0">
                <a:solidFill>
                  <a:srgbClr val="0000FF"/>
                </a:solidFill>
                <a:latin typeface="Times New Roman" pitchFamily="18" charset="0"/>
                <a:cs typeface="Times New Roman" pitchFamily="18" charset="0"/>
              </a:rPr>
              <a:t>. từ 21/3 đến 23/9.</a:t>
            </a:r>
          </a:p>
          <a:p>
            <a:pPr lvl="0"/>
            <a:r>
              <a:rPr lang="en-US" sz="2000" b="1" i="1" dirty="0" smtClean="0">
                <a:solidFill>
                  <a:srgbClr val="0000FF"/>
                </a:solidFill>
                <a:latin typeface="Times New Roman" pitchFamily="18" charset="0"/>
                <a:cs typeface="Times New Roman" pitchFamily="18" charset="0"/>
              </a:rPr>
              <a:t>        D</a:t>
            </a:r>
            <a:r>
              <a:rPr lang="en-US" sz="2000" b="1" i="1" dirty="0">
                <a:solidFill>
                  <a:srgbClr val="0000FF"/>
                </a:solidFill>
                <a:latin typeface="Times New Roman" pitchFamily="18" charset="0"/>
                <a:cs typeface="Times New Roman" pitchFamily="18" charset="0"/>
              </a:rPr>
              <a:t>. từ 23/9 đến 22/12.</a:t>
            </a:r>
          </a:p>
        </p:txBody>
      </p:sp>
      <p:pic>
        <p:nvPicPr>
          <p:cNvPr id="8" name="图片 2">
            <a:extLst>
              <a:ext uri="{FF2B5EF4-FFF2-40B4-BE49-F238E27FC236}">
                <a16:creationId xmlns:a16="http://schemas.microsoft.com/office/drawing/2014/main" xmlns="" id="{4299085A-7706-4702-9C62-6F65E3F51F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62400" y="4454014"/>
            <a:ext cx="3206750" cy="240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9"/>
          <p:cNvPicPr>
            <a:picLocks noChangeAspect="1"/>
          </p:cNvPicPr>
          <p:nvPr/>
        </p:nvPicPr>
        <p:blipFill>
          <a:blip r:embed="rId4" cstate="print">
            <a:extLst>
              <a:ext uri="{28A0092B-C50C-407E-A947-70E740481C1C}">
                <a14:useLocalDpi xmlns:a14="http://schemas.microsoft.com/office/drawing/2010/main" val="0"/>
              </a:ext>
            </a:extLst>
          </a:blip>
          <a:srcRect l="17434" r="17434"/>
          <a:stretch>
            <a:fillRect/>
          </a:stretch>
        </p:blipFill>
        <p:spPr>
          <a:xfrm>
            <a:off x="7385338" y="3843899"/>
            <a:ext cx="1383724" cy="1593469"/>
          </a:xfrm>
          <a:prstGeom prst="rect">
            <a:avLst/>
          </a:prstGeom>
          <a:ln>
            <a:noFill/>
          </a:ln>
          <a:effectLst>
            <a:softEdge rad="112500"/>
          </a:effectLst>
        </p:spPr>
      </p:pic>
      <p:pic>
        <p:nvPicPr>
          <p:cNvPr id="10" name="图片 15"/>
          <p:cNvPicPr>
            <a:picLocks noChangeAspect="1"/>
          </p:cNvPicPr>
          <p:nvPr/>
        </p:nvPicPr>
        <p:blipFill rotWithShape="1">
          <a:blip r:embed="rId5">
            <a:extLst>
              <a:ext uri="{28A0092B-C50C-407E-A947-70E740481C1C}">
                <a14:useLocalDpi xmlns:a14="http://schemas.microsoft.com/office/drawing/2010/main" val="0"/>
              </a:ext>
            </a:extLst>
          </a:blip>
          <a:srcRect l="68030" r="15000" b="54204"/>
          <a:stretch/>
        </p:blipFill>
        <p:spPr>
          <a:xfrm>
            <a:off x="6858000" y="228600"/>
            <a:ext cx="1987712" cy="1536631"/>
          </a:xfrm>
          <a:prstGeom prst="rect">
            <a:avLst/>
          </a:prstGeom>
        </p:spPr>
      </p:pic>
      <p:pic>
        <p:nvPicPr>
          <p:cNvPr id="11" name="图片 19"/>
          <p:cNvPicPr>
            <a:picLocks noChangeAspect="1"/>
          </p:cNvPicPr>
          <p:nvPr/>
        </p:nvPicPr>
        <p:blipFill rotWithShape="1">
          <a:blip r:embed="rId6" cstate="print">
            <a:extLst>
              <a:ext uri="{28A0092B-C50C-407E-A947-70E740481C1C}">
                <a14:useLocalDpi xmlns:a14="http://schemas.microsoft.com/office/drawing/2010/main" val="0"/>
              </a:ext>
            </a:extLst>
          </a:blip>
          <a:srcRect t="9905" r="71460" b="70286"/>
          <a:stretch/>
        </p:blipFill>
        <p:spPr>
          <a:xfrm>
            <a:off x="0" y="-60781"/>
            <a:ext cx="1910202" cy="1325880"/>
          </a:xfrm>
          <a:prstGeom prst="rect">
            <a:avLst/>
          </a:prstGeom>
        </p:spPr>
      </p:pic>
      <p:pic>
        <p:nvPicPr>
          <p:cNvPr id="12" name="图片 13">
            <a:extLst>
              <a:ext uri="{FF2B5EF4-FFF2-40B4-BE49-F238E27FC236}">
                <a16:creationId xmlns:a16="http://schemas.microsoft.com/office/drawing/2014/main" xmlns="" id="{2AF946E7-7BB5-4D77-B51A-6B6D59F8C4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876" t="28145" b="18237"/>
          <a:stretch/>
        </p:blipFill>
        <p:spPr>
          <a:xfrm>
            <a:off x="955101" y="5429769"/>
            <a:ext cx="1127872" cy="1016863"/>
          </a:xfrm>
          <a:prstGeom prst="rect">
            <a:avLst/>
          </a:prstGeom>
        </p:spPr>
      </p:pic>
      <p:pic>
        <p:nvPicPr>
          <p:cNvPr id="13" name="图片 2">
            <a:extLst>
              <a:ext uri="{FF2B5EF4-FFF2-40B4-BE49-F238E27FC236}">
                <a16:creationId xmlns:a16="http://schemas.microsoft.com/office/drawing/2014/main" xmlns="" id="{A503051E-475C-4E2D-8FAC-E975C995095E}"/>
              </a:ext>
            </a:extLst>
          </p:cNvPr>
          <p:cNvPicPr>
            <a:picLocks noChangeAspect="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0585586" flipH="1">
            <a:off x="2467723" y="5516620"/>
            <a:ext cx="1430740" cy="1176380"/>
          </a:xfrm>
          <a:prstGeom prst="rect">
            <a:avLst/>
          </a:prstGeom>
        </p:spPr>
      </p:pic>
    </p:spTree>
    <p:extLst>
      <p:ext uri="{BB962C8B-B14F-4D97-AF65-F5344CB8AC3E}">
        <p14:creationId xmlns:p14="http://schemas.microsoft.com/office/powerpoint/2010/main" val="4578781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1" end="1"/>
                                            </p:txEl>
                                          </p:spTgt>
                                        </p:tgtEl>
                                        <p:attrNameLst>
                                          <p:attrName>ppt_x</p:attrName>
                                          <p:attrName>ppt_y</p:attrName>
                                        </p:attrNameLst>
                                      </p:cBhvr>
                                    </p:animMotion>
                                    <p:animRot by="1500000">
                                      <p:cBhvr>
                                        <p:cTn id="7" dur="125" fill="hold">
                                          <p:stCondLst>
                                            <p:cond delay="0"/>
                                          </p:stCondLst>
                                        </p:cTn>
                                        <p:tgtEl>
                                          <p:spTgt spid="5">
                                            <p:txEl>
                                              <p:pRg st="1" end="1"/>
                                            </p:txEl>
                                          </p:spTgt>
                                        </p:tgtEl>
                                        <p:attrNameLst>
                                          <p:attrName>r</p:attrName>
                                        </p:attrNameLst>
                                      </p:cBhvr>
                                    </p:animRot>
                                    <p:animRot by="-1500000">
                                      <p:cBhvr>
                                        <p:cTn id="8" dur="125" fill="hold">
                                          <p:stCondLst>
                                            <p:cond delay="125"/>
                                          </p:stCondLst>
                                        </p:cTn>
                                        <p:tgtEl>
                                          <p:spTgt spid="5">
                                            <p:txEl>
                                              <p:pRg st="1" end="1"/>
                                            </p:txEl>
                                          </p:spTgt>
                                        </p:tgtEl>
                                        <p:attrNameLst>
                                          <p:attrName>r</p:attrName>
                                        </p:attrNameLst>
                                      </p:cBhvr>
                                    </p:animRot>
                                    <p:animRot by="-1500000">
                                      <p:cBhvr>
                                        <p:cTn id="9" dur="125" fill="hold">
                                          <p:stCondLst>
                                            <p:cond delay="250"/>
                                          </p:stCondLst>
                                        </p:cTn>
                                        <p:tgtEl>
                                          <p:spTgt spid="5">
                                            <p:txEl>
                                              <p:pRg st="1" end="1"/>
                                            </p:txEl>
                                          </p:spTgt>
                                        </p:tgtEl>
                                        <p:attrNameLst>
                                          <p:attrName>r</p:attrName>
                                        </p:attrNameLst>
                                      </p:cBhvr>
                                    </p:animRot>
                                    <p:animRot by="1500000">
                                      <p:cBhvr>
                                        <p:cTn id="10" dur="125" fill="hold">
                                          <p:stCondLst>
                                            <p:cond delay="375"/>
                                          </p:stCondLst>
                                        </p:cTn>
                                        <p:tgtEl>
                                          <p:spTgt spid="5">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
                                            <p:txEl>
                                              <p:pRg st="2" end="2"/>
                                            </p:txEl>
                                          </p:spTgt>
                                        </p:tgtEl>
                                        <p:attrNameLst>
                                          <p:attrName>ppt_x</p:attrName>
                                          <p:attrName>ppt_y</p:attrName>
                                        </p:attrNameLst>
                                      </p:cBhvr>
                                    </p:animMotion>
                                    <p:animRot by="1500000">
                                      <p:cBhvr>
                                        <p:cTn id="15" dur="125" fill="hold">
                                          <p:stCondLst>
                                            <p:cond delay="0"/>
                                          </p:stCondLst>
                                        </p:cTn>
                                        <p:tgtEl>
                                          <p:spTgt spid="6">
                                            <p:txEl>
                                              <p:pRg st="2" end="2"/>
                                            </p:txEl>
                                          </p:spTgt>
                                        </p:tgtEl>
                                        <p:attrNameLst>
                                          <p:attrName>r</p:attrName>
                                        </p:attrNameLst>
                                      </p:cBhvr>
                                    </p:animRot>
                                    <p:animRot by="-1500000">
                                      <p:cBhvr>
                                        <p:cTn id="16" dur="125" fill="hold">
                                          <p:stCondLst>
                                            <p:cond delay="125"/>
                                          </p:stCondLst>
                                        </p:cTn>
                                        <p:tgtEl>
                                          <p:spTgt spid="6">
                                            <p:txEl>
                                              <p:pRg st="2" end="2"/>
                                            </p:txEl>
                                          </p:spTgt>
                                        </p:tgtEl>
                                        <p:attrNameLst>
                                          <p:attrName>r</p:attrName>
                                        </p:attrNameLst>
                                      </p:cBhvr>
                                    </p:animRot>
                                    <p:animRot by="-1500000">
                                      <p:cBhvr>
                                        <p:cTn id="17" dur="125" fill="hold">
                                          <p:stCondLst>
                                            <p:cond delay="250"/>
                                          </p:stCondLst>
                                        </p:cTn>
                                        <p:tgtEl>
                                          <p:spTgt spid="6">
                                            <p:txEl>
                                              <p:pRg st="2" end="2"/>
                                            </p:txEl>
                                          </p:spTgt>
                                        </p:tgtEl>
                                        <p:attrNameLst>
                                          <p:attrName>r</p:attrName>
                                        </p:attrNameLst>
                                      </p:cBhvr>
                                    </p:animRot>
                                    <p:animRot by="1500000">
                                      <p:cBhvr>
                                        <p:cTn id="18" dur="125" fill="hold">
                                          <p:stCondLst>
                                            <p:cond delay="375"/>
                                          </p:stCondLst>
                                        </p:cTn>
                                        <p:tgtEl>
                                          <p:spTgt spid="6">
                                            <p:txEl>
                                              <p:pRg st="2" end="2"/>
                                            </p:txEl>
                                          </p:spTgt>
                                        </p:tgtEl>
                                        <p:attrNameLst>
                                          <p:attrName>r</p:attrName>
                                        </p:attrNameLst>
                                      </p:cBhvr>
                                    </p:animRo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par>
                          <p:cTn id="22" fill="hold">
                            <p:stCondLst>
                              <p:cond delay="1250"/>
                            </p:stCondLst>
                            <p:childTnLst>
                              <p:par>
                                <p:cTn id="23" presetID="45"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ppt_w</p:attrName>
                                        </p:attrNameLst>
                                      </p:cBhvr>
                                      <p:tavLst>
                                        <p:tav tm="0" fmla="#ppt_w*sin(2.5*pi*$)">
                                          <p:val>
                                            <p:fltVal val="0"/>
                                          </p:val>
                                        </p:tav>
                                        <p:tav tm="100000">
                                          <p:val>
                                            <p:fltVal val="1"/>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Rectangle 3"/>
          <p:cNvSpPr/>
          <p:nvPr/>
        </p:nvSpPr>
        <p:spPr>
          <a:xfrm>
            <a:off x="791311" y="602159"/>
            <a:ext cx="3395481"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VẬN DỤNG</a:t>
            </a: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TextBox 4"/>
          <p:cNvSpPr txBox="1"/>
          <p:nvPr/>
        </p:nvSpPr>
        <p:spPr>
          <a:xfrm>
            <a:off x="914400" y="1466671"/>
            <a:ext cx="7620000" cy="1200329"/>
          </a:xfrm>
          <a:prstGeom prst="rect">
            <a:avLst/>
          </a:prstGeom>
          <a:noFill/>
        </p:spPr>
        <p:txBody>
          <a:bodyPr wrap="square" rtlCol="0">
            <a:spAutoFit/>
          </a:bodyPr>
          <a:lstStyle/>
          <a:p>
            <a:r>
              <a:rPr lang="en-US" sz="2400" b="1" i="1" dirty="0" smtClean="0">
                <a:solidFill>
                  <a:srgbClr val="0000FF"/>
                </a:solidFill>
                <a:latin typeface="Times New Roman" pitchFamily="18" charset="0"/>
                <a:cs typeface="Times New Roman" pitchFamily="18" charset="0"/>
              </a:rPr>
              <a:t>Địa phương nơi em đang sinh sống mỗi năm có mấy mùa? Đó là những mùa nào? Thời gian mỗi mùa thường kéo dài mấy tháng?</a:t>
            </a:r>
            <a:endParaRPr lang="en-US" sz="2400" b="1" i="1" dirty="0">
              <a:solidFill>
                <a:srgbClr val="0000FF"/>
              </a:solidFill>
              <a:latin typeface="Times New Roman" pitchFamily="18" charset="0"/>
              <a:cs typeface="Times New Roman" pitchFamily="18" charset="0"/>
            </a:endParaRPr>
          </a:p>
        </p:txBody>
      </p:sp>
      <p:pic>
        <p:nvPicPr>
          <p:cNvPr id="1028" name="Picture 4" descr="G:\Địa 2022\Hình nền\Thầy có\Thầy có\Mư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00400"/>
            <a:ext cx="3810000" cy="2438400"/>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1" y="3200400"/>
            <a:ext cx="3810000" cy="2438400"/>
          </a:xfrm>
          <a:prstGeom prst="rect">
            <a:avLst/>
          </a:prstGeom>
          <a:ln w="38100">
            <a:solidFill>
              <a:srgbClr val="FF0000"/>
            </a:solidFill>
          </a:ln>
        </p:spPr>
      </p:pic>
      <p:sp>
        <p:nvSpPr>
          <p:cNvPr id="8" name="16-Point Star 7"/>
          <p:cNvSpPr/>
          <p:nvPr/>
        </p:nvSpPr>
        <p:spPr>
          <a:xfrm>
            <a:off x="3771900" y="2628900"/>
            <a:ext cx="1447800" cy="1143000"/>
          </a:xfrm>
          <a:prstGeom prst="star1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b="1" dirty="0" smtClean="0">
                <a:solidFill>
                  <a:srgbClr val="FF0000"/>
                </a:solidFill>
                <a:latin typeface="Times New Roman" pitchFamily="18" charset="0"/>
                <a:cs typeface="Times New Roman" pitchFamily="18" charset="0"/>
              </a:rPr>
              <a:t>2</a:t>
            </a:r>
            <a:endParaRPr lang="en-US" sz="5400" b="1" dirty="0">
              <a:solidFill>
                <a:srgbClr val="FF0000"/>
              </a:solidFill>
              <a:latin typeface="Times New Roman" pitchFamily="18" charset="0"/>
              <a:cs typeface="Times New Roman" pitchFamily="18" charset="0"/>
            </a:endParaRPr>
          </a:p>
        </p:txBody>
      </p:sp>
      <p:sp>
        <p:nvSpPr>
          <p:cNvPr id="9" name="Rounded Rectangle 8"/>
          <p:cNvSpPr/>
          <p:nvPr/>
        </p:nvSpPr>
        <p:spPr>
          <a:xfrm>
            <a:off x="1676400" y="5867400"/>
            <a:ext cx="17526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smtClean="0">
                <a:solidFill>
                  <a:srgbClr val="FF0000"/>
                </a:solidFill>
                <a:latin typeface="Times New Roman" pitchFamily="18" charset="0"/>
                <a:cs typeface="Times New Roman" pitchFamily="18" charset="0"/>
              </a:rPr>
              <a:t>6 tháng</a:t>
            </a:r>
            <a:endParaRPr lang="en-US" sz="2800" b="1" dirty="0">
              <a:solidFill>
                <a:srgbClr val="FF0000"/>
              </a:solidFill>
              <a:latin typeface="Times New Roman" pitchFamily="18" charset="0"/>
              <a:cs typeface="Times New Roman" pitchFamily="18" charset="0"/>
            </a:endParaRPr>
          </a:p>
        </p:txBody>
      </p:sp>
      <p:sp>
        <p:nvSpPr>
          <p:cNvPr id="12" name="Rounded Rectangle 11"/>
          <p:cNvSpPr/>
          <p:nvPr/>
        </p:nvSpPr>
        <p:spPr>
          <a:xfrm>
            <a:off x="5638800" y="5867400"/>
            <a:ext cx="17526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smtClean="0">
                <a:solidFill>
                  <a:srgbClr val="FF0000"/>
                </a:solidFill>
                <a:latin typeface="Times New Roman" pitchFamily="18" charset="0"/>
                <a:cs typeface="Times New Roman" pitchFamily="18" charset="0"/>
              </a:rPr>
              <a:t>6 tháng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275032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strips(downLeft)">
                                      <p:cBhvr>
                                        <p:cTn id="12" dur="500"/>
                                        <p:tgtEl>
                                          <p:spTgt spid="1028"/>
                                        </p:tgtEl>
                                      </p:cBhvr>
                                    </p:animEffect>
                                  </p:childTnLst>
                                </p:cTn>
                              </p:par>
                              <p:par>
                                <p:cTn id="13" presetID="18"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27" presetClass="emph" presetSubtype="0" repeatCount="indefinite" fill="remove" grpId="1" nodeType="withEffect">
                                  <p:stCondLst>
                                    <p:cond delay="0"/>
                                  </p:stCondLst>
                                  <p:childTnLst>
                                    <p:animClr clrSpc="rgb" dir="cw">
                                      <p:cBhvr override="childStyle">
                                        <p:cTn id="24" dur="250" autoRev="1" fill="remove"/>
                                        <p:tgtEl>
                                          <p:spTgt spid="8"/>
                                        </p:tgtEl>
                                        <p:attrNameLst>
                                          <p:attrName>style.color</p:attrName>
                                        </p:attrNameLst>
                                      </p:cBhvr>
                                      <p:to>
                                        <a:schemeClr val="bg1"/>
                                      </p:to>
                                    </p:animClr>
                                    <p:animClr clrSpc="rgb" dir="cw">
                                      <p:cBhvr>
                                        <p:cTn id="25" dur="250" autoRev="1" fill="remove"/>
                                        <p:tgtEl>
                                          <p:spTgt spid="8"/>
                                        </p:tgtEl>
                                        <p:attrNameLst>
                                          <p:attrName>fillcolor</p:attrName>
                                        </p:attrNameLst>
                                      </p:cBhvr>
                                      <p:to>
                                        <a:schemeClr val="bg1"/>
                                      </p:to>
                                    </p:animClr>
                                    <p:set>
                                      <p:cBhvr>
                                        <p:cTn id="26" dur="250" autoRev="1" fill="remove"/>
                                        <p:tgtEl>
                                          <p:spTgt spid="8"/>
                                        </p:tgtEl>
                                        <p:attrNameLst>
                                          <p:attrName>fill.type</p:attrName>
                                        </p:attrNameLst>
                                      </p:cBhvr>
                                      <p:to>
                                        <p:strVal val="solid"/>
                                      </p:to>
                                    </p:set>
                                    <p:set>
                                      <p:cBhvr>
                                        <p:cTn id="27" dur="250" autoRev="1" fill="remove"/>
                                        <p:tgtEl>
                                          <p:spTgt spid="8"/>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8" grpId="1"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2">
            <a:extLst>
              <a:ext uri="{FF2B5EF4-FFF2-40B4-BE49-F238E27FC236}">
                <a16:creationId xmlns="" xmlns:a16="http://schemas.microsoft.com/office/drawing/2014/main" id="{FFA6DAC2-488F-485C-824A-8AE60B8C57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5456" y="2319398"/>
            <a:ext cx="4439255" cy="444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2">
            <a:extLst>
              <a:ext uri="{FF2B5EF4-FFF2-40B4-BE49-F238E27FC236}">
                <a16:creationId xmlns="" xmlns:a16="http://schemas.microsoft.com/office/drawing/2014/main" id="{FFA6DAC2-488F-485C-824A-8AE60B8C57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7315200" y="4495800"/>
            <a:ext cx="2140526" cy="218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4114800" y="4202155"/>
            <a:ext cx="0" cy="2274845"/>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Arc 9"/>
          <p:cNvSpPr/>
          <p:nvPr/>
        </p:nvSpPr>
        <p:spPr>
          <a:xfrm>
            <a:off x="2324100" y="1295400"/>
            <a:ext cx="952500" cy="3505200"/>
          </a:xfrm>
          <a:prstGeom prst="arc">
            <a:avLst>
              <a:gd name="adj1" fmla="val 16490191"/>
              <a:gd name="adj2" fmla="val 502537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Oval 3"/>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Snip Diagonal Corner Rectangle 5"/>
          <p:cNvSpPr/>
          <p:nvPr/>
        </p:nvSpPr>
        <p:spPr>
          <a:xfrm>
            <a:off x="2727542" y="1828800"/>
            <a:ext cx="4359058" cy="981199"/>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I. Chuyển động quanh Mặt Trời của Trái Đất.</a:t>
            </a:r>
            <a:endParaRPr lang="en-US" sz="2400" b="1" dirty="0">
              <a:solidFill>
                <a:srgbClr val="FF0000"/>
              </a:solidFill>
              <a:latin typeface="Times New Roman" pitchFamily="18" charset="0"/>
              <a:cs typeface="Times New Roman" pitchFamily="18" charset="0"/>
            </a:endParaRPr>
          </a:p>
        </p:txBody>
      </p:sp>
      <p:sp>
        <p:nvSpPr>
          <p:cNvPr id="7" name="Snip Diagonal Corner Rectangle 6"/>
          <p:cNvSpPr/>
          <p:nvPr/>
        </p:nvSpPr>
        <p:spPr>
          <a:xfrm>
            <a:off x="2727542" y="3220956"/>
            <a:ext cx="4359058" cy="981199"/>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II. Hệ quả chuyển động quanh Mặt Trời của Trái Đất.</a:t>
            </a:r>
            <a:endParaRPr lang="en-US" sz="2400" b="1" dirty="0">
              <a:solidFill>
                <a:srgbClr val="FF0000"/>
              </a:solidFill>
              <a:latin typeface="Times New Roman" pitchFamily="18" charset="0"/>
              <a:cs typeface="Times New Roman" pitchFamily="18" charset="0"/>
            </a:endParaRPr>
          </a:p>
        </p:txBody>
      </p:sp>
      <p:sp>
        <p:nvSpPr>
          <p:cNvPr id="11" name="Flowchart: Alternate Process 10"/>
          <p:cNvSpPr/>
          <p:nvPr/>
        </p:nvSpPr>
        <p:spPr>
          <a:xfrm>
            <a:off x="3657600" y="4495800"/>
            <a:ext cx="3505200" cy="737993"/>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b="1" i="1" dirty="0" smtClean="0">
                <a:latin typeface="Times New Roman" pitchFamily="18" charset="0"/>
                <a:cs typeface="Times New Roman" pitchFamily="18" charset="0"/>
              </a:rPr>
              <a:t>1. Hiện tượng mùa</a:t>
            </a:r>
            <a:endParaRPr lang="en-US" sz="2400" b="1" i="1" dirty="0">
              <a:latin typeface="Times New Roman" pitchFamily="18" charset="0"/>
              <a:cs typeface="Times New Roman" pitchFamily="18" charset="0"/>
            </a:endParaRPr>
          </a:p>
        </p:txBody>
      </p:sp>
      <p:sp>
        <p:nvSpPr>
          <p:cNvPr id="12" name="Flowchart: Alternate Process 11"/>
          <p:cNvSpPr/>
          <p:nvPr/>
        </p:nvSpPr>
        <p:spPr>
          <a:xfrm>
            <a:off x="3657600" y="5434207"/>
            <a:ext cx="3505200" cy="737993"/>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b="1" i="1" dirty="0" smtClean="0">
                <a:latin typeface="Times New Roman" pitchFamily="18" charset="0"/>
                <a:cs typeface="Times New Roman" pitchFamily="18" charset="0"/>
              </a:rPr>
              <a:t>2. Hiện tượng ngày, đêm dài ngắn theo mùa</a:t>
            </a:r>
            <a:endParaRPr lang="en-US" sz="2400" b="1" i="1" dirty="0">
              <a:latin typeface="Times New Roman" pitchFamily="18" charset="0"/>
              <a:cs typeface="Times New Roman" pitchFamily="18" charset="0"/>
            </a:endParaRPr>
          </a:p>
        </p:txBody>
      </p:sp>
      <p:pic>
        <p:nvPicPr>
          <p:cNvPr id="17" name="图片 11">
            <a:extLst>
              <a:ext uri="{FF2B5EF4-FFF2-40B4-BE49-F238E27FC236}">
                <a16:creationId xmlns:a16="http://schemas.microsoft.com/office/drawing/2014/main" xmlns="" id="{9573762D-1087-49E4-93F6-9AC74C56A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33400" y="3705226"/>
            <a:ext cx="2809851" cy="338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xmlns="" id="{E57FF7B6-909D-42EE-86DC-ABA8B20E4169}"/>
              </a:ext>
            </a:extLst>
          </p:cNvPr>
          <p:cNvPicPr>
            <a:picLocks noChangeAspect="1"/>
          </p:cNvPicPr>
          <p:nvPr/>
        </p:nvPicPr>
        <p:blipFill>
          <a:blip r:embed="rId5">
            <a:extLst/>
          </a:blip>
          <a:stretch>
            <a:fillRect/>
          </a:stretch>
        </p:blipFill>
        <p:spPr>
          <a:xfrm>
            <a:off x="-158677" y="5943600"/>
            <a:ext cx="9455077" cy="961367"/>
          </a:xfrm>
          <a:prstGeom prst="rect">
            <a:avLst/>
          </a:prstGeom>
        </p:spPr>
      </p:pic>
      <p:pic>
        <p:nvPicPr>
          <p:cNvPr id="19" name="图片 11">
            <a:extLst>
              <a:ext uri="{FF2B5EF4-FFF2-40B4-BE49-F238E27FC236}">
                <a16:creationId xmlns:a16="http://schemas.microsoft.com/office/drawing/2014/main" xmlns="" id="{9573762D-1087-49E4-93F6-9AC74C56A4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5061880"/>
            <a:ext cx="1691424"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2">
            <a:extLst>
              <a:ext uri="{FF2B5EF4-FFF2-40B4-BE49-F238E27FC236}">
                <a16:creationId xmlns:a16="http://schemas.microsoft.com/office/drawing/2014/main" xmlns="" id="{FDC4EFAD-FEBB-45AF-9950-1D18D274B7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859935" y="6424282"/>
            <a:ext cx="391123" cy="32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2">
            <a:extLst>
              <a:ext uri="{FF2B5EF4-FFF2-40B4-BE49-F238E27FC236}">
                <a16:creationId xmlns:a16="http://schemas.microsoft.com/office/drawing/2014/main" xmlns="" id="{FDC4EFAD-FEBB-45AF-9950-1D18D274B7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2617" y="6424283"/>
            <a:ext cx="410899" cy="3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2">
            <a:extLst>
              <a:ext uri="{FF2B5EF4-FFF2-40B4-BE49-F238E27FC236}">
                <a16:creationId xmlns:a16="http://schemas.microsoft.com/office/drawing/2014/main" xmlns="" id="{FDC4EFAD-FEBB-45AF-9950-1D18D274B7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 y="6269003"/>
            <a:ext cx="496495" cy="57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2">
            <a:extLst>
              <a:ext uri="{FF2B5EF4-FFF2-40B4-BE49-F238E27FC236}">
                <a16:creationId xmlns:a16="http://schemas.microsoft.com/office/drawing/2014/main" xmlns="" id="{FDC4EFAD-FEBB-45AF-9950-1D18D274B7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651788" flipH="1" flipV="1">
            <a:off x="238052" y="6450601"/>
            <a:ext cx="410900" cy="3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2">
            <a:extLst>
              <a:ext uri="{FF2B5EF4-FFF2-40B4-BE49-F238E27FC236}">
                <a16:creationId xmlns:a16="http://schemas.microsoft.com/office/drawing/2014/main" xmlns="" id="{FDC4EFAD-FEBB-45AF-9950-1D18D274B7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404638" y="6415057"/>
            <a:ext cx="391123" cy="32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2">
            <a:extLst>
              <a:ext uri="{FF2B5EF4-FFF2-40B4-BE49-F238E27FC236}">
                <a16:creationId xmlns:a16="http://schemas.microsoft.com/office/drawing/2014/main" xmlns="" id="{FDC4EFAD-FEBB-45AF-9950-1D18D274B7B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7961383" flipH="1">
            <a:off x="996848" y="6281196"/>
            <a:ext cx="504858" cy="41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1">
            <a:extLst>
              <a:ext uri="{FF2B5EF4-FFF2-40B4-BE49-F238E27FC236}">
                <a16:creationId xmlns:a16="http://schemas.microsoft.com/office/drawing/2014/main" xmlns="" id="{9573762D-1087-49E4-93F6-9AC74C56A4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8550" y="5981913"/>
            <a:ext cx="755450" cy="71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1">
            <a:extLst>
              <a:ext uri="{FF2B5EF4-FFF2-40B4-BE49-F238E27FC236}">
                <a16:creationId xmlns:a16="http://schemas.microsoft.com/office/drawing/2014/main" xmlns="" id="{9573762D-1087-49E4-93F6-9AC74C56A4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43800" y="5395913"/>
            <a:ext cx="1347397" cy="149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12">
            <a:extLst>
              <a:ext uri="{FF2B5EF4-FFF2-40B4-BE49-F238E27FC236}">
                <a16:creationId xmlns:a16="http://schemas.microsoft.com/office/drawing/2014/main" xmlns="" id="{FDC4EFAD-FEBB-45AF-9950-1D18D274B7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533677" y="6460946"/>
            <a:ext cx="391123" cy="32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12">
            <a:extLst>
              <a:ext uri="{FF2B5EF4-FFF2-40B4-BE49-F238E27FC236}">
                <a16:creationId xmlns:a16="http://schemas.microsoft.com/office/drawing/2014/main" xmlns="" id="{FDC4EFAD-FEBB-45AF-9950-1D18D274B7B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7961383" flipH="1">
            <a:off x="7125887" y="6327085"/>
            <a:ext cx="504858" cy="41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836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out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out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outVertical)">
                                      <p:cBhvr>
                                        <p:cTn id="36" dur="500"/>
                                        <p:tgtEl>
                                          <p:spTgt spid="14"/>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outVertical)">
                                      <p:cBhvr>
                                        <p:cTn id="39" dur="500"/>
                                        <p:tgtEl>
                                          <p:spTgt spid="11"/>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animBg="1"/>
      <p:bldP spid="7"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WordArt 4"/>
          <p:cNvSpPr>
            <a:spLocks noChangeArrowheads="1" noChangeShapeType="1" noTextEdit="1"/>
          </p:cNvSpPr>
          <p:nvPr/>
        </p:nvSpPr>
        <p:spPr bwMode="auto">
          <a:xfrm rot="20838712">
            <a:off x="631873" y="1150799"/>
            <a:ext cx="5715000" cy="838200"/>
          </a:xfrm>
          <a:prstGeom prst="rect">
            <a:avLst/>
          </a:prstGeom>
        </p:spPr>
        <p:txBody>
          <a:bodyPr wrap="none" fromWordArt="1">
            <a:prstTxWarp prst="textWave2">
              <a:avLst>
                <a:gd name="adj1" fmla="val 13005"/>
                <a:gd name="adj2" fmla="val 0"/>
              </a:avLst>
            </a:prstTxWarp>
          </a:bodyPr>
          <a:lstStyle/>
          <a:p>
            <a:pPr algn="ctr"/>
            <a:r>
              <a:rPr lang="vi-VN"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Hoạt động tìm tòi mở rộng:</a:t>
            </a:r>
            <a:endPar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endParaRPr>
          </a:p>
        </p:txBody>
      </p:sp>
      <p:sp>
        <p:nvSpPr>
          <p:cNvPr id="5" name="Text Box 5"/>
          <p:cNvSpPr txBox="1">
            <a:spLocks noChangeArrowheads="1"/>
          </p:cNvSpPr>
          <p:nvPr/>
        </p:nvSpPr>
        <p:spPr bwMode="auto">
          <a:xfrm>
            <a:off x="869902" y="2514600"/>
            <a:ext cx="476889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200" b="1" i="1" dirty="0">
                <a:latin typeface="Times New Roman" pitchFamily="18" charset="0"/>
                <a:cs typeface="Times New Roman" pitchFamily="18" charset="0"/>
              </a:rPr>
              <a:t>+ Học bài, hoàn thành câu hỏi và bài tập </a:t>
            </a:r>
            <a:r>
              <a:rPr lang="en-US" sz="2200" b="1" i="1" dirty="0" smtClean="0">
                <a:latin typeface="Times New Roman" pitchFamily="18" charset="0"/>
                <a:cs typeface="Times New Roman" pitchFamily="18" charset="0"/>
              </a:rPr>
              <a:t>SGK.</a:t>
            </a:r>
            <a:endParaRPr lang="en-US" sz="2200" b="1" i="1" dirty="0">
              <a:latin typeface="Times New Roman" pitchFamily="18" charset="0"/>
              <a:cs typeface="Times New Roman" pitchFamily="18" charset="0"/>
            </a:endParaRPr>
          </a:p>
          <a:p>
            <a:pPr eaLnBrk="1" hangingPunct="1">
              <a:spcBef>
                <a:spcPct val="50000"/>
              </a:spcBef>
            </a:pPr>
            <a:r>
              <a:rPr lang="en-US" sz="2200" b="1" i="1" dirty="0">
                <a:latin typeface="Times New Roman" pitchFamily="18" charset="0"/>
                <a:cs typeface="Times New Roman" pitchFamily="18" charset="0"/>
              </a:rPr>
              <a:t>+ Tìm hiểu bài </a:t>
            </a:r>
            <a:r>
              <a:rPr lang="en-US" sz="2200" b="1" i="1" dirty="0" smtClean="0">
                <a:latin typeface="Times New Roman" pitchFamily="18" charset="0"/>
                <a:cs typeface="Times New Roman" pitchFamily="18" charset="0"/>
              </a:rPr>
              <a:t>9: Cấu tạo của Trái Đất. Động đất núi lửa (tiết 1)</a:t>
            </a:r>
            <a:endParaRPr lang="en-US" sz="2200" b="1" i="1" dirty="0">
              <a:latin typeface="Times New Roman" pitchFamily="18" charset="0"/>
              <a:cs typeface="Times New Roman" pitchFamily="18" charset="0"/>
            </a:endParaRPr>
          </a:p>
          <a:p>
            <a:pPr eaLnBrk="1" hangingPunct="1">
              <a:spcBef>
                <a:spcPct val="50000"/>
              </a:spcBef>
            </a:pPr>
            <a:r>
              <a:rPr lang="en-US" sz="2200" b="1" i="1" dirty="0">
                <a:latin typeface="Times New Roman" pitchFamily="18" charset="0"/>
                <a:cs typeface="Times New Roman" pitchFamily="18" charset="0"/>
              </a:rPr>
              <a:t>+ Trả lời các câu hỏi in nghiêng và phần bài tập cuối bài.</a:t>
            </a:r>
          </a:p>
        </p:txBody>
      </p:sp>
      <p:pic>
        <p:nvPicPr>
          <p:cNvPr id="7" name="Picture Placeholder 5"/>
          <p:cNvPicPr>
            <a:picLocks noChangeAspect="1"/>
          </p:cNvPicPr>
          <p:nvPr/>
        </p:nvPicPr>
        <p:blipFill>
          <a:blip r:embed="rId3" cstate="print">
            <a:extLst>
              <a:ext uri="{28A0092B-C50C-407E-A947-70E740481C1C}">
                <a14:useLocalDpi xmlns:a14="http://schemas.microsoft.com/office/drawing/2010/main" val="0"/>
              </a:ext>
            </a:extLst>
          </a:blip>
          <a:srcRect l="6043" r="6043"/>
          <a:stretch>
            <a:fillRect/>
          </a:stretch>
        </p:blipFill>
        <p:spPr>
          <a:xfrm rot="21065931">
            <a:off x="5754295" y="3867228"/>
            <a:ext cx="1645180" cy="1871693"/>
          </a:xfrm>
          <a:prstGeom prst="rect">
            <a:avLst/>
          </a:prstGeom>
          <a:ln>
            <a:noFill/>
          </a:ln>
          <a:effectLst>
            <a:softEdge rad="112500"/>
          </a:effectLst>
        </p:spPr>
      </p:pic>
      <p:pic>
        <p:nvPicPr>
          <p:cNvPr id="8" name="Picture Placeholder 9"/>
          <p:cNvPicPr>
            <a:picLocks noChangeAspect="1"/>
          </p:cNvPicPr>
          <p:nvPr/>
        </p:nvPicPr>
        <p:blipFill>
          <a:blip r:embed="rId4" cstate="print">
            <a:extLst>
              <a:ext uri="{28A0092B-C50C-407E-A947-70E740481C1C}">
                <a14:useLocalDpi xmlns:a14="http://schemas.microsoft.com/office/drawing/2010/main" val="0"/>
              </a:ext>
            </a:extLst>
          </a:blip>
          <a:srcRect l="17434" r="17434"/>
          <a:stretch>
            <a:fillRect/>
          </a:stretch>
        </p:blipFill>
        <p:spPr>
          <a:xfrm>
            <a:off x="7151582" y="3200400"/>
            <a:ext cx="1928342" cy="2220640"/>
          </a:xfrm>
          <a:prstGeom prst="rect">
            <a:avLst/>
          </a:prstGeom>
          <a:ln>
            <a:noFill/>
          </a:ln>
          <a:effectLst>
            <a:softEdge rad="112500"/>
          </a:effectLst>
        </p:spPr>
      </p:pic>
      <p:pic>
        <p:nvPicPr>
          <p:cNvPr id="9" name="Picture Placeholder 9"/>
          <p:cNvPicPr>
            <a:picLocks noChangeAspect="1"/>
          </p:cNvPicPr>
          <p:nvPr/>
        </p:nvPicPr>
        <p:blipFill>
          <a:blip r:embed="rId5" cstate="print">
            <a:extLst>
              <a:ext uri="{28A0092B-C50C-407E-A947-70E740481C1C}">
                <a14:useLocalDpi xmlns:a14="http://schemas.microsoft.com/office/drawing/2010/main" val="0"/>
              </a:ext>
            </a:extLst>
          </a:blip>
          <a:srcRect l="17434" r="17434"/>
          <a:stretch>
            <a:fillRect/>
          </a:stretch>
        </p:blipFill>
        <p:spPr>
          <a:xfrm>
            <a:off x="4419600" y="4776704"/>
            <a:ext cx="1383724" cy="1593469"/>
          </a:xfrm>
          <a:prstGeom prst="rect">
            <a:avLst/>
          </a:prstGeom>
          <a:ln>
            <a:noFill/>
          </a:ln>
          <a:effectLst>
            <a:softEdge rad="112500"/>
          </a:effectLst>
        </p:spPr>
      </p:pic>
      <p:pic>
        <p:nvPicPr>
          <p:cNvPr id="10" name="图片 15"/>
          <p:cNvPicPr>
            <a:picLocks noChangeAspect="1"/>
          </p:cNvPicPr>
          <p:nvPr/>
        </p:nvPicPr>
        <p:blipFill rotWithShape="1">
          <a:blip r:embed="rId6">
            <a:extLst>
              <a:ext uri="{28A0092B-C50C-407E-A947-70E740481C1C}">
                <a14:useLocalDpi xmlns:a14="http://schemas.microsoft.com/office/drawing/2010/main" val="0"/>
              </a:ext>
            </a:extLst>
          </a:blip>
          <a:srcRect l="68030" r="15000" b="54204"/>
          <a:stretch/>
        </p:blipFill>
        <p:spPr>
          <a:xfrm>
            <a:off x="5902853" y="1219200"/>
            <a:ext cx="2216312" cy="1713354"/>
          </a:xfrm>
          <a:prstGeom prst="rect">
            <a:avLst/>
          </a:prstGeom>
        </p:spPr>
      </p:pic>
      <p:pic>
        <p:nvPicPr>
          <p:cNvPr id="11" name="图片 19"/>
          <p:cNvPicPr>
            <a:picLocks noChangeAspect="1"/>
          </p:cNvPicPr>
          <p:nvPr/>
        </p:nvPicPr>
        <p:blipFill rotWithShape="1">
          <a:blip r:embed="rId7" cstate="print">
            <a:extLst>
              <a:ext uri="{28A0092B-C50C-407E-A947-70E740481C1C}">
                <a14:useLocalDpi xmlns:a14="http://schemas.microsoft.com/office/drawing/2010/main" val="0"/>
              </a:ext>
            </a:extLst>
          </a:blip>
          <a:srcRect t="9905" r="71460" b="70286"/>
          <a:stretch/>
        </p:blipFill>
        <p:spPr>
          <a:xfrm>
            <a:off x="869902" y="198120"/>
            <a:ext cx="1910202" cy="1325880"/>
          </a:xfrm>
          <a:prstGeom prst="rect">
            <a:avLst/>
          </a:prstGeom>
        </p:spPr>
      </p:pic>
      <p:pic>
        <p:nvPicPr>
          <p:cNvPr id="12" name="图片 10">
            <a:extLst>
              <a:ext uri="{FF2B5EF4-FFF2-40B4-BE49-F238E27FC236}">
                <a16:creationId xmlns:a16="http://schemas.microsoft.com/office/drawing/2014/main" xmlns="" id="{ED91FEB2-93FC-4160-A158-81256DEFDC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399" y="5421040"/>
            <a:ext cx="9448800" cy="1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4249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par>
                                <p:cTn id="1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4"/>
                                        </p:tgtEl>
                                        <p:attrNameLst>
                                          <p:attrName>ppt_x</p:attrName>
                                          <p:attrName>ppt_y</p:attrName>
                                        </p:attrNameLst>
                                      </p:cBhvr>
                                    </p:animMotion>
                                    <p:animRot by="1500000">
                                      <p:cBhvr>
                                        <p:cTn id="14" dur="125" fill="hold">
                                          <p:stCondLst>
                                            <p:cond delay="0"/>
                                          </p:stCondLst>
                                        </p:cTn>
                                        <p:tgtEl>
                                          <p:spTgt spid="4"/>
                                        </p:tgtEl>
                                        <p:attrNameLst>
                                          <p:attrName>r</p:attrName>
                                        </p:attrNameLst>
                                      </p:cBhvr>
                                    </p:animRot>
                                    <p:animRot by="-1500000">
                                      <p:cBhvr>
                                        <p:cTn id="15" dur="125" fill="hold">
                                          <p:stCondLst>
                                            <p:cond delay="125"/>
                                          </p:stCondLst>
                                        </p:cTn>
                                        <p:tgtEl>
                                          <p:spTgt spid="4"/>
                                        </p:tgtEl>
                                        <p:attrNameLst>
                                          <p:attrName>r</p:attrName>
                                        </p:attrNameLst>
                                      </p:cBhvr>
                                    </p:animRot>
                                    <p:animRot by="-1500000">
                                      <p:cBhvr>
                                        <p:cTn id="16" dur="125" fill="hold">
                                          <p:stCondLst>
                                            <p:cond delay="250"/>
                                          </p:stCondLst>
                                        </p:cTn>
                                        <p:tgtEl>
                                          <p:spTgt spid="4"/>
                                        </p:tgtEl>
                                        <p:attrNameLst>
                                          <p:attrName>r</p:attrName>
                                        </p:attrNameLst>
                                      </p:cBhvr>
                                    </p:animRot>
                                    <p:animRot by="1500000">
                                      <p:cBhvr>
                                        <p:cTn id="17" dur="125" fill="hold">
                                          <p:stCondLst>
                                            <p:cond delay="375"/>
                                          </p:stCondLst>
                                        </p:cTn>
                                        <p:tgtEl>
                                          <p:spTgt spid="4"/>
                                        </p:tgtEl>
                                        <p:attrNameLst>
                                          <p:attrName>r</p:attrName>
                                        </p:attrNameLst>
                                      </p:cBhvr>
                                    </p:animRot>
                                  </p:childTnLst>
                                </p:cTn>
                              </p:par>
                              <p:par>
                                <p:cTn id="18" presetID="18"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trips(downRight)">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5"/>
            <a:ext cx="9144000" cy="6855725"/>
          </a:xfrm>
          <a:prstGeom prst="rect">
            <a:avLst/>
          </a:prstGeom>
        </p:spPr>
      </p:pic>
      <p:sp>
        <p:nvSpPr>
          <p:cNvPr id="3" name="WordArt 24"/>
          <p:cNvSpPr>
            <a:spLocks noChangeArrowheads="1" noChangeShapeType="1" noTextEdit="1"/>
          </p:cNvSpPr>
          <p:nvPr/>
        </p:nvSpPr>
        <p:spPr bwMode="auto">
          <a:xfrm>
            <a:off x="900113" y="2836862"/>
            <a:ext cx="7416800" cy="1735138"/>
          </a:xfrm>
          <a:prstGeom prst="rect">
            <a:avLst/>
          </a:prstGeom>
        </p:spPr>
        <p:txBody>
          <a:bodyPr wrap="none" fromWordArt="1">
            <a:prstTxWarp prst="textWave2">
              <a:avLst>
                <a:gd name="adj1" fmla="val 13005"/>
                <a:gd name="adj2" fmla="val 0"/>
              </a:avLst>
            </a:prstTxWarp>
          </a:bodyPr>
          <a:lstStyle/>
          <a:p>
            <a:pPr algn="ct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Chào tạm biệt các em!</a:t>
            </a:r>
          </a:p>
        </p:txBody>
      </p:sp>
      <p:sp>
        <p:nvSpPr>
          <p:cNvPr id="5" name="AutoShape 4"/>
          <p:cNvSpPr>
            <a:spLocks noChangeArrowheads="1"/>
          </p:cNvSpPr>
          <p:nvPr/>
        </p:nvSpPr>
        <p:spPr bwMode="auto">
          <a:xfrm>
            <a:off x="6858000" y="704850"/>
            <a:ext cx="457200" cy="51435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panose="020B0604020202020204" pitchFamily="34" charset="0"/>
            </a:endParaRPr>
          </a:p>
        </p:txBody>
      </p:sp>
      <p:sp>
        <p:nvSpPr>
          <p:cNvPr id="6" name="AutoShape 7"/>
          <p:cNvSpPr>
            <a:spLocks noChangeArrowheads="1"/>
          </p:cNvSpPr>
          <p:nvPr/>
        </p:nvSpPr>
        <p:spPr bwMode="auto">
          <a:xfrm>
            <a:off x="8458200" y="4972050"/>
            <a:ext cx="342900" cy="51435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buClr>
                <a:schemeClr val="hlink"/>
              </a:buClr>
              <a:buSzPct val="110000"/>
              <a:buFont typeface="Wingdings" pitchFamily="2" charset="2"/>
              <a:buNone/>
            </a:pPr>
            <a:endParaRPr lang="en-US" sz="1300">
              <a:solidFill>
                <a:srgbClr val="000000"/>
              </a:solidFill>
              <a:latin typeface="Tahoma" pitchFamily="34" charset="0"/>
            </a:endParaRPr>
          </a:p>
        </p:txBody>
      </p:sp>
      <p:sp>
        <p:nvSpPr>
          <p:cNvPr id="7" name="AutoShape 8"/>
          <p:cNvSpPr>
            <a:spLocks noChangeArrowheads="1"/>
          </p:cNvSpPr>
          <p:nvPr/>
        </p:nvSpPr>
        <p:spPr bwMode="auto">
          <a:xfrm>
            <a:off x="457200" y="1009650"/>
            <a:ext cx="457200" cy="51435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panose="020B0604020202020204" pitchFamily="34" charset="0"/>
            </a:endParaRPr>
          </a:p>
        </p:txBody>
      </p:sp>
      <p:sp>
        <p:nvSpPr>
          <p:cNvPr id="8" name="AutoShape 10"/>
          <p:cNvSpPr>
            <a:spLocks noChangeArrowheads="1"/>
          </p:cNvSpPr>
          <p:nvPr/>
        </p:nvSpPr>
        <p:spPr bwMode="auto">
          <a:xfrm>
            <a:off x="1371600" y="5505450"/>
            <a:ext cx="342900" cy="51435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buClr>
                <a:schemeClr val="hlink"/>
              </a:buClr>
              <a:buSzPct val="110000"/>
              <a:buFont typeface="Wingdings" pitchFamily="2" charset="2"/>
              <a:buNone/>
            </a:pPr>
            <a:endParaRPr lang="en-US" sz="1300">
              <a:solidFill>
                <a:srgbClr val="000000"/>
              </a:solidFill>
              <a:latin typeface="Tahoma" pitchFamily="34" charset="0"/>
            </a:endParaRPr>
          </a:p>
        </p:txBody>
      </p:sp>
      <p:sp>
        <p:nvSpPr>
          <p:cNvPr id="9" name="AutoShape 11"/>
          <p:cNvSpPr>
            <a:spLocks noChangeArrowheads="1"/>
          </p:cNvSpPr>
          <p:nvPr/>
        </p:nvSpPr>
        <p:spPr bwMode="auto">
          <a:xfrm>
            <a:off x="2590800" y="552450"/>
            <a:ext cx="342900" cy="51435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buClr>
                <a:schemeClr val="hlink"/>
              </a:buClr>
              <a:buSzPct val="110000"/>
              <a:buFont typeface="Wingdings" pitchFamily="2" charset="2"/>
              <a:buNone/>
            </a:pPr>
            <a:endParaRPr lang="en-US" sz="1300">
              <a:solidFill>
                <a:srgbClr val="000000"/>
              </a:solidFill>
              <a:latin typeface="Tahoma" pitchFamily="34" charset="0"/>
            </a:endParaRPr>
          </a:p>
        </p:txBody>
      </p:sp>
      <p:sp>
        <p:nvSpPr>
          <p:cNvPr id="10" name="AutoShape 5"/>
          <p:cNvSpPr>
            <a:spLocks noChangeArrowheads="1"/>
          </p:cNvSpPr>
          <p:nvPr/>
        </p:nvSpPr>
        <p:spPr bwMode="auto">
          <a:xfrm>
            <a:off x="4876800" y="1771650"/>
            <a:ext cx="400050" cy="400050"/>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panose="020B0604020202020204" pitchFamily="34" charset="0"/>
            </a:endParaRPr>
          </a:p>
        </p:txBody>
      </p:sp>
    </p:spTree>
    <p:extLst>
      <p:ext uri="{BB962C8B-B14F-4D97-AF65-F5344CB8AC3E}">
        <p14:creationId xmlns:p14="http://schemas.microsoft.com/office/powerpoint/2010/main" val="789199241"/>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5000" fill="hold" grpId="0" nodeType="withEffect">
                                  <p:stCondLst>
                                    <p:cond delay="0"/>
                                  </p:stCondLst>
                                  <p:iterate type="lt">
                                    <p:tmPct val="0"/>
                                  </p:iterate>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gtEl>
                                        <p:attrNameLst>
                                          <p:attrName>ppt_x</p:attrName>
                                          <p:attrName>ppt_y</p:attrName>
                                        </p:attrNameLst>
                                      </p:cBhvr>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par>
                                <p:cTn id="16" presetID="23" presetClass="entr" presetSubtype="528" repeatCount="indefinite"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ppt_x</p:attrName>
                                        </p:attrNameLst>
                                      </p:cBhvr>
                                      <p:tavLst>
                                        <p:tav tm="0">
                                          <p:val>
                                            <p:fltVal val="0.5"/>
                                          </p:val>
                                        </p:tav>
                                        <p:tav tm="100000">
                                          <p:val>
                                            <p:strVal val="#ppt_x"/>
                                          </p:val>
                                        </p:tav>
                                      </p:tavLst>
                                    </p:anim>
                                    <p:anim calcmode="lin" valueType="num">
                                      <p:cBhvr>
                                        <p:cTn id="21" dur="1000" fill="hold"/>
                                        <p:tgtEl>
                                          <p:spTgt spid="5"/>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50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ppt_x</p:attrName>
                                        </p:attrNameLst>
                                      </p:cBhvr>
                                      <p:tavLst>
                                        <p:tav tm="0">
                                          <p:val>
                                            <p:fltVal val="0.5"/>
                                          </p:val>
                                        </p:tav>
                                        <p:tav tm="100000">
                                          <p:val>
                                            <p:strVal val="#ppt_x"/>
                                          </p:val>
                                        </p:tav>
                                      </p:tavLst>
                                    </p:anim>
                                    <p:anim calcmode="lin" valueType="num">
                                      <p:cBhvr>
                                        <p:cTn id="27" dur="1000" fill="hold"/>
                                        <p:tgtEl>
                                          <p:spTgt spid="6"/>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5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0" fill="hold"/>
                                        <p:tgtEl>
                                          <p:spTgt spid="7"/>
                                        </p:tgtEl>
                                        <p:attrNameLst>
                                          <p:attrName>ppt_w</p:attrName>
                                        </p:attrNameLst>
                                      </p:cBhvr>
                                      <p:tavLst>
                                        <p:tav tm="0">
                                          <p:val>
                                            <p:fltVal val="0"/>
                                          </p:val>
                                        </p:tav>
                                        <p:tav tm="100000">
                                          <p:val>
                                            <p:strVal val="#ppt_w"/>
                                          </p:val>
                                        </p:tav>
                                      </p:tavLst>
                                    </p:anim>
                                    <p:anim calcmode="lin" valueType="num">
                                      <p:cBhvr>
                                        <p:cTn id="31" dur="5000" fill="hold"/>
                                        <p:tgtEl>
                                          <p:spTgt spid="7"/>
                                        </p:tgtEl>
                                        <p:attrNameLst>
                                          <p:attrName>ppt_h</p:attrName>
                                        </p:attrNameLst>
                                      </p:cBhvr>
                                      <p:tavLst>
                                        <p:tav tm="0">
                                          <p:val>
                                            <p:fltVal val="0"/>
                                          </p:val>
                                        </p:tav>
                                        <p:tav tm="100000">
                                          <p:val>
                                            <p:strVal val="#ppt_h"/>
                                          </p:val>
                                        </p:tav>
                                      </p:tavLst>
                                    </p:anim>
                                    <p:anim calcmode="lin" valueType="num">
                                      <p:cBhvr>
                                        <p:cTn id="32" dur="5000" fill="hold"/>
                                        <p:tgtEl>
                                          <p:spTgt spid="7"/>
                                        </p:tgtEl>
                                        <p:attrNameLst>
                                          <p:attrName>ppt_x</p:attrName>
                                        </p:attrNameLst>
                                      </p:cBhvr>
                                      <p:tavLst>
                                        <p:tav tm="0">
                                          <p:val>
                                            <p:fltVal val="0.5"/>
                                          </p:val>
                                        </p:tav>
                                        <p:tav tm="100000">
                                          <p:val>
                                            <p:strVal val="#ppt_x"/>
                                          </p:val>
                                        </p:tav>
                                      </p:tavLst>
                                    </p:anim>
                                    <p:anim calcmode="lin" valueType="num">
                                      <p:cBhvr>
                                        <p:cTn id="33" dur="5000" fill="hold"/>
                                        <p:tgtEl>
                                          <p:spTgt spid="7"/>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ppt_x</p:attrName>
                                        </p:attrNameLst>
                                      </p:cBhvr>
                                      <p:tavLst>
                                        <p:tav tm="0">
                                          <p:val>
                                            <p:fltVal val="0.5"/>
                                          </p:val>
                                        </p:tav>
                                        <p:tav tm="100000">
                                          <p:val>
                                            <p:strVal val="#ppt_x"/>
                                          </p:val>
                                        </p:tav>
                                      </p:tavLst>
                                    </p:anim>
                                    <p:anim calcmode="lin" valueType="num">
                                      <p:cBhvr>
                                        <p:cTn id="39" dur="1000" fill="hold"/>
                                        <p:tgtEl>
                                          <p:spTgt spid="8"/>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ppt_x</p:attrName>
                                        </p:attrNameLst>
                                      </p:cBhvr>
                                      <p:tavLst>
                                        <p:tav tm="0">
                                          <p:val>
                                            <p:fltVal val="0.5"/>
                                          </p:val>
                                        </p:tav>
                                        <p:tav tm="100000">
                                          <p:val>
                                            <p:strVal val="#ppt_x"/>
                                          </p:val>
                                        </p:tav>
                                      </p:tavLst>
                                    </p:anim>
                                    <p:anim calcmode="lin" valueType="num">
                                      <p:cBhvr>
                                        <p:cTn id="45" dur="1000" fill="hold"/>
                                        <p:tgtEl>
                                          <p:spTgt spid="9"/>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ppt_x</p:attrName>
                                        </p:attrNameLst>
                                      </p:cBhvr>
                                      <p:tavLst>
                                        <p:tav tm="0">
                                          <p:val>
                                            <p:fltVal val="0.5"/>
                                          </p:val>
                                        </p:tav>
                                        <p:tav tm="100000">
                                          <p:val>
                                            <p:strVal val="#ppt_x"/>
                                          </p:val>
                                        </p:tav>
                                      </p:tavLst>
                                    </p:anim>
                                    <p:anim calcmode="lin" valueType="num">
                                      <p:cBhvr>
                                        <p:cTn id="51" dur="10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P spid="6"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Oval 3"/>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TextBox 5"/>
          <p:cNvSpPr txBox="1"/>
          <p:nvPr/>
        </p:nvSpPr>
        <p:spPr>
          <a:xfrm>
            <a:off x="685800" y="1371600"/>
            <a:ext cx="57150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 </a:t>
            </a:r>
            <a:r>
              <a:rPr lang="en-US" sz="2200" b="1" u="sng" dirty="0" smtClean="0">
                <a:solidFill>
                  <a:srgbClr val="FF0000"/>
                </a:solidFill>
                <a:latin typeface="Times New Roman" pitchFamily="18" charset="0"/>
                <a:cs typeface="Times New Roman" pitchFamily="18" charset="0"/>
              </a:rPr>
              <a:t>Chuyển động quanh Mặt Trời của Trái Đất</a:t>
            </a:r>
            <a:r>
              <a:rPr lang="en-US" sz="2200" b="1" dirty="0" smtClean="0">
                <a:solidFill>
                  <a:srgbClr val="FF0000"/>
                </a:solidFill>
                <a:latin typeface="Times New Roman" pitchFamily="18" charset="0"/>
                <a:cs typeface="Times New Roman" pitchFamily="18" charset="0"/>
              </a:rPr>
              <a:t>:</a:t>
            </a:r>
            <a:endParaRPr lang="en-US" sz="2200" b="1" dirty="0">
              <a:solidFill>
                <a:srgbClr val="FF0000"/>
              </a:solidFill>
              <a:latin typeface="Times New Roman" pitchFamily="18" charset="0"/>
              <a:cs typeface="Times New Roman" pitchFamily="18" charset="0"/>
            </a:endParaRPr>
          </a:p>
        </p:txBody>
      </p:sp>
      <p:sp>
        <p:nvSpPr>
          <p:cNvPr id="7" name="TextBox 6"/>
          <p:cNvSpPr txBox="1"/>
          <p:nvPr/>
        </p:nvSpPr>
        <p:spPr>
          <a:xfrm>
            <a:off x="685800" y="4876800"/>
            <a:ext cx="7848600" cy="1323439"/>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 Hình dạng quỹ đạo chuyển động quanh Mặt Trời của Trái Đất.</a:t>
            </a:r>
          </a:p>
          <a:p>
            <a:r>
              <a:rPr lang="en-US" sz="2000" b="1" i="1" dirty="0">
                <a:latin typeface="Times New Roman" pitchFamily="18" charset="0"/>
                <a:cs typeface="Times New Roman" pitchFamily="18" charset="0"/>
              </a:rPr>
              <a:t> </a:t>
            </a:r>
            <a:r>
              <a:rPr lang="en-US" sz="2000" b="1" i="1" dirty="0" smtClean="0">
                <a:latin typeface="Times New Roman" pitchFamily="18" charset="0"/>
                <a:cs typeface="Times New Roman" pitchFamily="18" charset="0"/>
              </a:rPr>
              <a:t>  + Thời gian Trái Đất quay một vòng quanh Mặt trời là bao lâu?</a:t>
            </a:r>
          </a:p>
          <a:p>
            <a:r>
              <a:rPr lang="en-US" sz="2000" b="1" i="1" dirty="0" smtClean="0">
                <a:latin typeface="Times New Roman" pitchFamily="18" charset="0"/>
                <a:cs typeface="Times New Roman" pitchFamily="18" charset="0"/>
              </a:rPr>
              <a:t>- Nhận xét về độ nghiêng và hướng nghiêng của trục Trái Đất vào các ngày 21-3, 22-6, 23-9, 22-12.</a:t>
            </a:r>
            <a:endParaRPr lang="en-US" sz="2000" b="1" i="1" dirty="0">
              <a:latin typeface="Times New Roman" pitchFamily="18" charset="0"/>
              <a:cs typeface="Times New Roman" pitchFamily="18" charset="0"/>
            </a:endParaRPr>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2048515"/>
            <a:ext cx="5410200" cy="2767768"/>
          </a:xfrm>
          <a:prstGeom prst="rect">
            <a:avLst/>
          </a:prstGeom>
        </p:spPr>
      </p:pic>
      <p:sp>
        <p:nvSpPr>
          <p:cNvPr id="10" name="TextBox 9"/>
          <p:cNvSpPr txBox="1"/>
          <p:nvPr/>
        </p:nvSpPr>
        <p:spPr>
          <a:xfrm>
            <a:off x="609600" y="1752600"/>
            <a:ext cx="2514600" cy="3170099"/>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Quan sát hình 7.1 và đọc thông tin trong bài, em hãy:</a:t>
            </a:r>
          </a:p>
          <a:p>
            <a:r>
              <a:rPr lang="en-US" sz="2000" b="1" i="1" dirty="0" smtClean="0">
                <a:latin typeface="Times New Roman" pitchFamily="18" charset="0"/>
                <a:cs typeface="Times New Roman" pitchFamily="18" charset="0"/>
              </a:rPr>
              <a:t> - Cho biết:</a:t>
            </a:r>
          </a:p>
          <a:p>
            <a:r>
              <a:rPr lang="en-US" sz="2000" b="1" i="1" dirty="0" smtClean="0">
                <a:latin typeface="Times New Roman" pitchFamily="18" charset="0"/>
                <a:cs typeface="Times New Roman" pitchFamily="18" charset="0"/>
              </a:rPr>
              <a:t>   + Trái Đất chuyển động xung quanh Mặt Trời theo hướng cùng chiều hay ngược chiều quay của kim đồng hồ?</a:t>
            </a:r>
          </a:p>
        </p:txBody>
      </p:sp>
    </p:spTree>
    <p:extLst>
      <p:ext uri="{BB962C8B-B14F-4D97-AF65-F5344CB8AC3E}">
        <p14:creationId xmlns:p14="http://schemas.microsoft.com/office/powerpoint/2010/main" val="20466205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Oval 3"/>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TextBox 5"/>
          <p:cNvSpPr txBox="1"/>
          <p:nvPr/>
        </p:nvSpPr>
        <p:spPr>
          <a:xfrm>
            <a:off x="685800" y="1474113"/>
            <a:ext cx="57150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 </a:t>
            </a:r>
            <a:r>
              <a:rPr lang="en-US" sz="2200" b="1" u="sng" dirty="0" smtClean="0">
                <a:solidFill>
                  <a:srgbClr val="FF0000"/>
                </a:solidFill>
                <a:latin typeface="Times New Roman" pitchFamily="18" charset="0"/>
                <a:cs typeface="Times New Roman" pitchFamily="18" charset="0"/>
              </a:rPr>
              <a:t>Chuyển động quanh Mặt Trời của Trái Đất</a:t>
            </a:r>
            <a:r>
              <a:rPr lang="en-US" sz="2200" b="1" dirty="0" smtClean="0">
                <a:solidFill>
                  <a:srgbClr val="FF0000"/>
                </a:solidFill>
                <a:latin typeface="Times New Roman" pitchFamily="18" charset="0"/>
                <a:cs typeface="Times New Roman" pitchFamily="18" charset="0"/>
              </a:rPr>
              <a:t>:</a:t>
            </a:r>
            <a:endParaRPr lang="en-US" sz="2200" b="1" dirty="0">
              <a:solidFill>
                <a:srgbClr val="FF0000"/>
              </a:solidFill>
              <a:latin typeface="Times New Roman" pitchFamily="18" charset="0"/>
              <a:cs typeface="Times New Roman" pitchFamily="18" charset="0"/>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925782"/>
            <a:ext cx="3733800" cy="2073083"/>
          </a:xfrm>
          <a:prstGeom prst="rect">
            <a:avLst/>
          </a:prstGeom>
        </p:spPr>
      </p:pic>
      <p:grpSp>
        <p:nvGrpSpPr>
          <p:cNvPr id="8" name="Group 7"/>
          <p:cNvGrpSpPr/>
          <p:nvPr/>
        </p:nvGrpSpPr>
        <p:grpSpPr>
          <a:xfrm>
            <a:off x="2886180" y="3523455"/>
            <a:ext cx="1167035" cy="1033601"/>
            <a:chOff x="3562349" y="152400"/>
            <a:chExt cx="2303463" cy="2303462"/>
          </a:xfrm>
        </p:grpSpPr>
        <p:grpSp>
          <p:nvGrpSpPr>
            <p:cNvPr id="9" name="Group 8"/>
            <p:cNvGrpSpPr>
              <a:grpSpLocks/>
            </p:cNvGrpSpPr>
            <p:nvPr/>
          </p:nvGrpSpPr>
          <p:grpSpPr bwMode="auto">
            <a:xfrm>
              <a:off x="3562349" y="152400"/>
              <a:ext cx="2303463" cy="2303462"/>
              <a:chOff x="-250" y="1344"/>
              <a:chExt cx="1451" cy="1451"/>
            </a:xfrm>
          </p:grpSpPr>
          <p:sp>
            <p:nvSpPr>
              <p:cNvPr id="11" name="Line 7"/>
              <p:cNvSpPr>
                <a:spLocks noChangeShapeType="1"/>
              </p:cNvSpPr>
              <p:nvPr/>
            </p:nvSpPr>
            <p:spPr bwMode="auto">
              <a:xfrm flipH="1">
                <a:off x="332" y="1541"/>
                <a:ext cx="272" cy="10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6" descr="GLOBE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0" y="1344"/>
                <a:ext cx="1451"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Oval 9"/>
            <p:cNvSpPr/>
            <p:nvPr/>
          </p:nvSpPr>
          <p:spPr>
            <a:xfrm>
              <a:off x="4035837" y="628813"/>
              <a:ext cx="1325880" cy="13258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Box 17"/>
          <p:cNvSpPr txBox="1">
            <a:spLocks noChangeArrowheads="1"/>
          </p:cNvSpPr>
          <p:nvPr/>
        </p:nvSpPr>
        <p:spPr bwMode="auto">
          <a:xfrm>
            <a:off x="5943600" y="4648200"/>
            <a:ext cx="1028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a:solidFill>
                  <a:schemeClr val="folHlink"/>
                </a:solidFill>
                <a:cs typeface="Times New Roman" pitchFamily="18" charset="0"/>
              </a:rPr>
              <a:t>22 - 12</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Đông chí</a:t>
            </a:r>
            <a:endParaRPr lang="en-US" sz="1400" b="1" dirty="0">
              <a:solidFill>
                <a:schemeClr val="folHlink"/>
              </a:solidFill>
              <a:cs typeface="Times New Roman" pitchFamily="18" charset="0"/>
            </a:endParaRPr>
          </a:p>
        </p:txBody>
      </p:sp>
      <p:sp>
        <p:nvSpPr>
          <p:cNvPr id="14" name="Text Box 18"/>
          <p:cNvSpPr txBox="1">
            <a:spLocks noChangeArrowheads="1"/>
          </p:cNvSpPr>
          <p:nvPr/>
        </p:nvSpPr>
        <p:spPr bwMode="auto">
          <a:xfrm>
            <a:off x="2743200" y="6096000"/>
            <a:ext cx="12946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r>
              <a:rPr lang="en-US" sz="1400" b="1" dirty="0">
                <a:solidFill>
                  <a:schemeClr val="folHlink"/>
                </a:solidFill>
                <a:cs typeface="Times New Roman" pitchFamily="18" charset="0"/>
              </a:rPr>
              <a:t>23 </a:t>
            </a:r>
            <a:r>
              <a:rPr lang="en-US" sz="1400" b="1" dirty="0" smtClean="0">
                <a:solidFill>
                  <a:schemeClr val="folHlink"/>
                </a:solidFill>
                <a:cs typeface="Times New Roman" pitchFamily="18" charset="0"/>
              </a:rPr>
              <a:t>- 9 </a:t>
            </a:r>
          </a:p>
          <a:p>
            <a:pPr algn="ctr" eaLnBrk="1" hangingPunct="1"/>
            <a:r>
              <a:rPr lang="en-US" sz="1400" b="1" dirty="0" smtClean="0">
                <a:solidFill>
                  <a:schemeClr val="folHlink"/>
                </a:solidFill>
                <a:cs typeface="Times New Roman" pitchFamily="18" charset="0"/>
              </a:rPr>
              <a:t>Thu phân</a:t>
            </a:r>
            <a:endParaRPr lang="en-US" sz="1400" b="1" dirty="0">
              <a:solidFill>
                <a:schemeClr val="folHlink"/>
              </a:solidFill>
              <a:cs typeface="Times New Roman" pitchFamily="18" charset="0"/>
            </a:endParaRPr>
          </a:p>
        </p:txBody>
      </p:sp>
      <p:sp>
        <p:nvSpPr>
          <p:cNvPr id="15" name="Text Box 19"/>
          <p:cNvSpPr txBox="1">
            <a:spLocks noChangeArrowheads="1"/>
          </p:cNvSpPr>
          <p:nvPr/>
        </p:nvSpPr>
        <p:spPr bwMode="auto">
          <a:xfrm>
            <a:off x="2776144" y="3264573"/>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a:solidFill>
                  <a:schemeClr val="folHlink"/>
                </a:solidFill>
                <a:cs typeface="Times New Roman" pitchFamily="18" charset="0"/>
              </a:rPr>
              <a:t>21 - 3</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Xuân phân</a:t>
            </a:r>
            <a:endParaRPr lang="en-US" sz="1400" b="1" dirty="0">
              <a:solidFill>
                <a:schemeClr val="folHlink"/>
              </a:solidFill>
              <a:cs typeface="Times New Roman" pitchFamily="18" charset="0"/>
            </a:endParaRPr>
          </a:p>
        </p:txBody>
      </p:sp>
      <p:sp>
        <p:nvSpPr>
          <p:cNvPr id="16" name="Text Box 20"/>
          <p:cNvSpPr txBox="1">
            <a:spLocks noChangeArrowheads="1"/>
          </p:cNvSpPr>
          <p:nvPr/>
        </p:nvSpPr>
        <p:spPr bwMode="auto">
          <a:xfrm>
            <a:off x="304800" y="4750272"/>
            <a:ext cx="7432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smtClean="0">
                <a:solidFill>
                  <a:schemeClr val="folHlink"/>
                </a:solidFill>
                <a:cs typeface="Times New Roman" pitchFamily="18" charset="0"/>
              </a:rPr>
              <a:t>22 </a:t>
            </a:r>
            <a:r>
              <a:rPr lang="en-US" sz="1400" b="1" dirty="0">
                <a:solidFill>
                  <a:schemeClr val="folHlink"/>
                </a:solidFill>
                <a:cs typeface="Times New Roman" pitchFamily="18" charset="0"/>
              </a:rPr>
              <a:t>- 6 </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Hạ chí</a:t>
            </a:r>
            <a:endParaRPr lang="en-US" sz="1400" b="1" dirty="0">
              <a:solidFill>
                <a:schemeClr val="folHlink"/>
              </a:solidFill>
              <a:cs typeface="Times New Roman" pitchFamily="18" charset="0"/>
            </a:endParaRPr>
          </a:p>
        </p:txBody>
      </p:sp>
      <p:pic>
        <p:nvPicPr>
          <p:cNvPr id="17" name="Picture 2" descr="C:\Users\ADMIN\Desktop\tải xuống.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3048000" y="4648200"/>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1143000" y="4038600"/>
            <a:ext cx="4572000" cy="1868535"/>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Screen Clipping"/>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3469697" y="2040333"/>
            <a:ext cx="1250663" cy="1224240"/>
          </a:xfrm>
          <a:prstGeom prst="rect">
            <a:avLst/>
          </a:prstGeom>
        </p:spPr>
      </p:pic>
      <p:sp>
        <p:nvSpPr>
          <p:cNvPr id="28" name="Oval 27"/>
          <p:cNvSpPr/>
          <p:nvPr/>
        </p:nvSpPr>
        <p:spPr>
          <a:xfrm>
            <a:off x="4053214" y="2116533"/>
            <a:ext cx="81137" cy="76200"/>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ound Diagonal Corner Rectangle 28"/>
          <p:cNvSpPr/>
          <p:nvPr/>
        </p:nvSpPr>
        <p:spPr>
          <a:xfrm rot="20847692">
            <a:off x="5911703" y="5091071"/>
            <a:ext cx="2819400" cy="1305580"/>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600" b="1" i="1" dirty="0" smtClean="0">
                <a:solidFill>
                  <a:srgbClr val="FF0000"/>
                </a:solidFill>
                <a:latin typeface="Times New Roman" pitchFamily="18" charset="0"/>
                <a:cs typeface="Times New Roman" pitchFamily="18" charset="0"/>
              </a:rPr>
              <a:t>Trái Đất chuyển động xung quanh Mặt Trời theo hướng cùng chiều hay ngược chiều quay kim đồng hồ?</a:t>
            </a:r>
            <a:endParaRPr lang="en-US" sz="1600" b="1" i="1" dirty="0">
              <a:solidFill>
                <a:srgbClr val="FF0000"/>
              </a:solidFill>
              <a:latin typeface="Times New Roman" pitchFamily="18" charset="0"/>
              <a:cs typeface="Times New Roman" pitchFamily="18" charset="0"/>
            </a:endParaRPr>
          </a:p>
        </p:txBody>
      </p:sp>
      <p:sp>
        <p:nvSpPr>
          <p:cNvPr id="30" name="7-Point Star 29"/>
          <p:cNvSpPr/>
          <p:nvPr/>
        </p:nvSpPr>
        <p:spPr>
          <a:xfrm rot="20070720">
            <a:off x="993573" y="2314807"/>
            <a:ext cx="1524000" cy="1066800"/>
          </a:xfrm>
          <a:prstGeom prst="star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solidFill>
                  <a:srgbClr val="FF0000"/>
                </a:solidFill>
                <a:latin typeface="Times New Roman" pitchFamily="18" charset="0"/>
                <a:cs typeface="Times New Roman" pitchFamily="18" charset="0"/>
              </a:rPr>
              <a:t>n</a:t>
            </a:r>
            <a:r>
              <a:rPr lang="en-US" b="1" i="1" dirty="0" smtClean="0">
                <a:solidFill>
                  <a:srgbClr val="FF0000"/>
                </a:solidFill>
                <a:latin typeface="Times New Roman" pitchFamily="18" charset="0"/>
                <a:cs typeface="Times New Roman" pitchFamily="18" charset="0"/>
              </a:rPr>
              <a:t>gược chiều</a:t>
            </a:r>
            <a:endParaRPr lang="en-US" b="1" i="1" dirty="0">
              <a:solidFill>
                <a:srgbClr val="FF0000"/>
              </a:solidFill>
              <a:latin typeface="Times New Roman" pitchFamily="18" charset="0"/>
              <a:cs typeface="Times New Roman" pitchFamily="18" charset="0"/>
            </a:endParaRPr>
          </a:p>
        </p:txBody>
      </p:sp>
      <p:sp>
        <p:nvSpPr>
          <p:cNvPr id="32" name="Flowchart: Punched Tape 31"/>
          <p:cNvSpPr/>
          <p:nvPr/>
        </p:nvSpPr>
        <p:spPr>
          <a:xfrm rot="20721835">
            <a:off x="874185" y="2268647"/>
            <a:ext cx="3086100" cy="1346412"/>
          </a:xfrm>
          <a:prstGeom prst="flowChartPunchedTape">
            <a:avLst/>
          </a:prstGeom>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i="1" dirty="0" smtClean="0">
                <a:solidFill>
                  <a:srgbClr val="FF0000"/>
                </a:solidFill>
                <a:latin typeface="Times New Roman" pitchFamily="18" charset="0"/>
                <a:cs typeface="Times New Roman" pitchFamily="18" charset="0"/>
              </a:rPr>
              <a:t>Hình dạng quỹ đạo chuyển động quanh Mặt Trời của Trái Đất có hình gì?</a:t>
            </a:r>
            <a:endParaRPr lang="en-US" sz="1600" b="1" i="1" dirty="0">
              <a:solidFill>
                <a:srgbClr val="FF0000"/>
              </a:solidFill>
              <a:latin typeface="Times New Roman" pitchFamily="18" charset="0"/>
              <a:cs typeface="Times New Roman" pitchFamily="18" charset="0"/>
            </a:endParaRPr>
          </a:p>
        </p:txBody>
      </p:sp>
      <p:sp>
        <p:nvSpPr>
          <p:cNvPr id="33" name="TextBox 32"/>
          <p:cNvSpPr txBox="1"/>
          <p:nvPr/>
        </p:nvSpPr>
        <p:spPr>
          <a:xfrm>
            <a:off x="7391400" y="4191000"/>
            <a:ext cx="1104900" cy="369332"/>
          </a:xfrm>
          <a:prstGeom prst="rect">
            <a:avLst/>
          </a:prstGeom>
          <a:noFill/>
        </p:spPr>
        <p:txBody>
          <a:bodyPr wrap="square" rtlCol="0">
            <a:spAutoFit/>
          </a:bodyPr>
          <a:lstStyle/>
          <a:p>
            <a:r>
              <a:rPr lang="en-US" b="1" i="1" dirty="0" smtClean="0">
                <a:latin typeface="Times New Roman" pitchFamily="18" charset="0"/>
                <a:cs typeface="Times New Roman" pitchFamily="18" charset="0"/>
              </a:rPr>
              <a:t>Tam giác</a:t>
            </a:r>
            <a:endParaRPr lang="en-US" b="1" i="1" dirty="0">
              <a:latin typeface="Times New Roman" pitchFamily="18" charset="0"/>
              <a:cs typeface="Times New Roman" pitchFamily="18" charset="0"/>
            </a:endParaRPr>
          </a:p>
        </p:txBody>
      </p:sp>
      <p:sp>
        <p:nvSpPr>
          <p:cNvPr id="34" name="Isosceles Triangle 33"/>
          <p:cNvSpPr/>
          <p:nvPr/>
        </p:nvSpPr>
        <p:spPr>
          <a:xfrm>
            <a:off x="6858000" y="4191000"/>
            <a:ext cx="495300" cy="36933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896100" y="4724400"/>
            <a:ext cx="419100" cy="4211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429500" y="4736068"/>
            <a:ext cx="1181100" cy="369332"/>
          </a:xfrm>
          <a:prstGeom prst="rect">
            <a:avLst/>
          </a:prstGeom>
          <a:noFill/>
        </p:spPr>
        <p:txBody>
          <a:bodyPr wrap="square" rtlCol="0">
            <a:spAutoFit/>
          </a:bodyPr>
          <a:lstStyle/>
          <a:p>
            <a:r>
              <a:rPr lang="en-US" b="1" i="1" dirty="0" smtClean="0">
                <a:latin typeface="Times New Roman" pitchFamily="18" charset="0"/>
                <a:cs typeface="Times New Roman" pitchFamily="18" charset="0"/>
              </a:rPr>
              <a:t>Hình tròn</a:t>
            </a:r>
            <a:endParaRPr lang="en-US" b="1" i="1" dirty="0">
              <a:latin typeface="Times New Roman" pitchFamily="18" charset="0"/>
              <a:cs typeface="Times New Roman" pitchFamily="18" charset="0"/>
            </a:endParaRPr>
          </a:p>
        </p:txBody>
      </p:sp>
      <p:sp>
        <p:nvSpPr>
          <p:cNvPr id="37" name="Rectangle 36"/>
          <p:cNvSpPr/>
          <p:nvPr/>
        </p:nvSpPr>
        <p:spPr>
          <a:xfrm>
            <a:off x="6858000" y="5305139"/>
            <a:ext cx="457200" cy="409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391400" y="5334000"/>
            <a:ext cx="1447800" cy="369332"/>
          </a:xfrm>
          <a:prstGeom prst="rect">
            <a:avLst/>
          </a:prstGeom>
          <a:noFill/>
        </p:spPr>
        <p:txBody>
          <a:bodyPr wrap="square" rtlCol="0">
            <a:spAutoFit/>
          </a:bodyPr>
          <a:lstStyle/>
          <a:p>
            <a:r>
              <a:rPr lang="en-US" b="1" i="1" dirty="0" smtClean="0">
                <a:latin typeface="Times New Roman" pitchFamily="18" charset="0"/>
                <a:cs typeface="Times New Roman" pitchFamily="18" charset="0"/>
              </a:rPr>
              <a:t>Hình vuông</a:t>
            </a:r>
            <a:endParaRPr lang="en-US" b="1" i="1" dirty="0">
              <a:latin typeface="Times New Roman" pitchFamily="18" charset="0"/>
              <a:cs typeface="Times New Roman" pitchFamily="18" charset="0"/>
            </a:endParaRPr>
          </a:p>
        </p:txBody>
      </p:sp>
      <p:sp>
        <p:nvSpPr>
          <p:cNvPr id="39" name="TextBox 38"/>
          <p:cNvSpPr txBox="1"/>
          <p:nvPr/>
        </p:nvSpPr>
        <p:spPr>
          <a:xfrm>
            <a:off x="7391400" y="5833001"/>
            <a:ext cx="1447800" cy="369332"/>
          </a:xfrm>
          <a:prstGeom prst="rect">
            <a:avLst/>
          </a:prstGeom>
          <a:noFill/>
        </p:spPr>
        <p:txBody>
          <a:bodyPr wrap="square" rtlCol="0">
            <a:spAutoFit/>
          </a:bodyPr>
          <a:lstStyle/>
          <a:p>
            <a:r>
              <a:rPr lang="en-US" b="1" i="1" dirty="0" smtClean="0">
                <a:latin typeface="Times New Roman" pitchFamily="18" charset="0"/>
                <a:cs typeface="Times New Roman" pitchFamily="18" charset="0"/>
              </a:rPr>
              <a:t>Hình elip</a:t>
            </a:r>
            <a:endParaRPr lang="en-US" b="1" i="1" dirty="0">
              <a:latin typeface="Times New Roman" pitchFamily="18" charset="0"/>
              <a:cs typeface="Times New Roman" pitchFamily="18" charset="0"/>
            </a:endParaRPr>
          </a:p>
        </p:txBody>
      </p:sp>
      <p:sp>
        <p:nvSpPr>
          <p:cNvPr id="40" name="Oval 39"/>
          <p:cNvSpPr/>
          <p:nvPr/>
        </p:nvSpPr>
        <p:spPr>
          <a:xfrm>
            <a:off x="6743700" y="5854244"/>
            <a:ext cx="685800" cy="3941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11103" y="3962400"/>
            <a:ext cx="793897"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TÂY</a:t>
            </a:r>
            <a:endParaRPr lang="en-US" sz="2000" b="1" dirty="0">
              <a:solidFill>
                <a:srgbClr val="FF0000"/>
              </a:solidFill>
              <a:latin typeface="Times New Roman" pitchFamily="18" charset="0"/>
              <a:cs typeface="Times New Roman" pitchFamily="18" charset="0"/>
            </a:endParaRPr>
          </a:p>
        </p:txBody>
      </p:sp>
      <p:sp>
        <p:nvSpPr>
          <p:cNvPr id="42" name="TextBox 41"/>
          <p:cNvSpPr txBox="1"/>
          <p:nvPr/>
        </p:nvSpPr>
        <p:spPr>
          <a:xfrm>
            <a:off x="5029200" y="3943290"/>
            <a:ext cx="987499"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ĐÔNG</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45512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path" presetSubtype="0" repeatCount="5000" accel="50000" decel="50000" fill="hold" nodeType="clickEffect">
                                  <p:stCondLst>
                                    <p:cond delay="0"/>
                                  </p:stCondLst>
                                  <p:childTnLst>
                                    <p:animMotion origin="layout" path="M -0.00295 -0.00023 C 0.13576 -0.00023 0.24896 0.05972 0.24896 0.13426 C 0.24896 0.20833 0.13576 0.26852 -0.00295 0.26852 C -0.14149 0.26852 -0.25434 0.20833 -0.25434 0.13426 C -0.25434 0.05972 -0.14149 -0.00023 -0.00295 -0.00023 Z " pathEditMode="relative" rAng="0" ptsTypes="fffff">
                                      <p:cBhvr>
                                        <p:cTn id="11" dur="10000" spd="-100000" fill="hold"/>
                                        <p:tgtEl>
                                          <p:spTgt spid="8"/>
                                        </p:tgtEl>
                                        <p:attrNameLst>
                                          <p:attrName>ppt_x</p:attrName>
                                          <p:attrName>ppt_y</p:attrName>
                                        </p:attrNameLst>
                                      </p:cBhvr>
                                      <p:rCtr x="17" y="13426"/>
                                    </p:animMotion>
                                  </p:childTnLst>
                                </p:cTn>
                              </p:par>
                              <p:par>
                                <p:cTn id="12" presetID="1" presetClass="path" presetSubtype="0" repeatCount="indefinite" accel="50000" decel="50000" fill="hold" grpId="0" nodeType="withEffect">
                                  <p:stCondLst>
                                    <p:cond delay="0"/>
                                  </p:stCondLst>
                                  <p:childTnLst>
                                    <p:animMotion origin="layout" path="M -0.00226 -0.00856 C 0.03246 -0.00856 0.06076 0.02685 0.06076 0.07199 C 0.06076 0.11597 0.03246 0.15255 -0.00226 0.15255 C -0.03663 0.15255 -0.06424 0.11597 -0.06424 0.07199 C -0.06424 0.02685 -0.03663 -0.00856 -0.00226 -0.00856 Z " pathEditMode="relative" rAng="0" ptsTypes="fffff">
                                      <p:cBhvr>
                                        <p:cTn id="13" dur="2000" fill="hold"/>
                                        <p:tgtEl>
                                          <p:spTgt spid="28"/>
                                        </p:tgtEl>
                                        <p:attrNameLst>
                                          <p:attrName>ppt_x</p:attrName>
                                          <p:attrName>ppt_y</p:attrName>
                                        </p:attrNameLst>
                                      </p:cBhvr>
                                      <p:rCtr x="52" y="8056"/>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out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30"/>
                                        </p:tgtEl>
                                      </p:cBhvr>
                                    </p:animEffect>
                                    <p:set>
                                      <p:cBhvr>
                                        <p:cTn id="26" dur="1" fill="hold">
                                          <p:stCondLst>
                                            <p:cond delay="499"/>
                                          </p:stCondLst>
                                        </p:cTn>
                                        <p:tgtEl>
                                          <p:spTgt spid="30"/>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28"/>
                                        </p:tgtEl>
                                      </p:cBhvr>
                                    </p:animEffect>
                                    <p:set>
                                      <p:cBhvr>
                                        <p:cTn id="29" dur="1" fill="hold">
                                          <p:stCondLst>
                                            <p:cond delay="499"/>
                                          </p:stCondLst>
                                        </p:cTn>
                                        <p:tgtEl>
                                          <p:spTgt spid="28"/>
                                        </p:tgtEl>
                                        <p:attrNameLst>
                                          <p:attrName>style.visibility</p:attrName>
                                        </p:attrNameLst>
                                      </p:cBhvr>
                                      <p:to>
                                        <p:strVal val="hidden"/>
                                      </p:to>
                                    </p:set>
                                  </p:childTnLst>
                                </p:cTn>
                              </p:par>
                              <p:par>
                                <p:cTn id="30" presetID="22" presetClass="exit" presetSubtype="4" fill="hold" nodeType="withEffect">
                                  <p:stCondLst>
                                    <p:cond delay="0"/>
                                  </p:stCondLst>
                                  <p:childTnLst>
                                    <p:animEffect transition="out" filter="wipe(down)">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down)">
                                      <p:cBhvr>
                                        <p:cTn id="50" dur="500"/>
                                        <p:tgtEl>
                                          <p:spTgt spid="40"/>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down)">
                                      <p:cBhvr>
                                        <p:cTn id="53" dur="500"/>
                                        <p:tgtEl>
                                          <p:spTgt spid="3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500"/>
                                        <p:tgtEl>
                                          <p:spTgt spid="35"/>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500"/>
                                        <p:tgtEl>
                                          <p:spTgt spid="36"/>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00"/>
                                        <p:tgtEl>
                                          <p:spTgt spid="33"/>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down)">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xit" presetSubtype="4" fill="hold" grpId="1" nodeType="clickEffect">
                                  <p:stCondLst>
                                    <p:cond delay="0"/>
                                  </p:stCondLst>
                                  <p:childTnLst>
                                    <p:anim calcmode="lin" valueType="num">
                                      <p:cBhvr additive="base">
                                        <p:cTn id="69" dur="500"/>
                                        <p:tgtEl>
                                          <p:spTgt spid="37"/>
                                        </p:tgtEl>
                                        <p:attrNameLst>
                                          <p:attrName>ppt_y</p:attrName>
                                        </p:attrNameLst>
                                      </p:cBhvr>
                                      <p:tavLst>
                                        <p:tav tm="0">
                                          <p:val>
                                            <p:strVal val="#ppt_y"/>
                                          </p:val>
                                        </p:tav>
                                        <p:tav tm="100000">
                                          <p:val>
                                            <p:strVal val="#ppt_y+#ppt_h*1.125000"/>
                                          </p:val>
                                        </p:tav>
                                      </p:tavLst>
                                    </p:anim>
                                    <p:animEffect transition="out" filter="wipe(down)">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par>
                                <p:cTn id="72" presetID="12" presetClass="exit" presetSubtype="4" fill="hold" grpId="1" nodeType="withEffect">
                                  <p:stCondLst>
                                    <p:cond delay="0"/>
                                  </p:stCondLst>
                                  <p:childTnLst>
                                    <p:anim calcmode="lin" valueType="num">
                                      <p:cBhvr additive="base">
                                        <p:cTn id="73" dur="500"/>
                                        <p:tgtEl>
                                          <p:spTgt spid="38"/>
                                        </p:tgtEl>
                                        <p:attrNameLst>
                                          <p:attrName>ppt_y</p:attrName>
                                        </p:attrNameLst>
                                      </p:cBhvr>
                                      <p:tavLst>
                                        <p:tav tm="0">
                                          <p:val>
                                            <p:strVal val="#ppt_y"/>
                                          </p:val>
                                        </p:tav>
                                        <p:tav tm="100000">
                                          <p:val>
                                            <p:strVal val="#ppt_y+#ppt_h*1.125000"/>
                                          </p:val>
                                        </p:tav>
                                      </p:tavLst>
                                    </p:anim>
                                    <p:animEffect transition="out" filter="wipe(down)">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par>
                                <p:cTn id="76" presetID="12" presetClass="exit" presetSubtype="4" fill="hold" grpId="1" nodeType="withEffect">
                                  <p:stCondLst>
                                    <p:cond delay="0"/>
                                  </p:stCondLst>
                                  <p:childTnLst>
                                    <p:anim calcmode="lin" valueType="num">
                                      <p:cBhvr additive="base">
                                        <p:cTn id="77" dur="500"/>
                                        <p:tgtEl>
                                          <p:spTgt spid="35"/>
                                        </p:tgtEl>
                                        <p:attrNameLst>
                                          <p:attrName>ppt_y</p:attrName>
                                        </p:attrNameLst>
                                      </p:cBhvr>
                                      <p:tavLst>
                                        <p:tav tm="0">
                                          <p:val>
                                            <p:strVal val="#ppt_y"/>
                                          </p:val>
                                        </p:tav>
                                        <p:tav tm="100000">
                                          <p:val>
                                            <p:strVal val="#ppt_y+#ppt_h*1.125000"/>
                                          </p:val>
                                        </p:tav>
                                      </p:tavLst>
                                    </p:anim>
                                    <p:animEffect transition="out" filter="wipe(down)">
                                      <p:cBhvr>
                                        <p:cTn id="78" dur="500"/>
                                        <p:tgtEl>
                                          <p:spTgt spid="35"/>
                                        </p:tgtEl>
                                      </p:cBhvr>
                                    </p:animEffect>
                                    <p:set>
                                      <p:cBhvr>
                                        <p:cTn id="79" dur="1" fill="hold">
                                          <p:stCondLst>
                                            <p:cond delay="499"/>
                                          </p:stCondLst>
                                        </p:cTn>
                                        <p:tgtEl>
                                          <p:spTgt spid="35"/>
                                        </p:tgtEl>
                                        <p:attrNameLst>
                                          <p:attrName>style.visibility</p:attrName>
                                        </p:attrNameLst>
                                      </p:cBhvr>
                                      <p:to>
                                        <p:strVal val="hidden"/>
                                      </p:to>
                                    </p:set>
                                  </p:childTnLst>
                                </p:cTn>
                              </p:par>
                              <p:par>
                                <p:cTn id="80" presetID="12" presetClass="exit" presetSubtype="4" fill="hold" grpId="1" nodeType="withEffect">
                                  <p:stCondLst>
                                    <p:cond delay="0"/>
                                  </p:stCondLst>
                                  <p:childTnLst>
                                    <p:anim calcmode="lin" valueType="num">
                                      <p:cBhvr additive="base">
                                        <p:cTn id="81" dur="500"/>
                                        <p:tgtEl>
                                          <p:spTgt spid="36"/>
                                        </p:tgtEl>
                                        <p:attrNameLst>
                                          <p:attrName>ppt_y</p:attrName>
                                        </p:attrNameLst>
                                      </p:cBhvr>
                                      <p:tavLst>
                                        <p:tav tm="0">
                                          <p:val>
                                            <p:strVal val="#ppt_y"/>
                                          </p:val>
                                        </p:tav>
                                        <p:tav tm="100000">
                                          <p:val>
                                            <p:strVal val="#ppt_y+#ppt_h*1.125000"/>
                                          </p:val>
                                        </p:tav>
                                      </p:tavLst>
                                    </p:anim>
                                    <p:animEffect transition="out" filter="wipe(down)">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2" presetClass="exit" presetSubtype="4" fill="hold" grpId="1" nodeType="withEffect">
                                  <p:stCondLst>
                                    <p:cond delay="0"/>
                                  </p:stCondLst>
                                  <p:childTnLst>
                                    <p:anim calcmode="lin" valueType="num">
                                      <p:cBhvr additive="base">
                                        <p:cTn id="85" dur="500"/>
                                        <p:tgtEl>
                                          <p:spTgt spid="33"/>
                                        </p:tgtEl>
                                        <p:attrNameLst>
                                          <p:attrName>ppt_y</p:attrName>
                                        </p:attrNameLst>
                                      </p:cBhvr>
                                      <p:tavLst>
                                        <p:tav tm="0">
                                          <p:val>
                                            <p:strVal val="#ppt_y"/>
                                          </p:val>
                                        </p:tav>
                                        <p:tav tm="100000">
                                          <p:val>
                                            <p:strVal val="#ppt_y+#ppt_h*1.125000"/>
                                          </p:val>
                                        </p:tav>
                                      </p:tavLst>
                                    </p:anim>
                                    <p:animEffect transition="out" filter="wipe(down)">
                                      <p:cBhvr>
                                        <p:cTn id="86" dur="500"/>
                                        <p:tgtEl>
                                          <p:spTgt spid="33"/>
                                        </p:tgtEl>
                                      </p:cBhvr>
                                    </p:animEffect>
                                    <p:set>
                                      <p:cBhvr>
                                        <p:cTn id="87" dur="1" fill="hold">
                                          <p:stCondLst>
                                            <p:cond delay="499"/>
                                          </p:stCondLst>
                                        </p:cTn>
                                        <p:tgtEl>
                                          <p:spTgt spid="33"/>
                                        </p:tgtEl>
                                        <p:attrNameLst>
                                          <p:attrName>style.visibility</p:attrName>
                                        </p:attrNameLst>
                                      </p:cBhvr>
                                      <p:to>
                                        <p:strVal val="hidden"/>
                                      </p:to>
                                    </p:set>
                                  </p:childTnLst>
                                </p:cTn>
                              </p:par>
                              <p:par>
                                <p:cTn id="88" presetID="12" presetClass="exit" presetSubtype="4" fill="hold" grpId="1" nodeType="withEffect">
                                  <p:stCondLst>
                                    <p:cond delay="0"/>
                                  </p:stCondLst>
                                  <p:childTnLst>
                                    <p:anim calcmode="lin" valueType="num">
                                      <p:cBhvr additive="base">
                                        <p:cTn id="89" dur="500"/>
                                        <p:tgtEl>
                                          <p:spTgt spid="34"/>
                                        </p:tgtEl>
                                        <p:attrNameLst>
                                          <p:attrName>ppt_y</p:attrName>
                                        </p:attrNameLst>
                                      </p:cBhvr>
                                      <p:tavLst>
                                        <p:tav tm="0">
                                          <p:val>
                                            <p:strVal val="#ppt_y"/>
                                          </p:val>
                                        </p:tav>
                                        <p:tav tm="100000">
                                          <p:val>
                                            <p:strVal val="#ppt_y+#ppt_h*1.125000"/>
                                          </p:val>
                                        </p:tav>
                                      </p:tavLst>
                                    </p:anim>
                                    <p:animEffect transition="out" filter="wipe(down)">
                                      <p:cBhvr>
                                        <p:cTn id="90" dur="500"/>
                                        <p:tgtEl>
                                          <p:spTgt spid="34"/>
                                        </p:tgtEl>
                                      </p:cBhvr>
                                    </p:animEffect>
                                    <p:set>
                                      <p:cBhvr>
                                        <p:cTn id="91" dur="1" fill="hold">
                                          <p:stCondLst>
                                            <p:cond delay="499"/>
                                          </p:stCondLst>
                                        </p:cTn>
                                        <p:tgtEl>
                                          <p:spTgt spid="3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wipe(down)">
                                      <p:cBhvr>
                                        <p:cTn id="96" dur="500"/>
                                        <p:tgtEl>
                                          <p:spTgt spid="41"/>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ipe(down)">
                                      <p:cBhvr>
                                        <p:cTn id="9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32" grpId="0" animBg="1"/>
      <p:bldP spid="33" grpId="0"/>
      <p:bldP spid="33" grpId="1"/>
      <p:bldP spid="34" grpId="0" animBg="1"/>
      <p:bldP spid="34" grpId="1" animBg="1"/>
      <p:bldP spid="35" grpId="0" animBg="1"/>
      <p:bldP spid="35" grpId="1" animBg="1"/>
      <p:bldP spid="36" grpId="0"/>
      <p:bldP spid="36" grpId="1"/>
      <p:bldP spid="37" grpId="0" animBg="1"/>
      <p:bldP spid="37" grpId="1" animBg="1"/>
      <p:bldP spid="38" grpId="0"/>
      <p:bldP spid="38" grpId="1"/>
      <p:bldP spid="39" grpId="0"/>
      <p:bldP spid="40" grpId="0" animBg="1"/>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Oval 3"/>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grpSp>
        <p:nvGrpSpPr>
          <p:cNvPr id="6" name="Group 5"/>
          <p:cNvGrpSpPr/>
          <p:nvPr/>
        </p:nvGrpSpPr>
        <p:grpSpPr>
          <a:xfrm>
            <a:off x="2886180" y="3523455"/>
            <a:ext cx="1167035" cy="1033601"/>
            <a:chOff x="3562349" y="152400"/>
            <a:chExt cx="2303463" cy="2303462"/>
          </a:xfrm>
        </p:grpSpPr>
        <p:grpSp>
          <p:nvGrpSpPr>
            <p:cNvPr id="7" name="Group 6"/>
            <p:cNvGrpSpPr>
              <a:grpSpLocks/>
            </p:cNvGrpSpPr>
            <p:nvPr/>
          </p:nvGrpSpPr>
          <p:grpSpPr bwMode="auto">
            <a:xfrm>
              <a:off x="3562349" y="152400"/>
              <a:ext cx="2303463" cy="2303462"/>
              <a:chOff x="-250" y="1344"/>
              <a:chExt cx="1451" cy="1451"/>
            </a:xfrm>
          </p:grpSpPr>
          <p:sp>
            <p:nvSpPr>
              <p:cNvPr id="9" name="Line 7"/>
              <p:cNvSpPr>
                <a:spLocks noChangeShapeType="1"/>
              </p:cNvSpPr>
              <p:nvPr/>
            </p:nvSpPr>
            <p:spPr bwMode="auto">
              <a:xfrm flipH="1">
                <a:off x="332" y="1541"/>
                <a:ext cx="272" cy="10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 name="Picture 6" descr="GLOB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0" y="1344"/>
                <a:ext cx="1451"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Oval 7"/>
            <p:cNvSpPr/>
            <p:nvPr/>
          </p:nvSpPr>
          <p:spPr>
            <a:xfrm>
              <a:off x="4035837" y="628813"/>
              <a:ext cx="1325880" cy="13258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Box 17"/>
          <p:cNvSpPr txBox="1">
            <a:spLocks noChangeArrowheads="1"/>
          </p:cNvSpPr>
          <p:nvPr/>
        </p:nvSpPr>
        <p:spPr bwMode="auto">
          <a:xfrm>
            <a:off x="5943600" y="4648200"/>
            <a:ext cx="1028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a:solidFill>
                  <a:schemeClr val="folHlink"/>
                </a:solidFill>
                <a:cs typeface="Times New Roman" pitchFamily="18" charset="0"/>
              </a:rPr>
              <a:t>22 - 12</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Đông chí</a:t>
            </a:r>
            <a:endParaRPr lang="en-US" sz="1400" b="1" dirty="0">
              <a:solidFill>
                <a:schemeClr val="folHlink"/>
              </a:solidFill>
              <a:cs typeface="Times New Roman" pitchFamily="18" charset="0"/>
            </a:endParaRPr>
          </a:p>
        </p:txBody>
      </p:sp>
      <p:sp>
        <p:nvSpPr>
          <p:cNvPr id="12" name="Text Box 18"/>
          <p:cNvSpPr txBox="1">
            <a:spLocks noChangeArrowheads="1"/>
          </p:cNvSpPr>
          <p:nvPr/>
        </p:nvSpPr>
        <p:spPr bwMode="auto">
          <a:xfrm>
            <a:off x="2743200" y="6096000"/>
            <a:ext cx="12946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r>
              <a:rPr lang="en-US" sz="1400" b="1" dirty="0">
                <a:solidFill>
                  <a:schemeClr val="folHlink"/>
                </a:solidFill>
                <a:cs typeface="Times New Roman" pitchFamily="18" charset="0"/>
              </a:rPr>
              <a:t>23 </a:t>
            </a:r>
            <a:r>
              <a:rPr lang="en-US" sz="1400" b="1" dirty="0" smtClean="0">
                <a:solidFill>
                  <a:schemeClr val="folHlink"/>
                </a:solidFill>
                <a:cs typeface="Times New Roman" pitchFamily="18" charset="0"/>
              </a:rPr>
              <a:t>- 9 </a:t>
            </a:r>
          </a:p>
          <a:p>
            <a:pPr algn="ctr" eaLnBrk="1" hangingPunct="1"/>
            <a:r>
              <a:rPr lang="en-US" sz="1400" b="1" dirty="0" smtClean="0">
                <a:solidFill>
                  <a:schemeClr val="folHlink"/>
                </a:solidFill>
                <a:cs typeface="Times New Roman" pitchFamily="18" charset="0"/>
              </a:rPr>
              <a:t>Thu phân</a:t>
            </a:r>
            <a:endParaRPr lang="en-US" sz="1400" b="1" dirty="0">
              <a:solidFill>
                <a:schemeClr val="folHlink"/>
              </a:solidFill>
              <a:cs typeface="Times New Roman" pitchFamily="18" charset="0"/>
            </a:endParaRPr>
          </a:p>
        </p:txBody>
      </p:sp>
      <p:sp>
        <p:nvSpPr>
          <p:cNvPr id="13" name="Text Box 19"/>
          <p:cNvSpPr txBox="1">
            <a:spLocks noChangeArrowheads="1"/>
          </p:cNvSpPr>
          <p:nvPr/>
        </p:nvSpPr>
        <p:spPr bwMode="auto">
          <a:xfrm>
            <a:off x="2776144" y="3264573"/>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a:solidFill>
                  <a:schemeClr val="folHlink"/>
                </a:solidFill>
                <a:cs typeface="Times New Roman" pitchFamily="18" charset="0"/>
              </a:rPr>
              <a:t>21 - 3</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Xuân phân</a:t>
            </a:r>
            <a:endParaRPr lang="en-US" sz="1400" b="1" dirty="0">
              <a:solidFill>
                <a:schemeClr val="folHlink"/>
              </a:solidFill>
              <a:cs typeface="Times New Roman" pitchFamily="18" charset="0"/>
            </a:endParaRPr>
          </a:p>
        </p:txBody>
      </p:sp>
      <p:sp>
        <p:nvSpPr>
          <p:cNvPr id="14" name="Text Box 20"/>
          <p:cNvSpPr txBox="1">
            <a:spLocks noChangeArrowheads="1"/>
          </p:cNvSpPr>
          <p:nvPr/>
        </p:nvSpPr>
        <p:spPr bwMode="auto">
          <a:xfrm>
            <a:off x="304800" y="4750272"/>
            <a:ext cx="7432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smtClean="0">
                <a:solidFill>
                  <a:schemeClr val="folHlink"/>
                </a:solidFill>
                <a:cs typeface="Times New Roman" pitchFamily="18" charset="0"/>
              </a:rPr>
              <a:t>22 </a:t>
            </a:r>
            <a:r>
              <a:rPr lang="en-US" sz="1400" b="1" dirty="0">
                <a:solidFill>
                  <a:schemeClr val="folHlink"/>
                </a:solidFill>
                <a:cs typeface="Times New Roman" pitchFamily="18" charset="0"/>
              </a:rPr>
              <a:t>- 6 </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Hạ chí</a:t>
            </a:r>
            <a:endParaRPr lang="en-US" sz="1400" b="1" dirty="0">
              <a:solidFill>
                <a:schemeClr val="folHlink"/>
              </a:solidFill>
              <a:cs typeface="Times New Roman" pitchFamily="18" charset="0"/>
            </a:endParaRPr>
          </a:p>
        </p:txBody>
      </p:sp>
      <p:pic>
        <p:nvPicPr>
          <p:cNvPr id="15" name="Picture 1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1925782"/>
            <a:ext cx="3733800" cy="2073083"/>
          </a:xfrm>
          <a:prstGeom prst="rect">
            <a:avLst/>
          </a:prstGeom>
        </p:spPr>
      </p:pic>
      <p:sp>
        <p:nvSpPr>
          <p:cNvPr id="16" name="Oval 15"/>
          <p:cNvSpPr/>
          <p:nvPr/>
        </p:nvSpPr>
        <p:spPr>
          <a:xfrm>
            <a:off x="1144870" y="4040255"/>
            <a:ext cx="4646330" cy="182714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5800" y="1474113"/>
            <a:ext cx="57150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 Chuyển động quanh Mặt Trời của Trái Đất:</a:t>
            </a:r>
            <a:endParaRPr lang="en-US" sz="2200" b="1" dirty="0">
              <a:solidFill>
                <a:srgbClr val="FF0000"/>
              </a:solidFill>
              <a:latin typeface="Times New Roman" pitchFamily="18" charset="0"/>
              <a:cs typeface="Times New Roman" pitchFamily="18" charset="0"/>
            </a:endParaRPr>
          </a:p>
        </p:txBody>
      </p:sp>
      <p:sp>
        <p:nvSpPr>
          <p:cNvPr id="18" name="Cloud 17"/>
          <p:cNvSpPr/>
          <p:nvPr/>
        </p:nvSpPr>
        <p:spPr>
          <a:xfrm rot="20527031">
            <a:off x="530239" y="2206538"/>
            <a:ext cx="3038115" cy="1555580"/>
          </a:xfrm>
          <a:prstGeom prst="cloud">
            <a:avLst/>
          </a:prstGeom>
          <a:solidFill>
            <a:schemeClr val="accent5">
              <a:lumMod val="20000"/>
              <a:lumOff val="80000"/>
            </a:schemeClr>
          </a:solidFill>
          <a:ln>
            <a:solidFill>
              <a:schemeClr val="accent1">
                <a:lumMod val="60000"/>
                <a:lumOff val="40000"/>
              </a:schemeClr>
            </a:solidFill>
          </a:ln>
          <a:effectLst>
            <a:glow rad="1016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solidFill>
                  <a:srgbClr val="FF0000"/>
                </a:solidFill>
                <a:latin typeface="Times New Roman" pitchFamily="18" charset="0"/>
                <a:cs typeface="Times New Roman" pitchFamily="18" charset="0"/>
              </a:rPr>
              <a:t>Thời gian Trái Đất quay một vòng quanh Mặt Trời là bao lâu?</a:t>
            </a:r>
            <a:endParaRPr lang="en-US" sz="1600" b="1" i="1" dirty="0">
              <a:solidFill>
                <a:srgbClr val="FF0000"/>
              </a:solidFill>
              <a:latin typeface="Times New Roman" pitchFamily="18" charset="0"/>
              <a:cs typeface="Times New Roman" pitchFamily="18" charset="0"/>
            </a:endParaRPr>
          </a:p>
        </p:txBody>
      </p:sp>
      <p:pic>
        <p:nvPicPr>
          <p:cNvPr id="19" name="Picture 2" descr="C:\Users\ADMIN\Desktop\tải xuống.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2973670" y="4497670"/>
            <a:ext cx="912530" cy="912530"/>
          </a:xfrm>
          <a:prstGeom prst="rect">
            <a:avLst/>
          </a:prstGeom>
          <a:noFill/>
          <a:extLst>
            <a:ext uri="{909E8E84-426E-40DD-AFC4-6F175D3DCCD1}">
              <a14:hiddenFill xmlns:a14="http://schemas.microsoft.com/office/drawing/2010/main">
                <a:solidFill>
                  <a:srgbClr val="FFFFFF"/>
                </a:solidFill>
              </a14:hiddenFill>
            </a:ext>
          </a:extLst>
        </p:spPr>
      </p:pic>
      <p:sp>
        <p:nvSpPr>
          <p:cNvPr id="20" name="Round Diagonal Corner Rectangle 19"/>
          <p:cNvSpPr/>
          <p:nvPr/>
        </p:nvSpPr>
        <p:spPr>
          <a:xfrm>
            <a:off x="5638800" y="5410200"/>
            <a:ext cx="3200400" cy="871210"/>
          </a:xfrm>
          <a:prstGeom prst="round2DiagRect">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smtClean="0">
                <a:solidFill>
                  <a:srgbClr val="0070C0"/>
                </a:solidFill>
                <a:latin typeface="Times New Roman" pitchFamily="18" charset="0"/>
                <a:cs typeface="Times New Roman" pitchFamily="18" charset="0"/>
              </a:rPr>
              <a:t>365 </a:t>
            </a:r>
            <a:r>
              <a:rPr lang="en-US" sz="2000" b="1" dirty="0" smtClean="0">
                <a:solidFill>
                  <a:srgbClr val="0070C0"/>
                </a:solidFill>
                <a:latin typeface="Times New Roman" pitchFamily="18" charset="0"/>
                <a:cs typeface="Times New Roman" pitchFamily="18" charset="0"/>
              </a:rPr>
              <a:t>ngày 6 giờ</a:t>
            </a:r>
          </a:p>
          <a:p>
            <a:pPr algn="ctr"/>
            <a:r>
              <a:rPr lang="en-US" sz="2000" b="1" dirty="0" smtClean="0">
                <a:solidFill>
                  <a:srgbClr val="0070C0"/>
                </a:solidFill>
                <a:latin typeface="Times New Roman" pitchFamily="18" charset="0"/>
                <a:cs typeface="Times New Roman" pitchFamily="18" charset="0"/>
              </a:rPr>
              <a:t>MỘT NĂM THIÊN VĂN</a:t>
            </a:r>
            <a:endParaRPr lang="en-US" sz="2000" b="1" dirty="0">
              <a:solidFill>
                <a:srgbClr val="0070C0"/>
              </a:solidFill>
              <a:latin typeface="Times New Roman" pitchFamily="18" charset="0"/>
              <a:cs typeface="Times New Roman" pitchFamily="18" charset="0"/>
            </a:endParaRPr>
          </a:p>
        </p:txBody>
      </p:sp>
      <p:sp>
        <p:nvSpPr>
          <p:cNvPr id="21" name="Round Diagonal Corner Rectangle 20"/>
          <p:cNvSpPr/>
          <p:nvPr/>
        </p:nvSpPr>
        <p:spPr>
          <a:xfrm>
            <a:off x="4267200" y="1944735"/>
            <a:ext cx="4572000" cy="1941465"/>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solidFill>
                  <a:srgbClr val="0000FF"/>
                </a:solidFill>
                <a:latin typeface="Times New Roman" pitchFamily="18" charset="0"/>
                <a:cs typeface="Times New Roman" pitchFamily="18" charset="0"/>
              </a:rPr>
              <a:t>1 NĂM = 12 THÁNG = 365 NGÀY</a:t>
            </a:r>
          </a:p>
          <a:p>
            <a:pPr algn="ctr"/>
            <a:r>
              <a:rPr lang="en-US" b="1" dirty="0" smtClean="0">
                <a:solidFill>
                  <a:srgbClr val="0000FF"/>
                </a:solidFill>
                <a:latin typeface="Times New Roman" pitchFamily="18" charset="0"/>
                <a:cs typeface="Times New Roman" pitchFamily="18" charset="0"/>
              </a:rPr>
              <a:t>THỪA 6 GIỜ</a:t>
            </a:r>
          </a:p>
          <a:p>
            <a:pPr algn="ctr"/>
            <a:r>
              <a:rPr lang="en-US" b="1" dirty="0" smtClean="0">
                <a:solidFill>
                  <a:srgbClr val="0000FF"/>
                </a:solidFill>
                <a:latin typeface="Times New Roman" pitchFamily="18" charset="0"/>
                <a:cs typeface="Times New Roman" pitchFamily="18" charset="0"/>
              </a:rPr>
              <a:t>SAU 4 NĂM</a:t>
            </a:r>
          </a:p>
          <a:p>
            <a:pPr algn="ctr"/>
            <a:r>
              <a:rPr lang="en-US" b="1" dirty="0" smtClean="0">
                <a:solidFill>
                  <a:srgbClr val="0000FF"/>
                </a:solidFill>
                <a:latin typeface="Times New Roman" pitchFamily="18" charset="0"/>
                <a:cs typeface="Times New Roman" pitchFamily="18" charset="0"/>
              </a:rPr>
              <a:t>TA SẼ DƯ 6 X 4 = 24H = 1 NGÀY</a:t>
            </a:r>
          </a:p>
          <a:p>
            <a:pPr marL="285750" indent="-285750" algn="ctr">
              <a:buFont typeface="Wingdings"/>
              <a:buChar char="à"/>
            </a:pPr>
            <a:r>
              <a:rPr lang="en-US" b="1" dirty="0" smtClean="0">
                <a:solidFill>
                  <a:srgbClr val="0000FF"/>
                </a:solidFill>
                <a:latin typeface="Times New Roman" pitchFamily="18" charset="0"/>
                <a:cs typeface="Times New Roman" pitchFamily="18" charset="0"/>
                <a:sym typeface="Wingdings" pitchFamily="2" charset="2"/>
              </a:rPr>
              <a:t>Năm nhuận có 366 ngày</a:t>
            </a:r>
          </a:p>
          <a:p>
            <a:pPr algn="ctr"/>
            <a:r>
              <a:rPr lang="en-US" b="1" dirty="0" smtClean="0">
                <a:solidFill>
                  <a:srgbClr val="0000FF"/>
                </a:solidFill>
                <a:latin typeface="Times New Roman" pitchFamily="18" charset="0"/>
                <a:cs typeface="Times New Roman" pitchFamily="18" charset="0"/>
                <a:sym typeface="Wingdings" pitchFamily="2" charset="2"/>
              </a:rPr>
              <a:t> Ngày nhuận được qui ước là ngày 29/2</a:t>
            </a:r>
            <a:endParaRPr lang="en-US"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6774127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childTnLst>
                                    <p:animMotion origin="layout" path="M 1.11111E-6 -4.12581E-6 C 0.13871 -4.12581E-6 0.25191 0.0599 0.25191 0.1346 C 0.25191 0.20861 0.13871 0.26874 1.11111E-6 0.26874 C -0.13854 0.26874 -0.25139 0.20861 -0.25139 0.1346 C -0.25139 0.0599 -0.13854 -4.12581E-6 1.11111E-6 -4.12581E-6 Z " pathEditMode="relative" rAng="0" ptsTypes="fffff">
                                      <p:cBhvr>
                                        <p:cTn id="6" dur="10000" spd="-100000" fill="hold"/>
                                        <p:tgtEl>
                                          <p:spTgt spid="6"/>
                                        </p:tgtEl>
                                        <p:attrNameLst>
                                          <p:attrName>ppt_x</p:attrName>
                                          <p:attrName>ppt_y</p:attrName>
                                        </p:attrNameLst>
                                      </p:cBhvr>
                                      <p:rCtr x="17" y="13437"/>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0"/>
                                        </p:tgtEl>
                                        <p:attrNameLst>
                                          <p:attrName>ppt_y</p:attrName>
                                        </p:attrNameLst>
                                      </p:cBhvr>
                                      <p:tavLst>
                                        <p:tav tm="0">
                                          <p:val>
                                            <p:strVal val="#ppt_y"/>
                                          </p:val>
                                        </p:tav>
                                        <p:tav tm="100000">
                                          <p:val>
                                            <p:strVal val="#ppt_y"/>
                                          </p:val>
                                        </p:tav>
                                      </p:tavLst>
                                    </p:anim>
                                    <p:anim calcmode="lin" valueType="num">
                                      <p:cBhvr>
                                        <p:cTn id="20"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nodeType="clickEffect">
                                  <p:stCondLst>
                                    <p:cond delay="0"/>
                                  </p:stCondLst>
                                  <p:childTnLst>
                                    <p:animEffect transition="out" filter="wipe(up)">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grpSp>
        <p:nvGrpSpPr>
          <p:cNvPr id="20" name="Group 19"/>
          <p:cNvGrpSpPr/>
          <p:nvPr/>
        </p:nvGrpSpPr>
        <p:grpSpPr>
          <a:xfrm>
            <a:off x="1083434" y="2049764"/>
            <a:ext cx="3702950" cy="1226836"/>
            <a:chOff x="245219" y="77206"/>
            <a:chExt cx="2766372" cy="745862"/>
          </a:xfrm>
          <a:scene3d>
            <a:camera prst="orthographicFront"/>
            <a:lightRig rig="threePt" dir="t">
              <a:rot lat="0" lon="0" rev="7500000"/>
            </a:lightRig>
          </a:scene3d>
        </p:grpSpPr>
        <p:sp>
          <p:nvSpPr>
            <p:cNvPr id="21" name="Rounded Rectangle 20"/>
            <p:cNvSpPr/>
            <p:nvPr/>
          </p:nvSpPr>
          <p:spPr>
            <a:xfrm>
              <a:off x="245219" y="135271"/>
              <a:ext cx="2766372" cy="642805"/>
            </a:xfrm>
            <a:prstGeom prst="roundRect">
              <a:avLst/>
            </a:prstGeom>
            <a:effectLst>
              <a:glow rad="1016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r>
                <a:rPr lang="en-US" b="1" i="1" dirty="0" smtClean="0">
                  <a:latin typeface="Times New Roman" pitchFamily="18" charset="0"/>
                  <a:cs typeface="Times New Roman" pitchFamily="18" charset="0"/>
                </a:rPr>
                <a:t>Nhận xét về độ nghiêng  và hướng nghiêng của trục Trái Đất vào các ngày 21-3, 22-6, 23-9, 22-12.</a:t>
              </a:r>
            </a:p>
            <a:p>
              <a:endParaRPr lang="en-US" dirty="0"/>
            </a:p>
          </p:txBody>
        </p:sp>
        <p:sp>
          <p:nvSpPr>
            <p:cNvPr id="22" name="Rounded Rectangle 4"/>
            <p:cNvSpPr/>
            <p:nvPr/>
          </p:nvSpPr>
          <p:spPr>
            <a:xfrm>
              <a:off x="285568" y="77206"/>
              <a:ext cx="2685674" cy="7458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4562" tIns="0" rIns="104562" bIns="0" numCol="1" spcCol="1270" anchor="ctr" anchorCtr="0">
              <a:noAutofit/>
            </a:bodyPr>
            <a:lstStyle/>
            <a:p>
              <a:pPr lvl="0" algn="l" defTabSz="1244600">
                <a:lnSpc>
                  <a:spcPct val="90000"/>
                </a:lnSpc>
                <a:spcBef>
                  <a:spcPct val="0"/>
                </a:spcBef>
                <a:spcAft>
                  <a:spcPct val="35000"/>
                </a:spcAft>
              </a:pPr>
              <a:endParaRPr lang="en-US" sz="2800" kern="1200" dirty="0"/>
            </a:p>
          </p:txBody>
        </p:sp>
      </p:grpSp>
      <p:sp>
        <p:nvSpPr>
          <p:cNvPr id="4" name="Oval 3"/>
          <p:cNvSpPr/>
          <p:nvPr/>
        </p:nvSpPr>
        <p:spPr>
          <a:xfrm>
            <a:off x="838200" y="228600"/>
            <a:ext cx="1066800" cy="1066800"/>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3048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TextBox 5"/>
          <p:cNvSpPr txBox="1"/>
          <p:nvPr/>
        </p:nvSpPr>
        <p:spPr>
          <a:xfrm>
            <a:off x="685800" y="1474113"/>
            <a:ext cx="57150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 Chuyển động quanh Mặt Trời của Trái Đất:</a:t>
            </a:r>
            <a:endParaRPr lang="en-US" sz="2200" b="1" dirty="0">
              <a:solidFill>
                <a:srgbClr val="FF0000"/>
              </a:solidFill>
              <a:latin typeface="Times New Roman" pitchFamily="18" charset="0"/>
              <a:cs typeface="Times New Roman" pitchFamily="18" charset="0"/>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925782"/>
            <a:ext cx="3733800" cy="2073083"/>
          </a:xfrm>
          <a:prstGeom prst="rect">
            <a:avLst/>
          </a:prstGeom>
        </p:spPr>
      </p:pic>
      <p:grpSp>
        <p:nvGrpSpPr>
          <p:cNvPr id="9" name="Group 8"/>
          <p:cNvGrpSpPr/>
          <p:nvPr/>
        </p:nvGrpSpPr>
        <p:grpSpPr>
          <a:xfrm>
            <a:off x="2886180" y="3523455"/>
            <a:ext cx="1167035" cy="1033601"/>
            <a:chOff x="3562349" y="152400"/>
            <a:chExt cx="2303463" cy="2303462"/>
          </a:xfrm>
        </p:grpSpPr>
        <p:grpSp>
          <p:nvGrpSpPr>
            <p:cNvPr id="10" name="Group 9"/>
            <p:cNvGrpSpPr>
              <a:grpSpLocks/>
            </p:cNvGrpSpPr>
            <p:nvPr/>
          </p:nvGrpSpPr>
          <p:grpSpPr bwMode="auto">
            <a:xfrm>
              <a:off x="3562349" y="152400"/>
              <a:ext cx="2303463" cy="2303462"/>
              <a:chOff x="-250" y="1344"/>
              <a:chExt cx="1451" cy="1451"/>
            </a:xfrm>
          </p:grpSpPr>
          <p:sp>
            <p:nvSpPr>
              <p:cNvPr id="12" name="Line 7"/>
              <p:cNvSpPr>
                <a:spLocks noChangeShapeType="1"/>
              </p:cNvSpPr>
              <p:nvPr/>
            </p:nvSpPr>
            <p:spPr bwMode="auto">
              <a:xfrm flipH="1">
                <a:off x="332" y="1541"/>
                <a:ext cx="272" cy="10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 name="Picture 6" descr="GLOBE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0" y="1344"/>
                <a:ext cx="1451"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Oval 10"/>
            <p:cNvSpPr/>
            <p:nvPr/>
          </p:nvSpPr>
          <p:spPr>
            <a:xfrm>
              <a:off x="4035837" y="628813"/>
              <a:ext cx="1325880" cy="13258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Box 17"/>
          <p:cNvSpPr txBox="1">
            <a:spLocks noChangeArrowheads="1"/>
          </p:cNvSpPr>
          <p:nvPr/>
        </p:nvSpPr>
        <p:spPr bwMode="auto">
          <a:xfrm>
            <a:off x="5943600" y="4648200"/>
            <a:ext cx="1028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a:solidFill>
                  <a:schemeClr val="folHlink"/>
                </a:solidFill>
                <a:cs typeface="Times New Roman" pitchFamily="18" charset="0"/>
              </a:rPr>
              <a:t>22 - 12</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Đông chí</a:t>
            </a:r>
            <a:endParaRPr lang="en-US" sz="1400" b="1" dirty="0">
              <a:solidFill>
                <a:schemeClr val="folHlink"/>
              </a:solidFill>
              <a:cs typeface="Times New Roman" pitchFamily="18" charset="0"/>
            </a:endParaRPr>
          </a:p>
        </p:txBody>
      </p:sp>
      <p:sp>
        <p:nvSpPr>
          <p:cNvPr id="15" name="Text Box 18"/>
          <p:cNvSpPr txBox="1">
            <a:spLocks noChangeArrowheads="1"/>
          </p:cNvSpPr>
          <p:nvPr/>
        </p:nvSpPr>
        <p:spPr bwMode="auto">
          <a:xfrm>
            <a:off x="2743200" y="6096000"/>
            <a:ext cx="12946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r>
              <a:rPr lang="en-US" sz="1400" b="1" dirty="0">
                <a:solidFill>
                  <a:schemeClr val="folHlink"/>
                </a:solidFill>
                <a:cs typeface="Times New Roman" pitchFamily="18" charset="0"/>
              </a:rPr>
              <a:t>23 </a:t>
            </a:r>
            <a:r>
              <a:rPr lang="en-US" sz="1400" b="1" dirty="0" smtClean="0">
                <a:solidFill>
                  <a:schemeClr val="folHlink"/>
                </a:solidFill>
                <a:cs typeface="Times New Roman" pitchFamily="18" charset="0"/>
              </a:rPr>
              <a:t>- 9 </a:t>
            </a:r>
          </a:p>
          <a:p>
            <a:pPr algn="ctr" eaLnBrk="1" hangingPunct="1"/>
            <a:r>
              <a:rPr lang="en-US" sz="1400" b="1" dirty="0" smtClean="0">
                <a:solidFill>
                  <a:schemeClr val="folHlink"/>
                </a:solidFill>
                <a:cs typeface="Times New Roman" pitchFamily="18" charset="0"/>
              </a:rPr>
              <a:t>Thu phân</a:t>
            </a:r>
            <a:endParaRPr lang="en-US" sz="1400" b="1" dirty="0">
              <a:solidFill>
                <a:schemeClr val="folHlink"/>
              </a:solidFill>
              <a:cs typeface="Times New Roman" pitchFamily="18" charset="0"/>
            </a:endParaRPr>
          </a:p>
        </p:txBody>
      </p:sp>
      <p:sp>
        <p:nvSpPr>
          <p:cNvPr id="16" name="Text Box 19"/>
          <p:cNvSpPr txBox="1">
            <a:spLocks noChangeArrowheads="1"/>
          </p:cNvSpPr>
          <p:nvPr/>
        </p:nvSpPr>
        <p:spPr bwMode="auto">
          <a:xfrm>
            <a:off x="2776144" y="3264573"/>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a:solidFill>
                  <a:schemeClr val="folHlink"/>
                </a:solidFill>
                <a:cs typeface="Times New Roman" pitchFamily="18" charset="0"/>
              </a:rPr>
              <a:t>21 - 3</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Xuân phân</a:t>
            </a:r>
            <a:endParaRPr lang="en-US" sz="1400" b="1" dirty="0">
              <a:solidFill>
                <a:schemeClr val="folHlink"/>
              </a:solidFill>
              <a:cs typeface="Times New Roman" pitchFamily="18" charset="0"/>
            </a:endParaRPr>
          </a:p>
        </p:txBody>
      </p:sp>
      <p:sp>
        <p:nvSpPr>
          <p:cNvPr id="17" name="Text Box 20"/>
          <p:cNvSpPr txBox="1">
            <a:spLocks noChangeArrowheads="1"/>
          </p:cNvSpPr>
          <p:nvPr/>
        </p:nvSpPr>
        <p:spPr bwMode="auto">
          <a:xfrm>
            <a:off x="304800" y="4750272"/>
            <a:ext cx="7432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1400" b="1" dirty="0" smtClean="0">
                <a:solidFill>
                  <a:schemeClr val="folHlink"/>
                </a:solidFill>
                <a:cs typeface="Times New Roman" pitchFamily="18" charset="0"/>
              </a:rPr>
              <a:t>22 </a:t>
            </a:r>
            <a:r>
              <a:rPr lang="en-US" sz="1400" b="1" dirty="0">
                <a:solidFill>
                  <a:schemeClr val="folHlink"/>
                </a:solidFill>
                <a:cs typeface="Times New Roman" pitchFamily="18" charset="0"/>
              </a:rPr>
              <a:t>- 6 </a:t>
            </a:r>
            <a:br>
              <a:rPr lang="en-US" sz="1400" b="1" dirty="0">
                <a:solidFill>
                  <a:schemeClr val="folHlink"/>
                </a:solidFill>
                <a:cs typeface="Times New Roman" pitchFamily="18" charset="0"/>
              </a:rPr>
            </a:br>
            <a:r>
              <a:rPr lang="en-US" sz="1400" b="1" dirty="0" smtClean="0">
                <a:solidFill>
                  <a:schemeClr val="folHlink"/>
                </a:solidFill>
                <a:cs typeface="Times New Roman" pitchFamily="18" charset="0"/>
              </a:rPr>
              <a:t>Hạ chí</a:t>
            </a:r>
            <a:endParaRPr lang="en-US" sz="1400" b="1" dirty="0">
              <a:solidFill>
                <a:schemeClr val="folHlink"/>
              </a:solidFill>
              <a:cs typeface="Times New Roman" pitchFamily="18" charset="0"/>
            </a:endParaRPr>
          </a:p>
        </p:txBody>
      </p:sp>
      <p:pic>
        <p:nvPicPr>
          <p:cNvPr id="18" name="Picture 2" descr="C:\Users\ADMIN\Desktop\tải xuống.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2973670" y="4497670"/>
            <a:ext cx="912530" cy="912530"/>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1143000" y="4040254"/>
            <a:ext cx="4648199" cy="182714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7311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childTnLst>
                                    <p:animMotion origin="layout" path="M 1.11111E-6 -4.12581E-6 C 0.13871 -4.12581E-6 0.25191 0.0599 0.25191 0.1346 C 0.25191 0.20861 0.13871 0.26874 1.11111E-6 0.26874 C -0.13854 0.26874 -0.25139 0.20861 -0.25139 0.1346 C -0.25139 0.0599 -0.13854 -4.12581E-6 1.11111E-6 -4.12581E-6 Z " pathEditMode="relative" rAng="0" ptsTypes="fffff">
                                      <p:cBhvr>
                                        <p:cTn id="6" dur="10000" spd="-100000" fill="hold"/>
                                        <p:tgtEl>
                                          <p:spTgt spid="9"/>
                                        </p:tgtEl>
                                        <p:attrNameLst>
                                          <p:attrName>ppt_x</p:attrName>
                                          <p:attrName>ppt_y</p:attrName>
                                        </p:attrNameLst>
                                      </p:cBhvr>
                                      <p:rCtr x="17" y="13437"/>
                                    </p:animMotion>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
          <p:cNvSpPr/>
          <p:nvPr/>
        </p:nvSpPr>
        <p:spPr>
          <a:xfrm>
            <a:off x="2743200" y="337327"/>
            <a:ext cx="1066306" cy="90564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65000"/>
                  <a:lumOff val="35000"/>
                </a:schemeClr>
              </a:solidFill>
              <a:effectLst>
                <a:outerShdw blurRad="38100" dist="38100" dir="2700000" algn="tl">
                  <a:srgbClr val="000000">
                    <a:alpha val="43137"/>
                  </a:srgbClr>
                </a:outerShdw>
              </a:effectLst>
              <a:latin typeface="腾祥铁山楷书繁" panose="01010104010101010101" pitchFamily="2" charset="-122"/>
              <a:ea typeface="腾祥铁山楷书繁" panose="01010104010101010101" pitchFamily="2" charset="-122"/>
            </a:endParaRPr>
          </a:p>
        </p:txBody>
      </p:sp>
      <p:pic>
        <p:nvPicPr>
          <p:cNvPr id="17"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pic>
        <p:nvPicPr>
          <p:cNvPr id="10" name="图片 29"/>
          <p:cNvPicPr>
            <a:picLocks noChangeAspect="1"/>
          </p:cNvPicPr>
          <p:nvPr/>
        </p:nvPicPr>
        <p:blipFill rotWithShape="1">
          <a:blip r:embed="rId3">
            <a:extLst>
              <a:ext uri="{28A0092B-C50C-407E-A947-70E740481C1C}">
                <a14:useLocalDpi xmlns:a14="http://schemas.microsoft.com/office/drawing/2010/main" val="0"/>
              </a:ext>
            </a:extLst>
          </a:blip>
          <a:srcRect t="32129"/>
          <a:stretch/>
        </p:blipFill>
        <p:spPr>
          <a:xfrm flipH="1">
            <a:off x="-46100" y="-49060"/>
            <a:ext cx="3737234" cy="2536519"/>
          </a:xfrm>
          <a:prstGeom prst="rect">
            <a:avLst/>
          </a:prstGeom>
        </p:spPr>
      </p:pic>
      <p:pic>
        <p:nvPicPr>
          <p:cNvPr id="9"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1917" y="3418"/>
            <a:ext cx="3542083" cy="3395766"/>
          </a:xfrm>
          <a:prstGeom prst="rect">
            <a:avLst/>
          </a:prstGeom>
        </p:spPr>
      </p:pic>
      <p:sp>
        <p:nvSpPr>
          <p:cNvPr id="4" name="Oval 3"/>
          <p:cNvSpPr/>
          <p:nvPr/>
        </p:nvSpPr>
        <p:spPr>
          <a:xfrm>
            <a:off x="838200" y="685800"/>
            <a:ext cx="1066800" cy="1066800"/>
          </a:xfrm>
          <a:prstGeom prst="ellipse">
            <a:avLst/>
          </a:prstGeom>
          <a:blipFill>
            <a:blip r:embed="rId5"/>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itchFamily="18" charset="0"/>
                <a:cs typeface="Times New Roman" pitchFamily="18" charset="0"/>
              </a:rPr>
              <a:t>BÀI</a:t>
            </a:r>
          </a:p>
          <a:p>
            <a:pPr algn="ctr">
              <a:defRPr/>
            </a:pPr>
            <a:r>
              <a:rPr lang="en-US" sz="2400" b="1" dirty="0">
                <a:solidFill>
                  <a:srgbClr val="FF0000"/>
                </a:solidFill>
                <a:latin typeface="Times New Roman" pitchFamily="18" charset="0"/>
                <a:cs typeface="Times New Roman" pitchFamily="18" charset="0"/>
              </a:rPr>
              <a:t>7</a:t>
            </a:r>
          </a:p>
        </p:txBody>
      </p:sp>
      <p:sp>
        <p:nvSpPr>
          <p:cNvPr id="5" name="Rectangle 4"/>
          <p:cNvSpPr/>
          <p:nvPr/>
        </p:nvSpPr>
        <p:spPr>
          <a:xfrm>
            <a:off x="1905000" y="762000"/>
            <a:ext cx="6400800"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CHUYỂN ĐỘNG QUANH MẶT TRỜI CỦA TRÁI ĐẤT VÀ HỆ QUẢ </a:t>
            </a:r>
            <a:endParaRPr lang="en-US" sz="28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矩形 6"/>
          <p:cNvSpPr/>
          <p:nvPr/>
        </p:nvSpPr>
        <p:spPr>
          <a:xfrm>
            <a:off x="999432" y="2514599"/>
            <a:ext cx="7382568" cy="2667001"/>
          </a:xfrm>
          <a:prstGeom prst="rect">
            <a:avLst/>
          </a:prstGeom>
          <a:solidFill>
            <a:srgbClr val="A7BCB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t> </a:t>
            </a:r>
            <a:endParaRPr lang="zh-CN" altLang="en-US" sz="2400"/>
          </a:p>
        </p:txBody>
      </p:sp>
      <p:sp>
        <p:nvSpPr>
          <p:cNvPr id="7" name="矩形 12"/>
          <p:cNvSpPr/>
          <p:nvPr/>
        </p:nvSpPr>
        <p:spPr>
          <a:xfrm>
            <a:off x="1524000" y="2514599"/>
            <a:ext cx="6772968" cy="2242655"/>
          </a:xfrm>
          <a:prstGeom prst="rect">
            <a:avLst/>
          </a:prstGeom>
          <a:solidFill>
            <a:schemeClr val="bg1"/>
          </a:solidFill>
          <a:ln w="38100">
            <a:solidFill>
              <a:srgbClr val="FF0000"/>
            </a:solidFill>
            <a:prstDash val="sysDot"/>
          </a:ln>
          <a:effectLst>
            <a:glow rad="228600">
              <a:schemeClr val="accent2">
                <a:satMod val="175000"/>
                <a:alpha val="40000"/>
              </a:schemeClr>
            </a:glow>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200" b="1" i="1" dirty="0" smtClean="0">
                <a:solidFill>
                  <a:schemeClr val="tx1"/>
                </a:solidFill>
                <a:latin typeface="Times New Roman" pitchFamily="18" charset="0"/>
                <a:cs typeface="Times New Roman" pitchFamily="18" charset="0"/>
              </a:rPr>
              <a:t>- Hướng: từ Tây sang Đông (ngược chiều kim đồng hồ).</a:t>
            </a:r>
          </a:p>
          <a:p>
            <a:r>
              <a:rPr lang="en-US" altLang="zh-CN" sz="2200" b="1" i="1" dirty="0" smtClean="0">
                <a:solidFill>
                  <a:schemeClr val="tx1"/>
                </a:solidFill>
                <a:latin typeface="Times New Roman" pitchFamily="18" charset="0"/>
                <a:cs typeface="Times New Roman" pitchFamily="18" charset="0"/>
              </a:rPr>
              <a:t>- Quỹ đạo: hình elip gần tròn.</a:t>
            </a:r>
          </a:p>
          <a:p>
            <a:r>
              <a:rPr lang="en-US" altLang="zh-CN" sz="2200" b="1" i="1" dirty="0" smtClean="0">
                <a:solidFill>
                  <a:schemeClr val="tx1"/>
                </a:solidFill>
                <a:latin typeface="Times New Roman" pitchFamily="18" charset="0"/>
                <a:cs typeface="Times New Roman" pitchFamily="18" charset="0"/>
              </a:rPr>
              <a:t>- Thời gian quay hết 1 vòng: 365 ngày 6 giờ (≈ 1 năm)</a:t>
            </a:r>
          </a:p>
          <a:p>
            <a:r>
              <a:rPr lang="en-US" altLang="zh-CN" sz="2200" b="1" i="1" dirty="0" smtClean="0">
                <a:solidFill>
                  <a:schemeClr val="tx1"/>
                </a:solidFill>
                <a:latin typeface="Times New Roman" pitchFamily="18" charset="0"/>
                <a:cs typeface="Times New Roman" pitchFamily="18" charset="0"/>
              </a:rPr>
              <a:t>- Độ nghiêng và hướng nghiêng của trục Trái Đất: không đổi, luôn nghiêng 66º33’ so với mặt phẳng quỹ đạo.</a:t>
            </a:r>
            <a:endParaRPr lang="zh-CN" altLang="en-US" sz="2200" b="1" i="1" dirty="0">
              <a:solidFill>
                <a:schemeClr val="tx1"/>
              </a:solidFill>
              <a:latin typeface="Times New Roman" pitchFamily="18" charset="0"/>
              <a:cs typeface="Times New Roman" pitchFamily="18" charset="0"/>
            </a:endParaRPr>
          </a:p>
        </p:txBody>
      </p:sp>
      <p:sp>
        <p:nvSpPr>
          <p:cNvPr id="8" name="TextBox 7"/>
          <p:cNvSpPr txBox="1"/>
          <p:nvPr/>
        </p:nvSpPr>
        <p:spPr>
          <a:xfrm>
            <a:off x="685800" y="1855113"/>
            <a:ext cx="5715000" cy="430887"/>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I. </a:t>
            </a:r>
            <a:r>
              <a:rPr lang="en-US" sz="2200" b="1" u="sng" dirty="0" smtClean="0">
                <a:solidFill>
                  <a:srgbClr val="FF0000"/>
                </a:solidFill>
                <a:latin typeface="Times New Roman" pitchFamily="18" charset="0"/>
                <a:cs typeface="Times New Roman" pitchFamily="18" charset="0"/>
              </a:rPr>
              <a:t>Chuyển động quanh Mặt Trời của Trái Đất</a:t>
            </a:r>
            <a:r>
              <a:rPr lang="en-US" sz="2200" b="1" dirty="0" smtClean="0">
                <a:solidFill>
                  <a:srgbClr val="FF0000"/>
                </a:solidFill>
                <a:latin typeface="Times New Roman" pitchFamily="18" charset="0"/>
                <a:cs typeface="Times New Roman" pitchFamily="18" charset="0"/>
              </a:rPr>
              <a:t>:</a:t>
            </a:r>
            <a:endParaRPr lang="en-US" sz="2200" b="1" dirty="0">
              <a:solidFill>
                <a:srgbClr val="FF0000"/>
              </a:solidFill>
              <a:latin typeface="Times New Roman" pitchFamily="18" charset="0"/>
              <a:cs typeface="Times New Roman" pitchFamily="18" charset="0"/>
            </a:endParaRPr>
          </a:p>
        </p:txBody>
      </p:sp>
      <p:pic>
        <p:nvPicPr>
          <p:cNvPr id="11"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9289" y="89796"/>
            <a:ext cx="965256" cy="805989"/>
          </a:xfrm>
          <a:prstGeom prst="rect">
            <a:avLst/>
          </a:prstGeom>
        </p:spPr>
      </p:pic>
      <p:pic>
        <p:nvPicPr>
          <p:cNvPr id="12"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7" y="297359"/>
            <a:ext cx="2056246" cy="985580"/>
          </a:xfrm>
          <a:prstGeom prst="rect">
            <a:avLst/>
          </a:prstGeom>
        </p:spPr>
      </p:pic>
      <p:pic>
        <p:nvPicPr>
          <p:cNvPr id="13"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702208" y="1878523"/>
            <a:ext cx="1700264" cy="814953"/>
          </a:xfrm>
          <a:prstGeom prst="rect">
            <a:avLst/>
          </a:prstGeom>
        </p:spPr>
      </p:pic>
      <p:pic>
        <p:nvPicPr>
          <p:cNvPr id="14"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3607" y="2610544"/>
            <a:ext cx="1700264" cy="814953"/>
          </a:xfrm>
          <a:prstGeom prst="rect">
            <a:avLst/>
          </a:prstGeom>
        </p:spPr>
      </p:pic>
      <p:pic>
        <p:nvPicPr>
          <p:cNvPr id="15"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71178" y="1298306"/>
            <a:ext cx="867122" cy="805989"/>
          </a:xfrm>
          <a:prstGeom prst="rect">
            <a:avLst/>
          </a:prstGeom>
        </p:spPr>
      </p:pic>
      <p:pic>
        <p:nvPicPr>
          <p:cNvPr id="16" name="图片 1"/>
          <p:cNvPicPr>
            <a:picLocks noChangeAspect="1"/>
          </p:cNvPicPr>
          <p:nvPr/>
        </p:nvPicPr>
        <p:blipFill rotWithShape="1">
          <a:blip r:embed="rId9" cstate="print">
            <a:extLst>
              <a:ext uri="{28A0092B-C50C-407E-A947-70E740481C1C}">
                <a14:useLocalDpi xmlns:a14="http://schemas.microsoft.com/office/drawing/2010/main" val="0"/>
              </a:ext>
            </a:extLst>
          </a:blip>
          <a:srcRect t="39127" b="16381"/>
          <a:stretch/>
        </p:blipFill>
        <p:spPr>
          <a:xfrm>
            <a:off x="5601916" y="4757255"/>
            <a:ext cx="3542084" cy="2100745"/>
          </a:xfrm>
          <a:prstGeom prst="rect">
            <a:avLst/>
          </a:prstGeom>
        </p:spPr>
      </p:pic>
      <p:pic>
        <p:nvPicPr>
          <p:cNvPr id="19" name="图片 10">
            <a:extLst>
              <a:ext uri="{FF2B5EF4-FFF2-40B4-BE49-F238E27FC236}">
                <a16:creationId xmlns="" xmlns:a16="http://schemas.microsoft.com/office/drawing/2014/main" id="{43E0C609-3C12-48BF-9449-77725402BA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5791200"/>
            <a:ext cx="6015061"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4">
            <a:extLst>
              <a:ext uri="{FF2B5EF4-FFF2-40B4-BE49-F238E27FC236}">
                <a16:creationId xmlns="" xmlns:a16="http://schemas.microsoft.com/office/drawing/2014/main" id="{96A466EC-B468-4B7A-AC6A-2BE9667C73B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69093" y="5167531"/>
            <a:ext cx="2626186" cy="182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16">
            <a:extLst>
              <a:ext uri="{FF2B5EF4-FFF2-40B4-BE49-F238E27FC236}">
                <a16:creationId xmlns="" xmlns:a16="http://schemas.microsoft.com/office/drawing/2014/main" id="{9A5A4A07-8E07-4037-9694-8A058172EA5B}"/>
              </a:ext>
            </a:extLst>
          </p:cNvPr>
          <p:cNvGrpSpPr>
            <a:grpSpLocks/>
          </p:cNvGrpSpPr>
          <p:nvPr/>
        </p:nvGrpSpPr>
        <p:grpSpPr bwMode="auto">
          <a:xfrm>
            <a:off x="-105012" y="5578818"/>
            <a:ext cx="965200" cy="978082"/>
            <a:chOff x="3393422" y="3429000"/>
            <a:chExt cx="3117731" cy="2201738"/>
          </a:xfrm>
        </p:grpSpPr>
        <p:pic>
          <p:nvPicPr>
            <p:cNvPr id="22" name="图片 6">
              <a:extLst>
                <a:ext uri="{FF2B5EF4-FFF2-40B4-BE49-F238E27FC236}">
                  <a16:creationId xmlns="" xmlns:a16="http://schemas.microsoft.com/office/drawing/2014/main" id="{010DA046-D232-4D5E-80CD-A3BB0DC4550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3">
              <a:extLst>
                <a:ext uri="{FF2B5EF4-FFF2-40B4-BE49-F238E27FC236}">
                  <a16:creationId xmlns="" xmlns:a16="http://schemas.microsoft.com/office/drawing/2014/main" id="{FFDCCABB-D48C-4610-8200-34760B10A3A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图片 14">
            <a:extLst>
              <a:ext uri="{FF2B5EF4-FFF2-40B4-BE49-F238E27FC236}">
                <a16:creationId xmlns="" xmlns:a16="http://schemas.microsoft.com/office/drawing/2014/main" id="{1A0E351E-F9AF-497B-A41B-BF6B028EC2F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88593" y="6556900"/>
            <a:ext cx="299280" cy="39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9">
            <a:extLst>
              <a:ext uri="{FF2B5EF4-FFF2-40B4-BE49-F238E27FC236}">
                <a16:creationId xmlns="" xmlns:a16="http://schemas.microsoft.com/office/drawing/2014/main" id="{6210AC2F-AAD4-4D39-811C-EF251631ED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2413" y="5313363"/>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4">
            <a:extLst>
              <a:ext uri="{FF2B5EF4-FFF2-40B4-BE49-F238E27FC236}">
                <a16:creationId xmlns="" xmlns:a16="http://schemas.microsoft.com/office/drawing/2014/main" id="{1A0E351E-F9AF-497B-A41B-BF6B028EC2F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904999" y="6232571"/>
            <a:ext cx="583845" cy="73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5476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4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4000">
                                          <p:cBhvr additive="base">
                                            <p:cTn id="7" dur="30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8" dur="3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4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2000">
                                          <p:cBhvr additive="base">
                                            <p:cTn id="11" dur="2000" fill="hold"/>
                                            <p:tgtEl>
                                              <p:spTgt spid="7"/>
                                            </p:tgtEl>
                                            <p:attrNameLst>
                                              <p:attrName>ppt_x</p:attrName>
                                            </p:attrNameLst>
                                          </p:cBhvr>
                                          <p:tavLst>
                                            <p:tav tm="0">
                                              <p:val>
                                                <p:strVal val="0-#ppt_w/2"/>
                                              </p:val>
                                            </p:tav>
                                            <p:tav tm="100000">
                                              <p:val>
                                                <p:strVal val="#ppt_x"/>
                                              </p:val>
                                            </p:tav>
                                          </p:tavLst>
                                        </p:anim>
                                        <p:anim calcmode="lin" valueType="num" p14:bounceEnd="42000">
                                          <p:cBhvr additive="base">
                                            <p:cTn id="12"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0-#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2168" b="52987"/>
          <a:stretch/>
        </p:blipFill>
        <p:spPr>
          <a:xfrm>
            <a:off x="2342" y="0"/>
            <a:ext cx="9141658" cy="6858000"/>
          </a:xfrm>
          <a:prstGeom prst="rect">
            <a:avLst/>
          </a:prstGeom>
        </p:spPr>
      </p:pic>
      <p:sp>
        <p:nvSpPr>
          <p:cNvPr id="4" name="Rectangle 3"/>
          <p:cNvSpPr/>
          <p:nvPr/>
        </p:nvSpPr>
        <p:spPr>
          <a:xfrm>
            <a:off x="685800" y="381000"/>
            <a:ext cx="360650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LUYỆN TẬP:</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TextBox 4"/>
          <p:cNvSpPr txBox="1"/>
          <p:nvPr/>
        </p:nvSpPr>
        <p:spPr>
          <a:xfrm>
            <a:off x="914400" y="1150441"/>
            <a:ext cx="7543800" cy="707886"/>
          </a:xfrm>
          <a:prstGeom prst="rect">
            <a:avLst/>
          </a:prstGeom>
          <a:noFill/>
        </p:spPr>
        <p:txBody>
          <a:bodyPr wrap="square" rtlCol="0">
            <a:spAutoFit/>
          </a:bodyPr>
          <a:lstStyle/>
          <a:p>
            <a:r>
              <a:rPr lang="en-US" sz="2000" b="1" i="1" dirty="0" smtClean="0">
                <a:solidFill>
                  <a:srgbClr val="FF0000"/>
                </a:solidFill>
                <a:latin typeface="Times New Roman" pitchFamily="18" charset="0"/>
                <a:cs typeface="Times New Roman" pitchFamily="18" charset="0"/>
              </a:rPr>
              <a:t>Câu 1: Hãy điền nội dung phù hợp với đặc điểm chuyển động xung quanh Mặt Trời của trái Đất vào bảng sau:</a:t>
            </a:r>
            <a:endParaRPr lang="en-US" sz="2000" b="1" i="1" dirty="0">
              <a:solidFill>
                <a:srgbClr val="FF0000"/>
              </a:solidFill>
              <a:latin typeface="Times New Roman" pitchFamily="18" charset="0"/>
              <a:cs typeface="Times New Roman" pitchFamily="18" charset="0"/>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038156"/>
            <a:ext cx="7315199" cy="3905444"/>
          </a:xfrm>
          <a:prstGeom prst="rect">
            <a:avLst/>
          </a:prstGeom>
        </p:spPr>
      </p:pic>
      <p:sp>
        <p:nvSpPr>
          <p:cNvPr id="8" name="TextBox 7"/>
          <p:cNvSpPr txBox="1"/>
          <p:nvPr/>
        </p:nvSpPr>
        <p:spPr>
          <a:xfrm>
            <a:off x="1219200" y="3124200"/>
            <a:ext cx="1339147" cy="2308324"/>
          </a:xfrm>
          <a:prstGeom prst="rect">
            <a:avLst/>
          </a:prstGeom>
          <a:noFill/>
        </p:spPr>
        <p:txBody>
          <a:bodyPr wrap="square" rtlCol="0">
            <a:spAutoFit/>
          </a:bodyPr>
          <a:lstStyle/>
          <a:p>
            <a:pPr algn="ctr"/>
            <a:r>
              <a:rPr lang="en-US" sz="3600" b="1" dirty="0" smtClean="0">
                <a:solidFill>
                  <a:srgbClr val="FF0000"/>
                </a:solidFill>
                <a:latin typeface="Times New Roman" pitchFamily="18" charset="0"/>
                <a:cs typeface="Times New Roman" pitchFamily="18" charset="0"/>
              </a:rPr>
              <a:t>Từ</a:t>
            </a:r>
          </a:p>
          <a:p>
            <a:pPr algn="ctr"/>
            <a:r>
              <a:rPr lang="en-US" sz="3600" b="1" dirty="0" smtClean="0">
                <a:solidFill>
                  <a:srgbClr val="FF0000"/>
                </a:solidFill>
                <a:latin typeface="Times New Roman" pitchFamily="18" charset="0"/>
                <a:cs typeface="Times New Roman" pitchFamily="18" charset="0"/>
              </a:rPr>
              <a:t>Tây</a:t>
            </a:r>
          </a:p>
          <a:p>
            <a:pPr algn="ctr"/>
            <a:r>
              <a:rPr lang="en-US" sz="3600" b="1" dirty="0">
                <a:solidFill>
                  <a:srgbClr val="FF0000"/>
                </a:solidFill>
                <a:latin typeface="Times New Roman" pitchFamily="18" charset="0"/>
                <a:cs typeface="Times New Roman" pitchFamily="18" charset="0"/>
              </a:rPr>
              <a:t>s</a:t>
            </a:r>
            <a:r>
              <a:rPr lang="en-US" sz="3600" b="1" dirty="0" smtClean="0">
                <a:solidFill>
                  <a:srgbClr val="FF0000"/>
                </a:solidFill>
                <a:latin typeface="Times New Roman" pitchFamily="18" charset="0"/>
                <a:cs typeface="Times New Roman" pitchFamily="18" charset="0"/>
              </a:rPr>
              <a:t>ang</a:t>
            </a:r>
          </a:p>
          <a:p>
            <a:pPr algn="ctr"/>
            <a:r>
              <a:rPr lang="en-US" sz="3600" b="1" dirty="0" smtClean="0">
                <a:solidFill>
                  <a:srgbClr val="FF0000"/>
                </a:solidFill>
                <a:latin typeface="Times New Roman" pitchFamily="18" charset="0"/>
                <a:cs typeface="Times New Roman" pitchFamily="18" charset="0"/>
              </a:rPr>
              <a:t>Đông</a:t>
            </a:r>
            <a:endParaRPr lang="en-US" sz="3600" b="1" dirty="0">
              <a:solidFill>
                <a:srgbClr val="FF0000"/>
              </a:solidFill>
              <a:latin typeface="Times New Roman" pitchFamily="18" charset="0"/>
              <a:cs typeface="Times New Roman" pitchFamily="18" charset="0"/>
            </a:endParaRPr>
          </a:p>
        </p:txBody>
      </p:sp>
      <p:sp>
        <p:nvSpPr>
          <p:cNvPr id="9" name="TextBox 8"/>
          <p:cNvSpPr txBox="1"/>
          <p:nvPr/>
        </p:nvSpPr>
        <p:spPr>
          <a:xfrm>
            <a:off x="3124200" y="3239631"/>
            <a:ext cx="2133600" cy="2246769"/>
          </a:xfrm>
          <a:prstGeom prst="rect">
            <a:avLst/>
          </a:prstGeom>
          <a:no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Độ nghiêng và hướng của trục Trái Đất đều không đổi.</a:t>
            </a:r>
          </a:p>
        </p:txBody>
      </p:sp>
      <p:sp>
        <p:nvSpPr>
          <p:cNvPr id="10" name="TextBox 9"/>
          <p:cNvSpPr txBox="1"/>
          <p:nvPr/>
        </p:nvSpPr>
        <p:spPr>
          <a:xfrm>
            <a:off x="5867400" y="3048000"/>
            <a:ext cx="1872547" cy="2123658"/>
          </a:xfrm>
          <a:prstGeom prst="rect">
            <a:avLst/>
          </a:prstGeom>
          <a:noFill/>
        </p:spPr>
        <p:txBody>
          <a:bodyPr wrap="square" rtlCol="0">
            <a:spAutoFit/>
          </a:bodyPr>
          <a:lstStyle/>
          <a:p>
            <a:pPr algn="ctr"/>
            <a:r>
              <a:rPr lang="en-US" sz="4400" b="1" dirty="0" smtClean="0">
                <a:solidFill>
                  <a:srgbClr val="FF0000"/>
                </a:solidFill>
                <a:latin typeface="Times New Roman" pitchFamily="18" charset="0"/>
                <a:cs typeface="Times New Roman" pitchFamily="18" charset="0"/>
              </a:rPr>
              <a:t>365 ngày</a:t>
            </a:r>
          </a:p>
          <a:p>
            <a:pPr algn="ctr"/>
            <a:r>
              <a:rPr lang="en-US" sz="4400" b="1" dirty="0" smtClean="0">
                <a:solidFill>
                  <a:srgbClr val="FF0000"/>
                </a:solidFill>
                <a:latin typeface="Times New Roman" pitchFamily="18" charset="0"/>
                <a:cs typeface="Times New Roman" pitchFamily="18" charset="0"/>
              </a:rPr>
              <a:t> 6 giờ</a:t>
            </a:r>
          </a:p>
        </p:txBody>
      </p:sp>
    </p:spTree>
    <p:extLst>
      <p:ext uri="{BB962C8B-B14F-4D97-AF65-F5344CB8AC3E}">
        <p14:creationId xmlns:p14="http://schemas.microsoft.com/office/powerpoint/2010/main" val="11475809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1005</TotalTime>
  <Words>2462</Words>
  <Application>Microsoft Office PowerPoint</Application>
  <PresentationFormat>On-screen Show (4:3)</PresentationFormat>
  <Paragraphs>346</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96</cp:revision>
  <dcterms:created xsi:type="dcterms:W3CDTF">2021-11-29T09:11:08Z</dcterms:created>
  <dcterms:modified xsi:type="dcterms:W3CDTF">2022-12-05T01:56:07Z</dcterms:modified>
</cp:coreProperties>
</file>