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0" r:id="rId3"/>
    <p:sldMasterId id="2147483712" r:id="rId4"/>
    <p:sldMasterId id="2147483792" r:id="rId5"/>
  </p:sldMasterIdLst>
  <p:notesMasterIdLst>
    <p:notesMasterId r:id="rId47"/>
  </p:notesMasterIdLst>
  <p:sldIdLst>
    <p:sldId id="287" r:id="rId6"/>
    <p:sldId id="288" r:id="rId7"/>
    <p:sldId id="289" r:id="rId8"/>
    <p:sldId id="290" r:id="rId9"/>
    <p:sldId id="291" r:id="rId10"/>
    <p:sldId id="260" r:id="rId11"/>
    <p:sldId id="261" r:id="rId12"/>
    <p:sldId id="292" r:id="rId13"/>
    <p:sldId id="293" r:id="rId14"/>
    <p:sldId id="294" r:id="rId15"/>
    <p:sldId id="302" r:id="rId16"/>
    <p:sldId id="297" r:id="rId17"/>
    <p:sldId id="298" r:id="rId18"/>
    <p:sldId id="299" r:id="rId19"/>
    <p:sldId id="300" r:id="rId20"/>
    <p:sldId id="306" r:id="rId21"/>
    <p:sldId id="303" r:id="rId22"/>
    <p:sldId id="304" r:id="rId23"/>
    <p:sldId id="305" r:id="rId24"/>
    <p:sldId id="258" r:id="rId25"/>
    <p:sldId id="323" r:id="rId26"/>
    <p:sldId id="281" r:id="rId27"/>
    <p:sldId id="312" r:id="rId28"/>
    <p:sldId id="308" r:id="rId29"/>
    <p:sldId id="309" r:id="rId30"/>
    <p:sldId id="310" r:id="rId31"/>
    <p:sldId id="311" r:id="rId32"/>
    <p:sldId id="282" r:id="rId33"/>
    <p:sldId id="264" r:id="rId34"/>
    <p:sldId id="284" r:id="rId35"/>
    <p:sldId id="313" r:id="rId36"/>
    <p:sldId id="314" r:id="rId37"/>
    <p:sldId id="315" r:id="rId38"/>
    <p:sldId id="316" r:id="rId39"/>
    <p:sldId id="317" r:id="rId40"/>
    <p:sldId id="318" r:id="rId41"/>
    <p:sldId id="319" r:id="rId42"/>
    <p:sldId id="320" r:id="rId43"/>
    <p:sldId id="321" r:id="rId44"/>
    <p:sldId id="322" r:id="rId45"/>
    <p:sldId id="286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87" d="100"/>
          <a:sy n="87" d="100"/>
        </p:scale>
        <p:origin x="-528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56713D-FD68-471C-BE02-815B5F39C984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DBCE0-290C-425B-9061-FC81000B5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920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cs typeface="等线"/>
            </a:endParaRPr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71EE0BA-C7A7-4975-8AF1-8E0249A84500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972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cs typeface="等线"/>
            </a:endParaRPr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71EE0BA-C7A7-4975-8AF1-8E0249A84500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506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cs typeface="等线"/>
            </a:endParaRPr>
          </a:p>
        </p:txBody>
      </p:sp>
      <p:sp>
        <p:nvSpPr>
          <p:cNvPr id="31747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7519CA-AE93-43A3-B6BD-0609F76C646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2" charset="-122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SimSun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769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52316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39549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04964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E6CAE-C9F7-4AB2-90D1-592D23797D7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C01F8-A1CE-4837-97E0-E27C305BB1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884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E6CAE-C9F7-4AB2-90D1-592D23797D7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C01F8-A1CE-4837-97E0-E27C305BB1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470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E6CAE-C9F7-4AB2-90D1-592D23797D7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C01F8-A1CE-4837-97E0-E27C305BB1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468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E6CAE-C9F7-4AB2-90D1-592D23797D7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C01F8-A1CE-4837-97E0-E27C305BB1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860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E6CAE-C9F7-4AB2-90D1-592D23797D7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C01F8-A1CE-4837-97E0-E27C305BB1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974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E6CAE-C9F7-4AB2-90D1-592D23797D7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C01F8-A1CE-4837-97E0-E27C305BB1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3747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E6CAE-C9F7-4AB2-90D1-592D23797D7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C01F8-A1CE-4837-97E0-E27C305BB1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7860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E6CAE-C9F7-4AB2-90D1-592D23797D7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C01F8-A1CE-4837-97E0-E27C305BB1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938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57770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E6CAE-C9F7-4AB2-90D1-592D23797D7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C01F8-A1CE-4837-97E0-E27C305BB1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653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E6CAE-C9F7-4AB2-90D1-592D23797D7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C01F8-A1CE-4837-97E0-E27C305BB1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5857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E6CAE-C9F7-4AB2-90D1-592D23797D7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C01F8-A1CE-4837-97E0-E27C305BB1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211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AFFAD5-970C-416A-AA4B-DDBD15AA8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5974B51-573C-41CB-9EB7-07C7BCB5FB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27840DC-3457-4696-AE91-7B14EA305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5073F1-B096-4DB9-BBBB-F5B5CEB23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1A7352-19B5-4CE2-A755-93DC277CF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3719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A6518E-40C9-4DA0-974C-3091B007C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DCA08D5-8A00-46FE-9F4A-9B42C07CE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E402AB-3A6D-4EDD-BC5C-EADD64EDC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323C2CF-B15A-4849-A3F6-3C9F3C88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C7B814D-BB37-4D29-A72A-3200A6BD5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4360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37EFDD-52BF-446E-9AD5-A37B1608F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7E077B3-B985-4EE0-AEC2-3ECFD1FA4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4EFE7C0-05BC-4A1D-90A4-A5AC1CBEC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E39DC81-3554-42E5-ACDA-7A3F40537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EF08A0-4166-4675-9DEA-812D0619F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0208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4BB471-D695-46F7-ABB5-18CE2C3FB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7FD029F-F856-4DE5-8772-F04CBE4726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9322215-70F4-4778-90BB-5EEAD52492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93918EC-0858-46EB-AD26-C1DCA570C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20E03D6-E156-457C-B2E6-C30D1C943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3D85E3F-515A-4374-976B-ECBAE5E27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330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0CADB0-E447-48E6-AA02-D743D58B5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B289CE4-5557-4532-A8A0-63582007E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85F508A-1534-44DA-A3C7-4FA6C0C0B4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E186B99-FF88-4600-A42D-8254E559D1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0B81EF0-77A6-49C0-B154-37FA5F2B46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A9BF86A-428A-459D-9CCE-D2B5B8A88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7579867-0FD4-435C-9632-426EDDD6E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60B3297-2BBA-47BB-B072-D84976DE1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2589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45ABED-6BC2-4047-ADC0-488C5ABF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F570504-BBE9-491A-9DE5-298BE6B0E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7FC1D49-A3B3-4D4A-8809-51448F6B8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6727908-0B26-4E16-90FA-9375A6FAC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7261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7BD1598-66AA-487E-ADBC-21EE7B105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120FB54-E7FB-47B8-97CB-2D04ACDAD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7FC5FBF-4265-4102-8BCD-8061B07F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805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308676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38DBF3-59E4-4D7A-AC99-74A5BC63D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5AC6433-94D1-431B-A4F7-8339E9552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30CDE82-754A-46E7-8BFB-E8984B7A3B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5B9D228-3DB8-4D38-A610-75A0834A6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E5E5219-68C4-44A7-B91B-3BBE2D400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9F5B62A-D93D-42A4-A9AB-0D58CE367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7098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99A522-42E5-4670-AB3D-0EC4EC6F6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5A78641-D499-4EC9-BBFD-F87DE83114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358603A-3872-4404-98DB-9040BCFF5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691BDC4-309F-4240-B464-DBEEA7999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A846963-37EA-4564-899D-FD3215166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50BD3C6-33A4-4FA0-9072-5630521F5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6522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9B2222-146C-4A27-A341-3BD47CB6F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6905FDA-EB87-4C11-8C6A-C2D7D019AB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39C3B2-305C-44C9-9F4D-FD2A90E7C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29A633A-8FCD-414E-864C-7DAD48598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4996B1D-24B3-41ED-9453-C88B563D7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961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0129198-18E9-49A8-92B3-68C5F1ACEA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EEB4DBD-C6E0-4326-922B-60AB15BBB1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B350E3-8229-41A4-8858-A37E7CFCE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C7E4215-BDF7-4326-9B50-18EA8BCBC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08A7C0-F09E-4F84-9D77-1235EC715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1282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AFFAD5-970C-416A-AA4B-DDBD15AA8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5974B51-573C-41CB-9EB7-07C7BCB5FB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27840DC-3457-4696-AE91-7B14EA305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5073F1-B096-4DB9-BBBB-F5B5CEB23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1A7352-19B5-4CE2-A755-93DC277CF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2297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A6518E-40C9-4DA0-974C-3091B007C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DCA08D5-8A00-46FE-9F4A-9B42C07CE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E402AB-3A6D-4EDD-BC5C-EADD64EDC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323C2CF-B15A-4849-A3F6-3C9F3C88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C7B814D-BB37-4D29-A72A-3200A6BD5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1579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37EFDD-52BF-446E-9AD5-A37B1608F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7E077B3-B985-4EE0-AEC2-3ECFD1FA4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4EFE7C0-05BC-4A1D-90A4-A5AC1CBEC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E39DC81-3554-42E5-ACDA-7A3F40537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EF08A0-4166-4675-9DEA-812D0619F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429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4BB471-D695-46F7-ABB5-18CE2C3FB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7FD029F-F856-4DE5-8772-F04CBE4726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9322215-70F4-4778-90BB-5EEAD52492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93918EC-0858-46EB-AD26-C1DCA570C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20E03D6-E156-457C-B2E6-C30D1C943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3D85E3F-515A-4374-976B-ECBAE5E27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609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0CADB0-E447-48E6-AA02-D743D58B5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B289CE4-5557-4532-A8A0-63582007E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85F508A-1534-44DA-A3C7-4FA6C0C0B4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E186B99-FF88-4600-A42D-8254E559D1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0B81EF0-77A6-49C0-B154-37FA5F2B46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A9BF86A-428A-459D-9CCE-D2B5B8A88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7579867-0FD4-435C-9632-426EDDD6E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60B3297-2BBA-47BB-B072-D84976DE1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1855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45ABED-6BC2-4047-ADC0-488C5ABF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F570504-BBE9-491A-9DE5-298BE6B0E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7FC1D49-A3B3-4D4A-8809-51448F6B8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6727908-0B26-4E16-90FA-9375A6FAC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979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8880414" y="6431122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658073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7BD1598-66AA-487E-ADBC-21EE7B105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120FB54-E7FB-47B8-97CB-2D04ACDAD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7FC5FBF-4265-4102-8BCD-8061B07F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7698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38DBF3-59E4-4D7A-AC99-74A5BC63D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5AC6433-94D1-431B-A4F7-8339E9552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30CDE82-754A-46E7-8BFB-E8984B7A3B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5B9D228-3DB8-4D38-A610-75A0834A6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E5E5219-68C4-44A7-B91B-3BBE2D400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9F5B62A-D93D-42A4-A9AB-0D58CE367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3348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99A522-42E5-4670-AB3D-0EC4EC6F6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5A78641-D499-4EC9-BBFD-F87DE83114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358603A-3872-4404-98DB-9040BCFF5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691BDC4-309F-4240-B464-DBEEA7999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A846963-37EA-4564-899D-FD3215166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50BD3C6-33A4-4FA0-9072-5630521F5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9944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9B2222-146C-4A27-A341-3BD47CB6F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6905FDA-EB87-4C11-8C6A-C2D7D019AB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39C3B2-305C-44C9-9F4D-FD2A90E7C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29A633A-8FCD-414E-864C-7DAD48598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4996B1D-24B3-41ED-9453-C88B563D7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8448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0129198-18E9-49A8-92B3-68C5F1ACEA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EEB4DBD-C6E0-4326-922B-60AB15BBB1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B350E3-8229-41A4-8858-A37E7CFCE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C7E4215-BDF7-4326-9B50-18EA8BCBC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08A7C0-F09E-4F84-9D77-1235EC715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4609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1CC8AC-4C76-41A0-84B1-6BE7E64766F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1553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228983-6FE1-47C8-A21B-E8825771E09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AA951-F883-490D-863C-71EB5643991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542974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32B097-B646-420C-9923-54335B88140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9A6F3A-8A43-4E94-9428-6F80AD9E8D9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382356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C4E62-076D-4727-900D-2FECB837039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63124D-C24C-41C8-89AD-7B7B0C1259A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075571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 userDrawn="1"/>
        </p:nvSpPr>
        <p:spPr>
          <a:xfrm>
            <a:off x="8880475" y="6430963"/>
            <a:ext cx="774700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PPT</a:t>
            </a: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行业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PPT</a:t>
            </a: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www.1ppt.com/hangye/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节日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PPT</a:t>
            </a: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www.1ppt.com/sucai/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PPT</a:t>
            </a: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www.1ppt.com/tubiao/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优秀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PPT</a:t>
            </a: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www.1ppt.com/powerpoint/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Word</a:t>
            </a: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www.1ppt.com/excel/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www.1ppt.com/kejian/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www.1ppt.com/shiti/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www.1ppt.com/jiaoan/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www.1ppt.com/ziti/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 </a:t>
            </a:r>
            <a:endParaRPr kumimoji="0" lang="zh-CN" altLang="en-US" sz="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宋体" panose="02010600030101010101" pitchFamily="2" charset="-122"/>
              <a:cs typeface="Arial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6627D-7569-4671-850D-00D218A77F8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09760-15EB-44D9-882E-D22A68AF7FD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48084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878140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75CDE-0810-45AE-92CB-10BB393F540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A9595-DB08-434F-99AE-874C0695FCF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602899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7AF1A-1141-44BD-A8D4-9DF293DC795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D4605F-C2E2-4316-B61B-E9357E60CB4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543393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256AC8-32F9-44AD-B40F-C7FEAFB010F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FA78C8-5126-4BB2-A7A9-B694D407EAA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781120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3517CE-3EFE-4581-AD30-46056EC3E1B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6279B-59E5-45B8-B879-5E6FCD2E15F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527782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ED838-C3BE-4C6F-A32F-F4D5FF50E7B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78232B-9040-4F82-AC47-AAE81777A8C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208795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DF9E6C-A56B-444C-9BAF-1C99A144BF4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883D9-BA3A-4BD6-88CB-D346301D983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102806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63879-F217-44AC-93E3-E1D23E444571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E09B2-590D-446A-802A-EE59498D405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57200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52123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55202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59835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79028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503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E6CAE-C9F7-4AB2-90D1-592D23797D7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C01F8-A1CE-4837-97E0-E27C305BB1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684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C32523A-2785-4EB9-AB5A-41CEBB754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80958E5-FB7A-495D-A551-538411D93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70C42A0-81F4-4E55-8D04-41188884D9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1E192EB-150D-4D41-AF35-37185A3167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69AD0DB-381E-40D9-AD75-C37985648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414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C32523A-2785-4EB9-AB5A-41CEBB754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80958E5-FB7A-495D-A551-538411D93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70C42A0-81F4-4E55-8D04-41188884D9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1E192EB-150D-4D41-AF35-37185A3167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69AD0DB-381E-40D9-AD75-C37985648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416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80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DB6653-3F6E-495D-A03D-62796402075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46C51-18C5-4085-BF41-8CF200115C7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13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slow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50+ Khung Powerpoint đẹp nhấ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5094" y="765970"/>
            <a:ext cx="9421813" cy="532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" descr="D:\Users\Administrator\Desktop\Sach-giao-khoa-lich-su-dia-li-6-chan-troi-sang-tao-500x5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2492" y="1219200"/>
            <a:ext cx="3586908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59053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" t="17025" r="40551" b="41488"/>
          <a:stretch/>
        </p:blipFill>
        <p:spPr bwMode="auto">
          <a:xfrm>
            <a:off x="32329" y="3612328"/>
            <a:ext cx="12159673" cy="324567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7" t="4456" r="9798" b="46053"/>
          <a:stretch/>
        </p:blipFill>
        <p:spPr bwMode="auto">
          <a:xfrm>
            <a:off x="-31750" y="0"/>
            <a:ext cx="6699249" cy="352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4" t="20039" r="40551" b="41488"/>
          <a:stretch/>
        </p:blipFill>
        <p:spPr bwMode="auto">
          <a:xfrm>
            <a:off x="6667499" y="15464"/>
            <a:ext cx="5524503" cy="350520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03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511630" y="0"/>
            <a:ext cx="1128630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SỰ XUẤT HIỆN CỦA CÔNG CỤ LAO ĐỘNG BẰNG KIM LOẠI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38050" y="2544979"/>
            <a:ext cx="1793965" cy="523220"/>
          </a:xfrm>
          <a:prstGeom prst="rect">
            <a:avLst/>
          </a:prstGeom>
          <a:solidFill>
            <a:srgbClr val="FFFF00"/>
          </a:solidFill>
          <a:ln w="63500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09752" y="2079183"/>
            <a:ext cx="957507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022771" y="1839708"/>
            <a:ext cx="0" cy="47894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85612" y="2362190"/>
            <a:ext cx="535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635033" y="1796177"/>
            <a:ext cx="0" cy="478949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1780" y="1214774"/>
            <a:ext cx="2926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 niên kỉ VI TCN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285015" y="1839708"/>
            <a:ext cx="0" cy="47894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009209" y="1153875"/>
            <a:ext cx="3381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niên kỉ II TCN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4009209" y="2531600"/>
            <a:ext cx="2666998" cy="523220"/>
          </a:xfrm>
          <a:prstGeom prst="rect">
            <a:avLst/>
          </a:prstGeom>
          <a:solidFill>
            <a:srgbClr val="FFFF00"/>
          </a:solidFill>
          <a:ln w="63500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</a:t>
            </a:r>
            <a:r>
              <a:rPr lang="en-US" altLang="en-US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thau, Sắt</a:t>
            </a:r>
            <a:endParaRPr lang="en-US" altLang="en-US" sz="2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2" t="34883" r="13005" b="17842"/>
          <a:stretch/>
        </p:blipFill>
        <p:spPr bwMode="auto">
          <a:xfrm>
            <a:off x="174714" y="3155285"/>
            <a:ext cx="2920636" cy="303886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8" t="20273" r="7067" b="37962"/>
          <a:stretch/>
        </p:blipFill>
        <p:spPr bwMode="auto">
          <a:xfrm>
            <a:off x="3899535" y="3155285"/>
            <a:ext cx="2886346" cy="201542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" t="14757" r="60687" b="34628"/>
          <a:stretch/>
        </p:blipFill>
        <p:spPr bwMode="auto">
          <a:xfrm>
            <a:off x="6878914" y="3155285"/>
            <a:ext cx="2646086" cy="201542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85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6" grpId="0"/>
      <p:bldP spid="18" grpId="0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t="4550" r="2231" b="18734"/>
          <a:stretch/>
        </p:blipFill>
        <p:spPr bwMode="auto">
          <a:xfrm>
            <a:off x="0" y="3"/>
            <a:ext cx="12192000" cy="769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92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6432" y="1679204"/>
            <a:ext cx="12192000" cy="261609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121915" tIns="60957" rIns="121915" bIns="60957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?.</a:t>
            </a:r>
          </a:p>
        </p:txBody>
      </p:sp>
    </p:spTree>
    <p:extLst>
      <p:ext uri="{BB962C8B-B14F-4D97-AF65-F5344CB8AC3E}">
        <p14:creationId xmlns:p14="http://schemas.microsoft.com/office/powerpoint/2010/main" val="15526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600200"/>
            <a:ext cx="12192000" cy="30777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121915" tIns="60957" rIns="121915" bIns="60957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Quan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sát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hình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biết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công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cụ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kim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loại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có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điểm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gì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khác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biệt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về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chủng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loại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hình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dáng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so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với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công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cụ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đá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?.</a:t>
            </a:r>
          </a:p>
        </p:txBody>
      </p:sp>
      <p:pic>
        <p:nvPicPr>
          <p:cNvPr id="6" name="Picture 2" descr="Khoa học xã hội 6 bài 3: Xã hội nguyên thủy - Tech12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1" y="1"/>
            <a:ext cx="57277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Vì Sao Xã Hội Nguyên Thủy Tan Rã ? Vì Sao Xã Hội Nguyên Thủy Tan Rã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1" y="48683"/>
            <a:ext cx="6362700" cy="327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ông cụ lao động của người nguyên thủy - Lịch sử 6 - Huỳnh Phi Hạt - Thư  viện Tư liệu giáo dụ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1" y="3327401"/>
            <a:ext cx="6362700" cy="353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13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295402"/>
            <a:ext cx="12192000" cy="406264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121915" tIns="60957" rIns="121915" bIns="60957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Quan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sát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hình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biết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công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cụ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kim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loại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được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sử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dụng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vào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mục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đích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gì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trong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đời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sống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của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con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người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cuối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thời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nguyên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thuỷ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?.</a:t>
            </a:r>
          </a:p>
        </p:txBody>
      </p:sp>
      <p:pic>
        <p:nvPicPr>
          <p:cNvPr id="4" name="Picture 2" descr="Giải bài tập Lịch sử 6 trang 27 Chân trời sáng tạ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84667"/>
            <a:ext cx="12217400" cy="677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ịch sử 6 Bài 5: Sự chuyển biến từ xã hội nguyên thủy sang xã hội có giai  cấp - Blog Tiền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49645"/>
            <a:ext cx="4470400" cy="520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hu khảo cổ Ban Chiang - điểm khám phá thú vị ở Thái La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9929"/>
          <a:stretch/>
        </p:blipFill>
        <p:spPr bwMode="auto">
          <a:xfrm>
            <a:off x="8026400" y="84667"/>
            <a:ext cx="3810000" cy="256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08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6432" y="1679204"/>
            <a:ext cx="12192000" cy="289309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121915" tIns="60957" rIns="121915" bIns="60957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6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35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73" y="479138"/>
            <a:ext cx="10526486" cy="6378862"/>
          </a:xfrm>
        </p:spPr>
      </p:pic>
    </p:spTree>
    <p:extLst>
      <p:ext uri="{BB962C8B-B14F-4D97-AF65-F5344CB8AC3E}">
        <p14:creationId xmlns:p14="http://schemas.microsoft.com/office/powerpoint/2010/main" val="395322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72" y="1360714"/>
            <a:ext cx="5268686" cy="5268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372" y="1360714"/>
            <a:ext cx="5453742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48" name="Text Box 8"/>
          <p:cNvSpPr txBox="1">
            <a:spLocks noChangeArrowheads="1"/>
          </p:cNvSpPr>
          <p:nvPr/>
        </p:nvSpPr>
        <p:spPr bwMode="auto">
          <a:xfrm>
            <a:off x="1752600" y="152400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00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Nhờ có sắt, con người có thể xẻ gỗ đóng thuyền đi biển, làm nhà ở</a:t>
            </a:r>
          </a:p>
        </p:txBody>
      </p:sp>
    </p:spTree>
    <p:extLst>
      <p:ext uri="{BB962C8B-B14F-4D97-AF65-F5344CB8AC3E}">
        <p14:creationId xmlns:p14="http://schemas.microsoft.com/office/powerpoint/2010/main" val="295690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19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19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88456" y="313009"/>
            <a:ext cx="7680960" cy="536575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en-US" sz="32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Các ngành thủ công ra đời: </a:t>
            </a:r>
            <a:r>
              <a:rPr lang="en-US" altLang="en-US" sz="3200" b="1" dirty="0" smtClean="0">
                <a:solidFill>
                  <a:srgbClr val="800000"/>
                </a:solidFill>
                <a:latin typeface="Times New Roman" panose="02020603050405020304" pitchFamily="18" charset="0"/>
              </a:rPr>
              <a:t>Luyện kim, chế tạo công cụ lao động, chế tạo vũ khí …</a:t>
            </a:r>
            <a:endParaRPr lang="en-US" altLang="en-US" sz="3200" b="1" dirty="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0" name="Picture 2" descr="Nghề rèn sắt Đa Hộ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57" y="1575582"/>
            <a:ext cx="5355932" cy="454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àng rèn Phúc Sen - Báo ảnh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208" y="1676298"/>
            <a:ext cx="6339792" cy="444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97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7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0" t="11333" r="5287" b="38000"/>
          <a:stretch/>
        </p:blipFill>
        <p:spPr bwMode="auto">
          <a:xfrm>
            <a:off x="1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9" t="16519" r="15917" b="17187"/>
          <a:stretch/>
        </p:blipFill>
        <p:spPr bwMode="auto">
          <a:xfrm>
            <a:off x="114301" y="261257"/>
            <a:ext cx="12077699" cy="638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7" t="63077" r="19960" b="1"/>
          <a:stretch/>
        </p:blipFill>
        <p:spPr bwMode="auto">
          <a:xfrm>
            <a:off x="3422071" y="3835405"/>
            <a:ext cx="6359236" cy="2532167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2" t="4464" r="17298" b="5358"/>
          <a:stretch/>
        </p:blipFill>
        <p:spPr bwMode="auto">
          <a:xfrm>
            <a:off x="5" y="155126"/>
            <a:ext cx="12090395" cy="659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73645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613957" y="439783"/>
            <a:ext cx="1128630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SỰ XUẤT HIỆN CỦA CÔNG CỤ LAO ĐỘNG BẰNG KIM LOẠI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6314" y="1354183"/>
            <a:ext cx="117456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Khoảng 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thiên niên kỉ VI TCN con người phát hiện ra đồng 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đỏ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sym typeface="Wingdings 3" panose="05040102010807070707" pitchFamily="18" charset="2"/>
              </a:rPr>
              <a:t>.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Đầu 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thiên niên kỉ II TCN đã luyện được đồng thau và sắt.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Địa 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điểm: Tây Á, Bắc Phi, Châu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Âu.</a:t>
            </a:r>
          </a:p>
        </p:txBody>
      </p:sp>
    </p:spTree>
    <p:extLst>
      <p:ext uri="{BB962C8B-B14F-4D97-AF65-F5344CB8AC3E}">
        <p14:creationId xmlns:p14="http://schemas.microsoft.com/office/powerpoint/2010/main" val="272361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0544" y="948372"/>
            <a:ext cx="11858171" cy="276998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121915" tIns="60957" rIns="121915" bIns="60957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6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6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6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360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6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6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360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6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trọt</a:t>
            </a:r>
            <a:r>
              <a:rPr lang="en-US" sz="36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36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6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US" sz="36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360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Sản</a:t>
            </a:r>
            <a:r>
              <a:rPr lang="en-US" sz="36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phẩm</a:t>
            </a:r>
            <a:r>
              <a:rPr lang="en-US" sz="36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dư</a:t>
            </a:r>
            <a:r>
              <a:rPr lang="en-US" sz="36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thừa</a:t>
            </a:r>
            <a:r>
              <a:rPr lang="en-US" sz="36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. </a:t>
            </a:r>
            <a:endParaRPr lang="en-US" sz="360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Wingdings" panose="05000000000000000000" pitchFamily="2" charset="2"/>
            </a:endParaRPr>
          </a:p>
          <a:p>
            <a:r>
              <a:rPr lang="en-US" sz="36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   </a:t>
            </a:r>
            <a:r>
              <a:rPr lang="en-US" sz="360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Đời</a:t>
            </a:r>
            <a:r>
              <a:rPr lang="en-US" sz="36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sống</a:t>
            </a:r>
            <a:r>
              <a:rPr lang="en-US" sz="36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ổn</a:t>
            </a:r>
            <a:r>
              <a:rPr lang="en-US" sz="36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định</a:t>
            </a:r>
            <a:endParaRPr lang="en-US" sz="360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80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198122" y="0"/>
            <a:ext cx="1128630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SỰ CHUYỂN BIẾN TRONG XÃ HỘI NGUYÊN THỦY</a:t>
            </a:r>
          </a:p>
        </p:txBody>
      </p:sp>
    </p:spTree>
    <p:extLst>
      <p:ext uri="{BB962C8B-B14F-4D97-AF65-F5344CB8AC3E}">
        <p14:creationId xmlns:p14="http://schemas.microsoft.com/office/powerpoint/2010/main" val="341522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666208" y="2362200"/>
            <a:ext cx="1128630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hoá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nghèo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38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4" b="2207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67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" t="15234" r="13909" b="18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930939"/>
            <a:ext cx="6299200" cy="7797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667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267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Công</a:t>
            </a:r>
            <a:r>
              <a:rPr lang="en-US" sz="4267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267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cụ</a:t>
            </a:r>
            <a:r>
              <a:rPr lang="en-US" sz="4267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267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kim</a:t>
            </a:r>
            <a:r>
              <a:rPr lang="en-US" sz="4267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267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loạixuất</a:t>
            </a:r>
            <a:r>
              <a:rPr lang="en-US" sz="4267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267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hiện</a:t>
            </a:r>
            <a:r>
              <a:rPr lang="en-US" sz="4267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7112001" y="5930938"/>
            <a:ext cx="4940300" cy="7797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267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Sản</a:t>
            </a:r>
            <a:r>
              <a:rPr lang="en-US" sz="4267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267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phẩm</a:t>
            </a:r>
            <a:r>
              <a:rPr lang="en-US" sz="4267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267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dư</a:t>
            </a:r>
            <a:r>
              <a:rPr lang="en-US" sz="4267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267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thừa</a:t>
            </a:r>
            <a:r>
              <a:rPr lang="en-US" sz="4267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936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" t="6641" r="59383" b="5644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8900" y="1397001"/>
            <a:ext cx="5384800" cy="7797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267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Chiếm</a:t>
            </a:r>
            <a:r>
              <a:rPr lang="en-US" sz="4267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267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Sản</a:t>
            </a:r>
            <a:r>
              <a:rPr lang="en-US" sz="4267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267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phẩm</a:t>
            </a:r>
            <a:r>
              <a:rPr lang="en-US" sz="4267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267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thừa</a:t>
            </a:r>
            <a:r>
              <a:rPr lang="en-US" sz="4267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280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" t="6641" r="28843" b="1953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831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71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376649" y="0"/>
            <a:ext cx="1128630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SỰ CHUYỂN BIẾN TRONG XÃ HỘI NGUYÊN THỦY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0299" y="915612"/>
            <a:ext cx="9875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Tx/>
              <a:buChar char="-"/>
            </a:pP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cụ kim loại xuất hiện làm sản xuất phát triển, con người làm ra một lượng sản phẩm dư thừa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0299" y="1869719"/>
            <a:ext cx="987552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spcBef>
                <a:spcPts val="1200"/>
              </a:spcBef>
              <a:buFontTx/>
              <a:buChar char="-"/>
            </a:pP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 người có quyền trong thị tộc chiếm những sản phẩm dư 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thừa,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 trở nên giàu có sau đó trở thành giai cấp thống trị.</a:t>
            </a:r>
          </a:p>
          <a:p>
            <a:pPr marL="285750" lvl="0" indent="-285750" algn="just">
              <a:spcBef>
                <a:spcPts val="1200"/>
              </a:spcBef>
              <a:buFontTx/>
              <a:buChar char="-"/>
            </a:pP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 viên trong thị tộc không có của cải, họ là những người nghèo sau đó thành giai cấp bị trị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70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8" t="13668" r="11295" b="17083"/>
          <a:stretch/>
        </p:blipFill>
        <p:spPr bwMode="auto">
          <a:xfrm>
            <a:off x="1224647" y="751118"/>
            <a:ext cx="9794423" cy="49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8"/>
          <a:stretch/>
        </p:blipFill>
        <p:spPr bwMode="auto">
          <a:xfrm>
            <a:off x="3192693" y="4359734"/>
            <a:ext cx="7388225" cy="1118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" r="17734" b="6953"/>
          <a:stretch/>
        </p:blipFill>
        <p:spPr bwMode="auto">
          <a:xfrm>
            <a:off x="711200" y="177801"/>
            <a:ext cx="10972800" cy="6497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4604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246021" y="261256"/>
            <a:ext cx="1128630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VIỆT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CUỐI THỜI KÌ NGUYÊN THỦY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9527" y="1175656"/>
            <a:ext cx="9875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nét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thuỷ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Nam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tan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rã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kumimoji="0" lang="vi-VN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1555" y="2555037"/>
            <a:ext cx="1159981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Phát hiện ra thuật luyện kim, chế tác công cụ lao động, vũ khí bằng đồng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Mở rộng địa bản cư trú, chuyển dần xuống vùng đồng bằng định cư ven các con sông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400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lvl="0" indent="-285750" algn="just">
              <a:buFontTx/>
              <a:buChar char="-"/>
            </a:pPr>
            <a:r>
              <a:rPr lang="vi-VN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 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cụ kim loại xuất hiện làm sản xuất phát triển, con người làm ra một lượng sản phẩm dư thừa.</a:t>
            </a:r>
          </a:p>
          <a:p>
            <a:pPr marL="285750" lvl="0" indent="-285750" algn="just">
              <a:spcBef>
                <a:spcPts val="1200"/>
              </a:spcBef>
              <a:buFontTx/>
              <a:buChar char="-"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 số người có quyền trong thị tộc chiếm những sản phẩm dư thừa, họ trở nên giàu có sau đó trở thành giai cấp thống trị.</a:t>
            </a:r>
          </a:p>
          <a:p>
            <a:pPr marL="285750" lvl="0" indent="-285750" algn="just">
              <a:spcBef>
                <a:spcPts val="1200"/>
              </a:spcBef>
              <a:buFontTx/>
              <a:buChar char="-"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 thành viên trong thị tộc không có của cải, họ là những người nghèo sau đó thành giai cấp bị trị.</a:t>
            </a:r>
          </a:p>
          <a:p>
            <a:pPr lvl="0" algn="just">
              <a:spcBef>
                <a:spcPts val="1200"/>
              </a:spcBef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Wingdings 3" panose="05040102010807070707" pitchFamily="18" charset="2"/>
              </a:rPr>
              <a:t>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Xã hội nguyên thủy tan rã, xã hội có giai cấp xuất hiện.</a:t>
            </a:r>
          </a:p>
          <a:p>
            <a:endParaRPr lang="vi-VN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92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" t="26758" r="36311" b="29688"/>
          <a:stretch/>
        </p:blipFill>
        <p:spPr bwMode="auto">
          <a:xfrm>
            <a:off x="0" y="787400"/>
            <a:ext cx="12192000" cy="60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14382" y="0"/>
            <a:ext cx="9799606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267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II. VIỆT NAM CUỐI THỜI KÌ NGUYÊN THUỶ.</a:t>
            </a:r>
          </a:p>
        </p:txBody>
      </p:sp>
    </p:spTree>
    <p:extLst>
      <p:ext uri="{BB962C8B-B14F-4D97-AF65-F5344CB8AC3E}">
        <p14:creationId xmlns:p14="http://schemas.microsoft.com/office/powerpoint/2010/main" val="168367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4382" y="0"/>
            <a:ext cx="9799606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267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II. VIỆT NAM CUỐI THỜI KÌ NGUYÊN THUỶ.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" t="20507" r="35981" b="23047"/>
          <a:stretch/>
        </p:blipFill>
        <p:spPr bwMode="auto">
          <a:xfrm>
            <a:off x="1422400" y="779701"/>
            <a:ext cx="9848851" cy="550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85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4382" y="0"/>
            <a:ext cx="9799606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267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II. VIỆT NAM CUỐI THỜI KÌ NGUYÊN THUỶ.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" t="20508" r="36420" b="22461"/>
          <a:stretch/>
        </p:blipFill>
        <p:spPr bwMode="auto">
          <a:xfrm>
            <a:off x="914400" y="990600"/>
            <a:ext cx="9906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48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41445" y="0"/>
            <a:ext cx="9945480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267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III. </a:t>
            </a:r>
            <a:r>
              <a:rPr lang="en-US" sz="4267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VIỆT NAM CUỐI THỜI KÌ NGUYÊN THUỶ.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9" t="20507" r="36200" b="25782"/>
          <a:stretch/>
        </p:blipFill>
        <p:spPr bwMode="auto">
          <a:xfrm>
            <a:off x="1200149" y="1092200"/>
            <a:ext cx="9867900" cy="5238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065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41445" y="177800"/>
            <a:ext cx="9945480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267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III. </a:t>
            </a:r>
            <a:r>
              <a:rPr lang="en-US" sz="4267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VIỆT NAM CUỐI THỜI KÌ NGUYÊN THUỶ.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" r="34883" b="20508"/>
          <a:stretch/>
        </p:blipFill>
        <p:spPr bwMode="auto">
          <a:xfrm>
            <a:off x="1" y="957501"/>
            <a:ext cx="12191999" cy="59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597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4382" y="177800"/>
            <a:ext cx="9799606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267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II. VIỆT NAM CUỐI THỜI KÌ NGUYÊN THUỶ.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" t="3320" r="8967" b="13867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8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1" y="1803400"/>
            <a:ext cx="11572014" cy="340580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333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333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Xem</a:t>
            </a:r>
            <a:r>
              <a:rPr lang="en-US" sz="5333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333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những</a:t>
            </a:r>
            <a:r>
              <a:rPr lang="en-US" sz="5333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333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hình</a:t>
            </a:r>
            <a:r>
              <a:rPr lang="en-US" sz="5333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333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ảnh</a:t>
            </a:r>
            <a:r>
              <a:rPr lang="en-US" sz="5333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333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sau</a:t>
            </a:r>
            <a:r>
              <a:rPr lang="en-US" sz="5333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333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đây</a:t>
            </a:r>
            <a:r>
              <a:rPr lang="en-US" sz="5333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cha </a:t>
            </a:r>
            <a:r>
              <a:rPr lang="en-US" sz="5333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biết</a:t>
            </a:r>
            <a:endParaRPr lang="en-US" sz="5333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en-US" sz="5333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Cuối</a:t>
            </a:r>
            <a:r>
              <a:rPr lang="en-US" sz="5333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333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thời</a:t>
            </a:r>
            <a:r>
              <a:rPr lang="en-US" sz="5333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333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nguyên</a:t>
            </a:r>
            <a:r>
              <a:rPr lang="en-US" sz="5333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333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thuỷ</a:t>
            </a:r>
            <a:r>
              <a:rPr lang="en-US" sz="5333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en-US" sz="5333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người</a:t>
            </a:r>
            <a:r>
              <a:rPr lang="en-US" sz="5333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333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Việt</a:t>
            </a:r>
            <a:r>
              <a:rPr lang="en-US" sz="5333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333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cổ</a:t>
            </a:r>
            <a:r>
              <a:rPr lang="en-US" sz="5333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333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đã</a:t>
            </a:r>
            <a:endParaRPr lang="en-US" sz="5333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en-US" sz="5333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333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có</a:t>
            </a:r>
            <a:r>
              <a:rPr lang="en-US" sz="5333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333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những</a:t>
            </a:r>
            <a:r>
              <a:rPr lang="en-US" sz="5333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333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công</a:t>
            </a:r>
            <a:r>
              <a:rPr lang="en-US" sz="5333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333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cụ</a:t>
            </a:r>
            <a:r>
              <a:rPr lang="en-US" sz="5333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333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lao</a:t>
            </a:r>
            <a:r>
              <a:rPr lang="en-US" sz="5333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333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động</a:t>
            </a:r>
            <a:r>
              <a:rPr lang="en-US" sz="5333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333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và</a:t>
            </a:r>
            <a:r>
              <a:rPr lang="en-US" sz="5333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333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những</a:t>
            </a:r>
            <a:r>
              <a:rPr lang="en-US" sz="5333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r>
              <a:rPr lang="en-US" sz="5333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ngành</a:t>
            </a:r>
            <a:r>
              <a:rPr lang="en-US" sz="5333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333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sản</a:t>
            </a:r>
            <a:r>
              <a:rPr lang="en-US" sz="5333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333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xuất</a:t>
            </a:r>
            <a:r>
              <a:rPr lang="en-US" sz="5333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333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nào</a:t>
            </a:r>
            <a:r>
              <a:rPr lang="en-US" sz="5333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20068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m hãy nêu một số nét cơ bản của xã hội nguyên thủy Việt Nam trong quá  trình tan rã? - Tech12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05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m hãy nêu một số nét cơ bản của xã hội nguyên thủy Việt Nam trong quá  trình tan rã? | [Chân trời sáng tạo] Giải lịch sử và địa lí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-3810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05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79400"/>
            <a:ext cx="62992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" r="34883" b="20508"/>
          <a:stretch/>
        </p:blipFill>
        <p:spPr bwMode="auto">
          <a:xfrm>
            <a:off x="101600" y="279400"/>
            <a:ext cx="57912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927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312" r="21664" b="5474"/>
          <a:stretch/>
        </p:blipFill>
        <p:spPr bwMode="auto">
          <a:xfrm>
            <a:off x="203203" y="48491"/>
            <a:ext cx="11761695" cy="6743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8" t="45406" r="20633" b="44431"/>
          <a:stretch/>
        </p:blipFill>
        <p:spPr bwMode="auto">
          <a:xfrm>
            <a:off x="3149600" y="4953003"/>
            <a:ext cx="4775200" cy="10563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5" t="11300" r="9498" b="41971"/>
          <a:stretch/>
        </p:blipFill>
        <p:spPr bwMode="auto">
          <a:xfrm>
            <a:off x="203204" y="48492"/>
            <a:ext cx="11761693" cy="65301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1171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365764" y="0"/>
            <a:ext cx="1128630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VIỆT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CUỐI THỜI KÌ NGUYÊN THỦY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4728" y="1087699"/>
            <a:ext cx="9875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Cách đây hơn 4000 năm, cư dân ở Việt Nam đã phát minh ra thuật luyện kim và biết chế tác công cụ lao động, vũ khí bằng đồng.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4728" y="2041806"/>
            <a:ext cx="9875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1200"/>
              </a:spcBef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Người nguyên thủy dần mở rộng địa bàn cư trú, sống định cư ven các sông lớn, họ trồng lúa nước, chăn nuôi, làm gốm, luyện kim.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84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图片 3" descr="dbbdf7ebe7fa68866d08b93311b0040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3246" y="-9525"/>
            <a:ext cx="5360988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>
            <a:extLst/>
          </p:cNvPr>
          <p:cNvSpPr txBox="1"/>
          <p:nvPr/>
        </p:nvSpPr>
        <p:spPr>
          <a:xfrm>
            <a:off x="1444821" y="260291"/>
            <a:ext cx="3017838" cy="660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20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29700" name="图片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47263" y="5894388"/>
            <a:ext cx="2354262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10495" y="1558925"/>
            <a:ext cx="1147220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nêu những chuyển biến về xã hội vào cuối thời nguyên thủy. Phát minh quan trọng nào của người nguyên thủy tạo nên những chuyển biến này?</a:t>
            </a:r>
          </a:p>
          <a:p>
            <a:pPr lvl="0" algn="just"/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kể tên một số vật dụng bằng kim loại mà con người ngày nay vẫn thừa hưởng từ những phát minh của người nguyên </a:t>
            </a:r>
            <a:r>
              <a:rPr lang="vi-VN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19295" y="1558925"/>
            <a:ext cx="675861" cy="53008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10495" y="3512514"/>
            <a:ext cx="675861" cy="53008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2227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6" t="16064" r="10359" b="9915"/>
          <a:stretch/>
        </p:blipFill>
        <p:spPr bwMode="auto">
          <a:xfrm>
            <a:off x="203200" y="183477"/>
            <a:ext cx="117856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038600"/>
            <a:ext cx="6502400" cy="223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21483"/>
            <a:ext cx="11887200" cy="641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3149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D49596-540F-4D45-A56F-925730339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1521" y="4108198"/>
            <a:ext cx="9823862" cy="929058"/>
          </a:xfrm>
        </p:spPr>
        <p:txBody>
          <a:bodyPr>
            <a:noAutofit/>
          </a:bodyPr>
          <a:lstStyle/>
          <a:p>
            <a:r>
              <a:rPr lang="en-US" sz="4800" i="1" u="sng" dirty="0" err="1" smtClean="0">
                <a:solidFill>
                  <a:srgbClr val="FFFF00"/>
                </a:solidFill>
              </a:rPr>
              <a:t>Tiết</a:t>
            </a:r>
            <a:r>
              <a:rPr lang="en-US" sz="4800" i="1" u="sng" dirty="0" smtClean="0">
                <a:solidFill>
                  <a:srgbClr val="FFFF00"/>
                </a:solidFill>
              </a:rPr>
              <a:t> 9,10 - </a:t>
            </a:r>
            <a:r>
              <a:rPr lang="vi-VN" sz="4800" i="1" u="sng" dirty="0" smtClean="0">
                <a:solidFill>
                  <a:srgbClr val="FFFF00"/>
                </a:solidFill>
              </a:rPr>
              <a:t>BÀI </a:t>
            </a:r>
            <a:r>
              <a:rPr lang="en-US" sz="4800" i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4800" i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SỰ CHUYỂN BIẾN TỪ XÃ HỘI NGUYÊN THỦY SANG XÃ HỘI CÓ GIAI CẤP</a:t>
            </a:r>
            <a:endParaRPr lang="vi-VN" sz="4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46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="" xmlns:a16="http://schemas.microsoft.com/office/drawing/2014/main" id="{BC8D0889-E86C-4BA7-AA38-C413CD6EA4D7}"/>
              </a:ext>
            </a:extLst>
          </p:cNvPr>
          <p:cNvSpPr/>
          <p:nvPr/>
        </p:nvSpPr>
        <p:spPr>
          <a:xfrm>
            <a:off x="3344963" y="3534316"/>
            <a:ext cx="6027800" cy="2846747"/>
          </a:xfrm>
          <a:custGeom>
            <a:avLst/>
            <a:gdLst>
              <a:gd name="connsiteX0" fmla="*/ 0 w 6027800"/>
              <a:gd name="connsiteY0" fmla="*/ 1349624 h 2699248"/>
              <a:gd name="connsiteX1" fmla="*/ 3013900 w 6027800"/>
              <a:gd name="connsiteY1" fmla="*/ 0 h 2699248"/>
              <a:gd name="connsiteX2" fmla="*/ 6027800 w 6027800"/>
              <a:gd name="connsiteY2" fmla="*/ 1349624 h 2699248"/>
              <a:gd name="connsiteX3" fmla="*/ 3013900 w 6027800"/>
              <a:gd name="connsiteY3" fmla="*/ 2699248 h 2699248"/>
              <a:gd name="connsiteX4" fmla="*/ 0 w 6027800"/>
              <a:gd name="connsiteY4" fmla="*/ 1349624 h 2699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800" h="2699248">
                <a:moveTo>
                  <a:pt x="0" y="1349624"/>
                </a:moveTo>
                <a:cubicBezTo>
                  <a:pt x="0" y="604247"/>
                  <a:pt x="1349369" y="0"/>
                  <a:pt x="3013900" y="0"/>
                </a:cubicBezTo>
                <a:cubicBezTo>
                  <a:pt x="4678431" y="0"/>
                  <a:pt x="6027800" y="604247"/>
                  <a:pt x="6027800" y="1349624"/>
                </a:cubicBezTo>
                <a:cubicBezTo>
                  <a:pt x="6027800" y="2095001"/>
                  <a:pt x="4678431" y="2699248"/>
                  <a:pt x="3013900" y="2699248"/>
                </a:cubicBezTo>
                <a:cubicBezTo>
                  <a:pt x="1349369" y="2699248"/>
                  <a:pt x="0" y="2095001"/>
                  <a:pt x="0" y="1349624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908151" tIns="420696" rIns="908151" bIns="420696" numCol="1" spcCol="1270" anchor="ctr" anchorCtr="0">
            <a:noAutofit/>
          </a:bodyPr>
          <a:lstStyle/>
          <a:p>
            <a:pPr marL="0" marR="0" lvl="0" indent="0" algn="ctr" defTabSz="1778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SỰ CHUYỂN BIẾN TỪ XÃ HỘI NGUYÊN THỦY SANG XÃ HỘI CÓ GIAI CẤP</a:t>
            </a:r>
            <a:endParaRPr kumimoji="0" lang="vi-VN" sz="3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rrow: Left 4">
            <a:extLst>
              <a:ext uri="{FF2B5EF4-FFF2-40B4-BE49-F238E27FC236}">
                <a16:creationId xmlns="" xmlns:a16="http://schemas.microsoft.com/office/drawing/2014/main" id="{09B99F86-651B-4A5B-9E20-B47A2FD75929}"/>
              </a:ext>
            </a:extLst>
          </p:cNvPr>
          <p:cNvSpPr/>
          <p:nvPr/>
        </p:nvSpPr>
        <p:spPr>
          <a:xfrm rot="2971515">
            <a:off x="1971818" y="3641083"/>
            <a:ext cx="1651366" cy="686110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80737062-9295-4627-95AF-67A4E4CFF02C}"/>
              </a:ext>
            </a:extLst>
          </p:cNvPr>
          <p:cNvSpPr/>
          <p:nvPr/>
        </p:nvSpPr>
        <p:spPr>
          <a:xfrm>
            <a:off x="0" y="1854480"/>
            <a:ext cx="4504476" cy="1495400"/>
          </a:xfrm>
          <a:custGeom>
            <a:avLst/>
            <a:gdLst>
              <a:gd name="connsiteX0" fmla="*/ 0 w 4504476"/>
              <a:gd name="connsiteY0" fmla="*/ 121028 h 1210281"/>
              <a:gd name="connsiteX1" fmla="*/ 121028 w 4504476"/>
              <a:gd name="connsiteY1" fmla="*/ 0 h 1210281"/>
              <a:gd name="connsiteX2" fmla="*/ 4383448 w 4504476"/>
              <a:gd name="connsiteY2" fmla="*/ 0 h 1210281"/>
              <a:gd name="connsiteX3" fmla="*/ 4504476 w 4504476"/>
              <a:gd name="connsiteY3" fmla="*/ 121028 h 1210281"/>
              <a:gd name="connsiteX4" fmla="*/ 4504476 w 4504476"/>
              <a:gd name="connsiteY4" fmla="*/ 1089253 h 1210281"/>
              <a:gd name="connsiteX5" fmla="*/ 4383448 w 4504476"/>
              <a:gd name="connsiteY5" fmla="*/ 1210281 h 1210281"/>
              <a:gd name="connsiteX6" fmla="*/ 121028 w 4504476"/>
              <a:gd name="connsiteY6" fmla="*/ 1210281 h 1210281"/>
              <a:gd name="connsiteX7" fmla="*/ 0 w 4504476"/>
              <a:gd name="connsiteY7" fmla="*/ 1089253 h 1210281"/>
              <a:gd name="connsiteX8" fmla="*/ 0 w 4504476"/>
              <a:gd name="connsiteY8" fmla="*/ 121028 h 1210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04476" h="1210281">
                <a:moveTo>
                  <a:pt x="0" y="121028"/>
                </a:moveTo>
                <a:cubicBezTo>
                  <a:pt x="0" y="54186"/>
                  <a:pt x="54186" y="0"/>
                  <a:pt x="121028" y="0"/>
                </a:cubicBezTo>
                <a:lnTo>
                  <a:pt x="4383448" y="0"/>
                </a:lnTo>
                <a:cubicBezTo>
                  <a:pt x="4450290" y="0"/>
                  <a:pt x="4504476" y="54186"/>
                  <a:pt x="4504476" y="121028"/>
                </a:cubicBezTo>
                <a:lnTo>
                  <a:pt x="4504476" y="1089253"/>
                </a:lnTo>
                <a:cubicBezTo>
                  <a:pt x="4504476" y="1156095"/>
                  <a:pt x="4450290" y="1210281"/>
                  <a:pt x="4383448" y="1210281"/>
                </a:cubicBezTo>
                <a:lnTo>
                  <a:pt x="121028" y="1210281"/>
                </a:lnTo>
                <a:cubicBezTo>
                  <a:pt x="54186" y="1210281"/>
                  <a:pt x="0" y="1156095"/>
                  <a:pt x="0" y="1089253"/>
                </a:cubicBezTo>
                <a:lnTo>
                  <a:pt x="0" y="121028"/>
                </a:lnTo>
                <a:close/>
              </a:path>
            </a:pathLst>
          </a:cu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102123" tIns="102123" rIns="102123" bIns="102123" numCol="1" spcCol="1270" anchor="ctr" anchorCtr="0">
            <a:noAutofit/>
          </a:bodyPr>
          <a:lstStyle/>
          <a:p>
            <a:pPr marL="0" marR="0" lvl="0" indent="0" algn="ctr" defTabSz="1555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XUẤT HIỆN CỦA CÔNG CỤ LAO ĐỘNG BẰNG KIM LOẠI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Left 6">
            <a:extLst>
              <a:ext uri="{FF2B5EF4-FFF2-40B4-BE49-F238E27FC236}">
                <a16:creationId xmlns="" xmlns:a16="http://schemas.microsoft.com/office/drawing/2014/main" id="{9D22DD9A-9432-432E-BCAB-E665F09B045A}"/>
              </a:ext>
            </a:extLst>
          </p:cNvPr>
          <p:cNvSpPr/>
          <p:nvPr/>
        </p:nvSpPr>
        <p:spPr>
          <a:xfrm rot="5480540">
            <a:off x="5550241" y="2277912"/>
            <a:ext cx="1617065" cy="769285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D12991DD-62E0-468B-8E6E-1105B332F39C}"/>
              </a:ext>
            </a:extLst>
          </p:cNvPr>
          <p:cNvSpPr/>
          <p:nvPr/>
        </p:nvSpPr>
        <p:spPr>
          <a:xfrm>
            <a:off x="4504476" y="222068"/>
            <a:ext cx="3712061" cy="1577973"/>
          </a:xfrm>
          <a:custGeom>
            <a:avLst/>
            <a:gdLst>
              <a:gd name="connsiteX0" fmla="*/ 0 w 3333751"/>
              <a:gd name="connsiteY0" fmla="*/ 158032 h 1580318"/>
              <a:gd name="connsiteX1" fmla="*/ 158032 w 3333751"/>
              <a:gd name="connsiteY1" fmla="*/ 0 h 1580318"/>
              <a:gd name="connsiteX2" fmla="*/ 3175719 w 3333751"/>
              <a:gd name="connsiteY2" fmla="*/ 0 h 1580318"/>
              <a:gd name="connsiteX3" fmla="*/ 3333751 w 3333751"/>
              <a:gd name="connsiteY3" fmla="*/ 158032 h 1580318"/>
              <a:gd name="connsiteX4" fmla="*/ 3333751 w 3333751"/>
              <a:gd name="connsiteY4" fmla="*/ 1422286 h 1580318"/>
              <a:gd name="connsiteX5" fmla="*/ 3175719 w 3333751"/>
              <a:gd name="connsiteY5" fmla="*/ 1580318 h 1580318"/>
              <a:gd name="connsiteX6" fmla="*/ 158032 w 3333751"/>
              <a:gd name="connsiteY6" fmla="*/ 1580318 h 1580318"/>
              <a:gd name="connsiteX7" fmla="*/ 0 w 3333751"/>
              <a:gd name="connsiteY7" fmla="*/ 1422286 h 1580318"/>
              <a:gd name="connsiteX8" fmla="*/ 0 w 3333751"/>
              <a:gd name="connsiteY8" fmla="*/ 158032 h 1580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33751" h="1580318">
                <a:moveTo>
                  <a:pt x="0" y="158032"/>
                </a:moveTo>
                <a:cubicBezTo>
                  <a:pt x="0" y="70753"/>
                  <a:pt x="70753" y="0"/>
                  <a:pt x="158032" y="0"/>
                </a:cubicBezTo>
                <a:lnTo>
                  <a:pt x="3175719" y="0"/>
                </a:lnTo>
                <a:cubicBezTo>
                  <a:pt x="3262998" y="0"/>
                  <a:pt x="3333751" y="70753"/>
                  <a:pt x="3333751" y="158032"/>
                </a:cubicBezTo>
                <a:lnTo>
                  <a:pt x="3333751" y="1422286"/>
                </a:lnTo>
                <a:cubicBezTo>
                  <a:pt x="3333751" y="1509565"/>
                  <a:pt x="3262998" y="1580318"/>
                  <a:pt x="3175719" y="1580318"/>
                </a:cubicBezTo>
                <a:lnTo>
                  <a:pt x="158032" y="1580318"/>
                </a:lnTo>
                <a:cubicBezTo>
                  <a:pt x="70753" y="1580318"/>
                  <a:pt x="0" y="1509565"/>
                  <a:pt x="0" y="1422286"/>
                </a:cubicBezTo>
                <a:lnTo>
                  <a:pt x="0" y="158032"/>
                </a:lnTo>
                <a:close/>
              </a:path>
            </a:pathLst>
          </a:cu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112961" tIns="112961" rIns="112961" bIns="112961" numCol="1" spcCol="1270" anchor="ctr" anchorCtr="0">
            <a:noAutofit/>
          </a:bodyPr>
          <a:lstStyle/>
          <a:p>
            <a:pPr marL="0" marR="0" lvl="0" indent="0" algn="ctr" defTabSz="1555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CHUYỂN BIẾN TRONG XÃ HỘI NGUYÊN THỦY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rrow: Left 8">
            <a:extLst>
              <a:ext uri="{FF2B5EF4-FFF2-40B4-BE49-F238E27FC236}">
                <a16:creationId xmlns="" xmlns:a16="http://schemas.microsoft.com/office/drawing/2014/main" id="{5301E418-E845-42F3-BDCF-4D5754E1AC1F}"/>
              </a:ext>
            </a:extLst>
          </p:cNvPr>
          <p:cNvSpPr/>
          <p:nvPr/>
        </p:nvSpPr>
        <p:spPr>
          <a:xfrm rot="8384316">
            <a:off x="9177175" y="3663308"/>
            <a:ext cx="1584691" cy="748144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50930691-DABE-4C20-B6F3-FBBBB2E80473}"/>
              </a:ext>
            </a:extLst>
          </p:cNvPr>
          <p:cNvSpPr/>
          <p:nvPr/>
        </p:nvSpPr>
        <p:spPr>
          <a:xfrm>
            <a:off x="7991156" y="1854480"/>
            <a:ext cx="3984541" cy="1495400"/>
          </a:xfrm>
          <a:custGeom>
            <a:avLst/>
            <a:gdLst>
              <a:gd name="connsiteX0" fmla="*/ 0 w 3984541"/>
              <a:gd name="connsiteY0" fmla="*/ 139066 h 1390663"/>
              <a:gd name="connsiteX1" fmla="*/ 139066 w 3984541"/>
              <a:gd name="connsiteY1" fmla="*/ 0 h 1390663"/>
              <a:gd name="connsiteX2" fmla="*/ 3845475 w 3984541"/>
              <a:gd name="connsiteY2" fmla="*/ 0 h 1390663"/>
              <a:gd name="connsiteX3" fmla="*/ 3984541 w 3984541"/>
              <a:gd name="connsiteY3" fmla="*/ 139066 h 1390663"/>
              <a:gd name="connsiteX4" fmla="*/ 3984541 w 3984541"/>
              <a:gd name="connsiteY4" fmla="*/ 1251597 h 1390663"/>
              <a:gd name="connsiteX5" fmla="*/ 3845475 w 3984541"/>
              <a:gd name="connsiteY5" fmla="*/ 1390663 h 1390663"/>
              <a:gd name="connsiteX6" fmla="*/ 139066 w 3984541"/>
              <a:gd name="connsiteY6" fmla="*/ 1390663 h 1390663"/>
              <a:gd name="connsiteX7" fmla="*/ 0 w 3984541"/>
              <a:gd name="connsiteY7" fmla="*/ 1251597 h 1390663"/>
              <a:gd name="connsiteX8" fmla="*/ 0 w 3984541"/>
              <a:gd name="connsiteY8" fmla="*/ 139066 h 139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4541" h="1390663">
                <a:moveTo>
                  <a:pt x="0" y="139066"/>
                </a:moveTo>
                <a:cubicBezTo>
                  <a:pt x="0" y="62262"/>
                  <a:pt x="62262" y="0"/>
                  <a:pt x="139066" y="0"/>
                </a:cubicBezTo>
                <a:lnTo>
                  <a:pt x="3845475" y="0"/>
                </a:lnTo>
                <a:cubicBezTo>
                  <a:pt x="3922279" y="0"/>
                  <a:pt x="3984541" y="62262"/>
                  <a:pt x="3984541" y="139066"/>
                </a:cubicBezTo>
                <a:lnTo>
                  <a:pt x="3984541" y="1251597"/>
                </a:lnTo>
                <a:cubicBezTo>
                  <a:pt x="3984541" y="1328401"/>
                  <a:pt x="3922279" y="1390663"/>
                  <a:pt x="3845475" y="1390663"/>
                </a:cubicBezTo>
                <a:lnTo>
                  <a:pt x="139066" y="1390663"/>
                </a:lnTo>
                <a:cubicBezTo>
                  <a:pt x="62262" y="1390663"/>
                  <a:pt x="0" y="1328401"/>
                  <a:pt x="0" y="1251597"/>
                </a:cubicBezTo>
                <a:lnTo>
                  <a:pt x="0" y="139066"/>
                </a:lnTo>
                <a:close/>
              </a:path>
            </a:pathLst>
          </a:cu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107406" tIns="107406" rIns="107406" bIns="107406" numCol="1" spcCol="1270" anchor="ctr" anchorCtr="0">
            <a:noAutofit/>
          </a:bodyPr>
          <a:lstStyle/>
          <a:p>
            <a:pPr marL="0" marR="0" lvl="0" indent="0" algn="ctr" defTabSz="1555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VIỆT NAM CUỐI THỜI KÌ NGUYÊN THỦY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45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" t="2020" r="13636" b="8687"/>
          <a:stretch/>
        </p:blipFill>
        <p:spPr bwMode="auto">
          <a:xfrm>
            <a:off x="-101600" y="-3268"/>
            <a:ext cx="12293600" cy="685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2324" r="11932" b="11717"/>
          <a:stretch/>
        </p:blipFill>
        <p:spPr bwMode="auto">
          <a:xfrm>
            <a:off x="7550730" y="2385612"/>
            <a:ext cx="4641273" cy="38377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94816" y="2375736"/>
            <a:ext cx="7805973" cy="1764451"/>
          </a:xfrm>
          <a:prstGeom prst="rect">
            <a:avLst/>
          </a:prstGeom>
          <a:noFill/>
        </p:spPr>
        <p:txBody>
          <a:bodyPr wrap="none" lIns="121915" tIns="60957" rIns="121915" bIns="60957">
            <a:spAutoFit/>
          </a:bodyPr>
          <a:lstStyle/>
          <a:p>
            <a:pPr algn="ctr"/>
            <a:r>
              <a:rPr lang="en-US" sz="5333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5333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333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5333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333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333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333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333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333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333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333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333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-94816" y="2480636"/>
            <a:ext cx="7924596" cy="2093067"/>
          </a:xfrm>
          <a:prstGeom prst="rect">
            <a:avLst/>
          </a:prstGeom>
          <a:noFill/>
        </p:spPr>
        <p:txBody>
          <a:bodyPr wrap="none" lIns="121915" tIns="60957" rIns="121915" bIns="60957">
            <a:spAutoFit/>
          </a:bodyPr>
          <a:lstStyle/>
          <a:p>
            <a:pPr algn="ctr"/>
            <a:r>
              <a:rPr lang="en-US" sz="4267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4267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267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267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 SGK </a:t>
            </a:r>
            <a:r>
              <a:rPr lang="en-US" sz="4267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267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</a:p>
          <a:p>
            <a:pPr algn="ctr"/>
            <a:r>
              <a:rPr lang="en-US" sz="4267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267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267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4267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267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267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4267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267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267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267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267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67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267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267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67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267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54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" t="2020" r="13636" b="8687"/>
          <a:stretch/>
        </p:blipFill>
        <p:spPr bwMode="auto">
          <a:xfrm>
            <a:off x="-129309" y="9240"/>
            <a:ext cx="12293600" cy="685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68384" y="2310860"/>
            <a:ext cx="9570495" cy="1354211"/>
          </a:xfrm>
          <a:prstGeom prst="rect">
            <a:avLst/>
          </a:prstGeom>
          <a:noFill/>
        </p:spPr>
        <p:txBody>
          <a:bodyPr wrap="none" lIns="121915" tIns="60957" rIns="121915" bIns="60957">
            <a:spAutoFit/>
          </a:bodyPr>
          <a:lstStyle/>
          <a:p>
            <a:r>
              <a:rPr lang="en-US" sz="4000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Vào</a:t>
            </a:r>
            <a:r>
              <a:rPr lang="en-US" sz="4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thiên</a:t>
            </a:r>
            <a:r>
              <a:rPr lang="en-US" sz="4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niên</a:t>
            </a:r>
            <a:r>
              <a:rPr lang="en-US" sz="4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kỉ</a:t>
            </a:r>
            <a:r>
              <a:rPr lang="en-US" sz="4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IV </a:t>
            </a:r>
            <a:r>
              <a:rPr lang="en-US" sz="40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TCN, Con </a:t>
            </a:r>
            <a:r>
              <a:rPr lang="en-US" sz="4000" b="1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người</a:t>
            </a:r>
            <a:r>
              <a:rPr lang="en-US" sz="40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tình</a:t>
            </a:r>
            <a:r>
              <a:rPr lang="en-US" sz="40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cờ</a:t>
            </a:r>
            <a:r>
              <a:rPr lang="en-US" sz="40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r>
              <a:rPr lang="en-US" sz="4000" b="1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phát</a:t>
            </a:r>
            <a:r>
              <a:rPr lang="en-US" sz="40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hiện</a:t>
            </a:r>
            <a:r>
              <a:rPr lang="en-US" sz="4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ra</a:t>
            </a:r>
            <a:r>
              <a:rPr lang="en-US" sz="4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đồng</a:t>
            </a:r>
            <a:r>
              <a:rPr lang="en-US" sz="4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đỏ</a:t>
            </a:r>
            <a:r>
              <a:rPr lang="en-US" sz="40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khi</a:t>
            </a:r>
            <a:r>
              <a:rPr lang="en-US" sz="40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khai</a:t>
            </a:r>
            <a:r>
              <a:rPr lang="en-US" sz="40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thác</a:t>
            </a:r>
            <a:r>
              <a:rPr lang="en-US" sz="40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đá</a:t>
            </a:r>
            <a:r>
              <a:rPr lang="en-US" sz="40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en-US" sz="40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18" t="23831" r="7638" b="41099"/>
          <a:stretch/>
        </p:blipFill>
        <p:spPr bwMode="auto">
          <a:xfrm>
            <a:off x="1621066" y="2107072"/>
            <a:ext cx="9622189" cy="344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24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900</Words>
  <Application>Microsoft Office PowerPoint</Application>
  <PresentationFormat>Custom</PresentationFormat>
  <Paragraphs>71</Paragraphs>
  <Slides>41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第一PPT，www.1ppt.com</vt:lpstr>
      <vt:lpstr>1_Office Theme</vt:lpstr>
      <vt:lpstr>Office Theme</vt:lpstr>
      <vt:lpstr>2_Office Theme</vt:lpstr>
      <vt:lpstr>3_第一PPT，www.1ppt.com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9,10 - BÀI 5:   SỰ CHUYỂN BIẾN TỪ XÃ HỘI NGUYÊN THỦY SANG XÃ HỘI CÓ GIAI CẤP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ngành thủ công ra đời: Luyện kim, chế tạo công cụ lao động, chế tạo vũ khí 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60</cp:revision>
  <dcterms:created xsi:type="dcterms:W3CDTF">2021-10-01T14:45:54Z</dcterms:created>
  <dcterms:modified xsi:type="dcterms:W3CDTF">2023-10-03T01:56:16Z</dcterms:modified>
</cp:coreProperties>
</file>