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8" r:id="rId4"/>
    <p:sldId id="259" r:id="rId5"/>
    <p:sldId id="260" r:id="rId6"/>
    <p:sldId id="261" r:id="rId7"/>
    <p:sldId id="263" r:id="rId8"/>
    <p:sldId id="26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5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0" clrIdx="0">
    <p:extLst>
      <p:ext uri="{19B8F6BF-5375-455C-9EA6-DF929625EA0E}">
        <p15:presenceInfo xmlns:p15="http://schemas.microsoft.com/office/powerpoint/2012/main" userId="H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842D5C-C1B8-4102-8DDD-39ABA0CF4EC7}"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0D5E9F-175C-43D2-9AAC-FC01AF882B42}" type="slidenum">
              <a:rPr lang="en-US" smtClean="0"/>
              <a:t>‹#›</a:t>
            </a:fld>
            <a:endParaRPr lang="en-US"/>
          </a:p>
        </p:txBody>
      </p:sp>
    </p:spTree>
    <p:extLst>
      <p:ext uri="{BB962C8B-B14F-4D97-AF65-F5344CB8AC3E}">
        <p14:creationId xmlns:p14="http://schemas.microsoft.com/office/powerpoint/2010/main" val="4255033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842D5C-C1B8-4102-8DDD-39ABA0CF4EC7}"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0D5E9F-175C-43D2-9AAC-FC01AF882B42}" type="slidenum">
              <a:rPr lang="en-US" smtClean="0"/>
              <a:t>‹#›</a:t>
            </a:fld>
            <a:endParaRPr lang="en-US"/>
          </a:p>
        </p:txBody>
      </p:sp>
    </p:spTree>
    <p:extLst>
      <p:ext uri="{BB962C8B-B14F-4D97-AF65-F5344CB8AC3E}">
        <p14:creationId xmlns:p14="http://schemas.microsoft.com/office/powerpoint/2010/main" val="325518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842D5C-C1B8-4102-8DDD-39ABA0CF4EC7}"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0D5E9F-175C-43D2-9AAC-FC01AF882B42}" type="slidenum">
              <a:rPr lang="en-US" smtClean="0"/>
              <a:t>‹#›</a:t>
            </a:fld>
            <a:endParaRPr lang="en-US"/>
          </a:p>
        </p:txBody>
      </p:sp>
    </p:spTree>
    <p:extLst>
      <p:ext uri="{BB962C8B-B14F-4D97-AF65-F5344CB8AC3E}">
        <p14:creationId xmlns:p14="http://schemas.microsoft.com/office/powerpoint/2010/main" val="4056258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842D5C-C1B8-4102-8DDD-39ABA0CF4EC7}"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0D5E9F-175C-43D2-9AAC-FC01AF882B42}" type="slidenum">
              <a:rPr lang="en-US" smtClean="0"/>
              <a:t>‹#›</a:t>
            </a:fld>
            <a:endParaRPr lang="en-US"/>
          </a:p>
        </p:txBody>
      </p:sp>
    </p:spTree>
    <p:extLst>
      <p:ext uri="{BB962C8B-B14F-4D97-AF65-F5344CB8AC3E}">
        <p14:creationId xmlns:p14="http://schemas.microsoft.com/office/powerpoint/2010/main" val="3788623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B842D5C-C1B8-4102-8DDD-39ABA0CF4EC7}"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0D5E9F-175C-43D2-9AAC-FC01AF882B42}" type="slidenum">
              <a:rPr lang="en-US" smtClean="0"/>
              <a:t>‹#›</a:t>
            </a:fld>
            <a:endParaRPr lang="en-US"/>
          </a:p>
        </p:txBody>
      </p:sp>
    </p:spTree>
    <p:extLst>
      <p:ext uri="{BB962C8B-B14F-4D97-AF65-F5344CB8AC3E}">
        <p14:creationId xmlns:p14="http://schemas.microsoft.com/office/powerpoint/2010/main" val="899523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842D5C-C1B8-4102-8DDD-39ABA0CF4EC7}"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0D5E9F-175C-43D2-9AAC-FC01AF882B42}" type="slidenum">
              <a:rPr lang="en-US" smtClean="0"/>
              <a:t>‹#›</a:t>
            </a:fld>
            <a:endParaRPr lang="en-US"/>
          </a:p>
        </p:txBody>
      </p:sp>
    </p:spTree>
    <p:extLst>
      <p:ext uri="{BB962C8B-B14F-4D97-AF65-F5344CB8AC3E}">
        <p14:creationId xmlns:p14="http://schemas.microsoft.com/office/powerpoint/2010/main" val="10836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842D5C-C1B8-4102-8DDD-39ABA0CF4EC7}" type="datetimeFigureOut">
              <a:rPr lang="en-US" smtClean="0"/>
              <a:t>9/5/2024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0D5E9F-175C-43D2-9AAC-FC01AF882B42}" type="slidenum">
              <a:rPr lang="en-US" smtClean="0"/>
              <a:t>‹#›</a:t>
            </a:fld>
            <a:endParaRPr lang="en-US"/>
          </a:p>
        </p:txBody>
      </p:sp>
    </p:spTree>
    <p:extLst>
      <p:ext uri="{BB962C8B-B14F-4D97-AF65-F5344CB8AC3E}">
        <p14:creationId xmlns:p14="http://schemas.microsoft.com/office/powerpoint/2010/main" val="110961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842D5C-C1B8-4102-8DDD-39ABA0CF4EC7}" type="datetimeFigureOut">
              <a:rPr lang="en-US" smtClean="0"/>
              <a:t>9/5/2024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0D5E9F-175C-43D2-9AAC-FC01AF882B42}" type="slidenum">
              <a:rPr lang="en-US" smtClean="0"/>
              <a:t>‹#›</a:t>
            </a:fld>
            <a:endParaRPr lang="en-US"/>
          </a:p>
        </p:txBody>
      </p:sp>
    </p:spTree>
    <p:extLst>
      <p:ext uri="{BB962C8B-B14F-4D97-AF65-F5344CB8AC3E}">
        <p14:creationId xmlns:p14="http://schemas.microsoft.com/office/powerpoint/2010/main" val="85628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42D5C-C1B8-4102-8DDD-39ABA0CF4EC7}" type="datetimeFigureOut">
              <a:rPr lang="en-US" smtClean="0"/>
              <a:t>9/5/2024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0D5E9F-175C-43D2-9AAC-FC01AF882B42}" type="slidenum">
              <a:rPr lang="en-US" smtClean="0"/>
              <a:t>‹#›</a:t>
            </a:fld>
            <a:endParaRPr lang="en-US"/>
          </a:p>
        </p:txBody>
      </p:sp>
    </p:spTree>
    <p:extLst>
      <p:ext uri="{BB962C8B-B14F-4D97-AF65-F5344CB8AC3E}">
        <p14:creationId xmlns:p14="http://schemas.microsoft.com/office/powerpoint/2010/main" val="166358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B842D5C-C1B8-4102-8DDD-39ABA0CF4EC7}"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0D5E9F-175C-43D2-9AAC-FC01AF882B42}" type="slidenum">
              <a:rPr lang="en-US" smtClean="0"/>
              <a:t>‹#›</a:t>
            </a:fld>
            <a:endParaRPr lang="en-US"/>
          </a:p>
        </p:txBody>
      </p:sp>
    </p:spTree>
    <p:extLst>
      <p:ext uri="{BB962C8B-B14F-4D97-AF65-F5344CB8AC3E}">
        <p14:creationId xmlns:p14="http://schemas.microsoft.com/office/powerpoint/2010/main" val="2176080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B842D5C-C1B8-4102-8DDD-39ABA0CF4EC7}"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0D5E9F-175C-43D2-9AAC-FC01AF882B42}" type="slidenum">
              <a:rPr lang="en-US" smtClean="0"/>
              <a:t>‹#›</a:t>
            </a:fld>
            <a:endParaRPr lang="en-US"/>
          </a:p>
        </p:txBody>
      </p:sp>
    </p:spTree>
    <p:extLst>
      <p:ext uri="{BB962C8B-B14F-4D97-AF65-F5344CB8AC3E}">
        <p14:creationId xmlns:p14="http://schemas.microsoft.com/office/powerpoint/2010/main" val="3208961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42D5C-C1B8-4102-8DDD-39ABA0CF4EC7}" type="datetimeFigureOut">
              <a:rPr lang="en-US" smtClean="0"/>
              <a:t>9/5/2024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D5E9F-175C-43D2-9AAC-FC01AF882B42}" type="slidenum">
              <a:rPr lang="en-US" smtClean="0"/>
              <a:t>‹#›</a:t>
            </a:fld>
            <a:endParaRPr lang="en-US"/>
          </a:p>
        </p:txBody>
      </p:sp>
    </p:spTree>
    <p:extLst>
      <p:ext uri="{BB962C8B-B14F-4D97-AF65-F5344CB8AC3E}">
        <p14:creationId xmlns:p14="http://schemas.microsoft.com/office/powerpoint/2010/main" val="3796543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ết quả hình ảnh cho hình nền bài giảng powerpoint">
            <a:extLst>
              <a:ext uri="{FF2B5EF4-FFF2-40B4-BE49-F238E27FC236}">
                <a16:creationId xmlns:a16="http://schemas.microsoft.com/office/drawing/2014/main" id="{F00D2D83-E598-461D-BF79-8E69D0860E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5412"/>
            <a:ext cx="12192000" cy="686816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id="{6105C61F-9005-4F14-AAC5-86C48AA5DAAE}"/>
              </a:ext>
            </a:extLst>
          </p:cNvPr>
          <p:cNvSpPr txBox="1">
            <a:spLocks/>
          </p:cNvSpPr>
          <p:nvPr/>
        </p:nvSpPr>
        <p:spPr>
          <a:xfrm>
            <a:off x="1342245" y="2017486"/>
            <a:ext cx="9819239" cy="1090554"/>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4400" b="1"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BÀI 45: HỆ MẶT TRỜI VÀ NGÂN HÀ</a:t>
            </a:r>
            <a:endParaRPr lang="vi-VN" sz="4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6501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39212" y="554181"/>
            <a:ext cx="11069017" cy="195679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002060"/>
                </a:solidFill>
                <a:latin typeface="Times New Roman" panose="02020603050405020304" pitchFamily="18" charset="0"/>
                <a:cs typeface="Times New Roman" panose="02020603050405020304" pitchFamily="18" charset="0"/>
              </a:rPr>
              <a:t>?5. </a:t>
            </a:r>
            <a:r>
              <a:rPr lang="en-US" sz="3600">
                <a:latin typeface="Times New Roman" panose="02020603050405020304" pitchFamily="18" charset="0"/>
                <a:cs typeface="Times New Roman" panose="02020603050405020304" pitchFamily="18" charset="0"/>
              </a:rPr>
              <a:t>Nêu sự liên hệ giữa chu kì chuyển động quanh Mặt Trời của các hành tinh và khoảng cách từ các hành tinh tới Mặt Trời</a:t>
            </a:r>
            <a:r>
              <a:rPr lang="en-US" sz="3600" smtClean="0">
                <a:latin typeface="Times New Roman" panose="02020603050405020304" pitchFamily="18" charset="0"/>
                <a:cs typeface="Times New Roman" panose="02020603050405020304" pitchFamily="18" charset="0"/>
              </a:rPr>
              <a:t>.</a:t>
            </a:r>
            <a:r>
              <a:rPr lang="en-US" sz="3600" smtClean="0">
                <a:solidFill>
                  <a:srgbClr val="002060"/>
                </a:solidFill>
                <a:latin typeface="Times New Roman" panose="02020603050405020304" pitchFamily="18" charset="0"/>
                <a:cs typeface="Times New Roman" panose="02020603050405020304" pitchFamily="18" charset="0"/>
              </a:rPr>
              <a:t> </a:t>
            </a:r>
            <a:endParaRPr lang="en-US" sz="3600">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537029" y="2612567"/>
            <a:ext cx="11306628" cy="1683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FF0000"/>
                </a:solidFill>
                <a:latin typeface="Times New Roman" panose="02020603050405020304" pitchFamily="18" charset="0"/>
                <a:cs typeface="Times New Roman" panose="02020603050405020304" pitchFamily="18" charset="0"/>
              </a:rPr>
              <a:t>TL: Chu kì chuyển động quanh Mặt Trời của các hành tinh là khác nhau. Khoảng cách từ các hành tinh tới Mặt Trời càng lớn thì chu kì quay càng lớn.</a:t>
            </a:r>
          </a:p>
        </p:txBody>
      </p:sp>
    </p:spTree>
    <p:extLst>
      <p:ext uri="{BB962C8B-B14F-4D97-AF65-F5344CB8AC3E}">
        <p14:creationId xmlns:p14="http://schemas.microsoft.com/office/powerpoint/2010/main" val="374350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81766A2-56D1-430E-B4B6-7BF0B430E4AF}"/>
              </a:ext>
            </a:extLst>
          </p:cNvPr>
          <p:cNvSpPr/>
          <p:nvPr/>
        </p:nvSpPr>
        <p:spPr>
          <a:xfrm>
            <a:off x="279963" y="473293"/>
            <a:ext cx="11354938" cy="1754326"/>
          </a:xfrm>
          <a:prstGeom prst="rect">
            <a:avLst/>
          </a:prstGeom>
        </p:spPr>
        <p:txBody>
          <a:bodyPr wrap="square">
            <a:spAutoFit/>
          </a:bodyPr>
          <a:lstStyle/>
          <a:p>
            <a:pPr algn="just"/>
            <a:r>
              <a:rPr lang="en-US" sz="3600" b="1" i="1" smtClean="0">
                <a:solidFill>
                  <a:srgbClr val="00B0F0"/>
                </a:solidFill>
                <a:latin typeface="Times New Roman" panose="02020603050405020304" pitchFamily="18" charset="0"/>
                <a:cs typeface="Times New Roman" panose="02020603050405020304" pitchFamily="18" charset="0"/>
              </a:rPr>
              <a:t>Kết luận: </a:t>
            </a:r>
          </a:p>
          <a:p>
            <a:pPr algn="just"/>
            <a:r>
              <a:rPr lang="en-US" sz="3600">
                <a:solidFill>
                  <a:srgbClr val="00B0F0"/>
                </a:solidFill>
                <a:latin typeface="Times New Roman" panose="02020603050405020304" pitchFamily="18" charset="0"/>
                <a:cs typeface="Times New Roman" panose="02020603050405020304" pitchFamily="18" charset="0"/>
              </a:rPr>
              <a:t>- </a:t>
            </a:r>
            <a:endParaRPr lang="en-US" sz="3600" smtClean="0">
              <a:solidFill>
                <a:srgbClr val="00B0F0"/>
              </a:solidFill>
              <a:latin typeface="Times New Roman" panose="02020603050405020304" pitchFamily="18" charset="0"/>
              <a:cs typeface="Times New Roman" panose="02020603050405020304" pitchFamily="18" charset="0"/>
            </a:endParaRPr>
          </a:p>
          <a:p>
            <a:pPr algn="just"/>
            <a:r>
              <a:rPr lang="en-US" sz="3600" smtClean="0">
                <a:solidFill>
                  <a:srgbClr val="00B0F0"/>
                </a:solidFill>
                <a:latin typeface="Times New Roman" panose="02020603050405020304" pitchFamily="18" charset="0"/>
                <a:cs typeface="Times New Roman" panose="02020603050405020304" pitchFamily="18" charset="0"/>
              </a:rPr>
              <a:t>-</a:t>
            </a:r>
            <a:endParaRPr lang="en-US" sz="360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698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AE6793-EA05-44F5-86F2-EF3A1EA78258}"/>
              </a:ext>
            </a:extLst>
          </p:cNvPr>
          <p:cNvSpPr txBox="1"/>
          <p:nvPr/>
        </p:nvSpPr>
        <p:spPr>
          <a:xfrm>
            <a:off x="362856" y="149191"/>
            <a:ext cx="8511023" cy="523220"/>
          </a:xfrm>
          <a:prstGeom prst="rect">
            <a:avLst/>
          </a:prstGeom>
          <a:noFill/>
        </p:spPr>
        <p:txBody>
          <a:bodyPr wrap="square" rtlCol="0">
            <a:spAutoFit/>
          </a:bodyPr>
          <a:lstStyle/>
          <a:p>
            <a:r>
              <a:rPr lang="en-US" sz="2800" b="1">
                <a:latin typeface="Times New Roman" panose="02020603050405020304" pitchFamily="18" charset="0"/>
                <a:cs typeface="Times New Roman" panose="02020603050405020304" pitchFamily="18" charset="0"/>
              </a:rPr>
              <a:t>2</a:t>
            </a:r>
            <a:r>
              <a:rPr lang="en-US" sz="2800" b="1" smtClean="0">
                <a:latin typeface="Times New Roman" panose="02020603050405020304" pitchFamily="18" charset="0"/>
                <a:cs typeface="Times New Roman" panose="02020603050405020304" pitchFamily="18" charset="0"/>
              </a:rPr>
              <a:t>. ÁNH SÁNG CỦA CÁC THIÊN THỂ</a:t>
            </a:r>
            <a:endParaRPr lang="vi-VN" sz="2800" b="1"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24AE6793-EA05-44F5-86F2-EF3A1EA78258}"/>
              </a:ext>
            </a:extLst>
          </p:cNvPr>
          <p:cNvSpPr txBox="1"/>
          <p:nvPr/>
        </p:nvSpPr>
        <p:spPr>
          <a:xfrm>
            <a:off x="508000" y="725468"/>
            <a:ext cx="8511023" cy="523220"/>
          </a:xfrm>
          <a:prstGeom prst="rect">
            <a:avLst/>
          </a:prstGeom>
          <a:noFill/>
        </p:spPr>
        <p:txBody>
          <a:bodyPr wrap="square" rtlCol="0">
            <a:spAutoFit/>
          </a:bodyPr>
          <a:lstStyle/>
          <a:p>
            <a:r>
              <a:rPr lang="en-US" sz="2800" b="1">
                <a:latin typeface="Times New Roman" panose="02020603050405020304" pitchFamily="18" charset="0"/>
                <a:cs typeface="Times New Roman" panose="02020603050405020304" pitchFamily="18" charset="0"/>
              </a:rPr>
              <a:t>*</a:t>
            </a:r>
            <a:r>
              <a:rPr lang="en-US" sz="2800" b="1" smtClean="0">
                <a:latin typeface="Times New Roman" panose="02020603050405020304" pitchFamily="18" charset="0"/>
                <a:cs typeface="Times New Roman" panose="02020603050405020304" pitchFamily="18" charset="0"/>
              </a:rPr>
              <a:t> Tìm hiểu ánh sáng của các thiên thể.</a:t>
            </a:r>
            <a:endParaRPr lang="vi-VN" sz="2800" b="1" dirty="0">
              <a:latin typeface="Times New Roman" panose="02020603050405020304" pitchFamily="18" charset="0"/>
              <a:cs typeface="Times New Roman" panose="02020603050405020304" pitchFamily="18" charset="0"/>
            </a:endParaRPr>
          </a:p>
        </p:txBody>
      </p:sp>
      <p:sp>
        <p:nvSpPr>
          <p:cNvPr id="10" name="Title 1"/>
          <p:cNvSpPr txBox="1">
            <a:spLocks/>
          </p:cNvSpPr>
          <p:nvPr/>
        </p:nvSpPr>
        <p:spPr>
          <a:xfrm>
            <a:off x="179556" y="1336945"/>
            <a:ext cx="11547987" cy="9428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latin typeface="Times New Roman" panose="02020603050405020304" pitchFamily="18" charset="0"/>
                <a:cs typeface="Times New Roman" panose="02020603050405020304" pitchFamily="18" charset="0"/>
              </a:rPr>
              <a:t>?6. </a:t>
            </a:r>
            <a:r>
              <a:rPr lang="en-US" sz="3600">
                <a:latin typeface="Times New Roman" panose="02020603050405020304" pitchFamily="18" charset="0"/>
                <a:cs typeface="Times New Roman" panose="02020603050405020304" pitchFamily="18" charset="0"/>
              </a:rPr>
              <a:t>Quan sát hình 45.3 và cho biết các hành tinh có tự phát ra ánh sáng không? Vì sao</a:t>
            </a:r>
            <a:r>
              <a:rPr lang="en-US" sz="3600" smtClean="0">
                <a:latin typeface="Times New Roman" panose="02020603050405020304" pitchFamily="18" charset="0"/>
                <a:cs typeface="Times New Roman" panose="02020603050405020304" pitchFamily="18" charset="0"/>
              </a:rPr>
              <a:t>?  </a:t>
            </a:r>
            <a:endParaRPr lang="en-US" sz="360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6429829" y="2364789"/>
            <a:ext cx="5413828" cy="42246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FF0000"/>
                </a:solidFill>
                <a:latin typeface="Times New Roman" panose="02020603050405020304" pitchFamily="18" charset="0"/>
                <a:cs typeface="Times New Roman" panose="02020603050405020304" pitchFamily="18" charset="0"/>
              </a:rPr>
              <a:t>TL: - Các hành tinh không thể tự phát ra ánh sáng vì chúng nhận được ánh sáng và phản xạ lại.</a:t>
            </a:r>
          </a:p>
          <a:p>
            <a:pPr algn="just"/>
            <a:r>
              <a:rPr lang="en-US" sz="3600" smtClean="0">
                <a:solidFill>
                  <a:srgbClr val="FF0000"/>
                </a:solidFill>
                <a:latin typeface="Times New Roman" panose="02020603050405020304" pitchFamily="18" charset="0"/>
                <a:cs typeface="Times New Roman" panose="02020603050405020304" pitchFamily="18" charset="0"/>
              </a:rPr>
              <a:t>- Ánh sáng từ các hành tinh chiếu tới Trái Đất có được là do hấp thụ ánh sáng từ Mặt Trời và phản xạ lại.</a:t>
            </a:r>
          </a:p>
        </p:txBody>
      </p:sp>
      <p:pic>
        <p:nvPicPr>
          <p:cNvPr id="9" name="Picture 8" descr="https://img.loigiaihay.com/picture/question_lgh/2021_41/1622173711-2d0q.jpg"/>
          <p:cNvPicPr/>
          <p:nvPr/>
        </p:nvPicPr>
        <p:blipFill>
          <a:blip r:embed="rId2">
            <a:extLst>
              <a:ext uri="{28A0092B-C50C-407E-A947-70E740481C1C}">
                <a14:useLocalDpi xmlns:a14="http://schemas.microsoft.com/office/drawing/2010/main" val="0"/>
              </a:ext>
            </a:extLst>
          </a:blip>
          <a:srcRect/>
          <a:stretch>
            <a:fillRect/>
          </a:stretch>
        </p:blipFill>
        <p:spPr bwMode="auto">
          <a:xfrm>
            <a:off x="179557" y="2364789"/>
            <a:ext cx="6032558" cy="4224695"/>
          </a:xfrm>
          <a:prstGeom prst="rect">
            <a:avLst/>
          </a:prstGeom>
          <a:noFill/>
          <a:ln>
            <a:noFill/>
          </a:ln>
        </p:spPr>
      </p:pic>
    </p:spTree>
    <p:extLst>
      <p:ext uri="{BB962C8B-B14F-4D97-AF65-F5344CB8AC3E}">
        <p14:creationId xmlns:p14="http://schemas.microsoft.com/office/powerpoint/2010/main" val="1475928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0"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39212" y="554181"/>
            <a:ext cx="11069017" cy="195679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002060"/>
                </a:solidFill>
                <a:latin typeface="Times New Roman" panose="02020603050405020304" pitchFamily="18" charset="0"/>
                <a:cs typeface="Times New Roman" panose="02020603050405020304" pitchFamily="18" charset="0"/>
              </a:rPr>
              <a:t>?. </a:t>
            </a:r>
            <a:r>
              <a:rPr lang="en-US" sz="3600">
                <a:latin typeface="Times New Roman" panose="02020603050405020304" pitchFamily="18" charset="0"/>
                <a:cs typeface="Times New Roman" panose="02020603050405020304" pitchFamily="18" charset="0"/>
              </a:rPr>
              <a:t>Vào ban đêm, chúng ta có thể nhìn thấy ánh sáng từ các hành tinh như: Kim tinh, Hỏa tinh,… Ánh sáng đó có được là do đâu</a:t>
            </a:r>
            <a:r>
              <a:rPr lang="en-US" sz="3600" smtClean="0">
                <a:latin typeface="Times New Roman" panose="02020603050405020304" pitchFamily="18" charset="0"/>
                <a:cs typeface="Times New Roman" panose="02020603050405020304" pitchFamily="18" charset="0"/>
              </a:rPr>
              <a:t>?</a:t>
            </a:r>
            <a:r>
              <a:rPr lang="en-US" sz="3600" smtClean="0">
                <a:solidFill>
                  <a:srgbClr val="002060"/>
                </a:solidFill>
                <a:latin typeface="Times New Roman" panose="02020603050405020304" pitchFamily="18" charset="0"/>
                <a:cs typeface="Times New Roman" panose="02020603050405020304" pitchFamily="18" charset="0"/>
              </a:rPr>
              <a:t> </a:t>
            </a:r>
            <a:endParaRPr lang="en-US" sz="3600">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537029" y="2612567"/>
            <a:ext cx="11306628" cy="1683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FF0000"/>
                </a:solidFill>
                <a:latin typeface="Times New Roman" panose="02020603050405020304" pitchFamily="18" charset="0"/>
                <a:cs typeface="Times New Roman" panose="02020603050405020304" pitchFamily="18" charset="0"/>
              </a:rPr>
              <a:t>TL: </a:t>
            </a:r>
            <a:r>
              <a:rPr lang="en-US" sz="3600">
                <a:solidFill>
                  <a:srgbClr val="FF0000"/>
                </a:solidFill>
                <a:latin typeface="Times New Roman" panose="02020603050405020304" pitchFamily="18" charset="0"/>
                <a:cs typeface="Times New Roman" panose="02020603050405020304" pitchFamily="18" charset="0"/>
              </a:rPr>
              <a:t>Ánh sáng đó có được là do các hành tinh hấp thụ ánh sáng từ Mặt Trời và phản xạ lại</a:t>
            </a:r>
            <a:r>
              <a:rPr lang="en-US" sz="3600" smtClean="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541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39212" y="554181"/>
            <a:ext cx="11069017" cy="195679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002060"/>
                </a:solidFill>
                <a:latin typeface="Times New Roman" panose="02020603050405020304" pitchFamily="18" charset="0"/>
                <a:cs typeface="Times New Roman" panose="02020603050405020304" pitchFamily="18" charset="0"/>
              </a:rPr>
              <a:t>?. </a:t>
            </a:r>
            <a:r>
              <a:rPr lang="en-US" sz="3600">
                <a:latin typeface="Times New Roman" panose="02020603050405020304" pitchFamily="18" charset="0"/>
                <a:cs typeface="Times New Roman" panose="02020603050405020304" pitchFamily="18" charset="0"/>
              </a:rPr>
              <a:t>Chu kì quay quanh Mặt Trời của Hỏa tinh được gọi là một năm Hỏa tinh. Em hãy cho biết một năm Hỏa tinh bằng bao nhiêu ngày trên Trái Đất</a:t>
            </a: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537029" y="2612567"/>
            <a:ext cx="10668000" cy="16836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smtClean="0">
                <a:solidFill>
                  <a:srgbClr val="FF0000"/>
                </a:solidFill>
                <a:latin typeface="Times New Roman" panose="02020603050405020304" pitchFamily="18" charset="0"/>
                <a:cs typeface="Times New Roman" panose="02020603050405020304" pitchFamily="18" charset="0"/>
              </a:rPr>
              <a:t>TL: </a:t>
            </a:r>
            <a:r>
              <a:rPr lang="en-US" sz="3600">
                <a:solidFill>
                  <a:srgbClr val="FF0000"/>
                </a:solidFill>
                <a:latin typeface="Times New Roman" panose="02020603050405020304" pitchFamily="18" charset="0"/>
                <a:cs typeface="Times New Roman" panose="02020603050405020304" pitchFamily="18" charset="0"/>
              </a:rPr>
              <a:t>Một năm Hỏa tinh là 1,88 năm tương ứng </a:t>
            </a:r>
            <a:r>
              <a:rPr lang="en-US" sz="3600" smtClean="0">
                <a:solidFill>
                  <a:srgbClr val="FF0000"/>
                </a:solidFill>
                <a:latin typeface="Times New Roman" panose="02020603050405020304" pitchFamily="18" charset="0"/>
                <a:cs typeface="Times New Roman" panose="02020603050405020304" pitchFamily="18" charset="0"/>
              </a:rPr>
              <a:t>với: </a:t>
            </a:r>
          </a:p>
          <a:p>
            <a:pPr algn="ctr"/>
            <a:r>
              <a:rPr lang="en-US" sz="3600" smtClean="0">
                <a:solidFill>
                  <a:srgbClr val="FF0000"/>
                </a:solidFill>
                <a:latin typeface="Times New Roman" panose="02020603050405020304" pitchFamily="18" charset="0"/>
                <a:cs typeface="Times New Roman" panose="02020603050405020304" pitchFamily="18" charset="0"/>
              </a:rPr>
              <a:t>1,88 x 365,25 = 686,67 </a:t>
            </a:r>
            <a:r>
              <a:rPr lang="en-US" sz="3600">
                <a:solidFill>
                  <a:srgbClr val="FF0000"/>
                </a:solidFill>
                <a:latin typeface="Times New Roman" panose="02020603050405020304" pitchFamily="18" charset="0"/>
                <a:cs typeface="Times New Roman" panose="02020603050405020304" pitchFamily="18" charset="0"/>
              </a:rPr>
              <a:t>ngày </a:t>
            </a:r>
            <a:r>
              <a:rPr lang="en-US" sz="3600" smtClean="0">
                <a:solidFill>
                  <a:srgbClr val="FF0000"/>
                </a:solidFill>
                <a:latin typeface="Times New Roman" panose="02020603050405020304" pitchFamily="18" charset="0"/>
                <a:cs typeface="Times New Roman" panose="02020603050405020304" pitchFamily="18" charset="0"/>
              </a:rPr>
              <a:t>trên Trái </a:t>
            </a:r>
            <a:r>
              <a:rPr lang="en-US" sz="3600">
                <a:solidFill>
                  <a:srgbClr val="FF0000"/>
                </a:solidFill>
                <a:latin typeface="Times New Roman" panose="02020603050405020304" pitchFamily="18" charset="0"/>
                <a:cs typeface="Times New Roman" panose="02020603050405020304" pitchFamily="18" charset="0"/>
              </a:rPr>
              <a:t>Đất</a:t>
            </a:r>
            <a:r>
              <a:rPr lang="en-US" sz="3600" smtClean="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4945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AE6793-EA05-44F5-86F2-EF3A1EA78258}"/>
              </a:ext>
            </a:extLst>
          </p:cNvPr>
          <p:cNvSpPr txBox="1"/>
          <p:nvPr/>
        </p:nvSpPr>
        <p:spPr>
          <a:xfrm>
            <a:off x="362856" y="149191"/>
            <a:ext cx="8511023" cy="523220"/>
          </a:xfrm>
          <a:prstGeom prst="rect">
            <a:avLst/>
          </a:prstGeom>
          <a:noFill/>
        </p:spPr>
        <p:txBody>
          <a:bodyPr wrap="square" rtlCol="0">
            <a:spAutoFit/>
          </a:bodyPr>
          <a:lstStyle/>
          <a:p>
            <a:r>
              <a:rPr lang="en-US" sz="2800" b="1">
                <a:latin typeface="Times New Roman" panose="02020603050405020304" pitchFamily="18" charset="0"/>
                <a:cs typeface="Times New Roman" panose="02020603050405020304" pitchFamily="18" charset="0"/>
              </a:rPr>
              <a:t>3</a:t>
            </a:r>
            <a:r>
              <a:rPr lang="en-US" sz="2800" b="1" smtClean="0">
                <a:latin typeface="Times New Roman" panose="02020603050405020304" pitchFamily="18" charset="0"/>
                <a:cs typeface="Times New Roman" panose="02020603050405020304" pitchFamily="18" charset="0"/>
              </a:rPr>
              <a:t>. HỆ MẶT TRỜI TRONG NGÂN HÀ</a:t>
            </a:r>
            <a:endParaRPr lang="vi-VN" sz="2800" b="1"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24AE6793-EA05-44F5-86F2-EF3A1EA78258}"/>
              </a:ext>
            </a:extLst>
          </p:cNvPr>
          <p:cNvSpPr txBox="1"/>
          <p:nvPr/>
        </p:nvSpPr>
        <p:spPr>
          <a:xfrm>
            <a:off x="508000" y="725468"/>
            <a:ext cx="10697029" cy="523220"/>
          </a:xfrm>
          <a:prstGeom prst="rect">
            <a:avLst/>
          </a:prstGeom>
          <a:noFill/>
        </p:spPr>
        <p:txBody>
          <a:bodyPr wrap="square" rtlCol="0">
            <a:spAutoFit/>
          </a:bodyPr>
          <a:lstStyle/>
          <a:p>
            <a:r>
              <a:rPr lang="en-US" sz="2800" b="1">
                <a:latin typeface="Times New Roman" panose="02020603050405020304" pitchFamily="18" charset="0"/>
                <a:cs typeface="Times New Roman" panose="02020603050405020304" pitchFamily="18" charset="0"/>
              </a:rPr>
              <a:t>*</a:t>
            </a:r>
            <a:r>
              <a:rPr lang="en-US" sz="2800" b="1" smtClean="0">
                <a:latin typeface="Times New Roman" panose="02020603050405020304" pitchFamily="18" charset="0"/>
                <a:cs typeface="Times New Roman" panose="02020603050405020304" pitchFamily="18" charset="0"/>
              </a:rPr>
              <a:t> Tìm hiểu Ngân Hà và vị trí hệ Mặt Trời trong Ngân Hà</a:t>
            </a:r>
            <a:endParaRPr lang="vi-VN" sz="2800" b="1" dirty="0">
              <a:latin typeface="Times New Roman" panose="02020603050405020304" pitchFamily="18" charset="0"/>
              <a:cs typeface="Times New Roman" panose="02020603050405020304" pitchFamily="18" charset="0"/>
            </a:endParaRPr>
          </a:p>
        </p:txBody>
      </p:sp>
      <p:sp>
        <p:nvSpPr>
          <p:cNvPr id="10" name="Title 1"/>
          <p:cNvSpPr txBox="1">
            <a:spLocks/>
          </p:cNvSpPr>
          <p:nvPr/>
        </p:nvSpPr>
        <p:spPr>
          <a:xfrm>
            <a:off x="179556" y="1336945"/>
            <a:ext cx="11547987" cy="9428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latin typeface="Times New Roman" panose="02020603050405020304" pitchFamily="18" charset="0"/>
                <a:cs typeface="Times New Roman" panose="02020603050405020304" pitchFamily="18" charset="0"/>
              </a:rPr>
              <a:t>?7. </a:t>
            </a:r>
            <a:r>
              <a:rPr lang="en-US" sz="3600">
                <a:latin typeface="Times New Roman" panose="02020603050405020304" pitchFamily="18" charset="0"/>
                <a:cs typeface="Times New Roman" panose="02020603050405020304" pitchFamily="18" charset="0"/>
              </a:rPr>
              <a:t>Khi quan sát bầu trời đêm, vào những đêm không trăng, chúng ta thường nhìn thấy những gì</a:t>
            </a: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362856" y="2364789"/>
            <a:ext cx="11480801" cy="26426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FF0000"/>
                </a:solidFill>
                <a:latin typeface="Times New Roman" panose="02020603050405020304" pitchFamily="18" charset="0"/>
                <a:cs typeface="Times New Roman" panose="02020603050405020304" pitchFamily="18" charset="0"/>
              </a:rPr>
              <a:t>TL: </a:t>
            </a:r>
            <a:r>
              <a:rPr lang="en-US" sz="3600">
                <a:solidFill>
                  <a:srgbClr val="FF0000"/>
                </a:solidFill>
                <a:latin typeface="Times New Roman" panose="02020603050405020304" pitchFamily="18" charset="0"/>
                <a:cs typeface="Times New Roman" panose="02020603050405020304" pitchFamily="18" charset="0"/>
              </a:rPr>
              <a:t>Khi quan sát bầu trời đêm, vào những đêm không trăng, chúng ta thường nhìn thấy những ngôi sao phát ra ánh sáng</a:t>
            </a:r>
            <a:r>
              <a:rPr lang="en-US" sz="3600" smtClean="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1897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0"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39212" y="147781"/>
            <a:ext cx="11069017" cy="98433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smtClean="0">
                <a:solidFill>
                  <a:srgbClr val="002060"/>
                </a:solidFill>
                <a:latin typeface="Times New Roman" panose="02020603050405020304" pitchFamily="18" charset="0"/>
                <a:cs typeface="Times New Roman" panose="02020603050405020304" pitchFamily="18" charset="0"/>
              </a:rPr>
              <a:t>?. </a:t>
            </a:r>
            <a:r>
              <a:rPr lang="en-US" sz="3600">
                <a:latin typeface="Times New Roman" panose="02020603050405020304" pitchFamily="18" charset="0"/>
                <a:cs typeface="Times New Roman" panose="02020603050405020304" pitchFamily="18" charset="0"/>
              </a:rPr>
              <a:t>Em hãy cho biết các thiên thể số 4, 6, 8 trong hình bên là những hành tinh nào trong hệ Mặt Trời.</a:t>
            </a:r>
          </a:p>
        </p:txBody>
      </p:sp>
      <p:pic>
        <p:nvPicPr>
          <p:cNvPr id="4" name="Picture 3" descr="https://img.loigiaihay.com/picture/question_lgh/2021_41/1622174530-gqbz.jpg"/>
          <p:cNvPicPr/>
          <p:nvPr/>
        </p:nvPicPr>
        <p:blipFill>
          <a:blip r:embed="rId2">
            <a:extLst>
              <a:ext uri="{28A0092B-C50C-407E-A947-70E740481C1C}">
                <a14:useLocalDpi xmlns:a14="http://schemas.microsoft.com/office/drawing/2010/main" val="0"/>
              </a:ext>
            </a:extLst>
          </a:blip>
          <a:srcRect/>
          <a:stretch>
            <a:fillRect/>
          </a:stretch>
        </p:blipFill>
        <p:spPr bwMode="auto">
          <a:xfrm>
            <a:off x="1596571" y="1233714"/>
            <a:ext cx="8069943" cy="5624286"/>
          </a:xfrm>
          <a:prstGeom prst="rect">
            <a:avLst/>
          </a:prstGeom>
          <a:noFill/>
          <a:ln>
            <a:noFill/>
          </a:ln>
        </p:spPr>
      </p:pic>
      <p:sp>
        <p:nvSpPr>
          <p:cNvPr id="6" name="Rectangular Callout 5"/>
          <p:cNvSpPr/>
          <p:nvPr/>
        </p:nvSpPr>
        <p:spPr>
          <a:xfrm>
            <a:off x="1" y="3222201"/>
            <a:ext cx="3062514" cy="420913"/>
          </a:xfrm>
          <a:prstGeom prst="wedgeRectCallout">
            <a:avLst>
              <a:gd name="adj1" fmla="val 110005"/>
              <a:gd name="adj2" fmla="val 29698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smtClean="0">
                <a:solidFill>
                  <a:srgbClr val="FF0000"/>
                </a:solidFill>
                <a:latin typeface="Times New Roman" panose="02020603050405020304" pitchFamily="18" charset="0"/>
                <a:cs typeface="Times New Roman" panose="02020603050405020304" pitchFamily="18" charset="0"/>
              </a:rPr>
              <a:t>Số 4. Trái Đất</a:t>
            </a:r>
            <a:endParaRPr lang="en-US" sz="3600" b="1">
              <a:solidFill>
                <a:srgbClr val="FF0000"/>
              </a:solidFill>
              <a:latin typeface="Times New Roman" panose="02020603050405020304" pitchFamily="18" charset="0"/>
              <a:cs typeface="Times New Roman" panose="02020603050405020304" pitchFamily="18" charset="0"/>
            </a:endParaRPr>
          </a:p>
        </p:txBody>
      </p:sp>
      <p:sp>
        <p:nvSpPr>
          <p:cNvPr id="7" name="Rectangular Callout 6"/>
          <p:cNvSpPr/>
          <p:nvPr/>
        </p:nvSpPr>
        <p:spPr>
          <a:xfrm>
            <a:off x="4775201" y="5758558"/>
            <a:ext cx="3389086" cy="642242"/>
          </a:xfrm>
          <a:prstGeom prst="wedgeRectCallout">
            <a:avLst>
              <a:gd name="adj1" fmla="val -9219"/>
              <a:gd name="adj2" fmla="val -35551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smtClean="0">
                <a:solidFill>
                  <a:srgbClr val="FF0000"/>
                </a:solidFill>
                <a:latin typeface="Times New Roman" panose="02020603050405020304" pitchFamily="18" charset="0"/>
                <a:cs typeface="Times New Roman" panose="02020603050405020304" pitchFamily="18" charset="0"/>
              </a:rPr>
              <a:t>Số 6. Mộc tinh</a:t>
            </a:r>
            <a:endParaRPr lang="en-US" sz="3600" b="1">
              <a:solidFill>
                <a:srgbClr val="FF0000"/>
              </a:solidFill>
              <a:latin typeface="Times New Roman" panose="02020603050405020304" pitchFamily="18" charset="0"/>
              <a:cs typeface="Times New Roman" panose="02020603050405020304" pitchFamily="18" charset="0"/>
            </a:endParaRPr>
          </a:p>
        </p:txBody>
      </p:sp>
      <p:sp>
        <p:nvSpPr>
          <p:cNvPr id="8" name="Rectangular Callout 7"/>
          <p:cNvSpPr/>
          <p:nvPr/>
        </p:nvSpPr>
        <p:spPr>
          <a:xfrm>
            <a:off x="1175657" y="1545788"/>
            <a:ext cx="5021943" cy="645869"/>
          </a:xfrm>
          <a:prstGeom prst="wedgeRectCallout">
            <a:avLst>
              <a:gd name="adj1" fmla="val 82774"/>
              <a:gd name="adj2" fmla="val 7574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smtClean="0">
                <a:solidFill>
                  <a:srgbClr val="FF0000"/>
                </a:solidFill>
                <a:latin typeface="Times New Roman" panose="02020603050405020304" pitchFamily="18" charset="0"/>
                <a:cs typeface="Times New Roman" panose="02020603050405020304" pitchFamily="18" charset="0"/>
              </a:rPr>
              <a:t>Số 8. Thiên Vương tinh</a:t>
            </a:r>
            <a:endParaRPr lang="en-US" sz="36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32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animBg="1"/>
      <p:bldP spid="7"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5" y="972457"/>
            <a:ext cx="11088914" cy="4281714"/>
          </a:xfrm>
        </p:spPr>
        <p:txBody>
          <a:bodyPr>
            <a:normAutofit/>
          </a:bodyPr>
          <a:lstStyle/>
          <a:p>
            <a:r>
              <a:rPr lang="en-US" sz="3600">
                <a:solidFill>
                  <a:srgbClr val="7030A0"/>
                </a:solidFill>
                <a:latin typeface="Times New Roman" panose="02020603050405020304" pitchFamily="18" charset="0"/>
                <a:cs typeface="Times New Roman" panose="02020603050405020304" pitchFamily="18" charset="0"/>
              </a:rPr>
              <a:t>Bài tập 1 (Trang </a:t>
            </a:r>
            <a:r>
              <a:rPr lang="en-US" sz="3600" smtClean="0">
                <a:solidFill>
                  <a:srgbClr val="7030A0"/>
                </a:solidFill>
                <a:latin typeface="Times New Roman" panose="02020603050405020304" pitchFamily="18" charset="0"/>
                <a:cs typeface="Times New Roman" panose="02020603050405020304" pitchFamily="18" charset="0"/>
              </a:rPr>
              <a:t>199).</a:t>
            </a:r>
            <a:r>
              <a:rPr lang="en-US" sz="3600" smtClean="0">
                <a:latin typeface="Times New Roman" panose="02020603050405020304" pitchFamily="18" charset="0"/>
                <a:cs typeface="Times New Roman" panose="02020603050405020304" pitchFamily="18" charset="0"/>
              </a:rPr>
              <a:t> </a:t>
            </a:r>
            <a:r>
              <a:rPr lang="en-US" sz="3600">
                <a:latin typeface="Times New Roman" panose="02020603050405020304" pitchFamily="18" charset="0"/>
                <a:cs typeface="Times New Roman" panose="02020603050405020304" pitchFamily="18" charset="0"/>
              </a:rPr>
              <a:t>Ngân Hà là:</a:t>
            </a:r>
            <a:br>
              <a:rPr lang="en-US" sz="3600">
                <a:latin typeface="Times New Roman" panose="02020603050405020304" pitchFamily="18" charset="0"/>
                <a:cs typeface="Times New Roman" panose="02020603050405020304" pitchFamily="18" charset="0"/>
              </a:rPr>
            </a:br>
            <a:r>
              <a:rPr lang="en-US" sz="3600" b="1">
                <a:latin typeface="Times New Roman" panose="02020603050405020304" pitchFamily="18" charset="0"/>
                <a:cs typeface="Times New Roman" panose="02020603050405020304" pitchFamily="18" charset="0"/>
              </a:rPr>
              <a:t>A.</a:t>
            </a:r>
            <a:r>
              <a:rPr lang="en-US" sz="3600">
                <a:latin typeface="Times New Roman" panose="02020603050405020304" pitchFamily="18" charset="0"/>
                <a:cs typeface="Times New Roman" panose="02020603050405020304" pitchFamily="18" charset="0"/>
              </a:rPr>
              <a:t> Thiên Hà trong đó có chứa hệ Mặt Trời</a:t>
            </a:r>
            <a:br>
              <a:rPr lang="en-US" sz="3600">
                <a:latin typeface="Times New Roman" panose="02020603050405020304" pitchFamily="18" charset="0"/>
                <a:cs typeface="Times New Roman" panose="02020603050405020304" pitchFamily="18" charset="0"/>
              </a:rPr>
            </a:br>
            <a:r>
              <a:rPr lang="en-US" sz="3600" b="1">
                <a:latin typeface="Times New Roman" panose="02020603050405020304" pitchFamily="18" charset="0"/>
                <a:cs typeface="Times New Roman" panose="02020603050405020304" pitchFamily="18" charset="0"/>
              </a:rPr>
              <a:t>B.</a:t>
            </a:r>
            <a:r>
              <a:rPr lang="en-US" sz="3600">
                <a:latin typeface="Times New Roman" panose="02020603050405020304" pitchFamily="18" charset="0"/>
                <a:cs typeface="Times New Roman" panose="02020603050405020304" pitchFamily="18" charset="0"/>
              </a:rPr>
              <a:t> một tập hợp nhiều Thiên Hà trong vũ trụ</a:t>
            </a:r>
            <a:br>
              <a:rPr lang="en-US" sz="3600">
                <a:latin typeface="Times New Roman" panose="02020603050405020304" pitchFamily="18" charset="0"/>
                <a:cs typeface="Times New Roman" panose="02020603050405020304" pitchFamily="18" charset="0"/>
              </a:rPr>
            </a:br>
            <a:r>
              <a:rPr lang="en-US" sz="3600" b="1">
                <a:latin typeface="Times New Roman" panose="02020603050405020304" pitchFamily="18" charset="0"/>
                <a:cs typeface="Times New Roman" panose="02020603050405020304" pitchFamily="18" charset="0"/>
              </a:rPr>
              <a:t>C.</a:t>
            </a:r>
            <a:r>
              <a:rPr lang="en-US" sz="3600">
                <a:latin typeface="Times New Roman" panose="02020603050405020304" pitchFamily="18" charset="0"/>
                <a:cs typeface="Times New Roman" panose="02020603050405020304" pitchFamily="18" charset="0"/>
              </a:rPr>
              <a:t> tên gọi khác của hệ Mặt Trời</a:t>
            </a:r>
            <a:br>
              <a:rPr lang="en-US" sz="3600">
                <a:latin typeface="Times New Roman" panose="02020603050405020304" pitchFamily="18" charset="0"/>
                <a:cs typeface="Times New Roman" panose="02020603050405020304" pitchFamily="18" charset="0"/>
              </a:rPr>
            </a:br>
            <a:r>
              <a:rPr lang="en-US" sz="3600" b="1">
                <a:latin typeface="Times New Roman" panose="02020603050405020304" pitchFamily="18" charset="0"/>
                <a:cs typeface="Times New Roman" panose="02020603050405020304" pitchFamily="18" charset="0"/>
              </a:rPr>
              <a:t>D.</a:t>
            </a:r>
            <a:r>
              <a:rPr lang="en-US" sz="3600">
                <a:latin typeface="Times New Roman" panose="02020603050405020304" pitchFamily="18" charset="0"/>
                <a:cs typeface="Times New Roman" panose="02020603050405020304" pitchFamily="18" charset="0"/>
              </a:rPr>
              <a:t> dải sáng trong vũ trụ</a:t>
            </a:r>
          </a:p>
        </p:txBody>
      </p:sp>
      <p:sp>
        <p:nvSpPr>
          <p:cNvPr id="4" name="Oval 3"/>
          <p:cNvSpPr/>
          <p:nvPr/>
        </p:nvSpPr>
        <p:spPr>
          <a:xfrm>
            <a:off x="522515" y="2351315"/>
            <a:ext cx="522515" cy="566057"/>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44678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ircle(in)">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120952" cy="1608818"/>
          </a:xfrm>
        </p:spPr>
        <p:txBody>
          <a:bodyPr>
            <a:noAutofit/>
          </a:bodyPr>
          <a:lstStyle/>
          <a:p>
            <a:pPr algn="just"/>
            <a:r>
              <a:rPr lang="en-US" sz="3600" smtClean="0">
                <a:solidFill>
                  <a:srgbClr val="7030A0"/>
                </a:solidFill>
                <a:latin typeface="Times New Roman" panose="02020603050405020304" pitchFamily="18" charset="0"/>
                <a:cs typeface="Times New Roman" panose="02020603050405020304" pitchFamily="18" charset="0"/>
              </a:rPr>
              <a:t>Bài tập 2 (Trang 199). </a:t>
            </a:r>
            <a:r>
              <a:rPr lang="en-US" sz="3600">
                <a:latin typeface="Times New Roman" panose="02020603050405020304" pitchFamily="18" charset="0"/>
                <a:cs typeface="Times New Roman" panose="02020603050405020304" pitchFamily="18" charset="0"/>
              </a:rPr>
              <a:t>Hành tinh nào trong hệ Mặt Trời xa Trái Đất nhất? Nó cách Trái Đất bao nhiêu AU?</a:t>
            </a:r>
            <a:endParaRPr lang="en-US" sz="360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224584"/>
            <a:ext cx="10120952" cy="1273359"/>
          </a:xfrm>
        </p:spPr>
        <p:txBody>
          <a:bodyPr>
            <a:noAutofit/>
          </a:bodyPr>
          <a:lstStyle/>
          <a:p>
            <a:pPr marL="0" indent="0" algn="just">
              <a:buNone/>
            </a:pPr>
            <a:r>
              <a:rPr lang="en-US" sz="3600" smtClean="0">
                <a:solidFill>
                  <a:srgbClr val="FF0000"/>
                </a:solidFill>
                <a:latin typeface="Times New Roman" panose="02020603050405020304" pitchFamily="18" charset="0"/>
                <a:cs typeface="Times New Roman" panose="02020603050405020304" pitchFamily="18" charset="0"/>
              </a:rPr>
              <a:t>TL. </a:t>
            </a:r>
            <a:r>
              <a:rPr lang="en-US" sz="3600">
                <a:solidFill>
                  <a:srgbClr val="FF0000"/>
                </a:solidFill>
                <a:latin typeface="Times New Roman" panose="02020603050405020304" pitchFamily="18" charset="0"/>
                <a:cs typeface="Times New Roman" panose="02020603050405020304" pitchFamily="18" charset="0"/>
              </a:rPr>
              <a:t>Trong hệ Mặt Trời, hành tinh xa Trái Đất nhất là Hải Vương tinh. Nó cách Trái Đất </a:t>
            </a:r>
            <a:r>
              <a:rPr lang="en-US" sz="3600" smtClean="0">
                <a:solidFill>
                  <a:srgbClr val="FF0000"/>
                </a:solidFill>
                <a:latin typeface="Times New Roman" panose="02020603050405020304" pitchFamily="18" charset="0"/>
                <a:cs typeface="Times New Roman" panose="02020603050405020304" pitchFamily="18" charset="0"/>
              </a:rPr>
              <a:t>29,06 </a:t>
            </a:r>
            <a:r>
              <a:rPr lang="en-US" sz="3600">
                <a:solidFill>
                  <a:srgbClr val="FF0000"/>
                </a:solidFill>
                <a:latin typeface="Times New Roman" panose="02020603050405020304" pitchFamily="18" charset="0"/>
                <a:cs typeface="Times New Roman" panose="02020603050405020304" pitchFamily="18" charset="0"/>
              </a:rPr>
              <a:t>AU</a:t>
            </a:r>
            <a:r>
              <a:rPr lang="en-US" sz="3600" smtClean="0">
                <a:solidFill>
                  <a:srgbClr val="FF0000"/>
                </a:solidFill>
                <a:latin typeface="Times New Roman" panose="02020603050405020304" pitchFamily="18" charset="0"/>
                <a:cs typeface="Times New Roman" panose="02020603050405020304" pitchFamily="18" charset="0"/>
              </a:rPr>
              <a:t>.</a:t>
            </a:r>
            <a:endParaRPr lang="en-US" sz="36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513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120952" cy="1608818"/>
          </a:xfrm>
        </p:spPr>
        <p:txBody>
          <a:bodyPr>
            <a:noAutofit/>
          </a:bodyPr>
          <a:lstStyle/>
          <a:p>
            <a:pPr algn="just"/>
            <a:r>
              <a:rPr lang="en-US" sz="3600" smtClean="0">
                <a:solidFill>
                  <a:srgbClr val="7030A0"/>
                </a:solidFill>
                <a:latin typeface="Times New Roman" panose="02020603050405020304" pitchFamily="18" charset="0"/>
                <a:cs typeface="Times New Roman" panose="02020603050405020304" pitchFamily="18" charset="0"/>
              </a:rPr>
              <a:t>Bài tập </a:t>
            </a:r>
            <a:r>
              <a:rPr lang="en-US" sz="3600">
                <a:solidFill>
                  <a:srgbClr val="7030A0"/>
                </a:solidFill>
                <a:latin typeface="Times New Roman" panose="02020603050405020304" pitchFamily="18" charset="0"/>
                <a:cs typeface="Times New Roman" panose="02020603050405020304" pitchFamily="18" charset="0"/>
              </a:rPr>
              <a:t>3</a:t>
            </a:r>
            <a:r>
              <a:rPr lang="en-US" sz="3600" smtClean="0">
                <a:solidFill>
                  <a:srgbClr val="7030A0"/>
                </a:solidFill>
                <a:latin typeface="Times New Roman" panose="02020603050405020304" pitchFamily="18" charset="0"/>
                <a:cs typeface="Times New Roman" panose="02020603050405020304" pitchFamily="18" charset="0"/>
              </a:rPr>
              <a:t> (Trang 199). </a:t>
            </a:r>
            <a:r>
              <a:rPr lang="en-US" sz="3600">
                <a:latin typeface="Times New Roman" panose="02020603050405020304" pitchFamily="18" charset="0"/>
                <a:cs typeface="Times New Roman" panose="02020603050405020304" pitchFamily="18" charset="0"/>
              </a:rPr>
              <a:t>Mặt Trăng có thể được xem là một hành tinh nhỏ trong hệ Mặt Trời hay không? Tại sao?</a:t>
            </a:r>
            <a:endParaRPr lang="en-US" sz="360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224584"/>
            <a:ext cx="10120952" cy="2376445"/>
          </a:xfrm>
        </p:spPr>
        <p:txBody>
          <a:bodyPr>
            <a:noAutofit/>
          </a:bodyPr>
          <a:lstStyle/>
          <a:p>
            <a:pPr marL="0" indent="0" algn="just">
              <a:buNone/>
            </a:pPr>
            <a:r>
              <a:rPr lang="en-US" sz="3600" smtClean="0">
                <a:solidFill>
                  <a:srgbClr val="FF0000"/>
                </a:solidFill>
                <a:latin typeface="Times New Roman" panose="02020603050405020304" pitchFamily="18" charset="0"/>
                <a:cs typeface="Times New Roman" panose="02020603050405020304" pitchFamily="18" charset="0"/>
              </a:rPr>
              <a:t>TL. </a:t>
            </a:r>
            <a:r>
              <a:rPr lang="en-US" sz="3600">
                <a:solidFill>
                  <a:srgbClr val="FF0000"/>
                </a:solidFill>
                <a:latin typeface="Times New Roman" panose="02020603050405020304" pitchFamily="18" charset="0"/>
                <a:cs typeface="Times New Roman" panose="02020603050405020304" pitchFamily="18" charset="0"/>
              </a:rPr>
              <a:t>Mặt Trăng là vệ tinh trong hệ Mặt Trời, không phải là hành tinh. Bởi vì hành tinh quay quanh Mặt Trời, vệ tinh quay quanh các hành tinh. Mà Mặt Trăng quay quanh Trái Đất nên nó là vệ tinh</a:t>
            </a:r>
            <a:r>
              <a:rPr lang="en-US" sz="3600" smtClean="0">
                <a:solidFill>
                  <a:srgbClr val="FF0000"/>
                </a:solidFill>
                <a:latin typeface="Times New Roman" panose="02020603050405020304" pitchFamily="18" charset="0"/>
                <a:cs typeface="Times New Roman" panose="02020603050405020304" pitchFamily="18" charset="0"/>
              </a:rPr>
              <a:t>.</a:t>
            </a:r>
            <a:endParaRPr lang="en-US" sz="36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3489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4AE6793-EA05-44F5-86F2-EF3A1EA78258}"/>
              </a:ext>
            </a:extLst>
          </p:cNvPr>
          <p:cNvSpPr txBox="1"/>
          <p:nvPr/>
        </p:nvSpPr>
        <p:spPr>
          <a:xfrm>
            <a:off x="2438398" y="265303"/>
            <a:ext cx="8511023" cy="523220"/>
          </a:xfrm>
          <a:prstGeom prst="rect">
            <a:avLst/>
          </a:prstGeom>
          <a:noFill/>
        </p:spPr>
        <p:txBody>
          <a:bodyPr wrap="square" rtlCol="0">
            <a:spAutoFit/>
          </a:bodyPr>
          <a:lstStyle/>
          <a:p>
            <a:r>
              <a:rPr lang="en-US" sz="2800" b="1" smtClean="0">
                <a:latin typeface="Times New Roman" panose="02020603050405020304" pitchFamily="18" charset="0"/>
                <a:cs typeface="Times New Roman" panose="02020603050405020304" pitchFamily="18" charset="0"/>
              </a:rPr>
              <a:t>1. CẤU TRÚC CỦA HỆ MẶT TRỜI</a:t>
            </a:r>
            <a:endParaRPr lang="vi-VN" sz="2800" b="1" dirty="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94850A09-2C17-4A80-BEF8-8529519FA499}"/>
              </a:ext>
            </a:extLst>
          </p:cNvPr>
          <p:cNvPicPr>
            <a:picLocks noChangeAspect="1"/>
          </p:cNvPicPr>
          <p:nvPr/>
        </p:nvPicPr>
        <p:blipFill>
          <a:blip r:embed="rId2"/>
          <a:stretch>
            <a:fillRect/>
          </a:stretch>
        </p:blipFill>
        <p:spPr>
          <a:xfrm>
            <a:off x="0" y="-10490"/>
            <a:ext cx="2438399" cy="1591159"/>
          </a:xfrm>
          <a:prstGeom prst="rect">
            <a:avLst/>
          </a:prstGeom>
        </p:spPr>
      </p:pic>
      <p:sp>
        <p:nvSpPr>
          <p:cNvPr id="13" name="TextBox 12">
            <a:extLst>
              <a:ext uri="{FF2B5EF4-FFF2-40B4-BE49-F238E27FC236}">
                <a16:creationId xmlns:a16="http://schemas.microsoft.com/office/drawing/2014/main" id="{24AE6793-EA05-44F5-86F2-EF3A1EA78258}"/>
              </a:ext>
            </a:extLst>
          </p:cNvPr>
          <p:cNvSpPr txBox="1"/>
          <p:nvPr/>
        </p:nvSpPr>
        <p:spPr>
          <a:xfrm>
            <a:off x="2438398" y="812552"/>
            <a:ext cx="8511023" cy="523220"/>
          </a:xfrm>
          <a:prstGeom prst="rect">
            <a:avLst/>
          </a:prstGeom>
          <a:noFill/>
        </p:spPr>
        <p:txBody>
          <a:bodyPr wrap="square" rtlCol="0">
            <a:spAutoFit/>
          </a:bodyPr>
          <a:lstStyle/>
          <a:p>
            <a:r>
              <a:rPr lang="en-US" sz="2800" b="1" smtClean="0">
                <a:latin typeface="Times New Roman" panose="02020603050405020304" pitchFamily="18" charset="0"/>
                <a:cs typeface="Times New Roman" panose="02020603050405020304" pitchFamily="18" charset="0"/>
              </a:rPr>
              <a:t>a.  Tìm hiểu hệ Mặt Trời</a:t>
            </a:r>
            <a:endParaRPr lang="vi-VN" sz="2800" b="1" dirty="0">
              <a:latin typeface="Times New Roman" panose="02020603050405020304" pitchFamily="18" charset="0"/>
              <a:cs typeface="Times New Roman" panose="02020603050405020304" pitchFamily="18" charset="0"/>
            </a:endParaRPr>
          </a:p>
        </p:txBody>
      </p:sp>
      <p:sp>
        <p:nvSpPr>
          <p:cNvPr id="10" name="Title 1"/>
          <p:cNvSpPr txBox="1">
            <a:spLocks/>
          </p:cNvSpPr>
          <p:nvPr/>
        </p:nvSpPr>
        <p:spPr>
          <a:xfrm>
            <a:off x="295670" y="2279331"/>
            <a:ext cx="11547987" cy="259746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a:latin typeface="Times New Roman" panose="02020603050405020304" pitchFamily="18" charset="0"/>
                <a:cs typeface="Times New Roman" panose="02020603050405020304" pitchFamily="18" charset="0"/>
              </a:rPr>
              <a:t>- Trong hệ Mặt Trời, các hành tinh quay quanh Mặt Trời còn các vệ tinh quay quanh các hành tinh.</a:t>
            </a:r>
          </a:p>
        </p:txBody>
      </p:sp>
    </p:spTree>
    <p:extLst>
      <p:ext uri="{BB962C8B-B14F-4D97-AF65-F5344CB8AC3E}">
        <p14:creationId xmlns:p14="http://schemas.microsoft.com/office/powerpoint/2010/main" val="1050189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120952" cy="1859459"/>
          </a:xfrm>
        </p:spPr>
        <p:txBody>
          <a:bodyPr>
            <a:noAutofit/>
          </a:bodyPr>
          <a:lstStyle/>
          <a:p>
            <a:pPr algn="just"/>
            <a:r>
              <a:rPr lang="en-US" sz="3600" smtClean="0">
                <a:solidFill>
                  <a:srgbClr val="7030A0"/>
                </a:solidFill>
                <a:latin typeface="Times New Roman" panose="02020603050405020304" pitchFamily="18" charset="0"/>
                <a:cs typeface="Times New Roman" panose="02020603050405020304" pitchFamily="18" charset="0"/>
              </a:rPr>
              <a:t>Bài tập 4 (Trang 199). </a:t>
            </a:r>
            <a:r>
              <a:rPr lang="en-US" sz="3600">
                <a:latin typeface="Times New Roman" panose="02020603050405020304" pitchFamily="18" charset="0"/>
                <a:cs typeface="Times New Roman" panose="02020603050405020304" pitchFamily="18" charset="0"/>
              </a:rPr>
              <a:t>Em hãy tìm thông tin và cho biết trong hệ Mặt Trời, hành tinh nào có nhiệt độ trung bình bề mặt cao nhất? Thấp nhất? Nhiệt độ đó khoảng bao nhiêu</a:t>
            </a:r>
            <a:r>
              <a:rPr lang="en-US" sz="3600" smtClean="0">
                <a:latin typeface="Times New Roman" panose="02020603050405020304" pitchFamily="18" charset="0"/>
                <a:cs typeface="Times New Roman" panose="02020603050405020304" pitchFamily="18" charset="0"/>
              </a:rPr>
              <a:t>?</a:t>
            </a:r>
            <a:endParaRPr lang="en-US" sz="360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413267"/>
            <a:ext cx="10120952" cy="3290847"/>
          </a:xfrm>
        </p:spPr>
        <p:txBody>
          <a:bodyPr>
            <a:noAutofit/>
          </a:bodyPr>
          <a:lstStyle/>
          <a:p>
            <a:r>
              <a:rPr lang="en-US" sz="3600" dirty="0" smtClean="0">
                <a:solidFill>
                  <a:srgbClr val="FF0000"/>
                </a:solidFill>
                <a:latin typeface="Times New Roman" panose="02020603050405020304" pitchFamily="18" charset="0"/>
                <a:cs typeface="Times New Roman" panose="02020603050405020304" pitchFamily="18" charset="0"/>
              </a:rPr>
              <a:t>TL. </a:t>
            </a:r>
          </a:p>
          <a:p>
            <a:pPr marL="0" indent="0">
              <a:buNone/>
            </a:pP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Hành</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tinh</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có</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nhiệt</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độ</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trung</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bình</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bề</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mặt</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cao</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nhất</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là</a:t>
            </a:r>
            <a:r>
              <a:rPr lang="en-US" sz="3600" dirty="0">
                <a:solidFill>
                  <a:srgbClr val="FF0000"/>
                </a:solidFill>
                <a:latin typeface="Times New Roman" panose="02020603050405020304" pitchFamily="18" charset="0"/>
                <a:cs typeface="Times New Roman" panose="02020603050405020304" pitchFamily="18" charset="0"/>
              </a:rPr>
              <a:t> Kim </a:t>
            </a:r>
            <a:r>
              <a:rPr lang="en-US" sz="3600" dirty="0" err="1">
                <a:solidFill>
                  <a:srgbClr val="FF0000"/>
                </a:solidFill>
                <a:latin typeface="Times New Roman" panose="02020603050405020304" pitchFamily="18" charset="0"/>
                <a:cs typeface="Times New Roman" panose="02020603050405020304" pitchFamily="18" charset="0"/>
              </a:rPr>
              <a:t>tinh</a:t>
            </a:r>
            <a:r>
              <a:rPr lang="en-US" sz="3600" dirty="0">
                <a:solidFill>
                  <a:srgbClr val="FF0000"/>
                </a:solidFill>
                <a:latin typeface="Times New Roman" panose="02020603050405020304" pitchFamily="18" charset="0"/>
                <a:cs typeface="Times New Roman" panose="02020603050405020304" pitchFamily="18" charset="0"/>
              </a:rPr>
              <a:t>, 400</a:t>
            </a:r>
            <a:r>
              <a:rPr lang="en-US" sz="3600" baseline="30000" dirty="0">
                <a:solidFill>
                  <a:srgbClr val="FF0000"/>
                </a:solidFill>
                <a:latin typeface="Times New Roman" panose="02020603050405020304" pitchFamily="18" charset="0"/>
                <a:cs typeface="Times New Roman" panose="02020603050405020304" pitchFamily="18" charset="0"/>
              </a:rPr>
              <a:t>0</a:t>
            </a:r>
            <a:r>
              <a:rPr lang="en-US" sz="3600" dirty="0">
                <a:solidFill>
                  <a:srgbClr val="FF0000"/>
                </a:solidFill>
                <a:latin typeface="Times New Roman" panose="02020603050405020304" pitchFamily="18" charset="0"/>
                <a:cs typeface="Times New Roman" panose="02020603050405020304" pitchFamily="18" charset="0"/>
              </a:rPr>
              <a:t>C.</a:t>
            </a:r>
          </a:p>
          <a:p>
            <a:pPr marL="0" indent="0">
              <a:buNone/>
            </a:pP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Hành</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tinh</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có</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nhiệt</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độ</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trung</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bình</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bề</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mặt</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thấp</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nhất</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là</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sao</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Thiên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Vương</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a:solidFill>
                  <a:srgbClr val="FF0000"/>
                </a:solidFill>
                <a:latin typeface="Times New Roman" panose="02020603050405020304" pitchFamily="18" charset="0"/>
                <a:cs typeface="Times New Roman" panose="02020603050405020304" pitchFamily="18" charset="0"/>
              </a:rPr>
              <a:t>-224</a:t>
            </a:r>
            <a:r>
              <a:rPr lang="en-US" sz="3600" baseline="30000" dirty="0">
                <a:solidFill>
                  <a:srgbClr val="FF0000"/>
                </a:solidFill>
                <a:latin typeface="Times New Roman" panose="02020603050405020304" pitchFamily="18" charset="0"/>
                <a:cs typeface="Times New Roman" panose="02020603050405020304" pitchFamily="18" charset="0"/>
              </a:rPr>
              <a:t>0</a:t>
            </a:r>
            <a:r>
              <a:rPr lang="en-US" sz="3600" dirty="0">
                <a:solidFill>
                  <a:srgbClr val="FF0000"/>
                </a:solidFill>
                <a:latin typeface="Times New Roman" panose="02020603050405020304" pitchFamily="18" charset="0"/>
                <a:cs typeface="Times New Roman" panose="02020603050405020304" pitchFamily="18" charset="0"/>
              </a:rPr>
              <a:t>C.</a:t>
            </a:r>
          </a:p>
        </p:txBody>
      </p:sp>
    </p:spTree>
    <p:extLst>
      <p:ext uri="{BB962C8B-B14F-4D97-AF65-F5344CB8AC3E}">
        <p14:creationId xmlns:p14="http://schemas.microsoft.com/office/powerpoint/2010/main" val="3006894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829" y="365124"/>
            <a:ext cx="11480799" cy="1013733"/>
          </a:xfrm>
        </p:spPr>
        <p:txBody>
          <a:bodyPr>
            <a:noAutofit/>
          </a:bodyPr>
          <a:lstStyle/>
          <a:p>
            <a:pPr algn="just"/>
            <a:r>
              <a:rPr lang="en-US" sz="3600" smtClean="0">
                <a:solidFill>
                  <a:srgbClr val="7030A0"/>
                </a:solidFill>
                <a:latin typeface="Times New Roman" panose="02020603050405020304" pitchFamily="18" charset="0"/>
                <a:cs typeface="Times New Roman" panose="02020603050405020304" pitchFamily="18" charset="0"/>
              </a:rPr>
              <a:t>Bài tập </a:t>
            </a:r>
            <a:r>
              <a:rPr lang="en-US" sz="3600">
                <a:solidFill>
                  <a:srgbClr val="7030A0"/>
                </a:solidFill>
                <a:latin typeface="Times New Roman" panose="02020603050405020304" pitchFamily="18" charset="0"/>
                <a:cs typeface="Times New Roman" panose="02020603050405020304" pitchFamily="18" charset="0"/>
              </a:rPr>
              <a:t>5</a:t>
            </a:r>
            <a:r>
              <a:rPr lang="en-US" sz="3600" smtClean="0">
                <a:solidFill>
                  <a:srgbClr val="7030A0"/>
                </a:solidFill>
                <a:latin typeface="Times New Roman" panose="02020603050405020304" pitchFamily="18" charset="0"/>
                <a:cs typeface="Times New Roman" panose="02020603050405020304" pitchFamily="18" charset="0"/>
              </a:rPr>
              <a:t> (Trang 199). </a:t>
            </a:r>
            <a:r>
              <a:rPr lang="en-US" sz="3600">
                <a:latin typeface="Times New Roman" panose="02020603050405020304" pitchFamily="18" charset="0"/>
                <a:cs typeface="Times New Roman" panose="02020603050405020304" pitchFamily="18" charset="0"/>
              </a:rPr>
              <a:t>Hoàn thành các thông tin bằng cách đánh dấu vào các ô theo mẫu bảng sau vào vở bài tập:</a:t>
            </a:r>
          </a:p>
        </p:txBody>
      </p:sp>
      <p:graphicFrame>
        <p:nvGraphicFramePr>
          <p:cNvPr id="5" name="Table 4"/>
          <p:cNvGraphicFramePr>
            <a:graphicFrameLocks noGrp="1"/>
          </p:cNvGraphicFramePr>
          <p:nvPr>
            <p:extLst>
              <p:ext uri="{D42A27DB-BD31-4B8C-83A1-F6EECF244321}">
                <p14:modId xmlns:p14="http://schemas.microsoft.com/office/powerpoint/2010/main" val="1441639559"/>
              </p:ext>
            </p:extLst>
          </p:nvPr>
        </p:nvGraphicFramePr>
        <p:xfrm>
          <a:off x="624116" y="2217661"/>
          <a:ext cx="10392225" cy="2817577"/>
        </p:xfrm>
        <a:graphic>
          <a:graphicData uri="http://schemas.openxmlformats.org/drawingml/2006/table">
            <a:tbl>
              <a:tblPr firstRow="1" bandRow="1">
                <a:tableStyleId>{E8B1032C-EA38-4F05-BA0D-38AFFFC7BED3}</a:tableStyleId>
              </a:tblPr>
              <a:tblGrid>
                <a:gridCol w="2078445">
                  <a:extLst>
                    <a:ext uri="{9D8B030D-6E8A-4147-A177-3AD203B41FA5}">
                      <a16:colId xmlns:a16="http://schemas.microsoft.com/office/drawing/2014/main" val="4037737583"/>
                    </a:ext>
                  </a:extLst>
                </a:gridCol>
                <a:gridCol w="2078445">
                  <a:extLst>
                    <a:ext uri="{9D8B030D-6E8A-4147-A177-3AD203B41FA5}">
                      <a16:colId xmlns:a16="http://schemas.microsoft.com/office/drawing/2014/main" val="728987662"/>
                    </a:ext>
                  </a:extLst>
                </a:gridCol>
                <a:gridCol w="2078445">
                  <a:extLst>
                    <a:ext uri="{9D8B030D-6E8A-4147-A177-3AD203B41FA5}">
                      <a16:colId xmlns:a16="http://schemas.microsoft.com/office/drawing/2014/main" val="203261369"/>
                    </a:ext>
                  </a:extLst>
                </a:gridCol>
                <a:gridCol w="2078445">
                  <a:extLst>
                    <a:ext uri="{9D8B030D-6E8A-4147-A177-3AD203B41FA5}">
                      <a16:colId xmlns:a16="http://schemas.microsoft.com/office/drawing/2014/main" val="2840937161"/>
                    </a:ext>
                  </a:extLst>
                </a:gridCol>
                <a:gridCol w="2078445">
                  <a:extLst>
                    <a:ext uri="{9D8B030D-6E8A-4147-A177-3AD203B41FA5}">
                      <a16:colId xmlns:a16="http://schemas.microsoft.com/office/drawing/2014/main" val="3862197892"/>
                    </a:ext>
                  </a:extLst>
                </a:gridCol>
              </a:tblGrid>
              <a:tr h="973537">
                <a:tc>
                  <a:txBody>
                    <a:bodyPr/>
                    <a:lstStyle/>
                    <a:p>
                      <a:pPr algn="ctr">
                        <a:lnSpc>
                          <a:spcPct val="100000"/>
                        </a:lnSpc>
                        <a:spcAft>
                          <a:spcPts val="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Thiên thể</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algn="ctr">
                        <a:lnSpc>
                          <a:spcPct val="100000"/>
                        </a:lnSpc>
                        <a:spcAft>
                          <a:spcPts val="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 phát sáng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algn="ctr">
                        <a:lnSpc>
                          <a:spcPct val="100000"/>
                        </a:lnSpc>
                        <a:spcAft>
                          <a:spcPts val="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 tự phát sáng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algn="ctr">
                        <a:lnSpc>
                          <a:spcPct val="100000"/>
                        </a:lnSpc>
                        <a:spcAft>
                          <a:spcPts val="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 hệ Mặt Trời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algn="ctr">
                        <a:lnSpc>
                          <a:spcPct val="100000"/>
                        </a:lnSpc>
                        <a:spcAft>
                          <a:spcPts val="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 thuộc hệ Mặt Trời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extLst>
                  <a:ext uri="{0D108BD9-81ED-4DB2-BD59-A6C34878D82A}">
                    <a16:rowId xmlns:a16="http://schemas.microsoft.com/office/drawing/2014/main" val="3774504082"/>
                  </a:ext>
                </a:extLst>
              </a:tr>
              <a:tr h="436671">
                <a:tc>
                  <a:txBody>
                    <a:bodyPr/>
                    <a:lstStyle/>
                    <a:p>
                      <a:pPr>
                        <a:lnSpc>
                          <a:spcPct val="100000"/>
                        </a:lnSpc>
                        <a:spcAft>
                          <a:spcPts val="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 Mộc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45957074"/>
                  </a:ext>
                </a:extLst>
              </a:tr>
              <a:tr h="436671">
                <a:tc>
                  <a:txBody>
                    <a:bodyPr/>
                    <a:lstStyle/>
                    <a:p>
                      <a:pPr>
                        <a:lnSpc>
                          <a:spcPct val="100000"/>
                        </a:lnSpc>
                        <a:spcAft>
                          <a:spcPts val="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 Bắc Cực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83554617"/>
                  </a:ext>
                </a:extLst>
              </a:tr>
              <a:tr h="436671">
                <a:tc>
                  <a:txBody>
                    <a:bodyPr/>
                    <a:lstStyle/>
                    <a:p>
                      <a:pPr>
                        <a:lnSpc>
                          <a:spcPct val="100000"/>
                        </a:lnSpc>
                        <a:spcAft>
                          <a:spcPts val="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 Hỏa</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69880066"/>
                  </a:ext>
                </a:extLst>
              </a:tr>
              <a:tr h="436671">
                <a:tc>
                  <a:txBody>
                    <a:bodyPr/>
                    <a:lstStyle/>
                    <a:p>
                      <a:pPr>
                        <a:lnSpc>
                          <a:spcPct val="100000"/>
                        </a:lnSpc>
                        <a:spcAft>
                          <a:spcPts val="0"/>
                        </a:spcAft>
                      </a:pPr>
                      <a:r>
                        <a:rPr lang="en-US" sz="2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 Chổi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47625" marT="47625" marB="47625"/>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tc>
                  <a:txBody>
                    <a:bodyPr/>
                    <a:lstStyle/>
                    <a:p>
                      <a:pPr algn="ctr">
                        <a:lnSpc>
                          <a:spcPct val="100000"/>
                        </a:lnSpc>
                      </a:pPr>
                      <a:endParaRPr lang="en-US" sz="24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24900698"/>
                  </a:ext>
                </a:extLst>
              </a:tr>
            </a:tbl>
          </a:graphicData>
        </a:graphic>
      </p:graphicFrame>
      <p:sp>
        <p:nvSpPr>
          <p:cNvPr id="6" name="Title 1"/>
          <p:cNvSpPr txBox="1">
            <a:spLocks/>
          </p:cNvSpPr>
          <p:nvPr/>
        </p:nvSpPr>
        <p:spPr>
          <a:xfrm>
            <a:off x="5366820" y="3231996"/>
            <a:ext cx="859807" cy="446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mtClean="0">
                <a:solidFill>
                  <a:srgbClr val="C00000"/>
                </a:solidFill>
                <a:latin typeface="Times New Roman" panose="02020603050405020304" pitchFamily="18" charset="0"/>
                <a:cs typeface="Times New Roman" panose="02020603050405020304" pitchFamily="18" charset="0"/>
              </a:rPr>
              <a:t>X</a:t>
            </a:r>
            <a:endParaRPr lang="en-US" sz="2400">
              <a:solidFill>
                <a:srgbClr val="C00000"/>
              </a:solidFill>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3263114" y="3626449"/>
            <a:ext cx="836302" cy="48410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mtClean="0">
                <a:solidFill>
                  <a:srgbClr val="C00000"/>
                </a:solidFill>
                <a:latin typeface="Times New Roman" panose="02020603050405020304" pitchFamily="18" charset="0"/>
                <a:cs typeface="Times New Roman" panose="02020603050405020304" pitchFamily="18" charset="0"/>
              </a:rPr>
              <a:t>X</a:t>
            </a:r>
            <a:endParaRPr lang="en-US" sz="2400">
              <a:solidFill>
                <a:srgbClr val="C00000"/>
              </a:solidFill>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9451720" y="3707791"/>
            <a:ext cx="859807" cy="446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mtClean="0">
                <a:solidFill>
                  <a:srgbClr val="C00000"/>
                </a:solidFill>
                <a:latin typeface="Times New Roman" panose="02020603050405020304" pitchFamily="18" charset="0"/>
                <a:cs typeface="Times New Roman" panose="02020603050405020304" pitchFamily="18" charset="0"/>
              </a:rPr>
              <a:t>X</a:t>
            </a:r>
            <a:endParaRPr lang="en-US" sz="2400">
              <a:solidFill>
                <a:srgbClr val="C00000"/>
              </a:solidFill>
              <a:latin typeface="Times New Roman" panose="02020603050405020304" pitchFamily="18" charset="0"/>
              <a:cs typeface="Times New Roman" panose="02020603050405020304" pitchFamily="18" charset="0"/>
            </a:endParaRPr>
          </a:p>
        </p:txBody>
      </p:sp>
      <p:sp>
        <p:nvSpPr>
          <p:cNvPr id="9" name="Title 1"/>
          <p:cNvSpPr txBox="1">
            <a:spLocks/>
          </p:cNvSpPr>
          <p:nvPr/>
        </p:nvSpPr>
        <p:spPr>
          <a:xfrm>
            <a:off x="5390324" y="4154709"/>
            <a:ext cx="859807" cy="446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mtClean="0">
                <a:solidFill>
                  <a:srgbClr val="C00000"/>
                </a:solidFill>
                <a:latin typeface="Times New Roman" panose="02020603050405020304" pitchFamily="18" charset="0"/>
                <a:cs typeface="Times New Roman" panose="02020603050405020304" pitchFamily="18" charset="0"/>
              </a:rPr>
              <a:t>X</a:t>
            </a:r>
            <a:endParaRPr lang="en-US" sz="2400">
              <a:solidFill>
                <a:srgbClr val="C00000"/>
              </a:solidFill>
              <a:latin typeface="Times New Roman" panose="02020603050405020304" pitchFamily="18" charset="0"/>
              <a:cs typeface="Times New Roman" panose="02020603050405020304" pitchFamily="18" charset="0"/>
            </a:endParaRPr>
          </a:p>
        </p:txBody>
      </p:sp>
      <p:sp>
        <p:nvSpPr>
          <p:cNvPr id="10" name="Title 1"/>
          <p:cNvSpPr txBox="1">
            <a:spLocks/>
          </p:cNvSpPr>
          <p:nvPr/>
        </p:nvSpPr>
        <p:spPr>
          <a:xfrm>
            <a:off x="7422324" y="4167102"/>
            <a:ext cx="859807" cy="446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mtClean="0">
                <a:solidFill>
                  <a:srgbClr val="C00000"/>
                </a:solidFill>
                <a:latin typeface="Times New Roman" panose="02020603050405020304" pitchFamily="18" charset="0"/>
                <a:cs typeface="Times New Roman" panose="02020603050405020304" pitchFamily="18" charset="0"/>
              </a:rPr>
              <a:t>X</a:t>
            </a:r>
            <a:endParaRPr lang="en-US" sz="2400">
              <a:solidFill>
                <a:srgbClr val="C00000"/>
              </a:solidFill>
              <a:latin typeface="Times New Roman" panose="02020603050405020304" pitchFamily="18" charset="0"/>
              <a:cs typeface="Times New Roman" panose="02020603050405020304" pitchFamily="18" charset="0"/>
            </a:endParaRPr>
          </a:p>
        </p:txBody>
      </p:sp>
      <p:sp>
        <p:nvSpPr>
          <p:cNvPr id="11" name="Title 1"/>
          <p:cNvSpPr txBox="1">
            <a:spLocks/>
          </p:cNvSpPr>
          <p:nvPr/>
        </p:nvSpPr>
        <p:spPr>
          <a:xfrm>
            <a:off x="5390324" y="4632461"/>
            <a:ext cx="859807" cy="446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mtClean="0">
                <a:solidFill>
                  <a:srgbClr val="C00000"/>
                </a:solidFill>
                <a:latin typeface="Times New Roman" panose="02020603050405020304" pitchFamily="18" charset="0"/>
                <a:cs typeface="Times New Roman" panose="02020603050405020304" pitchFamily="18" charset="0"/>
              </a:rPr>
              <a:t>X</a:t>
            </a:r>
            <a:endParaRPr lang="en-US" sz="2400">
              <a:solidFill>
                <a:srgbClr val="C00000"/>
              </a:solidFill>
              <a:latin typeface="Times New Roman" panose="02020603050405020304" pitchFamily="18" charset="0"/>
              <a:cs typeface="Times New Roman" panose="02020603050405020304" pitchFamily="18" charset="0"/>
            </a:endParaRPr>
          </a:p>
        </p:txBody>
      </p:sp>
      <p:sp>
        <p:nvSpPr>
          <p:cNvPr id="12" name="Title 1"/>
          <p:cNvSpPr txBox="1">
            <a:spLocks/>
          </p:cNvSpPr>
          <p:nvPr/>
        </p:nvSpPr>
        <p:spPr>
          <a:xfrm>
            <a:off x="7470524" y="3238796"/>
            <a:ext cx="859807" cy="4469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mtClean="0">
                <a:solidFill>
                  <a:srgbClr val="C00000"/>
                </a:solidFill>
                <a:latin typeface="Times New Roman" panose="02020603050405020304" pitchFamily="18" charset="0"/>
                <a:cs typeface="Times New Roman" panose="02020603050405020304" pitchFamily="18" charset="0"/>
              </a:rPr>
              <a:t>X</a:t>
            </a:r>
            <a:endParaRPr lang="en-US" sz="2400">
              <a:solidFill>
                <a:srgbClr val="C00000"/>
              </a:solidFill>
              <a:latin typeface="Times New Roman" panose="02020603050405020304" pitchFamily="18" charset="0"/>
              <a:cs typeface="Times New Roman" panose="02020603050405020304" pitchFamily="18" charset="0"/>
            </a:endParaRPr>
          </a:p>
        </p:txBody>
      </p:sp>
      <p:sp>
        <p:nvSpPr>
          <p:cNvPr id="13" name="Title 1"/>
          <p:cNvSpPr txBox="1">
            <a:spLocks/>
          </p:cNvSpPr>
          <p:nvPr/>
        </p:nvSpPr>
        <p:spPr>
          <a:xfrm>
            <a:off x="9526895" y="4621570"/>
            <a:ext cx="859807" cy="44480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smtClean="0">
                <a:solidFill>
                  <a:srgbClr val="C00000"/>
                </a:solidFill>
                <a:latin typeface="Times New Roman" panose="02020603050405020304" pitchFamily="18" charset="0"/>
                <a:cs typeface="Times New Roman" panose="02020603050405020304" pitchFamily="18" charset="0"/>
              </a:rPr>
              <a:t>X</a:t>
            </a:r>
            <a:endParaRPr lang="en-US" sz="240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622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anim calcmode="lin" valueType="num">
                                      <p:cBhvr>
                                        <p:cTn id="34" dur="1000" fill="hold"/>
                                        <p:tgtEl>
                                          <p:spTgt spid="7"/>
                                        </p:tgtEl>
                                        <p:attrNameLst>
                                          <p:attrName>ppt_x</p:attrName>
                                        </p:attrNameLst>
                                      </p:cBhvr>
                                      <p:tavLst>
                                        <p:tav tm="0">
                                          <p:val>
                                            <p:strVal val="#ppt_x"/>
                                          </p:val>
                                        </p:tav>
                                        <p:tav tm="100000">
                                          <p:val>
                                            <p:strVal val="#ppt_x"/>
                                          </p:val>
                                        </p:tav>
                                      </p:tavLst>
                                    </p:anim>
                                    <p:anim calcmode="lin" valueType="num">
                                      <p:cBhvr>
                                        <p:cTn id="3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0"/>
                                        <p:tgtEl>
                                          <p:spTgt spid="8"/>
                                        </p:tgtEl>
                                      </p:cBhvr>
                                    </p:animEffect>
                                    <p:anim calcmode="lin" valueType="num">
                                      <p:cBhvr>
                                        <p:cTn id="41" dur="1000" fill="hold"/>
                                        <p:tgtEl>
                                          <p:spTgt spid="8"/>
                                        </p:tgtEl>
                                        <p:attrNameLst>
                                          <p:attrName>ppt_x</p:attrName>
                                        </p:attrNameLst>
                                      </p:cBhvr>
                                      <p:tavLst>
                                        <p:tav tm="0">
                                          <p:val>
                                            <p:strVal val="#ppt_x"/>
                                          </p:val>
                                        </p:tav>
                                        <p:tav tm="100000">
                                          <p:val>
                                            <p:strVal val="#ppt_x"/>
                                          </p:val>
                                        </p:tav>
                                      </p:tavLst>
                                    </p:anim>
                                    <p:anim calcmode="lin" valueType="num">
                                      <p:cBhvr>
                                        <p:cTn id="4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fade">
                                      <p:cBhvr>
                                        <p:cTn id="54" dur="1000"/>
                                        <p:tgtEl>
                                          <p:spTgt spid="10"/>
                                        </p:tgtEl>
                                      </p:cBhvr>
                                    </p:animEffect>
                                    <p:anim calcmode="lin" valueType="num">
                                      <p:cBhvr>
                                        <p:cTn id="55" dur="1000" fill="hold"/>
                                        <p:tgtEl>
                                          <p:spTgt spid="10"/>
                                        </p:tgtEl>
                                        <p:attrNameLst>
                                          <p:attrName>ppt_x</p:attrName>
                                        </p:attrNameLst>
                                      </p:cBhvr>
                                      <p:tavLst>
                                        <p:tav tm="0">
                                          <p:val>
                                            <p:strVal val="#ppt_x"/>
                                          </p:val>
                                        </p:tav>
                                        <p:tav tm="100000">
                                          <p:val>
                                            <p:strVal val="#ppt_x"/>
                                          </p:val>
                                        </p:tav>
                                      </p:tavLst>
                                    </p:anim>
                                    <p:anim calcmode="lin" valueType="num">
                                      <p:cBhvr>
                                        <p:cTn id="5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fade">
                                      <p:cBhvr>
                                        <p:cTn id="61" dur="1000"/>
                                        <p:tgtEl>
                                          <p:spTgt spid="11"/>
                                        </p:tgtEl>
                                      </p:cBhvr>
                                    </p:animEffect>
                                    <p:anim calcmode="lin" valueType="num">
                                      <p:cBhvr>
                                        <p:cTn id="62" dur="1000" fill="hold"/>
                                        <p:tgtEl>
                                          <p:spTgt spid="11"/>
                                        </p:tgtEl>
                                        <p:attrNameLst>
                                          <p:attrName>ppt_x</p:attrName>
                                        </p:attrNameLst>
                                      </p:cBhvr>
                                      <p:tavLst>
                                        <p:tav tm="0">
                                          <p:val>
                                            <p:strVal val="#ppt_x"/>
                                          </p:val>
                                        </p:tav>
                                        <p:tav tm="100000">
                                          <p:val>
                                            <p:strVal val="#ppt_x"/>
                                          </p:val>
                                        </p:tav>
                                      </p:tavLst>
                                    </p:anim>
                                    <p:anim calcmode="lin" valueType="num">
                                      <p:cBhvr>
                                        <p:cTn id="6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fade">
                                      <p:cBhvr>
                                        <p:cTn id="68" dur="1000"/>
                                        <p:tgtEl>
                                          <p:spTgt spid="13"/>
                                        </p:tgtEl>
                                      </p:cBhvr>
                                    </p:animEffect>
                                    <p:anim calcmode="lin" valueType="num">
                                      <p:cBhvr>
                                        <p:cTn id="69" dur="1000" fill="hold"/>
                                        <p:tgtEl>
                                          <p:spTgt spid="13"/>
                                        </p:tgtEl>
                                        <p:attrNameLst>
                                          <p:attrName>ppt_x</p:attrName>
                                        </p:attrNameLst>
                                      </p:cBhvr>
                                      <p:tavLst>
                                        <p:tav tm="0">
                                          <p:val>
                                            <p:strVal val="#ppt_x"/>
                                          </p:val>
                                        </p:tav>
                                        <p:tav tm="100000">
                                          <p:val>
                                            <p:strVal val="#ppt_x"/>
                                          </p:val>
                                        </p:tav>
                                      </p:tavLst>
                                    </p:anim>
                                    <p:anim calcmode="lin" valueType="num">
                                      <p:cBhvr>
                                        <p:cTn id="7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P spid="10" grpId="0"/>
      <p:bldP spid="11" grpId="0"/>
      <p:bldP spid="12"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02800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58" y="145143"/>
            <a:ext cx="11563769" cy="1364343"/>
          </a:xfrm>
        </p:spPr>
        <p:txBody>
          <a:bodyPr>
            <a:noAutofit/>
          </a:bodyPr>
          <a:lstStyle/>
          <a:p>
            <a:pPr algn="just"/>
            <a:r>
              <a:rPr lang="en-US" smtClean="0">
                <a:latin typeface="Times New Roman" panose="02020603050405020304" pitchFamily="18" charset="0"/>
                <a:cs typeface="Times New Roman" panose="02020603050405020304" pitchFamily="18" charset="0"/>
              </a:rPr>
              <a:t>?1. Hãy </a:t>
            </a:r>
            <a:r>
              <a:rPr lang="en-US">
                <a:latin typeface="Times New Roman" panose="02020603050405020304" pitchFamily="18" charset="0"/>
                <a:cs typeface="Times New Roman" panose="02020603050405020304" pitchFamily="18" charset="0"/>
              </a:rPr>
              <a:t>kể tên các hành tinh, vệ tinh xuất hiện trong hình 45.1</a:t>
            </a:r>
            <a:r>
              <a:rPr lang="en-US" smtClean="0">
                <a:latin typeface="Times New Roman" panose="02020603050405020304" pitchFamily="18" charset="0"/>
                <a:cs typeface="Times New Roman" panose="02020603050405020304" pitchFamily="18" charset="0"/>
              </a:rPr>
              <a:t>.</a:t>
            </a:r>
            <a:endParaRPr lang="en-US" sz="400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509486"/>
            <a:ext cx="11418627" cy="5196114"/>
          </a:xfrm>
          <a:prstGeom prst="rect">
            <a:avLst/>
          </a:prstGeom>
        </p:spPr>
      </p:pic>
      <p:sp>
        <p:nvSpPr>
          <p:cNvPr id="5" name="Rectangular Callout 4"/>
          <p:cNvSpPr/>
          <p:nvPr/>
        </p:nvSpPr>
        <p:spPr>
          <a:xfrm>
            <a:off x="1712686" y="6284687"/>
            <a:ext cx="2336800" cy="420913"/>
          </a:xfrm>
          <a:prstGeom prst="wedgeRectCallout">
            <a:avLst>
              <a:gd name="adj1" fmla="val -79108"/>
              <a:gd name="adj2" fmla="val -10646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smtClean="0">
                <a:solidFill>
                  <a:srgbClr val="FF0000"/>
                </a:solidFill>
                <a:latin typeface="Times New Roman" panose="02020603050405020304" pitchFamily="18" charset="0"/>
                <a:cs typeface="Times New Roman" panose="02020603050405020304" pitchFamily="18" charset="0"/>
              </a:rPr>
              <a:t>10. Hải Vương tinh</a:t>
            </a:r>
            <a:endParaRPr lang="en-US" sz="2000" b="1">
              <a:solidFill>
                <a:srgbClr val="FF0000"/>
              </a:solidFill>
              <a:latin typeface="Times New Roman" panose="02020603050405020304" pitchFamily="18" charset="0"/>
              <a:cs typeface="Times New Roman" panose="02020603050405020304" pitchFamily="18" charset="0"/>
            </a:endParaRPr>
          </a:p>
        </p:txBody>
      </p:sp>
      <p:sp>
        <p:nvSpPr>
          <p:cNvPr id="6" name="Rectangular Callout 5"/>
          <p:cNvSpPr/>
          <p:nvPr/>
        </p:nvSpPr>
        <p:spPr>
          <a:xfrm>
            <a:off x="7532915" y="3106069"/>
            <a:ext cx="2583544" cy="420913"/>
          </a:xfrm>
          <a:prstGeom prst="wedgeRectCallout">
            <a:avLst>
              <a:gd name="adj1" fmla="val 77019"/>
              <a:gd name="adj2" fmla="val 76293"/>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smtClean="0">
                <a:solidFill>
                  <a:srgbClr val="FF0000"/>
                </a:solidFill>
                <a:latin typeface="Times New Roman" panose="02020603050405020304" pitchFamily="18" charset="0"/>
                <a:cs typeface="Times New Roman" panose="02020603050405020304" pitchFamily="18" charset="0"/>
              </a:rPr>
              <a:t>9. Thiên Vương tinh</a:t>
            </a:r>
            <a:endParaRPr lang="en-US" sz="2000" b="1">
              <a:solidFill>
                <a:srgbClr val="FF0000"/>
              </a:solidFill>
              <a:latin typeface="Times New Roman" panose="02020603050405020304" pitchFamily="18" charset="0"/>
              <a:cs typeface="Times New Roman" panose="02020603050405020304" pitchFamily="18" charset="0"/>
            </a:endParaRPr>
          </a:p>
        </p:txBody>
      </p:sp>
      <p:sp>
        <p:nvSpPr>
          <p:cNvPr id="7" name="Rectangular Callout 6"/>
          <p:cNvSpPr/>
          <p:nvPr/>
        </p:nvSpPr>
        <p:spPr>
          <a:xfrm>
            <a:off x="304800" y="2031996"/>
            <a:ext cx="1524000" cy="420913"/>
          </a:xfrm>
          <a:prstGeom prst="wedgeRectCallout">
            <a:avLst>
              <a:gd name="adj1" fmla="val 47962"/>
              <a:gd name="adj2" fmla="val 54870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smtClean="0">
                <a:solidFill>
                  <a:srgbClr val="FF0000"/>
                </a:solidFill>
                <a:latin typeface="Times New Roman" panose="02020603050405020304" pitchFamily="18" charset="0"/>
                <a:cs typeface="Times New Roman" panose="02020603050405020304" pitchFamily="18" charset="0"/>
              </a:rPr>
              <a:t>8. Thổ tinh</a:t>
            </a:r>
            <a:endParaRPr lang="en-US" sz="2000" b="1">
              <a:solidFill>
                <a:srgbClr val="FF0000"/>
              </a:solidFill>
              <a:latin typeface="Times New Roman" panose="02020603050405020304" pitchFamily="18" charset="0"/>
              <a:cs typeface="Times New Roman" panose="02020603050405020304" pitchFamily="18" charset="0"/>
            </a:endParaRPr>
          </a:p>
        </p:txBody>
      </p:sp>
      <p:sp>
        <p:nvSpPr>
          <p:cNvPr id="8" name="Rectangular Callout 7"/>
          <p:cNvSpPr/>
          <p:nvPr/>
        </p:nvSpPr>
        <p:spPr>
          <a:xfrm>
            <a:off x="9216570" y="1509486"/>
            <a:ext cx="2460171" cy="420913"/>
          </a:xfrm>
          <a:prstGeom prst="wedgeRectCallout">
            <a:avLst>
              <a:gd name="adj1" fmla="val -88575"/>
              <a:gd name="adj2" fmla="val 18663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smtClean="0">
                <a:solidFill>
                  <a:srgbClr val="FF0000"/>
                </a:solidFill>
                <a:latin typeface="Times New Roman" panose="02020603050405020304" pitchFamily="18" charset="0"/>
                <a:cs typeface="Times New Roman" panose="02020603050405020304" pitchFamily="18" charset="0"/>
              </a:rPr>
              <a:t>7. Mộc tinh</a:t>
            </a:r>
            <a:endParaRPr lang="en-US" sz="2000" b="1">
              <a:solidFill>
                <a:srgbClr val="FF0000"/>
              </a:solidFill>
              <a:latin typeface="Times New Roman" panose="02020603050405020304" pitchFamily="18" charset="0"/>
              <a:cs typeface="Times New Roman" panose="02020603050405020304" pitchFamily="18" charset="0"/>
            </a:endParaRPr>
          </a:p>
        </p:txBody>
      </p:sp>
      <p:sp>
        <p:nvSpPr>
          <p:cNvPr id="9" name="Rectangular Callout 8"/>
          <p:cNvSpPr/>
          <p:nvPr/>
        </p:nvSpPr>
        <p:spPr>
          <a:xfrm>
            <a:off x="4572000" y="6001660"/>
            <a:ext cx="2017486" cy="420913"/>
          </a:xfrm>
          <a:prstGeom prst="wedgeRectCallout">
            <a:avLst>
              <a:gd name="adj1" fmla="val -82504"/>
              <a:gd name="adj2" fmla="val -18922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smtClean="0">
                <a:solidFill>
                  <a:srgbClr val="FF0000"/>
                </a:solidFill>
                <a:latin typeface="Times New Roman" panose="02020603050405020304" pitchFamily="18" charset="0"/>
                <a:cs typeface="Times New Roman" panose="02020603050405020304" pitchFamily="18" charset="0"/>
              </a:rPr>
              <a:t>6. Hoả tinh</a:t>
            </a:r>
            <a:endParaRPr lang="en-US" sz="2000" b="1">
              <a:solidFill>
                <a:srgbClr val="FF0000"/>
              </a:solidFill>
              <a:latin typeface="Times New Roman" panose="02020603050405020304" pitchFamily="18" charset="0"/>
              <a:cs typeface="Times New Roman" panose="02020603050405020304" pitchFamily="18" charset="0"/>
            </a:endParaRPr>
          </a:p>
        </p:txBody>
      </p:sp>
      <p:sp>
        <p:nvSpPr>
          <p:cNvPr id="10" name="Rectangular Callout 9"/>
          <p:cNvSpPr/>
          <p:nvPr/>
        </p:nvSpPr>
        <p:spPr>
          <a:xfrm>
            <a:off x="8254514" y="4622806"/>
            <a:ext cx="2224800" cy="420913"/>
          </a:xfrm>
          <a:prstGeom prst="wedgeRectCallout">
            <a:avLst>
              <a:gd name="adj1" fmla="val -35549"/>
              <a:gd name="adj2" fmla="val -17888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smtClean="0">
                <a:solidFill>
                  <a:srgbClr val="FF0000"/>
                </a:solidFill>
                <a:latin typeface="Times New Roman" panose="02020603050405020304" pitchFamily="18" charset="0"/>
                <a:cs typeface="Times New Roman" panose="02020603050405020304" pitchFamily="18" charset="0"/>
              </a:rPr>
              <a:t>5. Mặt Trăng</a:t>
            </a:r>
            <a:endParaRPr lang="en-US" sz="2000" b="1">
              <a:solidFill>
                <a:srgbClr val="FF0000"/>
              </a:solidFill>
              <a:latin typeface="Times New Roman" panose="02020603050405020304" pitchFamily="18" charset="0"/>
              <a:cs typeface="Times New Roman" panose="02020603050405020304" pitchFamily="18" charset="0"/>
            </a:endParaRPr>
          </a:p>
        </p:txBody>
      </p:sp>
      <p:sp>
        <p:nvSpPr>
          <p:cNvPr id="11" name="Rectangular Callout 10"/>
          <p:cNvSpPr/>
          <p:nvPr/>
        </p:nvSpPr>
        <p:spPr>
          <a:xfrm>
            <a:off x="5827487" y="5283200"/>
            <a:ext cx="1944913" cy="435433"/>
          </a:xfrm>
          <a:prstGeom prst="wedgeRectCallout">
            <a:avLst>
              <a:gd name="adj1" fmla="val 66110"/>
              <a:gd name="adj2" fmla="val -30324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smtClean="0">
                <a:solidFill>
                  <a:srgbClr val="FF0000"/>
                </a:solidFill>
                <a:latin typeface="Times New Roman" panose="02020603050405020304" pitchFamily="18" charset="0"/>
                <a:cs typeface="Times New Roman" panose="02020603050405020304" pitchFamily="18" charset="0"/>
              </a:rPr>
              <a:t>4. Trái Đất</a:t>
            </a:r>
            <a:endParaRPr lang="en-US" sz="2000" b="1">
              <a:solidFill>
                <a:srgbClr val="FF0000"/>
              </a:solidFill>
              <a:latin typeface="Times New Roman" panose="02020603050405020304" pitchFamily="18" charset="0"/>
              <a:cs typeface="Times New Roman" panose="02020603050405020304" pitchFamily="18" charset="0"/>
            </a:endParaRPr>
          </a:p>
        </p:txBody>
      </p:sp>
      <p:sp>
        <p:nvSpPr>
          <p:cNvPr id="12" name="Rectangular Callout 11"/>
          <p:cNvSpPr/>
          <p:nvPr/>
        </p:nvSpPr>
        <p:spPr>
          <a:xfrm>
            <a:off x="1828800" y="3479809"/>
            <a:ext cx="1930400" cy="420913"/>
          </a:xfrm>
          <a:prstGeom prst="wedgeRectCallout">
            <a:avLst>
              <a:gd name="adj1" fmla="val 69503"/>
              <a:gd name="adj2" fmla="val 117672"/>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smtClean="0">
                <a:solidFill>
                  <a:srgbClr val="FF0000"/>
                </a:solidFill>
                <a:latin typeface="Times New Roman" panose="02020603050405020304" pitchFamily="18" charset="0"/>
                <a:cs typeface="Times New Roman" panose="02020603050405020304" pitchFamily="18" charset="0"/>
              </a:rPr>
              <a:t>3. Kim tinh</a:t>
            </a:r>
            <a:endParaRPr lang="en-US" sz="2000" b="1">
              <a:solidFill>
                <a:srgbClr val="FF0000"/>
              </a:solidFill>
              <a:latin typeface="Times New Roman" panose="02020603050405020304" pitchFamily="18" charset="0"/>
              <a:cs typeface="Times New Roman" panose="02020603050405020304" pitchFamily="18" charset="0"/>
            </a:endParaRPr>
          </a:p>
        </p:txBody>
      </p:sp>
      <p:sp>
        <p:nvSpPr>
          <p:cNvPr id="13" name="Rectangular Callout 12"/>
          <p:cNvSpPr/>
          <p:nvPr/>
        </p:nvSpPr>
        <p:spPr>
          <a:xfrm>
            <a:off x="4804228" y="2061036"/>
            <a:ext cx="1632859" cy="420913"/>
          </a:xfrm>
          <a:prstGeom prst="wedgeRectCallout">
            <a:avLst>
              <a:gd name="adj1" fmla="val 88641"/>
              <a:gd name="adj2" fmla="val 32801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smtClean="0">
                <a:solidFill>
                  <a:srgbClr val="FF0000"/>
                </a:solidFill>
                <a:latin typeface="Times New Roman" panose="02020603050405020304" pitchFamily="18" charset="0"/>
                <a:cs typeface="Times New Roman" panose="02020603050405020304" pitchFamily="18" charset="0"/>
              </a:rPr>
              <a:t>2. Thuỷ tinh</a:t>
            </a:r>
            <a:endParaRPr lang="en-US" sz="2000" b="1">
              <a:solidFill>
                <a:srgbClr val="FF0000"/>
              </a:solidFill>
              <a:latin typeface="Times New Roman" panose="02020603050405020304" pitchFamily="18" charset="0"/>
              <a:cs typeface="Times New Roman" panose="02020603050405020304" pitchFamily="18" charset="0"/>
            </a:endParaRPr>
          </a:p>
        </p:txBody>
      </p:sp>
      <p:sp>
        <p:nvSpPr>
          <p:cNvPr id="14" name="Rectangular Callout 13"/>
          <p:cNvSpPr/>
          <p:nvPr/>
        </p:nvSpPr>
        <p:spPr>
          <a:xfrm>
            <a:off x="3294743" y="2935529"/>
            <a:ext cx="1509486" cy="420913"/>
          </a:xfrm>
          <a:prstGeom prst="wedgeRectCallout">
            <a:avLst>
              <a:gd name="adj1" fmla="val 119479"/>
              <a:gd name="adj2" fmla="val 21077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smtClean="0">
                <a:solidFill>
                  <a:srgbClr val="FF0000"/>
                </a:solidFill>
                <a:latin typeface="Times New Roman" panose="02020603050405020304" pitchFamily="18" charset="0"/>
                <a:cs typeface="Times New Roman" panose="02020603050405020304" pitchFamily="18" charset="0"/>
              </a:rPr>
              <a:t>1. Mặt Trời</a:t>
            </a:r>
            <a:endParaRPr lang="en-US" sz="2000" b="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5812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circle(in)">
                                      <p:cBhvr>
                                        <p:cTn id="18" dur="20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circle(in)">
                                      <p:cBhvr>
                                        <p:cTn id="23" dur="20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circle(in)">
                                      <p:cBhvr>
                                        <p:cTn id="28" dur="20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circle(in)">
                                      <p:cBhvr>
                                        <p:cTn id="33" dur="20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circle(in)">
                                      <p:cBhvr>
                                        <p:cTn id="38" dur="20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circle(in)">
                                      <p:cBhvr>
                                        <p:cTn id="43" dur="2000"/>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circle(in)">
                                      <p:cBhvr>
                                        <p:cTn id="48" dur="20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circle(in)">
                                      <p:cBhvr>
                                        <p:cTn id="53" dur="2000"/>
                                        <p:tgtEl>
                                          <p:spTgt spid="7"/>
                                        </p:tgtEl>
                                      </p:cBhvr>
                                    </p:animEffect>
                                  </p:childTnLst>
                                </p:cTn>
                              </p:par>
                            </p:childTnLst>
                          </p:cTn>
                        </p:par>
                      </p:childTnLst>
                    </p:cTn>
                  </p:par>
                  <p:par>
                    <p:cTn id="54" fill="hold">
                      <p:stCondLst>
                        <p:cond delay="indefinite"/>
                      </p:stCondLst>
                      <p:childTnLst>
                        <p:par>
                          <p:cTn id="55" fill="hold">
                            <p:stCondLst>
                              <p:cond delay="0"/>
                            </p:stCondLst>
                            <p:childTnLst>
                              <p:par>
                                <p:cTn id="56" presetID="6" presetClass="entr" presetSubtype="16" fill="hold" grpId="0" nodeType="click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circle(in)">
                                      <p:cBhvr>
                                        <p:cTn id="58" dur="2000"/>
                                        <p:tgtEl>
                                          <p:spTgt spid="6"/>
                                        </p:tgtEl>
                                      </p:cBhvr>
                                    </p:animEffect>
                                  </p:childTnLst>
                                </p:cTn>
                              </p:par>
                            </p:childTnLst>
                          </p:cTn>
                        </p:par>
                      </p:childTnLst>
                    </p:cTn>
                  </p:par>
                  <p:par>
                    <p:cTn id="59" fill="hold">
                      <p:stCondLst>
                        <p:cond delay="indefinite"/>
                      </p:stCondLst>
                      <p:childTnLst>
                        <p:par>
                          <p:cTn id="60" fill="hold">
                            <p:stCondLst>
                              <p:cond delay="0"/>
                            </p:stCondLst>
                            <p:childTnLst>
                              <p:par>
                                <p:cTn id="61" presetID="6" presetClass="entr" presetSubtype="16"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circle(in)">
                                      <p:cBhvr>
                                        <p:cTn id="6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892" y="368489"/>
            <a:ext cx="11144535" cy="1315168"/>
          </a:xfrm>
        </p:spPr>
        <p:txBody>
          <a:bodyPr>
            <a:noAutofit/>
          </a:bodyPr>
          <a:lstStyle/>
          <a:p>
            <a:pPr algn="just"/>
            <a:r>
              <a:rPr lang="en-US" sz="3600" smtClean="0">
                <a:latin typeface="Times New Roman" panose="02020603050405020304" pitchFamily="18" charset="0"/>
                <a:cs typeface="Times New Roman" panose="02020603050405020304" pitchFamily="18" charset="0"/>
              </a:rPr>
              <a:t>?2. </a:t>
            </a:r>
            <a:r>
              <a:rPr lang="en-US" sz="3600">
                <a:latin typeface="Times New Roman" panose="02020603050405020304" pitchFamily="18" charset="0"/>
                <a:cs typeface="Times New Roman" panose="02020603050405020304" pitchFamily="18" charset="0"/>
              </a:rPr>
              <a:t>Tính từ Mặt Trời thì Trái Đất là hành tinh thứ bao nhiêu?</a:t>
            </a:r>
          </a:p>
        </p:txBody>
      </p:sp>
      <p:sp>
        <p:nvSpPr>
          <p:cNvPr id="4" name="Title 1"/>
          <p:cNvSpPr txBox="1">
            <a:spLocks/>
          </p:cNvSpPr>
          <p:nvPr/>
        </p:nvSpPr>
        <p:spPr>
          <a:xfrm>
            <a:off x="6574971" y="2438400"/>
            <a:ext cx="5148456" cy="20174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FF0000"/>
                </a:solidFill>
                <a:latin typeface="Times New Roman" panose="02020603050405020304" pitchFamily="18" charset="0"/>
                <a:cs typeface="Times New Roman" panose="02020603050405020304" pitchFamily="18" charset="0"/>
              </a:rPr>
              <a:t>	TL: </a:t>
            </a:r>
            <a:r>
              <a:rPr lang="en-US" sz="3600">
                <a:solidFill>
                  <a:srgbClr val="FF0000"/>
                </a:solidFill>
                <a:latin typeface="Times New Roman" panose="02020603050405020304" pitchFamily="18" charset="0"/>
                <a:cs typeface="Times New Roman" panose="02020603050405020304" pitchFamily="18" charset="0"/>
              </a:rPr>
              <a:t>Tính từ Mặt Trời thì Trái Đất là hành tinh thứ 3.</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509486"/>
            <a:ext cx="6081486" cy="5196114"/>
          </a:xfrm>
          <a:prstGeom prst="rect">
            <a:avLst/>
          </a:prstGeom>
        </p:spPr>
      </p:pic>
    </p:spTree>
    <p:extLst>
      <p:ext uri="{BB962C8B-B14F-4D97-AF65-F5344CB8AC3E}">
        <p14:creationId xmlns:p14="http://schemas.microsoft.com/office/powerpoint/2010/main" val="5180215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892" y="92717"/>
            <a:ext cx="11144535" cy="1315168"/>
          </a:xfrm>
        </p:spPr>
        <p:txBody>
          <a:bodyPr>
            <a:noAutofit/>
          </a:bodyPr>
          <a:lstStyle/>
          <a:p>
            <a:pPr algn="just"/>
            <a:r>
              <a:rPr lang="en-US" sz="3600" smtClean="0">
                <a:latin typeface="Times New Roman" panose="02020603050405020304" pitchFamily="18" charset="0"/>
                <a:cs typeface="Times New Roman" panose="02020603050405020304" pitchFamily="18" charset="0"/>
              </a:rPr>
              <a:t>?3. </a:t>
            </a:r>
            <a:r>
              <a:rPr lang="en-US" sz="3600">
                <a:latin typeface="Times New Roman" panose="02020603050405020304" pitchFamily="18" charset="0"/>
                <a:cs typeface="Times New Roman" panose="02020603050405020304" pitchFamily="18" charset="0"/>
              </a:rPr>
              <a:t>Các hành tinh có chuyển động quanh Mặt Trời không? So sánh chiều chuyển động quanh Mặt Trời của các hành tinh</a:t>
            </a: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6574971" y="2438399"/>
            <a:ext cx="5268686" cy="320765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FF0000"/>
                </a:solidFill>
                <a:latin typeface="Times New Roman" panose="02020603050405020304" pitchFamily="18" charset="0"/>
                <a:cs typeface="Times New Roman" panose="02020603050405020304" pitchFamily="18" charset="0"/>
              </a:rPr>
              <a:t>TL: </a:t>
            </a:r>
            <a:r>
              <a:rPr lang="en-US" sz="3600">
                <a:solidFill>
                  <a:srgbClr val="FF0000"/>
                </a:solidFill>
                <a:latin typeface="Times New Roman" panose="02020603050405020304" pitchFamily="18" charset="0"/>
                <a:cs typeface="Times New Roman" panose="02020603050405020304" pitchFamily="18" charset="0"/>
              </a:rPr>
              <a:t>Các hành tinh có chuyển động quanh Mặt Trời. Chiều chuyển động quanh Mặt Trời của các hành tinh là cùng một chiều</a:t>
            </a:r>
            <a:r>
              <a:rPr lang="en-US" sz="3600" smtClean="0">
                <a:solidFill>
                  <a:srgbClr val="FF0000"/>
                </a:solidFill>
                <a:latin typeface="Times New Roman" panose="02020603050405020304" pitchFamily="18" charset="0"/>
                <a:cs typeface="Times New Roman" panose="02020603050405020304" pitchFamily="18" charset="0"/>
              </a:rPr>
              <a:t>.</a:t>
            </a:r>
            <a:endParaRPr lang="en-US" sz="360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712686"/>
            <a:ext cx="6081486" cy="4992914"/>
          </a:xfrm>
          <a:prstGeom prst="rect">
            <a:avLst/>
          </a:prstGeom>
        </p:spPr>
      </p:pic>
    </p:spTree>
    <p:extLst>
      <p:ext uri="{BB962C8B-B14F-4D97-AF65-F5344CB8AC3E}">
        <p14:creationId xmlns:p14="http://schemas.microsoft.com/office/powerpoint/2010/main" val="24704162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81766A2-56D1-430E-B4B6-7BF0B430E4AF}"/>
              </a:ext>
            </a:extLst>
          </p:cNvPr>
          <p:cNvSpPr/>
          <p:nvPr/>
        </p:nvSpPr>
        <p:spPr>
          <a:xfrm>
            <a:off x="279963" y="473293"/>
            <a:ext cx="11354938" cy="4524315"/>
          </a:xfrm>
          <a:prstGeom prst="rect">
            <a:avLst/>
          </a:prstGeom>
        </p:spPr>
        <p:txBody>
          <a:bodyPr wrap="square">
            <a:spAutoFit/>
          </a:bodyPr>
          <a:lstStyle/>
          <a:p>
            <a:pPr algn="just"/>
            <a:r>
              <a:rPr lang="en-US" sz="3600" b="1" i="1" smtClean="0">
                <a:solidFill>
                  <a:srgbClr val="00B0F0"/>
                </a:solidFill>
                <a:latin typeface="Times New Roman" panose="02020603050405020304" pitchFamily="18" charset="0"/>
                <a:cs typeface="Times New Roman" panose="02020603050405020304" pitchFamily="18" charset="0"/>
              </a:rPr>
              <a:t>Kết luận: </a:t>
            </a:r>
          </a:p>
          <a:p>
            <a:pPr algn="just"/>
            <a:r>
              <a:rPr lang="en-US" sz="3600">
                <a:solidFill>
                  <a:srgbClr val="00B0F0"/>
                </a:solidFill>
                <a:latin typeface="Times New Roman" panose="02020603050405020304" pitchFamily="18" charset="0"/>
                <a:cs typeface="Times New Roman" panose="02020603050405020304" pitchFamily="18" charset="0"/>
              </a:rPr>
              <a:t>- Hệ Mặt Trời (hay Thái Dương hệ) là một hệ hành tinh có Mặt Trời ở trung tâm và các thiên thể nằm trong phạm vi lực hấp dẫn của Mặt Trời.</a:t>
            </a:r>
          </a:p>
          <a:p>
            <a:pPr algn="just"/>
            <a:r>
              <a:rPr lang="en-US" sz="3600" smtClean="0">
                <a:solidFill>
                  <a:srgbClr val="00B0F0"/>
                </a:solidFill>
                <a:latin typeface="Times New Roman" panose="02020603050405020304" pitchFamily="18" charset="0"/>
                <a:cs typeface="Times New Roman" panose="02020603050405020304" pitchFamily="18" charset="0"/>
              </a:rPr>
              <a:t>- </a:t>
            </a:r>
            <a:r>
              <a:rPr lang="en-US" sz="3600">
                <a:solidFill>
                  <a:srgbClr val="00B0F0"/>
                </a:solidFill>
                <a:latin typeface="Times New Roman" panose="02020603050405020304" pitchFamily="18" charset="0"/>
                <a:cs typeface="Times New Roman" panose="02020603050405020304" pitchFamily="18" charset="0"/>
              </a:rPr>
              <a:t>Trong hệ Mặt Trời, ngoài Mặt Trời còn có hai nhóm:</a:t>
            </a:r>
          </a:p>
          <a:p>
            <a:pPr algn="just"/>
            <a:r>
              <a:rPr lang="en-US" sz="3600">
                <a:solidFill>
                  <a:srgbClr val="00B0F0"/>
                </a:solidFill>
                <a:latin typeface="Times New Roman" panose="02020603050405020304" pitchFamily="18" charset="0"/>
                <a:cs typeface="Times New Roman" panose="02020603050405020304" pitchFamily="18" charset="0"/>
              </a:rPr>
              <a:t>+ Nhóm 1: gồm 8 hành tinh và các vệ tinh của chúng.</a:t>
            </a:r>
          </a:p>
          <a:p>
            <a:pPr algn="just"/>
            <a:r>
              <a:rPr lang="en-US" sz="3600">
                <a:solidFill>
                  <a:srgbClr val="00B0F0"/>
                </a:solidFill>
                <a:latin typeface="Times New Roman" panose="02020603050405020304" pitchFamily="18" charset="0"/>
                <a:cs typeface="Times New Roman" panose="02020603050405020304" pitchFamily="18" charset="0"/>
              </a:rPr>
              <a:t>+ Nhóm 2: gồm các tiểu hành tinh, sao chổi và các khối bụi thiên thạch.</a:t>
            </a:r>
          </a:p>
        </p:txBody>
      </p:sp>
    </p:spTree>
    <p:extLst>
      <p:ext uri="{BB962C8B-B14F-4D97-AF65-F5344CB8AC3E}">
        <p14:creationId xmlns:p14="http://schemas.microsoft.com/office/powerpoint/2010/main" val="56988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24AE6793-EA05-44F5-86F2-EF3A1EA78258}"/>
              </a:ext>
            </a:extLst>
          </p:cNvPr>
          <p:cNvSpPr txBox="1"/>
          <p:nvPr/>
        </p:nvSpPr>
        <p:spPr>
          <a:xfrm>
            <a:off x="339212" y="42918"/>
            <a:ext cx="8511023" cy="523220"/>
          </a:xfrm>
          <a:prstGeom prst="rect">
            <a:avLst/>
          </a:prstGeom>
          <a:noFill/>
        </p:spPr>
        <p:txBody>
          <a:bodyPr wrap="square" rtlCol="0">
            <a:spAutoFit/>
          </a:bodyPr>
          <a:lstStyle/>
          <a:p>
            <a:r>
              <a:rPr lang="en-US" sz="2800" b="1">
                <a:latin typeface="Times New Roman" panose="02020603050405020304" pitchFamily="18" charset="0"/>
                <a:cs typeface="Times New Roman" panose="02020603050405020304" pitchFamily="18" charset="0"/>
              </a:rPr>
              <a:t>b</a:t>
            </a:r>
            <a:r>
              <a:rPr lang="en-US" sz="2800" b="1" smtClean="0">
                <a:latin typeface="Times New Roman" panose="02020603050405020304" pitchFamily="18" charset="0"/>
                <a:cs typeface="Times New Roman" panose="02020603050405020304" pitchFamily="18" charset="0"/>
              </a:rPr>
              <a:t>. Tìm hiểu các đặc trưng của 8 hành tinh</a:t>
            </a:r>
            <a:endParaRPr lang="vi-VN" sz="2800" b="1" dirty="0">
              <a:latin typeface="Times New Roman" panose="02020603050405020304" pitchFamily="18" charset="0"/>
              <a:cs typeface="Times New Roman" panose="02020603050405020304" pitchFamily="18" charset="0"/>
            </a:endParaRPr>
          </a:p>
        </p:txBody>
      </p:sp>
      <p:sp>
        <p:nvSpPr>
          <p:cNvPr id="10" name="Title 1"/>
          <p:cNvSpPr txBox="1">
            <a:spLocks/>
          </p:cNvSpPr>
          <p:nvPr/>
        </p:nvSpPr>
        <p:spPr>
          <a:xfrm>
            <a:off x="339212" y="554181"/>
            <a:ext cx="11069017" cy="195679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002060"/>
                </a:solidFill>
                <a:latin typeface="Times New Roman" panose="02020603050405020304" pitchFamily="18" charset="0"/>
                <a:cs typeface="Times New Roman" panose="02020603050405020304" pitchFamily="18" charset="0"/>
              </a:rPr>
              <a:t>?4. </a:t>
            </a:r>
            <a:r>
              <a:rPr lang="en-US" sz="3600">
                <a:latin typeface="Times New Roman" panose="02020603050405020304" pitchFamily="18" charset="0"/>
                <a:cs typeface="Times New Roman" panose="02020603050405020304" pitchFamily="18" charset="0"/>
              </a:rPr>
              <a:t>Dựa vào số liệu trong bảng 45.1, em hãy so sánh khoảng cách từ các hành tinh tới Mặt Trời với khoảng cách từ Trái Đất tới Mặt Trời. Hành tinh nào gần Mặt Trời nhất, hành tinh nào xa Mặt Trời nhất</a:t>
            </a: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pic>
        <p:nvPicPr>
          <p:cNvPr id="4" name="Picture 3" descr="https://img.loigiaihay.com/picture/question_lgh/2021_41/1622173211-nvu1.jpg"/>
          <p:cNvPicPr/>
          <p:nvPr/>
        </p:nvPicPr>
        <p:blipFill>
          <a:blip r:embed="rId2">
            <a:extLst>
              <a:ext uri="{28A0092B-C50C-407E-A947-70E740481C1C}">
                <a14:useLocalDpi xmlns:a14="http://schemas.microsoft.com/office/drawing/2010/main" val="0"/>
              </a:ext>
            </a:extLst>
          </a:blip>
          <a:srcRect/>
          <a:stretch>
            <a:fillRect/>
          </a:stretch>
        </p:blipFill>
        <p:spPr bwMode="auto">
          <a:xfrm>
            <a:off x="1524001" y="2510974"/>
            <a:ext cx="8548914" cy="4347026"/>
          </a:xfrm>
          <a:prstGeom prst="rect">
            <a:avLst/>
          </a:prstGeom>
          <a:noFill/>
          <a:ln>
            <a:noFill/>
          </a:ln>
        </p:spPr>
      </p:pic>
    </p:spTree>
    <p:extLst>
      <p:ext uri="{BB962C8B-B14F-4D97-AF65-F5344CB8AC3E}">
        <p14:creationId xmlns:p14="http://schemas.microsoft.com/office/powerpoint/2010/main" val="1908039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24AE6793-EA05-44F5-86F2-EF3A1EA78258}"/>
              </a:ext>
            </a:extLst>
          </p:cNvPr>
          <p:cNvSpPr txBox="1"/>
          <p:nvPr/>
        </p:nvSpPr>
        <p:spPr>
          <a:xfrm>
            <a:off x="339212" y="42918"/>
            <a:ext cx="8511023" cy="523220"/>
          </a:xfrm>
          <a:prstGeom prst="rect">
            <a:avLst/>
          </a:prstGeom>
          <a:noFill/>
        </p:spPr>
        <p:txBody>
          <a:bodyPr wrap="square" rtlCol="0">
            <a:spAutoFit/>
          </a:bodyPr>
          <a:lstStyle/>
          <a:p>
            <a:r>
              <a:rPr lang="en-US" sz="2800" b="1">
                <a:latin typeface="Times New Roman" panose="02020603050405020304" pitchFamily="18" charset="0"/>
                <a:cs typeface="Times New Roman" panose="02020603050405020304" pitchFamily="18" charset="0"/>
              </a:rPr>
              <a:t>b</a:t>
            </a:r>
            <a:r>
              <a:rPr lang="en-US" sz="2800" b="1" smtClean="0">
                <a:latin typeface="Times New Roman" panose="02020603050405020304" pitchFamily="18" charset="0"/>
                <a:cs typeface="Times New Roman" panose="02020603050405020304" pitchFamily="18" charset="0"/>
              </a:rPr>
              <a:t>. Tìm hiểu các đặc trưng của 8 hành tinh</a:t>
            </a:r>
            <a:endParaRPr lang="vi-VN" sz="2800" b="1" dirty="0">
              <a:latin typeface="Times New Roman" panose="02020603050405020304" pitchFamily="18" charset="0"/>
              <a:cs typeface="Times New Roman" panose="02020603050405020304" pitchFamily="18" charset="0"/>
            </a:endParaRPr>
          </a:p>
        </p:txBody>
      </p:sp>
      <p:sp>
        <p:nvSpPr>
          <p:cNvPr id="10" name="Title 1"/>
          <p:cNvSpPr txBox="1">
            <a:spLocks/>
          </p:cNvSpPr>
          <p:nvPr/>
        </p:nvSpPr>
        <p:spPr>
          <a:xfrm>
            <a:off x="339212" y="554181"/>
            <a:ext cx="11069017" cy="195679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002060"/>
                </a:solidFill>
                <a:latin typeface="Times New Roman" panose="02020603050405020304" pitchFamily="18" charset="0"/>
                <a:cs typeface="Times New Roman" panose="02020603050405020304" pitchFamily="18" charset="0"/>
              </a:rPr>
              <a:t>?4. </a:t>
            </a:r>
            <a:r>
              <a:rPr lang="en-US" sz="3600">
                <a:latin typeface="Times New Roman" panose="02020603050405020304" pitchFamily="18" charset="0"/>
                <a:cs typeface="Times New Roman" panose="02020603050405020304" pitchFamily="18" charset="0"/>
              </a:rPr>
              <a:t>Dựa vào số liệu trong bảng 45.1, em hãy so sánh khoảng cách từ các hành tinh tới Mặt Trời với khoảng cách từ Trái Đất tới Mặt Trời. Hành tinh nào gần Mặt Trời nhất, hành tinh nào xa Mặt Trời nhất</a:t>
            </a: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537029" y="2612567"/>
            <a:ext cx="11306628" cy="41220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dirty="0" smtClean="0">
                <a:solidFill>
                  <a:srgbClr val="FF0000"/>
                </a:solidFill>
                <a:latin typeface="Times New Roman" panose="02020603050405020304" pitchFamily="18" charset="0"/>
                <a:cs typeface="Times New Roman" panose="02020603050405020304" pitchFamily="18" charset="0"/>
              </a:rPr>
              <a:t>TL:- </a:t>
            </a:r>
            <a:r>
              <a:rPr lang="en-US" sz="3600" dirty="0" err="1" smtClean="0">
                <a:solidFill>
                  <a:srgbClr val="FF0000"/>
                </a:solidFill>
                <a:latin typeface="Times New Roman" panose="02020603050405020304" pitchFamily="18" charset="0"/>
                <a:cs typeface="Times New Roman" panose="02020603050405020304" pitchFamily="18" charset="0"/>
              </a:rPr>
              <a:t>Khoảng</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cách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từ</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Thuỷ</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và</a:t>
            </a:r>
            <a:r>
              <a:rPr lang="en-US" sz="3600" dirty="0" smtClean="0">
                <a:solidFill>
                  <a:srgbClr val="FF0000"/>
                </a:solidFill>
                <a:latin typeface="Times New Roman" panose="02020603050405020304" pitchFamily="18" charset="0"/>
                <a:cs typeface="Times New Roman" panose="02020603050405020304" pitchFamily="18" charset="0"/>
              </a:rPr>
              <a:t> Kim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đến</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Mặt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Trời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gần</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hơn</a:t>
            </a:r>
            <a:r>
              <a:rPr lang="en-US" sz="3600" dirty="0" smtClean="0">
                <a:solidFill>
                  <a:srgbClr val="FF0000"/>
                </a:solidFill>
                <a:latin typeface="Times New Roman" panose="02020603050405020304" pitchFamily="18" charset="0"/>
                <a:cs typeface="Times New Roman" panose="02020603050405020304" pitchFamily="18" charset="0"/>
              </a:rPr>
              <a:t> so </a:t>
            </a:r>
            <a:r>
              <a:rPr lang="en-US" sz="3600" dirty="0" err="1" smtClean="0">
                <a:solidFill>
                  <a:srgbClr val="FF0000"/>
                </a:solidFill>
                <a:latin typeface="Times New Roman" panose="02020603050405020304" pitchFamily="18" charset="0"/>
                <a:cs typeface="Times New Roman" panose="02020603050405020304" pitchFamily="18" charset="0"/>
              </a:rPr>
              <a:t>với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khoảng</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cách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từ</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Trái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Đất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đến</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Mặt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Trời</a:t>
            </a:r>
            <a:r>
              <a:rPr lang="en-US" sz="3600" dirty="0" smtClean="0">
                <a:solidFill>
                  <a:srgbClr val="FF0000"/>
                </a:solidFill>
                <a:latin typeface="Times New Roman" panose="02020603050405020304" pitchFamily="18" charset="0"/>
                <a:cs typeface="Times New Roman" panose="02020603050405020304" pitchFamily="18" charset="0"/>
              </a:rPr>
              <a:t>.</a:t>
            </a:r>
          </a:p>
          <a:p>
            <a:pPr algn="just"/>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Khoảng</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cách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từ</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Hoả</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Mộc</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Thổ</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Thiên</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Vương</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Hải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Vương</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xa</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hơn</a:t>
            </a:r>
            <a:r>
              <a:rPr lang="en-US" sz="3600" dirty="0" smtClean="0">
                <a:solidFill>
                  <a:srgbClr val="FF0000"/>
                </a:solidFill>
                <a:latin typeface="Times New Roman" panose="02020603050405020304" pitchFamily="18" charset="0"/>
                <a:cs typeface="Times New Roman" panose="02020603050405020304" pitchFamily="18" charset="0"/>
              </a:rPr>
              <a:t> so </a:t>
            </a:r>
            <a:r>
              <a:rPr lang="en-US" sz="3600" dirty="0" err="1" smtClean="0">
                <a:solidFill>
                  <a:srgbClr val="FF0000"/>
                </a:solidFill>
                <a:latin typeface="Times New Roman" panose="02020603050405020304" pitchFamily="18" charset="0"/>
                <a:cs typeface="Times New Roman" panose="02020603050405020304" pitchFamily="18" charset="0"/>
              </a:rPr>
              <a:t>với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khoảng</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cách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từ</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Trái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Đất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đến</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Mặt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Trời</a:t>
            </a:r>
            <a:r>
              <a:rPr lang="en-US" sz="3600" dirty="0" smtClean="0">
                <a:solidFill>
                  <a:srgbClr val="FF0000"/>
                </a:solidFill>
                <a:latin typeface="Times New Roman" panose="02020603050405020304" pitchFamily="18" charset="0"/>
                <a:cs typeface="Times New Roman" panose="02020603050405020304" pitchFamily="18" charset="0"/>
              </a:rPr>
              <a:t>.</a:t>
            </a:r>
          </a:p>
          <a:p>
            <a:pPr algn="just"/>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Hành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gần</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Mặt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Trời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nhất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là</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Thuỷ</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hành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xa</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Mặt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Trời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nhất</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là</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Hải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Vương</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tinh</a:t>
            </a:r>
            <a:r>
              <a:rPr lang="en-US" sz="3600" dirty="0" smtClean="0">
                <a:solidFill>
                  <a:srgbClr val="FF0000"/>
                </a:solidFill>
                <a:latin typeface="Times New Roman" panose="02020603050405020304" pitchFamily="18" charset="0"/>
                <a:cs typeface="Times New Roman" panose="02020603050405020304" pitchFamily="18" charset="0"/>
              </a:rPr>
              <a:t>.</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340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39212" y="307440"/>
            <a:ext cx="11069017" cy="13762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002060"/>
                </a:solidFill>
                <a:latin typeface="Times New Roman" panose="02020603050405020304" pitchFamily="18" charset="0"/>
                <a:cs typeface="Times New Roman" panose="02020603050405020304" pitchFamily="18" charset="0"/>
              </a:rPr>
              <a:t>?. </a:t>
            </a:r>
            <a:r>
              <a:rPr lang="en-US" sz="3600">
                <a:latin typeface="Times New Roman" panose="02020603050405020304" pitchFamily="18" charset="0"/>
                <a:cs typeface="Times New Roman" panose="02020603050405020304" pitchFamily="18" charset="0"/>
              </a:rPr>
              <a:t>Hành tinh nào trong hệ Mặt Trời gần Trái Đất nhất? Nó cách Trái Đất bao nhiêu kilômet</a:t>
            </a:r>
            <a:r>
              <a:rPr lang="en-US" sz="3600" smtClean="0">
                <a:latin typeface="Times New Roman" panose="02020603050405020304" pitchFamily="18" charset="0"/>
                <a:cs typeface="Times New Roman" panose="02020603050405020304" pitchFamily="18" charset="0"/>
              </a:rPr>
              <a:t>?</a:t>
            </a:r>
            <a:r>
              <a:rPr lang="en-US" sz="3600" smtClean="0">
                <a:solidFill>
                  <a:srgbClr val="002060"/>
                </a:solidFill>
                <a:latin typeface="Times New Roman" panose="02020603050405020304" pitchFamily="18" charset="0"/>
                <a:cs typeface="Times New Roman" panose="02020603050405020304" pitchFamily="18" charset="0"/>
              </a:rPr>
              <a:t> </a:t>
            </a:r>
            <a:endParaRPr lang="en-US" sz="3600">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7199087" y="1857825"/>
            <a:ext cx="4572000" cy="41220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600" smtClean="0">
                <a:solidFill>
                  <a:srgbClr val="FF0000"/>
                </a:solidFill>
                <a:latin typeface="Times New Roman" panose="02020603050405020304" pitchFamily="18" charset="0"/>
                <a:cs typeface="Times New Roman" panose="02020603050405020304" pitchFamily="18" charset="0"/>
              </a:rPr>
              <a:t>TL: Trong hệ Mặt Trời, hành tinh gần Trái Đất nhất là Kim tinh, nó cách Trái Đất 0,28 AU</a:t>
            </a:r>
          </a:p>
        </p:txBody>
      </p:sp>
      <p:pic>
        <p:nvPicPr>
          <p:cNvPr id="4" name="Picture 3" descr="https://img.loigiaihay.com/picture/question_lgh/2021_41/1622173211-nvu1.jpg"/>
          <p:cNvPicPr/>
          <p:nvPr/>
        </p:nvPicPr>
        <p:blipFill>
          <a:blip r:embed="rId2">
            <a:extLst>
              <a:ext uri="{28A0092B-C50C-407E-A947-70E740481C1C}">
                <a14:useLocalDpi xmlns:a14="http://schemas.microsoft.com/office/drawing/2010/main" val="0"/>
              </a:ext>
            </a:extLst>
          </a:blip>
          <a:srcRect/>
          <a:stretch>
            <a:fillRect/>
          </a:stretch>
        </p:blipFill>
        <p:spPr bwMode="auto">
          <a:xfrm>
            <a:off x="339212" y="1683659"/>
            <a:ext cx="6206731" cy="4978394"/>
          </a:xfrm>
          <a:prstGeom prst="rect">
            <a:avLst/>
          </a:prstGeom>
          <a:noFill/>
          <a:ln>
            <a:noFill/>
          </a:ln>
        </p:spPr>
      </p:pic>
    </p:spTree>
    <p:extLst>
      <p:ext uri="{BB962C8B-B14F-4D97-AF65-F5344CB8AC3E}">
        <p14:creationId xmlns:p14="http://schemas.microsoft.com/office/powerpoint/2010/main" val="3708818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TotalTime>
  <Words>1193</Words>
  <Application>Microsoft Office PowerPoint</Application>
  <PresentationFormat>Widescreen</PresentationFormat>
  <Paragraphs>83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PowerPoint Presentation</vt:lpstr>
      <vt:lpstr>PowerPoint Presentation</vt:lpstr>
      <vt:lpstr>?1. Hãy kể tên các hành tinh, vệ tinh xuất hiện trong hình 45.1.</vt:lpstr>
      <vt:lpstr>?2. Tính từ Mặt Trời thì Trái Đất là hành tinh thứ bao nhiêu?</vt:lpstr>
      <vt:lpstr>?3. Các hành tinh có chuyển động quanh Mặt Trời không? So sánh chiều chuyển động quanh Mặt Trời của các hành tinh.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1 (Trang 199). Ngân Hà là: A. Thiên Hà trong đó có chứa hệ Mặt Trời B. một tập hợp nhiều Thiên Hà trong vũ trụ C. tên gọi khác của hệ Mặt Trời D. dải sáng trong vũ trụ</vt:lpstr>
      <vt:lpstr>Bài tập 2 (Trang 199). Hành tinh nào trong hệ Mặt Trời xa Trái Đất nhất? Nó cách Trái Đất bao nhiêu AU?</vt:lpstr>
      <vt:lpstr>Bài tập 3 (Trang 199). Mặt Trăng có thể được xem là một hành tinh nhỏ trong hệ Mặt Trời hay không? Tại sao?</vt:lpstr>
      <vt:lpstr>Bài tập 4 (Trang 199). Em hãy tìm thông tin và cho biết trong hệ Mặt Trời, hành tinh nào có nhiệt độ trung bình bề mặt cao nhất? Thấp nhất? Nhiệt độ đó khoảng bao nhiêu?</vt:lpstr>
      <vt:lpstr>Bài tập 5 (Trang 199). Hoàn thành các thông tin bằng cách đánh dấu vào các ô theo mẫu bảng sau vào vở bài tập: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cp:lastModifiedBy>
  <cp:revision>22</cp:revision>
  <dcterms:created xsi:type="dcterms:W3CDTF">2022-04-18T02:30:30Z</dcterms:created>
  <dcterms:modified xsi:type="dcterms:W3CDTF">2024-05-09T13:43:23Z</dcterms:modified>
</cp:coreProperties>
</file>