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789" r:id="rId4"/>
    <p:sldId id="816" r:id="rId5"/>
    <p:sldId id="790" r:id="rId6"/>
    <p:sldId id="815" r:id="rId7"/>
    <p:sldId id="793" r:id="rId8"/>
    <p:sldId id="817" r:id="rId9"/>
    <p:sldId id="826" r:id="rId10"/>
    <p:sldId id="795" r:id="rId11"/>
    <p:sldId id="788" r:id="rId12"/>
    <p:sldId id="741" r:id="rId13"/>
    <p:sldId id="782" r:id="rId14"/>
    <p:sldId id="791" r:id="rId15"/>
    <p:sldId id="777" r:id="rId16"/>
    <p:sldId id="797" r:id="rId17"/>
    <p:sldId id="818" r:id="rId18"/>
    <p:sldId id="745" r:id="rId19"/>
    <p:sldId id="798" r:id="rId20"/>
    <p:sldId id="799" r:id="rId21"/>
    <p:sldId id="800" r:id="rId22"/>
    <p:sldId id="746" r:id="rId23"/>
    <p:sldId id="820" r:id="rId24"/>
    <p:sldId id="821" r:id="rId25"/>
    <p:sldId id="781" r:id="rId26"/>
    <p:sldId id="783" r:id="rId27"/>
    <p:sldId id="784" r:id="rId28"/>
    <p:sldId id="802" r:id="rId29"/>
    <p:sldId id="804" r:id="rId30"/>
    <p:sldId id="805" r:id="rId31"/>
    <p:sldId id="808" r:id="rId32"/>
    <p:sldId id="809" r:id="rId33"/>
    <p:sldId id="810" r:id="rId34"/>
    <p:sldId id="823" r:id="rId35"/>
    <p:sldId id="811" r:id="rId36"/>
    <p:sldId id="807" r:id="rId37"/>
    <p:sldId id="824" r:id="rId38"/>
    <p:sldId id="787" r:id="rId39"/>
    <p:sldId id="825"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CC"/>
    <a:srgbClr val="0000FF"/>
    <a:srgbClr val="526ACE"/>
    <a:srgbClr val="33CC33"/>
    <a:srgbClr val="CCECFF"/>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p:scale>
          <a:sx n="61" d="100"/>
          <a:sy n="61" d="100"/>
        </p:scale>
        <p:origin x="32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5859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71202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64731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29448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DE743-382B-42E5-AA6E-FB8C9D08DE14}" type="datetimeFigureOut">
              <a:rPr lang="vi-VN" smtClean="0"/>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3379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DADE743-382B-42E5-AA6E-FB8C9D08DE14}" type="datetimeFigureOut">
              <a:rPr lang="vi-VN" smtClean="0"/>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79870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DADE743-382B-42E5-AA6E-FB8C9D08DE14}" type="datetimeFigureOut">
              <a:rPr lang="vi-VN" smtClean="0"/>
              <a:t>18/04/2022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6770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DADE743-382B-42E5-AA6E-FB8C9D08DE14}" type="datetimeFigureOut">
              <a:rPr lang="vi-VN" smtClean="0"/>
              <a:t>18/04/2022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1839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DE743-382B-42E5-AA6E-FB8C9D08DE14}" type="datetimeFigureOut">
              <a:rPr lang="vi-VN" smtClean="0"/>
              <a:t>18/04/2022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8728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904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239186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18/04/2022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3110804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 xmlns:a16="http://schemas.microsoft.com/office/drawing/2014/main"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6105C61F-9005-4F14-AAC5-86C48AA5DAAE}"/>
              </a:ext>
            </a:extLst>
          </p:cNvPr>
          <p:cNvSpPr>
            <a:spLocks noGrp="1"/>
          </p:cNvSpPr>
          <p:nvPr>
            <p:ph type="ctrTitle"/>
          </p:nvPr>
        </p:nvSpPr>
        <p:spPr>
          <a:xfrm>
            <a:off x="2946398" y="2289193"/>
            <a:ext cx="6299200" cy="1659467"/>
          </a:xfrm>
          <a:solidFill>
            <a:schemeClr val="bg2"/>
          </a:solidFill>
        </p:spPr>
        <p:txBody>
          <a:bodyPr>
            <a:normAutofit/>
          </a:bodyPr>
          <a:lstStyle/>
          <a:p>
            <a:r>
              <a:rPr lang="en-US" sz="4800" b="1" dirty="0" err="1" smtClean="0">
                <a:solidFill>
                  <a:srgbClr val="FF0000"/>
                </a:solidFill>
                <a:latin typeface="Times New Roman" pitchFamily="18" charset="0"/>
                <a:cs typeface="Times New Roman" pitchFamily="18" charset="0"/>
              </a:rPr>
              <a:t>Bài</a:t>
            </a:r>
            <a:r>
              <a:rPr lang="en-US" sz="4800" b="1" dirty="0" smtClean="0">
                <a:solidFill>
                  <a:srgbClr val="FF0000"/>
                </a:solidFill>
                <a:latin typeface="Times New Roman" pitchFamily="18" charset="0"/>
                <a:cs typeface="Times New Roman" pitchFamily="18" charset="0"/>
              </a:rPr>
              <a:t> 40</a:t>
            </a:r>
            <a:r>
              <a:rPr lang="en-US" sz="4800" b="1" dirty="0">
                <a:solidFill>
                  <a:srgbClr val="FF0000"/>
                </a:solidFill>
                <a:latin typeface="Times New Roman" pitchFamily="18" charset="0"/>
                <a:cs typeface="Times New Roman" pitchFamily="18" charset="0"/>
              </a:rPr>
              <a:t/>
            </a:r>
            <a:br>
              <a:rPr lang="en-US" sz="4800" b="1" dirty="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t>
            </a:r>
            <a:r>
              <a:rPr lang="en-US" sz="4800" b="1" dirty="0">
                <a:solidFill>
                  <a:srgbClr val="0033CC"/>
                </a:solidFill>
                <a:latin typeface="Times New Roman" pitchFamily="18" charset="0"/>
                <a:cs typeface="Times New Roman" pitchFamily="18" charset="0"/>
              </a:rPr>
              <a:t>LỰC MA SÁT</a:t>
            </a:r>
            <a:endParaRPr lang="vi-VN" sz="4800" b="1" dirty="0">
              <a:solidFill>
                <a:srgbClr val="0033CC"/>
              </a:solidFill>
              <a:latin typeface="Times New Roman" pitchFamily="18" charset="0"/>
              <a:cs typeface="Times New Roman" pitchFamily="18" charset="0"/>
            </a:endParaRPr>
          </a:p>
        </p:txBody>
      </p:sp>
      <p:sp>
        <p:nvSpPr>
          <p:cNvPr id="6" name="Rectangle 5"/>
          <p:cNvSpPr/>
          <p:nvPr/>
        </p:nvSpPr>
        <p:spPr>
          <a:xfrm>
            <a:off x="2746836" y="141882"/>
            <a:ext cx="6648899" cy="630942"/>
          </a:xfrm>
          <a:prstGeom prst="rect">
            <a:avLst/>
          </a:prstGeom>
        </p:spPr>
        <p:txBody>
          <a:bodyPr wrap="square">
            <a:spAutoFit/>
          </a:bodyPr>
          <a:lstStyle/>
          <a:p>
            <a:r>
              <a:rPr lang="en-US" sz="3500" b="1" dirty="0" smtClean="0">
                <a:solidFill>
                  <a:srgbClr val="FFFF00"/>
                </a:solidFill>
                <a:latin typeface="Times New Roman" panose="02020603050405020304" pitchFamily="18" charset="0"/>
              </a:rPr>
              <a:t>TRƯỜNG THCS LÊ VĂN TÁM</a:t>
            </a:r>
            <a:endParaRPr lang="en-US" sz="3500" dirty="0">
              <a:solidFill>
                <a:srgbClr val="FFFF00"/>
              </a:solidFill>
            </a:endParaRPr>
          </a:p>
        </p:txBody>
      </p:sp>
      <p:sp>
        <p:nvSpPr>
          <p:cNvPr id="7" name="Rectangle 6"/>
          <p:cNvSpPr/>
          <p:nvPr/>
        </p:nvSpPr>
        <p:spPr>
          <a:xfrm>
            <a:off x="2715639" y="1141834"/>
            <a:ext cx="6760717" cy="630942"/>
          </a:xfrm>
          <a:prstGeom prst="rect">
            <a:avLst/>
          </a:prstGeom>
        </p:spPr>
        <p:txBody>
          <a:bodyPr wrap="square">
            <a:spAutoFit/>
          </a:bodyPr>
          <a:lstStyle/>
          <a:p>
            <a:r>
              <a:rPr lang="en-US" sz="3500" b="1" dirty="0" smtClean="0">
                <a:solidFill>
                  <a:srgbClr val="00B0F0"/>
                </a:solidFill>
                <a:latin typeface="Times New Roman" panose="02020603050405020304" pitchFamily="18" charset="0"/>
              </a:rPr>
              <a:t>MÔN KHOA HỌC TỰ NHIÊN 6</a:t>
            </a:r>
            <a:endParaRPr lang="en-US" sz="3500" dirty="0">
              <a:solidFill>
                <a:srgbClr val="00B0F0"/>
              </a:solidFill>
            </a:endParaRPr>
          </a:p>
        </p:txBody>
      </p:sp>
    </p:spTree>
    <p:extLst>
      <p:ext uri="{BB962C8B-B14F-4D97-AF65-F5344CB8AC3E}">
        <p14:creationId xmlns:p14="http://schemas.microsoft.com/office/powerpoint/2010/main" val="398894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0" y="4596018"/>
            <a:ext cx="12192000" cy="1046440"/>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000" b="1" dirty="0" err="1" smtClean="0">
                <a:solidFill>
                  <a:srgbClr val="0033CC"/>
                </a:solidFill>
                <a:latin typeface="Times New Roman" pitchFamily="18" charset="0"/>
                <a:cs typeface="Times New Roman" pitchFamily="18" charset="0"/>
              </a:rPr>
              <a:t>Lực</a:t>
            </a:r>
            <a:r>
              <a:rPr lang="en-US" sz="3000" b="1" dirty="0" smtClean="0">
                <a:solidFill>
                  <a:srgbClr val="0033CC"/>
                </a:solidFill>
                <a:latin typeface="Times New Roman" pitchFamily="18" charset="0"/>
                <a:cs typeface="Times New Roman" pitchFamily="18" charset="0"/>
              </a:rPr>
              <a:t> </a:t>
            </a:r>
            <a:r>
              <a:rPr lang="en-US" sz="3000" b="1" dirty="0">
                <a:solidFill>
                  <a:srgbClr val="0033CC"/>
                </a:solidFill>
                <a:latin typeface="Times New Roman" pitchFamily="18" charset="0"/>
                <a:cs typeface="Times New Roman" pitchFamily="18" charset="0"/>
              </a:rPr>
              <a:t>ma </a:t>
            </a:r>
            <a:r>
              <a:rPr lang="en-US" sz="3000" b="1" dirty="0" err="1">
                <a:solidFill>
                  <a:srgbClr val="0033CC"/>
                </a:solidFill>
                <a:latin typeface="Times New Roman" pitchFamily="18" charset="0"/>
                <a:cs typeface="Times New Roman" pitchFamily="18" charset="0"/>
              </a:rPr>
              <a:t>sát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trượt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xuất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hiện</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khi</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một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vật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trượt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trên</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bề</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mặt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của</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vật</a:t>
            </a:r>
            <a:r>
              <a:rPr lang="en-US" sz="3000" b="1" dirty="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khác</a:t>
            </a:r>
            <a:endParaRPr lang="en-US" sz="3000" dirty="0">
              <a:solidFill>
                <a:srgbClr val="0033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427" y="987846"/>
            <a:ext cx="5487145" cy="360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516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984" y="1752600"/>
            <a:ext cx="793652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7" y="1752600"/>
            <a:ext cx="6758720" cy="44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1" y="1752600"/>
            <a:ext cx="5806830" cy="44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077" y="1752600"/>
            <a:ext cx="7653867" cy="44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6794" y="1743592"/>
            <a:ext cx="7242177" cy="44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smtClean="0">
                <a:solidFill>
                  <a:srgbClr val="FF0000"/>
                </a:solidFill>
                <a:latin typeface="Times New Roman" pitchFamily="18" charset="0"/>
                <a:cs typeface="Times New Roman" pitchFamily="18" charset="0"/>
              </a:rPr>
              <a:t>í </a:t>
            </a:r>
            <a:r>
              <a:rPr lang="vi-VN" sz="4000" b="1" dirty="0">
                <a:solidFill>
                  <a:srgbClr val="FF0000"/>
                </a:solidFill>
                <a:latin typeface="Times New Roman" pitchFamily="18" charset="0"/>
                <a:cs typeface="Times New Roman" pitchFamily="18" charset="0"/>
              </a:rPr>
              <a:t>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683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76256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 xmlns:a16="http://schemas.microsoft.com/office/drawing/2014/main" id="{94850A09-2C17-4A80-BEF8-8529519FA499}"/>
              </a:ext>
            </a:extLst>
          </p:cNvPr>
          <p:cNvPicPr>
            <a:picLocks noChangeAspect="1"/>
          </p:cNvPicPr>
          <p:nvPr/>
        </p:nvPicPr>
        <p:blipFill>
          <a:blip r:embed="rId2"/>
          <a:stretch>
            <a:fillRect/>
          </a:stretch>
        </p:blipFill>
        <p:spPr>
          <a:xfrm>
            <a:off x="-1" y="1885473"/>
            <a:ext cx="1692071" cy="1104148"/>
          </a:xfrm>
          <a:prstGeom prst="rect">
            <a:avLst/>
          </a:prstGeom>
        </p:spPr>
      </p:pic>
      <p:pic>
        <p:nvPicPr>
          <p:cNvPr id="1030" name="Picture 6" descr="Cẩn thận sàn trơn trượt - 3A Safety - Thiết kế và sản xuất biển báo an toàn">
            <a:extLst>
              <a:ext uri="{FF2B5EF4-FFF2-40B4-BE49-F238E27FC236}">
                <a16:creationId xmlns="" xmlns:a16="http://schemas.microsoft.com/office/drawing/2014/main" id="{0BA360A7-74A8-4009-9C35-5B4019D36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01" b="13037"/>
          <a:stretch/>
        </p:blipFill>
        <p:spPr bwMode="auto">
          <a:xfrm>
            <a:off x="2674890" y="2159876"/>
            <a:ext cx="7315199" cy="4698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smtClean="0">
                <a:solidFill>
                  <a:srgbClr val="FF0000"/>
                </a:solidFill>
                <a:latin typeface="Times New Roman" pitchFamily="18" charset="0"/>
                <a:cs typeface="Times New Roman" pitchFamily="18" charset="0"/>
              </a:rPr>
              <a:t>í </a:t>
            </a:r>
            <a:r>
              <a:rPr lang="vi-VN" sz="4000" b="1" dirty="0">
                <a:solidFill>
                  <a:srgbClr val="FF0000"/>
                </a:solidFill>
                <a:latin typeface="Times New Roman" pitchFamily="18" charset="0"/>
                <a:cs typeface="Times New Roman" pitchFamily="18" charset="0"/>
              </a:rPr>
              <a:t>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143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áº¿t quáº£ hÃ¬nh áº£nh cho lá»p xe"/>
          <p:cNvPicPr>
            <a:picLocks noChangeAspect="1" noChangeArrowheads="1"/>
          </p:cNvPicPr>
          <p:nvPr/>
        </p:nvPicPr>
        <p:blipFill>
          <a:blip r:embed="rId2"/>
          <a:srcRect/>
          <a:stretch>
            <a:fillRect/>
          </a:stretch>
        </p:blipFill>
        <p:spPr bwMode="auto">
          <a:xfrm>
            <a:off x="8737600" y="3069022"/>
            <a:ext cx="3119334" cy="3352801"/>
          </a:xfrm>
          <a:prstGeom prst="rect">
            <a:avLst/>
          </a:prstGeom>
          <a:noFill/>
        </p:spPr>
      </p:pic>
      <p:pic>
        <p:nvPicPr>
          <p:cNvPr id="23554" name="Picture 2" descr="Káº¿t quáº£ hÃ¬nh áº£nh cho lá»p xe"/>
          <p:cNvPicPr>
            <a:picLocks noChangeAspect="1" noChangeArrowheads="1"/>
          </p:cNvPicPr>
          <p:nvPr/>
        </p:nvPicPr>
        <p:blipFill>
          <a:blip r:embed="rId3"/>
          <a:srcRect/>
          <a:stretch>
            <a:fillRect/>
          </a:stretch>
        </p:blipFill>
        <p:spPr bwMode="auto">
          <a:xfrm>
            <a:off x="890621" y="3069023"/>
            <a:ext cx="7846979" cy="335280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4461"/>
            <a:ext cx="2664372" cy="174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4889061" y="268015"/>
            <a:ext cx="6985878" cy="2057399"/>
          </a:xfrm>
          <a:prstGeom prst="cloudCallout">
            <a:avLst>
              <a:gd name="adj1" fmla="val -88644"/>
              <a:gd name="adj2" fmla="val -1443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lốp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nhẵn</a:t>
            </a:r>
            <a:r>
              <a:rPr lang="en-US" sz="3200" b="1"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4" name="Rectangle 3"/>
          <p:cNvSpPr/>
          <p:nvPr/>
        </p:nvSpPr>
        <p:spPr>
          <a:xfrm>
            <a:off x="3012964" y="332905"/>
            <a:ext cx="6985878" cy="2200089"/>
          </a:xfrm>
          <a:prstGeom prst="rect">
            <a:avLst/>
          </a:prstGeom>
        </p:spPr>
        <p:txBody>
          <a:bodyPr wrap="square">
            <a:spAutoFit/>
          </a:bodyPr>
          <a:lstStyle/>
          <a:p>
            <a:pPr algn="just">
              <a:lnSpc>
                <a:spcPct val="107000"/>
              </a:lnSpc>
              <a:spcAft>
                <a:spcPts val="800"/>
              </a:spcAft>
            </a:pPr>
            <a:r>
              <a:rPr lang="vi-VN" sz="3200" dirty="0">
                <a:solidFill>
                  <a:srgbClr val="0000FF"/>
                </a:solidFill>
                <a:latin typeface="Times New Roman" panose="02020603050405020304" pitchFamily="18" charset="0"/>
                <a:ea typeface="Segoe UI" panose="020B0502040204020203" pitchFamily="34" charset="0"/>
                <a:cs typeface="Segoe UI" panose="020B0502040204020203" pitchFamily="34" charset="0"/>
              </a:rPr>
              <a:t>Mặt lốp xe không làm nhẵn mà thường được khía thành các rãnh để tăng lực ma sát, giúp bánh xe lăn trên mặt đường và không bị trượt đảm bảo an toàn cho xe.</a:t>
            </a:r>
            <a:endParaRPr lang="vi-VN" sz="3200" dirty="0">
              <a:solidFill>
                <a:srgbClr val="0000FF"/>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20256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xit" presetSubtype="0" fill="hold" grpId="1" nodeType="with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2050"/>
                                        </p:tgtEl>
                                      </p:cBhvr>
                                    </p:animEffect>
                                    <p:anim calcmode="lin" valueType="num">
                                      <p:cBhvr>
                                        <p:cTn id="20" dur="1000"/>
                                        <p:tgtEl>
                                          <p:spTgt spid="2050"/>
                                        </p:tgtEl>
                                        <p:attrNameLst>
                                          <p:attrName>ppt_x</p:attrName>
                                        </p:attrNameLst>
                                      </p:cBhvr>
                                      <p:tavLst>
                                        <p:tav tm="0">
                                          <p:val>
                                            <p:strVal val="ppt_x"/>
                                          </p:val>
                                        </p:tav>
                                        <p:tav tm="100000">
                                          <p:val>
                                            <p:strVal val="ppt_x"/>
                                          </p:val>
                                        </p:tav>
                                      </p:tavLst>
                                    </p:anim>
                                    <p:anim calcmode="lin" valueType="num">
                                      <p:cBhvr>
                                        <p:cTn id="21" dur="1000"/>
                                        <p:tgtEl>
                                          <p:spTgt spid="2050"/>
                                        </p:tgtEl>
                                        <p:attrNameLst>
                                          <p:attrName>ppt_y</p:attrName>
                                        </p:attrNameLst>
                                      </p:cBhvr>
                                      <p:tavLst>
                                        <p:tav tm="0">
                                          <p:val>
                                            <p:strVal val="ppt_y"/>
                                          </p:val>
                                        </p:tav>
                                        <p:tav tm="100000">
                                          <p:val>
                                            <p:strVal val="ppt_y+.1"/>
                                          </p:val>
                                        </p:tav>
                                      </p:tavLst>
                                    </p:anim>
                                    <p:set>
                                      <p:cBhvr>
                                        <p:cTn id="22"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57" t="14085" r="18777" b="56109"/>
          <a:stretch/>
        </p:blipFill>
        <p:spPr bwMode="auto">
          <a:xfrm>
            <a:off x="2254469" y="204952"/>
            <a:ext cx="7851227" cy="36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4082"/>
            <a:ext cx="2443655" cy="15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2617076" y="4463157"/>
            <a:ext cx="8024649" cy="2057399"/>
          </a:xfrm>
          <a:prstGeom prst="cloudCallout">
            <a:avLst>
              <a:gd name="adj1" fmla="val -56756"/>
              <a:gd name="adj2" fmla="val -5274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just">
              <a:lnSpc>
                <a:spcPct val="107000"/>
              </a:lnSpc>
              <a:spcAft>
                <a:spcPts val="800"/>
              </a:spcAft>
            </a:pP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sao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An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dùng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sức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đẩy</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cái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mà</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vẫn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đứng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yên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99538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 xmlns:a16="http://schemas.microsoft.com/office/drawing/2014/main" id="{94850A09-2C17-4A80-BEF8-8529519FA499}"/>
              </a:ext>
            </a:extLst>
          </p:cNvPr>
          <p:cNvPicPr>
            <a:picLocks noChangeAspect="1"/>
          </p:cNvPicPr>
          <p:nvPr/>
        </p:nvPicPr>
        <p:blipFill>
          <a:blip r:embed="rId2"/>
          <a:stretch>
            <a:fillRect/>
          </a:stretch>
        </p:blipFill>
        <p:spPr>
          <a:xfrm>
            <a:off x="4349269" y="850282"/>
            <a:ext cx="1486756" cy="970171"/>
          </a:xfrm>
          <a:prstGeom prst="rect">
            <a:avLst/>
          </a:prstGeom>
        </p:spPr>
      </p:pic>
      <p:sp>
        <p:nvSpPr>
          <p:cNvPr id="3" name="TextBox 2">
            <a:extLst>
              <a:ext uri="{FF2B5EF4-FFF2-40B4-BE49-F238E27FC236}">
                <a16:creationId xmlns="" xmlns:a16="http://schemas.microsoft.com/office/drawing/2014/main" id="{02BF2C74-35AC-4D2C-BC47-BD9F3352620C}"/>
              </a:ext>
            </a:extLst>
          </p:cNvPr>
          <p:cNvSpPr txBox="1"/>
          <p:nvPr/>
        </p:nvSpPr>
        <p:spPr>
          <a:xfrm>
            <a:off x="1044749" y="5570043"/>
            <a:ext cx="10096422"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smtClean="0">
                <a:solidFill>
                  <a:srgbClr val="FF0000"/>
                </a:solidFill>
                <a:latin typeface="Times New Roman" pitchFamily="18" charset="0"/>
                <a:ea typeface="Calibri"/>
                <a:cs typeface="Times New Roman" pitchFamily="18" charset="0"/>
              </a:rPr>
              <a:t>Trả</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lời</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câu</a:t>
            </a:r>
            <a:r>
              <a:rPr lang="en-US" sz="3200" b="1" dirty="0" smtClean="0">
                <a:solidFill>
                  <a:srgbClr val="FF0000"/>
                </a:solidFill>
                <a:latin typeface="Times New Roman" pitchFamily="18" charset="0"/>
                <a:ea typeface="Calibri"/>
                <a:cs typeface="Times New Roman" pitchFamily="18" charset="0"/>
              </a:rPr>
              <a:t> </a:t>
            </a:r>
            <a:r>
              <a:rPr lang="en-US" sz="3200" b="1" dirty="0" err="1" smtClean="0">
                <a:solidFill>
                  <a:srgbClr val="FF0000"/>
                </a:solidFill>
                <a:latin typeface="Times New Roman" pitchFamily="18" charset="0"/>
                <a:ea typeface="Calibri"/>
                <a:cs typeface="Times New Roman" pitchFamily="18" charset="0"/>
              </a:rPr>
              <a:t>hỏi</a:t>
            </a:r>
            <a:endParaRPr lang="en-US" sz="3200" b="1" dirty="0" smtClean="0">
              <a:solidFill>
                <a:srgbClr val="FF0000"/>
              </a:solidFill>
              <a:latin typeface="Times New Roman" pitchFamily="18" charset="0"/>
              <a:ea typeface="Calibri"/>
              <a:cs typeface="Times New Roman" pitchFamily="18" charset="0"/>
            </a:endParaRPr>
          </a:p>
          <a:p>
            <a:r>
              <a:rPr lang="en-US" sz="3200" dirty="0" err="1" smtClean="0">
                <a:solidFill>
                  <a:srgbClr val="002060"/>
                </a:solidFill>
                <a:latin typeface="Times New Roman" pitchFamily="18" charset="0"/>
                <a:cs typeface="Times New Roman" pitchFamily="18" charset="0"/>
              </a:rPr>
              <a:t>Tại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sao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kéo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gỗ</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một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vẫn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đứng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smtClean="0">
                <a:solidFill>
                  <a:srgbClr val="002060"/>
                </a:solidFill>
                <a:latin typeface="Times New Roman" pitchFamily="18" charset="0"/>
                <a:cs typeface="Times New Roman" pitchFamily="18" charset="0"/>
              </a:rPr>
              <a:t>?</a:t>
            </a:r>
            <a:endParaRPr lang="en-US" sz="3200" baseline="-25000" dirty="0" smtClean="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358456C6-CE9D-4697-850C-8096544C6595}"/>
              </a:ext>
            </a:extLst>
          </p:cNvPr>
          <p:cNvPicPr>
            <a:picLocks noChangeAspect="1"/>
          </p:cNvPicPr>
          <p:nvPr/>
        </p:nvPicPr>
        <p:blipFill>
          <a:blip r:embed="rId3"/>
          <a:stretch>
            <a:fillRect/>
          </a:stretch>
        </p:blipFill>
        <p:spPr>
          <a:xfrm>
            <a:off x="5836025" y="1037498"/>
            <a:ext cx="6355976" cy="4072384"/>
          </a:xfrm>
          <a:prstGeom prst="rect">
            <a:avLst/>
          </a:prstGeom>
        </p:spPr>
      </p:pic>
      <p:sp>
        <p:nvSpPr>
          <p:cNvPr id="10" name="TextBox 9"/>
          <p:cNvSpPr txBox="1"/>
          <p:nvPr/>
        </p:nvSpPr>
        <p:spPr>
          <a:xfrm>
            <a:off x="198667" y="139881"/>
            <a:ext cx="5274286" cy="584775"/>
          </a:xfrm>
          <a:prstGeom prst="rect">
            <a:avLst/>
          </a:prstGeom>
          <a:noFill/>
        </p:spPr>
        <p:txBody>
          <a:bodyPr wrap="square" rtlCol="0">
            <a:spAutoFit/>
          </a:bodyPr>
          <a:lstStyle/>
          <a:p>
            <a:pPr algn="just"/>
            <a:r>
              <a:rPr lang="en-US" sz="3200" b="1" dirty="0">
                <a:solidFill>
                  <a:srgbClr val="FF0000"/>
                </a:solidFill>
                <a:latin typeface="Times New Roman" pitchFamily="18" charset="0"/>
                <a:cs typeface="Times New Roman" pitchFamily="18" charset="0"/>
              </a:rPr>
              <a:t>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sp>
        <p:nvSpPr>
          <p:cNvPr id="11" name="Rectangle 10"/>
          <p:cNvSpPr/>
          <p:nvPr/>
        </p:nvSpPr>
        <p:spPr>
          <a:xfrm>
            <a:off x="77643" y="841887"/>
            <a:ext cx="5516333" cy="4524315"/>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40.4</a:t>
            </a:r>
            <a:endParaRPr lang="en-US" sz="3200" i="1" dirty="0" smtClean="0">
              <a:solidFill>
                <a:srgbClr val="00206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a).</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nằm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vấn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b)</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62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BF2C74-35AC-4D2C-BC47-BD9F3352620C}"/>
              </a:ext>
            </a:extLst>
          </p:cNvPr>
          <p:cNvSpPr txBox="1"/>
          <p:nvPr/>
        </p:nvSpPr>
        <p:spPr>
          <a:xfrm>
            <a:off x="-3040" y="4709253"/>
            <a:ext cx="12192000" cy="2062103"/>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hướng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198667" y="139881"/>
            <a:ext cx="5274286" cy="584775"/>
          </a:xfrm>
          <a:prstGeom prst="rect">
            <a:avLst/>
          </a:prstGeom>
          <a:noFill/>
        </p:spPr>
        <p:txBody>
          <a:bodyPr wrap="square" rtlCol="0">
            <a:spAutoFit/>
          </a:bodyPr>
          <a:lstStyle/>
          <a:p>
            <a:pPr algn="just"/>
            <a:r>
              <a:rPr lang="en-US" sz="3200" b="1" dirty="0">
                <a:solidFill>
                  <a:srgbClr val="FF0000"/>
                </a:solidFill>
                <a:latin typeface="Times New Roman" pitchFamily="18" charset="0"/>
                <a:cs typeface="Times New Roman" pitchFamily="18" charset="0"/>
              </a:rPr>
              <a:t>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pic>
        <p:nvPicPr>
          <p:cNvPr id="5" name="Picture 4">
            <a:extLst>
              <a:ext uri="{FF2B5EF4-FFF2-40B4-BE49-F238E27FC236}">
                <a16:creationId xmlns="" xmlns:a16="http://schemas.microsoft.com/office/drawing/2014/main" id="{358456C6-CE9D-4697-850C-8096544C6595}"/>
              </a:ext>
            </a:extLst>
          </p:cNvPr>
          <p:cNvPicPr>
            <a:picLocks noChangeAspect="1"/>
          </p:cNvPicPr>
          <p:nvPr/>
        </p:nvPicPr>
        <p:blipFill>
          <a:blip r:embed="rId2"/>
          <a:stretch>
            <a:fillRect/>
          </a:stretch>
        </p:blipFill>
        <p:spPr>
          <a:xfrm>
            <a:off x="5836025" y="1037498"/>
            <a:ext cx="6355976" cy="4072384"/>
          </a:xfrm>
          <a:prstGeom prst="rect">
            <a:avLst/>
          </a:prstGeom>
        </p:spPr>
      </p:pic>
      <p:sp>
        <p:nvSpPr>
          <p:cNvPr id="2" name="Rectangle 1"/>
          <p:cNvSpPr/>
          <p:nvPr/>
        </p:nvSpPr>
        <p:spPr>
          <a:xfrm>
            <a:off x="324947" y="1037498"/>
            <a:ext cx="5021726" cy="2062103"/>
          </a:xfrm>
          <a:prstGeom prst="rect">
            <a:avLst/>
          </a:prstGeom>
        </p:spPr>
        <p:txBody>
          <a:bodyPr wrap="square">
            <a:spAutoFit/>
          </a:bodyPr>
          <a:lstStyle/>
          <a:p>
            <a:pPr algn="just"/>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kéo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vẫn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đứng</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mặt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bàn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giữ</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khúc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gỗ</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nằm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smtClean="0">
                <a:solidFill>
                  <a:srgbClr val="002060"/>
                </a:solidFill>
                <a:latin typeface="Times New Roman" pitchFamily="18" charset="0"/>
                <a:cs typeface="Times New Roman" pitchFamily="18" charset="0"/>
              </a:rPr>
              <a:t>.</a:t>
            </a:r>
            <a:endParaRPr lang="en-US" sz="3200" baseline="-25000" dirty="0">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97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7CACF05-656C-4858-B0E7-BD9CBB718D4A}"/>
              </a:ext>
            </a:extLst>
          </p:cNvPr>
          <p:cNvSpPr txBox="1"/>
          <p:nvPr/>
        </p:nvSpPr>
        <p:spPr>
          <a:xfrm>
            <a:off x="3110865" y="286390"/>
            <a:ext cx="4950394"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V</a:t>
            </a:r>
            <a:r>
              <a:rPr lang="vi-VN" sz="3600" b="1" dirty="0" smtClean="0">
                <a:solidFill>
                  <a:srgbClr val="FF0000"/>
                </a:solidFill>
                <a:latin typeface="Times New Roman" pitchFamily="18" charset="0"/>
                <a:cs typeface="Times New Roman" pitchFamily="18" charset="0"/>
              </a:rPr>
              <a:t>í </a:t>
            </a:r>
            <a:r>
              <a:rPr lang="vi-VN" sz="3600" b="1" dirty="0">
                <a:solidFill>
                  <a:srgbClr val="FF0000"/>
                </a:solidFill>
                <a:latin typeface="Times New Roman" pitchFamily="18" charset="0"/>
                <a:cs typeface="Times New Roman" pitchFamily="18" charset="0"/>
              </a:rPr>
              <a:t>dụ về lực ma sát </a:t>
            </a:r>
            <a:r>
              <a:rPr lang="vi-VN" sz="3600" b="1" dirty="0" smtClean="0">
                <a:solidFill>
                  <a:srgbClr val="FF0000"/>
                </a:solidFill>
                <a:latin typeface="Times New Roman" pitchFamily="18" charset="0"/>
                <a:cs typeface="Times New Roman" pitchFamily="18" charset="0"/>
              </a:rPr>
              <a:t>nghỉ</a:t>
            </a:r>
            <a:endParaRPr lang="en-US" sz="36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D6B045E7-B682-4966-B948-C1D44796CEB8}"/>
              </a:ext>
            </a:extLst>
          </p:cNvPr>
          <p:cNvSpPr/>
          <p:nvPr/>
        </p:nvSpPr>
        <p:spPr>
          <a:xfrm>
            <a:off x="-3040" y="1236821"/>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57" t="14085" r="18777" b="56109"/>
          <a:stretch/>
        </p:blipFill>
        <p:spPr bwMode="auto">
          <a:xfrm>
            <a:off x="5735781" y="1890740"/>
            <a:ext cx="6334218" cy="46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2700"/>
          <p:cNvPicPr/>
          <p:nvPr/>
        </p:nvPicPr>
        <p:blipFill rotWithShape="1">
          <a:blip r:embed="rId3"/>
          <a:srcRect r="45895"/>
          <a:stretch/>
        </p:blipFill>
        <p:spPr>
          <a:xfrm>
            <a:off x="76937" y="1890740"/>
            <a:ext cx="5525750" cy="4610402"/>
          </a:xfrm>
          <a:prstGeom prst="rect">
            <a:avLst/>
          </a:prstGeom>
        </p:spPr>
      </p:pic>
    </p:spTree>
    <p:extLst>
      <p:ext uri="{BB962C8B-B14F-4D97-AF65-F5344CB8AC3E}">
        <p14:creationId xmlns:p14="http://schemas.microsoft.com/office/powerpoint/2010/main" val="40509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215761" y="160210"/>
            <a:ext cx="9382126"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Shape 2700"/>
          <p:cNvPicPr/>
          <p:nvPr/>
        </p:nvPicPr>
        <p:blipFill>
          <a:blip r:embed="rId2"/>
          <a:stretch/>
        </p:blipFill>
        <p:spPr>
          <a:xfrm>
            <a:off x="298886" y="1415571"/>
            <a:ext cx="11654814" cy="4802349"/>
          </a:xfrm>
          <a:prstGeom prst="rect">
            <a:avLst/>
          </a:prstGeom>
        </p:spPr>
      </p:pic>
    </p:spTree>
    <p:extLst>
      <p:ext uri="{BB962C8B-B14F-4D97-AF65-F5344CB8AC3E}">
        <p14:creationId xmlns:p14="http://schemas.microsoft.com/office/powerpoint/2010/main" val="3882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a:t>
            </a:r>
            <a:r>
              <a:rPr lang="en-US" sz="3000" b="1" dirty="0" smtClean="0">
                <a:solidFill>
                  <a:srgbClr val="FF0000"/>
                </a:solidFill>
                <a:latin typeface="Times New Roman" pitchFamily="18" charset="0"/>
                <a:cs typeface="Times New Roman" pitchFamily="18" charset="0"/>
              </a:rPr>
              <a:t>.1</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C90A6E15-C929-451D-8132-44B2C85335A2}"/>
              </a:ext>
            </a:extLst>
          </p:cNvPr>
          <p:cNvSpPr/>
          <p:nvPr/>
        </p:nvSpPr>
        <p:spPr>
          <a:xfrm>
            <a:off x="3601174" y="5624945"/>
            <a:ext cx="1095517" cy="39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416E4C5-6D14-4C4E-9DED-3FEC83EA8B29}"/>
              </a:ext>
            </a:extLst>
          </p:cNvPr>
          <p:cNvSpPr txBox="1"/>
          <p:nvPr/>
        </p:nvSpPr>
        <p:spPr>
          <a:xfrm>
            <a:off x="587598" y="784752"/>
            <a:ext cx="6594591" cy="6001643"/>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40.5, 40.6 </a:t>
            </a:r>
            <a:endParaRPr lang="en-US" sz="3200" dirty="0" smtClean="0">
              <a:latin typeface="Times New Roman" pitchFamily="18" charset="0"/>
              <a:cs typeface="Times New Roman" pitchFamily="18" charset="0"/>
            </a:endParaRPr>
          </a:p>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ea typeface="Calibri"/>
                <a:cs typeface="Times New Roman" pitchFamily="18" charset="0"/>
              </a:rPr>
              <a:t>Trả</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lời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câu</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hỏi</a:t>
            </a:r>
            <a:endParaRPr lang="en-US" sz="3200" b="1" dirty="0">
              <a:solidFill>
                <a:srgbClr val="FF0000"/>
              </a:solidFill>
              <a:latin typeface="Times New Roman" pitchFamily="18" charset="0"/>
              <a:ea typeface="Calibri"/>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nghỉ</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Shape 2700"/>
          <p:cNvPicPr/>
          <p:nvPr/>
        </p:nvPicPr>
        <p:blipFill rotWithShape="1">
          <a:blip r:embed="rId2"/>
          <a:srcRect l="55161" r="-508"/>
          <a:stretch/>
        </p:blipFill>
        <p:spPr>
          <a:xfrm>
            <a:off x="7909417" y="3961958"/>
            <a:ext cx="4106487" cy="2896042"/>
          </a:xfrm>
          <a:prstGeom prst="rect">
            <a:avLst/>
          </a:prstGeom>
        </p:spPr>
      </p:pic>
      <p:pic>
        <p:nvPicPr>
          <p:cNvPr id="7" name="Shape 2700"/>
          <p:cNvPicPr/>
          <p:nvPr/>
        </p:nvPicPr>
        <p:blipFill rotWithShape="1">
          <a:blip r:embed="rId2"/>
          <a:srcRect r="45895"/>
          <a:stretch/>
        </p:blipFill>
        <p:spPr>
          <a:xfrm>
            <a:off x="7909417" y="781396"/>
            <a:ext cx="3961156" cy="3001483"/>
          </a:xfrm>
          <a:prstGeom prst="rect">
            <a:avLst/>
          </a:prstGeom>
        </p:spPr>
      </p:pic>
    </p:spTree>
    <p:extLst>
      <p:ext uri="{BB962C8B-B14F-4D97-AF65-F5344CB8AC3E}">
        <p14:creationId xmlns:p14="http://schemas.microsoft.com/office/powerpoint/2010/main" val="18633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27D168-0AE3-41AC-8187-0FF07D992108}"/>
              </a:ext>
            </a:extLst>
          </p:cNvPr>
          <p:cNvPicPr>
            <a:picLocks noChangeAspect="1"/>
          </p:cNvPicPr>
          <p:nvPr/>
        </p:nvPicPr>
        <p:blipFill>
          <a:blip r:embed="rId2"/>
          <a:stretch>
            <a:fillRect/>
          </a:stretch>
        </p:blipFill>
        <p:spPr>
          <a:xfrm>
            <a:off x="281354" y="750277"/>
            <a:ext cx="11712056" cy="3880338"/>
          </a:xfrm>
          <a:prstGeom prst="rect">
            <a:avLst/>
          </a:prstGeom>
        </p:spPr>
      </p:pic>
      <p:sp>
        <p:nvSpPr>
          <p:cNvPr id="4" name="TextBox 3">
            <a:extLst>
              <a:ext uri="{FF2B5EF4-FFF2-40B4-BE49-F238E27FC236}">
                <a16:creationId xmlns="" xmlns:a16="http://schemas.microsoft.com/office/drawing/2014/main" id="{A8611AA5-CA5C-430B-95CE-489FD07948B3}"/>
              </a:ext>
            </a:extLst>
          </p:cNvPr>
          <p:cNvSpPr txBox="1"/>
          <p:nvPr/>
        </p:nvSpPr>
        <p:spPr>
          <a:xfrm>
            <a:off x="842759" y="3213501"/>
            <a:ext cx="7117210" cy="584775"/>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chỉ</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lực</a:t>
            </a:r>
            <a:r>
              <a:rPr lang="en-US" sz="3200" dirty="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tác</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dụng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tủ</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gỗ</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sp>
        <p:nvSpPr>
          <p:cNvPr id="6" name="Title 1">
            <a:extLst>
              <a:ext uri="{FF2B5EF4-FFF2-40B4-BE49-F238E27FC236}">
                <a16:creationId xmlns="" xmlns:a16="http://schemas.microsoft.com/office/drawing/2014/main" id="{6105C61F-9005-4F14-AAC5-86C48AA5DAAE}"/>
              </a:ext>
            </a:extLst>
          </p:cNvPr>
          <p:cNvSpPr txBox="1">
            <a:spLocks/>
          </p:cNvSpPr>
          <p:nvPr/>
        </p:nvSpPr>
        <p:spPr>
          <a:xfrm>
            <a:off x="8846" y="0"/>
            <a:ext cx="3098042" cy="84616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solidFill>
                  <a:srgbClr val="FF0000"/>
                </a:solidFill>
                <a:latin typeface="Times New Roman" pitchFamily="18" charset="0"/>
                <a:cs typeface="Times New Roman" pitchFamily="18" charset="0"/>
              </a:rPr>
              <a:t>Tìm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endParaRPr lang="vi-VN" sz="4000" b="1" dirty="0">
              <a:solidFill>
                <a:srgbClr val="0033CC"/>
              </a:solidFill>
              <a:latin typeface="Times New Roman" pitchFamily="18" charset="0"/>
              <a:cs typeface="Times New Roman" pitchFamily="18" charset="0"/>
            </a:endParaRPr>
          </a:p>
        </p:txBody>
      </p:sp>
      <p:grpSp>
        <p:nvGrpSpPr>
          <p:cNvPr id="5" name="Group 4"/>
          <p:cNvGrpSpPr/>
          <p:nvPr/>
        </p:nvGrpSpPr>
        <p:grpSpPr>
          <a:xfrm>
            <a:off x="10634587" y="2285193"/>
            <a:ext cx="738554" cy="98002"/>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 name="Group 6"/>
          <p:cNvGrpSpPr/>
          <p:nvPr/>
        </p:nvGrpSpPr>
        <p:grpSpPr>
          <a:xfrm>
            <a:off x="10351476" y="3854191"/>
            <a:ext cx="782512" cy="98002"/>
            <a:chOff x="10351476" y="3854191"/>
            <a:chExt cx="782512" cy="98002"/>
          </a:xfrm>
        </p:grpSpPr>
        <p:cxnSp>
          <p:nvCxnSpPr>
            <p:cNvPr id="9" name="Straight Arrow Connector 8"/>
            <p:cNvCxnSpPr/>
            <p:nvPr/>
          </p:nvCxnSpPr>
          <p:spPr>
            <a:xfrm flipH="1">
              <a:off x="10351476" y="3903783"/>
              <a:ext cx="731638"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044893" y="3854191"/>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Box 10">
            <a:extLst>
              <a:ext uri="{FF2B5EF4-FFF2-40B4-BE49-F238E27FC236}">
                <a16:creationId xmlns="" xmlns:a16="http://schemas.microsoft.com/office/drawing/2014/main" id="{CA07191A-853B-47F1-9B27-4836AB48A974}"/>
              </a:ext>
            </a:extLst>
          </p:cNvPr>
          <p:cNvSpPr txBox="1"/>
          <p:nvPr/>
        </p:nvSpPr>
        <p:spPr>
          <a:xfrm>
            <a:off x="422030" y="4807837"/>
            <a:ext cx="11351172" cy="156966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a:t>
            </a:r>
            <a:r>
              <a:rPr lang="en-US" sz="3200" dirty="0" err="1" smtClean="0">
                <a:latin typeface="Times New Roman" pitchFamily="18" charset="0"/>
                <a:cs typeface="Times New Roman" pitchFamily="18" charset="0"/>
              </a:rPr>
              <a:t>ớc</a:t>
            </a:r>
            <a:r>
              <a:rPr lang="en-US" sz="3200" dirty="0" smtClean="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sàn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a:t>
            </a:r>
            <a:r>
              <a:rPr lang="en-US" sz="3000" b="1" dirty="0" smtClean="0">
                <a:solidFill>
                  <a:srgbClr val="FF0000"/>
                </a:solidFill>
                <a:latin typeface="Times New Roman" pitchFamily="18" charset="0"/>
                <a:cs typeface="Times New Roman" pitchFamily="18" charset="0"/>
              </a:rPr>
              <a:t>.1</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1631838"/>
              </p:ext>
            </p:extLst>
          </p:nvPr>
        </p:nvGraphicFramePr>
        <p:xfrm>
          <a:off x="290443" y="859023"/>
          <a:ext cx="11242458" cy="5730240"/>
        </p:xfrm>
        <a:graphic>
          <a:graphicData uri="http://schemas.openxmlformats.org/drawingml/2006/table">
            <a:tbl>
              <a:tblPr firstRow="1" bandRow="1">
                <a:tableStyleId>{5C22544A-7EE6-4342-B048-85BDC9FD1C3A}</a:tableStyleId>
              </a:tblPr>
              <a:tblGrid>
                <a:gridCol w="5621229">
                  <a:extLst>
                    <a:ext uri="{9D8B030D-6E8A-4147-A177-3AD203B41FA5}">
                      <a16:colId xmlns="" xmlns:a16="http://schemas.microsoft.com/office/drawing/2014/main" val="230311907"/>
                    </a:ext>
                  </a:extLst>
                </a:gridCol>
                <a:gridCol w="5621229">
                  <a:extLst>
                    <a:ext uri="{9D8B030D-6E8A-4147-A177-3AD203B41FA5}">
                      <a16:colId xmlns="" xmlns:a16="http://schemas.microsoft.com/office/drawing/2014/main" val="2605773361"/>
                    </a:ext>
                  </a:extLst>
                </a:gridCol>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Câu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hỏi</a:t>
                      </a:r>
                      <a:endParaRPr lang="vi-VN"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Trả</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lời</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716038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a:t>
                      </a:r>
                      <a:r>
                        <a:rPr lang="en-US" sz="2800" dirty="0" err="1" smtClean="0">
                          <a:latin typeface="Times New Roman" pitchFamily="18" charset="0"/>
                          <a:cs typeface="Times New Roman" pitchFamily="18" charset="0"/>
                        </a:rPr>
                        <a:t>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 xmlns:a16="http://schemas.microsoft.com/office/drawing/2014/main" val="35923601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trượt</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má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phanh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ép</a:t>
                      </a:r>
                      <a:r>
                        <a:rPr lang="en-US" sz="2800" baseline="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xe</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 xmlns:a16="http://schemas.microsoft.com/office/drawing/2014/main" val="4215657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 xmlns:a16="http://schemas.microsoft.com/office/drawing/2014/main" val="19104895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 xmlns:a16="http://schemas.microsoft.com/office/drawing/2014/main" val="36541039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mòn</a:t>
                      </a:r>
                      <a:r>
                        <a:rPr lang="en-US" sz="28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txBody>
                  <a:tcPr anchor="ctr"/>
                </a:tc>
                <a:tc>
                  <a:txBody>
                    <a:bodyPr/>
                    <a:lstStyle/>
                    <a:p>
                      <a:endParaRPr lang="vi-VN" dirty="0"/>
                    </a:p>
                  </a:txBody>
                  <a:tcPr/>
                </a:tc>
                <a:extLst>
                  <a:ext uri="{0D108BD9-81ED-4DB2-BD59-A6C34878D82A}">
                    <a16:rowId xmlns="" xmlns:a16="http://schemas.microsoft.com/office/drawing/2014/main" val="2365763606"/>
                  </a:ext>
                </a:extLst>
              </a:tr>
            </a:tbl>
          </a:graphicData>
        </a:graphic>
      </p:graphicFrame>
      <p:sp>
        <p:nvSpPr>
          <p:cNvPr id="3" name="Rectangle 2"/>
          <p:cNvSpPr/>
          <p:nvPr/>
        </p:nvSpPr>
        <p:spPr>
          <a:xfrm>
            <a:off x="5911672" y="1382507"/>
            <a:ext cx="5621228"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nghỉ</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thúc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đẩy</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chân</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7" name="Rectangle 6"/>
          <p:cNvSpPr/>
          <p:nvPr/>
        </p:nvSpPr>
        <p:spPr>
          <a:xfrm>
            <a:off x="5911674" y="2330330"/>
            <a:ext cx="5621226"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cản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trở</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bánh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5" name="Rectangle 4"/>
          <p:cNvSpPr/>
          <p:nvPr/>
        </p:nvSpPr>
        <p:spPr>
          <a:xfrm>
            <a:off x="5958774" y="3276561"/>
            <a:ext cx="5574126" cy="954107"/>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8" name="Rectangle 7"/>
          <p:cNvSpPr/>
          <p:nvPr/>
        </p:nvSpPr>
        <p:spPr>
          <a:xfrm>
            <a:off x="5958774" y="4259316"/>
            <a:ext cx="5574127" cy="954107"/>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mặt</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đường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trơn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nhỏ</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người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thể</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ngã</a:t>
            </a:r>
            <a:endParaRPr lang="vi-VN" sz="2800" dirty="0">
              <a:solidFill>
                <a:srgbClr val="C00000"/>
              </a:solidFill>
            </a:endParaRPr>
          </a:p>
        </p:txBody>
      </p:sp>
      <p:sp>
        <p:nvSpPr>
          <p:cNvPr id="9" name="Rectangle 8"/>
          <p:cNvSpPr/>
          <p:nvPr/>
        </p:nvSpPr>
        <p:spPr>
          <a:xfrm>
            <a:off x="5911671" y="5184156"/>
            <a:ext cx="5621229" cy="1384995"/>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mòn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giảm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dừng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kịp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dễ</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gây</a:t>
            </a:r>
            <a:r>
              <a:rPr lang="en-US" sz="2800" dirty="0" smtClean="0">
                <a:solidFill>
                  <a:srgbClr val="C00000"/>
                </a:solidFill>
                <a:latin typeface="Times New Roman" pitchFamily="18" charset="0"/>
                <a:cs typeface="Times New Roman" pitchFamily="18" charset="0"/>
              </a:rPr>
              <a:t> tai </a:t>
            </a:r>
            <a:r>
              <a:rPr lang="en-US" sz="2800" dirty="0" err="1" smtClean="0">
                <a:solidFill>
                  <a:srgbClr val="C00000"/>
                </a:solidFill>
                <a:latin typeface="Times New Roman" pitchFamily="18" charset="0"/>
                <a:cs typeface="Times New Roman" pitchFamily="18" charset="0"/>
              </a:rPr>
              <a:t>nạn</a:t>
            </a:r>
            <a:endParaRPr lang="vi-VN" sz="2800" dirty="0">
              <a:solidFill>
                <a:srgbClr val="C00000"/>
              </a:solidFill>
            </a:endParaRPr>
          </a:p>
        </p:txBody>
      </p:sp>
    </p:spTree>
    <p:extLst>
      <p:ext uri="{BB962C8B-B14F-4D97-AF65-F5344CB8AC3E}">
        <p14:creationId xmlns:p14="http://schemas.microsoft.com/office/powerpoint/2010/main" val="14285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133004" y="5038244"/>
            <a:ext cx="11818829" cy="1569660"/>
          </a:xfrm>
          <a:prstGeom prst="rect">
            <a:avLst/>
          </a:prstGeom>
          <a:noFill/>
        </p:spPr>
        <p:txBody>
          <a:bodyPr wrap="square" rtlCol="0">
            <a:spAutoFit/>
          </a:bodyPr>
          <a:lstStyle/>
          <a:p>
            <a:pPr algn="ctr"/>
            <a:r>
              <a:rPr lang="en-US" sz="3200" b="1" dirty="0" err="1">
                <a:solidFill>
                  <a:srgbClr val="C00000"/>
                </a:solidFill>
                <a:latin typeface="Times New Roman" pitchFamily="18" charset="0"/>
                <a:cs typeface="Times New Roman" pitchFamily="18" charset="0"/>
              </a:rPr>
              <a:t>Quan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ảnh</a:t>
            </a:r>
            <a:r>
              <a:rPr lang="en-US" sz="3200" b="1" dirty="0">
                <a:solidFill>
                  <a:srgbClr val="C00000"/>
                </a:solidFill>
                <a:latin typeface="Times New Roman" pitchFamily="18" charset="0"/>
                <a:cs typeface="Times New Roman" pitchFamily="18" charset="0"/>
              </a:rPr>
              <a:t> 40.7 </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câu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hỏi</a:t>
            </a:r>
            <a:endParaRPr lang="en-US" sz="3200" b="1" dirty="0">
              <a:solidFill>
                <a:srgbClr val="C00000"/>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nhẵn</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5" name="Shape 2712"/>
          <p:cNvPicPr/>
          <p:nvPr/>
        </p:nvPicPr>
        <p:blipFill>
          <a:blip r:embed="rId2"/>
          <a:stretch/>
        </p:blipFill>
        <p:spPr>
          <a:xfrm>
            <a:off x="1551217" y="1091386"/>
            <a:ext cx="5030325" cy="3660228"/>
          </a:xfrm>
          <a:prstGeom prst="rect">
            <a:avLst/>
          </a:prstGeom>
        </p:spPr>
      </p:pic>
      <p:pic>
        <p:nvPicPr>
          <p:cNvPr id="7" name="Shape 2718"/>
          <p:cNvPicPr/>
          <p:nvPr/>
        </p:nvPicPr>
        <p:blipFill>
          <a:blip r:embed="rId3"/>
          <a:stretch/>
        </p:blipFill>
        <p:spPr>
          <a:xfrm>
            <a:off x="6528666" y="1091385"/>
            <a:ext cx="4340523" cy="3660228"/>
          </a:xfrm>
          <a:prstGeom prst="rect">
            <a:avLst/>
          </a:prstGeom>
        </p:spPr>
      </p:pic>
    </p:spTree>
    <p:extLst>
      <p:ext uri="{BB962C8B-B14F-4D97-AF65-F5344CB8AC3E}">
        <p14:creationId xmlns:p14="http://schemas.microsoft.com/office/powerpoint/2010/main" val="22072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8" name="Shape 2712"/>
          <p:cNvPicPr/>
          <p:nvPr/>
        </p:nvPicPr>
        <p:blipFill>
          <a:blip r:embed="rId2"/>
          <a:stretch/>
        </p:blipFill>
        <p:spPr>
          <a:xfrm>
            <a:off x="2009783" y="928096"/>
            <a:ext cx="3971982" cy="2876458"/>
          </a:xfrm>
          <a:prstGeom prst="rect">
            <a:avLst/>
          </a:prstGeom>
        </p:spPr>
      </p:pic>
      <p:pic>
        <p:nvPicPr>
          <p:cNvPr id="9" name="Shape 2718"/>
          <p:cNvPicPr/>
          <p:nvPr/>
        </p:nvPicPr>
        <p:blipFill>
          <a:blip r:embed="rId3"/>
          <a:stretch/>
        </p:blipFill>
        <p:spPr>
          <a:xfrm>
            <a:off x="6908676" y="928095"/>
            <a:ext cx="3427309" cy="2876458"/>
          </a:xfrm>
          <a:prstGeom prst="rect">
            <a:avLst/>
          </a:prstGeom>
        </p:spPr>
      </p:pic>
      <p:sp>
        <p:nvSpPr>
          <p:cNvPr id="6" name="Rectangle 5"/>
          <p:cNvSpPr/>
          <p:nvPr/>
        </p:nvSpPr>
        <p:spPr>
          <a:xfrm>
            <a:off x="391886" y="3832521"/>
            <a:ext cx="11386303" cy="2829621"/>
          </a:xfrm>
          <a:prstGeom prst="rect">
            <a:avLst/>
          </a:prstGeom>
        </p:spPr>
        <p:txBody>
          <a:bodyPr wrap="square">
            <a:spAutoFit/>
          </a:bodyPr>
          <a:lstStyle/>
          <a:p>
            <a:pPr algn="just">
              <a:lnSpc>
                <a:spcPct val="107000"/>
              </a:lnSpc>
              <a:spcAft>
                <a:spcPts val="800"/>
              </a:spcAft>
            </a:pPr>
            <a:r>
              <a:rPr lang="vi-VN" sz="3200" dirty="0" smtClean="0">
                <a:latin typeface="Times New Roman" panose="02020603050405020304" pitchFamily="18" charset="0"/>
                <a:ea typeface="Segoe UI" panose="020B0502040204020203" pitchFamily="34" charset="0"/>
                <a:cs typeface="Segoe UI" panose="020B0502040204020203" pitchFamily="34" charset="0"/>
              </a:rPr>
              <a:t>1. Mặt </a:t>
            </a:r>
            <a:r>
              <a:rPr lang="vi-VN" sz="3200" dirty="0">
                <a:latin typeface="Times New Roman" panose="02020603050405020304" pitchFamily="18" charset="0"/>
                <a:ea typeface="Segoe UI" panose="020B0502040204020203" pitchFamily="34" charset="0"/>
                <a:cs typeface="Segoe UI" panose="020B0502040204020203" pitchFamily="34" charset="0"/>
              </a:rPr>
              <a:t>lốp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thường </a:t>
            </a:r>
            <a:r>
              <a:rPr lang="vi-VN" sz="3200" dirty="0">
                <a:latin typeface="Times New Roman" panose="02020603050405020304" pitchFamily="18" charset="0"/>
                <a:ea typeface="Segoe UI" panose="020B0502040204020203" pitchFamily="34" charset="0"/>
                <a:cs typeface="Segoe UI" panose="020B0502040204020203" pitchFamily="34" charset="0"/>
              </a:rPr>
              <a:t>được </a:t>
            </a:r>
            <a:r>
              <a:rPr lang="vi-VN" sz="3200" dirty="0" smtClean="0">
                <a:latin typeface="Times New Roman" panose="02020603050405020304" pitchFamily="18" charset="0"/>
                <a:ea typeface="Segoe UI" panose="020B0502040204020203" pitchFamily="34" charset="0"/>
                <a:cs typeface="Segoe UI" panose="020B0502040204020203" pitchFamily="34" charset="0"/>
              </a:rPr>
              <a:t>làm </a:t>
            </a:r>
            <a:r>
              <a:rPr lang="vi-VN" sz="3200" dirty="0">
                <a:latin typeface="Times New Roman" panose="02020603050405020304" pitchFamily="18" charset="0"/>
                <a:ea typeface="Segoe UI" panose="020B0502040204020203" pitchFamily="34" charset="0"/>
                <a:cs typeface="Segoe UI" panose="020B0502040204020203" pitchFamily="34" charset="0"/>
              </a:rPr>
              <a:t>các </a:t>
            </a:r>
            <a:r>
              <a:rPr lang="vi-VN" sz="3200" dirty="0" smtClean="0">
                <a:latin typeface="Times New Roman" panose="02020603050405020304" pitchFamily="18" charset="0"/>
                <a:ea typeface="Segoe UI" panose="020B0502040204020203" pitchFamily="34" charset="0"/>
                <a:cs typeface="Segoe UI" panose="020B0502040204020203" pitchFamily="34" charset="0"/>
              </a:rPr>
              <a:t>rãnh, gai để </a:t>
            </a:r>
            <a:r>
              <a:rPr lang="vi-VN" sz="3200" dirty="0">
                <a:latin typeface="Times New Roman" panose="02020603050405020304" pitchFamily="18" charset="0"/>
                <a:ea typeface="Segoe UI" panose="020B0502040204020203" pitchFamily="34" charset="0"/>
                <a:cs typeface="Segoe UI" panose="020B0502040204020203" pitchFamily="34" charset="0"/>
              </a:rPr>
              <a:t>tăng lực ma </a:t>
            </a:r>
            <a:r>
              <a:rPr lang="vi-VN" sz="3200" dirty="0" smtClean="0">
                <a:latin typeface="Times New Roman" panose="02020603050405020304" pitchFamily="18" charset="0"/>
                <a:ea typeface="Segoe UI" panose="020B0502040204020203" pitchFamily="34" charset="0"/>
                <a:cs typeface="Segoe UI" panose="020B0502040204020203" pitchFamily="34" charset="0"/>
              </a:rPr>
              <a:t>sát giữa bánh xe và mặt đường, </a:t>
            </a:r>
            <a:r>
              <a:rPr lang="vi-VN" sz="3200" dirty="0">
                <a:latin typeface="Times New Roman" panose="02020603050405020304" pitchFamily="18" charset="0"/>
                <a:ea typeface="Segoe UI" panose="020B0502040204020203" pitchFamily="34" charset="0"/>
                <a:cs typeface="Segoe UI" panose="020B0502040204020203" pitchFamily="34" charset="0"/>
              </a:rPr>
              <a:t>giúp bánh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dễ dàng chuyển động về phía trước. Đồng thời giúp cho bánh xe </a:t>
            </a:r>
            <a:r>
              <a:rPr lang="vi-VN" sz="3200" dirty="0">
                <a:latin typeface="Times New Roman" panose="02020603050405020304" pitchFamily="18" charset="0"/>
                <a:ea typeface="Segoe UI" panose="020B0502040204020203" pitchFamily="34" charset="0"/>
                <a:cs typeface="Segoe UI" panose="020B0502040204020203" pitchFamily="34" charset="0"/>
              </a:rPr>
              <a:t>không bị trượt </a:t>
            </a:r>
            <a:r>
              <a:rPr lang="vi-VN" sz="3200" dirty="0" smtClean="0">
                <a:latin typeface="Times New Roman" panose="02020603050405020304" pitchFamily="18" charset="0"/>
                <a:ea typeface="Segoe UI" panose="020B0502040204020203" pitchFamily="34" charset="0"/>
                <a:cs typeface="Segoe UI" panose="020B0502040204020203" pitchFamily="34" charset="0"/>
              </a:rPr>
              <a:t>khi di chuyển trên mặt đường trơn ướt, đảm </a:t>
            </a:r>
            <a:r>
              <a:rPr lang="vi-VN" sz="3200" dirty="0">
                <a:latin typeface="Times New Roman" panose="02020603050405020304" pitchFamily="18" charset="0"/>
                <a:ea typeface="Segoe UI" panose="020B0502040204020203" pitchFamily="34" charset="0"/>
                <a:cs typeface="Segoe UI" panose="020B0502040204020203" pitchFamily="34" charset="0"/>
              </a:rPr>
              <a:t>bảo an toàn cho xe</a:t>
            </a:r>
            <a:r>
              <a:rPr lang="vi-VN" sz="3200" dirty="0" smtClean="0">
                <a:latin typeface="Times New Roman" panose="02020603050405020304" pitchFamily="18" charset="0"/>
                <a:ea typeface="Segoe UI" panose="020B0502040204020203" pitchFamily="34" charset="0"/>
                <a:cs typeface="Segoe UI" panose="020B0502040204020203" pitchFamily="34" charset="0"/>
              </a:rPr>
              <a:t>.</a:t>
            </a:r>
          </a:p>
          <a:p>
            <a:pPr algn="just">
              <a:lnSpc>
                <a:spcPct val="107000"/>
              </a:lnSpc>
              <a:spcAft>
                <a:spcPts val="800"/>
              </a:spcAft>
            </a:pPr>
            <a:r>
              <a:rPr lang="en-US" sz="3200" dirty="0">
                <a:latin typeface="Times New Roman" pitchFamily="18" charset="0"/>
                <a:cs typeface="Times New Roman" pitchFamily="18" charset="0"/>
              </a:rPr>
              <a:t>2. </a:t>
            </a:r>
            <a:r>
              <a:rPr lang="en-US" sz="3200" dirty="0" smtClean="0">
                <a:latin typeface="Times New Roman" pitchFamily="18" charset="0"/>
                <a:cs typeface="Times New Roman" pitchFamily="18" charset="0"/>
              </a:rPr>
              <a:t>Do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ectangle 1"/>
          <p:cNvSpPr/>
          <p:nvPr/>
        </p:nvSpPr>
        <p:spPr>
          <a:xfrm>
            <a:off x="391886" y="3832520"/>
            <a:ext cx="6550768" cy="584775"/>
          </a:xfrm>
          <a:prstGeom prst="rect">
            <a:avLst/>
          </a:prstGeom>
        </p:spPr>
        <p:txBody>
          <a:bodyPr wrap="none">
            <a:spAutoFit/>
          </a:bodyPr>
          <a:lstStyle/>
          <a:p>
            <a:pPr algn="just"/>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nhẵn</a:t>
            </a:r>
            <a:r>
              <a:rPr lang="en-US" sz="3200" dirty="0">
                <a:solidFill>
                  <a:srgbClr val="FF0000"/>
                </a:solidFill>
                <a:latin typeface="Times New Roman" pitchFamily="18" charset="0"/>
                <a:cs typeface="Times New Roman" pitchFamily="18" charset="0"/>
              </a:rPr>
              <a:t>?</a:t>
            </a:r>
          </a:p>
        </p:txBody>
      </p:sp>
      <p:sp>
        <p:nvSpPr>
          <p:cNvPr id="5" name="Rectangle 4"/>
          <p:cNvSpPr/>
          <p:nvPr/>
        </p:nvSpPr>
        <p:spPr>
          <a:xfrm>
            <a:off x="391886" y="6028380"/>
            <a:ext cx="11835839"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mòn</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42" presetClass="exit" presetSubtype="0" fill="hold" grpId="1" nodeType="withEffect">
                                  <p:stCondLst>
                                    <p:cond delay="0"/>
                                  </p:stCondLst>
                                  <p:childTnLst>
                                    <p:animEffect transition="out" filter="fade">
                                      <p:cBhvr>
                                        <p:cTn id="15" dur="1000"/>
                                        <p:tgtEl>
                                          <p:spTgt spid="2"/>
                                        </p:tgtEl>
                                      </p:cBhvr>
                                    </p:animEffect>
                                    <p:anim calcmode="lin" valueType="num">
                                      <p:cBhvr>
                                        <p:cTn id="16" dur="1000"/>
                                        <p:tgtEl>
                                          <p:spTgt spid="2"/>
                                        </p:tgtEl>
                                        <p:attrNameLst>
                                          <p:attrName>ppt_x</p:attrName>
                                        </p:attrNameLst>
                                      </p:cBhvr>
                                      <p:tavLst>
                                        <p:tav tm="0">
                                          <p:val>
                                            <p:strVal val="ppt_x"/>
                                          </p:val>
                                        </p:tav>
                                        <p:tav tm="100000">
                                          <p:val>
                                            <p:strVal val="ppt_x"/>
                                          </p:val>
                                        </p:tav>
                                      </p:tavLst>
                                    </p:anim>
                                    <p:anim calcmode="lin" valueType="num">
                                      <p:cBhvr>
                                        <p:cTn id="17" dur="1000"/>
                                        <p:tgtEl>
                                          <p:spTgt spid="2"/>
                                        </p:tgtEl>
                                        <p:attrNameLst>
                                          <p:attrName>ppt_y</p:attrName>
                                        </p:attrNameLst>
                                      </p:cBhvr>
                                      <p:tavLst>
                                        <p:tav tm="0">
                                          <p:val>
                                            <p:strVal val="ppt_y"/>
                                          </p:val>
                                        </p:tav>
                                        <p:tav tm="100000">
                                          <p:val>
                                            <p:strVal val="ppt_y+.1"/>
                                          </p:val>
                                        </p:tav>
                                      </p:tavLst>
                                    </p:anim>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0" presetID="42" presetClass="exit" presetSubtype="0" fill="hold" grpId="1" nodeType="with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4AE6793-EA05-44F5-86F2-EF3A1EA78258}"/>
              </a:ext>
            </a:extLst>
          </p:cNvPr>
          <p:cNvSpPr txBox="1"/>
          <p:nvPr/>
        </p:nvSpPr>
        <p:spPr>
          <a:xfrm>
            <a:off x="182880" y="152144"/>
            <a:ext cx="9382126"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24AE6793-EA05-44F5-86F2-EF3A1EA78258}"/>
              </a:ext>
            </a:extLst>
          </p:cNvPr>
          <p:cNvSpPr txBox="1"/>
          <p:nvPr/>
        </p:nvSpPr>
        <p:spPr>
          <a:xfrm>
            <a:off x="182880" y="752307"/>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a:t>
            </a:r>
            <a:r>
              <a:rPr lang="en-US" sz="3000" b="1" dirty="0" smtClean="0">
                <a:solidFill>
                  <a:srgbClr val="FF0000"/>
                </a:solidFill>
                <a:latin typeface="Times New Roman" pitchFamily="18" charset="0"/>
                <a:cs typeface="Times New Roman" pitchFamily="18" charset="0"/>
              </a:rPr>
              <a:t>.1</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1D524AC1-373F-4C4E-A546-465F7E323FCC}"/>
              </a:ext>
            </a:extLst>
          </p:cNvPr>
          <p:cNvSpPr txBox="1"/>
          <p:nvPr/>
        </p:nvSpPr>
        <p:spPr>
          <a:xfrm>
            <a:off x="182880" y="1306305"/>
            <a:ext cx="12058995"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a:t>
            </a:r>
            <a:r>
              <a:rPr lang="en-US" sz="3000" b="1" dirty="0" smtClean="0">
                <a:solidFill>
                  <a:srgbClr val="FF0000"/>
                </a:solidFill>
                <a:latin typeface="Times New Roman" pitchFamily="18" charset="0"/>
                <a:cs typeface="Times New Roman" pitchFamily="18" charset="0"/>
              </a:rPr>
              <a:t>.2</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Tìm</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an </a:t>
            </a:r>
            <a:r>
              <a:rPr lang="en-US" sz="3000" b="1" dirty="0" err="1">
                <a:solidFill>
                  <a:srgbClr val="FF0000"/>
                </a:solidFill>
                <a:latin typeface="Times New Roman" pitchFamily="18" charset="0"/>
                <a:cs typeface="Times New Roman" pitchFamily="18" charset="0"/>
              </a:rPr>
              <a:t>toàn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giao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thông</a:t>
            </a:r>
            <a:endParaRPr lang="vi-VN" sz="3000" b="1" dirty="0">
              <a:solidFill>
                <a:srgbClr val="FF0000"/>
              </a:solidFill>
              <a:latin typeface="Times New Roman" pitchFamily="18" charset="0"/>
              <a:cs typeface="Times New Roman" pitchFamily="18" charset="0"/>
            </a:endParaRPr>
          </a:p>
        </p:txBody>
      </p:sp>
      <p:sp>
        <p:nvSpPr>
          <p:cNvPr id="8" name="Rectangle 7"/>
          <p:cNvSpPr/>
          <p:nvPr/>
        </p:nvSpPr>
        <p:spPr>
          <a:xfrm>
            <a:off x="951797" y="2414301"/>
            <a:ext cx="10295190" cy="2554545"/>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đẩy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trọng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an </a:t>
            </a:r>
            <a:r>
              <a:rPr lang="en-US" sz="3200" b="1" dirty="0" err="1">
                <a:solidFill>
                  <a:srgbClr val="0000FF"/>
                </a:solidFill>
                <a:latin typeface="Times New Roman" pitchFamily="18" charset="0"/>
                <a:cs typeface="Times New Roman" pitchFamily="18" charset="0"/>
              </a:rPr>
              <a:t>toàn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68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40261238672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9" y="1295400"/>
            <a:ext cx="5382079" cy="39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380" y="1295400"/>
            <a:ext cx="5585506" cy="38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 y="5469544"/>
            <a:ext cx="11358336" cy="1077218"/>
          </a:xfrm>
          <a:prstGeom prst="rect">
            <a:avLst/>
          </a:prstGeom>
        </p:spPr>
        <p:txBody>
          <a:bodyPr wrap="square">
            <a:spAutoFit/>
          </a:bodyPr>
          <a:lstStyle/>
          <a:p>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Lực</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giúp</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đi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lại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dễ</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dàng</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có</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lợi</a:t>
            </a:r>
            <a:r>
              <a:rPr lang="en-US" altLang="vi-VN" sz="3200" dirty="0" smtClean="0">
                <a:latin typeface="Times New Roman" panose="02020603050405020304" pitchFamily="18" charset="0"/>
                <a:cs typeface="Times New Roman" panose="02020603050405020304" pitchFamily="18" charset="0"/>
              </a:rPr>
              <a:t>.</a:t>
            </a:r>
            <a:endParaRPr lang="en-US" altLang="vi-VN" sz="3200" dirty="0">
              <a:latin typeface="Times New Roman" panose="02020603050405020304" pitchFamily="18" charset="0"/>
              <a:cs typeface="Times New Roman" panose="02020603050405020304" pitchFamily="18" charset="0"/>
            </a:endParaRPr>
          </a:p>
          <a:p>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Lực</a:t>
            </a:r>
            <a:r>
              <a:rPr lang="en-US" altLang="vi-VN" sz="3200" dirty="0">
                <a:latin typeface="Times New Roman" panose="02020603050405020304" pitchFamily="18" charset="0"/>
                <a:cs typeface="Times New Roman" panose="02020603050405020304" pitchFamily="18" charset="0"/>
              </a:rPr>
              <a:t> 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mòn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giày</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VNI-Times" pitchFamily="2" charset="0"/>
              </a:rPr>
              <a:t> </a:t>
            </a:r>
            <a:r>
              <a:rPr lang="en-US" altLang="vi-VN" sz="3200" dirty="0" err="1" smtClean="0">
                <a:latin typeface="VNI-Times" pitchFamily="2" charset="0"/>
              </a:rPr>
              <a:t>coù</a:t>
            </a:r>
            <a:r>
              <a:rPr lang="en-US" altLang="vi-VN" sz="3200" dirty="0" smtClean="0">
                <a:latin typeface="VNI-Times" pitchFamily="2" charset="0"/>
              </a:rPr>
              <a:t> </a:t>
            </a:r>
            <a:r>
              <a:rPr lang="en-US" altLang="vi-VN" sz="3200" dirty="0" err="1">
                <a:latin typeface="VNI-Times" pitchFamily="2" charset="0"/>
              </a:rPr>
              <a:t>haïi</a:t>
            </a:r>
            <a:r>
              <a:rPr lang="en-US" altLang="vi-VN" sz="3200" dirty="0">
                <a:latin typeface="VNI-Times" pitchFamily="2" charset="0"/>
              </a:rPr>
              <a:t>.</a:t>
            </a: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25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31" y="1551214"/>
            <a:ext cx="5962746"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4" y="1551214"/>
            <a:ext cx="5693461"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811" y="5802416"/>
            <a:ext cx="11054154" cy="584775"/>
          </a:xfrm>
          <a:prstGeom prst="rect">
            <a:avLst/>
          </a:prstGeom>
        </p:spPr>
        <p:txBody>
          <a:bodyPr wrap="square">
            <a:spAutoFit/>
          </a:bodyPr>
          <a:lstStyle/>
          <a:p>
            <a:r>
              <a:rPr lang="en-US" sz="3200" b="1" dirty="0" err="1">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ế</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a:t>
            </a:r>
            <a:r>
              <a:rPr lang="en-US" sz="3200" b="1" dirty="0" err="1">
                <a:latin typeface="Times New Roman" pitchFamily="18" charset="0"/>
                <a:cs typeface="Times New Roman" pitchFamily="18" charset="0"/>
              </a:rPr>
              <a:t>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nhẵn</a:t>
            </a:r>
            <a:endParaRPr lang="vi-VN" sz="3200" dirty="0"/>
          </a:p>
        </p:txBody>
      </p:sp>
      <p:sp>
        <p:nvSpPr>
          <p:cNvPr id="7" name="Rectangle 6"/>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06690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áº¿t quáº£ hÃ¬nh áº£nh cho trá»¥c bÃ¡nh xe bÃ² ngÃ y xÆ°a"/>
          <p:cNvPicPr>
            <a:picLocks noChangeAspect="1" noChangeArrowheads="1"/>
          </p:cNvPicPr>
          <p:nvPr/>
        </p:nvPicPr>
        <p:blipFill>
          <a:blip r:embed="rId2"/>
          <a:srcRect/>
          <a:stretch>
            <a:fillRect/>
          </a:stretch>
        </p:blipFill>
        <p:spPr bwMode="auto">
          <a:xfrm>
            <a:off x="464452" y="1621977"/>
            <a:ext cx="5486400" cy="4114800"/>
          </a:xfrm>
          <a:prstGeom prst="rect">
            <a:avLst/>
          </a:prstGeom>
          <a:noFill/>
        </p:spPr>
      </p:pic>
      <p:sp>
        <p:nvSpPr>
          <p:cNvPr id="3" name="TextBox 2"/>
          <p:cNvSpPr txBox="1"/>
          <p:nvPr/>
        </p:nvSpPr>
        <p:spPr>
          <a:xfrm>
            <a:off x="0" y="5912473"/>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bò</a:t>
            </a:r>
            <a:endParaRPr lang="en-US" sz="3200" b="1" dirty="0">
              <a:latin typeface="Times New Roman" pitchFamily="18" charset="0"/>
              <a:cs typeface="Times New Roman" pitchFamily="18" charset="0"/>
            </a:endParaRPr>
          </a:p>
        </p:txBody>
      </p:sp>
      <p:pic>
        <p:nvPicPr>
          <p:cNvPr id="24580" name="Picture 4" descr="HÃ¬nh áº£nh cÃ³ liÃªn quan"/>
          <p:cNvPicPr>
            <a:picLocks noChangeAspect="1" noChangeArrowheads="1"/>
          </p:cNvPicPr>
          <p:nvPr/>
        </p:nvPicPr>
        <p:blipFill>
          <a:blip r:embed="rId3"/>
          <a:srcRect/>
          <a:stretch>
            <a:fillRect/>
          </a:stretch>
        </p:blipFill>
        <p:spPr bwMode="auto">
          <a:xfrm>
            <a:off x="6136613" y="1621977"/>
            <a:ext cx="5486400" cy="4114800"/>
          </a:xfrm>
          <a:prstGeom prst="rect">
            <a:avLst/>
          </a:prstGeom>
          <a:noFill/>
        </p:spPr>
      </p:pic>
      <p:sp>
        <p:nvSpPr>
          <p:cNvPr id="5" name="TextBox 4"/>
          <p:cNvSpPr txBox="1"/>
          <p:nvPr/>
        </p:nvSpPr>
        <p:spPr>
          <a:xfrm>
            <a:off x="6390613" y="5900570"/>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đạp</a:t>
            </a:r>
            <a:endParaRPr lang="en-US" sz="3200" b="1" dirty="0">
              <a:latin typeface="Times New Roman" pitchFamily="18" charset="0"/>
              <a:cs typeface="Times New Roman" pitchFamily="18" charset="0"/>
            </a:endParaRP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93241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Ã¬nh áº£nh cÃ³ liÃªn quan"/>
          <p:cNvPicPr>
            <a:picLocks noChangeAspect="1" noChangeArrowheads="1"/>
          </p:cNvPicPr>
          <p:nvPr/>
        </p:nvPicPr>
        <p:blipFill>
          <a:blip r:embed="rId2"/>
          <a:srcRect/>
          <a:stretch>
            <a:fillRect/>
          </a:stretch>
        </p:blipFill>
        <p:spPr bwMode="auto">
          <a:xfrm>
            <a:off x="6502400" y="1676400"/>
            <a:ext cx="5384800" cy="4267200"/>
          </a:xfrm>
          <a:prstGeom prst="rect">
            <a:avLst/>
          </a:prstGeom>
          <a:noFill/>
        </p:spPr>
      </p:pic>
      <p:pic>
        <p:nvPicPr>
          <p:cNvPr id="22530" name="Picture 2" descr="Káº¿t quáº£ hÃ¬nh áº£nh cho bÃ¡nh xe cÃ³ á» bi"/>
          <p:cNvPicPr>
            <a:picLocks noChangeAspect="1" noChangeArrowheads="1"/>
          </p:cNvPicPr>
          <p:nvPr/>
        </p:nvPicPr>
        <p:blipFill>
          <a:blip r:embed="rId3"/>
          <a:srcRect/>
          <a:stretch>
            <a:fillRect/>
          </a:stretch>
        </p:blipFill>
        <p:spPr bwMode="auto">
          <a:xfrm>
            <a:off x="406400" y="1676400"/>
            <a:ext cx="5892800" cy="4343400"/>
          </a:xfrm>
          <a:prstGeom prst="rect">
            <a:avLst/>
          </a:prstGeom>
          <a:noFill/>
        </p:spPr>
      </p:pic>
      <p:sp>
        <p:nvSpPr>
          <p:cNvPr id="4" name="TextBox 3"/>
          <p:cNvSpPr txBox="1"/>
          <p:nvPr/>
        </p:nvSpPr>
        <p:spPr>
          <a:xfrm>
            <a:off x="1117600" y="304801"/>
            <a:ext cx="10160000"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Mất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kỉ</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giữa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minh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ổ bi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55711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1" y="1599223"/>
            <a:ext cx="6005384" cy="255454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40.9 </a:t>
            </a:r>
          </a:p>
          <a:p>
            <a:pPr algn="ct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Trả</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2" name="Rectangle 1"/>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a:t>
            </a:r>
            <a:endParaRPr lang="en-US" sz="3600" b="1" dirty="0" smtClean="0">
              <a:solidFill>
                <a:srgbClr val="FF0000"/>
              </a:solidFill>
              <a:latin typeface="Times New Roman" pitchFamily="18" charset="0"/>
              <a:cs typeface="Times New Roman" pitchFamily="18" charset="0"/>
            </a:endParaRPr>
          </a:p>
        </p:txBody>
      </p:sp>
      <p:pic>
        <p:nvPicPr>
          <p:cNvPr id="4" name="Shape 2730"/>
          <p:cNvPicPr/>
          <p:nvPr/>
        </p:nvPicPr>
        <p:blipFill>
          <a:blip r:embed="rId2"/>
          <a:stretch/>
        </p:blipFill>
        <p:spPr>
          <a:xfrm>
            <a:off x="6096000" y="1374909"/>
            <a:ext cx="5603105" cy="3495616"/>
          </a:xfrm>
          <a:prstGeom prst="rect">
            <a:avLst/>
          </a:prstGeom>
        </p:spPr>
      </p:pic>
      <p:sp>
        <p:nvSpPr>
          <p:cNvPr id="3" name="Rectangle 2"/>
          <p:cNvSpPr/>
          <p:nvPr/>
        </p:nvSpPr>
        <p:spPr>
          <a:xfrm>
            <a:off x="196475" y="661375"/>
            <a:ext cx="6977166" cy="584775"/>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4</a:t>
            </a:r>
            <a:r>
              <a:rPr lang="en-US" sz="3200" b="1" dirty="0" smtClean="0">
                <a:solidFill>
                  <a:srgbClr val="FF0000"/>
                </a:solidFill>
                <a:latin typeface="Times New Roman" pitchFamily="18" charset="0"/>
                <a:cs typeface="Times New Roman" pitchFamily="18" charset="0"/>
              </a:rPr>
              <a:t>.1</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vi-VN" sz="3200" dirty="0"/>
          </a:p>
        </p:txBody>
      </p:sp>
      <p:sp>
        <p:nvSpPr>
          <p:cNvPr id="5" name="Rectangle 4"/>
          <p:cNvSpPr/>
          <p:nvPr/>
        </p:nvSpPr>
        <p:spPr>
          <a:xfrm>
            <a:off x="-22272" y="5063120"/>
            <a:ext cx="12214271" cy="1077218"/>
          </a:xfrm>
          <a:prstGeom prst="rect">
            <a:avLst/>
          </a:prstGeom>
        </p:spPr>
        <p:txBody>
          <a:bodyPr wrap="square">
            <a:spAutoFit/>
          </a:bodyPr>
          <a:lstStyle/>
          <a:p>
            <a:r>
              <a:rPr lang="en-US" sz="3200" b="1" dirty="0" err="1" smtClean="0">
                <a:solidFill>
                  <a:srgbClr val="0000FF"/>
                </a:solidFill>
                <a:latin typeface="Times New Roman" pitchFamily="18" charset="0"/>
                <a:cs typeface="Times New Roman" pitchFamily="18" charset="0"/>
              </a:rPr>
              <a:t>Trả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endParaRPr lang="vi-VN" sz="3200" dirty="0"/>
          </a:p>
        </p:txBody>
      </p:sp>
    </p:spTree>
    <p:extLst>
      <p:ext uri="{BB962C8B-B14F-4D97-AF65-F5344CB8AC3E}">
        <p14:creationId xmlns:p14="http://schemas.microsoft.com/office/powerpoint/2010/main" val="1259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262889" y="646331"/>
            <a:ext cx="11715749"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a:t>
            </a:r>
            <a:r>
              <a:rPr lang="en-US" sz="3200" b="1" dirty="0" smtClean="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24AE6793-EA05-44F5-86F2-EF3A1EA78258}"/>
              </a:ext>
            </a:extLst>
          </p:cNvPr>
          <p:cNvSpPr txBox="1"/>
          <p:nvPr/>
        </p:nvSpPr>
        <p:spPr>
          <a:xfrm>
            <a:off x="914530" y="1307772"/>
            <a:ext cx="11064108" cy="263149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3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Vo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ctr">
              <a:spcBef>
                <a:spcPts val="600"/>
              </a:spcBef>
            </a:pPr>
            <a:r>
              <a:rPr lang="en-US" sz="3200" b="1" dirty="0" smtClean="0">
                <a:solidFill>
                  <a:srgbClr val="526ACE"/>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Tờ</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chạm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trước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4" name="Rectangle 3"/>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a:t>
            </a:r>
            <a:endParaRPr lang="en-US" sz="3600" b="1" dirty="0" smtClean="0">
              <a:solidFill>
                <a:srgbClr val="FF0000"/>
              </a:solidFill>
              <a:latin typeface="Times New Roman" pitchFamily="18" charset="0"/>
              <a:cs typeface="Times New Roman" pitchFamily="18" charset="0"/>
            </a:endParaRPr>
          </a:p>
        </p:txBody>
      </p:sp>
      <p:sp>
        <p:nvSpPr>
          <p:cNvPr id="2" name="Rectangle 1"/>
          <p:cNvSpPr/>
          <p:nvPr/>
        </p:nvSpPr>
        <p:spPr>
          <a:xfrm>
            <a:off x="984581" y="3834462"/>
            <a:ext cx="10272363" cy="584775"/>
          </a:xfrm>
          <a:prstGeom prst="rect">
            <a:avLst/>
          </a:prstGeom>
        </p:spPr>
        <p:txBody>
          <a:bodyPr wrap="none">
            <a:spAutoFit/>
          </a:bodyPr>
          <a:lstStyle/>
          <a:p>
            <a:pPr algn="ct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277999" y="4899214"/>
            <a:ext cx="10687640" cy="1569660"/>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r>
              <a:rPr lang="en-US" sz="3200" b="1" dirty="0" smtClean="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chuyển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động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trong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sẽ</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cản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dụng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lên</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vật</a:t>
            </a:r>
            <a:r>
              <a:rPr lang="en-US" sz="3200" b="1" dirty="0" smtClean="0">
                <a:solidFill>
                  <a:srgbClr val="0033CC"/>
                </a:solidFill>
                <a:latin typeface="Times New Roman" pitchFamily="18" charset="0"/>
                <a:cs typeface="Times New Roman" pitchFamily="18" charset="0"/>
              </a:rPr>
              <a: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88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989" y="1369721"/>
            <a:ext cx="6162769" cy="4832092"/>
          </a:xfrm>
          <a:prstGeom prst="rect">
            <a:avLst/>
          </a:prstGeom>
        </p:spPr>
        <p:txBody>
          <a:bodyPr wrap="square">
            <a:spAutoFit/>
          </a:bodyPr>
          <a:lstStyle/>
          <a:p>
            <a:pPr algn="ctr"/>
            <a:r>
              <a:rPr lang="en-US" sz="2800" b="1" dirty="0" err="1">
                <a:solidFill>
                  <a:srgbClr val="FF0000"/>
                </a:solidFill>
                <a:latin typeface="Times New Roman" pitchFamily="18" charset="0"/>
                <a:ea typeface="Calibri"/>
                <a:cs typeface="Times New Roman" pitchFamily="18" charset="0"/>
              </a:rPr>
              <a:t>Thảo</a:t>
            </a:r>
            <a:r>
              <a:rPr lang="en-US" sz="2800" b="1" dirty="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luận</a:t>
            </a:r>
            <a:r>
              <a:rPr lang="en-US" sz="2800" b="1" dirty="0" smtClean="0">
                <a:solidFill>
                  <a:srgbClr val="FF0000"/>
                </a:solidFill>
                <a:latin typeface="Times New Roman" pitchFamily="18" charset="0"/>
                <a:ea typeface="Calibri"/>
                <a:cs typeface="Times New Roman" pitchFamily="18" charset="0"/>
              </a:rPr>
              <a:t> – </a:t>
            </a:r>
            <a:r>
              <a:rPr lang="en-US" sz="2800" b="1" dirty="0" err="1" smtClean="0">
                <a:solidFill>
                  <a:srgbClr val="FF0000"/>
                </a:solidFill>
                <a:latin typeface="Times New Roman" pitchFamily="18" charset="0"/>
                <a:ea typeface="Calibri"/>
                <a:cs typeface="Times New Roman" pitchFamily="18" charset="0"/>
              </a:rPr>
              <a:t>Trả</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lời</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các</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câu</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hỏi</a:t>
            </a:r>
            <a:endParaRPr lang="en-US" sz="2800" b="1" dirty="0" smtClean="0">
              <a:solidFill>
                <a:srgbClr val="FF0000"/>
              </a:solidFill>
              <a:latin typeface="Times New Roman" pitchFamily="18" charset="0"/>
              <a:ea typeface="Calibri"/>
              <a:cs typeface="Times New Roman" pitchFamily="18" charset="0"/>
            </a:endParaRP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1:</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trên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 hay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gỗ</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trượt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3: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4: </a:t>
            </a:r>
            <a:r>
              <a:rPr lang="en-US" sz="2800" dirty="0" err="1">
                <a:solidFill>
                  <a:srgbClr val="002060"/>
                </a:solidFill>
                <a:latin typeface="Times New Roman" pitchFamily="18" charset="0"/>
                <a:cs typeface="Times New Roman" pitchFamily="18" charset="0"/>
              </a:rPr>
              <a:t>Dựa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giải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ma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a:t>
            </a:r>
          </a:p>
        </p:txBody>
      </p:sp>
      <p:pic>
        <p:nvPicPr>
          <p:cNvPr id="4" name="Shape 2668"/>
          <p:cNvPicPr/>
          <p:nvPr/>
        </p:nvPicPr>
        <p:blipFill>
          <a:blip r:embed="rId2"/>
          <a:stretch/>
        </p:blipFill>
        <p:spPr>
          <a:xfrm>
            <a:off x="6548285" y="1907458"/>
            <a:ext cx="5449276" cy="1289513"/>
          </a:xfrm>
          <a:prstGeom prst="rect">
            <a:avLst/>
          </a:prstGeom>
        </p:spPr>
      </p:pic>
      <p:pic>
        <p:nvPicPr>
          <p:cNvPr id="5" name="Shape 2672"/>
          <p:cNvPicPr/>
          <p:nvPr/>
        </p:nvPicPr>
        <p:blipFill>
          <a:blip r:embed="rId3"/>
          <a:stretch/>
        </p:blipFill>
        <p:spPr>
          <a:xfrm>
            <a:off x="6548286" y="3628103"/>
            <a:ext cx="5449276" cy="1337187"/>
          </a:xfrm>
          <a:prstGeom prst="rect">
            <a:avLst/>
          </a:prstGeom>
        </p:spPr>
      </p:pic>
      <p:sp>
        <p:nvSpPr>
          <p:cNvPr id="6" name="TextBox 5"/>
          <p:cNvSpPr txBox="1"/>
          <p:nvPr/>
        </p:nvSpPr>
        <p:spPr>
          <a:xfrm>
            <a:off x="9031" y="29496"/>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sp>
        <p:nvSpPr>
          <p:cNvPr id="2" name="Rectangle 1"/>
          <p:cNvSpPr/>
          <p:nvPr/>
        </p:nvSpPr>
        <p:spPr>
          <a:xfrm>
            <a:off x="472985" y="692561"/>
            <a:ext cx="7847020" cy="584775"/>
          </a:xfrm>
          <a:prstGeom prst="rect">
            <a:avLst/>
          </a:prstGeom>
        </p:spPr>
        <p:txBody>
          <a:bodyPr wrap="none">
            <a:spAutoFit/>
          </a:body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40.1, 40.2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699401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31" y="280992"/>
            <a:ext cx="11495314" cy="584775"/>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endParaRPr lang="en-US" sz="3200" b="1" dirty="0">
              <a:solidFill>
                <a:srgbClr val="FF0000"/>
              </a:solidFill>
              <a:latin typeface="Times New Roman" pitchFamily="18" charset="0"/>
              <a:cs typeface="Times New Roman" pitchFamily="18" charset="0"/>
            </a:endParaRPr>
          </a:p>
        </p:txBody>
      </p:sp>
      <p:pic>
        <p:nvPicPr>
          <p:cNvPr id="6" name="Picture 2" descr="Tên lửa liên lục địa – Wikipedia tiếng Việt">
            <a:extLst>
              <a:ext uri="{FF2B5EF4-FFF2-40B4-BE49-F238E27FC236}">
                <a16:creationId xmlns="" xmlns:a16="http://schemas.microsoft.com/office/drawing/2014/main" id="{45E236D6-D679-463E-AAF4-160F948B5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00" y="934084"/>
            <a:ext cx="5141364" cy="5684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Giá vé máy bay tăng cao trở lại">
            <a:extLst>
              <a:ext uri="{FF2B5EF4-FFF2-40B4-BE49-F238E27FC236}">
                <a16:creationId xmlns="" xmlns:a16="http://schemas.microsoft.com/office/drawing/2014/main" id="{2F01F7B5-6BAA-477F-8892-0F807357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008" y="1830305"/>
            <a:ext cx="5791865" cy="3730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ơ lược về giải đua xe moto GP | 2banh.vn">
            <a:extLst>
              <a:ext uri="{FF2B5EF4-FFF2-40B4-BE49-F238E27FC236}">
                <a16:creationId xmlns="" xmlns:a16="http://schemas.microsoft.com/office/drawing/2014/main" id="{50E318BA-2DEE-420B-BB33-A3AEC5F22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888" y="1615280"/>
            <a:ext cx="5747657" cy="378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0" descr="Cuộc đua xe đạp Cúp Truyền hình TP.HCM 2020 xuất phát ngày 19-5 - Báo Khánh  Hòa điện tử">
            <a:extLst>
              <a:ext uri="{FF2B5EF4-FFF2-40B4-BE49-F238E27FC236}">
                <a16:creationId xmlns="" xmlns:a16="http://schemas.microsoft.com/office/drawing/2014/main" id="{D3E42182-464A-457F-BAF0-2D5922493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00" y="1615280"/>
            <a:ext cx="5668626" cy="378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 xmlns:a16="http://schemas.microsoft.com/office/drawing/2014/main" id="{2774CECF-1C9B-41F7-BE2B-032CEF91B378}"/>
              </a:ext>
            </a:extLst>
          </p:cNvPr>
          <p:cNvPicPr>
            <a:picLocks noChangeAspect="1"/>
          </p:cNvPicPr>
          <p:nvPr/>
        </p:nvPicPr>
        <p:blipFill rotWithShape="1">
          <a:blip r:embed="rId6"/>
          <a:srcRect l="49300" t="28304" r="41193" b="44985"/>
          <a:stretch/>
        </p:blipFill>
        <p:spPr>
          <a:xfrm>
            <a:off x="2592722" y="1126671"/>
            <a:ext cx="7135787" cy="5491670"/>
          </a:xfrm>
          <a:prstGeom prst="rect">
            <a:avLst/>
          </a:prstGeom>
        </p:spPr>
      </p:pic>
    </p:spTree>
    <p:extLst>
      <p:ext uri="{BB962C8B-B14F-4D97-AF65-F5344CB8AC3E}">
        <p14:creationId xmlns:p14="http://schemas.microsoft.com/office/powerpoint/2010/main" val="3788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1" presetClass="exit" presetSubtype="1" fill="hold" nodeType="with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1" presetClass="exit" presetSubtype="1" fill="hold" nodeType="withEffect">
                                  <p:stCondLst>
                                    <p:cond delay="0"/>
                                  </p:stCondLst>
                                  <p:childTnLst>
                                    <p:animEffect transition="out" filter="wheel(1)">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1" presetClass="exit" presetSubtype="1" fill="hold" nodeType="withEffect">
                                  <p:stCondLst>
                                    <p:cond delay="0"/>
                                  </p:stCondLst>
                                  <p:childTnLst>
                                    <p:animEffect transition="out" filter="wheel(1)">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14" presetClass="exit" presetSubtype="10" fill="hold" nodeType="withEffect">
                                  <p:stCondLst>
                                    <p:cond delay="0"/>
                                  </p:stCondLst>
                                  <p:childTnLst>
                                    <p:animEffect transition="out" filter="randombar(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24AE6793-EA05-44F5-86F2-EF3A1EA78258}"/>
              </a:ext>
            </a:extLst>
          </p:cNvPr>
          <p:cNvSpPr txBox="1"/>
          <p:nvPr/>
        </p:nvSpPr>
        <p:spPr>
          <a:xfrm>
            <a:off x="843359" y="1581984"/>
            <a:ext cx="10571625" cy="3539430"/>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a:latin typeface="Times New Roman" pitchFamily="18" charset="0"/>
                <a:ea typeface="Calibri"/>
                <a:cs typeface="Times New Roman" pitchFamily="18" charset="0"/>
              </a:rPr>
              <a:t>P</a:t>
            </a:r>
            <a:r>
              <a:rPr lang="en-US" sz="3200" b="1" dirty="0" err="1" smtClean="0">
                <a:latin typeface="Times New Roman" pitchFamily="18" charset="0"/>
                <a:cs typeface="Times New Roman" pitchFamily="18" charset="0"/>
              </a:rPr>
              <a:t>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ma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đúng</a:t>
            </a:r>
            <a:r>
              <a:rPr lang="en-US" sz="3200" b="1" dirty="0" smtClean="0">
                <a:latin typeface="Times New Roman" pitchFamily="18" charset="0"/>
                <a:cs typeface="Times New Roman" pitchFamily="18" charset="0"/>
              </a:rPr>
              <a:t>? </a:t>
            </a:r>
          </a:p>
          <a:p>
            <a:pPr algn="just"/>
            <a:endParaRPr lang="en-US" sz="3200" b="1"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trượt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kia</a:t>
            </a:r>
            <a:r>
              <a:rPr lang="en-US" sz="3200" dirty="0" smtClean="0">
                <a:latin typeface="Times New Roman" pitchFamily="18" charset="0"/>
                <a:cs typeface="Times New Roman" pitchFamily="18" charset="0"/>
              </a:rPr>
              <a:t>.</a:t>
            </a:r>
          </a:p>
        </p:txBody>
      </p:sp>
      <p:sp>
        <p:nvSpPr>
          <p:cNvPr id="2" name="Oval 1"/>
          <p:cNvSpPr/>
          <p:nvPr/>
        </p:nvSpPr>
        <p:spPr>
          <a:xfrm>
            <a:off x="827042" y="407724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80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0000FF"/>
                                        </p:clrVal>
                                      </p:to>
                                    </p:set>
                                    <p:set>
                                      <p:cBhvr>
                                        <p:cTn id="7" dur="500" fill="hold"/>
                                        <p:tgtEl>
                                          <p:spTgt spid="3">
                                            <p:txEl>
                                              <p:pRg st="5" end="5"/>
                                            </p:txEl>
                                          </p:spTgt>
                                        </p:tgtEl>
                                        <p:attrNameLst>
                                          <p:attrName>fillcolor</p:attrName>
                                        </p:attrNameLst>
                                      </p:cBhvr>
                                      <p:to>
                                        <p:clrVal>
                                          <a:srgbClr val="0000FF"/>
                                        </p:clrVal>
                                      </p:to>
                                    </p:set>
                                    <p:set>
                                      <p:cBhvr>
                                        <p:cTn id="8" dur="500" fill="hold"/>
                                        <p:tgtEl>
                                          <p:spTgt spid="3">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865134" y="1603286"/>
            <a:ext cx="10543095" cy="5078313"/>
          </a:xfrm>
          <a:prstGeom prst="rect">
            <a:avLst/>
          </a:prstGeom>
          <a:noFill/>
        </p:spPr>
        <p:txBody>
          <a:bodyPr wrap="square" rtlCol="0">
            <a:spAutoFit/>
          </a:bodyPr>
          <a:lstStyle/>
          <a:p>
            <a:pPr lvl="0"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chậm</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dần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endParaRPr lang="en-US" sz="3200" b="1" dirty="0" smtClean="0">
              <a:latin typeface="Times New Roman" pitchFamily="18" charset="0"/>
              <a:cs typeface="Times New Roman" pitchFamily="18" charset="0"/>
            </a:endParaRPr>
          </a:p>
          <a:p>
            <a:pPr lvl="0" algn="just"/>
            <a:endParaRPr lang="en-US" sz="3200" b="1"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B.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C.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marL="742950" indent="-742950" algn="just">
              <a:buAutoNum type="alphaLcPeriod"/>
            </a:pPr>
            <a:endParaRPr lang="en-US" sz="3600" dirty="0">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4" name="Oval 3"/>
          <p:cNvSpPr/>
          <p:nvPr/>
        </p:nvSpPr>
        <p:spPr>
          <a:xfrm>
            <a:off x="843371" y="4109900"/>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29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C00000"/>
                                        </p:clrVal>
                                      </p:to>
                                    </p:set>
                                    <p:set>
                                      <p:cBhvr>
                                        <p:cTn id="7" dur="500" fill="hold"/>
                                        <p:tgtEl>
                                          <p:spTgt spid="6">
                                            <p:txEl>
                                              <p:pRg st="3" end="3"/>
                                            </p:txEl>
                                          </p:spTgt>
                                        </p:tgtEl>
                                        <p:attrNameLst>
                                          <p:attrName>fillcolor</p:attrName>
                                        </p:attrNameLst>
                                      </p:cBhvr>
                                      <p:to>
                                        <p:clrVal>
                                          <a:srgbClr val="C00000"/>
                                        </p:clrVal>
                                      </p:to>
                                    </p:set>
                                    <p:set>
                                      <p:cBhvr>
                                        <p:cTn id="8" dur="500" fill="hold"/>
                                        <p:tgtEl>
                                          <p:spTgt spid="6">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979714" y="1617801"/>
            <a:ext cx="10303329" cy="353943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A.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ổ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B.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phanh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957674" y="459976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1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5" end="5"/>
                                            </p:txEl>
                                          </p:spTgt>
                                        </p:tgtEl>
                                        <p:attrNameLst>
                                          <p:attrName>style.color</p:attrName>
                                        </p:attrNameLst>
                                      </p:cBhvr>
                                      <p:to>
                                        <a:srgbClr val="FF0000"/>
                                      </p:to>
                                    </p:animClr>
                                    <p:animClr clrSpc="rgb" dir="cw">
                                      <p:cBhvr>
                                        <p:cTn id="7" dur="500" fill="hold"/>
                                        <p:tgtEl>
                                          <p:spTgt spid="6">
                                            <p:txEl>
                                              <p:pRg st="5" end="5"/>
                                            </p:txEl>
                                          </p:spTgt>
                                        </p:tgtEl>
                                        <p:attrNameLst>
                                          <p:attrName>fillcolor</p:attrName>
                                        </p:attrNameLst>
                                      </p:cBhvr>
                                      <p:to>
                                        <a:srgbClr val="FF0000"/>
                                      </p:to>
                                    </p:animClr>
                                    <p:set>
                                      <p:cBhvr>
                                        <p:cTn id="8" dur="500" fill="hold"/>
                                        <p:tgtEl>
                                          <p:spTgt spid="6">
                                            <p:txEl>
                                              <p:pRg st="5" end="5"/>
                                            </p:txEl>
                                          </p:spTgt>
                                        </p:tgtEl>
                                        <p:attrNameLst>
                                          <p:attrName>fill.type</p:attrName>
                                        </p:attrNameLst>
                                      </p:cBhvr>
                                      <p:to>
                                        <p:strVal val="solid"/>
                                      </p:to>
                                    </p:set>
                                    <p:set>
                                      <p:cBhvr>
                                        <p:cTn id="9" dur="500" fill="hold"/>
                                        <p:tgtEl>
                                          <p:spTgt spid="6">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615" y="1841250"/>
            <a:ext cx="9617528" cy="3046988"/>
          </a:xfrm>
          <a:prstGeom prst="rect">
            <a:avLst/>
          </a:prstGeom>
        </p:spPr>
        <p:txBody>
          <a:bodyPr wrap="square">
            <a:spAutoFit/>
          </a:bodyPr>
          <a:lstStyle/>
          <a:p>
            <a:pPr algn="just">
              <a:spcAft>
                <a:spcPts val="0"/>
              </a:spcAft>
              <a:tabLst>
                <a:tab pos="428625" algn="l"/>
              </a:tabLst>
            </a:pPr>
            <a:r>
              <a:rPr lang="en-US" sz="3200" b="1" dirty="0" err="1">
                <a:solidFill>
                  <a:srgbClr val="0033CC"/>
                </a:solidFill>
                <a:latin typeface="Times New Roman" panose="02020603050405020304" pitchFamily="18" charset="0"/>
                <a:ea typeface="Times New Roman" panose="02020603050405020304" pitchFamily="18" charset="0"/>
              </a:rPr>
              <a:t>Câu</a:t>
            </a:r>
            <a:r>
              <a:rPr lang="en-US" sz="3200" b="1" dirty="0">
                <a:solidFill>
                  <a:srgbClr val="0033CC"/>
                </a:solidFill>
                <a:latin typeface="Times New Roman" panose="02020603050405020304" pitchFamily="18" charset="0"/>
                <a:ea typeface="Times New Roman" panose="02020603050405020304" pitchFamily="18" charset="0"/>
              </a:rPr>
              <a:t> </a:t>
            </a:r>
            <a:r>
              <a:rPr lang="en-US" sz="3200" b="1" dirty="0" smtClean="0">
                <a:solidFill>
                  <a:srgbClr val="0033CC"/>
                </a:solidFill>
                <a:latin typeface="Times New Roman" panose="02020603050405020304" pitchFamily="18" charset="0"/>
                <a:ea typeface="Times New Roman" panose="02020603050405020304" pitchFamily="18" charset="0"/>
              </a:rPr>
              <a:t>4.</a:t>
            </a:r>
            <a:r>
              <a:rPr lang="en-US" sz="3200" b="1" dirty="0" smtClean="0">
                <a:solidFill>
                  <a:srgbClr val="0033CC"/>
                </a:solidFill>
                <a:latin typeface="Quattrocento Sans"/>
                <a:ea typeface="Quattrocento Sans"/>
                <a:cs typeface="Quattrocento Sans"/>
              </a:rPr>
              <a:t> </a:t>
            </a:r>
            <a:r>
              <a:rPr lang="en-US" sz="3200" dirty="0" err="1">
                <a:solidFill>
                  <a:srgbClr val="000000"/>
                </a:solidFill>
                <a:latin typeface="Times New Roman" panose="02020603050405020304" pitchFamily="18" charset="0"/>
                <a:ea typeface="Times New Roman" panose="02020603050405020304" pitchFamily="18" charset="0"/>
              </a:rPr>
              <a:t>Lực</a:t>
            </a:r>
            <a:r>
              <a:rPr lang="en-US" sz="3200" dirty="0">
                <a:solidFill>
                  <a:srgbClr val="000000"/>
                </a:solidFill>
                <a:latin typeface="Times New Roman" panose="02020603050405020304" pitchFamily="18" charset="0"/>
                <a:ea typeface="Times New Roman" panose="02020603050405020304" pitchFamily="18" charset="0"/>
              </a:rPr>
              <a:t> ma </a:t>
            </a:r>
            <a:r>
              <a:rPr lang="en-US" sz="3200" dirty="0" err="1">
                <a:solidFill>
                  <a:srgbClr val="000000"/>
                </a:solidFill>
                <a:latin typeface="Times New Roman" panose="02020603050405020304" pitchFamily="18" charset="0"/>
                <a:ea typeface="Times New Roman" panose="02020603050405020304" pitchFamily="18" charset="0"/>
              </a:rPr>
              <a:t>sát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endParaRPr lang="vi-VN" sz="3200" dirty="0">
              <a:latin typeface="Times New Roman" panose="02020603050405020304" pitchFamily="18" charset="0"/>
              <a:ea typeface="Times New Roman" panose="02020603050405020304" pitchFamily="18" charset="0"/>
            </a:endParaRPr>
          </a:p>
          <a:p>
            <a:pPr marL="180340" algn="just">
              <a:spcAft>
                <a:spcPts val="0"/>
              </a:spcAft>
            </a:pPr>
            <a:endParaRPr lang="en-US" sz="3200" b="1" dirty="0" smtClean="0">
              <a:solidFill>
                <a:srgbClr val="0000FF"/>
              </a:solidFill>
              <a:latin typeface="Times New Roman" panose="02020603050405020304" pitchFamily="18" charset="0"/>
              <a:ea typeface="Times New Roman" panose="02020603050405020304" pitchFamily="18" charset="0"/>
            </a:endParaRPr>
          </a:p>
          <a:p>
            <a:pPr marL="180340" algn="just">
              <a:spcAft>
                <a:spcPts val="0"/>
              </a:spcAft>
            </a:pPr>
            <a:r>
              <a:rPr lang="en-US" sz="3200" dirty="0" smtClean="0">
                <a:solidFill>
                  <a:srgbClr val="0000FF"/>
                </a:solidFill>
                <a:latin typeface="Times New Roman" panose="02020603050405020304" pitchFamily="18" charset="0"/>
                <a:ea typeface="Times New Roman" panose="02020603050405020304" pitchFamily="18" charset="0"/>
              </a:rPr>
              <a:t>A</a:t>
            </a:r>
            <a:r>
              <a:rPr lang="en-US" sz="3200" dirty="0">
                <a:solidFill>
                  <a:srgbClr val="0000FF"/>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nghiêng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B.</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phanh</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nhẵn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D.</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dốc</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 xmlns:a16="http://schemas.microsoft.com/office/drawing/2014/main"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1496516" y="2897747"/>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589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2" end="2"/>
                                            </p:txEl>
                                          </p:spTgt>
                                        </p:tgtEl>
                                        <p:attrNameLst>
                                          <p:attrName>style.color</p:attrName>
                                        </p:attrNameLst>
                                      </p:cBhvr>
                                      <p:to>
                                        <p:clrVal>
                                          <a:srgbClr val="0000FF"/>
                                        </p:clrVal>
                                      </p:to>
                                    </p:set>
                                    <p:set>
                                      <p:cBhvr>
                                        <p:cTn id="13" dur="500" fill="hold"/>
                                        <p:tgtEl>
                                          <p:spTgt spid="4">
                                            <p:txEl>
                                              <p:pRg st="2" end="2"/>
                                            </p:txEl>
                                          </p:spTgt>
                                        </p:tgtEl>
                                        <p:attrNameLst>
                                          <p:attrName>fillcolor</p:attrName>
                                        </p:attrNameLst>
                                      </p:cBhvr>
                                      <p:to>
                                        <p:clrVal>
                                          <a:srgbClr val="0000FF"/>
                                        </p:clrVal>
                                      </p:to>
                                    </p:set>
                                    <p:set>
                                      <p:cBhvr>
                                        <p:cTn id="14"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271298" y="15751"/>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271298" y="673452"/>
            <a:ext cx="11578832" cy="2062103"/>
          </a:xfrm>
          <a:prstGeom prst="rect">
            <a:avLst/>
          </a:prstGeom>
        </p:spPr>
        <p:txBody>
          <a:bodyPr wrap="square">
            <a:spAutoFit/>
          </a:bodyPr>
          <a:lstStyle/>
          <a:p>
            <a:pPr algn="just">
              <a:spcAft>
                <a:spcPts val="0"/>
              </a:spcAft>
            </a:pPr>
            <a:r>
              <a:rPr lang="fr-FR" sz="3200" b="1" dirty="0" err="1">
                <a:solidFill>
                  <a:srgbClr val="0033CC"/>
                </a:solidFill>
                <a:latin typeface="Times New Roman" panose="02020603050405020304" pitchFamily="18" charset="0"/>
                <a:ea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rPr>
              <a:t>5.</a:t>
            </a:r>
            <a:r>
              <a:rPr lang="fr-FR" sz="3200" dirty="0" smtClean="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Hãy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giải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thích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sau</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cho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biết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trong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này</a:t>
            </a:r>
            <a:r>
              <a:rPr lang="fr-FR" sz="3200" dirty="0">
                <a:latin typeface="Times New Roman" panose="02020603050405020304" pitchFamily="18" charset="0"/>
                <a:ea typeface="Times New Roman" panose="02020603050405020304" pitchFamily="18" charset="0"/>
              </a:rPr>
              <a:t>, ma </a:t>
            </a:r>
            <a:r>
              <a:rPr lang="fr-FR" sz="3200" dirty="0" err="1">
                <a:latin typeface="Times New Roman" panose="02020603050405020304" pitchFamily="18" charset="0"/>
                <a:ea typeface="Times New Roman" panose="02020603050405020304" pitchFamily="18" charset="0"/>
              </a:rPr>
              <a:t>sát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lợi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hay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smtClean="0">
                <a:latin typeface="Times New Roman" panose="02020603050405020304" pitchFamily="18" charset="0"/>
                <a:ea typeface="Times New Roman" panose="02020603050405020304" pitchFamily="18" charset="0"/>
              </a:rPr>
              <a:t>hại</a:t>
            </a:r>
            <a:r>
              <a:rPr lang="fr-FR"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spcAft>
                <a:spcPts val="0"/>
              </a:spcAft>
            </a:pPr>
            <a:r>
              <a:rPr lang="fr-FR" sz="3200" dirty="0" smtClean="0">
                <a:latin typeface="Times New Roman" panose="02020603050405020304" pitchFamily="18" charset="0"/>
                <a:ea typeface="Times New Roman" panose="02020603050405020304" pitchFamily="18" charset="0"/>
              </a:rPr>
              <a:t>a. </a:t>
            </a:r>
            <a:r>
              <a:rPr lang="fr-FR" sz="3200" dirty="0">
                <a:latin typeface="Times New Roman" panose="02020603050405020304" pitchFamily="18" charset="0"/>
                <a:ea typeface="Times New Roman" panose="02020603050405020304" pitchFamily="18" charset="0"/>
              </a:rPr>
              <a:t>Ô </a:t>
            </a:r>
            <a:r>
              <a:rPr lang="fr-FR" sz="3200" dirty="0" err="1">
                <a:latin typeface="Times New Roman" panose="02020603050405020304" pitchFamily="18" charset="0"/>
                <a:ea typeface="Times New Roman" panose="02020603050405020304" pitchFamily="18" charset="0"/>
              </a:rPr>
              <a:t>tô</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đi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bùn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dễ</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bị</a:t>
            </a:r>
            <a:r>
              <a:rPr lang="fr-FR" sz="3200" dirty="0">
                <a:latin typeface="Times New Roman" panose="02020603050405020304" pitchFamily="18" charset="0"/>
                <a:ea typeface="Times New Roman" panose="02020603050405020304" pitchFamily="18" charset="0"/>
              </a:rPr>
              <a:t> sa </a:t>
            </a:r>
            <a:r>
              <a:rPr lang="fr-FR" sz="3200" dirty="0" err="1">
                <a:latin typeface="Times New Roman" panose="02020603050405020304" pitchFamily="18" charset="0"/>
                <a:ea typeface="Times New Roman" panose="02020603050405020304" pitchFamily="18" charset="0"/>
              </a:rPr>
              <a:t>lầy</a:t>
            </a:r>
            <a:r>
              <a:rPr lang="fr-FR" sz="3200" dirty="0">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r>
              <a:rPr lang="fr-FR" sz="3200" dirty="0" smtClean="0">
                <a:solidFill>
                  <a:srgbClr val="000000"/>
                </a:solidFill>
                <a:latin typeface="Times New Roman" panose="02020603050405020304" pitchFamily="18" charset="0"/>
                <a:ea typeface="Times New Roman" panose="02020603050405020304" pitchFamily="18" charset="0"/>
              </a:rPr>
              <a:t>b. Khi </a:t>
            </a:r>
            <a:r>
              <a:rPr lang="fr-FR" sz="3200" dirty="0" err="1" smtClean="0">
                <a:solidFill>
                  <a:srgbClr val="000000"/>
                </a:solidFill>
                <a:latin typeface="Times New Roman" panose="02020603050405020304" pitchFamily="18" charset="0"/>
                <a:ea typeface="Times New Roman" panose="02020603050405020304" pitchFamily="18" charset="0"/>
              </a:rPr>
              <a:t>đi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trên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sàn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nhà</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hoa</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mới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lau</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dễ</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bị</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ngã</a:t>
            </a:r>
            <a:r>
              <a:rPr lang="fr-FR" sz="3200" dirty="0" smtClean="0">
                <a:solidFill>
                  <a:srgbClr val="000000"/>
                </a:solidFill>
                <a:latin typeface="Times New Roman" panose="02020603050405020304" pitchFamily="18" charset="0"/>
                <a:ea typeface="Times New Roman" panose="02020603050405020304" pitchFamily="18" charset="0"/>
              </a:rPr>
              <a:t>. </a:t>
            </a:r>
            <a:endParaRPr lang="vi-VN" sz="3200" dirty="0"/>
          </a:p>
        </p:txBody>
      </p:sp>
      <p:sp>
        <p:nvSpPr>
          <p:cNvPr id="4" name="Rectangle 3"/>
          <p:cNvSpPr/>
          <p:nvPr/>
        </p:nvSpPr>
        <p:spPr>
          <a:xfrm>
            <a:off x="271298" y="2763384"/>
            <a:ext cx="11578832" cy="4031873"/>
          </a:xfrm>
          <a:prstGeom prst="rect">
            <a:avLst/>
          </a:prstGeom>
        </p:spPr>
        <p:txBody>
          <a:bodyPr wrap="square">
            <a:spAutoFit/>
          </a:bodyPr>
          <a:lstStyle/>
          <a:p>
            <a:pPr indent="180340" algn="just">
              <a:spcAft>
                <a:spcPts val="0"/>
              </a:spcAf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a:t>
            </a: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a. </a:t>
            </a:r>
            <a:r>
              <a:rPr lang="fr-FR" sz="3200" dirty="0">
                <a:solidFill>
                  <a:srgbClr val="0000CC"/>
                </a:solidFill>
                <a:latin typeface="Times New Roman" panose="02020603050405020304" pitchFamily="18" charset="0"/>
                <a:ea typeface="Times New Roman" panose="02020603050405020304" pitchFamily="18" charset="0"/>
              </a:rPr>
              <a:t>Ô </a:t>
            </a:r>
            <a:r>
              <a:rPr lang="fr-FR" sz="3200" dirty="0" err="1">
                <a:solidFill>
                  <a:srgbClr val="0000CC"/>
                </a:solidFill>
                <a:latin typeface="Times New Roman" panose="02020603050405020304" pitchFamily="18" charset="0"/>
                <a:ea typeface="Times New Roman" panose="02020603050405020304" pitchFamily="18" charset="0"/>
              </a:rPr>
              <a:t>tô</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nhỏ</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nhờ</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di </a:t>
            </a:r>
            <a:r>
              <a:rPr lang="fr-FR" sz="3200" dirty="0" err="1">
                <a:solidFill>
                  <a:srgbClr val="0000CC"/>
                </a:solidFill>
                <a:latin typeface="Times New Roman" panose="02020603050405020304" pitchFamily="18" charset="0"/>
                <a:ea typeface="Times New Roman" panose="02020603050405020304" pitchFamily="18" charset="0"/>
              </a:rPr>
              <a:t>chuyển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b. </a:t>
            </a:r>
            <a:r>
              <a:rPr lang="fr-FR" sz="3200" dirty="0">
                <a:solidFill>
                  <a:srgbClr val="0000CC"/>
                </a:solidFill>
                <a:latin typeface="Times New Roman" panose="02020603050405020304" pitchFamily="18" charset="0"/>
                <a:ea typeface="Times New Roman" panose="02020603050405020304" pitchFamily="18" charset="0"/>
              </a:rPr>
              <a:t>Khi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hoa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lau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khi </a:t>
            </a:r>
            <a:r>
              <a:rPr lang="fr-FR" sz="3200" dirty="0" err="1">
                <a:solidFill>
                  <a:srgbClr val="0000CC"/>
                </a:solidFill>
                <a:latin typeface="Times New Roman" panose="02020603050405020304" pitchFamily="18" charset="0"/>
                <a:ea typeface="Times New Roman" panose="02020603050405020304" pitchFamily="18" charset="0"/>
              </a:rPr>
              <a:t>đó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chân</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giúp</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6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806056" y="1358678"/>
            <a:ext cx="10646229" cy="1077218"/>
          </a:xfrm>
          <a:prstGeom prst="rect">
            <a:avLst/>
          </a:prstGeom>
        </p:spPr>
        <p:txBody>
          <a:bodyPr wrap="square">
            <a:spAutoFit/>
          </a:bodyPr>
          <a:lstStyle/>
          <a:p>
            <a:pPr algn="just">
              <a:spcAft>
                <a:spcPts val="0"/>
              </a:spcAft>
              <a:tabLst>
                <a:tab pos="519430" algn="l"/>
              </a:tabLst>
            </a:pPr>
            <a:r>
              <a:rPr lang="fr-FR" sz="3200" b="1"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6.</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0729" y="3105835"/>
            <a:ext cx="10521556" cy="1569660"/>
          </a:xfrm>
          <a:prstGeom prst="rect">
            <a:avLst/>
          </a:prstGeom>
        </p:spPr>
        <p:txBody>
          <a:bodyPr wrap="square">
            <a:spAutoFit/>
          </a:bodyPr>
          <a:lstStyle/>
          <a:p>
            <a:pPr indent="180340" algn="just">
              <a:spcAft>
                <a:spcPts val="0"/>
              </a:spcAft>
              <a:tabLst>
                <a:tab pos="428625" algn="l"/>
              </a:tabLs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 </a:t>
            </a:r>
          </a:p>
          <a:p>
            <a:pPr indent="180340" algn="just">
              <a:spcAft>
                <a:spcPts val="0"/>
              </a:spcAft>
              <a:tabLst>
                <a:tab pos="428625" algn="l"/>
              </a:tabLst>
            </a:pPr>
            <a:r>
              <a:rPr lang="fr-FR" sz="3200" dirty="0">
                <a:solidFill>
                  <a:srgbClr val="0000CC"/>
                </a:solidFill>
                <a:latin typeface="Times New Roman" panose="02020603050405020304" pitchFamily="18" charset="0"/>
                <a:ea typeface="Times New Roman" panose="02020603050405020304" pitchFamily="18" charset="0"/>
              </a:rPr>
              <a:t> </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Vì</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dòng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chảy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tác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dụng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lớn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hình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thành</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sự</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kết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tinh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mòn</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6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713" y="1309692"/>
            <a:ext cx="10156372" cy="1077218"/>
          </a:xfrm>
          <a:prstGeom prst="rect">
            <a:avLst/>
          </a:prstGeom>
        </p:spPr>
        <p:txBody>
          <a:bodyPr wrap="square">
            <a:spAutoFit/>
          </a:bodyPr>
          <a:lstStyle/>
          <a:p>
            <a:pPr algn="just">
              <a:spcAft>
                <a:spcPts val="0"/>
              </a:spcAft>
              <a:tabLst>
                <a:tab pos="434975" algn="l"/>
              </a:tabLst>
            </a:pPr>
            <a:r>
              <a:rPr lang="fr-FR"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7.</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1050984" y="2962997"/>
            <a:ext cx="10156373" cy="1569660"/>
          </a:xfrm>
          <a:prstGeom prst="rect">
            <a:avLst/>
          </a:prstGeom>
        </p:spPr>
        <p:txBody>
          <a:bodyPr wrap="square">
            <a:spAutoFit/>
          </a:bodyPr>
          <a:lstStyle/>
          <a:p>
            <a:pPr algn="just">
              <a:spcAft>
                <a:spcPts val="0"/>
              </a:spcAft>
              <a:tabLst>
                <a:tab pos="720725" algn="l"/>
              </a:tabLst>
            </a:pPr>
            <a:r>
              <a:rPr lang="en-US" sz="3200" dirty="0" err="1" smtClean="0">
                <a:solidFill>
                  <a:srgbClr val="0033CC"/>
                </a:solidFill>
                <a:latin typeface="Times New Roman" panose="02020603050405020304" pitchFamily="18" charset="0"/>
                <a:ea typeface="Times New Roman" panose="02020603050405020304" pitchFamily="18" charset="0"/>
              </a:rPr>
              <a:t>Trả</a:t>
            </a:r>
            <a:r>
              <a:rPr lang="en-US" sz="3200" dirty="0" smtClean="0">
                <a:solidFill>
                  <a:srgbClr val="0033CC"/>
                </a:solidFill>
                <a:latin typeface="Times New Roman" panose="02020603050405020304" pitchFamily="18" charset="0"/>
                <a:ea typeface="Times New Roman" panose="02020603050405020304" pitchFamily="18" charset="0"/>
              </a:rPr>
              <a:t> </a:t>
            </a:r>
            <a:r>
              <a:rPr lang="en-US" sz="3200" dirty="0" err="1" smtClean="0">
                <a:solidFill>
                  <a:srgbClr val="0033CC"/>
                </a:solidFill>
                <a:latin typeface="Times New Roman" panose="02020603050405020304" pitchFamily="18" charset="0"/>
                <a:ea typeface="Times New Roman" panose="02020603050405020304" pitchFamily="18" charset="0"/>
              </a:rPr>
              <a:t>lời</a:t>
            </a:r>
            <a:r>
              <a:rPr lang="en-US" sz="3200" dirty="0" smtClean="0">
                <a:solidFill>
                  <a:srgbClr val="0033CC"/>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indent="180340" algn="just">
              <a:spcAft>
                <a:spcPts val="0"/>
              </a:spcAft>
              <a:tabLst>
                <a:tab pos="720725" algn="l"/>
              </a:tabLst>
            </a:pP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cản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trở</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chuyển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động</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làm</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mòn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xích</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phải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dầu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xuyên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để</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smtClean="0">
                <a:solidFill>
                  <a:srgbClr val="0000CC"/>
                </a:solidFill>
                <a:latin typeface="Times New Roman" panose="02020603050405020304" pitchFamily="18" charset="0"/>
                <a:ea typeface="Times New Roman" panose="02020603050405020304" pitchFamily="18" charset="0"/>
              </a:rPr>
              <a:t>sát</a:t>
            </a:r>
            <a:r>
              <a:rPr lang="fr-FR" sz="3200" dirty="0" smtClean="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0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49381">
            <a:off x="5302373" y="1485279"/>
            <a:ext cx="2502781" cy="18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41578">
            <a:off x="4258313" y="602235"/>
            <a:ext cx="1030816" cy="339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40007">
            <a:off x="1699946" y="3360496"/>
            <a:ext cx="4622619"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6730">
            <a:off x="5301341" y="3222175"/>
            <a:ext cx="161713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69675">
            <a:off x="6430795" y="2416401"/>
            <a:ext cx="369358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2740025"/>
            <a:ext cx="283633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4" name="AutoShape 10"/>
          <p:cNvSpPr>
            <a:spLocks noChangeArrowheads="1"/>
          </p:cNvSpPr>
          <p:nvPr/>
        </p:nvSpPr>
        <p:spPr bwMode="auto">
          <a:xfrm>
            <a:off x="1285255" y="236482"/>
            <a:ext cx="3454400" cy="1860331"/>
          </a:xfrm>
          <a:prstGeom prst="irregularSeal1">
            <a:avLst/>
          </a:prstGeom>
          <a:solidFill>
            <a:schemeClr val="bg1"/>
          </a:solidFill>
          <a:ln w="9525">
            <a:solidFill>
              <a:srgbClr val="0000FF"/>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trượt</a:t>
            </a:r>
            <a:endParaRPr lang="en-US" sz="2400" b="1" dirty="0">
              <a:latin typeface="Times New Roman" pitchFamily="18" charset="0"/>
              <a:cs typeface="Times New Roman" pitchFamily="18" charset="0"/>
            </a:endParaRPr>
          </a:p>
        </p:txBody>
      </p:sp>
      <p:sp>
        <p:nvSpPr>
          <p:cNvPr id="134155" name="AutoShape 11"/>
          <p:cNvSpPr>
            <a:spLocks noChangeArrowheads="1"/>
          </p:cNvSpPr>
          <p:nvPr/>
        </p:nvSpPr>
        <p:spPr bwMode="auto">
          <a:xfrm>
            <a:off x="5603721" y="-28065"/>
            <a:ext cx="3149600" cy="2590801"/>
          </a:xfrm>
          <a:prstGeom prst="irregularSeal1">
            <a:avLst/>
          </a:prstGeom>
          <a:solidFill>
            <a:schemeClr val="bg1"/>
          </a:solidFill>
          <a:ln w="9525">
            <a:solidFill>
              <a:srgbClr val="C00000"/>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nghỉ</a:t>
            </a:r>
            <a:endParaRPr lang="en-US" sz="2400" b="1" dirty="0">
              <a:latin typeface="Times New Roman" pitchFamily="18" charset="0"/>
              <a:cs typeface="Times New Roman" pitchFamily="18" charset="0"/>
            </a:endParaRPr>
          </a:p>
        </p:txBody>
      </p:sp>
      <p:sp>
        <p:nvSpPr>
          <p:cNvPr id="134156" name="AutoShape 12"/>
          <p:cNvSpPr>
            <a:spLocks noChangeArrowheads="1"/>
          </p:cNvSpPr>
          <p:nvPr/>
        </p:nvSpPr>
        <p:spPr bwMode="auto">
          <a:xfrm>
            <a:off x="8367872" y="1453239"/>
            <a:ext cx="3845697" cy="3837214"/>
          </a:xfrm>
          <a:prstGeom prst="irregularSeal1">
            <a:avLst/>
          </a:prstGeom>
          <a:solidFill>
            <a:schemeClr val="bg1"/>
          </a:solidFill>
          <a:ln w="9525">
            <a:solidFill>
              <a:srgbClr val="990099"/>
            </a:solidFill>
            <a:miter lim="800000"/>
            <a:headEnd/>
            <a:tailEnd/>
          </a:ln>
        </p:spPr>
        <p:txBody>
          <a:bodyPr wrap="none" anchor="ctr"/>
          <a:lstStyle/>
          <a:p>
            <a:pPr algn="ct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p>
          <a:p>
            <a:pPr algn="ctr"/>
            <a:r>
              <a:rPr lang="en-US" sz="2400" b="1" dirty="0" err="1" smtClean="0">
                <a:latin typeface="Times New Roman" pitchFamily="18" charset="0"/>
                <a:cs typeface="Times New Roman" pitchFamily="18" charset="0"/>
              </a:rPr>
              <a:t>cản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thúc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r>
              <a:rPr lang="en-US" sz="2400" b="1" dirty="0" err="1">
                <a:latin typeface="Times New Roman" pitchFamily="18" charset="0"/>
                <a:cs typeface="Times New Roman" pitchFamily="18" charset="0"/>
              </a:rPr>
              <a:t>sát</a:t>
            </a:r>
            <a:endParaRPr lang="en-US" sz="2400" b="1" dirty="0">
              <a:latin typeface="Times New Roman" pitchFamily="18" charset="0"/>
              <a:cs typeface="Times New Roman" pitchFamily="18" charset="0"/>
            </a:endParaRPr>
          </a:p>
        </p:txBody>
      </p:sp>
      <p:sp>
        <p:nvSpPr>
          <p:cNvPr id="134157" name="AutoShape 13"/>
          <p:cNvSpPr>
            <a:spLocks noChangeArrowheads="1"/>
          </p:cNvSpPr>
          <p:nvPr/>
        </p:nvSpPr>
        <p:spPr bwMode="auto">
          <a:xfrm>
            <a:off x="3722914" y="4450140"/>
            <a:ext cx="5600699" cy="2396785"/>
          </a:xfrm>
          <a:prstGeom prst="irregularSeal1">
            <a:avLst/>
          </a:prstGeom>
          <a:solidFill>
            <a:schemeClr val="bg1"/>
          </a:solidFill>
          <a:ln w="9525">
            <a:solidFill>
              <a:srgbClr val="FF00FF"/>
            </a:solidFill>
            <a:miter lim="800000"/>
            <a:headEnd/>
            <a:tailEnd/>
          </a:ln>
        </p:spPr>
        <p:txBody>
          <a:bodyPr wrap="none" anchor="ctr"/>
          <a:lstStyle/>
          <a:p>
            <a:pPr algn="ctr"/>
            <a:r>
              <a:rPr lang="en-US" sz="2400" b="1" dirty="0" err="1">
                <a:latin typeface="Times New Roman" pitchFamily="18" charset="0"/>
                <a:cs typeface="Times New Roman" pitchFamily="18" charset="0"/>
              </a:rPr>
              <a:t>Ả</a:t>
            </a:r>
            <a:r>
              <a:rPr lang="en-US" sz="2400" b="1" dirty="0" err="1" smtClean="0">
                <a:latin typeface="Times New Roman" pitchFamily="18" charset="0"/>
                <a:cs typeface="Times New Roman" pitchFamily="18" charset="0"/>
              </a:rPr>
              <a:t>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hưởng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ma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an </a:t>
            </a:r>
          </a:p>
          <a:p>
            <a:pPr algn="ctr"/>
            <a:r>
              <a:rPr lang="en-US" sz="2400" b="1" dirty="0" err="1" smtClean="0">
                <a:latin typeface="Times New Roman" pitchFamily="18" charset="0"/>
                <a:cs typeface="Times New Roman" pitchFamily="18" charset="0"/>
              </a:rPr>
              <a:t>toàn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endParaRPr lang="en-US" sz="2400" b="1" dirty="0">
              <a:latin typeface="Times New Roman" pitchFamily="18" charset="0"/>
              <a:cs typeface="Times New Roman" pitchFamily="18" charset="0"/>
            </a:endParaRPr>
          </a:p>
        </p:txBody>
      </p:sp>
      <p:sp>
        <p:nvSpPr>
          <p:cNvPr id="134158" name="AutoShape 14"/>
          <p:cNvSpPr>
            <a:spLocks noChangeArrowheads="1"/>
          </p:cNvSpPr>
          <p:nvPr/>
        </p:nvSpPr>
        <p:spPr bwMode="auto">
          <a:xfrm>
            <a:off x="228381" y="3151414"/>
            <a:ext cx="3236133" cy="2318287"/>
          </a:xfrm>
          <a:prstGeom prst="irregularSeal1">
            <a:avLst/>
          </a:prstGeom>
          <a:solidFill>
            <a:schemeClr val="bg1"/>
          </a:solidFill>
          <a:ln w="9525">
            <a:solidFill>
              <a:srgbClr val="006600"/>
            </a:solidFill>
            <a:miter lim="800000"/>
            <a:headEnd/>
            <a:tailEnd/>
          </a:ln>
        </p:spPr>
        <p:txBody>
          <a:bodyPr wrap="none" anchor="ctr"/>
          <a:lstStyle/>
          <a:p>
            <a:pPr algn="ct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022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checkerboard(across)">
                                      <p:cBhvr>
                                        <p:cTn id="7" dur="500"/>
                                        <p:tgtEl>
                                          <p:spTgt spid="13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Effect transition="in" filter="checkerboard(across)">
                                      <p:cBhvr>
                                        <p:cTn id="12" dur="500"/>
                                        <p:tgtEl>
                                          <p:spTgt spid="13414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checkerboard(across)">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4146"/>
                                        </p:tgtEl>
                                        <p:attrNameLst>
                                          <p:attrName>style.visibility</p:attrName>
                                        </p:attrNameLst>
                                      </p:cBhvr>
                                      <p:to>
                                        <p:strVal val="visible"/>
                                      </p:to>
                                    </p:set>
                                    <p:anim calcmode="lin" valueType="num">
                                      <p:cBhvr additive="base">
                                        <p:cTn id="20" dur="500" fill="hold"/>
                                        <p:tgtEl>
                                          <p:spTgt spid="134146"/>
                                        </p:tgtEl>
                                        <p:attrNameLst>
                                          <p:attrName>ppt_x</p:attrName>
                                        </p:attrNameLst>
                                      </p:cBhvr>
                                      <p:tavLst>
                                        <p:tav tm="0">
                                          <p:val>
                                            <p:strVal val="#ppt_x"/>
                                          </p:val>
                                        </p:tav>
                                        <p:tav tm="100000">
                                          <p:val>
                                            <p:strVal val="#ppt_x"/>
                                          </p:val>
                                        </p:tav>
                                      </p:tavLst>
                                    </p:anim>
                                    <p:anim calcmode="lin" valueType="num">
                                      <p:cBhvr additive="base">
                                        <p:cTn id="21" dur="500" fill="hold"/>
                                        <p:tgtEl>
                                          <p:spTgt spid="1341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4155"/>
                                        </p:tgtEl>
                                        <p:attrNameLst>
                                          <p:attrName>style.visibility</p:attrName>
                                        </p:attrNameLst>
                                      </p:cBhvr>
                                      <p:to>
                                        <p:strVal val="visible"/>
                                      </p:to>
                                    </p:set>
                                    <p:anim calcmode="lin" valueType="num">
                                      <p:cBhvr additive="base">
                                        <p:cTn id="24" dur="500" fill="hold"/>
                                        <p:tgtEl>
                                          <p:spTgt spid="134155"/>
                                        </p:tgtEl>
                                        <p:attrNameLst>
                                          <p:attrName>ppt_x</p:attrName>
                                        </p:attrNameLst>
                                      </p:cBhvr>
                                      <p:tavLst>
                                        <p:tav tm="0">
                                          <p:val>
                                            <p:strVal val="#ppt_x"/>
                                          </p:val>
                                        </p:tav>
                                        <p:tav tm="100000">
                                          <p:val>
                                            <p:strVal val="#ppt_x"/>
                                          </p:val>
                                        </p:tav>
                                      </p:tavLst>
                                    </p:anim>
                                    <p:anim calcmode="lin" valueType="num">
                                      <p:cBhvr additive="base">
                                        <p:cTn id="25" dur="500" fill="hold"/>
                                        <p:tgtEl>
                                          <p:spTgt spid="13415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34151"/>
                                        </p:tgtEl>
                                        <p:attrNameLst>
                                          <p:attrName>style.visibility</p:attrName>
                                        </p:attrNameLst>
                                      </p:cBhvr>
                                      <p:to>
                                        <p:strVal val="visible"/>
                                      </p:to>
                                    </p:set>
                                    <p:animEffect transition="in" filter="diamond(in)">
                                      <p:cBhvr>
                                        <p:cTn id="30" dur="2000"/>
                                        <p:tgtEl>
                                          <p:spTgt spid="13415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34156"/>
                                        </p:tgtEl>
                                        <p:attrNameLst>
                                          <p:attrName>style.visibility</p:attrName>
                                        </p:attrNameLst>
                                      </p:cBhvr>
                                      <p:to>
                                        <p:strVal val="visible"/>
                                      </p:to>
                                    </p:set>
                                    <p:animEffect transition="in" filter="diamond(in)">
                                      <p:cBhvr>
                                        <p:cTn id="33" dur="2000"/>
                                        <p:tgtEl>
                                          <p:spTgt spid="1341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4150"/>
                                        </p:tgtEl>
                                        <p:attrNameLst>
                                          <p:attrName>style.visibility</p:attrName>
                                        </p:attrNameLst>
                                      </p:cBhvr>
                                      <p:to>
                                        <p:strVal val="visible"/>
                                      </p:to>
                                    </p:set>
                                    <p:animEffect transition="in" filter="diamond(in)">
                                      <p:cBhvr>
                                        <p:cTn id="38" dur="2000"/>
                                        <p:tgtEl>
                                          <p:spTgt spid="13415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34157"/>
                                        </p:tgtEl>
                                        <p:attrNameLst>
                                          <p:attrName>style.visibility</p:attrName>
                                        </p:attrNameLst>
                                      </p:cBhvr>
                                      <p:to>
                                        <p:strVal val="visible"/>
                                      </p:to>
                                    </p:set>
                                    <p:animEffect transition="in" filter="diamond(in)">
                                      <p:cBhvr>
                                        <p:cTn id="41" dur="2000"/>
                                        <p:tgtEl>
                                          <p:spTgt spid="1341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4148"/>
                                        </p:tgtEl>
                                        <p:attrNameLst>
                                          <p:attrName>style.visibility</p:attrName>
                                        </p:attrNameLst>
                                      </p:cBhvr>
                                      <p:to>
                                        <p:strVal val="visible"/>
                                      </p:to>
                                    </p:set>
                                    <p:anim calcmode="lin" valueType="num">
                                      <p:cBhvr additive="base">
                                        <p:cTn id="46" dur="500" fill="hold"/>
                                        <p:tgtEl>
                                          <p:spTgt spid="134148"/>
                                        </p:tgtEl>
                                        <p:attrNameLst>
                                          <p:attrName>ppt_x</p:attrName>
                                        </p:attrNameLst>
                                      </p:cBhvr>
                                      <p:tavLst>
                                        <p:tav tm="0">
                                          <p:val>
                                            <p:strVal val="#ppt_x"/>
                                          </p:val>
                                        </p:tav>
                                        <p:tav tm="100000">
                                          <p:val>
                                            <p:strVal val="#ppt_x"/>
                                          </p:val>
                                        </p:tav>
                                      </p:tavLst>
                                    </p:anim>
                                    <p:anim calcmode="lin" valueType="num">
                                      <p:cBhvr additive="base">
                                        <p:cTn id="47" dur="500" fill="hold"/>
                                        <p:tgtEl>
                                          <p:spTgt spid="13414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4158"/>
                                        </p:tgtEl>
                                        <p:attrNameLst>
                                          <p:attrName>style.visibility</p:attrName>
                                        </p:attrNameLst>
                                      </p:cBhvr>
                                      <p:to>
                                        <p:strVal val="visible"/>
                                      </p:to>
                                    </p:set>
                                    <p:anim calcmode="lin" valueType="num">
                                      <p:cBhvr additive="base">
                                        <p:cTn id="50" dur="500" fill="hold"/>
                                        <p:tgtEl>
                                          <p:spTgt spid="134158"/>
                                        </p:tgtEl>
                                        <p:attrNameLst>
                                          <p:attrName>ppt_x</p:attrName>
                                        </p:attrNameLst>
                                      </p:cBhvr>
                                      <p:tavLst>
                                        <p:tav tm="0">
                                          <p:val>
                                            <p:strVal val="#ppt_x"/>
                                          </p:val>
                                        </p:tav>
                                        <p:tav tm="100000">
                                          <p:val>
                                            <p:strVal val="#ppt_x"/>
                                          </p:val>
                                        </p:tav>
                                      </p:tavLst>
                                    </p:anim>
                                    <p:anim calcmode="lin" valueType="num">
                                      <p:cBhvr additive="base">
                                        <p:cTn id="51" dur="500" fill="hold"/>
                                        <p:tgtEl>
                                          <p:spTgt spid="134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P spid="134155" grpId="0" animBg="1"/>
      <p:bldP spid="134156" grpId="0" animBg="1"/>
      <p:bldP spid="134157" grpId="0" animBg="1"/>
      <p:bldP spid="1341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651000" y="578644"/>
            <a:ext cx="8890000" cy="671512"/>
          </a:xfrm>
          <a:prstGeom prst="rect">
            <a:avLst/>
          </a:prstGeom>
        </p:spPr>
        <p:txBody>
          <a:bodyPr wrap="none" fromWordArt="1">
            <a:prstTxWarp prst="textPlain">
              <a:avLst>
                <a:gd name="adj" fmla="val 50000"/>
              </a:avLst>
            </a:prstTxWarp>
          </a:bodyPr>
          <a:lstStyle/>
          <a:p>
            <a:pPr algn="ctr"/>
            <a:r>
              <a:rPr lang="vi-VN"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HƯỚNG </a:t>
            </a:r>
            <a:r>
              <a:rPr lang="vi-VN" sz="2800" b="1" kern="10" dirty="0" smtClean="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DẪN HỌC TẬP</a:t>
            </a:r>
            <a:endParaRPr lang="en-US"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endParaRPr>
          </a:p>
        </p:txBody>
      </p:sp>
      <p:sp>
        <p:nvSpPr>
          <p:cNvPr id="3" name="Text Box 4"/>
          <p:cNvSpPr txBox="1">
            <a:spLocks noChangeArrowheads="1"/>
          </p:cNvSpPr>
          <p:nvPr/>
        </p:nvSpPr>
        <p:spPr bwMode="auto">
          <a:xfrm>
            <a:off x="482600" y="2325757"/>
            <a:ext cx="10058400" cy="3416320"/>
          </a:xfrm>
          <a:prstGeom prst="rect">
            <a:avLst/>
          </a:prstGeom>
          <a:noFill/>
          <a:ln w="9525">
            <a:noFill/>
            <a:miter lim="800000"/>
            <a:headEnd/>
            <a:tailEnd/>
          </a:ln>
          <a:effectLst/>
        </p:spPr>
        <p:txBody>
          <a:bodyPr>
            <a:spAutoFit/>
          </a:bodyPr>
          <a:lstStyle/>
          <a:p>
            <a:pPr eaLnBrk="1" hangingPunct="1">
              <a:buFontTx/>
              <a:buChar char="-"/>
            </a:pPr>
            <a:r>
              <a:rPr lang="en-US" sz="5400" b="1" dirty="0">
                <a:solidFill>
                  <a:srgbClr val="FF0000"/>
                </a:solidFill>
                <a:latin typeface="Times New Roman" pitchFamily="18" charset="0"/>
              </a:rPr>
              <a:t> </a:t>
            </a:r>
            <a:r>
              <a:rPr lang="en-US" sz="5400" b="1" dirty="0" err="1">
                <a:solidFill>
                  <a:srgbClr val="FF0000"/>
                </a:solidFill>
                <a:latin typeface="Times New Roman" pitchFamily="18" charset="0"/>
              </a:rPr>
              <a:t>Học</a:t>
            </a:r>
            <a:r>
              <a:rPr lang="en-US" sz="5400" b="1" dirty="0">
                <a:solidFill>
                  <a:srgbClr val="FF0000"/>
                </a:solidFill>
                <a:latin typeface="Times New Roman" pitchFamily="18" charset="0"/>
              </a:rPr>
              <a:t> </a:t>
            </a:r>
            <a:r>
              <a:rPr lang="en-US" sz="5400" b="1" dirty="0" err="1" smtClean="0">
                <a:solidFill>
                  <a:srgbClr val="FF0000"/>
                </a:solidFill>
                <a:latin typeface="Times New Roman" pitchFamily="18" charset="0"/>
              </a:rPr>
              <a:t>bài</a:t>
            </a:r>
            <a:r>
              <a:rPr lang="en-US" sz="5400" b="1" dirty="0" smtClean="0">
                <a:solidFill>
                  <a:srgbClr val="FF0000"/>
                </a:solidFill>
                <a:latin typeface="Times New Roman" pitchFamily="18" charset="0"/>
              </a:rPr>
              <a:t> </a:t>
            </a:r>
            <a:r>
              <a:rPr lang="en-US" sz="5400" b="1" dirty="0" err="1" smtClean="0">
                <a:solidFill>
                  <a:srgbClr val="FF0000"/>
                </a:solidFill>
                <a:latin typeface="Times New Roman" pitchFamily="18" charset="0"/>
              </a:rPr>
              <a:t>theo</a:t>
            </a:r>
            <a:r>
              <a:rPr lang="en-US" sz="5400" b="1" dirty="0" smtClean="0">
                <a:solidFill>
                  <a:srgbClr val="FF0000"/>
                </a:solidFill>
                <a:latin typeface="Times New Roman" pitchFamily="18" charset="0"/>
              </a:rPr>
              <a:t> </a:t>
            </a:r>
            <a:r>
              <a:rPr lang="en-US" sz="5400" b="1" dirty="0" err="1" smtClean="0">
                <a:solidFill>
                  <a:srgbClr val="FF0000"/>
                </a:solidFill>
                <a:latin typeface="Times New Roman" pitchFamily="18" charset="0"/>
              </a:rPr>
              <a:t>bài</a:t>
            </a:r>
            <a:r>
              <a:rPr lang="en-US" sz="5400" b="1" dirty="0" smtClean="0">
                <a:solidFill>
                  <a:srgbClr val="FF0000"/>
                </a:solidFill>
                <a:latin typeface="Times New Roman" pitchFamily="18" charset="0"/>
              </a:rPr>
              <a:t> </a:t>
            </a:r>
            <a:r>
              <a:rPr lang="en-US" sz="5400" b="1" dirty="0" err="1" smtClean="0">
                <a:solidFill>
                  <a:srgbClr val="FF0000"/>
                </a:solidFill>
                <a:latin typeface="Times New Roman" pitchFamily="18" charset="0"/>
              </a:rPr>
              <a:t>ghi</a:t>
            </a:r>
            <a:endParaRPr lang="en-US" sz="5400" b="1" dirty="0">
              <a:solidFill>
                <a:srgbClr val="FF0000"/>
              </a:solidFill>
              <a:latin typeface="Times New Roman" pitchFamily="18" charset="0"/>
            </a:endParaRPr>
          </a:p>
          <a:p>
            <a:pPr eaLnBrk="1" hangingPunct="1">
              <a:buFontTx/>
              <a:buChar char="-"/>
            </a:pPr>
            <a:r>
              <a:rPr lang="en-US" sz="5400" b="1" dirty="0" smtClean="0">
                <a:solidFill>
                  <a:srgbClr val="FF0000"/>
                </a:solidFill>
                <a:latin typeface="Times New Roman" pitchFamily="18" charset="0"/>
              </a:rPr>
              <a:t> </a:t>
            </a:r>
            <a:r>
              <a:rPr lang="en-US" sz="5400" b="1" dirty="0" err="1" smtClean="0">
                <a:solidFill>
                  <a:srgbClr val="FF0000"/>
                </a:solidFill>
                <a:latin typeface="Times New Roman" pitchFamily="18" charset="0"/>
              </a:rPr>
              <a:t>Làm</a:t>
            </a:r>
            <a:r>
              <a:rPr lang="en-US" sz="5400" b="1" dirty="0" smtClean="0">
                <a:solidFill>
                  <a:srgbClr val="FF0000"/>
                </a:solidFill>
                <a:latin typeface="Times New Roman" pitchFamily="18" charset="0"/>
              </a:rPr>
              <a:t> </a:t>
            </a:r>
            <a:r>
              <a:rPr lang="en-US" sz="5400" b="1" dirty="0" err="1">
                <a:solidFill>
                  <a:srgbClr val="FF0000"/>
                </a:solidFill>
                <a:latin typeface="Times New Roman" pitchFamily="18" charset="0"/>
              </a:rPr>
              <a:t>bài</a:t>
            </a:r>
            <a:r>
              <a:rPr lang="en-US" sz="5400" b="1" dirty="0">
                <a:solidFill>
                  <a:srgbClr val="FF0000"/>
                </a:solidFill>
                <a:latin typeface="Times New Roman" pitchFamily="18" charset="0"/>
              </a:rPr>
              <a:t> </a:t>
            </a:r>
            <a:r>
              <a:rPr lang="en-US" sz="5400" b="1" dirty="0" err="1">
                <a:solidFill>
                  <a:srgbClr val="FF0000"/>
                </a:solidFill>
                <a:latin typeface="Times New Roman" pitchFamily="18" charset="0"/>
              </a:rPr>
              <a:t>tập</a:t>
            </a:r>
            <a:r>
              <a:rPr lang="en-US" sz="5400" b="1" dirty="0">
                <a:solidFill>
                  <a:srgbClr val="FF0000"/>
                </a:solidFill>
                <a:latin typeface="Times New Roman" pitchFamily="18" charset="0"/>
              </a:rPr>
              <a:t>: </a:t>
            </a:r>
            <a:r>
              <a:rPr lang="en-US" sz="5400" b="1" dirty="0" err="1" smtClean="0">
                <a:solidFill>
                  <a:srgbClr val="FF0000"/>
                </a:solidFill>
                <a:latin typeface="Times New Roman" pitchFamily="18" charset="0"/>
              </a:rPr>
              <a:t>Phần</a:t>
            </a:r>
            <a:r>
              <a:rPr lang="en-US" sz="5400" b="1" dirty="0" smtClean="0">
                <a:solidFill>
                  <a:srgbClr val="FF0000"/>
                </a:solidFill>
                <a:latin typeface="Times New Roman" pitchFamily="18" charset="0"/>
              </a:rPr>
              <a:t> </a:t>
            </a:r>
            <a:r>
              <a:rPr lang="en-US" sz="5400" b="1" dirty="0" err="1">
                <a:solidFill>
                  <a:srgbClr val="FF0000"/>
                </a:solidFill>
                <a:latin typeface="Times New Roman" pitchFamily="18" charset="0"/>
              </a:rPr>
              <a:t>bài</a:t>
            </a:r>
            <a:r>
              <a:rPr lang="en-US" sz="5400" b="1" dirty="0">
                <a:solidFill>
                  <a:srgbClr val="FF0000"/>
                </a:solidFill>
                <a:latin typeface="Times New Roman" pitchFamily="18" charset="0"/>
              </a:rPr>
              <a:t> </a:t>
            </a:r>
            <a:r>
              <a:rPr lang="en-US" sz="5400" b="1" dirty="0" err="1">
                <a:solidFill>
                  <a:srgbClr val="FF0000"/>
                </a:solidFill>
                <a:latin typeface="Times New Roman" pitchFamily="18" charset="0"/>
              </a:rPr>
              <a:t>tập</a:t>
            </a:r>
            <a:r>
              <a:rPr lang="en-US" sz="5400" b="1" dirty="0">
                <a:solidFill>
                  <a:srgbClr val="FF0000"/>
                </a:solidFill>
                <a:latin typeface="Times New Roman" pitchFamily="18" charset="0"/>
              </a:rPr>
              <a:t>.</a:t>
            </a:r>
          </a:p>
          <a:p>
            <a:pPr eaLnBrk="1" hangingPunct="1">
              <a:buFontTx/>
              <a:buChar char="-"/>
            </a:pPr>
            <a:r>
              <a:rPr lang="en-US" sz="5400" b="1" dirty="0" smtClean="0">
                <a:solidFill>
                  <a:srgbClr val="FF0000"/>
                </a:solidFill>
                <a:latin typeface="Times New Roman" pitchFamily="18" charset="0"/>
              </a:rPr>
              <a:t> </a:t>
            </a:r>
            <a:r>
              <a:rPr lang="en-US" sz="5400" b="1" dirty="0" err="1" smtClean="0">
                <a:solidFill>
                  <a:srgbClr val="FF0000"/>
                </a:solidFill>
                <a:latin typeface="Times New Roman" pitchFamily="18" charset="0"/>
              </a:rPr>
              <a:t>Xem</a:t>
            </a:r>
            <a:r>
              <a:rPr lang="en-US" sz="5400" b="1" dirty="0" smtClean="0">
                <a:solidFill>
                  <a:srgbClr val="FF0000"/>
                </a:solidFill>
                <a:latin typeface="Times New Roman" pitchFamily="18" charset="0"/>
              </a:rPr>
              <a:t> </a:t>
            </a:r>
            <a:r>
              <a:rPr lang="en-US" sz="5400" b="1" dirty="0" err="1">
                <a:solidFill>
                  <a:srgbClr val="FF0000"/>
                </a:solidFill>
                <a:latin typeface="Times New Roman" pitchFamily="18" charset="0"/>
              </a:rPr>
              <a:t>trước</a:t>
            </a:r>
            <a:r>
              <a:rPr lang="en-US" sz="5400" b="1" dirty="0">
                <a:solidFill>
                  <a:srgbClr val="FF0000"/>
                </a:solidFill>
                <a:latin typeface="Times New Roman" pitchFamily="18" charset="0"/>
              </a:rPr>
              <a:t> </a:t>
            </a:r>
            <a:r>
              <a:rPr lang="en-US" sz="5400" b="1" dirty="0" err="1">
                <a:solidFill>
                  <a:srgbClr val="FF0000"/>
                </a:solidFill>
                <a:latin typeface="Times New Roman" pitchFamily="18" charset="0"/>
              </a:rPr>
              <a:t>nội</a:t>
            </a:r>
            <a:r>
              <a:rPr lang="en-US" sz="5400" b="1" dirty="0">
                <a:solidFill>
                  <a:srgbClr val="FF0000"/>
                </a:solidFill>
                <a:latin typeface="Times New Roman" pitchFamily="18" charset="0"/>
              </a:rPr>
              <a:t> dung </a:t>
            </a:r>
            <a:r>
              <a:rPr lang="en-US" sz="5400" b="1" dirty="0" err="1">
                <a:solidFill>
                  <a:srgbClr val="FF0000"/>
                </a:solidFill>
                <a:latin typeface="Times New Roman" pitchFamily="18" charset="0"/>
              </a:rPr>
              <a:t>bài</a:t>
            </a:r>
            <a:r>
              <a:rPr lang="en-US" sz="5400" b="1" dirty="0">
                <a:solidFill>
                  <a:srgbClr val="FF0000"/>
                </a:solidFill>
                <a:latin typeface="Times New Roman" pitchFamily="18" charset="0"/>
              </a:rPr>
              <a:t> </a:t>
            </a:r>
            <a:r>
              <a:rPr lang="en-US" sz="5400" b="1" dirty="0" smtClean="0">
                <a:solidFill>
                  <a:srgbClr val="FF0000"/>
                </a:solidFill>
                <a:latin typeface="Times New Roman" pitchFamily="18" charset="0"/>
              </a:rPr>
              <a:t>41</a:t>
            </a:r>
          </a:p>
          <a:p>
            <a:pPr eaLnBrk="1" hangingPunct="1"/>
            <a:endParaRPr lang="en-US" sz="5400" b="1" dirty="0">
              <a:solidFill>
                <a:srgbClr val="FF0000"/>
              </a:solidFill>
              <a:latin typeface="Times New Roman" pitchFamily="18" charset="0"/>
            </a:endParaRPr>
          </a:p>
        </p:txBody>
      </p:sp>
    </p:spTree>
    <p:extLst>
      <p:ext uri="{BB962C8B-B14F-4D97-AF65-F5344CB8AC3E}">
        <p14:creationId xmlns:p14="http://schemas.microsoft.com/office/powerpoint/2010/main" val="282425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7074542"/>
              </p:ext>
            </p:extLst>
          </p:nvPr>
        </p:nvGraphicFramePr>
        <p:xfrm>
          <a:off x="189186" y="140069"/>
          <a:ext cx="11808370" cy="6370424"/>
        </p:xfrm>
        <a:graphic>
          <a:graphicData uri="http://schemas.openxmlformats.org/drawingml/2006/table">
            <a:tbl>
              <a:tblPr firstRow="1" firstCol="1" bandRow="1">
                <a:tableStyleId>{5C22544A-7EE6-4342-B048-85BDC9FD1C3A}</a:tableStyleId>
              </a:tblPr>
              <a:tblGrid>
                <a:gridCol w="5233806">
                  <a:extLst>
                    <a:ext uri="{9D8B030D-6E8A-4147-A177-3AD203B41FA5}">
                      <a16:colId xmlns="" xmlns:a16="http://schemas.microsoft.com/office/drawing/2014/main" val="1719262719"/>
                    </a:ext>
                  </a:extLst>
                </a:gridCol>
                <a:gridCol w="6574564">
                  <a:extLst>
                    <a:ext uri="{9D8B030D-6E8A-4147-A177-3AD203B41FA5}">
                      <a16:colId xmlns="" xmlns:a16="http://schemas.microsoft.com/office/drawing/2014/main" val="2160899047"/>
                    </a:ext>
                  </a:extLst>
                </a:gridCol>
              </a:tblGrid>
              <a:tr h="648207">
                <a:tc gridSpan="2">
                  <a:txBody>
                    <a:bodyPr/>
                    <a:lstStyle/>
                    <a:p>
                      <a:pPr algn="ctr">
                        <a:lnSpc>
                          <a:spcPct val="107000"/>
                        </a:lnSpc>
                        <a:spcAft>
                          <a:spcPts val="0"/>
                        </a:spcAft>
                      </a:pPr>
                      <a:r>
                        <a:rPr lang="en-US" sz="3200" b="1" dirty="0" smtClean="0">
                          <a:solidFill>
                            <a:srgbClr val="FF0000"/>
                          </a:solidFill>
                          <a:effectLst/>
                          <a:latin typeface="Times New Roman" panose="02020603050405020304" pitchFamily="18" charset="0"/>
                          <a:cs typeface="Times New Roman" panose="02020603050405020304" pitchFamily="18" charset="0"/>
                        </a:rPr>
                        <a:t>HƯỚNG</a:t>
                      </a:r>
                      <a:r>
                        <a:rPr lang="en-US" sz="3200" b="1" baseline="0" dirty="0" smtClean="0">
                          <a:solidFill>
                            <a:srgbClr val="FF0000"/>
                          </a:solidFill>
                          <a:effectLst/>
                          <a:latin typeface="Times New Roman" panose="02020603050405020304" pitchFamily="18" charset="0"/>
                          <a:cs typeface="Times New Roman" panose="02020603050405020304" pitchFamily="18" charset="0"/>
                        </a:rPr>
                        <a:t> DẪN</a:t>
                      </a:r>
                      <a:endParaRPr lang="vi-VN" sz="32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vi-VN"/>
                    </a:p>
                  </a:txBody>
                  <a:tcPr/>
                </a:tc>
                <a:extLst>
                  <a:ext uri="{0D108BD9-81ED-4DB2-BD59-A6C34878D82A}">
                    <a16:rowId xmlns="" xmlns:a16="http://schemas.microsoft.com/office/drawing/2014/main" val="3219173295"/>
                  </a:ext>
                </a:extLst>
              </a:tr>
              <a:tr h="1501612">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1:</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 hay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sz="2800" b="1" dirty="0"/>
                    </a:p>
                  </a:txBody>
                  <a:tcPr marL="68580" marR="68580" marT="0" marB="0">
                    <a:solidFill>
                      <a:schemeClr val="accent3">
                        <a:lumMod val="20000"/>
                        <a:lumOff val="80000"/>
                      </a:schemeClr>
                    </a:solidFill>
                  </a:tcPr>
                </a:tc>
                <a:extLst>
                  <a:ext uri="{0D108BD9-81ED-4DB2-BD59-A6C34878D82A}">
                    <a16:rowId xmlns="" xmlns:a16="http://schemas.microsoft.com/office/drawing/2014/main" val="7549913"/>
                  </a:ext>
                </a:extLst>
              </a:tr>
              <a:tr h="1667257">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trượt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tại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 xmlns:a16="http://schemas.microsoft.com/office/drawing/2014/main" val="1483088374"/>
                  </a:ext>
                </a:extLst>
              </a:tr>
              <a:tr h="990809">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Khái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niệm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lực</a:t>
                      </a:r>
                      <a:r>
                        <a:rPr lang="en-US" sz="2800" dirty="0" smtClean="0">
                          <a:solidFill>
                            <a:schemeClr val="tx1"/>
                          </a:solidFill>
                          <a:latin typeface="Times New Roman" panose="02020603050405020304" pitchFamily="18" charset="0"/>
                          <a:cs typeface="Times New Roman" panose="02020603050405020304" pitchFamily="18" charset="0"/>
                        </a:rPr>
                        <a:t> ma </a:t>
                      </a:r>
                      <a:r>
                        <a:rPr lang="en-US" sz="2800" dirty="0" err="1" smtClean="0">
                          <a:solidFill>
                            <a:schemeClr val="tx1"/>
                          </a:solidFill>
                          <a:latin typeface="Times New Roman" panose="02020603050405020304" pitchFamily="18" charset="0"/>
                          <a:cs typeface="Times New Roman" panose="02020603050405020304" pitchFamily="18" charset="0"/>
                        </a:rPr>
                        <a:t>sát</a:t>
                      </a:r>
                      <a:endParaRPr lang="en-US" sz="2800" dirty="0" smtClean="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dirty="0"/>
                    </a:p>
                  </a:txBody>
                  <a:tcPr marL="68580" marR="68580" marT="0" marB="0">
                    <a:solidFill>
                      <a:schemeClr val="accent3">
                        <a:lumMod val="20000"/>
                        <a:lumOff val="80000"/>
                      </a:schemeClr>
                    </a:solidFill>
                  </a:tcPr>
                </a:tc>
                <a:extLst>
                  <a:ext uri="{0D108BD9-81ED-4DB2-BD59-A6C34878D82A}">
                    <a16:rowId xmlns="" xmlns:a16="http://schemas.microsoft.com/office/drawing/2014/main" val="463560105"/>
                  </a:ext>
                </a:extLst>
              </a:tr>
              <a:tr h="1562539">
                <a:tc>
                  <a:txBody>
                    <a:bodyPr/>
                    <a:lstStyle/>
                    <a:p>
                      <a:pPr algn="just">
                        <a:lnSpc>
                          <a:spcPct val="107000"/>
                        </a:lnSpc>
                        <a:spcAft>
                          <a:spcPts val="0"/>
                        </a:spcAft>
                      </a:pP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4: </a:t>
                      </a:r>
                      <a:r>
                        <a:rPr lang="en-US" sz="2800" dirty="0" err="1" smtClean="0">
                          <a:solidFill>
                            <a:schemeClr val="tx1"/>
                          </a:solidFill>
                          <a:latin typeface="Times New Roman" pitchFamily="18" charset="0"/>
                          <a:cs typeface="Times New Roman" pitchFamily="18" charset="0"/>
                        </a:rPr>
                        <a:t>Dựa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giải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ma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a:t>
                      </a: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 xmlns:a16="http://schemas.microsoft.com/office/drawing/2014/main" val="4196921172"/>
                  </a:ext>
                </a:extLst>
              </a:tr>
            </a:tbl>
          </a:graphicData>
        </a:graphic>
      </p:graphicFrame>
      <p:sp>
        <p:nvSpPr>
          <p:cNvPr id="5" name="Rectangle 4"/>
          <p:cNvSpPr/>
          <p:nvPr/>
        </p:nvSpPr>
        <p:spPr>
          <a:xfrm>
            <a:off x="5525811" y="853766"/>
            <a:ext cx="6385034" cy="954107"/>
          </a:xfrm>
          <a:prstGeom prst="rect">
            <a:avLst/>
          </a:prstGeom>
          <a:ln>
            <a:noFill/>
          </a:ln>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endParaRPr lang="vi-VN" sz="2800" b="1" dirty="0">
              <a:solidFill>
                <a:srgbClr val="0000FF"/>
              </a:solidFill>
            </a:endParaRPr>
          </a:p>
        </p:txBody>
      </p:sp>
      <p:sp>
        <p:nvSpPr>
          <p:cNvPr id="6" name="Rectangle 5"/>
          <p:cNvSpPr/>
          <p:nvPr/>
        </p:nvSpPr>
        <p:spPr>
          <a:xfrm>
            <a:off x="5470633" y="2425896"/>
            <a:ext cx="6558455" cy="1384995"/>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40.1 </a:t>
            </a:r>
            <a:r>
              <a:rPr lang="en-US" sz="2800" b="1" dirty="0" err="1" smtClean="0">
                <a:solidFill>
                  <a:srgbClr val="0000FF"/>
                </a:solidFill>
                <a:latin typeface="Times New Roman" panose="02020603050405020304" pitchFamily="18" charset="0"/>
                <a:cs typeface="Times New Roman" panose="02020603050405020304" pitchFamily="18" charset="0"/>
              </a:rPr>
              <a:t>mặt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gồ</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ghề</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40.2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nhẵn</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trở</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nhau</a:t>
            </a:r>
            <a:endParaRPr lang="vi-VN" sz="2800" b="1" dirty="0">
              <a:solidFill>
                <a:srgbClr val="0000FF"/>
              </a:solidFill>
            </a:endParaRPr>
          </a:p>
        </p:txBody>
      </p:sp>
      <p:sp>
        <p:nvSpPr>
          <p:cNvPr id="7" name="Rectangle 6"/>
          <p:cNvSpPr/>
          <p:nvPr/>
        </p:nvSpPr>
        <p:spPr>
          <a:xfrm>
            <a:off x="5486400" y="3879520"/>
            <a:ext cx="6385034" cy="1077218"/>
          </a:xfrm>
          <a:prstGeom prst="rect">
            <a:avLst/>
          </a:prstGeom>
        </p:spPr>
        <p:txBody>
          <a:bodyPr wrap="square">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a:t>
            </a:r>
          </a:p>
        </p:txBody>
      </p:sp>
      <p:sp>
        <p:nvSpPr>
          <p:cNvPr id="8" name="Rectangle 7"/>
          <p:cNvSpPr/>
          <p:nvPr/>
        </p:nvSpPr>
        <p:spPr>
          <a:xfrm>
            <a:off x="5423342" y="4945905"/>
            <a:ext cx="6542688" cy="1569660"/>
          </a:xfrm>
          <a:prstGeom prst="rect">
            <a:avLst/>
          </a:prstGeom>
          <a:noFill/>
        </p:spPr>
        <p:txBody>
          <a:bodyPr wrap="square">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Nguyên</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nhân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sự</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tương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165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06" y="988368"/>
            <a:ext cx="2159566"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351692" y="1947239"/>
            <a:ext cx="5533293" cy="3539430"/>
          </a:xfrm>
          <a:prstGeom prst="rect">
            <a:avLst/>
          </a:prstGeom>
        </p:spPr>
        <p:txBody>
          <a:bodyPr wrap="square">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a:t>
            </a:r>
          </a:p>
          <a:p>
            <a:pPr algn="just"/>
            <a:endParaRPr lang="en-US" sz="3200" dirty="0">
              <a:solidFill>
                <a:srgbClr val="0000FF"/>
              </a:solidFill>
              <a:latin typeface="Times New Roman" pitchFamily="18" charset="0"/>
              <a:cs typeface="Times New Roman" pitchFamily="18" charset="0"/>
            </a:endParaRP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Nguyên</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9031" y="0"/>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pic>
        <p:nvPicPr>
          <p:cNvPr id="5" name="Shape 2668"/>
          <p:cNvPicPr/>
          <p:nvPr/>
        </p:nvPicPr>
        <p:blipFill>
          <a:blip r:embed="rId2"/>
          <a:stretch/>
        </p:blipFill>
        <p:spPr>
          <a:xfrm>
            <a:off x="6548285" y="1907458"/>
            <a:ext cx="5449276" cy="1289513"/>
          </a:xfrm>
          <a:prstGeom prst="rect">
            <a:avLst/>
          </a:prstGeom>
        </p:spPr>
      </p:pic>
      <p:pic>
        <p:nvPicPr>
          <p:cNvPr id="6" name="Shape 2672"/>
          <p:cNvPicPr/>
          <p:nvPr/>
        </p:nvPicPr>
        <p:blipFill>
          <a:blip r:embed="rId3"/>
          <a:stretch/>
        </p:blipFill>
        <p:spPr>
          <a:xfrm>
            <a:off x="6548286" y="3669323"/>
            <a:ext cx="5449276" cy="1295967"/>
          </a:xfrm>
          <a:prstGeom prst="rect">
            <a:avLst/>
          </a:prstGeom>
        </p:spPr>
      </p:pic>
      <p:grpSp>
        <p:nvGrpSpPr>
          <p:cNvPr id="7" name="Group 6"/>
          <p:cNvGrpSpPr/>
          <p:nvPr/>
        </p:nvGrpSpPr>
        <p:grpSpPr>
          <a:xfrm>
            <a:off x="9893607" y="2710862"/>
            <a:ext cx="905771" cy="111166"/>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p:cNvGrpSpPr/>
          <p:nvPr/>
        </p:nvGrpSpPr>
        <p:grpSpPr>
          <a:xfrm>
            <a:off x="9846311" y="4460834"/>
            <a:ext cx="669289" cy="126932"/>
            <a:chOff x="10634587" y="2285193"/>
            <a:chExt cx="738554" cy="98002"/>
          </a:xfrm>
        </p:grpSpPr>
        <p:cxnSp>
          <p:nvCxnSpPr>
            <p:cNvPr id="11" name="Straight Arrow Connector 10"/>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68185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83" y="326216"/>
            <a:ext cx="4232249"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Ví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lực</a:t>
            </a:r>
            <a:r>
              <a:rPr lang="en-US" sz="3600" b="1" dirty="0" smtClean="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pic>
        <p:nvPicPr>
          <p:cNvPr id="6" name="Shape 2700"/>
          <p:cNvPicPr/>
          <p:nvPr/>
        </p:nvPicPr>
        <p:blipFill rotWithShape="1">
          <a:blip r:embed="rId2"/>
          <a:srcRect r="45895"/>
          <a:stretch/>
        </p:blipFill>
        <p:spPr>
          <a:xfrm>
            <a:off x="78831" y="1450429"/>
            <a:ext cx="6025662" cy="4610402"/>
          </a:xfrm>
          <a:prstGeom prst="rect">
            <a:avLst/>
          </a:prstGeom>
        </p:spPr>
      </p:pic>
      <p:pic>
        <p:nvPicPr>
          <p:cNvPr id="7" name="Picture 10" descr="NVSP08%20Viet%20bang%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493" y="1450429"/>
            <a:ext cx="5956128" cy="46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195" y="4746361"/>
            <a:ext cx="10222523" cy="2062103"/>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smtClean="0">
                <a:solidFill>
                  <a:srgbClr val="FF0000"/>
                </a:solidFill>
                <a:latin typeface="Times New Roman" pitchFamily="18" charset="0"/>
                <a:cs typeface="Times New Roman" pitchFamily="18" charset="0"/>
              </a:rPr>
              <a:t>Trả</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hỏi</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Cho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trượt</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84" y="903249"/>
            <a:ext cx="5064369" cy="3692769"/>
          </a:xfrm>
          <a:prstGeom prst="rect">
            <a:avLst/>
          </a:prstGeom>
        </p:spPr>
      </p:pic>
      <p:sp>
        <p:nvSpPr>
          <p:cNvPr id="6" name="Rectangle 5"/>
          <p:cNvSpPr/>
          <p:nvPr/>
        </p:nvSpPr>
        <p:spPr>
          <a:xfrm>
            <a:off x="321909" y="1264764"/>
            <a:ext cx="5685692" cy="2554545"/>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40.3</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6871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116600"/>
              </p:ext>
            </p:extLst>
          </p:nvPr>
        </p:nvGraphicFramePr>
        <p:xfrm>
          <a:off x="375747" y="1545002"/>
          <a:ext cx="11495690" cy="4382188"/>
        </p:xfrm>
        <a:graphic>
          <a:graphicData uri="http://schemas.openxmlformats.org/drawingml/2006/table">
            <a:tbl>
              <a:tblPr firstRow="1" firstCol="1" bandRow="1">
                <a:tableStyleId>{5C22544A-7EE6-4342-B048-85BDC9FD1C3A}</a:tableStyleId>
              </a:tblPr>
              <a:tblGrid>
                <a:gridCol w="5597902">
                  <a:extLst>
                    <a:ext uri="{9D8B030D-6E8A-4147-A177-3AD203B41FA5}">
                      <a16:colId xmlns="" xmlns:a16="http://schemas.microsoft.com/office/drawing/2014/main" val="4247708896"/>
                    </a:ext>
                  </a:extLst>
                </a:gridCol>
                <a:gridCol w="5897788">
                  <a:extLst>
                    <a:ext uri="{9D8B030D-6E8A-4147-A177-3AD203B41FA5}">
                      <a16:colId xmlns="" xmlns:a16="http://schemas.microsoft.com/office/drawing/2014/main" val="4116390597"/>
                    </a:ext>
                  </a:extLst>
                </a:gridCol>
              </a:tblGrid>
              <a:tr h="723794">
                <a:tc gridSpan="2">
                  <a:txBody>
                    <a:bodyPr/>
                    <a:lstStyle/>
                    <a:p>
                      <a:pPr algn="ctr">
                        <a:lnSpc>
                          <a:spcPct val="107000"/>
                        </a:lnSpc>
                        <a:spcAft>
                          <a:spcPts val="0"/>
                        </a:spcAft>
                      </a:pPr>
                      <a:r>
                        <a:rPr lang="en-US" sz="2800" dirty="0" smtClean="0">
                          <a:solidFill>
                            <a:srgbClr val="FF0000"/>
                          </a:solidFill>
                          <a:effectLst/>
                          <a:latin typeface="Times New Roman" panose="02020603050405020304" pitchFamily="18" charset="0"/>
                          <a:cs typeface="Times New Roman" panose="02020603050405020304" pitchFamily="18" charset="0"/>
                        </a:rPr>
                        <a:t>HƯỚNG</a:t>
                      </a:r>
                      <a:r>
                        <a:rPr lang="en-US" sz="2800" baseline="0" dirty="0" smtClean="0">
                          <a:solidFill>
                            <a:srgbClr val="FF0000"/>
                          </a:solidFill>
                          <a:effectLst/>
                          <a:latin typeface="Times New Roman" panose="02020603050405020304" pitchFamily="18" charset="0"/>
                          <a:cs typeface="Times New Roman" panose="02020603050405020304" pitchFamily="18" charset="0"/>
                        </a:rPr>
                        <a:t> DẪN</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hMerge="1">
                  <a:txBody>
                    <a:bodyPr/>
                    <a:lstStyle/>
                    <a:p>
                      <a:endParaRPr lang="vi-VN"/>
                    </a:p>
                  </a:txBody>
                  <a:tcPr/>
                </a:tc>
                <a:extLst>
                  <a:ext uri="{0D108BD9-81ED-4DB2-BD59-A6C34878D82A}">
                    <a16:rowId xmlns="" xmlns:a16="http://schemas.microsoft.com/office/drawing/2014/main" val="743918043"/>
                  </a:ext>
                </a:extLst>
              </a:tr>
              <a:tr h="192112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đẩy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22901600"/>
                  </a:ext>
                </a:extLst>
              </a:tr>
              <a:tr h="173727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trượt</a:t>
                      </a:r>
                      <a:endParaRPr lang="vi-VN"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7538417"/>
                  </a:ext>
                </a:extLst>
              </a:tr>
            </a:tbl>
          </a:graphicData>
        </a:graphic>
      </p:graphicFrame>
      <p:sp>
        <p:nvSpPr>
          <p:cNvPr id="5" name="Rectangle 4"/>
          <p:cNvSpPr/>
          <p:nvPr/>
        </p:nvSpPr>
        <p:spPr>
          <a:xfrm>
            <a:off x="5959368" y="2305163"/>
            <a:ext cx="5896304" cy="1815882"/>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ma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trượt</a:t>
            </a:r>
            <a:r>
              <a:rPr lang="en-US" sz="2800" b="1" dirty="0">
                <a:latin typeface="Times New Roman" pitchFamily="18" charset="0"/>
                <a:cs typeface="Times New Roman" pitchFamily="18" charset="0"/>
              </a:rPr>
              <a:t>.</a:t>
            </a:r>
          </a:p>
        </p:txBody>
      </p:sp>
      <p:sp>
        <p:nvSpPr>
          <p:cNvPr id="6" name="TextBox 5"/>
          <p:cNvSpPr txBox="1"/>
          <p:nvPr/>
        </p:nvSpPr>
        <p:spPr>
          <a:xfrm>
            <a:off x="114537" y="7033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6038192" y="4215636"/>
            <a:ext cx="5770182" cy="1569660"/>
          </a:xfrm>
          <a:prstGeom prst="rect">
            <a:avLst/>
          </a:prstGeom>
          <a:noFill/>
        </p:spPr>
        <p:txBody>
          <a:bodyPr wrap="square" rtlCol="0">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15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14536" y="70338"/>
            <a:ext cx="4946561"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loại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lực</a:t>
            </a:r>
            <a:r>
              <a:rPr lang="en-US" sz="3600" b="1" dirty="0" smtClean="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417700" y="958725"/>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a</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lăn</a:t>
            </a:r>
            <a:r>
              <a:rPr lang="en-US" sz="3600" b="1"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pic>
        <p:nvPicPr>
          <p:cNvPr id="7" name="Picture 2" descr="Wheels &amp;amp; Rims | Shop All Car, SUV &amp;amp; Truck Rims &amp;amp; Wheels - Les Schwab">
            <a:extLst>
              <a:ext uri="{FF2B5EF4-FFF2-40B4-BE49-F238E27FC236}">
                <a16:creationId xmlns:a16="http://schemas.microsoft.com/office/drawing/2014/main" xmlns="" id="{66E7B31A-DA49-42AB-92F9-5BE397126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39993"/>
            <a:ext cx="8953500" cy="3505200"/>
          </a:xfrm>
          <a:prstGeom prst="roundRect">
            <a:avLst>
              <a:gd name="adj" fmla="val 3080"/>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312" y="5245193"/>
            <a:ext cx="12192000" cy="1046440"/>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000" b="1" dirty="0" err="1" smtClean="0">
                <a:solidFill>
                  <a:srgbClr val="0033CC"/>
                </a:solidFill>
                <a:latin typeface="Times New Roman" pitchFamily="18" charset="0"/>
                <a:cs typeface="Times New Roman" pitchFamily="18" charset="0"/>
              </a:rPr>
              <a:t>Lực</a:t>
            </a:r>
            <a:r>
              <a:rPr lang="en-US" sz="3000" b="1" dirty="0" smtClean="0">
                <a:solidFill>
                  <a:srgbClr val="0033CC"/>
                </a:solidFill>
                <a:latin typeface="Times New Roman" pitchFamily="18" charset="0"/>
                <a:cs typeface="Times New Roman" pitchFamily="18" charset="0"/>
              </a:rPr>
              <a:t> </a:t>
            </a:r>
            <a:r>
              <a:rPr lang="en-US" sz="3000" b="1" dirty="0">
                <a:solidFill>
                  <a:srgbClr val="0033CC"/>
                </a:solidFill>
                <a:latin typeface="Times New Roman" pitchFamily="18" charset="0"/>
                <a:cs typeface="Times New Roman" pitchFamily="18" charset="0"/>
              </a:rPr>
              <a:t>ma </a:t>
            </a:r>
            <a:r>
              <a:rPr lang="en-US" sz="3000" b="1" dirty="0" err="1">
                <a:solidFill>
                  <a:srgbClr val="0033CC"/>
                </a:solidFill>
                <a:latin typeface="Times New Roman" pitchFamily="18" charset="0"/>
                <a:cs typeface="Times New Roman" pitchFamily="18" charset="0"/>
              </a:rPr>
              <a:t>sát</a:t>
            </a:r>
            <a:r>
              <a:rPr lang="en-US" sz="3000" b="1" dirty="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lăn</a:t>
            </a:r>
            <a:r>
              <a:rPr lang="en-US" sz="3000" b="1" dirty="0" smtClean="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xuất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hiện</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khi</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một</a:t>
            </a:r>
            <a:r>
              <a:rPr lang="en-US" sz="3000" b="1" dirty="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vật</a:t>
            </a:r>
            <a:r>
              <a:rPr lang="en-US" sz="3000" b="1" dirty="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lăn</a:t>
            </a:r>
            <a:r>
              <a:rPr lang="en-US" sz="3000" b="1" dirty="0" smtClean="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trên</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bề</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mặt</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của</a:t>
            </a:r>
            <a:r>
              <a:rPr lang="en-US" sz="3000" b="1" dirty="0">
                <a:solidFill>
                  <a:srgbClr val="0033CC"/>
                </a:solidFill>
                <a:latin typeface="Times New Roman" pitchFamily="18" charset="0"/>
                <a:cs typeface="Times New Roman" pitchFamily="18" charset="0"/>
              </a:rPr>
              <a:t> </a:t>
            </a:r>
            <a:r>
              <a:rPr lang="en-US" sz="3000" b="1" dirty="0" err="1">
                <a:solidFill>
                  <a:srgbClr val="0033CC"/>
                </a:solidFill>
                <a:latin typeface="Times New Roman" pitchFamily="18" charset="0"/>
                <a:cs typeface="Times New Roman" pitchFamily="18" charset="0"/>
              </a:rPr>
              <a:t>vật</a:t>
            </a:r>
            <a:r>
              <a:rPr lang="en-US" sz="3000" b="1" dirty="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khác</a:t>
            </a:r>
            <a:endParaRPr lang="en-US" sz="3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9049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3453</TotalTime>
  <Words>2299</Words>
  <Application>Microsoft Macintosh PowerPoint</Application>
  <PresentationFormat>Widescreen</PresentationFormat>
  <Paragraphs>197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 Light</vt:lpstr>
      <vt:lpstr>Quattrocento Sans</vt:lpstr>
      <vt:lpstr>Segoe UI</vt:lpstr>
      <vt:lpstr>Times New Roman</vt:lpstr>
      <vt:lpstr>VNI-Times</vt:lpstr>
      <vt:lpstr>Arial</vt:lpstr>
      <vt:lpstr>Calibri</vt:lpstr>
      <vt:lpstr>Office Theme</vt:lpstr>
      <vt:lpstr>Bài 40  LỰC MA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Microsoft Office User</cp:lastModifiedBy>
  <cp:revision>223</cp:revision>
  <dcterms:created xsi:type="dcterms:W3CDTF">2021-02-06T13:24:47Z</dcterms:created>
  <dcterms:modified xsi:type="dcterms:W3CDTF">2022-04-19T03:40:51Z</dcterms:modified>
</cp:coreProperties>
</file>