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71" r:id="rId10"/>
    <p:sldId id="266" r:id="rId11"/>
    <p:sldId id="280" r:id="rId12"/>
    <p:sldId id="267" r:id="rId13"/>
    <p:sldId id="268" r:id="rId14"/>
    <p:sldId id="269" r:id="rId15"/>
    <p:sldId id="270" r:id="rId16"/>
    <p:sldId id="272" r:id="rId17"/>
    <p:sldId id="275" r:id="rId18"/>
    <p:sldId id="273" r:id="rId19"/>
    <p:sldId id="274" r:id="rId20"/>
    <p:sldId id="283" r:id="rId21"/>
    <p:sldId id="276" r:id="rId22"/>
    <p:sldId id="284" r:id="rId23"/>
    <p:sldId id="277" r:id="rId24"/>
    <p:sldId id="278" r:id="rId25"/>
    <p:sldId id="27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-782" y="-2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9AF5C9-B42F-42E5-A065-CD80F33047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93CFBDF-B55C-47A1-A280-87EB5DA2BA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9148CC-B7B3-4C40-9F8D-5F4710251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4016F-2D3A-4670-9870-6D5ADAD1EB57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E5DF423-B988-447C-A1F4-C6A741AD8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44721C4-8BEF-4FA8-B5CA-48D011C01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A18BC-8C6C-4295-B012-6A0BC7D4D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62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53437A-2320-49DC-A874-2DA36F4B1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CA42569-2217-44DE-85A5-9D28E9D791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20378E9-E3B9-4445-9266-789E62D32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4016F-2D3A-4670-9870-6D5ADAD1EB57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3EA2C80-BDBB-482F-9EC6-29F2A88BA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BBD826-6A2B-476D-B37E-8C37362DA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A18BC-8C6C-4295-B012-6A0BC7D4D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091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A775ADD-0B17-4C31-A858-843611F710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DFCD394-AACE-45EB-9B62-8224F71278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295950-89CB-4E94-BB53-76BBCA50F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4016F-2D3A-4670-9870-6D5ADAD1EB57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2D6A838-2E10-4714-B8E7-7D65FF4D4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78B61D6-7BF9-47AC-A16F-C423503B9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A18BC-8C6C-4295-B012-6A0BC7D4D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983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495C5C-9A03-4434-9ED8-00B19BC3F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BB675C7-BC40-43FB-81CD-B5C05030E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61DD8D-F34F-43A8-A341-2A3F2B3F7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4016F-2D3A-4670-9870-6D5ADAD1EB57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501D26-06AC-44CC-8385-3B2B52523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BAF954E-E413-4255-9B3F-770D7EF25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A18BC-8C6C-4295-B012-6A0BC7D4D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849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2AA67E-EB98-4A27-905E-FCC429EDE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0862CDD-5E86-4FB1-8657-5CD314F77B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FAB6A3D-FA4C-4429-A758-332839A7F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4016F-2D3A-4670-9870-6D5ADAD1EB57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CDE2E98-32F0-48EC-B4BD-9C7C31B6E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985E6DC-965E-42A5-A2DE-4A88BCB2B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A18BC-8C6C-4295-B012-6A0BC7D4D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16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9A0E82-2851-4182-918D-F67E3DA23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98C7BD2-03D5-43A3-AA00-2E093413D3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1A872D6-04A9-4FBE-8966-FEB95EFF5D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566ACF6-B420-4244-B3D6-EB8C8BC41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4016F-2D3A-4670-9870-6D5ADAD1EB57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291A2F4-88AF-46DA-ABA6-3245CFD17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B69855C-33BF-46A6-ADE7-D09598CF3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A18BC-8C6C-4295-B012-6A0BC7D4D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926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A957B3-269F-4C12-ACE6-790F86AAB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AD3283E-4523-4C47-8968-C3C0009D4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F0FD04C-97AF-4666-9057-926BB5D4A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CF04176-5152-409B-896E-1C68FE6832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43627B9-81CA-4906-8C7B-D456DEE49C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F37B07D-3D01-45CC-B2A8-CCBA7C68D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4016F-2D3A-4670-9870-6D5ADAD1EB57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D4C9CB9-93EC-4042-8DCA-5F29576A8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CD08616-964C-4C3E-AA52-3C44CC2CC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A18BC-8C6C-4295-B012-6A0BC7D4D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648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8117B7-7178-4ADE-BDA8-E3F15C8A4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9E1758C-E9DB-4B31-9AA9-08BF7713E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4016F-2D3A-4670-9870-6D5ADAD1EB57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488A060-D163-4347-95CC-4FF701371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311FA53-7148-4412-9DE9-2D6F135BF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A18BC-8C6C-4295-B012-6A0BC7D4D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992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907C43F-94BD-4F5D-8582-596821BD0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4016F-2D3A-4670-9870-6D5ADAD1EB57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BBEA842-8481-40BD-AF10-3C93A024F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2887DBE-A53E-4380-B45B-5426DD323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A18BC-8C6C-4295-B012-6A0BC7D4D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862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E10311-66C5-4668-8371-4E42009A4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DE8126-F723-4422-8737-411889743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A0C4008-7648-45FC-BDBD-370965A577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63ABF7A-6486-4A20-A754-B488FDC4A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4016F-2D3A-4670-9870-6D5ADAD1EB57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CAC15B4-6CC7-4C1A-AEAC-2D8996DA8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DC1F0BE-6A17-4390-82F2-F6812820F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A18BC-8C6C-4295-B012-6A0BC7D4D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184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6F2B68-11C6-4863-A3EB-CC2A33E1F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0DBAE67-917D-4B50-9EA0-3A1A067170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5AE08AD-132F-4D60-B6BD-95300512B7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8B95B5F-EB69-4762-BAD0-5EAAFA304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4016F-2D3A-4670-9870-6D5ADAD1EB57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D4212D7-5045-4FA8-93BB-337ED4032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96B4C49-1690-4038-9878-88A5106BA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A18BC-8C6C-4295-B012-6A0BC7D4D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515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BF63B26-47FD-488E-B556-EF7908C12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98937CE-2C3C-499A-A4A6-29BCC38408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3A0BBB0-CDDA-479E-B07E-86A896145C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4016F-2D3A-4670-9870-6D5ADAD1EB57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50E183D-3FA7-4866-B6ED-5D47E0C485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FAD3EBF-6E91-4AAC-BAE3-79C674C117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A18BC-8C6C-4295-B012-6A0BC7D4D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288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D:\Users\Administrator\Desktop\Sach-giao-khoa-lich-su-dia-li-6-chan-troi-sang-tao-500x5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4800" y="1"/>
            <a:ext cx="6368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Text Box 6"/>
          <p:cNvSpPr>
            <a:spLocks noChangeArrowheads="1"/>
          </p:cNvSpPr>
          <p:nvPr/>
        </p:nvSpPr>
        <p:spPr bwMode="auto">
          <a:xfrm>
            <a:off x="1" y="679937"/>
            <a:ext cx="6025663" cy="197500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38" tIns="45719" rIns="91438" bIns="45719">
            <a:spAutoFit/>
          </a:bodyPr>
          <a:lstStyle/>
          <a:p>
            <a:pPr algn="ctr" eaLnBrk="0" hangingPunct="0"/>
            <a:r>
              <a:rPr lang="en-US" sz="2400" b="1" dirty="0" smtClean="0">
                <a:solidFill>
                  <a:srgbClr val="FF0000"/>
                </a:solidFill>
              </a:rPr>
              <a:t/>
            </a:r>
            <a:br>
              <a:rPr lang="en-US" sz="2400" b="1" dirty="0" smtClean="0">
                <a:solidFill>
                  <a:srgbClr val="FF0000"/>
                </a:solidFill>
              </a:rPr>
            </a:b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22+23 - BÀI</a:t>
            </a:r>
            <a:r>
              <a:rPr lang="en-US" sz="3200" b="1" dirty="0" smtClean="0">
                <a:solidFill>
                  <a:srgbClr val="FF0000"/>
                </a:solidFill>
              </a:rPr>
              <a:t> 11:</a:t>
            </a:r>
            <a:br>
              <a:rPr lang="en-US" sz="3200" b="1" dirty="0" smtClean="0">
                <a:solidFill>
                  <a:srgbClr val="FF0000"/>
                </a:solidFill>
              </a:rPr>
            </a:br>
            <a:r>
              <a:rPr lang="en-US" sz="5400" b="1" dirty="0" smtClean="0">
                <a:solidFill>
                  <a:srgbClr val="FF0000"/>
                </a:solidFill>
              </a:rPr>
              <a:t> LA MÃ CỔ ĐẠI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70E96D-51F8-4636-A613-6D108D6BB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139" y="6111046"/>
            <a:ext cx="4290391" cy="387074"/>
          </a:xfrm>
        </p:spPr>
        <p:txBody>
          <a:bodyPr>
            <a:normAutofit fontScale="90000"/>
          </a:bodyPr>
          <a:lstStyle/>
          <a:p>
            <a:r>
              <a:rPr lang="en-US" sz="2000" dirty="0"/>
              <a:t>11.3. </a:t>
            </a:r>
            <a:r>
              <a:rPr lang="en-US" sz="2000" dirty="0" err="1"/>
              <a:t>Quyền</a:t>
            </a:r>
            <a:r>
              <a:rPr lang="en-US" sz="2000" dirty="0"/>
              <a:t> </a:t>
            </a:r>
            <a:r>
              <a:rPr lang="en-US" sz="2000" dirty="0" err="1"/>
              <a:t>lực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Viện</a:t>
            </a:r>
            <a:r>
              <a:rPr lang="en-US" sz="2000" dirty="0"/>
              <a:t> </a:t>
            </a:r>
            <a:r>
              <a:rPr lang="en-US" sz="2000" dirty="0" err="1"/>
              <a:t>nguyên</a:t>
            </a:r>
            <a:r>
              <a:rPr lang="en-US" sz="2000" dirty="0"/>
              <a:t> </a:t>
            </a:r>
            <a:r>
              <a:rPr lang="en-US" sz="2000" dirty="0" err="1"/>
              <a:t>lão</a:t>
            </a:r>
            <a:r>
              <a:rPr lang="en-US" sz="2000" dirty="0"/>
              <a:t> </a:t>
            </a:r>
            <a:r>
              <a:rPr lang="en-US" sz="2000" dirty="0" err="1"/>
              <a:t>dưới</a:t>
            </a:r>
            <a:r>
              <a:rPr lang="en-US" sz="2000" dirty="0"/>
              <a:t> </a:t>
            </a:r>
            <a:r>
              <a:rPr lang="en-US" sz="2000" dirty="0" err="1"/>
              <a:t>thời</a:t>
            </a:r>
            <a:r>
              <a:rPr lang="en-US" sz="2000" dirty="0"/>
              <a:t> </a:t>
            </a:r>
            <a:r>
              <a:rPr lang="en-US" sz="2000" dirty="0" err="1"/>
              <a:t>Cộng</a:t>
            </a:r>
            <a:r>
              <a:rPr lang="en-US" sz="2000" dirty="0"/>
              <a:t> </a:t>
            </a:r>
            <a:r>
              <a:rPr lang="en-US" sz="2000" dirty="0" err="1"/>
              <a:t>hoà</a:t>
            </a:r>
            <a:r>
              <a:rPr lang="en-US" sz="2000" dirty="0"/>
              <a:t>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ECAC0FF3-3B84-42CF-8FD4-3F2116E68D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21"/>
            <a:ext cx="5221356" cy="5685183"/>
          </a:xfrm>
        </p:spPr>
      </p:pic>
      <p:sp>
        <p:nvSpPr>
          <p:cNvPr id="6" name="AutoShape 8">
            <a:extLst>
              <a:ext uri="{FF2B5EF4-FFF2-40B4-BE49-F238E27FC236}">
                <a16:creationId xmlns:a16="http://schemas.microsoft.com/office/drawing/2014/main" xmlns="" id="{0F10AC5C-C4D3-41DB-ABF2-690002965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77998"/>
            <a:ext cx="5075581" cy="2457967"/>
          </a:xfrm>
          <a:prstGeom prst="cloudCallout">
            <a:avLst>
              <a:gd name="adj1" fmla="val -65753"/>
              <a:gd name="adj2" fmla="val 55669"/>
            </a:avLst>
          </a:prstGeom>
          <a:gradFill rotWithShape="1">
            <a:gsLst>
              <a:gs pos="0">
                <a:srgbClr val="FFFF00"/>
              </a:gs>
              <a:gs pos="50000">
                <a:srgbClr val="FFFFFF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 dirty="0" err="1">
                <a:latin typeface="Times New Roman" panose="02020603050405020304" pitchFamily="18" charset="0"/>
              </a:rPr>
              <a:t>Trình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bày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cơ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cấu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tổ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chức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bộ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máy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nhà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nước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La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Mã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cổ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đại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thời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Cộng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hoà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? </a:t>
            </a:r>
          </a:p>
        </p:txBody>
      </p:sp>
      <p:sp>
        <p:nvSpPr>
          <p:cNvPr id="7" name="AutoShape 8">
            <a:extLst>
              <a:ext uri="{FF2B5EF4-FFF2-40B4-BE49-F238E27FC236}">
                <a16:creationId xmlns:a16="http://schemas.microsoft.com/office/drawing/2014/main" xmlns="" id="{ACAF701A-AB07-4A58-8E89-E9D455997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7913" y="3359737"/>
            <a:ext cx="4658139" cy="2961550"/>
          </a:xfrm>
          <a:prstGeom prst="cloudCallout">
            <a:avLst>
              <a:gd name="adj1" fmla="val -81941"/>
              <a:gd name="adj2" fmla="val -8490"/>
            </a:avLst>
          </a:prstGeom>
          <a:gradFill rotWithShape="1">
            <a:gsLst>
              <a:gs pos="0">
                <a:srgbClr val="FFFF00"/>
              </a:gs>
              <a:gs pos="50000">
                <a:srgbClr val="FFFFFF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 dirty="0" err="1">
                <a:latin typeface="Times New Roman" panose="02020603050405020304" pitchFamily="18" charset="0"/>
              </a:rPr>
              <a:t>Cơ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quan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nào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nắm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quyền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lực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cao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nhất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nhà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nước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La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Mã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cổ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đại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thời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Cộng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hoà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351945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BEA538-C469-4DFE-89BD-F9620387F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DBCFB5EE-5B0A-4800-8437-F29392415B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16" y="0"/>
            <a:ext cx="9138394" cy="6858000"/>
          </a:xfrm>
        </p:spPr>
      </p:pic>
    </p:spTree>
    <p:extLst>
      <p:ext uri="{BB962C8B-B14F-4D97-AF65-F5344CB8AC3E}">
        <p14:creationId xmlns:p14="http://schemas.microsoft.com/office/powerpoint/2010/main" val="101554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04342A-4164-44FE-8EDE-D3115121F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CD10C594-8A19-4060-B955-1E494627E6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9631"/>
            <a:ext cx="7365207" cy="5892630"/>
          </a:xfrm>
        </p:spPr>
      </p:pic>
      <p:sp>
        <p:nvSpPr>
          <p:cNvPr id="7" name="AutoShape 8">
            <a:extLst>
              <a:ext uri="{FF2B5EF4-FFF2-40B4-BE49-F238E27FC236}">
                <a16:creationId xmlns:a16="http://schemas.microsoft.com/office/drawing/2014/main" xmlns="" id="{17DFE26C-6AEE-4F34-813D-A41CC73D5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5207" y="363415"/>
            <a:ext cx="4426224" cy="2843612"/>
          </a:xfrm>
          <a:prstGeom prst="cloudCallout">
            <a:avLst>
              <a:gd name="adj1" fmla="val -65753"/>
              <a:gd name="adj2" fmla="val 55669"/>
            </a:avLst>
          </a:prstGeom>
          <a:gradFill rotWithShape="1">
            <a:gsLst>
              <a:gs pos="0">
                <a:srgbClr val="FFFF00"/>
              </a:gs>
              <a:gs pos="50000">
                <a:srgbClr val="FFFFFF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 dirty="0">
                <a:latin typeface="Times New Roman" panose="02020603050405020304" pitchFamily="18" charset="0"/>
              </a:rPr>
              <a:t>Ai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thành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lập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Đế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chế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La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Mã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cổ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đại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72855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8">
            <a:extLst>
              <a:ext uri="{FF2B5EF4-FFF2-40B4-BE49-F238E27FC236}">
                <a16:creationId xmlns:a16="http://schemas.microsoft.com/office/drawing/2014/main" xmlns="" id="{0F10AC5C-C4D3-41DB-ABF2-690002965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3830" y="329067"/>
            <a:ext cx="5075581" cy="2457967"/>
          </a:xfrm>
          <a:prstGeom prst="cloudCallout">
            <a:avLst>
              <a:gd name="adj1" fmla="val -65753"/>
              <a:gd name="adj2" fmla="val 55669"/>
            </a:avLst>
          </a:prstGeom>
          <a:gradFill rotWithShape="1">
            <a:gsLst>
              <a:gs pos="0">
                <a:srgbClr val="FFFF00"/>
              </a:gs>
              <a:gs pos="50000">
                <a:srgbClr val="FFFFFF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 dirty="0" err="1">
                <a:latin typeface="Times New Roman" panose="02020603050405020304" pitchFamily="18" charset="0"/>
              </a:rPr>
              <a:t>Trình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bày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cơ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cấu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tổ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chức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bộ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máy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nhà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nước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La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Mã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cổ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đại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thời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Đế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chế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? </a:t>
            </a:r>
          </a:p>
        </p:txBody>
      </p:sp>
      <p:sp>
        <p:nvSpPr>
          <p:cNvPr id="7" name="AutoShape 8">
            <a:extLst>
              <a:ext uri="{FF2B5EF4-FFF2-40B4-BE49-F238E27FC236}">
                <a16:creationId xmlns:a16="http://schemas.microsoft.com/office/drawing/2014/main" xmlns="" id="{ACAF701A-AB07-4A58-8E89-E9D455997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5466" y="3130371"/>
            <a:ext cx="4658139" cy="2961550"/>
          </a:xfrm>
          <a:prstGeom prst="cloudCallout">
            <a:avLst>
              <a:gd name="adj1" fmla="val -81941"/>
              <a:gd name="adj2" fmla="val -8490"/>
            </a:avLst>
          </a:prstGeom>
          <a:gradFill rotWithShape="1">
            <a:gsLst>
              <a:gs pos="0">
                <a:srgbClr val="FFFF00"/>
              </a:gs>
              <a:gs pos="50000">
                <a:srgbClr val="FFFFFF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 dirty="0" err="1">
                <a:latin typeface="Times New Roman" panose="02020603050405020304" pitchFamily="18" charset="0"/>
              </a:rPr>
              <a:t>Cơ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quan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nào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nắm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quyền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lực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cao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nhất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nhà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nước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La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Mã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cổ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đại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thời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Đế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chế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?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31CB861-B23A-43EA-B542-B983696A8A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37" y="1101969"/>
            <a:ext cx="6600094" cy="555673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29630AC0-23B7-4F9B-B9C7-8933E247D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6178062" cy="70167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II. </a:t>
            </a:r>
            <a:r>
              <a:rPr lang="en-US" sz="3200" b="1" dirty="0" err="1">
                <a:solidFill>
                  <a:srgbClr val="FF0000"/>
                </a:solidFill>
              </a:rPr>
              <a:t>Tổ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chức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nhà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nước</a:t>
            </a:r>
            <a:r>
              <a:rPr lang="en-US" sz="3200" b="1" dirty="0">
                <a:solidFill>
                  <a:srgbClr val="FF0000"/>
                </a:solidFill>
              </a:rPr>
              <a:t> La </a:t>
            </a:r>
            <a:r>
              <a:rPr lang="en-US" sz="3200" b="1" dirty="0" err="1">
                <a:solidFill>
                  <a:srgbClr val="FF0000"/>
                </a:solidFill>
              </a:rPr>
              <a:t>Mã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cổ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đại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7063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11E4A9C-23D4-4D7F-8A35-928B96FF7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70" y="2965937"/>
            <a:ext cx="12072730" cy="3211025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Vào</a:t>
            </a:r>
            <a:r>
              <a:rPr lang="en-US" sz="4000" dirty="0" smtClean="0"/>
              <a:t> </a:t>
            </a:r>
            <a:r>
              <a:rPr lang="en-US" sz="4000" dirty="0" err="1"/>
              <a:t>thời</a:t>
            </a:r>
            <a:r>
              <a:rPr lang="en-US" sz="4000" dirty="0"/>
              <a:t> </a:t>
            </a:r>
            <a:r>
              <a:rPr lang="en-US" sz="4000" dirty="0" err="1"/>
              <a:t>Cộng</a:t>
            </a:r>
            <a:r>
              <a:rPr lang="en-US" sz="4000" dirty="0"/>
              <a:t> </a:t>
            </a:r>
            <a:r>
              <a:rPr lang="en-US" sz="4000" dirty="0" err="1"/>
              <a:t>hoà</a:t>
            </a:r>
            <a:r>
              <a:rPr lang="en-US" sz="4000" dirty="0" smtClean="0"/>
              <a:t>, </a:t>
            </a:r>
            <a:r>
              <a:rPr lang="en-US" sz="4000" dirty="0" err="1" smtClean="0"/>
              <a:t>không</a:t>
            </a:r>
            <a:r>
              <a:rPr lang="en-US" sz="4000" dirty="0" smtClean="0"/>
              <a:t> </a:t>
            </a:r>
            <a:r>
              <a:rPr lang="en-US" sz="4000" dirty="0" err="1" smtClean="0"/>
              <a:t>có</a:t>
            </a:r>
            <a:r>
              <a:rPr lang="en-US" sz="4000" dirty="0" smtClean="0"/>
              <a:t> </a:t>
            </a:r>
            <a:r>
              <a:rPr lang="en-US" sz="4000" dirty="0" err="1" smtClean="0"/>
              <a:t>vua</a:t>
            </a:r>
            <a:r>
              <a:rPr lang="en-US" sz="4000" dirty="0" smtClean="0"/>
              <a:t>, </a:t>
            </a:r>
            <a:r>
              <a:rPr lang="en-US" sz="4000" dirty="0" err="1"/>
              <a:t>Viện</a:t>
            </a:r>
            <a:r>
              <a:rPr lang="en-US" sz="4000" dirty="0"/>
              <a:t> </a:t>
            </a:r>
            <a:r>
              <a:rPr lang="en-US" sz="4000" dirty="0" err="1"/>
              <a:t>nguyên</a:t>
            </a:r>
            <a:r>
              <a:rPr lang="en-US" sz="4000" dirty="0"/>
              <a:t> </a:t>
            </a:r>
            <a:r>
              <a:rPr lang="en-US" sz="4000" dirty="0" err="1"/>
              <a:t>lão</a:t>
            </a:r>
            <a:r>
              <a:rPr lang="en-US" sz="4000" dirty="0"/>
              <a:t> </a:t>
            </a:r>
            <a:r>
              <a:rPr lang="en-US" sz="4000" dirty="0" err="1"/>
              <a:t>có</a:t>
            </a:r>
            <a:r>
              <a:rPr lang="en-US" sz="4000" dirty="0"/>
              <a:t> </a:t>
            </a:r>
            <a:r>
              <a:rPr lang="en-US" sz="4000" dirty="0" err="1"/>
              <a:t>quyền</a:t>
            </a:r>
            <a:r>
              <a:rPr lang="en-US" sz="4000" dirty="0"/>
              <a:t> </a:t>
            </a:r>
            <a:r>
              <a:rPr lang="en-US" sz="4000" dirty="0" err="1"/>
              <a:t>lực</a:t>
            </a:r>
            <a:r>
              <a:rPr lang="en-US" sz="4000" dirty="0"/>
              <a:t> </a:t>
            </a:r>
            <a:r>
              <a:rPr lang="en-US" sz="4000" dirty="0" err="1"/>
              <a:t>cao</a:t>
            </a:r>
            <a:r>
              <a:rPr lang="en-US" sz="4000" dirty="0"/>
              <a:t> </a:t>
            </a:r>
            <a:r>
              <a:rPr lang="en-US" sz="4000" dirty="0" err="1"/>
              <a:t>nhất</a:t>
            </a:r>
            <a:r>
              <a:rPr lang="en-US" sz="4000" dirty="0"/>
              <a:t>. </a:t>
            </a:r>
            <a:endParaRPr lang="en-US" sz="4000" dirty="0" smtClean="0"/>
          </a:p>
          <a:p>
            <a:r>
              <a:rPr lang="en-US" sz="4000" dirty="0" smtClean="0"/>
              <a:t>Sang </a:t>
            </a:r>
            <a:r>
              <a:rPr lang="en-US" sz="4000" dirty="0" err="1"/>
              <a:t>thời</a:t>
            </a:r>
            <a:r>
              <a:rPr lang="en-US" sz="4000" dirty="0"/>
              <a:t> </a:t>
            </a:r>
            <a:r>
              <a:rPr lang="en-US" sz="4000" dirty="0" err="1"/>
              <a:t>Đế</a:t>
            </a:r>
            <a:r>
              <a:rPr lang="en-US" sz="4000" dirty="0"/>
              <a:t> </a:t>
            </a:r>
            <a:r>
              <a:rPr lang="en-US" sz="4000" dirty="0" err="1"/>
              <a:t>chế</a:t>
            </a:r>
            <a:r>
              <a:rPr lang="en-US" sz="4000" dirty="0"/>
              <a:t>, </a:t>
            </a:r>
            <a:r>
              <a:rPr lang="en-US" sz="4000" dirty="0" err="1"/>
              <a:t>Hoàng</a:t>
            </a:r>
            <a:r>
              <a:rPr lang="en-US" sz="4000" dirty="0"/>
              <a:t> </a:t>
            </a:r>
            <a:r>
              <a:rPr lang="en-US" sz="4000" dirty="0" err="1"/>
              <a:t>đế</a:t>
            </a:r>
            <a:r>
              <a:rPr lang="en-US" sz="4000" dirty="0"/>
              <a:t> </a:t>
            </a:r>
            <a:r>
              <a:rPr lang="en-US" sz="4000" dirty="0" smtClean="0"/>
              <a:t>(</a:t>
            </a:r>
            <a:r>
              <a:rPr lang="en-US" sz="4000" dirty="0" err="1" smtClean="0"/>
              <a:t>vua</a:t>
            </a:r>
            <a:r>
              <a:rPr lang="en-US" sz="4000" dirty="0" smtClean="0"/>
              <a:t>)</a:t>
            </a:r>
            <a:r>
              <a:rPr lang="en-US" sz="4000" dirty="0" err="1" smtClean="0"/>
              <a:t>có</a:t>
            </a:r>
            <a:r>
              <a:rPr lang="en-US" sz="4000" dirty="0" smtClean="0"/>
              <a:t> </a:t>
            </a:r>
            <a:r>
              <a:rPr lang="en-US" sz="4000" dirty="0" err="1"/>
              <a:t>quyền</a:t>
            </a:r>
            <a:r>
              <a:rPr lang="en-US" sz="4000" dirty="0"/>
              <a:t> </a:t>
            </a:r>
            <a:r>
              <a:rPr lang="en-US" sz="4000" dirty="0" err="1"/>
              <a:t>lực</a:t>
            </a:r>
            <a:r>
              <a:rPr lang="en-US" sz="4000" dirty="0"/>
              <a:t> </a:t>
            </a:r>
            <a:r>
              <a:rPr lang="en-US" sz="4000" dirty="0" err="1"/>
              <a:t>cao</a:t>
            </a:r>
            <a:r>
              <a:rPr lang="en-US" sz="4000" dirty="0"/>
              <a:t> </a:t>
            </a:r>
            <a:r>
              <a:rPr lang="en-US" sz="4000" dirty="0" err="1"/>
              <a:t>nhất</a:t>
            </a:r>
            <a:r>
              <a:rPr lang="en-US" sz="4000" dirty="0"/>
              <a:t>, </a:t>
            </a:r>
            <a:r>
              <a:rPr lang="en-US" sz="4000" dirty="0" err="1"/>
              <a:t>Viện</a:t>
            </a:r>
            <a:r>
              <a:rPr lang="en-US" sz="4000" dirty="0"/>
              <a:t> </a:t>
            </a:r>
            <a:r>
              <a:rPr lang="en-US" sz="4000" dirty="0" err="1"/>
              <a:t>nguyên</a:t>
            </a:r>
            <a:r>
              <a:rPr lang="en-US" sz="4000" dirty="0"/>
              <a:t> </a:t>
            </a:r>
            <a:r>
              <a:rPr lang="en-US" sz="4000" dirty="0" err="1"/>
              <a:t>lão</a:t>
            </a:r>
            <a:r>
              <a:rPr lang="en-US" sz="4000" dirty="0"/>
              <a:t> </a:t>
            </a:r>
            <a:r>
              <a:rPr lang="en-US" sz="4000" dirty="0" err="1"/>
              <a:t>chỉ</a:t>
            </a:r>
            <a:r>
              <a:rPr lang="en-US" sz="4000" dirty="0"/>
              <a:t> </a:t>
            </a:r>
            <a:r>
              <a:rPr lang="en-US" sz="4000" dirty="0" err="1"/>
              <a:t>còn</a:t>
            </a:r>
            <a:r>
              <a:rPr lang="en-US" sz="4000" dirty="0"/>
              <a:t> </a:t>
            </a:r>
            <a:r>
              <a:rPr lang="en-US" sz="4000" dirty="0" err="1"/>
              <a:t>là</a:t>
            </a:r>
            <a:r>
              <a:rPr lang="en-US" sz="4000" dirty="0"/>
              <a:t> </a:t>
            </a:r>
            <a:r>
              <a:rPr lang="en-US" sz="4000" dirty="0" err="1"/>
              <a:t>hình</a:t>
            </a:r>
            <a:r>
              <a:rPr lang="en-US" sz="4000" dirty="0"/>
              <a:t> </a:t>
            </a:r>
            <a:r>
              <a:rPr lang="en-US" sz="4000" dirty="0" err="1"/>
              <a:t>thức</a:t>
            </a:r>
            <a:r>
              <a:rPr lang="en-US" sz="4000" dirty="0"/>
              <a:t>.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862CBAEF-77F4-4EF5-9A8A-A9B39EB32F94}"/>
              </a:ext>
            </a:extLst>
          </p:cNvPr>
          <p:cNvSpPr txBox="1">
            <a:spLocks/>
          </p:cNvSpPr>
          <p:nvPr/>
        </p:nvSpPr>
        <p:spPr>
          <a:xfrm>
            <a:off x="164123" y="1406770"/>
            <a:ext cx="9460523" cy="8517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FF0000"/>
                </a:solidFill>
              </a:rPr>
              <a:t>II. Tổ chức nhà nước La Mã cổ đại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2B6A023F-79D5-4E5B-9118-FAB087AEFF60}"/>
              </a:ext>
            </a:extLst>
          </p:cNvPr>
          <p:cNvSpPr txBox="1">
            <a:spLocks/>
          </p:cNvSpPr>
          <p:nvPr/>
        </p:nvSpPr>
        <p:spPr>
          <a:xfrm>
            <a:off x="1477110" y="0"/>
            <a:ext cx="6541476" cy="96164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BÀI 11: LA MÃ CỔ ĐẠI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4708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757BAA-5EAE-449D-8C29-40C0B2416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34573"/>
            <a:ext cx="9612923" cy="60228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III. </a:t>
            </a:r>
            <a:r>
              <a:rPr lang="en-US" sz="3600" b="1" dirty="0" err="1">
                <a:solidFill>
                  <a:srgbClr val="FF0000"/>
                </a:solidFill>
              </a:rPr>
              <a:t>Những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thành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tựu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văn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hoá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tiêu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biểu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ECBBB616-2EDC-4690-924E-7F0214F1CD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5292"/>
            <a:ext cx="9971044" cy="4266689"/>
          </a:xfrm>
        </p:spPr>
      </p:pic>
      <p:sp>
        <p:nvSpPr>
          <p:cNvPr id="4" name="AutoShape 8">
            <a:extLst>
              <a:ext uri="{FF2B5EF4-FFF2-40B4-BE49-F238E27FC236}">
                <a16:creationId xmlns:a16="http://schemas.microsoft.com/office/drawing/2014/main" xmlns="" id="{A353E7D0-8AF1-45FE-B847-A113C89535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5507" y="164124"/>
            <a:ext cx="4466493" cy="2907206"/>
          </a:xfrm>
          <a:prstGeom prst="cloudCallout">
            <a:avLst>
              <a:gd name="adj1" fmla="val -65753"/>
              <a:gd name="adj2" fmla="val 55669"/>
            </a:avLst>
          </a:prstGeom>
          <a:gradFill rotWithShape="1">
            <a:gsLst>
              <a:gs pos="0">
                <a:srgbClr val="FFFF00"/>
              </a:gs>
              <a:gs pos="50000">
                <a:srgbClr val="FFFFFF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 dirty="0" err="1">
                <a:latin typeface="Times New Roman" panose="02020603050405020304" pitchFamily="18" charset="0"/>
              </a:rPr>
              <a:t>Kể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tên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một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thành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tựu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tiêu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biểu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văn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hoá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La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Mã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cổ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đại</a:t>
            </a:r>
            <a:endParaRPr lang="en-US" altLang="en-US" sz="2800" b="1" i="1" dirty="0">
              <a:latin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2B6A023F-79D5-4E5B-9118-FAB087AEFF60}"/>
              </a:ext>
            </a:extLst>
          </p:cNvPr>
          <p:cNvSpPr txBox="1">
            <a:spLocks/>
          </p:cNvSpPr>
          <p:nvPr/>
        </p:nvSpPr>
        <p:spPr>
          <a:xfrm>
            <a:off x="1477110" y="0"/>
            <a:ext cx="6541476" cy="96164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BÀI 11: LA MÃ CỔ ĐẠI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2767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2BD010-46DF-4FB1-A411-D40E3DC4B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9681" y="6308725"/>
            <a:ext cx="4091609" cy="54927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dirty="0" err="1"/>
              <a:t>Luật</a:t>
            </a:r>
            <a:r>
              <a:rPr lang="en-US" sz="2400" dirty="0"/>
              <a:t> 12 </a:t>
            </a:r>
            <a:r>
              <a:rPr lang="en-US" sz="2400" dirty="0" err="1"/>
              <a:t>bảng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La </a:t>
            </a:r>
            <a:r>
              <a:rPr lang="en-US" sz="2400" dirty="0" err="1"/>
              <a:t>Mã</a:t>
            </a:r>
            <a:r>
              <a:rPr lang="en-US" sz="2400" dirty="0"/>
              <a:t> </a:t>
            </a:r>
            <a:r>
              <a:rPr lang="en-US" sz="2400" dirty="0" err="1"/>
              <a:t>cổ</a:t>
            </a:r>
            <a:r>
              <a:rPr lang="en-US" sz="2400" dirty="0"/>
              <a:t> </a:t>
            </a:r>
            <a:r>
              <a:rPr lang="en-US" sz="2400" dirty="0" err="1"/>
              <a:t>đại</a:t>
            </a:r>
            <a:endParaRPr lang="en-US" sz="24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8B211CD8-20E4-48D6-A0B1-3B0E40B448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3062"/>
            <a:ext cx="6334539" cy="4992200"/>
          </a:xfrm>
        </p:spPr>
      </p:pic>
      <p:pic>
        <p:nvPicPr>
          <p:cNvPr id="2050" name="Picture 2" descr="Luật 12 bảng">
            <a:extLst>
              <a:ext uri="{FF2B5EF4-FFF2-40B4-BE49-F238E27FC236}">
                <a16:creationId xmlns:a16="http://schemas.microsoft.com/office/drawing/2014/main" xmlns="" id="{64DD8D68-7096-404A-986B-D8BB1C4FF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540" y="1690688"/>
            <a:ext cx="5743046" cy="4581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2B6A023F-79D5-4E5B-9118-FAB087AEFF60}"/>
              </a:ext>
            </a:extLst>
          </p:cNvPr>
          <p:cNvSpPr txBox="1">
            <a:spLocks/>
          </p:cNvSpPr>
          <p:nvPr/>
        </p:nvSpPr>
        <p:spPr>
          <a:xfrm>
            <a:off x="1477108" y="0"/>
            <a:ext cx="6541478" cy="96164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BÀI 11: LA MÃ CỔ ĐẠI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19757BAA-5EAE-449D-8C29-40C0B2416760}"/>
              </a:ext>
            </a:extLst>
          </p:cNvPr>
          <p:cNvSpPr txBox="1">
            <a:spLocks/>
          </p:cNvSpPr>
          <p:nvPr/>
        </p:nvSpPr>
        <p:spPr>
          <a:xfrm>
            <a:off x="0" y="1064943"/>
            <a:ext cx="9612923" cy="6022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III. Những thành tựu văn hoá tiêu biểu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212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84D161B3-D476-4A29-97CB-3C76A53524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03" y="1253331"/>
            <a:ext cx="6679412" cy="539365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E52E520-F3C8-4352-8B05-1D0E3B5DC4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614" y="995023"/>
            <a:ext cx="3823891" cy="586297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19757BAA-5EAE-449D-8C29-40C0B241676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59616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III. Những thành tựu văn hoá tiêu biểu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048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49A543BF-6CC9-4464-A957-837457CC4B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77" y="1259819"/>
            <a:ext cx="10984523" cy="5598181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xmlns="" id="{19757BAA-5EAE-449D-8C29-40C0B241676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6922477" cy="5258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III. Những thành tựu văn hoá tiêu biểu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104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C12FE94D-54AD-436B-BD02-157DFA5F36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15" y="914400"/>
            <a:ext cx="11101754" cy="5804452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xmlns="" id="{19757BAA-5EAE-449D-8C29-40C0B241676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7192108" cy="5492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III. Những thành tựu văn hoá tiêu biểu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846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C812CE-FF41-4E67-892E-83CCDC192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591" y="357049"/>
            <a:ext cx="10515600" cy="315912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Hoạt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động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khởi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động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4925413A-4C24-49F7-A4FA-AE8D65CE36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026" y="808382"/>
            <a:ext cx="5724939" cy="6049617"/>
          </a:xfrm>
        </p:spPr>
      </p:pic>
    </p:spTree>
    <p:extLst>
      <p:ext uri="{BB962C8B-B14F-4D97-AF65-F5344CB8AC3E}">
        <p14:creationId xmlns:p14="http://schemas.microsoft.com/office/powerpoint/2010/main" val="46644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HP\OneDrive\Desktop\Screenshot_9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23" y="1043354"/>
            <a:ext cx="10421815" cy="559190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19757BAA-5EAE-449D-8C29-40C0B241676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6981092" cy="5727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III. Những thành tựu văn hoá tiêu biểu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8">
            <a:extLst>
              <a:ext uri="{FF2B5EF4-FFF2-40B4-BE49-F238E27FC236}">
                <a16:creationId xmlns:a16="http://schemas.microsoft.com/office/drawing/2014/main" xmlns="" id="{2925CCFA-A891-4D19-A982-FB170E443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0022" y="613362"/>
            <a:ext cx="5075581" cy="2457967"/>
          </a:xfrm>
          <a:prstGeom prst="cloudCallout">
            <a:avLst>
              <a:gd name="adj1" fmla="val -65753"/>
              <a:gd name="adj2" fmla="val 55669"/>
            </a:avLst>
          </a:prstGeom>
          <a:gradFill rotWithShape="1">
            <a:gsLst>
              <a:gs pos="0">
                <a:srgbClr val="FFFF00"/>
              </a:gs>
              <a:gs pos="50000">
                <a:srgbClr val="FFFFFF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 dirty="0" err="1">
                <a:latin typeface="Times New Roman" panose="02020603050405020304" pitchFamily="18" charset="0"/>
              </a:rPr>
              <a:t>Hãy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chọn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một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thành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tựu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văn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hoá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La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Mã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cổ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đại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.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Giải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thích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lý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do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vì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sao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em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chọn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" name="AutoShape 8">
            <a:extLst>
              <a:ext uri="{FF2B5EF4-FFF2-40B4-BE49-F238E27FC236}">
                <a16:creationId xmlns:a16="http://schemas.microsoft.com/office/drawing/2014/main" xmlns="" id="{2A8776D1-9BDE-45B2-9965-A12F8ECB41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370" y="3614979"/>
            <a:ext cx="5075581" cy="2457967"/>
          </a:xfrm>
          <a:prstGeom prst="cloudCallout">
            <a:avLst>
              <a:gd name="adj1" fmla="val 77589"/>
              <a:gd name="adj2" fmla="val 20085"/>
            </a:avLst>
          </a:prstGeom>
          <a:gradFill rotWithShape="1">
            <a:gsLst>
              <a:gs pos="0">
                <a:srgbClr val="FFFF00"/>
              </a:gs>
              <a:gs pos="50000">
                <a:srgbClr val="FFFFFF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 dirty="0" err="1">
                <a:latin typeface="Times New Roman" panose="02020603050405020304" pitchFamily="18" charset="0"/>
              </a:rPr>
              <a:t>Thành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tựu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nào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La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Mã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cổ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đại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vẫn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còn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áp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dụng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đến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ngày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nay ?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19757BAA-5EAE-449D-8C29-40C0B241676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6910754" cy="51410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III. Những thành tựu văn hoá tiêu biểu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008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961077" cy="84235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nl-NL" sz="2400" smtClean="0">
                <a:solidFill>
                  <a:srgbClr val="FF0000"/>
                </a:solidFill>
              </a:rPr>
              <a:t>Một số thành tựu văn hóa của La Mã cổ đại vẫn được ứng dụng trong thời kì hiện đại:</a:t>
            </a:r>
            <a:endParaRPr lang="en-US" sz="2400" smtClean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93077" y="902678"/>
          <a:ext cx="10679723" cy="5627076"/>
        </p:xfrm>
        <a:graphic>
          <a:graphicData uri="http://schemas.openxmlformats.org/drawingml/2006/table">
            <a:tbl>
              <a:tblPr/>
              <a:tblGrid>
                <a:gridCol w="1616534"/>
                <a:gridCol w="2838235"/>
                <a:gridCol w="6224954"/>
              </a:tblGrid>
              <a:tr h="578390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16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Lĩnh vực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16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Thành tựu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16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Vận dụng ngày nay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3170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16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Chữ viết và chữ số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16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Chữ La tinh.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16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Chữ số La Mã.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16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Cơ sở của 200 ngôn ngữ và chữ viết trên thế giới.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16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Chữ La tinh ngày nay vẫn là ngôn ngữ quốc tế; vẫn dùng phổ biến trong y dược học.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16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Chữ số ngày nay vẫn dùng đánh số các đề mục lớn; đánh số trên đồng hồ, những trang nằm trước phần chính của một quyển sách, đánh số cho một số hoạt động nào đó (ví dụ đại hội Đảng,...).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138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16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Kiến trúc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16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Mái vòm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16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Xây dựng các nhà thờ, công trình công cộng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3378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16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Kĩ thuật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16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Xi măng, bê tông, xây dựng đường sá, cầu cống.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16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Xây dựng nhà cửa, công trình công cộng, đường sá, cầu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16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cống, quy hoạch đô thị.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FC8686-AC71-4509-B7D7-796D0D0F0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9CBFA32D-355D-4955-9469-86AA7FC0C0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6016"/>
            <a:ext cx="10386391" cy="6751983"/>
          </a:xfrm>
        </p:spPr>
      </p:pic>
    </p:spTree>
    <p:extLst>
      <p:ext uri="{BB962C8B-B14F-4D97-AF65-F5344CB8AC3E}">
        <p14:creationId xmlns:p14="http://schemas.microsoft.com/office/powerpoint/2010/main" val="43280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6AB574EB-05B4-415B-9055-5D4C6D09A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287" y="1825625"/>
            <a:ext cx="11582400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/>
              <a:t>- </a:t>
            </a:r>
            <a:r>
              <a:rPr lang="en-US" sz="4000" dirty="0" err="1"/>
              <a:t>Chữ</a:t>
            </a:r>
            <a:r>
              <a:rPr lang="en-US" sz="4000" dirty="0"/>
              <a:t> </a:t>
            </a:r>
            <a:r>
              <a:rPr lang="en-US" sz="4000" dirty="0" err="1"/>
              <a:t>cái</a:t>
            </a:r>
            <a:r>
              <a:rPr lang="en-US" sz="4000" dirty="0"/>
              <a:t> </a:t>
            </a:r>
            <a:r>
              <a:rPr lang="en-US" sz="4000" dirty="0" err="1" smtClean="0"/>
              <a:t>Latinh</a:t>
            </a:r>
            <a:r>
              <a:rPr lang="en-US" sz="4000" dirty="0" smtClean="0"/>
              <a:t> (</a:t>
            </a:r>
            <a:r>
              <a:rPr lang="en-US" sz="4000" dirty="0" err="1" smtClean="0"/>
              <a:t>gồm</a:t>
            </a:r>
            <a:r>
              <a:rPr lang="en-US" sz="4000" dirty="0" smtClean="0"/>
              <a:t> 26 </a:t>
            </a:r>
            <a:r>
              <a:rPr lang="en-US" sz="4000" dirty="0" err="1" smtClean="0"/>
              <a:t>chữ</a:t>
            </a:r>
            <a:r>
              <a:rPr lang="en-US" sz="4000" dirty="0" smtClean="0"/>
              <a:t> </a:t>
            </a:r>
            <a:r>
              <a:rPr lang="en-US" sz="4000" dirty="0" err="1" smtClean="0"/>
              <a:t>cái</a:t>
            </a:r>
            <a:r>
              <a:rPr lang="en-US" sz="4000" dirty="0" smtClean="0"/>
              <a:t>), </a:t>
            </a:r>
            <a:r>
              <a:rPr lang="en-US" sz="4000" dirty="0" err="1"/>
              <a:t>chữ</a:t>
            </a:r>
            <a:r>
              <a:rPr lang="en-US" sz="4000" dirty="0"/>
              <a:t> </a:t>
            </a:r>
            <a:r>
              <a:rPr lang="en-US" sz="4000" dirty="0" err="1"/>
              <a:t>số</a:t>
            </a:r>
            <a:r>
              <a:rPr lang="en-US" sz="4000" dirty="0"/>
              <a:t> La </a:t>
            </a:r>
            <a:r>
              <a:rPr lang="en-US" sz="4000" dirty="0" err="1" smtClean="0"/>
              <a:t>Mã</a:t>
            </a:r>
            <a:r>
              <a:rPr lang="en-US" sz="4000" dirty="0" smtClean="0"/>
              <a:t>.</a:t>
            </a:r>
            <a:endParaRPr lang="en-US" sz="4000" dirty="0"/>
          </a:p>
          <a:p>
            <a:pPr>
              <a:buFontTx/>
              <a:buChar char="-"/>
            </a:pPr>
            <a:r>
              <a:rPr lang="en-US" sz="4000" dirty="0" err="1" smtClean="0"/>
              <a:t>Luật</a:t>
            </a:r>
            <a:r>
              <a:rPr lang="en-US" sz="4000" dirty="0" smtClean="0"/>
              <a:t> </a:t>
            </a:r>
            <a:r>
              <a:rPr lang="en-US" sz="4000" dirty="0"/>
              <a:t>La </a:t>
            </a:r>
            <a:r>
              <a:rPr lang="en-US" sz="4000" dirty="0" err="1" smtClean="0"/>
              <a:t>Mã</a:t>
            </a:r>
            <a:r>
              <a:rPr lang="en-US" sz="4000" dirty="0" smtClean="0"/>
              <a:t>.</a:t>
            </a:r>
          </a:p>
          <a:p>
            <a:pPr>
              <a:buFontTx/>
              <a:buChar char="-"/>
            </a:pPr>
            <a:r>
              <a:rPr lang="en-US" sz="4000" dirty="0" err="1" smtClean="0"/>
              <a:t>Kỹ</a:t>
            </a:r>
            <a:r>
              <a:rPr lang="en-US" sz="4000" dirty="0" smtClean="0"/>
              <a:t> </a:t>
            </a:r>
            <a:r>
              <a:rPr lang="en-US" sz="4000" dirty="0" err="1" smtClean="0"/>
              <a:t>Thuật</a:t>
            </a:r>
            <a:r>
              <a:rPr lang="en-US" sz="4000" dirty="0" smtClean="0"/>
              <a:t> </a:t>
            </a:r>
            <a:r>
              <a:rPr lang="en-US" sz="4000" dirty="0" err="1" smtClean="0"/>
              <a:t>xây</a:t>
            </a:r>
            <a:r>
              <a:rPr lang="en-US" sz="4000" dirty="0" smtClean="0"/>
              <a:t> </a:t>
            </a:r>
            <a:r>
              <a:rPr lang="en-US" sz="4000" dirty="0" err="1" smtClean="0"/>
              <a:t>dựng</a:t>
            </a:r>
            <a:r>
              <a:rPr lang="en-US" sz="4000" dirty="0" smtClean="0"/>
              <a:t> (</a:t>
            </a:r>
            <a:r>
              <a:rPr lang="en-US" sz="4000" dirty="0" err="1" smtClean="0"/>
              <a:t>phát</a:t>
            </a:r>
            <a:r>
              <a:rPr lang="en-US" sz="4000" dirty="0" smtClean="0"/>
              <a:t> minh </a:t>
            </a:r>
            <a:r>
              <a:rPr lang="en-US" sz="4000" dirty="0" err="1" smtClean="0"/>
              <a:t>bêtông</a:t>
            </a:r>
            <a:r>
              <a:rPr lang="en-US" sz="4000" dirty="0" smtClean="0"/>
              <a:t>).</a:t>
            </a:r>
            <a:endParaRPr lang="en-US" sz="4000" dirty="0"/>
          </a:p>
          <a:p>
            <a:pPr>
              <a:buNone/>
            </a:pPr>
            <a:r>
              <a:rPr lang="en-US" sz="4000" dirty="0"/>
              <a:t>- </a:t>
            </a:r>
            <a:r>
              <a:rPr lang="en-US" sz="4000" dirty="0" err="1"/>
              <a:t>Nhiều</a:t>
            </a:r>
            <a:r>
              <a:rPr lang="en-US" sz="4000" dirty="0"/>
              <a:t> </a:t>
            </a:r>
            <a:r>
              <a:rPr lang="en-US" sz="4000" dirty="0" err="1"/>
              <a:t>công</a:t>
            </a:r>
            <a:r>
              <a:rPr lang="en-US" sz="4000" dirty="0"/>
              <a:t> </a:t>
            </a:r>
            <a:r>
              <a:rPr lang="en-US" sz="4000" dirty="0" err="1"/>
              <a:t>trình</a:t>
            </a:r>
            <a:r>
              <a:rPr lang="en-US" sz="4000" dirty="0"/>
              <a:t> </a:t>
            </a:r>
            <a:r>
              <a:rPr lang="en-US" sz="4000" dirty="0" err="1"/>
              <a:t>kiến</a:t>
            </a:r>
            <a:r>
              <a:rPr lang="en-US" sz="4000" dirty="0"/>
              <a:t> </a:t>
            </a:r>
            <a:r>
              <a:rPr lang="en-US" sz="4000" dirty="0" err="1"/>
              <a:t>trúc</a:t>
            </a:r>
            <a:r>
              <a:rPr lang="en-US" sz="4000" dirty="0"/>
              <a:t> </a:t>
            </a:r>
            <a:r>
              <a:rPr lang="en-US" sz="4000" dirty="0" err="1"/>
              <a:t>như</a:t>
            </a:r>
            <a:r>
              <a:rPr lang="en-US" sz="4000" dirty="0"/>
              <a:t>: </a:t>
            </a:r>
            <a:r>
              <a:rPr lang="en-US" sz="4000" dirty="0" err="1"/>
              <a:t>đền</a:t>
            </a:r>
            <a:r>
              <a:rPr lang="en-US" sz="4000" dirty="0"/>
              <a:t> </a:t>
            </a:r>
            <a:r>
              <a:rPr lang="en-US" sz="4000" dirty="0" smtClean="0"/>
              <a:t>Pan-</a:t>
            </a:r>
            <a:r>
              <a:rPr lang="en-US" sz="4000" dirty="0" err="1" smtClean="0"/>
              <a:t>tê</a:t>
            </a:r>
            <a:r>
              <a:rPr lang="en-US" sz="4000" dirty="0" smtClean="0"/>
              <a:t>-</a:t>
            </a:r>
            <a:r>
              <a:rPr lang="en-US" sz="4000" dirty="0" err="1" smtClean="0"/>
              <a:t>ông</a:t>
            </a:r>
            <a:r>
              <a:rPr lang="en-US" sz="4000" dirty="0"/>
              <a:t>, </a:t>
            </a:r>
            <a:r>
              <a:rPr lang="en-US" sz="4000" dirty="0" err="1"/>
              <a:t>đấu</a:t>
            </a:r>
            <a:r>
              <a:rPr lang="en-US" sz="4000" dirty="0"/>
              <a:t> </a:t>
            </a:r>
            <a:r>
              <a:rPr lang="en-US" sz="4000" dirty="0" err="1"/>
              <a:t>trường</a:t>
            </a:r>
            <a:r>
              <a:rPr lang="en-US" sz="4000" dirty="0"/>
              <a:t> </a:t>
            </a:r>
            <a:r>
              <a:rPr lang="en-US" sz="4000" dirty="0" err="1"/>
              <a:t>Cô</a:t>
            </a:r>
            <a:r>
              <a:rPr lang="en-US" sz="4000" dirty="0"/>
              <a:t>-li-</a:t>
            </a:r>
            <a:r>
              <a:rPr lang="en-US" sz="4000" dirty="0" err="1"/>
              <a:t>dê</a:t>
            </a:r>
            <a:r>
              <a:rPr lang="en-US" sz="4000" dirty="0"/>
              <a:t>…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99EB2182-093B-4604-8DEA-6A609FB8454B}"/>
              </a:ext>
            </a:extLst>
          </p:cNvPr>
          <p:cNvSpPr txBox="1">
            <a:spLocks/>
          </p:cNvSpPr>
          <p:nvPr/>
        </p:nvSpPr>
        <p:spPr>
          <a:xfrm>
            <a:off x="0" y="232604"/>
            <a:ext cx="10515600" cy="60228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FF0000"/>
                </a:solidFill>
              </a:rPr>
              <a:t>III. Những thành tựu văn hoá tiêu biểu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07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6D29F0-8A7F-4D88-8D8B-16C76D121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C8DCCC47-2104-406D-83BB-E7AAD086FC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2765"/>
            <a:ext cx="11794435" cy="6506818"/>
          </a:xfrm>
        </p:spPr>
      </p:pic>
    </p:spTree>
    <p:extLst>
      <p:ext uri="{BB962C8B-B14F-4D97-AF65-F5344CB8AC3E}">
        <p14:creationId xmlns:p14="http://schemas.microsoft.com/office/powerpoint/2010/main" val="72486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1753F6-382A-4F73-AB92-AF885437E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13692"/>
            <a:ext cx="5263662" cy="72632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I. </a:t>
            </a:r>
            <a:r>
              <a:rPr lang="en-US" b="1" dirty="0" err="1">
                <a:solidFill>
                  <a:srgbClr val="FF0000"/>
                </a:solidFill>
              </a:rPr>
              <a:t>Điều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kiện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tự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nhiên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2B6A023F-79D5-4E5B-9118-FAB087AEFF60}"/>
              </a:ext>
            </a:extLst>
          </p:cNvPr>
          <p:cNvSpPr txBox="1">
            <a:spLocks/>
          </p:cNvSpPr>
          <p:nvPr/>
        </p:nvSpPr>
        <p:spPr>
          <a:xfrm>
            <a:off x="1430215" y="0"/>
            <a:ext cx="6154616" cy="96164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BÀI 11: LA MÃ CỔ ĐẠI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0164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A405C2-C99F-4BF1-98B2-AB570C6CC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F4D171F-BF18-46B3-ABCF-43DB81D4CC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761ACF02-7E1E-48AF-ADEF-CE42F723D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125"/>
            <a:ext cx="8468139" cy="639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8">
            <a:extLst>
              <a:ext uri="{FF2B5EF4-FFF2-40B4-BE49-F238E27FC236}">
                <a16:creationId xmlns:a16="http://schemas.microsoft.com/office/drawing/2014/main" xmlns="" id="{86C38C8A-9D82-4199-9F54-E12ED12CC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8139" y="1027355"/>
            <a:ext cx="4280451" cy="2630245"/>
          </a:xfrm>
          <a:prstGeom prst="cloudCallout">
            <a:avLst>
              <a:gd name="adj1" fmla="val -31810"/>
              <a:gd name="adj2" fmla="val 116593"/>
            </a:avLst>
          </a:prstGeom>
          <a:gradFill rotWithShape="1">
            <a:gsLst>
              <a:gs pos="0">
                <a:srgbClr val="FFFF00"/>
              </a:gs>
              <a:gs pos="50000">
                <a:srgbClr val="FFFFFF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 dirty="0" err="1">
                <a:latin typeface="Times New Roman" panose="02020603050405020304" pitchFamily="18" charset="0"/>
              </a:rPr>
              <a:t>Xác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định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địa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bàn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ban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đầu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La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Mã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cổ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đại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trên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bản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đồ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69665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C4208E-1558-479D-ADD3-0629F0AF5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A42A9B03-6703-424F-BD96-3DE3B1B61A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9" y="365125"/>
            <a:ext cx="8700104" cy="6492875"/>
          </a:xfrm>
        </p:spPr>
      </p:pic>
      <p:sp>
        <p:nvSpPr>
          <p:cNvPr id="6" name="AutoShape 8">
            <a:extLst>
              <a:ext uri="{FF2B5EF4-FFF2-40B4-BE49-F238E27FC236}">
                <a16:creationId xmlns:a16="http://schemas.microsoft.com/office/drawing/2014/main" xmlns="" id="{2CFE3B79-3172-42FB-8C37-02ECEB8447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8139" y="1027355"/>
            <a:ext cx="4280451" cy="2630245"/>
          </a:xfrm>
          <a:prstGeom prst="cloudCallout">
            <a:avLst>
              <a:gd name="adj1" fmla="val -31810"/>
              <a:gd name="adj2" fmla="val 116593"/>
            </a:avLst>
          </a:prstGeom>
          <a:gradFill rotWithShape="1">
            <a:gsLst>
              <a:gs pos="0">
                <a:srgbClr val="FFFF00"/>
              </a:gs>
              <a:gs pos="50000">
                <a:srgbClr val="FFFFFF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 dirty="0" err="1">
                <a:latin typeface="Times New Roman" panose="02020603050405020304" pitchFamily="18" charset="0"/>
              </a:rPr>
              <a:t>Xác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định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phạm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vị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lãnh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thổ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La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Mã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cổ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đại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thời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cực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thịnh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trên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bản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đồ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07263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D4347C3D-9767-4A80-BEB0-29380AEA96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6" y="1401555"/>
            <a:ext cx="5155096" cy="5091319"/>
          </a:xfrm>
        </p:spPr>
      </p:pic>
      <p:sp>
        <p:nvSpPr>
          <p:cNvPr id="6" name="AutoShape 8">
            <a:extLst>
              <a:ext uri="{FF2B5EF4-FFF2-40B4-BE49-F238E27FC236}">
                <a16:creationId xmlns:a16="http://schemas.microsoft.com/office/drawing/2014/main" xmlns="" id="{9D09D7D9-6C1B-4AA5-9F0D-FEC890F9F8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4050" y="798755"/>
            <a:ext cx="5287619" cy="2630245"/>
          </a:xfrm>
          <a:prstGeom prst="cloudCallout">
            <a:avLst>
              <a:gd name="adj1" fmla="val -69599"/>
              <a:gd name="adj2" fmla="val 72759"/>
            </a:avLst>
          </a:prstGeom>
          <a:gradFill rotWithShape="1">
            <a:gsLst>
              <a:gs pos="0">
                <a:srgbClr val="FFFF00"/>
              </a:gs>
              <a:gs pos="50000">
                <a:srgbClr val="FFFFFF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 dirty="0" err="1">
                <a:latin typeface="Times New Roman" panose="02020603050405020304" pitchFamily="18" charset="0"/>
              </a:rPr>
              <a:t>Điều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kiện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tự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nhiên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ảnh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hưởng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như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thế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nào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đến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sự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phát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triển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La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Mã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cổ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đại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2B6A023F-79D5-4E5B-9118-FAB087AEF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754" y="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BÀI 11: LA MÃ CỔ ĐẠI</a:t>
            </a:r>
          </a:p>
        </p:txBody>
      </p:sp>
    </p:spTree>
    <p:extLst>
      <p:ext uri="{BB962C8B-B14F-4D97-AF65-F5344CB8AC3E}">
        <p14:creationId xmlns:p14="http://schemas.microsoft.com/office/powerpoint/2010/main" val="377411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4E692E1-BC9C-4E56-9D16-890B024DF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299" y="2883877"/>
            <a:ext cx="11963401" cy="2720792"/>
          </a:xfrm>
        </p:spPr>
        <p:txBody>
          <a:bodyPr>
            <a:normAutofit fontScale="92500" lnSpcReduction="20000"/>
          </a:bodyPr>
          <a:lstStyle/>
          <a:p>
            <a:r>
              <a:rPr lang="en-US" sz="4000" dirty="0" err="1" smtClean="0"/>
              <a:t>Nơi</a:t>
            </a:r>
            <a:r>
              <a:rPr lang="en-US" sz="4000" dirty="0" smtClean="0"/>
              <a:t> </a:t>
            </a:r>
            <a:r>
              <a:rPr lang="en-US" sz="4000" dirty="0" err="1" smtClean="0"/>
              <a:t>phát</a:t>
            </a:r>
            <a:r>
              <a:rPr lang="en-US" sz="4000" dirty="0" smtClean="0"/>
              <a:t> </a:t>
            </a:r>
            <a:r>
              <a:rPr lang="en-US" sz="4000" dirty="0" err="1" smtClean="0"/>
              <a:t>sinh</a:t>
            </a:r>
            <a:r>
              <a:rPr lang="en-US" sz="4000" dirty="0" smtClean="0"/>
              <a:t> ban </a:t>
            </a:r>
            <a:r>
              <a:rPr lang="en-US" sz="4000" dirty="0" err="1" smtClean="0"/>
              <a:t>đầu</a:t>
            </a:r>
            <a:r>
              <a:rPr lang="en-US" sz="4000" dirty="0" smtClean="0"/>
              <a:t> </a:t>
            </a:r>
            <a:r>
              <a:rPr lang="en-US" sz="4000" dirty="0" err="1"/>
              <a:t>của</a:t>
            </a:r>
            <a:r>
              <a:rPr lang="en-US" sz="4000" dirty="0"/>
              <a:t> La </a:t>
            </a:r>
            <a:r>
              <a:rPr lang="en-US" sz="4000" dirty="0" err="1"/>
              <a:t>Mã</a:t>
            </a:r>
            <a:r>
              <a:rPr lang="en-US" sz="4000" dirty="0"/>
              <a:t> </a:t>
            </a:r>
            <a:r>
              <a:rPr lang="en-US" sz="4000" dirty="0" err="1"/>
              <a:t>cổ</a:t>
            </a:r>
            <a:r>
              <a:rPr lang="en-US" sz="4000" dirty="0"/>
              <a:t> </a:t>
            </a:r>
            <a:r>
              <a:rPr lang="en-US" sz="4000" dirty="0" err="1"/>
              <a:t>đại</a:t>
            </a:r>
            <a:r>
              <a:rPr lang="en-US" sz="4000" dirty="0"/>
              <a:t> </a:t>
            </a:r>
            <a:r>
              <a:rPr lang="en-US" sz="4000" dirty="0" err="1"/>
              <a:t>là</a:t>
            </a:r>
            <a:r>
              <a:rPr lang="en-US" sz="4000" dirty="0"/>
              <a:t> </a:t>
            </a:r>
            <a:r>
              <a:rPr lang="en-US" sz="4000" dirty="0" err="1"/>
              <a:t>bán</a:t>
            </a:r>
            <a:r>
              <a:rPr lang="en-US" sz="4000" dirty="0"/>
              <a:t> </a:t>
            </a:r>
            <a:r>
              <a:rPr lang="en-US" sz="4000" dirty="0" err="1"/>
              <a:t>đảo</a:t>
            </a:r>
            <a:r>
              <a:rPr lang="en-US" sz="4000" dirty="0"/>
              <a:t> </a:t>
            </a:r>
            <a:r>
              <a:rPr lang="en-US" sz="4000" dirty="0" smtClean="0"/>
              <a:t>I-ta-li-a.</a:t>
            </a:r>
            <a:endParaRPr lang="en-US" sz="4000" dirty="0"/>
          </a:p>
          <a:p>
            <a:r>
              <a:rPr lang="en-US" sz="4000" dirty="0" err="1"/>
              <a:t>Đồng</a:t>
            </a:r>
            <a:r>
              <a:rPr lang="en-US" sz="4000" dirty="0"/>
              <a:t> </a:t>
            </a:r>
            <a:r>
              <a:rPr lang="en-US" sz="4000" dirty="0" err="1"/>
              <a:t>bằng</a:t>
            </a:r>
            <a:r>
              <a:rPr lang="en-US" sz="4000" dirty="0"/>
              <a:t> </a:t>
            </a:r>
            <a:r>
              <a:rPr lang="en-US" sz="4000" dirty="0" err="1"/>
              <a:t>và</a:t>
            </a:r>
            <a:r>
              <a:rPr lang="en-US" sz="4000" dirty="0"/>
              <a:t> </a:t>
            </a:r>
            <a:r>
              <a:rPr lang="en-US" sz="4000" dirty="0" err="1"/>
              <a:t>đồng</a:t>
            </a:r>
            <a:r>
              <a:rPr lang="en-US" sz="4000" dirty="0"/>
              <a:t> </a:t>
            </a:r>
            <a:r>
              <a:rPr lang="en-US" sz="4000" dirty="0" err="1"/>
              <a:t>cỏ</a:t>
            </a:r>
            <a:r>
              <a:rPr lang="en-US" sz="4000" dirty="0"/>
              <a:t> </a:t>
            </a:r>
            <a:r>
              <a:rPr lang="en-US" sz="4000" dirty="0" err="1"/>
              <a:t>rất</a:t>
            </a:r>
            <a:r>
              <a:rPr lang="en-US" sz="4000" dirty="0"/>
              <a:t> </a:t>
            </a:r>
            <a:r>
              <a:rPr lang="en-US" sz="4000" dirty="0" err="1"/>
              <a:t>thuận</a:t>
            </a:r>
            <a:r>
              <a:rPr lang="en-US" sz="4000" dirty="0"/>
              <a:t> </a:t>
            </a:r>
            <a:r>
              <a:rPr lang="en-US" sz="4000" dirty="0" err="1"/>
              <a:t>lợi</a:t>
            </a:r>
            <a:r>
              <a:rPr lang="en-US" sz="4000" dirty="0"/>
              <a:t> </a:t>
            </a:r>
            <a:r>
              <a:rPr lang="en-US" sz="4000" dirty="0" err="1"/>
              <a:t>phát</a:t>
            </a:r>
            <a:r>
              <a:rPr lang="en-US" sz="4000" dirty="0"/>
              <a:t> </a:t>
            </a:r>
            <a:r>
              <a:rPr lang="en-US" sz="4000" dirty="0" err="1"/>
              <a:t>triển</a:t>
            </a:r>
            <a:r>
              <a:rPr lang="en-US" sz="4000" dirty="0"/>
              <a:t> </a:t>
            </a:r>
            <a:r>
              <a:rPr lang="en-US" sz="4000" dirty="0" err="1" smtClean="0"/>
              <a:t>trồng</a:t>
            </a:r>
            <a:r>
              <a:rPr lang="en-US" sz="4000" dirty="0" smtClean="0"/>
              <a:t> </a:t>
            </a:r>
            <a:r>
              <a:rPr lang="en-US" sz="4000" dirty="0" err="1" smtClean="0"/>
              <a:t>trọt</a:t>
            </a:r>
            <a:r>
              <a:rPr lang="en-US" sz="4000" dirty="0" smtClean="0"/>
              <a:t> </a:t>
            </a:r>
            <a:r>
              <a:rPr lang="en-US" sz="4000" dirty="0" err="1" smtClean="0"/>
              <a:t>và</a:t>
            </a:r>
            <a:r>
              <a:rPr lang="en-US" sz="4000" dirty="0" smtClean="0"/>
              <a:t>  </a:t>
            </a:r>
            <a:r>
              <a:rPr lang="en-US" sz="4000" dirty="0" err="1"/>
              <a:t>chăn</a:t>
            </a:r>
            <a:r>
              <a:rPr lang="en-US" sz="4000" dirty="0"/>
              <a:t> </a:t>
            </a:r>
            <a:r>
              <a:rPr lang="en-US" sz="4000" dirty="0" err="1" smtClean="0"/>
              <a:t>nuôi</a:t>
            </a:r>
            <a:r>
              <a:rPr lang="en-US" sz="4000" dirty="0" smtClean="0"/>
              <a:t>. </a:t>
            </a:r>
            <a:r>
              <a:rPr lang="en-US" sz="4000" dirty="0" err="1" smtClean="0"/>
              <a:t>Nhiều</a:t>
            </a:r>
            <a:r>
              <a:rPr lang="en-US" sz="4000" dirty="0" smtClean="0"/>
              <a:t> </a:t>
            </a:r>
            <a:r>
              <a:rPr lang="en-US" sz="4000" dirty="0" err="1" smtClean="0"/>
              <a:t>đồng</a:t>
            </a:r>
            <a:r>
              <a:rPr lang="en-US" sz="4000" dirty="0" smtClean="0"/>
              <a:t>, </a:t>
            </a:r>
            <a:r>
              <a:rPr lang="en-US" sz="4000" dirty="0" err="1" smtClean="0"/>
              <a:t>sắt</a:t>
            </a:r>
            <a:r>
              <a:rPr lang="en-US" sz="4000" dirty="0" smtClean="0"/>
              <a:t>,… </a:t>
            </a:r>
            <a:r>
              <a:rPr lang="en-US" sz="4000" dirty="0" err="1" smtClean="0"/>
              <a:t>thuận</a:t>
            </a:r>
            <a:r>
              <a:rPr lang="en-US" sz="4000" dirty="0" smtClean="0"/>
              <a:t> </a:t>
            </a:r>
            <a:r>
              <a:rPr lang="en-US" sz="4000" dirty="0" err="1" smtClean="0"/>
              <a:t>lợi</a:t>
            </a:r>
            <a:r>
              <a:rPr lang="en-US" sz="4000" dirty="0" smtClean="0"/>
              <a:t> </a:t>
            </a:r>
            <a:r>
              <a:rPr lang="en-US" sz="4000" dirty="0" err="1" smtClean="0"/>
              <a:t>phát</a:t>
            </a:r>
            <a:r>
              <a:rPr lang="en-US" sz="4000" dirty="0" smtClean="0"/>
              <a:t> </a:t>
            </a:r>
            <a:r>
              <a:rPr lang="en-US" sz="4000" dirty="0" err="1" smtClean="0"/>
              <a:t>triển</a:t>
            </a:r>
            <a:r>
              <a:rPr lang="en-US" sz="4000" dirty="0" smtClean="0"/>
              <a:t> </a:t>
            </a:r>
            <a:r>
              <a:rPr lang="en-US" sz="4000" dirty="0" err="1" smtClean="0"/>
              <a:t>ngành</a:t>
            </a:r>
            <a:r>
              <a:rPr lang="en-US" sz="4000" dirty="0" smtClean="0"/>
              <a:t> </a:t>
            </a:r>
            <a:r>
              <a:rPr lang="en-US" sz="4000" dirty="0" err="1" smtClean="0"/>
              <a:t>thủ</a:t>
            </a:r>
            <a:r>
              <a:rPr lang="en-US" sz="4000" dirty="0" smtClean="0"/>
              <a:t> </a:t>
            </a:r>
            <a:r>
              <a:rPr lang="en-US" sz="4000" dirty="0" err="1" smtClean="0"/>
              <a:t>công</a:t>
            </a:r>
            <a:r>
              <a:rPr lang="en-US" sz="4000" dirty="0" smtClean="0"/>
              <a:t> </a:t>
            </a:r>
            <a:r>
              <a:rPr lang="en-US" sz="4000" dirty="0" err="1" smtClean="0"/>
              <a:t>nghiệp</a:t>
            </a:r>
            <a:r>
              <a:rPr lang="en-US" sz="4000" dirty="0" smtClean="0"/>
              <a:t>.</a:t>
            </a:r>
            <a:endParaRPr lang="en-US" sz="4000" dirty="0"/>
          </a:p>
          <a:p>
            <a:r>
              <a:rPr lang="en-US" sz="4000" dirty="0" err="1"/>
              <a:t>Đường</a:t>
            </a:r>
            <a:r>
              <a:rPr lang="en-US" sz="4000" dirty="0"/>
              <a:t> </a:t>
            </a:r>
            <a:r>
              <a:rPr lang="en-US" sz="4000" dirty="0" err="1"/>
              <a:t>bờ</a:t>
            </a:r>
            <a:r>
              <a:rPr lang="en-US" sz="4000" dirty="0"/>
              <a:t> </a:t>
            </a:r>
            <a:r>
              <a:rPr lang="en-US" sz="4000" dirty="0" err="1"/>
              <a:t>biển</a:t>
            </a:r>
            <a:r>
              <a:rPr lang="en-US" sz="4000" dirty="0"/>
              <a:t> </a:t>
            </a:r>
            <a:r>
              <a:rPr lang="en-US" sz="4000" dirty="0" err="1"/>
              <a:t>dài</a:t>
            </a:r>
            <a:r>
              <a:rPr lang="en-US" sz="4000" dirty="0"/>
              <a:t> </a:t>
            </a:r>
            <a:r>
              <a:rPr lang="en-US" sz="4000" dirty="0" err="1"/>
              <a:t>giúp</a:t>
            </a:r>
            <a:r>
              <a:rPr lang="en-US" sz="4000" dirty="0"/>
              <a:t> </a:t>
            </a:r>
            <a:r>
              <a:rPr lang="en-US" sz="4000" dirty="0" err="1"/>
              <a:t>phát</a:t>
            </a:r>
            <a:r>
              <a:rPr lang="en-US" sz="4000" dirty="0"/>
              <a:t> </a:t>
            </a:r>
            <a:r>
              <a:rPr lang="en-US" sz="4000" dirty="0" err="1"/>
              <a:t>triển</a:t>
            </a:r>
            <a:r>
              <a:rPr lang="en-US" sz="4000" dirty="0"/>
              <a:t> </a:t>
            </a:r>
            <a:r>
              <a:rPr lang="en-US" sz="4000" dirty="0" err="1"/>
              <a:t>thương</a:t>
            </a:r>
            <a:r>
              <a:rPr lang="en-US" sz="4000" dirty="0"/>
              <a:t> </a:t>
            </a:r>
            <a:r>
              <a:rPr lang="en-US" sz="4000" dirty="0" err="1"/>
              <a:t>nghiệp</a:t>
            </a:r>
            <a:r>
              <a:rPr lang="en-US" sz="4000" dirty="0"/>
              <a:t> </a:t>
            </a:r>
            <a:r>
              <a:rPr lang="en-US" sz="4000" dirty="0" err="1"/>
              <a:t>và</a:t>
            </a:r>
            <a:r>
              <a:rPr lang="en-US" sz="4000" dirty="0"/>
              <a:t> </a:t>
            </a:r>
            <a:r>
              <a:rPr lang="en-US" sz="4000" dirty="0" err="1"/>
              <a:t>mở</a:t>
            </a:r>
            <a:r>
              <a:rPr lang="en-US" sz="4000" dirty="0"/>
              <a:t> </a:t>
            </a:r>
            <a:r>
              <a:rPr lang="en-US" sz="4000" dirty="0" err="1"/>
              <a:t>rộng</a:t>
            </a:r>
            <a:r>
              <a:rPr lang="en-US" sz="4000" dirty="0"/>
              <a:t> </a:t>
            </a:r>
            <a:r>
              <a:rPr lang="en-US" sz="4000" dirty="0" err="1"/>
              <a:t>lãnh</a:t>
            </a:r>
            <a:r>
              <a:rPr lang="en-US" sz="4000" dirty="0"/>
              <a:t> </a:t>
            </a:r>
            <a:r>
              <a:rPr lang="en-US" sz="4000" dirty="0" err="1"/>
              <a:t>thổ</a:t>
            </a:r>
            <a:r>
              <a:rPr lang="en-US" sz="4000" dirty="0"/>
              <a:t> </a:t>
            </a:r>
            <a:r>
              <a:rPr lang="en-US" sz="4000" dirty="0" err="1"/>
              <a:t>của</a:t>
            </a:r>
            <a:r>
              <a:rPr lang="en-US" sz="4000" dirty="0"/>
              <a:t> La </a:t>
            </a:r>
            <a:r>
              <a:rPr lang="en-US" sz="4000" dirty="0" err="1"/>
              <a:t>Mã</a:t>
            </a:r>
            <a:r>
              <a:rPr lang="en-US" sz="4000" dirty="0"/>
              <a:t> </a:t>
            </a:r>
            <a:r>
              <a:rPr lang="en-US" sz="4000" dirty="0" err="1"/>
              <a:t>cổ</a:t>
            </a:r>
            <a:r>
              <a:rPr lang="en-US" sz="4000" dirty="0"/>
              <a:t> </a:t>
            </a:r>
            <a:r>
              <a:rPr lang="en-US" sz="4000" dirty="0" err="1" smtClean="0"/>
              <a:t>đại</a:t>
            </a:r>
            <a:r>
              <a:rPr lang="en-US" sz="4000" dirty="0" smtClean="0"/>
              <a:t>.</a:t>
            </a:r>
            <a:endParaRPr lang="en-US" sz="40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808B3E9A-2815-4663-AC31-621426A73A28}"/>
              </a:ext>
            </a:extLst>
          </p:cNvPr>
          <p:cNvSpPr txBox="1">
            <a:spLocks/>
          </p:cNvSpPr>
          <p:nvPr/>
        </p:nvSpPr>
        <p:spPr>
          <a:xfrm>
            <a:off x="0" y="1719906"/>
            <a:ext cx="5275385" cy="589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0000"/>
                </a:solidFill>
              </a:rPr>
              <a:t>I. </a:t>
            </a:r>
            <a:r>
              <a:rPr lang="en-US" b="1" u="sng" dirty="0" err="1">
                <a:solidFill>
                  <a:srgbClr val="FF0000"/>
                </a:solidFill>
              </a:rPr>
              <a:t>Điều</a:t>
            </a:r>
            <a:r>
              <a:rPr lang="en-US" b="1" u="sng" dirty="0">
                <a:solidFill>
                  <a:srgbClr val="FF0000"/>
                </a:solidFill>
              </a:rPr>
              <a:t> </a:t>
            </a:r>
            <a:r>
              <a:rPr lang="en-US" b="1" u="sng" dirty="0" err="1">
                <a:solidFill>
                  <a:srgbClr val="FF0000"/>
                </a:solidFill>
              </a:rPr>
              <a:t>kiện</a:t>
            </a:r>
            <a:r>
              <a:rPr lang="en-US" b="1" u="sng" dirty="0">
                <a:solidFill>
                  <a:srgbClr val="FF0000"/>
                </a:solidFill>
              </a:rPr>
              <a:t> </a:t>
            </a:r>
            <a:r>
              <a:rPr lang="en-US" b="1" u="sng" dirty="0" err="1">
                <a:solidFill>
                  <a:srgbClr val="FF0000"/>
                </a:solidFill>
              </a:rPr>
              <a:t>tự</a:t>
            </a:r>
            <a:r>
              <a:rPr lang="en-US" b="1" u="sng" dirty="0">
                <a:solidFill>
                  <a:srgbClr val="FF0000"/>
                </a:solidFill>
              </a:rPr>
              <a:t> </a:t>
            </a:r>
            <a:r>
              <a:rPr lang="en-US" b="1" u="sng" dirty="0" err="1">
                <a:solidFill>
                  <a:srgbClr val="FF0000"/>
                </a:solidFill>
              </a:rPr>
              <a:t>nhiên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2B6A023F-79D5-4E5B-9118-FAB087AEFF60}"/>
              </a:ext>
            </a:extLst>
          </p:cNvPr>
          <p:cNvSpPr txBox="1">
            <a:spLocks/>
          </p:cNvSpPr>
          <p:nvPr/>
        </p:nvSpPr>
        <p:spPr>
          <a:xfrm>
            <a:off x="1524000" y="363348"/>
            <a:ext cx="6412523" cy="961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BÀI 11: LA MÃ CỔ ĐẠI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3990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A42A9B03-6703-424F-BD96-3DE3B1B61A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9" y="1723293"/>
            <a:ext cx="8700104" cy="5134708"/>
          </a:xfrm>
        </p:spPr>
      </p:pic>
      <p:sp>
        <p:nvSpPr>
          <p:cNvPr id="6" name="AutoShape 8">
            <a:extLst>
              <a:ext uri="{FF2B5EF4-FFF2-40B4-BE49-F238E27FC236}">
                <a16:creationId xmlns:a16="http://schemas.microsoft.com/office/drawing/2014/main" xmlns="" id="{2CFE3B79-3172-42FB-8C37-02ECEB8447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1941755"/>
            <a:ext cx="5075581" cy="3147080"/>
          </a:xfrm>
          <a:prstGeom prst="cloudCallout">
            <a:avLst>
              <a:gd name="adj1" fmla="val -31810"/>
              <a:gd name="adj2" fmla="val 116593"/>
            </a:avLst>
          </a:prstGeom>
          <a:gradFill rotWithShape="1">
            <a:gsLst>
              <a:gs pos="0">
                <a:srgbClr val="FFFF00"/>
              </a:gs>
              <a:gs pos="50000">
                <a:srgbClr val="FFFFFF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 dirty="0" err="1">
                <a:latin typeface="Times New Roman" panose="02020603050405020304" pitchFamily="18" charset="0"/>
              </a:rPr>
              <a:t>Xác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định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phạm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smtClean="0">
                <a:latin typeface="Times New Roman" panose="02020603050405020304" pitchFamily="18" charset="0"/>
              </a:rPr>
              <a:t>vi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lãnh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thổ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La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Mã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cổ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đại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thời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cực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thịnh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tên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thủ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đô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trên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bản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đồ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 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29630AC0-23B7-4F9B-B9C7-8933E247D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03087"/>
            <a:ext cx="8675077" cy="68103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II. </a:t>
            </a:r>
            <a:r>
              <a:rPr lang="en-US" b="1" u="sng" dirty="0" err="1">
                <a:solidFill>
                  <a:srgbClr val="FF0000"/>
                </a:solidFill>
              </a:rPr>
              <a:t>Tổ</a:t>
            </a:r>
            <a:r>
              <a:rPr lang="en-US" b="1" u="sng" dirty="0">
                <a:solidFill>
                  <a:srgbClr val="FF0000"/>
                </a:solidFill>
              </a:rPr>
              <a:t> </a:t>
            </a:r>
            <a:r>
              <a:rPr lang="en-US" b="1" u="sng" dirty="0" err="1">
                <a:solidFill>
                  <a:srgbClr val="FF0000"/>
                </a:solidFill>
              </a:rPr>
              <a:t>chức</a:t>
            </a:r>
            <a:r>
              <a:rPr lang="en-US" b="1" u="sng" dirty="0">
                <a:solidFill>
                  <a:srgbClr val="FF0000"/>
                </a:solidFill>
              </a:rPr>
              <a:t> </a:t>
            </a:r>
            <a:r>
              <a:rPr lang="en-US" b="1" u="sng" dirty="0" err="1">
                <a:solidFill>
                  <a:srgbClr val="FF0000"/>
                </a:solidFill>
              </a:rPr>
              <a:t>nhà</a:t>
            </a:r>
            <a:r>
              <a:rPr lang="en-US" b="1" u="sng" dirty="0">
                <a:solidFill>
                  <a:srgbClr val="FF0000"/>
                </a:solidFill>
              </a:rPr>
              <a:t> </a:t>
            </a:r>
            <a:r>
              <a:rPr lang="en-US" b="1" u="sng" dirty="0" err="1">
                <a:solidFill>
                  <a:srgbClr val="FF0000"/>
                </a:solidFill>
              </a:rPr>
              <a:t>nước</a:t>
            </a:r>
            <a:r>
              <a:rPr lang="en-US" b="1" u="sng" dirty="0">
                <a:solidFill>
                  <a:srgbClr val="FF0000"/>
                </a:solidFill>
              </a:rPr>
              <a:t> La </a:t>
            </a:r>
            <a:r>
              <a:rPr lang="en-US" b="1" u="sng" dirty="0" err="1">
                <a:solidFill>
                  <a:srgbClr val="FF0000"/>
                </a:solidFill>
              </a:rPr>
              <a:t>Mã</a:t>
            </a:r>
            <a:r>
              <a:rPr lang="en-US" b="1" u="sng" dirty="0">
                <a:solidFill>
                  <a:srgbClr val="FF0000"/>
                </a:solidFill>
              </a:rPr>
              <a:t> </a:t>
            </a:r>
            <a:r>
              <a:rPr lang="en-US" b="1" u="sng" dirty="0" err="1">
                <a:solidFill>
                  <a:srgbClr val="FF0000"/>
                </a:solidFill>
              </a:rPr>
              <a:t>cổ</a:t>
            </a:r>
            <a:r>
              <a:rPr lang="en-US" b="1" u="sng" dirty="0">
                <a:solidFill>
                  <a:srgbClr val="FF0000"/>
                </a:solidFill>
              </a:rPr>
              <a:t> </a:t>
            </a:r>
            <a:r>
              <a:rPr lang="en-US" b="1" u="sng" dirty="0" err="1">
                <a:solidFill>
                  <a:srgbClr val="FF0000"/>
                </a:solidFill>
              </a:rPr>
              <a:t>đại</a:t>
            </a:r>
            <a:r>
              <a:rPr lang="en-US" b="1" u="sng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2B6A023F-79D5-4E5B-9118-FAB087AEFF60}"/>
              </a:ext>
            </a:extLst>
          </p:cNvPr>
          <p:cNvSpPr txBox="1">
            <a:spLocks/>
          </p:cNvSpPr>
          <p:nvPr/>
        </p:nvSpPr>
        <p:spPr>
          <a:xfrm>
            <a:off x="1477110" y="0"/>
            <a:ext cx="6541476" cy="96164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BÀI 11: LA MÃ CỔ ĐẠI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2146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D7C980E-7DFB-4379-A6E9-D2AB4AA2B3B3}"/>
              </a:ext>
            </a:extLst>
          </p:cNvPr>
          <p:cNvSpPr txBox="1"/>
          <p:nvPr/>
        </p:nvSpPr>
        <p:spPr>
          <a:xfrm>
            <a:off x="1696278" y="1213157"/>
            <a:ext cx="10495722" cy="3235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ác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khái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niệm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Cộng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hoà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Republica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):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bầu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Đế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chế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(Empires):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đế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rộng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lãnh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thổ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2B6A023F-79D5-4E5B-9118-FAB087AEF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6844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BÀI 11: LA MÃ CỔ ĐẠI</a:t>
            </a:r>
          </a:p>
        </p:txBody>
      </p:sp>
    </p:spTree>
    <p:extLst>
      <p:ext uri="{BB962C8B-B14F-4D97-AF65-F5344CB8AC3E}">
        <p14:creationId xmlns:p14="http://schemas.microsoft.com/office/powerpoint/2010/main" val="109328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</TotalTime>
  <Words>776</Words>
  <Application>Microsoft Office PowerPoint</Application>
  <PresentationFormat>Custom</PresentationFormat>
  <Paragraphs>66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Hoạt động khởi động</vt:lpstr>
      <vt:lpstr>I. Điều kiện tự nhiên</vt:lpstr>
      <vt:lpstr>PowerPoint Presentation</vt:lpstr>
      <vt:lpstr>PowerPoint Presentation</vt:lpstr>
      <vt:lpstr>BÀI 11: LA MÃ CỔ ĐẠI</vt:lpstr>
      <vt:lpstr>PowerPoint Presentation</vt:lpstr>
      <vt:lpstr>II. Tổ chức nhà nước La Mã cổ đại </vt:lpstr>
      <vt:lpstr>BÀI 11: LA MÃ CỔ ĐẠI</vt:lpstr>
      <vt:lpstr>11.3. Quyền lực của Viện nguyên lão dưới thời Cộng hoà </vt:lpstr>
      <vt:lpstr>PowerPoint Presentation</vt:lpstr>
      <vt:lpstr>PowerPoint Presentation</vt:lpstr>
      <vt:lpstr>II. Tổ chức nhà nước La Mã cổ đại </vt:lpstr>
      <vt:lpstr>PowerPoint Presentation</vt:lpstr>
      <vt:lpstr>III. Những thành tựu văn hoá tiêu biểu</vt:lpstr>
      <vt:lpstr>Luật 12 bảng của La Mã cổ đại</vt:lpstr>
      <vt:lpstr>III. Những thành tựu văn hoá tiêu biểu</vt:lpstr>
      <vt:lpstr>III. Những thành tựu văn hoá tiêu biểu</vt:lpstr>
      <vt:lpstr>III. Những thành tựu văn hoá tiêu biểu</vt:lpstr>
      <vt:lpstr>III. Những thành tựu văn hoá tiêu biểu</vt:lpstr>
      <vt:lpstr>III. Những thành tựu văn hoá tiêu biểu</vt:lpstr>
      <vt:lpstr>Một số thành tựu văn hóa của La Mã cổ đại vẫn được ứng dụng trong thời kì hiện đại: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11: LA MÃ CỔ ĐẠI</dc:title>
  <dc:creator>Thái Nguyễn Đức Minh Quân</dc:creator>
  <cp:lastModifiedBy>PC</cp:lastModifiedBy>
  <cp:revision>43</cp:revision>
  <dcterms:created xsi:type="dcterms:W3CDTF">2021-08-30T10:04:10Z</dcterms:created>
  <dcterms:modified xsi:type="dcterms:W3CDTF">2022-11-14T01:38:36Z</dcterms:modified>
</cp:coreProperties>
</file>