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482" r:id="rId2"/>
    <p:sldId id="499" r:id="rId3"/>
    <p:sldId id="485" r:id="rId4"/>
    <p:sldId id="483" r:id="rId5"/>
    <p:sldId id="484" r:id="rId6"/>
    <p:sldId id="480" r:id="rId7"/>
    <p:sldId id="491" r:id="rId8"/>
    <p:sldId id="492" r:id="rId9"/>
    <p:sldId id="497" r:id="rId10"/>
    <p:sldId id="493" r:id="rId11"/>
    <p:sldId id="486" r:id="rId12"/>
    <p:sldId id="494" r:id="rId13"/>
    <p:sldId id="496" r:id="rId14"/>
    <p:sldId id="488" r:id="rId15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6000" autoAdjust="0"/>
  </p:normalViewPr>
  <p:slideViewPr>
    <p:cSldViewPr snapToGrid="0" snapToObjects="1">
      <p:cViewPr>
        <p:scale>
          <a:sx n="70" d="100"/>
          <a:sy n="70" d="100"/>
        </p:scale>
        <p:origin x="-1138" y="-17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EB5A7-AA2A-46C2-BF0E-8FF0F6984056}" type="datetimeFigureOut">
              <a:rPr lang="vi-VN" smtClean="0"/>
              <a:t>28/11/2022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328E0-9DA1-42B8-A842-34FCF2B3A8C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0474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328E0-9DA1-42B8-A842-34FCF2B3A8C8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39414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328E0-9DA1-42B8-A842-34FCF2B3A8C8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14500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328E0-9DA1-42B8-A842-34FCF2B3A8C8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80450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328E0-9DA1-42B8-A842-34FCF2B3A8C8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280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493096-2886-2544-8BC8-6FAF8DED0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6F79D88-BE7C-E441-9854-FF7DBEAE9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C968C0-1272-FC46-B6B1-B48493D53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28/11/2022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5FA692-4B01-CC48-A620-4A44972C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C4DE83-2E00-2149-8212-35CE3E10D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8793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3C4046-7137-BF40-806C-7FEE66B7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148D392-8E23-C645-9B3B-176D24E7E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D5CBA5-B345-E042-B1BF-D36A7A18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28/11/2022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F7AAC7-258B-3749-8F60-76ACBEAFC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C73C984-E8AA-5445-9CC0-2EEA355B5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057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44A2AB4-1214-6045-BF77-65C4F32EB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99E8E26-18DF-5A4B-A5ED-C2FBFAAE9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3984DCA-0EE3-1240-95E3-2375BB651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28/11/2022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77FA7E7-C236-354D-B65C-A0745EA7D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67947E-CC13-DE43-A931-C039BD97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2095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40DF93-E1A2-E14A-A7A1-82E4BDF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559ED71-ACDD-1E49-891A-595314ED0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28/11/2022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53C2FA7-214C-054C-AAF0-D6CC10A5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8A03578-2E4F-9D40-9BAC-3E0B4A52B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347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53C4EA-BDA5-754E-A8CE-F7A5CD7CB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83A71E8-69E4-8444-81ED-4DE718AF3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3883BD-95AF-7C41-AB00-CF14B6258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28/11/2022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0005A82-DC1F-644B-AA51-CBF3B876F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53DEBA-9AA5-CD4B-98BF-62BD4A1F2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3341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0F5EE7-19E8-8844-9F07-B3A1EF4F9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56B41E-950A-1E44-B17D-0ACC59190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3487863-6E8D-A340-A6BF-04383FDC0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F30520E-892B-2041-A6EA-E5CC0EF6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28/11/2022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17A4C06-E3E8-B640-8579-B4ED029E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2BFF2E8-A348-A14E-A610-B38F5ED0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4061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54738E-CDAB-254E-88DC-587FAFB16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06AEB0D-156C-A040-9C5A-98B763B2D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916ED7D-F0AC-DE47-B8CB-6F0F96512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96E98D1-E470-7E40-9F32-831AE2265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40DDB1F-BD65-A74F-A85D-0C9A58760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B7BB534-3189-5E4F-8096-20915794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28/11/2022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DA5E367-A6B4-A148-A44B-61456D34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5AC40D3-6A48-FB4B-B8B8-12C3396D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094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0FA0B5-28F1-8748-A8B4-CD2FCC522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60F86EC-E833-F14C-9E66-41E9BEB4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28/11/2022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FE3430E-D9A5-E04A-985D-93317E897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056C48E-4D98-784D-9AF0-ABC124B7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3637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5E831CA-2E69-5949-B30F-B8B78C063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28/11/2022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6312613-5B0C-B145-BC31-11CC02A7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AA4D6E0-DF1D-D44F-AFB2-057553790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138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261EC1-65C2-EB45-A93E-1AA9DBD8A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443CC4-A924-DC4D-BA58-15D09327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BABEE95-5BCE-8648-9C00-80EA5308A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E7BA5D7-C2E5-1742-AA49-7F1ED8618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28/11/2022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7C4474-E552-A24D-910B-4D79E1389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B97345F-AC4B-3649-9A05-4D44A23D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3156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48DB51-B784-E74C-9D76-06757914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9534F8A-F4A6-2E42-8AA7-3B53EFA74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FE69CCA-7AD0-DF4E-BE22-882BA089B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871F450-BAB6-7349-B544-02570C29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28/11/2022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1D9A3AE-09C2-4744-8813-4D233C724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B5C0A07-998A-7A4E-A16D-51441D4A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20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40C9B2B-FF67-DE4E-9ACE-99ACF44E3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8622186-470E-8242-8E12-9F20C1A88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0F3543-E5C8-354B-B80B-CE428A2701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FE86-5F1F-6946-9818-B4D877E6DEA8}" type="datetimeFigureOut">
              <a:rPr lang="x-none" smtClean="0"/>
              <a:t>28/11/2022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ACE371A-8B3D-194A-954B-64E0C6A3B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BD0657F-ABA6-3747-885D-9C40F476A5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21EF569-66CE-E748-A5A4-7F4F2940D7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7789" b="778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04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="" xmlns:a16="http://schemas.microsoft.com/office/drawing/2014/main" id="{F677C678-8A30-2845-9513-5B37404D94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solidFill>
            <a:schemeClr val="bg2">
              <a:lumMod val="10000"/>
              <a:alpha val="5993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b="1" dirty="0" smtClean="0"/>
              <a:t> </a:t>
            </a:r>
            <a:endParaRPr lang="vi-VN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594360" y="1065219"/>
            <a:ext cx="9799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24+25 - </a:t>
            </a:r>
            <a:r>
              <a:rPr lang="x-none" sz="2800" b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x-none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x-none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VƯƠNG QUỐC Ở ĐÔNG NAM Á TRƯỚC THẾ KỈ X.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3280" y="128595"/>
            <a:ext cx="9428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CHƯƠNG IV: ĐÔNG NAM Á </a:t>
            </a:r>
          </a:p>
          <a:p>
            <a:pPr algn="ctr"/>
            <a:r>
              <a:rPr lang="vi-VN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TỪ NHỮNG THẾ KỈ TIẾP GIÁP CÔNG NGUYÊN ĐẾN THẾ KỈ X</a:t>
            </a:r>
            <a:endParaRPr lang="vi-VN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Picture 5" descr="20526659_684991958366288_984150484_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0178" y="2063398"/>
            <a:ext cx="7038109" cy="4627419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2231808-4386-5E43-8295-3F201E9119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787" y="-159267"/>
            <a:ext cx="2096186" cy="168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1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9177" y="657992"/>
            <a:ext cx="2004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solidFill>
                  <a:schemeClr val="accent1"/>
                </a:solidFill>
                <a:ea typeface="Times New Roman" panose="02020603050405020304" pitchFamily="18" charset="0"/>
              </a:rPr>
              <a:t>Luyện tập:</a:t>
            </a:r>
            <a:endParaRPr lang="vi-VN" sz="2800" dirty="0">
              <a:solidFill>
                <a:schemeClr val="accen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08363" y="1145461"/>
            <a:ext cx="2325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 Trắc nghiệm:</a:t>
            </a:r>
            <a:endParaRPr lang="vi-VN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56941" y="1730481"/>
            <a:ext cx="11083637" cy="35202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1: Vì sao khu vực Đông Nam Á có vị trí địa lí rất quan trọng?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 giáp Trung Quốc.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 giáp Ấn Độ.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Tiếp giáp với khu vực châu Á gió mùa.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 trên con đường biển nối liền Ấn Độ Dương và Thái Bình Dương.</a:t>
            </a:r>
          </a:p>
        </p:txBody>
      </p:sp>
      <p:sp>
        <p:nvSpPr>
          <p:cNvPr id="10" name="Oval 9"/>
          <p:cNvSpPr/>
          <p:nvPr/>
        </p:nvSpPr>
        <p:spPr>
          <a:xfrm>
            <a:off x="1214803" y="4550453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2231808-4386-5E43-8295-3F201E911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679" y="-159267"/>
            <a:ext cx="1932013" cy="151562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594360" y="19920"/>
            <a:ext cx="9799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x-none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x-none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VƯƠNG QUỐC Ở ĐÔNG NAM Á TRƯỚC THẾ KỈ X.</a:t>
            </a:r>
          </a:p>
        </p:txBody>
      </p:sp>
    </p:spTree>
    <p:extLst>
      <p:ext uri="{BB962C8B-B14F-4D97-AF65-F5344CB8AC3E}">
        <p14:creationId xmlns:p14="http://schemas.microsoft.com/office/powerpoint/2010/main" val="325895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67740" y="3444240"/>
            <a:ext cx="10172700" cy="32918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Câu 3: Theo em, nét tương đồng về kinh tế của các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quốc gia sơ kì Đông Nam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 so với Hy Lạp và La Mã cổ đại là gì?</a:t>
            </a:r>
          </a:p>
          <a:p>
            <a:pPr marL="514350" indent="-51435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Kinh tế nông nghiệp phát triển.</a:t>
            </a:r>
          </a:p>
          <a:p>
            <a:pPr marL="514350" indent="-51435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Các nghề thủ công</a:t>
            </a:r>
            <a:r>
              <a:rPr lang="vi-VN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rèn sắt, đúc 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 giữ vị trí rất quan trọng.</a:t>
            </a:r>
          </a:p>
          <a:p>
            <a:pPr marL="514350" indent="-51435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Thương mại đường biển thông qua các hải cảng.</a:t>
            </a:r>
          </a:p>
          <a:p>
            <a:pPr marL="514350" indent="-51435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Kinh tế thủ công nghiệp và thương nghiệp giữ vai trò chủ đạo.</a:t>
            </a:r>
          </a:p>
        </p:txBody>
      </p:sp>
      <p:sp>
        <p:nvSpPr>
          <p:cNvPr id="5" name="Oval 4"/>
          <p:cNvSpPr/>
          <p:nvPr/>
        </p:nvSpPr>
        <p:spPr>
          <a:xfrm>
            <a:off x="1089660" y="549402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2231808-4386-5E43-8295-3F201E911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9335" y="-128787"/>
            <a:ext cx="1446358" cy="1439427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967740" y="0"/>
            <a:ext cx="10172700" cy="3276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2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Các quốc gia sơ kì Đông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Nam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 ra đời vào khoảng thời gian nào?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Thiên niên kỉ II TCN.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Từ đầu công nguyên đến thế kỉ VII.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Thế kỉ VII TCN.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Thế kỉ X TCN.</a:t>
            </a:r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89660" y="1617525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200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08363" y="550726"/>
            <a:ext cx="21034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solidFill>
                  <a:schemeClr val="accent1"/>
                </a:solidFill>
                <a:ea typeface="Times New Roman" panose="02020603050405020304" pitchFamily="18" charset="0"/>
              </a:rPr>
              <a:t> Luyện tập:</a:t>
            </a:r>
            <a:endParaRPr lang="vi-VN" sz="28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40" y="1143087"/>
            <a:ext cx="277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Tự luận:</a:t>
            </a:r>
            <a:endParaRPr lang="vi-VN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80160" y="1768077"/>
            <a:ext cx="9733364" cy="14935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1: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 hãy trình bày đặc điểm nổi bật về vị trí địa lí của khu vực Đông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Nam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Á?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22231808-4386-5E43-8295-3F201E911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9335" y="-128787"/>
            <a:ext cx="1446358" cy="143942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594360" y="19920"/>
            <a:ext cx="9799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x-none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x-none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VƯƠNG QUỐC Ở ĐÔNG NAM Á TRƯỚC THẾ KỈ X.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280160" y="3551157"/>
            <a:ext cx="9733364" cy="14935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2: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Em hãy nêu những điểm tương đồng về vị trí địa lí của các vương quốc cổ ở Đông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Nam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Á?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12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08363" y="862041"/>
            <a:ext cx="1941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solidFill>
                  <a:schemeClr val="accent1"/>
                </a:solidFill>
                <a:ea typeface="Times New Roman" panose="02020603050405020304" pitchFamily="18" charset="0"/>
              </a:rPr>
              <a:t>Vận dụng:</a:t>
            </a:r>
            <a:endParaRPr lang="vi-VN" sz="28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8363" y="1607626"/>
            <a:ext cx="9770972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Sông Mê Công gắn bó với lịch sử của những vương quốc cổ nào ở Đông Nam Á? Những vương quốc đó thuộc về các quốc gia nào ngày nay? Tham khảo trên lược đồ 12.1 và 12.2?</a:t>
            </a:r>
            <a:endParaRPr lang="vi-VN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2231808-4386-5E43-8295-3F201E911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9335" y="-128787"/>
            <a:ext cx="1446358" cy="143942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594360" y="19920"/>
            <a:ext cx="9799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x-none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x-none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VƯƠNG QUỐC Ở ĐÔNG NAM Á TRƯỚC THẾ KỈ X.</a:t>
            </a:r>
          </a:p>
        </p:txBody>
      </p:sp>
    </p:spTree>
    <p:extLst>
      <p:ext uri="{BB962C8B-B14F-4D97-AF65-F5344CB8AC3E}">
        <p14:creationId xmlns:p14="http://schemas.microsoft.com/office/powerpoint/2010/main" val="265055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63040" y="1051560"/>
            <a:ext cx="9189720" cy="3368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GIAO NHIỆM VỤ Ở NHÀ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2800" dirty="0" smtClean="0"/>
              <a:t>Hoàn thành bài tập.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2800" dirty="0" smtClean="0"/>
              <a:t>Đọc và trả lời các câu hỏi bài 13. Giao lưu thương mại và văn hóa ở Đông Nam Á (Từ đầu Công Nguyên đến TK X).</a:t>
            </a:r>
            <a:endParaRPr lang="vi-VN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2231808-4386-5E43-8295-3F201E911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9335" y="-128787"/>
            <a:ext cx="1446358" cy="143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2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8364" y="1317143"/>
            <a:ext cx="7994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Chuyển giao nhiệm vụ </a:t>
            </a:r>
            <a:r>
              <a:rPr 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vi-VN" sz="2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8364" y="2061028"/>
            <a:ext cx="9894916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Quan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sát lược đồ hình 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12.1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tr.63),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kết hợp khai thác thông tin trong SGK </a:t>
            </a:r>
            <a:endParaRPr lang="vi-VN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08364" y="734918"/>
            <a:ext cx="5566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+mj-lt"/>
              </a:rPr>
              <a:t>I</a:t>
            </a:r>
            <a:r>
              <a:rPr lang="vi-VN" sz="2800" b="1" u="sng" dirty="0" smtClean="0">
                <a:solidFill>
                  <a:srgbClr val="FF0000"/>
                </a:solidFill>
                <a:latin typeface="+mj-lt"/>
              </a:rPr>
              <a:t>. Vị trí địa lí của Đông Nam Á.</a:t>
            </a:r>
            <a:endParaRPr lang="vi-VN" sz="2800" u="sng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108363" y="3089563"/>
            <a:ext cx="9894917" cy="2438401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indent="254000" algn="just">
              <a:lnSpc>
                <a:spcPct val="150000"/>
              </a:lnSpc>
              <a:spcAft>
                <a:spcPts val="0"/>
              </a:spcAft>
              <a:tabLst>
                <a:tab pos="471170" algn="l"/>
              </a:tabLst>
            </a:pPr>
            <a:r>
              <a:rPr lang="vi-VN" sz="2800" dirty="0" smtClean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Kể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tên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Đông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Nam Á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nay.</a:t>
            </a:r>
            <a:endParaRPr lang="vi-VN" sz="2800" dirty="0">
              <a:solidFill>
                <a:schemeClr val="bg1"/>
              </a:solidFill>
              <a:latin typeface="+mj-lt"/>
              <a:ea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22231808-4386-5E43-8295-3F201E911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3787" y="-159267"/>
            <a:ext cx="2096186" cy="168814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594360" y="19920"/>
            <a:ext cx="9799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x-none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x-none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VƯƠNG QUỐC Ở ĐÔNG NAM Á TRƯỚC THẾ KỈ X.</a:t>
            </a:r>
          </a:p>
        </p:txBody>
      </p:sp>
    </p:spTree>
    <p:extLst>
      <p:ext uri="{BB962C8B-B14F-4D97-AF65-F5344CB8AC3E}">
        <p14:creationId xmlns:p14="http://schemas.microsoft.com/office/powerpoint/2010/main" val="276749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0526659_684991958366288_984150484_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2720" y="-6927"/>
            <a:ext cx="9479280" cy="63709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364069"/>
            <a:ext cx="12192000" cy="480131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vi-VN" sz="2800" dirty="0" smtClean="0">
                <a:latin typeface="Cambria" pitchFamily="18" charset="0"/>
              </a:rPr>
              <a:t>Lược đồ các nước Đông Nam Á.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0880" y="701040"/>
            <a:ext cx="2021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Á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nay.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429732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2231808-4386-5E43-8295-3F201E9119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3787" y="-159267"/>
            <a:ext cx="2096186" cy="1688141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89954" y="852498"/>
            <a:ext cx="10709565" cy="4999662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Đông Nam Á là một khu vực nằm ở phía đông nam của châu Á, bao gồm 11 quốc gia: Brunei,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Campuchia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Đông Timor,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Inđônêxia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Lào, Malaysia,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Myanma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Philippin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ingapo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Thái Lan và Việt Nam.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594360" y="19920"/>
            <a:ext cx="9799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x-non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x-non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 VƯƠNG QUỐC Ở ĐÔNG NAM Á TRƯỚC THẾ KỈ X.</a:t>
            </a:r>
          </a:p>
          <a:p>
            <a:pPr algn="ctr"/>
            <a:endParaRPr lang="x-non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6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8364" y="1317143"/>
            <a:ext cx="7994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Chuyển giao nhiệm vụ </a:t>
            </a:r>
            <a:r>
              <a:rPr 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vi-VN" sz="2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8364" y="2061028"/>
            <a:ext cx="9894916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Quan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sát lược đồ hình 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12.1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tr.63),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kết hợp khai thác thông tin trong SGK </a:t>
            </a:r>
            <a:endParaRPr lang="vi-VN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08364" y="734918"/>
            <a:ext cx="5566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+mj-lt"/>
              </a:rPr>
              <a:t>I</a:t>
            </a:r>
            <a:r>
              <a:rPr lang="vi-VN" sz="2800" b="1" u="sng" dirty="0" smtClean="0">
                <a:solidFill>
                  <a:srgbClr val="FF0000"/>
                </a:solidFill>
                <a:latin typeface="+mj-lt"/>
              </a:rPr>
              <a:t>. Vị trí địa lí của Đông Nam Á.</a:t>
            </a:r>
            <a:endParaRPr lang="vi-VN" sz="2800" u="sng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108363" y="3089563"/>
            <a:ext cx="9894917" cy="2438401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indent="254000" algn="just">
              <a:lnSpc>
                <a:spcPct val="150000"/>
              </a:lnSpc>
              <a:spcAft>
                <a:spcPts val="0"/>
              </a:spcAft>
              <a:tabLst>
                <a:tab pos="471170" algn="l"/>
              </a:tabLst>
            </a:pPr>
            <a:r>
              <a:rPr lang="vi-VN" sz="2800" dirty="0" smtClean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- Vị trí địa lí này mang đến những thuận lợi, khó khăn nào cho cuộc sống của cư dân Đông Nam Á?</a:t>
            </a:r>
            <a:endParaRPr lang="vi-VN" sz="2800" dirty="0">
              <a:solidFill>
                <a:schemeClr val="bg1"/>
              </a:solidFill>
              <a:latin typeface="+mj-lt"/>
              <a:ea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22231808-4386-5E43-8295-3F201E911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3787" y="-159267"/>
            <a:ext cx="2096186" cy="168814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594360" y="19920"/>
            <a:ext cx="9799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x-none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x-none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VƯƠNG QUỐC Ở ĐÔNG NAM Á TRƯỚC THẾ KỈ X.</a:t>
            </a:r>
          </a:p>
        </p:txBody>
      </p:sp>
    </p:spTree>
    <p:extLst>
      <p:ext uri="{BB962C8B-B14F-4D97-AF65-F5344CB8AC3E}">
        <p14:creationId xmlns:p14="http://schemas.microsoft.com/office/powerpoint/2010/main" val="177015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636" y="1406690"/>
            <a:ext cx="6305204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92100" algn="just">
              <a:spcAft>
                <a:spcPts val="0"/>
              </a:spcAft>
            </a:pPr>
            <a:r>
              <a:rPr lang="vi-VN" sz="2800" dirty="0" smtClean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-  Đông </a:t>
            </a:r>
            <a:r>
              <a:rPr lang="vi-VN" sz="2800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Nam Á nằm ở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vị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trí</a:t>
            </a:r>
            <a:r>
              <a:rPr lang="vi-VN" sz="2800" dirty="0" smtClean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cầu </a:t>
            </a:r>
            <a:r>
              <a:rPr lang="vi-VN" sz="2800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nối giữa Ấn Độ Dương với Thái Bình </a:t>
            </a:r>
            <a:r>
              <a:rPr lang="vi-VN" sz="2800" dirty="0" smtClean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Dương;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giữa </a:t>
            </a:r>
            <a:r>
              <a:rPr lang="vi-VN" sz="2800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Trung Quốc, Nhật Bản với Ấn Độ</a:t>
            </a:r>
            <a:r>
              <a:rPr lang="vi-VN" sz="2800" dirty="0" smtClean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,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…</a:t>
            </a:r>
            <a:endParaRPr lang="vi-VN" sz="28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7810" y="731153"/>
            <a:ext cx="5993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+mj-lt"/>
              </a:rPr>
              <a:t>I</a:t>
            </a:r>
            <a:r>
              <a:rPr lang="vi-VN" sz="2800" b="1" u="sng" dirty="0" smtClean="0">
                <a:solidFill>
                  <a:srgbClr val="FF0000"/>
                </a:solidFill>
                <a:latin typeface="+mj-lt"/>
              </a:rPr>
              <a:t>. </a:t>
            </a:r>
            <a:r>
              <a:rPr lang="vi-VN" sz="2800" b="1" u="sng" dirty="0">
                <a:solidFill>
                  <a:srgbClr val="FF0000"/>
                </a:solidFill>
                <a:latin typeface="+mj-lt"/>
              </a:rPr>
              <a:t>Vị trí địa lí của Đông Nam Á.</a:t>
            </a:r>
            <a:endParaRPr lang="vi-VN" sz="2800" u="sng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2231808-4386-5E43-8295-3F201E9119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2279" y="-159266"/>
            <a:ext cx="1703413" cy="152848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243840" y="70550"/>
            <a:ext cx="10759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x-none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x-none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VƯƠNG QUỐC Ở ĐÔNG NAM Á TRƯỚC THẾ KỈ X.</a:t>
            </a:r>
          </a:p>
        </p:txBody>
      </p:sp>
      <p:pic>
        <p:nvPicPr>
          <p:cNvPr id="12" name="Picture 5" descr="20526659_684991958366288_984150484_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1" y="1406690"/>
            <a:ext cx="4861560" cy="4958994"/>
          </a:xfrm>
          <a:prstGeom prst="rect">
            <a:avLst/>
          </a:prstGeom>
          <a:noFill/>
        </p:spPr>
      </p:pic>
      <p:cxnSp>
        <p:nvCxnSpPr>
          <p:cNvPr id="4" name="Straight Connector 3"/>
          <p:cNvCxnSpPr>
            <a:stCxn id="5" idx="3"/>
          </p:cNvCxnSpPr>
          <p:nvPr/>
        </p:nvCxnSpPr>
        <p:spPr>
          <a:xfrm>
            <a:off x="6981287" y="992763"/>
            <a:ext cx="29113" cy="5765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15636" y="3146201"/>
            <a:ext cx="6305204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latin typeface="+mj-lt"/>
                <a:ea typeface="Times New Roman" panose="02020603050405020304" pitchFamily="18" charset="0"/>
              </a:rPr>
              <a:t>- </a:t>
            </a:r>
            <a:r>
              <a:rPr lang="vi-VN" sz="2800" dirty="0">
                <a:latin typeface="+mj-lt"/>
              </a:rPr>
              <a:t>Nằm trong vùng nhiệt đới gió mùa, lượng mưa lớn, thuận lợi trồng cây lúa nước, các loại gia vị và cây hương liệu quý hiếm</a:t>
            </a:r>
            <a:r>
              <a:rPr lang="vi-VN" sz="2800" dirty="0" smtClean="0">
                <a:latin typeface="+mj-lt"/>
              </a:rPr>
              <a:t>.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914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6720" y="0"/>
            <a:ext cx="118239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II</a:t>
            </a:r>
            <a:r>
              <a:rPr lang="vi-VN" sz="28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. </a:t>
            </a:r>
            <a:r>
              <a:rPr lang="vi-VN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 xuất hiện các vương quốc cổ từ đầu Công nguyên đến thế kỉ VII</a:t>
            </a:r>
            <a:r>
              <a:rPr lang="vi-VN" sz="2800" b="1" dirty="0" smtClean="0">
                <a:solidFill>
                  <a:srgbClr val="4472C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vi-VN" sz="2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86690" y="475012"/>
            <a:ext cx="10175324" cy="504718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anchor="b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vi-VN" sz="2800" dirty="0" smtClean="0">
                <a:solidFill>
                  <a:srgbClr val="FF0000"/>
                </a:solidFill>
              </a:rPr>
              <a:t>Hoạt động nhóm -</a:t>
            </a:r>
            <a:r>
              <a:rPr lang="nl-NL" altLang="vi-VN" sz="2800" b="0" dirty="0" smtClean="0">
                <a:solidFill>
                  <a:srgbClr val="FF0000"/>
                </a:solidFill>
              </a:rPr>
              <a:t> </a:t>
            </a:r>
            <a:r>
              <a:rPr lang="nl-NL" altLang="vi-VN" sz="2800" dirty="0">
                <a:solidFill>
                  <a:srgbClr val="FF0000"/>
                </a:solidFill>
              </a:rPr>
              <a:t>“</a:t>
            </a:r>
            <a:r>
              <a:rPr lang="nl-NL" altLang="vi-VN" sz="2800" i="1" dirty="0">
                <a:solidFill>
                  <a:srgbClr val="FF0000"/>
                </a:solidFill>
              </a:rPr>
              <a:t>Khăn trải bàn</a:t>
            </a:r>
            <a:r>
              <a:rPr lang="nl-NL" altLang="vi-VN" sz="2800" b="0" dirty="0" smtClean="0">
                <a:solidFill>
                  <a:srgbClr val="FF0000"/>
                </a:solidFill>
              </a:rPr>
              <a:t>” </a:t>
            </a:r>
            <a:r>
              <a:rPr lang="nl-NL" altLang="vi-VN" sz="2800" dirty="0" smtClean="0">
                <a:solidFill>
                  <a:srgbClr val="FF0000"/>
                </a:solidFill>
              </a:rPr>
              <a:t>- 5 phút</a:t>
            </a:r>
            <a:endParaRPr lang="en-US" altLang="vi-VN" sz="2800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86690" y="1066018"/>
            <a:ext cx="10238509" cy="58023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vi-VN" sz="2400" b="0" dirty="0"/>
          </a:p>
          <a:p>
            <a:pPr algn="ctr"/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96050" y="2179079"/>
            <a:ext cx="7259781" cy="34913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vi-VN" sz="2800" dirty="0" smtClean="0">
                <a:cs typeface="Times New Roman" panose="02020603050405020304" pitchFamily="18" charset="0"/>
              </a:rPr>
              <a:t>Quan sát lược đồ </a:t>
            </a:r>
            <a:r>
              <a:rPr lang="vi-VN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12.1 </a:t>
            </a:r>
            <a:r>
              <a:rPr lang="vi-VN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và 12.2, xác định các vương quốc cổ ở Đông Nam </a:t>
            </a:r>
            <a:r>
              <a:rPr lang="vi-VN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Á? </a:t>
            </a:r>
          </a:p>
          <a:p>
            <a:pPr algn="just">
              <a:spcAft>
                <a:spcPts val="0"/>
              </a:spcAft>
            </a:pPr>
            <a:r>
              <a:rPr lang="vi-VN" sz="2800" b="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- </a:t>
            </a:r>
            <a:r>
              <a:rPr lang="vi-VN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Những </a:t>
            </a:r>
            <a:r>
              <a:rPr lang="vi-VN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vương quốc đó hiện nay thuộc về </a:t>
            </a:r>
            <a:r>
              <a:rPr lang="vi-VN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  quốc </a:t>
            </a:r>
            <a:r>
              <a:rPr lang="vi-VN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gia nào ?</a:t>
            </a:r>
            <a:endParaRPr lang="vi-VN" sz="2400" dirty="0">
              <a:ea typeface="Times New Roman" panose="02020603050405020304" pitchFamily="18" charset="0"/>
            </a:endParaRPr>
          </a:p>
          <a:p>
            <a:pPr algn="just"/>
            <a:r>
              <a:rPr lang="vi-VN" altLang="vi-VN" sz="2800" b="0" dirty="0" smtClean="0">
                <a:cs typeface="Times New Roman" panose="02020603050405020304" pitchFamily="18" charset="0"/>
              </a:rPr>
              <a:t>- </a:t>
            </a:r>
            <a:r>
              <a:rPr lang="vi-VN" sz="2800" dirty="0"/>
              <a:t>Quan sát lược </a:t>
            </a:r>
            <a:r>
              <a:rPr lang="vi-VN" sz="2800" dirty="0" smtClean="0"/>
              <a:t>đồ </a:t>
            </a:r>
            <a:r>
              <a:rPr lang="vi-VN" sz="2800" dirty="0"/>
              <a:t>rút ra điểm chung về sự ra đời và phát triển của các vương quốc cổ </a:t>
            </a:r>
            <a:r>
              <a:rPr lang="vi-VN" sz="2800" dirty="0" smtClean="0"/>
              <a:t>ở</a:t>
            </a:r>
            <a:r>
              <a:rPr lang="en-US" sz="2800" dirty="0" smtClean="0"/>
              <a:t> </a:t>
            </a:r>
            <a:r>
              <a:rPr lang="en-US" sz="2800" dirty="0" err="1" smtClean="0"/>
              <a:t>vùng</a:t>
            </a:r>
            <a:r>
              <a:rPr lang="en-US" sz="2800" dirty="0" smtClean="0"/>
              <a:t> </a:t>
            </a:r>
            <a:r>
              <a:rPr lang="en-US" sz="2800" dirty="0" err="1" smtClean="0"/>
              <a:t>lục</a:t>
            </a:r>
            <a:r>
              <a:rPr lang="en-US" sz="2800" dirty="0" smtClean="0"/>
              <a:t> </a:t>
            </a:r>
            <a:r>
              <a:rPr lang="en-US" sz="2800" dirty="0" err="1" smtClean="0"/>
              <a:t>địa</a:t>
            </a:r>
            <a:r>
              <a:rPr lang="vi-VN" sz="2800" dirty="0" smtClean="0"/>
              <a:t> </a:t>
            </a:r>
            <a:r>
              <a:rPr lang="en-US" sz="2800" dirty="0" err="1" smtClean="0"/>
              <a:t>Đông</a:t>
            </a:r>
            <a:r>
              <a:rPr lang="en-US" sz="2800" dirty="0" smtClean="0"/>
              <a:t> Nam Á</a:t>
            </a:r>
            <a:r>
              <a:rPr lang="vi-VN" sz="2800" dirty="0" smtClean="0"/>
              <a:t> </a:t>
            </a:r>
            <a:r>
              <a:rPr lang="vi-VN" sz="2800" dirty="0" smtClean="0"/>
              <a:t>là </a:t>
            </a:r>
            <a:r>
              <a:rPr lang="vi-VN" sz="2800" dirty="0"/>
              <a:t>gì? </a:t>
            </a:r>
            <a:endParaRPr lang="en-US" altLang="vi-VN" sz="2800" dirty="0">
              <a:cs typeface="Times New Roman" panose="02020603050405020304" pitchFamily="18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4792218" y="1068233"/>
            <a:ext cx="2689848" cy="45429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800" b="0" dirty="0" smtClean="0">
                <a:latin typeface="Comic Sans MS" panose="030F0702030302020204" pitchFamily="66" charset="0"/>
              </a:rPr>
              <a:t>Ý kiến cá nhân</a:t>
            </a:r>
            <a:endParaRPr lang="en-US" altLang="vi-VN" sz="2800" b="0" dirty="0">
              <a:latin typeface="Times" panose="02020603050405020304" pitchFamily="18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4820289" y="6217940"/>
            <a:ext cx="2633705" cy="638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400" b="0" dirty="0" smtClean="0">
                <a:latin typeface="Comic Sans MS" panose="030F0702030302020204" pitchFamily="66" charset="0"/>
              </a:rPr>
              <a:t>Ý kiến cá nhân</a:t>
            </a:r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 rot="5400000">
            <a:off x="286059" y="3609953"/>
            <a:ext cx="2315690" cy="638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400" b="0" dirty="0" smtClean="0">
                <a:latin typeface="Comic Sans MS" panose="030F0702030302020204" pitchFamily="66" charset="0"/>
              </a:rPr>
              <a:t>Ý kiến cá nhân</a:t>
            </a:r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 rot="16200000">
            <a:off x="9468531" y="3662661"/>
            <a:ext cx="2354329" cy="638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400" b="0" dirty="0" smtClean="0">
                <a:latin typeface="Comic Sans MS" panose="030F0702030302020204" pitchFamily="66" charset="0"/>
              </a:rPr>
              <a:t>Ý kiến cá nhân</a:t>
            </a:r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H="1" flipV="1">
            <a:off x="886690" y="1080573"/>
            <a:ext cx="16205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886690" y="5698008"/>
            <a:ext cx="1620562" cy="11599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9767033" y="5710349"/>
            <a:ext cx="1302320" cy="11016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 flipV="1">
            <a:off x="9767033" y="1144230"/>
            <a:ext cx="1321803" cy="10500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" name="Oval 19"/>
          <p:cNvSpPr/>
          <p:nvPr/>
        </p:nvSpPr>
        <p:spPr>
          <a:xfrm>
            <a:off x="5874465" y="1621677"/>
            <a:ext cx="495299" cy="39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vi-VN" dirty="0"/>
          </a:p>
        </p:txBody>
      </p:sp>
      <p:sp>
        <p:nvSpPr>
          <p:cNvPr id="21" name="Oval 20"/>
          <p:cNvSpPr/>
          <p:nvPr/>
        </p:nvSpPr>
        <p:spPr>
          <a:xfrm>
            <a:off x="5915470" y="5750644"/>
            <a:ext cx="495299" cy="39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vi-VN" dirty="0"/>
          </a:p>
        </p:txBody>
      </p:sp>
      <p:sp>
        <p:nvSpPr>
          <p:cNvPr id="22" name="Oval 21"/>
          <p:cNvSpPr/>
          <p:nvPr/>
        </p:nvSpPr>
        <p:spPr>
          <a:xfrm rot="5400000">
            <a:off x="1877753" y="3732984"/>
            <a:ext cx="495299" cy="39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vi-VN" dirty="0"/>
          </a:p>
        </p:txBody>
      </p:sp>
      <p:sp>
        <p:nvSpPr>
          <p:cNvPr id="23" name="Oval 22"/>
          <p:cNvSpPr/>
          <p:nvPr/>
        </p:nvSpPr>
        <p:spPr>
          <a:xfrm rot="16499929">
            <a:off x="9849857" y="3745345"/>
            <a:ext cx="495299" cy="466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vi-VN" dirty="0"/>
          </a:p>
        </p:txBody>
      </p:sp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22231808-4386-5E43-8295-3F201E9119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9335" y="-128787"/>
            <a:ext cx="1446358" cy="143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80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870" y="481585"/>
            <a:ext cx="10985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II</a:t>
            </a:r>
            <a:r>
              <a:rPr lang="vi-VN" sz="2800" b="1" u="sng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. </a:t>
            </a:r>
            <a:r>
              <a:rPr lang="vi-VN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 xuất hiện các vương quốc cổ từ đầu Công nguyên đến thế kỉ VII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714" y="1122437"/>
            <a:ext cx="5908431" cy="249299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54000" algn="just">
              <a:lnSpc>
                <a:spcPct val="130000"/>
              </a:lnSpc>
              <a:spcAft>
                <a:spcPts val="0"/>
              </a:spcAft>
            </a:pPr>
            <a:r>
              <a:rPr lang="vi-VN" sz="24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- </a:t>
            </a:r>
            <a:r>
              <a:rPr lang="vi-VN" sz="24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 Cơ sở hình thành: </a:t>
            </a:r>
          </a:p>
          <a:p>
            <a:pPr indent="254000" algn="just">
              <a:lnSpc>
                <a:spcPct val="130000"/>
              </a:lnSpc>
              <a:spcAft>
                <a:spcPts val="0"/>
              </a:spcAft>
            </a:pPr>
            <a:r>
              <a:rPr lang="vi-VN" sz="2400" dirty="0">
                <a:latin typeface="+mj-lt"/>
                <a:ea typeface="Arial" panose="020B0604020202020204" pitchFamily="34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quốc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gia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này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đời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gắn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liền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dòng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sông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thuận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lợi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n</a:t>
            </a:r>
            <a:r>
              <a:rPr lang="vi-VN" sz="2400" dirty="0" smtClean="0">
                <a:latin typeface="+mj-lt"/>
                <a:ea typeface="Arial" panose="020B0604020202020204" pitchFamily="34" charset="0"/>
              </a:rPr>
              <a:t>ghề </a:t>
            </a:r>
            <a:r>
              <a:rPr lang="vi-VN" sz="2400" dirty="0">
                <a:latin typeface="+mj-lt"/>
                <a:ea typeface="Arial" panose="020B0604020202020204" pitchFamily="34" charset="0"/>
              </a:rPr>
              <a:t>nông trồng lúa </a:t>
            </a:r>
            <a:r>
              <a:rPr lang="vi-VN" sz="2400" dirty="0" smtClean="0">
                <a:latin typeface="+mj-lt"/>
                <a:ea typeface="Arial" panose="020B0604020202020204" pitchFamily="34" charset="0"/>
              </a:rPr>
              <a:t>nước</a:t>
            </a:r>
            <a:r>
              <a:rPr lang="en-US" sz="2400" dirty="0" smtClean="0">
                <a:latin typeface="+mj-lt"/>
                <a:ea typeface="Arial" panose="020B0604020202020204" pitchFamily="34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giao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lưu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thương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mại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giới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bên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ngoài</a:t>
            </a:r>
            <a:r>
              <a:rPr lang="en-US" sz="2400" dirty="0" smtClean="0"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.</a:t>
            </a:r>
            <a:endParaRPr lang="vi-VN" sz="2400" dirty="0">
              <a:latin typeface="+mj-lt"/>
              <a:ea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922" y="4091459"/>
            <a:ext cx="5908430" cy="24191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54000" algn="just">
              <a:lnSpc>
                <a:spcPct val="130000"/>
              </a:lnSpc>
              <a:spcAft>
                <a:spcPts val="0"/>
              </a:spcAft>
            </a:pPr>
            <a:r>
              <a:rPr lang="vi-VN" sz="24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- </a:t>
            </a:r>
            <a:r>
              <a:rPr lang="vi-VN" sz="2400" dirty="0" smtClean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Các vương quốc cổ:</a:t>
            </a:r>
            <a:endParaRPr lang="vi-VN" sz="2400" dirty="0">
              <a:solidFill>
                <a:srgbClr val="C00000"/>
              </a:solidFill>
              <a:latin typeface="+mj-lt"/>
              <a:ea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vi-VN" sz="2400" dirty="0">
                <a:latin typeface="+mj-lt"/>
                <a:ea typeface="Times New Roman" panose="02020603050405020304" pitchFamily="18" charset="0"/>
              </a:rPr>
              <a:t>+</a:t>
            </a:r>
            <a:r>
              <a:rPr lang="vi-VN" sz="2400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ê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-gu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Tha-t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ơ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  (Myanmar)</a:t>
            </a:r>
            <a:endParaRPr lang="vi-VN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Chăm-pa, Phù Nam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(Việt Nam)</a:t>
            </a:r>
            <a:endParaRPr lang="vi-VN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Đốn Tốn, Xích Thổ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(Miền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nam Thái Lan và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Ma-lai-xi-a)</a:t>
            </a:r>
            <a:endParaRPr lang="vi-VN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Ma-lay-u,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Ta-ru-ma 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fr-F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In-đ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</a:t>
            </a:r>
            <a:r>
              <a:rPr lang="fr-F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-nê-xi-a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vi-VN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2231808-4386-5E43-8295-3F201E911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0359" y="-159267"/>
            <a:ext cx="1825333" cy="151562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594360" y="19920"/>
            <a:ext cx="9799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x-none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x-none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VƯƠNG QUỐC Ở ĐÔNG NAM Á TRƯỚC THẾ KỈ X.</a:t>
            </a:r>
          </a:p>
        </p:txBody>
      </p:sp>
      <p:pic>
        <p:nvPicPr>
          <p:cNvPr id="1026" name="Picture 2" descr="https://dailytravelvietnam.com/vi/images/2016/02/di-chi-oc-eo-an-giang-700x5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828" y="1154245"/>
            <a:ext cx="5656945" cy="370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6229590" y="1245476"/>
            <a:ext cx="1" cy="5622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395827" y="4855779"/>
            <a:ext cx="5656947" cy="193899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Khu di chỉ Óc Eo thuộc </a:t>
            </a:r>
            <a:r>
              <a:rPr lang="vi-VN" sz="2400" dirty="0" smtClean="0">
                <a:solidFill>
                  <a:schemeClr val="bg1"/>
                </a:solidFill>
                <a:latin typeface="+mj-lt"/>
              </a:rPr>
              <a:t>tỉnh </a:t>
            </a:r>
            <a:r>
              <a:rPr lang="vi-VN" sz="2400" dirty="0">
                <a:solidFill>
                  <a:schemeClr val="bg1"/>
                </a:solidFill>
                <a:latin typeface="+mj-lt"/>
              </a:rPr>
              <a:t>An Giang. Thành cổ Óc </a:t>
            </a:r>
            <a:r>
              <a:rPr lang="vi-VN" sz="2400" dirty="0" smtClean="0">
                <a:solidFill>
                  <a:schemeClr val="bg1"/>
                </a:solidFill>
                <a:latin typeface="+mj-lt"/>
              </a:rPr>
              <a:t>Eo </a:t>
            </a:r>
            <a:r>
              <a:rPr lang="vi-VN" sz="2400" dirty="0">
                <a:solidFill>
                  <a:schemeClr val="bg1"/>
                </a:solidFill>
                <a:latin typeface="+mj-lt"/>
              </a:rPr>
              <a:t>của vương quốc Phù Nam</a:t>
            </a:r>
            <a:r>
              <a:rPr lang="vi-VN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vi-VN" sz="2400" dirty="0">
                <a:solidFill>
                  <a:schemeClr val="bg1"/>
                </a:solidFill>
                <a:latin typeface="+mj-lt"/>
              </a:rPr>
              <a:t>là một thương cảng thời trung cổ bị chìm dưới đất, </a:t>
            </a:r>
            <a:r>
              <a:rPr lang="vi-VN" sz="2400" dirty="0" smtClean="0">
                <a:solidFill>
                  <a:schemeClr val="bg1"/>
                </a:solidFill>
                <a:latin typeface="+mj-lt"/>
              </a:rPr>
              <a:t>sau </a:t>
            </a:r>
            <a:r>
              <a:rPr lang="vi-VN" sz="2400" dirty="0">
                <a:solidFill>
                  <a:schemeClr val="bg1"/>
                </a:solidFill>
                <a:latin typeface="+mj-lt"/>
              </a:rPr>
              <a:t>đó đã được khai quật, bảo vệ và nghiên cứu</a:t>
            </a:r>
            <a:r>
              <a:rPr lang="vi-VN" sz="2400" dirty="0" smtClean="0">
                <a:solidFill>
                  <a:schemeClr val="bg1"/>
                </a:solidFill>
                <a:latin typeface="+mj-lt"/>
              </a:rPr>
              <a:t>..</a:t>
            </a:r>
            <a:endParaRPr lang="vi-VN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280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2661" y="31587"/>
            <a:ext cx="103526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III</a:t>
            </a:r>
            <a:r>
              <a:rPr lang="vi-VN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vi-VN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 hình thành và phát triển của các vương quốc phong kiến </a:t>
            </a:r>
            <a:endParaRPr lang="vi-VN" sz="2800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vi-VN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ở </a:t>
            </a:r>
            <a:r>
              <a:rPr lang="vi-VN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 Nam Á từ thế kỉ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vi-VN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 </a:t>
            </a:r>
            <a:r>
              <a:rPr lang="vi-VN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 thế kỉ X</a:t>
            </a:r>
            <a:endParaRPr lang="vi-VN" sz="2800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752778"/>
              </p:ext>
            </p:extLst>
          </p:nvPr>
        </p:nvGraphicFramePr>
        <p:xfrm>
          <a:off x="1213944" y="1461346"/>
          <a:ext cx="9270124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5062">
                  <a:extLst>
                    <a:ext uri="{9D8B030D-6E8A-4147-A177-3AD203B41FA5}">
                      <a16:colId xmlns="" xmlns:a16="http://schemas.microsoft.com/office/drawing/2014/main" val="776589000"/>
                    </a:ext>
                  </a:extLst>
                </a:gridCol>
                <a:gridCol w="4635062">
                  <a:extLst>
                    <a:ext uri="{9D8B030D-6E8A-4147-A177-3AD203B41FA5}">
                      <a16:colId xmlns="" xmlns:a16="http://schemas.microsoft.com/office/drawing/2014/main" val="33883192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Vương quốc phong kiến</a:t>
                      </a:r>
                      <a:endParaRPr lang="vi-VN" sz="2800" b="1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/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Thuộc quốc gia ngày nay </a:t>
                      </a:r>
                      <a:endParaRPr lang="vi-VN" sz="2800" b="1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/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5326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vi-VN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33449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vi-VN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164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vi-VN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099046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35757"/>
              </p:ext>
            </p:extLst>
          </p:nvPr>
        </p:nvGraphicFramePr>
        <p:xfrm>
          <a:off x="1213944" y="1012378"/>
          <a:ext cx="9270126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5063">
                  <a:extLst>
                    <a:ext uri="{9D8B030D-6E8A-4147-A177-3AD203B41FA5}">
                      <a16:colId xmlns="" xmlns:a16="http://schemas.microsoft.com/office/drawing/2014/main" val="985507104"/>
                    </a:ext>
                  </a:extLst>
                </a:gridCol>
                <a:gridCol w="4635063">
                  <a:extLst>
                    <a:ext uri="{9D8B030D-6E8A-4147-A177-3AD203B41FA5}">
                      <a16:colId xmlns="" xmlns:a16="http://schemas.microsoft.com/office/drawing/2014/main" val="15199487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Vương quốc phong kiến</a:t>
                      </a:r>
                      <a:endParaRPr lang="vi-VN" sz="2400" b="1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/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Thuộc quốc gia ngày nay </a:t>
                      </a:r>
                      <a:endParaRPr lang="vi-VN" sz="2400" b="1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/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4985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Pagan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That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ơ</a:t>
                      </a: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ê</a:t>
                      </a: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gu</a:t>
                      </a: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Myanma</a:t>
                      </a:r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6185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Ha-ri-pun-giay-a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Đva-ra-va-ti </a:t>
                      </a:r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Thái Lan</a:t>
                      </a:r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2020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vi-VN" sz="2400" dirty="0" smtClean="0">
                          <a:latin typeface="+mj-lt"/>
                        </a:rPr>
                        <a:t>- 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Cam-</a:t>
                      </a:r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pu</a:t>
                      </a:r>
                      <a:r>
                        <a:rPr lang="en-US" sz="2400" b="0" smtClean="0">
                          <a:latin typeface="Times New Roman" pitchFamily="18" charset="0"/>
                          <a:cs typeface="Times New Roman" pitchFamily="18" charset="0"/>
                        </a:rPr>
                        <a:t>-chia</a:t>
                      </a:r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vi-VN" sz="2400" dirty="0" smtClean="0">
                          <a:latin typeface="+mj-lt"/>
                        </a:rPr>
                        <a:t>Cam-pu-chia</a:t>
                      </a:r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5241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Đại Cồ Việt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Chăm-pa </a:t>
                      </a:r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vi-VN" sz="2400" dirty="0" smtClean="0">
                          <a:latin typeface="+mj-lt"/>
                        </a:rPr>
                        <a:t>Việt</a:t>
                      </a:r>
                      <a:r>
                        <a:rPr lang="vi-VN" sz="2400" baseline="0" dirty="0" smtClean="0">
                          <a:latin typeface="+mj-lt"/>
                        </a:rPr>
                        <a:t> Nam</a:t>
                      </a:r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8183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Tu-ma-sic </a:t>
                      </a:r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Xin-ga-po</a:t>
                      </a:r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6116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Sri-vi-giay-a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vi-VN" sz="2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Kalinga </a:t>
                      </a:r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In-đô-nê-xi-a</a:t>
                      </a:r>
                      <a:endParaRPr lang="vi-V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9579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292444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1090</Words>
  <Application>Microsoft Office PowerPoint</Application>
  <PresentationFormat>Custom</PresentationFormat>
  <Paragraphs>104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 Hoàng</dc:creator>
  <cp:lastModifiedBy>PC</cp:lastModifiedBy>
  <cp:revision>81</cp:revision>
  <dcterms:created xsi:type="dcterms:W3CDTF">2021-07-16T02:46:11Z</dcterms:created>
  <dcterms:modified xsi:type="dcterms:W3CDTF">2022-11-28T01:23:04Z</dcterms:modified>
</cp:coreProperties>
</file>