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82" r:id="rId2"/>
    <p:sldId id="499" r:id="rId3"/>
    <p:sldId id="485" r:id="rId4"/>
    <p:sldId id="483" r:id="rId5"/>
    <p:sldId id="484" r:id="rId6"/>
    <p:sldId id="480" r:id="rId7"/>
    <p:sldId id="491" r:id="rId8"/>
    <p:sldId id="492" r:id="rId9"/>
    <p:sldId id="497" r:id="rId10"/>
    <p:sldId id="493" r:id="rId11"/>
    <p:sldId id="486" r:id="rId12"/>
    <p:sldId id="494" r:id="rId13"/>
    <p:sldId id="496" r:id="rId14"/>
    <p:sldId id="488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6000" autoAdjust="0"/>
  </p:normalViewPr>
  <p:slideViewPr>
    <p:cSldViewPr snapToGrid="0" snapToObjects="1">
      <p:cViewPr>
        <p:scale>
          <a:sx n="70" d="100"/>
          <a:sy n="70" d="100"/>
        </p:scale>
        <p:origin x="-1138" y="-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B5A7-AA2A-46C2-BF0E-8FF0F6984056}" type="datetimeFigureOut">
              <a:rPr lang="vi-VN" smtClean="0"/>
              <a:t>28/11/2022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28E0-9DA1-42B8-A842-34FCF2B3A8C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047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94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450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45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28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x-none" smtClean="0"/>
              <a:t>28/11/2022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x-none" smtClean="0"/>
              <a:t>‹#›</a:t>
            </a:fld>
            <a:endParaRPr lang="x-none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 smtClean="0"/>
              <a:t> </a:t>
            </a:r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065219"/>
            <a:ext cx="9799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24+25 - </a:t>
            </a:r>
            <a:r>
              <a:rPr lang="x-none" sz="2800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3280" y="128595"/>
            <a:ext cx="9428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CHƯƠNG IV: ĐÔNG NAM Á </a:t>
            </a:r>
          </a:p>
          <a:p>
            <a:pPr algn="ctr"/>
            <a:r>
              <a:rPr lang="vi-VN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TỪ NHỮNG THẾ KỈ TIẾP GIÁP CÔNG NGUYÊN ĐẾN THẾ KỈ X</a:t>
            </a:r>
            <a:endParaRPr lang="vi-VN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5" descr="20526659_684991958366288_984150484_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0178" y="2063398"/>
            <a:ext cx="7038109" cy="4627419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3787" y="-159267"/>
            <a:ext cx="2096186" cy="168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9177" y="657992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/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8363" y="1145461"/>
            <a:ext cx="2325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 Trắc nghiệm:</a:t>
            </a:r>
            <a:endParaRPr lang="vi-VN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56941" y="1730481"/>
            <a:ext cx="11083637" cy="35202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 Vì sao khu vực Đông Nam Á có vị trí địa lí rất quan trọng?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Trung Quốc.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Ấn Độ.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 giáp với khu vực châu Á gió mùa.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trên con đường biển nối liền Ấn Độ Dương và Thái Bình Dương.</a:t>
            </a:r>
          </a:p>
        </p:txBody>
      </p:sp>
      <p:sp>
        <p:nvSpPr>
          <p:cNvPr id="10" name="Oval 9"/>
          <p:cNvSpPr/>
          <p:nvPr/>
        </p:nvSpPr>
        <p:spPr>
          <a:xfrm>
            <a:off x="1214803" y="4550453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79" y="-159267"/>
            <a:ext cx="1932013" cy="15156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</p:spTree>
    <p:extLst>
      <p:ext uri="{BB962C8B-B14F-4D97-AF65-F5344CB8AC3E}">
        <p14:creationId xmlns:p14="http://schemas.microsoft.com/office/powerpoint/2010/main" val="3258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67740" y="3444240"/>
            <a:ext cx="10172700" cy="3291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3: Theo em, nét tương đồng về kinh tế của các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gia sơ kì Đông 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so với Hy Lạp và La Mã cổ đại là gì?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nông nghiệp phát triển.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Các nghề thủ công</a:t>
            </a: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 sắt, đúc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 giữ vị trí rất quan trọng.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Thương mại đường biển thông qua các hải cảng.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thủ công nghiệp và thương nghiệp giữ vai trò chủ đạo.</a:t>
            </a:r>
          </a:p>
        </p:txBody>
      </p:sp>
      <p:sp>
        <p:nvSpPr>
          <p:cNvPr id="5" name="Oval 4"/>
          <p:cNvSpPr/>
          <p:nvPr/>
        </p:nvSpPr>
        <p:spPr>
          <a:xfrm>
            <a:off x="1089660" y="54940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335" y="-128787"/>
            <a:ext cx="1446358" cy="1439427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67740" y="0"/>
            <a:ext cx="10172700" cy="3276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Các quốc gia sơ kì Đông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ra đời vào khoảng thời gian nào?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Thiên niên kỉ 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Từ đầu công nguyên đến thế kỉ VII.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VII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X TCN.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89660" y="1617525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20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550726"/>
            <a:ext cx="2103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/>
                </a:solidFill>
                <a:ea typeface="Times New Roman" panose="02020603050405020304" pitchFamily="18" charset="0"/>
              </a:rPr>
              <a:t> Luyện tập:</a:t>
            </a:r>
            <a:endParaRPr lang="vi-VN" sz="28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40" y="1143087"/>
            <a:ext cx="27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Tự luận: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80160" y="1768077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 hãy trình bày đặc điểm nổi bật về vị trí địa lí của khu vực Đông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Á?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335" y="-128787"/>
            <a:ext cx="1446358" cy="14394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80160" y="3551157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2: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Em hãy nêu những điểm tương đồng về vị trí địa lí của các vương quốc cổ ở Đông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Á?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862041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/>
                </a:solidFill>
                <a:ea typeface="Times New Roman" panose="02020603050405020304" pitchFamily="18" charset="0"/>
              </a:rPr>
              <a:t>Vận dụng:</a:t>
            </a:r>
            <a:endParaRPr lang="vi-VN" sz="28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8363" y="1607626"/>
            <a:ext cx="9770972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    Sông Mê Công gắn bó với lịch sử của những vương quốc cổ nào ở Đông Nam Á? Những vương quốc đó thuộc về các quốc gia nào ngày nay? Tham khảo trên lược đồ 12.1 và 12.2?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335" y="-128787"/>
            <a:ext cx="1446358" cy="14394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</p:spTree>
    <p:extLst>
      <p:ext uri="{BB962C8B-B14F-4D97-AF65-F5344CB8AC3E}">
        <p14:creationId xmlns:p14="http://schemas.microsoft.com/office/powerpoint/2010/main" val="26505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3040" y="1051560"/>
            <a:ext cx="9189720" cy="3368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GIAO NHIỆM VỤ Ở NHÀ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Hoàn thành bài tập.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Đọc và trả lời các câu hỏi bài 13. Giao lưu thương mại và văn hóa ở Đông Nam Á (Từ đầu Công Nguyên đến TK X).</a:t>
            </a:r>
            <a:endParaRPr lang="vi-V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335" y="-128787"/>
            <a:ext cx="1446358" cy="14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64" y="1317143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 giao nhiệm vụ 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989491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Quan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sát lược đồ hình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12.1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tr.63),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kết hợp khai thác thông tin trong SGK </a:t>
            </a:r>
            <a:endParaRPr lang="vi-V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08364" y="734918"/>
            <a:ext cx="5566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I</a:t>
            </a:r>
            <a:r>
              <a:rPr lang="vi-VN" sz="2800" b="1" u="sng" dirty="0" smtClean="0">
                <a:solidFill>
                  <a:srgbClr val="FF0000"/>
                </a:solidFill>
                <a:latin typeface="+mj-lt"/>
              </a:rPr>
              <a:t>. Vị trí địa lí của Đông Nam Á.</a:t>
            </a:r>
            <a:endParaRPr lang="vi-VN" sz="2800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9894917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Kể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Đông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Nam Á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nay.</a:t>
            </a:r>
            <a:endParaRPr lang="vi-VN" sz="2800" dirty="0">
              <a:solidFill>
                <a:schemeClr val="bg1"/>
              </a:solidFill>
              <a:latin typeface="+mj-lt"/>
              <a:ea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787" y="-159267"/>
            <a:ext cx="2096186" cy="16881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</p:spTree>
    <p:extLst>
      <p:ext uri="{BB962C8B-B14F-4D97-AF65-F5344CB8AC3E}">
        <p14:creationId xmlns:p14="http://schemas.microsoft.com/office/powerpoint/2010/main" val="276749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0526659_684991958366288_984150484_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2720" y="-6927"/>
            <a:ext cx="9479280" cy="63709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364069"/>
            <a:ext cx="12192000" cy="480131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vi-VN" sz="2800" dirty="0" smtClean="0">
                <a:latin typeface="Cambria" pitchFamily="18" charset="0"/>
              </a:rPr>
              <a:t>Lược đồ các nước Đông Nam Á.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880" y="701040"/>
            <a:ext cx="2021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Á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29732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3787" y="-159267"/>
            <a:ext cx="2096186" cy="1688141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89954" y="852498"/>
            <a:ext cx="10709565" cy="4999662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Đông Nam Á là một khu vực nằm ở phía đông nam của châu Á, bao gồm 11 quốc gia: Brunei,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Đông Timor,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Lào, Malaysia,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Myanma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ingapo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Thái Lan và Việt Nam.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  <a:p>
            <a:pPr algn="ctr"/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64" y="1317143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 giao nhiệm vụ </a:t>
            </a:r>
            <a:r>
              <a:rPr 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989491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Quan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sát lược đồ hình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12.1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tr.63),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kết hợp khai thác thông tin trong SGK </a:t>
            </a:r>
            <a:endParaRPr lang="vi-V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08364" y="734918"/>
            <a:ext cx="5566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I</a:t>
            </a:r>
            <a:r>
              <a:rPr lang="vi-VN" sz="2800" b="1" u="sng" dirty="0" smtClean="0">
                <a:solidFill>
                  <a:srgbClr val="FF0000"/>
                </a:solidFill>
                <a:latin typeface="+mj-lt"/>
              </a:rPr>
              <a:t>. Vị trí địa lí của Đông Nam Á.</a:t>
            </a:r>
            <a:endParaRPr lang="vi-VN" sz="2800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9894917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Vị trí địa lí này mang đến những thuận lợi, khó khăn nào cho cuộc sống của cư dân Đông Nam Á?</a:t>
            </a:r>
            <a:endParaRPr lang="vi-VN" sz="2800" dirty="0">
              <a:solidFill>
                <a:schemeClr val="bg1"/>
              </a:solidFill>
              <a:latin typeface="+mj-lt"/>
              <a:ea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787" y="-159267"/>
            <a:ext cx="2096186" cy="16881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</p:spTree>
    <p:extLst>
      <p:ext uri="{BB962C8B-B14F-4D97-AF65-F5344CB8AC3E}">
        <p14:creationId xmlns:p14="http://schemas.microsoft.com/office/powerpoint/2010/main" val="17701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6" y="1406690"/>
            <a:ext cx="6305204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92100" algn="just">
              <a:spcAft>
                <a:spcPts val="0"/>
              </a:spcAft>
            </a:pP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-  Đông </a:t>
            </a: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Nam Á nằm ở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vị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trí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cầu </a:t>
            </a: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nối giữa Ấn Độ Dương với Thái Bình 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Dương;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giữa </a:t>
            </a: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Trung Quốc, Nhật Bản với Ấn Độ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,</a:t>
            </a:r>
            <a:r>
              <a:rPr lang="en-US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…</a:t>
            </a:r>
            <a:endParaRPr lang="vi-VN" sz="2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810" y="731153"/>
            <a:ext cx="5993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I</a:t>
            </a:r>
            <a:r>
              <a:rPr lang="vi-VN" sz="2800" b="1" u="sng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vi-VN" sz="2800" b="1" u="sng" dirty="0">
                <a:solidFill>
                  <a:srgbClr val="FF0000"/>
                </a:solidFill>
                <a:latin typeface="+mj-lt"/>
              </a:rPr>
              <a:t>Vị trí địa lí của Đông Nam Á.</a:t>
            </a:r>
            <a:endParaRPr lang="vi-VN" sz="2800" u="sng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2279" y="-159266"/>
            <a:ext cx="1703413" cy="15284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43840" y="70550"/>
            <a:ext cx="10759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  <p:pic>
        <p:nvPicPr>
          <p:cNvPr id="12" name="Picture 5" descr="20526659_684991958366288_984150484_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1" y="1406690"/>
            <a:ext cx="4861560" cy="4958994"/>
          </a:xfrm>
          <a:prstGeom prst="rect">
            <a:avLst/>
          </a:prstGeom>
          <a:noFill/>
        </p:spPr>
      </p:pic>
      <p:cxnSp>
        <p:nvCxnSpPr>
          <p:cNvPr id="4" name="Straight Connector 3"/>
          <p:cNvCxnSpPr>
            <a:stCxn id="5" idx="3"/>
          </p:cNvCxnSpPr>
          <p:nvPr/>
        </p:nvCxnSpPr>
        <p:spPr>
          <a:xfrm>
            <a:off x="6981287" y="992763"/>
            <a:ext cx="29113" cy="5765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5636" y="3146201"/>
            <a:ext cx="6305204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2800" dirty="0">
                <a:latin typeface="+mj-lt"/>
              </a:rPr>
              <a:t>Nằm trong vùng nhiệt đới gió mùa, lượng mưa lớn, thuận lợi trồng cây lúa nước, các loại gia vị và cây hương liệu quý hiếm</a:t>
            </a:r>
            <a:r>
              <a:rPr lang="vi-VN" sz="2800" dirty="0" smtClean="0">
                <a:latin typeface="+mj-lt"/>
              </a:rPr>
              <a:t>.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91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6720" y="0"/>
            <a:ext cx="118239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II</a:t>
            </a:r>
            <a:r>
              <a:rPr lang="vi-VN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. 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 xuất hiện các vương quốc cổ từ đầu Công nguyên đến thế kỉ VII</a:t>
            </a:r>
            <a:r>
              <a:rPr lang="vi-VN" sz="2800" b="1" dirty="0" smtClean="0">
                <a:solidFill>
                  <a:srgbClr val="4472C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28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90" y="475012"/>
            <a:ext cx="10175324" cy="504718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anchor="b"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vi-VN" sz="2800" dirty="0" smtClean="0">
                <a:solidFill>
                  <a:srgbClr val="FF0000"/>
                </a:solidFill>
              </a:rPr>
              <a:t>Hoạt động nhóm -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 </a:t>
            </a:r>
            <a:r>
              <a:rPr lang="nl-NL" altLang="vi-VN" sz="2800" dirty="0">
                <a:solidFill>
                  <a:srgbClr val="FF0000"/>
                </a:solidFill>
              </a:rPr>
              <a:t>“</a:t>
            </a:r>
            <a:r>
              <a:rPr lang="nl-NL" altLang="vi-VN" sz="2800" i="1" dirty="0">
                <a:solidFill>
                  <a:srgbClr val="FF0000"/>
                </a:solidFill>
              </a:rPr>
              <a:t>Khăn trải bàn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” </a:t>
            </a:r>
            <a:r>
              <a:rPr lang="nl-NL" altLang="vi-VN" sz="2800" dirty="0" smtClean="0">
                <a:solidFill>
                  <a:srgbClr val="FF0000"/>
                </a:solidFill>
              </a:rPr>
              <a:t>- 5 phút</a:t>
            </a:r>
            <a:endParaRPr lang="en-US" alt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6690" y="1066018"/>
            <a:ext cx="10238509" cy="58023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vi-VN" sz="2400" b="0" dirty="0"/>
          </a:p>
          <a:p>
            <a:pPr algn="ctr"/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96050" y="2179079"/>
            <a:ext cx="7259781" cy="34913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vi-VN" sz="2800" dirty="0" smtClean="0">
                <a:cs typeface="Times New Roman" panose="02020603050405020304" pitchFamily="18" charset="0"/>
              </a:rPr>
              <a:t>Quan sát lược đồ </a:t>
            </a:r>
            <a:r>
              <a:rPr lang="vi-V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12.1 </a:t>
            </a:r>
            <a:r>
              <a:rPr lang="vi-V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và 12.2, xác định các vương quốc cổ ở Đông Nam </a:t>
            </a:r>
            <a:r>
              <a:rPr lang="vi-V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Á? </a:t>
            </a:r>
          </a:p>
          <a:p>
            <a:pPr algn="just">
              <a:spcAft>
                <a:spcPts val="0"/>
              </a:spcAft>
            </a:pPr>
            <a:r>
              <a:rPr lang="vi-VN" sz="2800" b="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vi-V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Những </a:t>
            </a:r>
            <a:r>
              <a:rPr lang="vi-V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vương quốc đó hiện nay thuộc về </a:t>
            </a:r>
            <a:r>
              <a:rPr lang="vi-VN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quốc </a:t>
            </a:r>
            <a:r>
              <a:rPr lang="vi-VN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gia nào ?</a:t>
            </a:r>
            <a:endParaRPr lang="vi-VN" sz="2400" dirty="0">
              <a:ea typeface="Times New Roman" panose="02020603050405020304" pitchFamily="18" charset="0"/>
            </a:endParaRPr>
          </a:p>
          <a:p>
            <a:pPr algn="just"/>
            <a:r>
              <a:rPr lang="vi-VN" altLang="vi-VN" sz="2800" b="0" dirty="0" smtClean="0">
                <a:cs typeface="Times New Roman" panose="02020603050405020304" pitchFamily="18" charset="0"/>
              </a:rPr>
              <a:t>- </a:t>
            </a:r>
            <a:r>
              <a:rPr lang="vi-VN" sz="2800" dirty="0"/>
              <a:t>Quan sát lược </a:t>
            </a:r>
            <a:r>
              <a:rPr lang="vi-VN" sz="2800" dirty="0" smtClean="0"/>
              <a:t>đồ </a:t>
            </a:r>
            <a:r>
              <a:rPr lang="vi-VN" sz="2800" dirty="0"/>
              <a:t>rút ra điểm chung về sự ra đời và phát triển của các vương quốc cổ </a:t>
            </a:r>
            <a:r>
              <a:rPr lang="vi-VN" sz="2800" dirty="0" smtClean="0"/>
              <a:t>ở</a:t>
            </a:r>
            <a:r>
              <a:rPr lang="en-US" sz="2800" dirty="0" smtClean="0"/>
              <a:t> </a:t>
            </a:r>
            <a:r>
              <a:rPr lang="en-US" sz="2800" dirty="0" err="1" smtClean="0"/>
              <a:t>vùng</a:t>
            </a:r>
            <a:r>
              <a:rPr lang="en-US" sz="2800" dirty="0" smtClean="0"/>
              <a:t> </a:t>
            </a:r>
            <a:r>
              <a:rPr lang="en-US" sz="2800" dirty="0" err="1" smtClean="0"/>
              <a:t>lục</a:t>
            </a:r>
            <a:r>
              <a:rPr lang="en-US" sz="2800" dirty="0" smtClean="0"/>
              <a:t> </a:t>
            </a:r>
            <a:r>
              <a:rPr lang="en-US" sz="2800" dirty="0" err="1" smtClean="0"/>
              <a:t>địa</a:t>
            </a:r>
            <a:r>
              <a:rPr lang="vi-VN" sz="2800" dirty="0" smtClean="0"/>
              <a:t> </a:t>
            </a:r>
            <a:r>
              <a:rPr lang="en-US" sz="2800" dirty="0" err="1" smtClean="0"/>
              <a:t>Đông</a:t>
            </a:r>
            <a:r>
              <a:rPr lang="en-US" sz="2800" dirty="0" smtClean="0"/>
              <a:t> Nam Á</a:t>
            </a:r>
            <a:r>
              <a:rPr lang="vi-VN" sz="2800" dirty="0" smtClean="0"/>
              <a:t> </a:t>
            </a:r>
            <a:r>
              <a:rPr lang="vi-VN" sz="2800" dirty="0" smtClean="0"/>
              <a:t>là </a:t>
            </a:r>
            <a:r>
              <a:rPr lang="vi-VN" sz="2800" dirty="0"/>
              <a:t>gì? </a:t>
            </a:r>
            <a:endParaRPr lang="en-US" altLang="vi-VN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92218" y="1068233"/>
            <a:ext cx="2689848" cy="4542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800" b="0" dirty="0">
              <a:latin typeface="Times" panose="02020603050405020304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820289" y="6217940"/>
            <a:ext cx="2633705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5400000">
            <a:off x="286059" y="3609953"/>
            <a:ext cx="2315690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6200000">
            <a:off x="9468531" y="3662661"/>
            <a:ext cx="2354329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 flipV="1">
            <a:off x="886690" y="1080573"/>
            <a:ext cx="16205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886690" y="5698008"/>
            <a:ext cx="1620562" cy="1159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9767033" y="5710349"/>
            <a:ext cx="1302320" cy="1101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9767033" y="1144230"/>
            <a:ext cx="1321803" cy="1050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5874465" y="1621677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21" name="Oval 20"/>
          <p:cNvSpPr/>
          <p:nvPr/>
        </p:nvSpPr>
        <p:spPr>
          <a:xfrm>
            <a:off x="5915470" y="575064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22" name="Oval 21"/>
          <p:cNvSpPr/>
          <p:nvPr/>
        </p:nvSpPr>
        <p:spPr>
          <a:xfrm rot="5400000">
            <a:off x="1877753" y="373298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23" name="Oval 22"/>
          <p:cNvSpPr/>
          <p:nvPr/>
        </p:nvSpPr>
        <p:spPr>
          <a:xfrm rot="16499929">
            <a:off x="9849857" y="3745345"/>
            <a:ext cx="495299" cy="46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9335" y="-128787"/>
            <a:ext cx="1446358" cy="14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870" y="481585"/>
            <a:ext cx="10985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II</a:t>
            </a:r>
            <a:r>
              <a:rPr lang="vi-VN" sz="2800" b="1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. 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 xuất hiện các vương quốc cổ từ đầu Công nguyên đến thế kỉ VII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714" y="1122437"/>
            <a:ext cx="5908431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 Cơ sở hình thành: 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latin typeface="+mj-lt"/>
                <a:ea typeface="Arial" panose="020B0604020202020204" pitchFamily="34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quốc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đời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gắn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liền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dòng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sông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thuận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n</a:t>
            </a:r>
            <a:r>
              <a:rPr lang="vi-VN" sz="2400" dirty="0" smtClean="0">
                <a:latin typeface="+mj-lt"/>
                <a:ea typeface="Arial" panose="020B0604020202020204" pitchFamily="34" charset="0"/>
              </a:rPr>
              <a:t>ghề </a:t>
            </a:r>
            <a:r>
              <a:rPr lang="vi-VN" sz="2400" dirty="0">
                <a:latin typeface="+mj-lt"/>
                <a:ea typeface="Arial" panose="020B0604020202020204" pitchFamily="34" charset="0"/>
              </a:rPr>
              <a:t>nông trồng lúa </a:t>
            </a:r>
            <a:r>
              <a:rPr lang="vi-VN" sz="2400" dirty="0" smtClean="0">
                <a:latin typeface="+mj-lt"/>
                <a:ea typeface="Arial" panose="020B0604020202020204" pitchFamily="34" charset="0"/>
              </a:rPr>
              <a:t>nước</a:t>
            </a:r>
            <a:r>
              <a:rPr lang="en-US" sz="2400" dirty="0" smtClean="0">
                <a:latin typeface="+mj-lt"/>
                <a:ea typeface="Arial" panose="020B0604020202020204" pitchFamily="34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giao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lưu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mại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ngoài</a:t>
            </a:r>
            <a:r>
              <a:rPr lang="en-US" sz="2400" dirty="0" smtClean="0"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.</a:t>
            </a:r>
            <a:endParaRPr lang="vi-VN" sz="2400" dirty="0">
              <a:latin typeface="+mj-lt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4922" y="4091459"/>
            <a:ext cx="5908430" cy="24191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- 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Các vương quốc cổ:</a:t>
            </a:r>
            <a:endParaRPr lang="vi-VN" sz="2400" dirty="0">
              <a:solidFill>
                <a:srgbClr val="C00000"/>
              </a:solidFill>
              <a:latin typeface="+mj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latin typeface="+mj-lt"/>
                <a:ea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ê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-gu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Tha-t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  (Myanmar)</a:t>
            </a:r>
            <a:endParaRPr lang="vi-V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Chăm-pa, Phù Nam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(Việt Nam)</a:t>
            </a:r>
            <a:endParaRPr lang="vi-V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Đốn Tốn, Xích Thổ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(Miền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Thái Lan và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Ma-lai-xi-a)</a:t>
            </a:r>
            <a:endParaRPr lang="vi-V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Ma-lay-u,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Ta-ru-ma 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In-đ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-nê-xi-a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vi-VN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0359" y="-159267"/>
            <a:ext cx="1825333" cy="15156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594360" y="19920"/>
            <a:ext cx="979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VƯƠNG QUỐC Ở ĐÔNG NAM Á TRƯỚC THẾ KỈ X.</a:t>
            </a:r>
          </a:p>
        </p:txBody>
      </p:sp>
      <p:pic>
        <p:nvPicPr>
          <p:cNvPr id="1026" name="Picture 2" descr="https://dailytravelvietnam.com/vi/images/2016/02/di-chi-oc-eo-an-giang-700x5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828" y="1154245"/>
            <a:ext cx="5656945" cy="370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6229590" y="1245476"/>
            <a:ext cx="1" cy="5622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395827" y="4855779"/>
            <a:ext cx="5656947" cy="19389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Khu di chỉ Óc Eo thuộc 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tỉnh 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An Giang. Thành cổ Óc 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Eo 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của vương quốc Phù Nam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là một thương cảng thời trung cổ bị chìm dưới đất, 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sau 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đó đã được khai quật, bảo vệ và nghiên cứu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..</a:t>
            </a:r>
            <a:endParaRPr lang="vi-VN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2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2661" y="31587"/>
            <a:ext cx="103526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III</a:t>
            </a:r>
            <a:r>
              <a:rPr lang="vi-VN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 hình thành và phát triển của các vương quốc phong kiến </a:t>
            </a:r>
            <a:endParaRPr lang="vi-VN" sz="28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vi-VN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ở 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 Nam Á từ thế kỉ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vi-VN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 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 thế kỉ X</a:t>
            </a:r>
            <a:endParaRPr lang="vi-VN" sz="2800" u="sng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752778"/>
              </p:ext>
            </p:extLst>
          </p:nvPr>
        </p:nvGraphicFramePr>
        <p:xfrm>
          <a:off x="1213944" y="1461346"/>
          <a:ext cx="927012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062">
                  <a:extLst>
                    <a:ext uri="{9D8B030D-6E8A-4147-A177-3AD203B41FA5}">
                      <a16:colId xmlns="" xmlns:a16="http://schemas.microsoft.com/office/drawing/2014/main" val="776589000"/>
                    </a:ext>
                  </a:extLst>
                </a:gridCol>
                <a:gridCol w="4635062">
                  <a:extLst>
                    <a:ext uri="{9D8B030D-6E8A-4147-A177-3AD203B41FA5}">
                      <a16:colId xmlns="" xmlns:a16="http://schemas.microsoft.com/office/drawing/2014/main" val="3388319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Vương quốc phong kiến</a:t>
                      </a:r>
                      <a:endParaRPr lang="vi-VN" sz="28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Thuộc quốc gia ngày nay </a:t>
                      </a:r>
                      <a:endParaRPr lang="vi-VN" sz="28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532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3449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164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099046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5757"/>
              </p:ext>
            </p:extLst>
          </p:nvPr>
        </p:nvGraphicFramePr>
        <p:xfrm>
          <a:off x="1213944" y="1012378"/>
          <a:ext cx="927012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063">
                  <a:extLst>
                    <a:ext uri="{9D8B030D-6E8A-4147-A177-3AD203B41FA5}">
                      <a16:colId xmlns="" xmlns:a16="http://schemas.microsoft.com/office/drawing/2014/main" val="985507104"/>
                    </a:ext>
                  </a:extLst>
                </a:gridCol>
                <a:gridCol w="4635063">
                  <a:extLst>
                    <a:ext uri="{9D8B030D-6E8A-4147-A177-3AD203B41FA5}">
                      <a16:colId xmlns="" xmlns:a16="http://schemas.microsoft.com/office/drawing/2014/main" val="1519948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Vương quốc phong kiến</a:t>
                      </a:r>
                      <a:endParaRPr lang="vi-VN" sz="24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Thuộc quốc gia ngày nay </a:t>
                      </a:r>
                      <a:endParaRPr lang="vi-VN" sz="24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498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Pagan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ơ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ê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Myanma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6185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Ha-ri-pun-giay-a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Đva-ra-va-ti 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Thái Lan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2020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vi-VN" sz="2400" dirty="0" smtClean="0">
                          <a:latin typeface="+mj-lt"/>
                        </a:rPr>
                        <a:t>- 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Cam-</a:t>
                      </a:r>
                      <a:r>
                        <a:rPr lang="en-US" sz="2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</a:t>
                      </a:r>
                      <a:r>
                        <a:rPr lang="en-US" sz="2400" b="0" smtClean="0">
                          <a:latin typeface="Times New Roman" pitchFamily="18" charset="0"/>
                          <a:cs typeface="Times New Roman" pitchFamily="18" charset="0"/>
                        </a:rPr>
                        <a:t>-chia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2400" dirty="0" smtClean="0">
                          <a:latin typeface="+mj-lt"/>
                        </a:rPr>
                        <a:t>Cam-pu-chia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5241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Đại Cồ Việt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Chăm-pa 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vi-VN" sz="2400" dirty="0" smtClean="0">
                          <a:latin typeface="+mj-lt"/>
                        </a:rPr>
                        <a:t>Việt</a:t>
                      </a:r>
                      <a:r>
                        <a:rPr lang="vi-VN" sz="2400" baseline="0" dirty="0" smtClean="0">
                          <a:latin typeface="+mj-lt"/>
                        </a:rPr>
                        <a:t> Nam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183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Tu-ma-sic 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Xin-ga-po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611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Sri-vi-giay-a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Kalinga </a:t>
                      </a: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In-đô-nê-xi-a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957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292444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1090</Words>
  <Application>Microsoft Office PowerPoint</Application>
  <PresentationFormat>Custom</PresentationFormat>
  <Paragraphs>104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 Hoàng</dc:creator>
  <cp:lastModifiedBy>PC</cp:lastModifiedBy>
  <cp:revision>81</cp:revision>
  <dcterms:created xsi:type="dcterms:W3CDTF">2021-07-16T02:46:11Z</dcterms:created>
  <dcterms:modified xsi:type="dcterms:W3CDTF">2022-11-28T01:23:04Z</dcterms:modified>
</cp:coreProperties>
</file>