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Lst>
  <p:sldIdLst>
    <p:sldId id="256" r:id="rId2"/>
    <p:sldId id="294" r:id="rId3"/>
    <p:sldId id="289" r:id="rId4"/>
    <p:sldId id="259" r:id="rId5"/>
    <p:sldId id="260" r:id="rId6"/>
    <p:sldId id="261" r:id="rId7"/>
    <p:sldId id="290" r:id="rId8"/>
    <p:sldId id="263" r:id="rId9"/>
    <p:sldId id="264" r:id="rId10"/>
    <p:sldId id="288"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338" r:id="rId25"/>
    <p:sldId id="342" r:id="rId26"/>
    <p:sldId id="278" r:id="rId27"/>
    <p:sldId id="279" r:id="rId28"/>
    <p:sldId id="281" r:id="rId29"/>
    <p:sldId id="283" r:id="rId30"/>
    <p:sldId id="284" r:id="rId31"/>
    <p:sldId id="291" r:id="rId32"/>
    <p:sldId id="292" r:id="rId33"/>
    <p:sldId id="339" r:id="rId34"/>
    <p:sldId id="340" r:id="rId35"/>
    <p:sldId id="329" r:id="rId36"/>
    <p:sldId id="285" r:id="rId37"/>
    <p:sldId id="343" r:id="rId38"/>
    <p:sldId id="334" r:id="rId39"/>
    <p:sldId id="335" r:id="rId40"/>
    <p:sldId id="336" r:id="rId41"/>
    <p:sldId id="344" r:id="rId42"/>
    <p:sldId id="345" r:id="rId43"/>
    <p:sldId id="293" r:id="rId44"/>
    <p:sldId id="347" r:id="rId45"/>
    <p:sldId id="348" r:id="rId46"/>
    <p:sldId id="349" r:id="rId47"/>
    <p:sldId id="350" r:id="rId48"/>
    <p:sldId id="286" r:id="rId49"/>
    <p:sldId id="351" r:id="rId50"/>
    <p:sldId id="287" r:id="rId51"/>
  </p:sldIdLst>
  <p:sldSz cx="18288000" cy="10287000"/>
  <p:notesSz cx="6858000" cy="9144000"/>
  <p:embeddedFontLst>
    <p:embeddedFont>
      <p:font typeface="Calibri" panose="020F0502020204030204" pitchFamily="34" charset="0"/>
      <p:regular r:id="rId52"/>
      <p:bold r:id="rId53"/>
      <p:italic r:id="rId54"/>
      <p:boldItalic r:id="rId55"/>
    </p:embeddedFont>
    <p:embeddedFont>
      <p:font typeface="Noto Sans" panose="020B0502040504020204" pitchFamily="34" charset="0"/>
      <p:regular r:id="rId56"/>
      <p:bold r:id="rId57"/>
      <p:italic r:id="rId58"/>
      <p:boldItalic r:id="rId59"/>
    </p:embeddedFont>
    <p:embeddedFont>
      <p:font typeface="Times Neue Roman" panose="020B0604020202020204" charset="0"/>
      <p:regular r:id="rId60"/>
    </p:embeddedFont>
    <p:embeddedFont>
      <p:font typeface="Times Neue Roman Bold" panose="020B0604020202020204" charset="0"/>
      <p:regular r:id="rId61"/>
    </p:embeddedFont>
  </p:embeddedFontLst>
  <p:defaultTex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8" algn="l" defTabSz="914378" rtl="0" eaLnBrk="1" latinLnBrk="0" hangingPunct="1">
      <a:defRPr sz="1800" kern="1200">
        <a:solidFill>
          <a:schemeClr val="tx1"/>
        </a:solidFill>
        <a:latin typeface="+mn-lt"/>
        <a:ea typeface="+mn-ea"/>
        <a:cs typeface="+mn-cs"/>
      </a:defRPr>
    </a:lvl4pPr>
    <a:lvl5pPr marL="1828757" algn="l" defTabSz="914378" rtl="0" eaLnBrk="1" latinLnBrk="0" hangingPunct="1">
      <a:defRPr sz="1800" kern="1200">
        <a:solidFill>
          <a:schemeClr val="tx1"/>
        </a:solidFill>
        <a:latin typeface="+mn-lt"/>
        <a:ea typeface="+mn-ea"/>
        <a:cs typeface="+mn-cs"/>
      </a:defRPr>
    </a:lvl5pPr>
    <a:lvl6pPr marL="2285946" algn="l" defTabSz="914378" rtl="0" eaLnBrk="1" latinLnBrk="0" hangingPunct="1">
      <a:defRPr sz="1800" kern="1200">
        <a:solidFill>
          <a:schemeClr val="tx1"/>
        </a:solidFill>
        <a:latin typeface="+mn-lt"/>
        <a:ea typeface="+mn-ea"/>
        <a:cs typeface="+mn-cs"/>
      </a:defRPr>
    </a:lvl6pPr>
    <a:lvl7pPr marL="2743135" algn="l" defTabSz="914378" rtl="0" eaLnBrk="1" latinLnBrk="0" hangingPunct="1">
      <a:defRPr sz="1800" kern="1200">
        <a:solidFill>
          <a:schemeClr val="tx1"/>
        </a:solidFill>
        <a:latin typeface="+mn-lt"/>
        <a:ea typeface="+mn-ea"/>
        <a:cs typeface="+mn-cs"/>
      </a:defRPr>
    </a:lvl7pPr>
    <a:lvl8pPr marL="3200323" algn="l" defTabSz="914378" rtl="0" eaLnBrk="1" latinLnBrk="0" hangingPunct="1">
      <a:defRPr sz="1800" kern="1200">
        <a:solidFill>
          <a:schemeClr val="tx1"/>
        </a:solidFill>
        <a:latin typeface="+mn-lt"/>
        <a:ea typeface="+mn-ea"/>
        <a:cs typeface="+mn-cs"/>
      </a:defRPr>
    </a:lvl8pPr>
    <a:lvl9pPr marL="3657514" algn="l" defTabSz="91437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60" d="100"/>
          <a:sy n="60" d="100"/>
        </p:scale>
        <p:origin x="28" y="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4.fntdata"/><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2.fntdata"/><Relationship Id="rId58" Type="http://schemas.openxmlformats.org/officeDocument/2006/relationships/font" Target="fonts/font7.fntdata"/><Relationship Id="rId5" Type="http://schemas.openxmlformats.org/officeDocument/2006/relationships/slide" Target="slides/slide4.xml"/><Relationship Id="rId61" Type="http://schemas.openxmlformats.org/officeDocument/2006/relationships/font" Target="fonts/font10.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5.fntdata"/><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3.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6.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1.fntdata"/><Relationship Id="rId60" Type="http://schemas.openxmlformats.org/officeDocument/2006/relationships/font" Target="fonts/font9.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195641"/>
            <a:ext cx="15544800" cy="2205038"/>
          </a:xfrm>
        </p:spPr>
        <p:txBody>
          <a:bodyPr/>
          <a:lstStyle/>
          <a:p>
            <a:r>
              <a:rPr lang="en-US"/>
              <a:t>Click to edit Master title style</a:t>
            </a:r>
          </a:p>
        </p:txBody>
      </p:sp>
      <p:sp>
        <p:nvSpPr>
          <p:cNvPr id="3" name="Subtitle 2"/>
          <p:cNvSpPr>
            <a:spLocks noGrp="1"/>
          </p:cNvSpPr>
          <p:nvPr>
            <p:ph type="subTitle" idx="1"/>
          </p:nvPr>
        </p:nvSpPr>
        <p:spPr>
          <a:xfrm>
            <a:off x="2743200" y="5829300"/>
            <a:ext cx="12801600" cy="2628900"/>
          </a:xfrm>
        </p:spPr>
        <p:txBody>
          <a:bodyPr/>
          <a:lstStyle>
            <a:lvl1pPr marL="0" indent="0" algn="ctr">
              <a:buNone/>
              <a:defRPr>
                <a:solidFill>
                  <a:schemeClr val="tx1">
                    <a:tint val="75000"/>
                  </a:schemeClr>
                </a:solidFill>
              </a:defRPr>
            </a:lvl1pPr>
            <a:lvl2pPr marL="816408" indent="0" algn="ctr">
              <a:buNone/>
              <a:defRPr>
                <a:solidFill>
                  <a:schemeClr val="tx1">
                    <a:tint val="75000"/>
                  </a:schemeClr>
                </a:solidFill>
              </a:defRPr>
            </a:lvl2pPr>
            <a:lvl3pPr marL="1632819" indent="0" algn="ctr">
              <a:buNone/>
              <a:defRPr>
                <a:solidFill>
                  <a:schemeClr val="tx1">
                    <a:tint val="75000"/>
                  </a:schemeClr>
                </a:solidFill>
              </a:defRPr>
            </a:lvl3pPr>
            <a:lvl4pPr marL="2449227" indent="0" algn="ctr">
              <a:buNone/>
              <a:defRPr>
                <a:solidFill>
                  <a:schemeClr val="tx1">
                    <a:tint val="75000"/>
                  </a:schemeClr>
                </a:solidFill>
              </a:defRPr>
            </a:lvl4pPr>
            <a:lvl5pPr marL="3265635" indent="0" algn="ctr">
              <a:buNone/>
              <a:defRPr>
                <a:solidFill>
                  <a:schemeClr val="tx1">
                    <a:tint val="75000"/>
                  </a:schemeClr>
                </a:solidFill>
              </a:defRPr>
            </a:lvl5pPr>
            <a:lvl6pPr marL="4082046" indent="0" algn="ctr">
              <a:buNone/>
              <a:defRPr>
                <a:solidFill>
                  <a:schemeClr val="tx1">
                    <a:tint val="75000"/>
                  </a:schemeClr>
                </a:solidFill>
              </a:defRPr>
            </a:lvl6pPr>
            <a:lvl7pPr marL="4898454" indent="0" algn="ctr">
              <a:buNone/>
              <a:defRPr>
                <a:solidFill>
                  <a:schemeClr val="tx1">
                    <a:tint val="75000"/>
                  </a:schemeClr>
                </a:solidFill>
              </a:defRPr>
            </a:lvl7pPr>
            <a:lvl8pPr marL="5714861" indent="0" algn="ctr">
              <a:buNone/>
              <a:defRPr>
                <a:solidFill>
                  <a:schemeClr val="tx1">
                    <a:tint val="75000"/>
                  </a:schemeClr>
                </a:solidFill>
              </a:defRPr>
            </a:lvl8pPr>
            <a:lvl9pPr marL="653127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85141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45518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517600" y="619125"/>
            <a:ext cx="8229600" cy="1316593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828800" y="619125"/>
            <a:ext cx="24384000" cy="1316593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62415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63783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26" y="6610354"/>
            <a:ext cx="15544800" cy="2043113"/>
          </a:xfrm>
        </p:spPr>
        <p:txBody>
          <a:bodyPr anchor="t"/>
          <a:lstStyle>
            <a:lvl1pPr algn="l">
              <a:defRPr sz="7100" b="1" cap="all"/>
            </a:lvl1pPr>
          </a:lstStyle>
          <a:p>
            <a:r>
              <a:rPr lang="en-US"/>
              <a:t>Click to edit Master title style</a:t>
            </a:r>
          </a:p>
        </p:txBody>
      </p:sp>
      <p:sp>
        <p:nvSpPr>
          <p:cNvPr id="3" name="Text Placeholder 2"/>
          <p:cNvSpPr>
            <a:spLocks noGrp="1"/>
          </p:cNvSpPr>
          <p:nvPr>
            <p:ph type="body" idx="1"/>
          </p:nvPr>
        </p:nvSpPr>
        <p:spPr>
          <a:xfrm>
            <a:off x="1444626" y="4360073"/>
            <a:ext cx="15544800" cy="2250281"/>
          </a:xfrm>
        </p:spPr>
        <p:txBody>
          <a:bodyPr anchor="b"/>
          <a:lstStyle>
            <a:lvl1pPr marL="0" indent="0">
              <a:buNone/>
              <a:defRPr sz="3600">
                <a:solidFill>
                  <a:schemeClr val="tx1">
                    <a:tint val="75000"/>
                  </a:schemeClr>
                </a:solidFill>
              </a:defRPr>
            </a:lvl1pPr>
            <a:lvl2pPr marL="816408" indent="0">
              <a:buNone/>
              <a:defRPr sz="3200">
                <a:solidFill>
                  <a:schemeClr val="tx1">
                    <a:tint val="75000"/>
                  </a:schemeClr>
                </a:solidFill>
              </a:defRPr>
            </a:lvl2pPr>
            <a:lvl3pPr marL="1632819" indent="0">
              <a:buNone/>
              <a:defRPr sz="2900">
                <a:solidFill>
                  <a:schemeClr val="tx1">
                    <a:tint val="75000"/>
                  </a:schemeClr>
                </a:solidFill>
              </a:defRPr>
            </a:lvl3pPr>
            <a:lvl4pPr marL="2449227" indent="0">
              <a:buNone/>
              <a:defRPr sz="2500">
                <a:solidFill>
                  <a:schemeClr val="tx1">
                    <a:tint val="75000"/>
                  </a:schemeClr>
                </a:solidFill>
              </a:defRPr>
            </a:lvl4pPr>
            <a:lvl5pPr marL="3265635" indent="0">
              <a:buNone/>
              <a:defRPr sz="2500">
                <a:solidFill>
                  <a:schemeClr val="tx1">
                    <a:tint val="75000"/>
                  </a:schemeClr>
                </a:solidFill>
              </a:defRPr>
            </a:lvl5pPr>
            <a:lvl6pPr marL="4082046" indent="0">
              <a:buNone/>
              <a:defRPr sz="2500">
                <a:solidFill>
                  <a:schemeClr val="tx1">
                    <a:tint val="75000"/>
                  </a:schemeClr>
                </a:solidFill>
              </a:defRPr>
            </a:lvl6pPr>
            <a:lvl7pPr marL="4898454" indent="0">
              <a:buNone/>
              <a:defRPr sz="2500">
                <a:solidFill>
                  <a:schemeClr val="tx1">
                    <a:tint val="75000"/>
                  </a:schemeClr>
                </a:solidFill>
              </a:defRPr>
            </a:lvl7pPr>
            <a:lvl8pPr marL="5714861" indent="0">
              <a:buNone/>
              <a:defRPr sz="2500">
                <a:solidFill>
                  <a:schemeClr val="tx1">
                    <a:tint val="75000"/>
                  </a:schemeClr>
                </a:solidFill>
              </a:defRPr>
            </a:lvl8pPr>
            <a:lvl9pPr marL="6531273" indent="0">
              <a:buNone/>
              <a:defRPr sz="2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3698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828800" y="3600450"/>
            <a:ext cx="16306800" cy="10184607"/>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8440400" y="3600450"/>
            <a:ext cx="16306800" cy="10184607"/>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82920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411957"/>
            <a:ext cx="16459200" cy="17145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2302671"/>
            <a:ext cx="8080376" cy="959643"/>
          </a:xfrm>
        </p:spPr>
        <p:txBody>
          <a:bodyPr anchor="b"/>
          <a:lstStyle>
            <a:lvl1pPr marL="0" indent="0">
              <a:buNone/>
              <a:defRPr sz="4300" b="1"/>
            </a:lvl1pPr>
            <a:lvl2pPr marL="816408" indent="0">
              <a:buNone/>
              <a:defRPr sz="3600" b="1"/>
            </a:lvl2pPr>
            <a:lvl3pPr marL="1632819" indent="0">
              <a:buNone/>
              <a:defRPr sz="3200" b="1"/>
            </a:lvl3pPr>
            <a:lvl4pPr marL="2449227" indent="0">
              <a:buNone/>
              <a:defRPr sz="2900" b="1"/>
            </a:lvl4pPr>
            <a:lvl5pPr marL="3265635" indent="0">
              <a:buNone/>
              <a:defRPr sz="2900" b="1"/>
            </a:lvl5pPr>
            <a:lvl6pPr marL="4082046" indent="0">
              <a:buNone/>
              <a:defRPr sz="2900" b="1"/>
            </a:lvl6pPr>
            <a:lvl7pPr marL="4898454" indent="0">
              <a:buNone/>
              <a:defRPr sz="2900" b="1"/>
            </a:lvl7pPr>
            <a:lvl8pPr marL="5714861" indent="0">
              <a:buNone/>
              <a:defRPr sz="2900" b="1"/>
            </a:lvl8pPr>
            <a:lvl9pPr marL="6531273" indent="0">
              <a:buNone/>
              <a:defRPr sz="2900" b="1"/>
            </a:lvl9pPr>
          </a:lstStyle>
          <a:p>
            <a:pPr lvl="0"/>
            <a:r>
              <a:rPr lang="en-US"/>
              <a:t>Click to edit Master text styles</a:t>
            </a:r>
          </a:p>
        </p:txBody>
      </p:sp>
      <p:sp>
        <p:nvSpPr>
          <p:cNvPr id="4" name="Content Placeholder 3"/>
          <p:cNvSpPr>
            <a:spLocks noGrp="1"/>
          </p:cNvSpPr>
          <p:nvPr>
            <p:ph sz="half" idx="2"/>
          </p:nvPr>
        </p:nvSpPr>
        <p:spPr>
          <a:xfrm>
            <a:off x="914400" y="3262313"/>
            <a:ext cx="8080376" cy="5926932"/>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90055" y="2302671"/>
            <a:ext cx="8083550" cy="959643"/>
          </a:xfrm>
        </p:spPr>
        <p:txBody>
          <a:bodyPr anchor="b"/>
          <a:lstStyle>
            <a:lvl1pPr marL="0" indent="0">
              <a:buNone/>
              <a:defRPr sz="4300" b="1"/>
            </a:lvl1pPr>
            <a:lvl2pPr marL="816408" indent="0">
              <a:buNone/>
              <a:defRPr sz="3600" b="1"/>
            </a:lvl2pPr>
            <a:lvl3pPr marL="1632819" indent="0">
              <a:buNone/>
              <a:defRPr sz="3200" b="1"/>
            </a:lvl3pPr>
            <a:lvl4pPr marL="2449227" indent="0">
              <a:buNone/>
              <a:defRPr sz="2900" b="1"/>
            </a:lvl4pPr>
            <a:lvl5pPr marL="3265635" indent="0">
              <a:buNone/>
              <a:defRPr sz="2900" b="1"/>
            </a:lvl5pPr>
            <a:lvl6pPr marL="4082046" indent="0">
              <a:buNone/>
              <a:defRPr sz="2900" b="1"/>
            </a:lvl6pPr>
            <a:lvl7pPr marL="4898454" indent="0">
              <a:buNone/>
              <a:defRPr sz="2900" b="1"/>
            </a:lvl7pPr>
            <a:lvl8pPr marL="5714861" indent="0">
              <a:buNone/>
              <a:defRPr sz="2900" b="1"/>
            </a:lvl8pPr>
            <a:lvl9pPr marL="6531273" indent="0">
              <a:buNone/>
              <a:defRPr sz="2900" b="1"/>
            </a:lvl9pPr>
          </a:lstStyle>
          <a:p>
            <a:pPr lvl="0"/>
            <a:r>
              <a:rPr lang="en-US"/>
              <a:t>Click to edit Master text styles</a:t>
            </a:r>
          </a:p>
        </p:txBody>
      </p:sp>
      <p:sp>
        <p:nvSpPr>
          <p:cNvPr id="6" name="Content Placeholder 5"/>
          <p:cNvSpPr>
            <a:spLocks noGrp="1"/>
          </p:cNvSpPr>
          <p:nvPr>
            <p:ph sz="quarter" idx="4"/>
          </p:nvPr>
        </p:nvSpPr>
        <p:spPr>
          <a:xfrm>
            <a:off x="9290055" y="3262313"/>
            <a:ext cx="8083550" cy="5926932"/>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46167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38516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75195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5" y="409575"/>
            <a:ext cx="6016626" cy="1743075"/>
          </a:xfrm>
        </p:spPr>
        <p:txBody>
          <a:bodyPr anchor="b"/>
          <a:lstStyle>
            <a:lvl1pPr algn="l">
              <a:defRPr sz="3600" b="1"/>
            </a:lvl1pPr>
          </a:lstStyle>
          <a:p>
            <a:r>
              <a:rPr lang="en-US"/>
              <a:t>Click to edit Master title style</a:t>
            </a:r>
          </a:p>
        </p:txBody>
      </p:sp>
      <p:sp>
        <p:nvSpPr>
          <p:cNvPr id="3" name="Content Placeholder 2"/>
          <p:cNvSpPr>
            <a:spLocks noGrp="1"/>
          </p:cNvSpPr>
          <p:nvPr>
            <p:ph idx="1"/>
          </p:nvPr>
        </p:nvSpPr>
        <p:spPr>
          <a:xfrm>
            <a:off x="7150100" y="409579"/>
            <a:ext cx="10223500" cy="8779670"/>
          </a:xfrm>
        </p:spPr>
        <p:txBody>
          <a:bodyPr/>
          <a:lstStyle>
            <a:lvl1pPr>
              <a:defRPr sz="5700"/>
            </a:lvl1pPr>
            <a:lvl2pPr>
              <a:defRPr sz="5000"/>
            </a:lvl2pPr>
            <a:lvl3pPr>
              <a:defRPr sz="4300"/>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5" y="2152654"/>
            <a:ext cx="6016626" cy="7036595"/>
          </a:xfrm>
        </p:spPr>
        <p:txBody>
          <a:bodyPr/>
          <a:lstStyle>
            <a:lvl1pPr marL="0" indent="0">
              <a:buNone/>
              <a:defRPr sz="2500"/>
            </a:lvl1pPr>
            <a:lvl2pPr marL="816408" indent="0">
              <a:buNone/>
              <a:defRPr sz="2100"/>
            </a:lvl2pPr>
            <a:lvl3pPr marL="1632819" indent="0">
              <a:buNone/>
              <a:defRPr sz="1800"/>
            </a:lvl3pPr>
            <a:lvl4pPr marL="2449227" indent="0">
              <a:buNone/>
              <a:defRPr sz="1600"/>
            </a:lvl4pPr>
            <a:lvl5pPr marL="3265635" indent="0">
              <a:buNone/>
              <a:defRPr sz="1600"/>
            </a:lvl5pPr>
            <a:lvl6pPr marL="4082046" indent="0">
              <a:buNone/>
              <a:defRPr sz="1600"/>
            </a:lvl6pPr>
            <a:lvl7pPr marL="4898454" indent="0">
              <a:buNone/>
              <a:defRPr sz="1600"/>
            </a:lvl7pPr>
            <a:lvl8pPr marL="5714861" indent="0">
              <a:buNone/>
              <a:defRPr sz="1600"/>
            </a:lvl8pPr>
            <a:lvl9pPr marL="6531273" indent="0">
              <a:buNone/>
              <a:defRPr sz="1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49730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6" y="7200900"/>
            <a:ext cx="10972800" cy="850107"/>
          </a:xfrm>
        </p:spPr>
        <p:txBody>
          <a:bodyPr anchor="b"/>
          <a:lstStyle>
            <a:lvl1pPr algn="l">
              <a:defRPr sz="3600" b="1"/>
            </a:lvl1pPr>
          </a:lstStyle>
          <a:p>
            <a:r>
              <a:rPr lang="en-US"/>
              <a:t>Click to edit Master title style</a:t>
            </a:r>
          </a:p>
        </p:txBody>
      </p:sp>
      <p:sp>
        <p:nvSpPr>
          <p:cNvPr id="3" name="Picture Placeholder 2"/>
          <p:cNvSpPr>
            <a:spLocks noGrp="1"/>
          </p:cNvSpPr>
          <p:nvPr>
            <p:ph type="pic" idx="1"/>
          </p:nvPr>
        </p:nvSpPr>
        <p:spPr>
          <a:xfrm>
            <a:off x="3584576" y="919163"/>
            <a:ext cx="10972800" cy="6172200"/>
          </a:xfrm>
        </p:spPr>
        <p:txBody>
          <a:bodyPr/>
          <a:lstStyle>
            <a:lvl1pPr marL="0" indent="0">
              <a:buNone/>
              <a:defRPr sz="5700"/>
            </a:lvl1pPr>
            <a:lvl2pPr marL="816408" indent="0">
              <a:buNone/>
              <a:defRPr sz="5000"/>
            </a:lvl2pPr>
            <a:lvl3pPr marL="1632819" indent="0">
              <a:buNone/>
              <a:defRPr sz="4300"/>
            </a:lvl3pPr>
            <a:lvl4pPr marL="2449227" indent="0">
              <a:buNone/>
              <a:defRPr sz="3600"/>
            </a:lvl4pPr>
            <a:lvl5pPr marL="3265635" indent="0">
              <a:buNone/>
              <a:defRPr sz="3600"/>
            </a:lvl5pPr>
            <a:lvl6pPr marL="4082046" indent="0">
              <a:buNone/>
              <a:defRPr sz="3600"/>
            </a:lvl6pPr>
            <a:lvl7pPr marL="4898454" indent="0">
              <a:buNone/>
              <a:defRPr sz="3600"/>
            </a:lvl7pPr>
            <a:lvl8pPr marL="5714861" indent="0">
              <a:buNone/>
              <a:defRPr sz="3600"/>
            </a:lvl8pPr>
            <a:lvl9pPr marL="6531273" indent="0">
              <a:buNone/>
              <a:defRPr sz="3600"/>
            </a:lvl9pPr>
          </a:lstStyle>
          <a:p>
            <a:endParaRPr lang="en-US"/>
          </a:p>
        </p:txBody>
      </p:sp>
      <p:sp>
        <p:nvSpPr>
          <p:cNvPr id="4" name="Text Placeholder 3"/>
          <p:cNvSpPr>
            <a:spLocks noGrp="1"/>
          </p:cNvSpPr>
          <p:nvPr>
            <p:ph type="body" sz="half" idx="2"/>
          </p:nvPr>
        </p:nvSpPr>
        <p:spPr>
          <a:xfrm>
            <a:off x="3584576" y="8051007"/>
            <a:ext cx="10972800" cy="1207293"/>
          </a:xfrm>
        </p:spPr>
        <p:txBody>
          <a:bodyPr/>
          <a:lstStyle>
            <a:lvl1pPr marL="0" indent="0">
              <a:buNone/>
              <a:defRPr sz="2500"/>
            </a:lvl1pPr>
            <a:lvl2pPr marL="816408" indent="0">
              <a:buNone/>
              <a:defRPr sz="2100"/>
            </a:lvl2pPr>
            <a:lvl3pPr marL="1632819" indent="0">
              <a:buNone/>
              <a:defRPr sz="1800"/>
            </a:lvl3pPr>
            <a:lvl4pPr marL="2449227" indent="0">
              <a:buNone/>
              <a:defRPr sz="1600"/>
            </a:lvl4pPr>
            <a:lvl5pPr marL="3265635" indent="0">
              <a:buNone/>
              <a:defRPr sz="1600"/>
            </a:lvl5pPr>
            <a:lvl6pPr marL="4082046" indent="0">
              <a:buNone/>
              <a:defRPr sz="1600"/>
            </a:lvl6pPr>
            <a:lvl7pPr marL="4898454" indent="0">
              <a:buNone/>
              <a:defRPr sz="1600"/>
            </a:lvl7pPr>
            <a:lvl8pPr marL="5714861" indent="0">
              <a:buNone/>
              <a:defRPr sz="1600"/>
            </a:lvl8pPr>
            <a:lvl9pPr marL="6531273" indent="0">
              <a:buNone/>
              <a:defRPr sz="1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15195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411957"/>
            <a:ext cx="16459200" cy="1714500"/>
          </a:xfrm>
          <a:prstGeom prst="rect">
            <a:avLst/>
          </a:prstGeom>
        </p:spPr>
        <p:txBody>
          <a:bodyPr vert="horz" lIns="163281" tIns="81642" rIns="163281" bIns="81642" rtlCol="0" anchor="ctr">
            <a:normAutofit/>
          </a:bodyPr>
          <a:lstStyle/>
          <a:p>
            <a:r>
              <a:rPr lang="en-US"/>
              <a:t>Click to edit Master title style</a:t>
            </a:r>
          </a:p>
        </p:txBody>
      </p:sp>
      <p:sp>
        <p:nvSpPr>
          <p:cNvPr id="3" name="Text Placeholder 2"/>
          <p:cNvSpPr>
            <a:spLocks noGrp="1"/>
          </p:cNvSpPr>
          <p:nvPr>
            <p:ph type="body" idx="1"/>
          </p:nvPr>
        </p:nvSpPr>
        <p:spPr>
          <a:xfrm>
            <a:off x="914400" y="2400304"/>
            <a:ext cx="16459200" cy="6788945"/>
          </a:xfrm>
          <a:prstGeom prst="rect">
            <a:avLst/>
          </a:prstGeom>
        </p:spPr>
        <p:txBody>
          <a:bodyPr vert="horz" lIns="163281" tIns="81642" rIns="163281" bIns="8164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14400" y="9534529"/>
            <a:ext cx="4267200" cy="547688"/>
          </a:xfrm>
          <a:prstGeom prst="rect">
            <a:avLst/>
          </a:prstGeom>
        </p:spPr>
        <p:txBody>
          <a:bodyPr vert="horz" lIns="163281" tIns="81642" rIns="163281" bIns="81642" rtlCol="0" anchor="ctr"/>
          <a:lstStyle>
            <a:lvl1pPr algn="l">
              <a:defRPr sz="2100">
                <a:solidFill>
                  <a:schemeClr val="tx1">
                    <a:tint val="75000"/>
                  </a:schemeClr>
                </a:solidFill>
              </a:defRPr>
            </a:lvl1pPr>
          </a:lstStyle>
          <a:p>
            <a:fld id="{1D8BD707-D9CF-40AE-B4C6-C98DA3205C09}" type="datetimeFigureOut">
              <a:rPr lang="en-US" smtClean="0"/>
              <a:pPr/>
              <a:t>7/29/2024</a:t>
            </a:fld>
            <a:endParaRPr lang="en-US"/>
          </a:p>
        </p:txBody>
      </p:sp>
      <p:sp>
        <p:nvSpPr>
          <p:cNvPr id="5" name="Footer Placeholder 4"/>
          <p:cNvSpPr>
            <a:spLocks noGrp="1"/>
          </p:cNvSpPr>
          <p:nvPr>
            <p:ph type="ftr" sz="quarter" idx="3"/>
          </p:nvPr>
        </p:nvSpPr>
        <p:spPr>
          <a:xfrm>
            <a:off x="6248400" y="9534529"/>
            <a:ext cx="5791200" cy="547688"/>
          </a:xfrm>
          <a:prstGeom prst="rect">
            <a:avLst/>
          </a:prstGeom>
        </p:spPr>
        <p:txBody>
          <a:bodyPr vert="horz" lIns="163281" tIns="81642" rIns="163281" bIns="81642" rtlCol="0" anchor="ctr"/>
          <a:lstStyle>
            <a:lvl1pPr algn="ctr">
              <a:defRPr sz="21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3106400" y="9534529"/>
            <a:ext cx="4267200" cy="547688"/>
          </a:xfrm>
          <a:prstGeom prst="rect">
            <a:avLst/>
          </a:prstGeom>
        </p:spPr>
        <p:txBody>
          <a:bodyPr vert="horz" lIns="163281" tIns="81642" rIns="163281" bIns="81642" rtlCol="0" anchor="ctr"/>
          <a:lstStyle>
            <a:lvl1pPr algn="r">
              <a:defRPr sz="21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03445041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1632819" rtl="0" eaLnBrk="1" latinLnBrk="0" hangingPunct="1">
        <a:spcBef>
          <a:spcPct val="0"/>
        </a:spcBef>
        <a:buNone/>
        <a:defRPr sz="7900" kern="1200">
          <a:solidFill>
            <a:schemeClr val="tx1"/>
          </a:solidFill>
          <a:latin typeface="+mj-lt"/>
          <a:ea typeface="+mj-ea"/>
          <a:cs typeface="+mj-cs"/>
        </a:defRPr>
      </a:lvl1pPr>
    </p:titleStyle>
    <p:bodyStyle>
      <a:lvl1pPr marL="612308" indent="-612308" algn="l" defTabSz="1632819" rtl="0" eaLnBrk="1" latinLnBrk="0" hangingPunct="1">
        <a:spcBef>
          <a:spcPct val="20000"/>
        </a:spcBef>
        <a:buFont typeface="Arial" pitchFamily="34" charset="0"/>
        <a:buChar char="•"/>
        <a:defRPr sz="5700" kern="1200">
          <a:solidFill>
            <a:schemeClr val="tx1"/>
          </a:solidFill>
          <a:latin typeface="+mn-lt"/>
          <a:ea typeface="+mn-ea"/>
          <a:cs typeface="+mn-cs"/>
        </a:defRPr>
      </a:lvl1pPr>
      <a:lvl2pPr marL="1326664" indent="-510257" algn="l" defTabSz="1632819" rtl="0" eaLnBrk="1" latinLnBrk="0" hangingPunct="1">
        <a:spcBef>
          <a:spcPct val="20000"/>
        </a:spcBef>
        <a:buFont typeface="Arial" pitchFamily="34" charset="0"/>
        <a:buChar char="–"/>
        <a:defRPr sz="5000" kern="1200">
          <a:solidFill>
            <a:schemeClr val="tx1"/>
          </a:solidFill>
          <a:latin typeface="+mn-lt"/>
          <a:ea typeface="+mn-ea"/>
          <a:cs typeface="+mn-cs"/>
        </a:defRPr>
      </a:lvl2pPr>
      <a:lvl3pPr marL="2041023" indent="-408204" algn="l" defTabSz="1632819" rtl="0" eaLnBrk="1" latinLnBrk="0" hangingPunct="1">
        <a:spcBef>
          <a:spcPct val="20000"/>
        </a:spcBef>
        <a:buFont typeface="Arial" pitchFamily="34" charset="0"/>
        <a:buChar char="•"/>
        <a:defRPr sz="4300" kern="1200">
          <a:solidFill>
            <a:schemeClr val="tx1"/>
          </a:solidFill>
          <a:latin typeface="+mn-lt"/>
          <a:ea typeface="+mn-ea"/>
          <a:cs typeface="+mn-cs"/>
        </a:defRPr>
      </a:lvl3pPr>
      <a:lvl4pPr marL="2857431" indent="-408204" algn="l" defTabSz="1632819" rtl="0" eaLnBrk="1" latinLnBrk="0" hangingPunct="1">
        <a:spcBef>
          <a:spcPct val="20000"/>
        </a:spcBef>
        <a:buFont typeface="Arial" pitchFamily="34" charset="0"/>
        <a:buChar char="–"/>
        <a:defRPr sz="3600" kern="1200">
          <a:solidFill>
            <a:schemeClr val="tx1"/>
          </a:solidFill>
          <a:latin typeface="+mn-lt"/>
          <a:ea typeface="+mn-ea"/>
          <a:cs typeface="+mn-cs"/>
        </a:defRPr>
      </a:lvl4pPr>
      <a:lvl5pPr marL="3673840" indent="-408204" algn="l" defTabSz="1632819" rtl="0" eaLnBrk="1" latinLnBrk="0" hangingPunct="1">
        <a:spcBef>
          <a:spcPct val="20000"/>
        </a:spcBef>
        <a:buFont typeface="Arial" pitchFamily="34" charset="0"/>
        <a:buChar char="»"/>
        <a:defRPr sz="3600" kern="1200">
          <a:solidFill>
            <a:schemeClr val="tx1"/>
          </a:solidFill>
          <a:latin typeface="+mn-lt"/>
          <a:ea typeface="+mn-ea"/>
          <a:cs typeface="+mn-cs"/>
        </a:defRPr>
      </a:lvl5pPr>
      <a:lvl6pPr marL="4490250" indent="-408204" algn="l" defTabSz="1632819" rtl="0" eaLnBrk="1" latinLnBrk="0" hangingPunct="1">
        <a:spcBef>
          <a:spcPct val="20000"/>
        </a:spcBef>
        <a:buFont typeface="Arial" pitchFamily="34" charset="0"/>
        <a:buChar char="•"/>
        <a:defRPr sz="3600" kern="1200">
          <a:solidFill>
            <a:schemeClr val="tx1"/>
          </a:solidFill>
          <a:latin typeface="+mn-lt"/>
          <a:ea typeface="+mn-ea"/>
          <a:cs typeface="+mn-cs"/>
        </a:defRPr>
      </a:lvl6pPr>
      <a:lvl7pPr marL="5306658" indent="-408204" algn="l" defTabSz="1632819" rtl="0" eaLnBrk="1" latinLnBrk="0" hangingPunct="1">
        <a:spcBef>
          <a:spcPct val="20000"/>
        </a:spcBef>
        <a:buFont typeface="Arial" pitchFamily="34" charset="0"/>
        <a:buChar char="•"/>
        <a:defRPr sz="3600" kern="1200">
          <a:solidFill>
            <a:schemeClr val="tx1"/>
          </a:solidFill>
          <a:latin typeface="+mn-lt"/>
          <a:ea typeface="+mn-ea"/>
          <a:cs typeface="+mn-cs"/>
        </a:defRPr>
      </a:lvl7pPr>
      <a:lvl8pPr marL="6123065" indent="-408204" algn="l" defTabSz="1632819" rtl="0" eaLnBrk="1" latinLnBrk="0" hangingPunct="1">
        <a:spcBef>
          <a:spcPct val="20000"/>
        </a:spcBef>
        <a:buFont typeface="Arial" pitchFamily="34" charset="0"/>
        <a:buChar char="•"/>
        <a:defRPr sz="3600" kern="1200">
          <a:solidFill>
            <a:schemeClr val="tx1"/>
          </a:solidFill>
          <a:latin typeface="+mn-lt"/>
          <a:ea typeface="+mn-ea"/>
          <a:cs typeface="+mn-cs"/>
        </a:defRPr>
      </a:lvl8pPr>
      <a:lvl9pPr marL="6939477" indent="-408204" algn="l" defTabSz="1632819" rtl="0" eaLnBrk="1" latinLnBrk="0" hangingPunct="1">
        <a:spcBef>
          <a:spcPct val="20000"/>
        </a:spcBef>
        <a:buFont typeface="Arial" pitchFamily="34" charset="0"/>
        <a:buChar char="•"/>
        <a:defRPr sz="3600" kern="1200">
          <a:solidFill>
            <a:schemeClr val="tx1"/>
          </a:solidFill>
          <a:latin typeface="+mn-lt"/>
          <a:ea typeface="+mn-ea"/>
          <a:cs typeface="+mn-cs"/>
        </a:defRPr>
      </a:lvl9pPr>
    </p:bodyStyle>
    <p:otherStyle>
      <a:defPPr>
        <a:defRPr lang="en-US"/>
      </a:defPPr>
      <a:lvl1pPr marL="0" algn="l" defTabSz="1632819" rtl="0" eaLnBrk="1" latinLnBrk="0" hangingPunct="1">
        <a:defRPr sz="3200" kern="1200">
          <a:solidFill>
            <a:schemeClr val="tx1"/>
          </a:solidFill>
          <a:latin typeface="+mn-lt"/>
          <a:ea typeface="+mn-ea"/>
          <a:cs typeface="+mn-cs"/>
        </a:defRPr>
      </a:lvl1pPr>
      <a:lvl2pPr marL="816408" algn="l" defTabSz="1632819" rtl="0" eaLnBrk="1" latinLnBrk="0" hangingPunct="1">
        <a:defRPr sz="3200" kern="1200">
          <a:solidFill>
            <a:schemeClr val="tx1"/>
          </a:solidFill>
          <a:latin typeface="+mn-lt"/>
          <a:ea typeface="+mn-ea"/>
          <a:cs typeface="+mn-cs"/>
        </a:defRPr>
      </a:lvl2pPr>
      <a:lvl3pPr marL="1632819" algn="l" defTabSz="1632819" rtl="0" eaLnBrk="1" latinLnBrk="0" hangingPunct="1">
        <a:defRPr sz="3200" kern="1200">
          <a:solidFill>
            <a:schemeClr val="tx1"/>
          </a:solidFill>
          <a:latin typeface="+mn-lt"/>
          <a:ea typeface="+mn-ea"/>
          <a:cs typeface="+mn-cs"/>
        </a:defRPr>
      </a:lvl3pPr>
      <a:lvl4pPr marL="2449227" algn="l" defTabSz="1632819" rtl="0" eaLnBrk="1" latinLnBrk="0" hangingPunct="1">
        <a:defRPr sz="3200" kern="1200">
          <a:solidFill>
            <a:schemeClr val="tx1"/>
          </a:solidFill>
          <a:latin typeface="+mn-lt"/>
          <a:ea typeface="+mn-ea"/>
          <a:cs typeface="+mn-cs"/>
        </a:defRPr>
      </a:lvl4pPr>
      <a:lvl5pPr marL="3265635" algn="l" defTabSz="1632819" rtl="0" eaLnBrk="1" latinLnBrk="0" hangingPunct="1">
        <a:defRPr sz="3200" kern="1200">
          <a:solidFill>
            <a:schemeClr val="tx1"/>
          </a:solidFill>
          <a:latin typeface="+mn-lt"/>
          <a:ea typeface="+mn-ea"/>
          <a:cs typeface="+mn-cs"/>
        </a:defRPr>
      </a:lvl5pPr>
      <a:lvl6pPr marL="4082046" algn="l" defTabSz="1632819" rtl="0" eaLnBrk="1" latinLnBrk="0" hangingPunct="1">
        <a:defRPr sz="3200" kern="1200">
          <a:solidFill>
            <a:schemeClr val="tx1"/>
          </a:solidFill>
          <a:latin typeface="+mn-lt"/>
          <a:ea typeface="+mn-ea"/>
          <a:cs typeface="+mn-cs"/>
        </a:defRPr>
      </a:lvl6pPr>
      <a:lvl7pPr marL="4898454" algn="l" defTabSz="1632819" rtl="0" eaLnBrk="1" latinLnBrk="0" hangingPunct="1">
        <a:defRPr sz="3200" kern="1200">
          <a:solidFill>
            <a:schemeClr val="tx1"/>
          </a:solidFill>
          <a:latin typeface="+mn-lt"/>
          <a:ea typeface="+mn-ea"/>
          <a:cs typeface="+mn-cs"/>
        </a:defRPr>
      </a:lvl7pPr>
      <a:lvl8pPr marL="5714861" algn="l" defTabSz="1632819" rtl="0" eaLnBrk="1" latinLnBrk="0" hangingPunct="1">
        <a:defRPr sz="3200" kern="1200">
          <a:solidFill>
            <a:schemeClr val="tx1"/>
          </a:solidFill>
          <a:latin typeface="+mn-lt"/>
          <a:ea typeface="+mn-ea"/>
          <a:cs typeface="+mn-cs"/>
        </a:defRPr>
      </a:lvl8pPr>
      <a:lvl9pPr marL="6531273" algn="l" defTabSz="1632819" rtl="0" eaLnBrk="1" latinLnBrk="0" hangingPunct="1">
        <a:defRPr sz="3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sv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17" Type="http://schemas.openxmlformats.org/officeDocument/2006/relationships/image" Target="../media/image17.jpeg"/><Relationship Id="rId2" Type="http://schemas.openxmlformats.org/officeDocument/2006/relationships/image" Target="../media/image21.png"/><Relationship Id="rId16"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3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2196764"/>
            <a:ext cx="13716000" cy="4114799"/>
          </a:xfrm>
          <a:solidFill>
            <a:schemeClr val="bg1"/>
          </a:solidFill>
        </p:spPr>
        <p:txBody>
          <a:bodyPr>
            <a:normAutofit/>
          </a:bodyPr>
          <a:lstStyle/>
          <a:p>
            <a:r>
              <a:rPr lang="en-US" b="1" dirty="0">
                <a:solidFill>
                  <a:srgbClr val="C00000"/>
                </a:solidFill>
                <a:latin typeface="Times New Roman" panose="02020603050405020304" pitchFamily="18" charset="0"/>
                <a:cs typeface="Times New Roman" panose="02020603050405020304" pitchFamily="18" charset="0"/>
              </a:rPr>
              <a:t>KHOA HỌC TỰ NHIÊN 7</a:t>
            </a:r>
            <a:endParaRPr lang="en-US" sz="54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2803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799637">
            <a:off x="901639" y="1528088"/>
            <a:ext cx="1211882" cy="1344668"/>
          </a:xfrm>
          <a:prstGeom prst="rect">
            <a:avLst/>
          </a:prstGeom>
        </p:spPr>
      </p:pic>
      <p:pic>
        <p:nvPicPr>
          <p:cNvPr id="7"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276575" y="7132637"/>
            <a:ext cx="1477338" cy="2125667"/>
          </a:xfrm>
          <a:prstGeom prst="rect">
            <a:avLst/>
          </a:prstGeom>
        </p:spPr>
      </p:pic>
      <p:pic>
        <p:nvPicPr>
          <p:cNvPr id="9" name="Picture 7"/>
          <p:cNvPicPr>
            <a:picLocks noChangeAspect="1"/>
          </p:cNvPicPr>
          <p:nvPr/>
        </p:nvPicPr>
        <p:blipFill>
          <a:blip r:embed="rId6"/>
          <a:srcRect/>
          <a:stretch>
            <a:fillRect/>
          </a:stretch>
        </p:blipFill>
        <p:spPr>
          <a:xfrm>
            <a:off x="381000" y="0"/>
            <a:ext cx="17373600" cy="10122123"/>
          </a:xfrm>
          <a:prstGeom prst="rect">
            <a:avLst/>
          </a:prstGeom>
        </p:spPr>
      </p:pic>
      <p:sp>
        <p:nvSpPr>
          <p:cNvPr id="11" name="TextBox 10"/>
          <p:cNvSpPr txBox="1"/>
          <p:nvPr/>
        </p:nvSpPr>
        <p:spPr>
          <a:xfrm>
            <a:off x="7592884" y="4760339"/>
            <a:ext cx="112216" cy="615553"/>
          </a:xfrm>
          <a:prstGeom prst="rect">
            <a:avLst/>
          </a:prstGeom>
        </p:spPr>
        <p:txBody>
          <a:bodyPr lIns="0" tIns="0" rIns="0" bIns="0" rtlCol="0" anchor="t">
            <a:spAutoFit/>
          </a:bodyPr>
          <a:lstStyle/>
          <a:p>
            <a:pPr algn="ctr">
              <a:lnSpc>
                <a:spcPts val="4759"/>
              </a:lnSpc>
            </a:pPr>
            <a:r>
              <a:rPr lang="en-US" sz="3400">
                <a:latin typeface="Noto Sans"/>
              </a:rPr>
              <a:t> </a:t>
            </a:r>
          </a:p>
        </p:txBody>
      </p:sp>
    </p:spTree>
    <p:extLst>
      <p:ext uri="{BB962C8B-B14F-4D97-AF65-F5344CB8AC3E}">
        <p14:creationId xmlns:p14="http://schemas.microsoft.com/office/powerpoint/2010/main" val="1658350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858225" y="1038605"/>
            <a:ext cx="15713325" cy="1827039"/>
          </a:xfrm>
          <a:prstGeom prst="rect">
            <a:avLst/>
          </a:prstGeom>
        </p:spPr>
        <p:txBody>
          <a:bodyPr wrap="square" lIns="0" tIns="0" rIns="0" bIns="0" rtlCol="0" anchor="t">
            <a:spAutoFit/>
          </a:bodyPr>
          <a:lstStyle/>
          <a:p>
            <a:pPr>
              <a:lnSpc>
                <a:spcPts val="3498"/>
              </a:lnSpc>
            </a:pPr>
            <a:endParaRPr lang="en-US" sz="4000" dirty="0">
              <a:solidFill>
                <a:srgbClr val="C00000"/>
              </a:solidFill>
              <a:latin typeface="Times Neue Roman Bold"/>
            </a:endParaRPr>
          </a:p>
          <a:p>
            <a:pPr>
              <a:lnSpc>
                <a:spcPts val="3498"/>
              </a:lnSpc>
            </a:pPr>
            <a:r>
              <a:rPr lang="en-US" sz="4000" dirty="0">
                <a:solidFill>
                  <a:srgbClr val="C00000"/>
                </a:solidFill>
                <a:latin typeface="Times Neue Roman Bold"/>
              </a:rPr>
              <a:t>2. </a:t>
            </a:r>
            <a:r>
              <a:rPr lang="en-US" sz="4000" dirty="0" err="1">
                <a:solidFill>
                  <a:srgbClr val="C00000"/>
                </a:solidFill>
                <a:latin typeface="Times Neue Roman Bold"/>
              </a:rPr>
              <a:t>Cấu</a:t>
            </a:r>
            <a:r>
              <a:rPr lang="en-US" sz="4000" dirty="0">
                <a:solidFill>
                  <a:srgbClr val="C00000"/>
                </a:solidFill>
                <a:latin typeface="Times Neue Roman Bold"/>
              </a:rPr>
              <a:t> </a:t>
            </a:r>
            <a:r>
              <a:rPr lang="en-US" sz="4000" dirty="0" err="1">
                <a:solidFill>
                  <a:srgbClr val="C00000"/>
                </a:solidFill>
                <a:latin typeface="Times Neue Roman Bold"/>
              </a:rPr>
              <a:t>tạo</a:t>
            </a:r>
            <a:r>
              <a:rPr lang="en-US" sz="4000" dirty="0">
                <a:solidFill>
                  <a:srgbClr val="C00000"/>
                </a:solidFill>
                <a:latin typeface="Times Neue Roman Bold"/>
              </a:rPr>
              <a:t> </a:t>
            </a:r>
            <a:r>
              <a:rPr lang="en-US" sz="4000" dirty="0" err="1">
                <a:solidFill>
                  <a:srgbClr val="C00000"/>
                </a:solidFill>
                <a:latin typeface="Times Neue Roman Bold"/>
              </a:rPr>
              <a:t>bảng</a:t>
            </a:r>
            <a:r>
              <a:rPr lang="en-US" sz="4000" dirty="0">
                <a:solidFill>
                  <a:srgbClr val="C00000"/>
                </a:solidFill>
                <a:latin typeface="Times Neue Roman Bold"/>
              </a:rPr>
              <a:t> </a:t>
            </a:r>
            <a:r>
              <a:rPr lang="en-US" sz="4000" dirty="0" err="1">
                <a:solidFill>
                  <a:srgbClr val="C00000"/>
                </a:solidFill>
                <a:latin typeface="Times Neue Roman Bold"/>
              </a:rPr>
              <a:t>tuần</a:t>
            </a:r>
            <a:r>
              <a:rPr lang="en-US" sz="4000" dirty="0">
                <a:solidFill>
                  <a:srgbClr val="C00000"/>
                </a:solidFill>
                <a:latin typeface="Times Neue Roman Bold"/>
              </a:rPr>
              <a:t> </a:t>
            </a:r>
            <a:r>
              <a:rPr lang="en-US" sz="4000" dirty="0" err="1">
                <a:solidFill>
                  <a:srgbClr val="C00000"/>
                </a:solidFill>
                <a:latin typeface="Times Neue Roman Bold"/>
              </a:rPr>
              <a:t>hoàn</a:t>
            </a:r>
            <a:r>
              <a:rPr lang="en-US" sz="4000" dirty="0">
                <a:solidFill>
                  <a:srgbClr val="C00000"/>
                </a:solidFill>
                <a:latin typeface="Times Neue Roman Bold"/>
              </a:rPr>
              <a:t> </a:t>
            </a:r>
            <a:r>
              <a:rPr lang="en-US" sz="4000" dirty="0" err="1">
                <a:solidFill>
                  <a:srgbClr val="C00000"/>
                </a:solidFill>
                <a:latin typeface="Times Neue Roman Bold"/>
              </a:rPr>
              <a:t>các</a:t>
            </a:r>
            <a:r>
              <a:rPr lang="en-US" sz="4000" dirty="0">
                <a:solidFill>
                  <a:srgbClr val="C00000"/>
                </a:solidFill>
                <a:latin typeface="Times Neue Roman Bold"/>
              </a:rPr>
              <a:t> </a:t>
            </a:r>
            <a:r>
              <a:rPr lang="en-US" sz="4000" dirty="0" err="1">
                <a:solidFill>
                  <a:srgbClr val="C00000"/>
                </a:solidFill>
                <a:latin typeface="Times Neue Roman Bold"/>
              </a:rPr>
              <a:t>nguyên</a:t>
            </a:r>
            <a:r>
              <a:rPr lang="en-US" sz="4000" dirty="0">
                <a:solidFill>
                  <a:srgbClr val="C00000"/>
                </a:solidFill>
                <a:latin typeface="Times Neue Roman Bold"/>
              </a:rPr>
              <a:t> </a:t>
            </a:r>
            <a:r>
              <a:rPr lang="en-US" sz="4000" dirty="0" err="1">
                <a:solidFill>
                  <a:srgbClr val="C00000"/>
                </a:solidFill>
                <a:latin typeface="Times Neue Roman Bold"/>
              </a:rPr>
              <a:t>tố</a:t>
            </a:r>
            <a:r>
              <a:rPr lang="en-US" sz="4000" dirty="0">
                <a:solidFill>
                  <a:srgbClr val="C00000"/>
                </a:solidFill>
                <a:latin typeface="Times Neue Roman Bold"/>
              </a:rPr>
              <a:t> </a:t>
            </a:r>
            <a:r>
              <a:rPr lang="en-US" sz="4000" dirty="0" err="1">
                <a:solidFill>
                  <a:srgbClr val="C00000"/>
                </a:solidFill>
                <a:latin typeface="Times Neue Roman Bold"/>
              </a:rPr>
              <a:t>hóa</a:t>
            </a:r>
            <a:r>
              <a:rPr lang="en-US" sz="4000" dirty="0">
                <a:solidFill>
                  <a:srgbClr val="C00000"/>
                </a:solidFill>
                <a:latin typeface="Times Neue Roman Bold"/>
              </a:rPr>
              <a:t> </a:t>
            </a:r>
            <a:r>
              <a:rPr lang="en-US" sz="4000" dirty="0" err="1">
                <a:solidFill>
                  <a:srgbClr val="C00000"/>
                </a:solidFill>
                <a:latin typeface="Times Neue Roman Bold"/>
              </a:rPr>
              <a:t>học</a:t>
            </a:r>
            <a:r>
              <a:rPr lang="en-US" sz="4000" dirty="0">
                <a:solidFill>
                  <a:srgbClr val="C00000"/>
                </a:solidFill>
                <a:latin typeface="Times Neue Roman Bold"/>
              </a:rPr>
              <a:t>:</a:t>
            </a:r>
          </a:p>
          <a:p>
            <a:pPr>
              <a:lnSpc>
                <a:spcPts val="3498"/>
              </a:lnSpc>
            </a:pPr>
            <a:endParaRPr lang="en-US" sz="4000" dirty="0">
              <a:solidFill>
                <a:srgbClr val="C00000"/>
              </a:solidFill>
              <a:latin typeface="Times Neue Roman Bold"/>
            </a:endParaRPr>
          </a:p>
          <a:p>
            <a:pPr>
              <a:lnSpc>
                <a:spcPts val="3498"/>
              </a:lnSpc>
            </a:pPr>
            <a:r>
              <a:rPr lang="en-US" sz="4000" dirty="0">
                <a:solidFill>
                  <a:srgbClr val="C00000"/>
                </a:solidFill>
                <a:latin typeface="Times Neue Roman Bold"/>
              </a:rPr>
              <a:t>   a. </a:t>
            </a:r>
            <a:r>
              <a:rPr lang="en-US" sz="4000" dirty="0" err="1">
                <a:solidFill>
                  <a:srgbClr val="C00000"/>
                </a:solidFill>
                <a:latin typeface="Times Neue Roman Bold"/>
              </a:rPr>
              <a:t>Mô</a:t>
            </a:r>
            <a:r>
              <a:rPr lang="en-US" sz="4000" dirty="0">
                <a:solidFill>
                  <a:srgbClr val="C00000"/>
                </a:solidFill>
                <a:latin typeface="Times Neue Roman Bold"/>
              </a:rPr>
              <a:t> </a:t>
            </a:r>
            <a:r>
              <a:rPr lang="en-US" sz="4000" dirty="0" err="1">
                <a:solidFill>
                  <a:srgbClr val="C00000"/>
                </a:solidFill>
                <a:latin typeface="Times Neue Roman Bold"/>
              </a:rPr>
              <a:t>tả</a:t>
            </a:r>
            <a:r>
              <a:rPr lang="en-US" sz="4000" dirty="0">
                <a:solidFill>
                  <a:srgbClr val="C00000"/>
                </a:solidFill>
                <a:latin typeface="Times Neue Roman Bold"/>
              </a:rPr>
              <a:t> </a:t>
            </a:r>
            <a:r>
              <a:rPr lang="en-US" sz="4000" dirty="0" err="1">
                <a:solidFill>
                  <a:srgbClr val="C00000"/>
                </a:solidFill>
                <a:latin typeface="Times Neue Roman Bold"/>
              </a:rPr>
              <a:t>cấu</a:t>
            </a:r>
            <a:r>
              <a:rPr lang="en-US" sz="4000" dirty="0">
                <a:solidFill>
                  <a:srgbClr val="C00000"/>
                </a:solidFill>
                <a:latin typeface="Times Neue Roman Bold"/>
              </a:rPr>
              <a:t> </a:t>
            </a:r>
            <a:r>
              <a:rPr lang="en-US" sz="4000" dirty="0" err="1">
                <a:solidFill>
                  <a:srgbClr val="C00000"/>
                </a:solidFill>
                <a:latin typeface="Times Neue Roman Bold"/>
              </a:rPr>
              <a:t>tạo</a:t>
            </a:r>
            <a:r>
              <a:rPr lang="en-US" sz="4000" dirty="0">
                <a:solidFill>
                  <a:srgbClr val="C00000"/>
                </a:solidFill>
                <a:latin typeface="Times Neue Roman Bold"/>
              </a:rPr>
              <a:t> </a:t>
            </a:r>
            <a:r>
              <a:rPr lang="en-US" sz="4000" dirty="0" err="1">
                <a:solidFill>
                  <a:srgbClr val="C00000"/>
                </a:solidFill>
                <a:latin typeface="Times Neue Roman Bold"/>
              </a:rPr>
              <a:t>của</a:t>
            </a:r>
            <a:r>
              <a:rPr lang="en-US" sz="4000" dirty="0">
                <a:solidFill>
                  <a:srgbClr val="C00000"/>
                </a:solidFill>
                <a:latin typeface="Times Neue Roman Bold"/>
              </a:rPr>
              <a:t> </a:t>
            </a:r>
            <a:r>
              <a:rPr lang="en-US" sz="4000" dirty="0" err="1">
                <a:solidFill>
                  <a:srgbClr val="C00000"/>
                </a:solidFill>
                <a:latin typeface="Times Neue Roman Bold"/>
              </a:rPr>
              <a:t>bảng</a:t>
            </a:r>
            <a:r>
              <a:rPr lang="en-US" sz="4000" dirty="0">
                <a:solidFill>
                  <a:srgbClr val="C00000"/>
                </a:solidFill>
                <a:latin typeface="Times Neue Roman Bold"/>
              </a:rPr>
              <a:t> </a:t>
            </a:r>
            <a:r>
              <a:rPr lang="en-US" sz="4000" dirty="0" err="1">
                <a:solidFill>
                  <a:srgbClr val="C00000"/>
                </a:solidFill>
                <a:latin typeface="Times Neue Roman Bold"/>
              </a:rPr>
              <a:t>tuần</a:t>
            </a:r>
            <a:r>
              <a:rPr lang="en-US" sz="4000" dirty="0">
                <a:solidFill>
                  <a:srgbClr val="C00000"/>
                </a:solidFill>
                <a:latin typeface="Times Neue Roman Bold"/>
              </a:rPr>
              <a:t> </a:t>
            </a:r>
            <a:r>
              <a:rPr lang="en-US" sz="4000" dirty="0" err="1">
                <a:solidFill>
                  <a:srgbClr val="C00000"/>
                </a:solidFill>
                <a:latin typeface="Times Neue Roman Bold"/>
              </a:rPr>
              <a:t>hoàn</a:t>
            </a:r>
            <a:r>
              <a:rPr lang="en-US" sz="4000" dirty="0">
                <a:solidFill>
                  <a:srgbClr val="C00000"/>
                </a:solidFill>
                <a:latin typeface="Times Neue Roman Bold"/>
              </a:rPr>
              <a:t> </a:t>
            </a:r>
            <a:r>
              <a:rPr lang="en-US" sz="4000" dirty="0" err="1">
                <a:solidFill>
                  <a:srgbClr val="C00000"/>
                </a:solidFill>
                <a:latin typeface="Times Neue Roman Bold"/>
              </a:rPr>
              <a:t>các</a:t>
            </a:r>
            <a:r>
              <a:rPr lang="en-US" sz="4000" dirty="0">
                <a:solidFill>
                  <a:srgbClr val="C00000"/>
                </a:solidFill>
                <a:latin typeface="Times Neue Roman Bold"/>
              </a:rPr>
              <a:t> </a:t>
            </a:r>
            <a:r>
              <a:rPr lang="en-US" sz="4000" dirty="0" err="1">
                <a:solidFill>
                  <a:srgbClr val="C00000"/>
                </a:solidFill>
                <a:latin typeface="Times Neue Roman Bold"/>
              </a:rPr>
              <a:t>nguyên</a:t>
            </a:r>
            <a:r>
              <a:rPr lang="en-US" sz="4000" dirty="0">
                <a:solidFill>
                  <a:srgbClr val="C00000"/>
                </a:solidFill>
                <a:latin typeface="Times Neue Roman Bold"/>
              </a:rPr>
              <a:t> </a:t>
            </a:r>
            <a:r>
              <a:rPr lang="en-US" sz="4000" dirty="0" err="1">
                <a:solidFill>
                  <a:srgbClr val="C00000"/>
                </a:solidFill>
                <a:latin typeface="Times Neue Roman Bold"/>
              </a:rPr>
              <a:t>tố</a:t>
            </a:r>
            <a:r>
              <a:rPr lang="en-US" sz="4000" dirty="0">
                <a:solidFill>
                  <a:srgbClr val="C00000"/>
                </a:solidFill>
                <a:latin typeface="Times Neue Roman Bold"/>
              </a:rPr>
              <a:t> </a:t>
            </a:r>
            <a:r>
              <a:rPr lang="en-US" sz="4000" dirty="0" err="1">
                <a:solidFill>
                  <a:srgbClr val="C00000"/>
                </a:solidFill>
                <a:latin typeface="Times Neue Roman Bold"/>
              </a:rPr>
              <a:t>hóa</a:t>
            </a:r>
            <a:r>
              <a:rPr lang="en-US" sz="4000" dirty="0">
                <a:solidFill>
                  <a:srgbClr val="C00000"/>
                </a:solidFill>
                <a:latin typeface="Times Neue Roman Bold"/>
              </a:rPr>
              <a:t> </a:t>
            </a:r>
            <a:r>
              <a:rPr lang="en-US" sz="4000" dirty="0" err="1">
                <a:solidFill>
                  <a:srgbClr val="C00000"/>
                </a:solidFill>
                <a:latin typeface="Times Neue Roman Bold"/>
              </a:rPr>
              <a:t>học</a:t>
            </a:r>
            <a:r>
              <a:rPr lang="en-US" sz="4000" dirty="0">
                <a:solidFill>
                  <a:srgbClr val="C00000"/>
                </a:solidFill>
                <a:latin typeface="Times Neue Roman Bold"/>
              </a:rPr>
              <a:t>:</a:t>
            </a:r>
          </a:p>
        </p:txBody>
      </p:sp>
      <p:sp>
        <p:nvSpPr>
          <p:cNvPr id="9" name="TextBox 9"/>
          <p:cNvSpPr txBox="1"/>
          <p:nvPr/>
        </p:nvSpPr>
        <p:spPr>
          <a:xfrm>
            <a:off x="7592884" y="5580680"/>
            <a:ext cx="112216" cy="615553"/>
          </a:xfrm>
          <a:prstGeom prst="rect">
            <a:avLst/>
          </a:prstGeom>
        </p:spPr>
        <p:txBody>
          <a:bodyPr lIns="0" tIns="0" rIns="0" bIns="0" rtlCol="0" anchor="t">
            <a:spAutoFit/>
          </a:bodyPr>
          <a:lstStyle/>
          <a:p>
            <a:pPr algn="ctr">
              <a:lnSpc>
                <a:spcPts val="4759"/>
              </a:lnSpc>
            </a:pPr>
            <a:r>
              <a:rPr lang="en-US" sz="4000">
                <a:solidFill>
                  <a:srgbClr val="C00000"/>
                </a:solidFill>
                <a:latin typeface="Noto Sans"/>
              </a:rPr>
              <a:t> </a:t>
            </a:r>
          </a:p>
        </p:txBody>
      </p:sp>
      <p:sp>
        <p:nvSpPr>
          <p:cNvPr id="10" name="TextBox 10"/>
          <p:cNvSpPr txBox="1"/>
          <p:nvPr/>
        </p:nvSpPr>
        <p:spPr>
          <a:xfrm>
            <a:off x="858230" y="3663849"/>
            <a:ext cx="16571548" cy="1231106"/>
          </a:xfrm>
          <a:prstGeom prst="rect">
            <a:avLst/>
          </a:prstGeom>
          <a:solidFill>
            <a:schemeClr val="bg1"/>
          </a:solidFill>
        </p:spPr>
        <p:txBody>
          <a:bodyPr lIns="0" tIns="0" rIns="0" bIns="0" rtlCol="0" anchor="t">
            <a:spAutoFit/>
          </a:bodyPr>
          <a:lstStyle/>
          <a:p>
            <a:pPr>
              <a:lnSpc>
                <a:spcPts val="4759"/>
              </a:lnSpc>
            </a:pPr>
            <a:r>
              <a:rPr lang="en-US" sz="4000" dirty="0">
                <a:solidFill>
                  <a:srgbClr val="0070C0"/>
                </a:solidFill>
                <a:latin typeface="Times Neue Roman"/>
              </a:rPr>
              <a:t>+ </a:t>
            </a:r>
            <a:r>
              <a:rPr lang="en-US" sz="4000" dirty="0" err="1">
                <a:solidFill>
                  <a:srgbClr val="0070C0"/>
                </a:solidFill>
                <a:latin typeface="Times Neue Roman"/>
              </a:rPr>
              <a:t>Bảng</a:t>
            </a:r>
            <a:r>
              <a:rPr lang="en-US" sz="4000" dirty="0">
                <a:solidFill>
                  <a:srgbClr val="0070C0"/>
                </a:solidFill>
                <a:latin typeface="Times Neue Roman"/>
              </a:rPr>
              <a:t> </a:t>
            </a:r>
            <a:r>
              <a:rPr lang="en-US" sz="4000" dirty="0" err="1">
                <a:solidFill>
                  <a:srgbClr val="0070C0"/>
                </a:solidFill>
                <a:latin typeface="Times Neue Roman"/>
              </a:rPr>
              <a:t>tuần</a:t>
            </a:r>
            <a:r>
              <a:rPr lang="en-US" sz="4000" dirty="0">
                <a:solidFill>
                  <a:srgbClr val="0070C0"/>
                </a:solidFill>
                <a:latin typeface="Times Neue Roman"/>
              </a:rPr>
              <a:t> </a:t>
            </a:r>
            <a:r>
              <a:rPr lang="en-US" sz="4000" dirty="0" err="1">
                <a:solidFill>
                  <a:srgbClr val="0070C0"/>
                </a:solidFill>
                <a:latin typeface="Times Neue Roman"/>
              </a:rPr>
              <a:t>hoàn</a:t>
            </a:r>
            <a:r>
              <a:rPr lang="en-US" sz="4000" dirty="0">
                <a:solidFill>
                  <a:srgbClr val="0070C0"/>
                </a:solidFill>
                <a:latin typeface="Times Neue Roman"/>
              </a:rPr>
              <a:t> </a:t>
            </a:r>
            <a:r>
              <a:rPr lang="en-US" sz="4000" dirty="0" err="1">
                <a:solidFill>
                  <a:srgbClr val="0070C0"/>
                </a:solidFill>
                <a:latin typeface="Times Neue Roman"/>
              </a:rPr>
              <a:t>gồm</a:t>
            </a:r>
            <a:r>
              <a:rPr lang="en-US" sz="4000" dirty="0">
                <a:solidFill>
                  <a:srgbClr val="0070C0"/>
                </a:solidFill>
                <a:latin typeface="Times Neue Roman"/>
              </a:rPr>
              <a:t> </a:t>
            </a:r>
            <a:r>
              <a:rPr lang="en-US" sz="4000" dirty="0" err="1">
                <a:solidFill>
                  <a:srgbClr val="0070C0"/>
                </a:solidFill>
                <a:latin typeface="Times Neue Roman"/>
              </a:rPr>
              <a:t>các</a:t>
            </a:r>
            <a:r>
              <a:rPr lang="en-US" sz="4000" dirty="0">
                <a:solidFill>
                  <a:srgbClr val="0070C0"/>
                </a:solidFill>
                <a:latin typeface="Times Neue Roman"/>
              </a:rPr>
              <a:t> </a:t>
            </a:r>
            <a:r>
              <a:rPr lang="en-US" sz="4000" dirty="0" err="1">
                <a:solidFill>
                  <a:srgbClr val="0070C0"/>
                </a:solidFill>
                <a:latin typeface="Times Neue Roman"/>
              </a:rPr>
              <a:t>nguyên</a:t>
            </a:r>
            <a:r>
              <a:rPr lang="en-US" sz="4000" dirty="0">
                <a:solidFill>
                  <a:srgbClr val="0070C0"/>
                </a:solidFill>
                <a:latin typeface="Times Neue Roman"/>
              </a:rPr>
              <a:t> </a:t>
            </a:r>
            <a:r>
              <a:rPr lang="en-US" sz="4000" dirty="0" err="1">
                <a:solidFill>
                  <a:srgbClr val="0070C0"/>
                </a:solidFill>
                <a:latin typeface="Times Neue Roman"/>
              </a:rPr>
              <a:t>tố</a:t>
            </a:r>
            <a:r>
              <a:rPr lang="en-US" sz="4000" dirty="0">
                <a:solidFill>
                  <a:srgbClr val="0070C0"/>
                </a:solidFill>
                <a:latin typeface="Times Neue Roman"/>
              </a:rPr>
              <a:t> </a:t>
            </a:r>
            <a:r>
              <a:rPr lang="en-US" sz="4000" dirty="0" err="1">
                <a:solidFill>
                  <a:srgbClr val="0070C0"/>
                </a:solidFill>
                <a:latin typeface="Times Neue Roman"/>
              </a:rPr>
              <a:t>hóa</a:t>
            </a:r>
            <a:r>
              <a:rPr lang="en-US" sz="4000" dirty="0">
                <a:solidFill>
                  <a:srgbClr val="0070C0"/>
                </a:solidFill>
                <a:latin typeface="Times Neue Roman"/>
              </a:rPr>
              <a:t> </a:t>
            </a:r>
            <a:r>
              <a:rPr lang="en-US" sz="4000" dirty="0" err="1">
                <a:solidFill>
                  <a:srgbClr val="0070C0"/>
                </a:solidFill>
                <a:latin typeface="Times Neue Roman"/>
              </a:rPr>
              <a:t>học</a:t>
            </a:r>
            <a:r>
              <a:rPr lang="en-US" sz="4000" dirty="0">
                <a:solidFill>
                  <a:srgbClr val="0070C0"/>
                </a:solidFill>
                <a:latin typeface="Times Neue Roman"/>
              </a:rPr>
              <a:t> </a:t>
            </a:r>
            <a:r>
              <a:rPr lang="en-US" sz="4000" dirty="0" err="1">
                <a:solidFill>
                  <a:srgbClr val="0070C0"/>
                </a:solidFill>
                <a:latin typeface="Times Neue Roman"/>
              </a:rPr>
              <a:t>mà</a:t>
            </a:r>
            <a:r>
              <a:rPr lang="en-US" sz="4000" dirty="0">
                <a:solidFill>
                  <a:srgbClr val="0070C0"/>
                </a:solidFill>
                <a:latin typeface="Times Neue Roman"/>
              </a:rPr>
              <a:t> </a:t>
            </a:r>
            <a:r>
              <a:rPr lang="en-US" sz="4000" dirty="0" err="1">
                <a:solidFill>
                  <a:srgbClr val="0070C0"/>
                </a:solidFill>
                <a:latin typeface="Times Neue Roman"/>
              </a:rPr>
              <a:t>vị</a:t>
            </a:r>
            <a:r>
              <a:rPr lang="en-US" sz="4000" dirty="0">
                <a:solidFill>
                  <a:srgbClr val="0070C0"/>
                </a:solidFill>
                <a:latin typeface="Times Neue Roman"/>
              </a:rPr>
              <a:t> </a:t>
            </a:r>
            <a:r>
              <a:rPr lang="en-US" sz="4000" dirty="0" err="1">
                <a:solidFill>
                  <a:srgbClr val="0070C0"/>
                </a:solidFill>
                <a:latin typeface="Times Neue Roman"/>
              </a:rPr>
              <a:t>trí</a:t>
            </a:r>
            <a:r>
              <a:rPr lang="en-US" sz="4000" dirty="0">
                <a:solidFill>
                  <a:srgbClr val="0070C0"/>
                </a:solidFill>
                <a:latin typeface="Times Neue Roman"/>
              </a:rPr>
              <a:t> </a:t>
            </a:r>
            <a:r>
              <a:rPr lang="en-US" sz="4000" dirty="0" err="1">
                <a:solidFill>
                  <a:srgbClr val="0070C0"/>
                </a:solidFill>
                <a:latin typeface="Times Neue Roman"/>
              </a:rPr>
              <a:t>được</a:t>
            </a:r>
            <a:r>
              <a:rPr lang="en-US" sz="4000" dirty="0">
                <a:solidFill>
                  <a:srgbClr val="0070C0"/>
                </a:solidFill>
                <a:latin typeface="Times Neue Roman"/>
              </a:rPr>
              <a:t> </a:t>
            </a:r>
            <a:r>
              <a:rPr lang="en-US" sz="4000" dirty="0" err="1">
                <a:solidFill>
                  <a:srgbClr val="0070C0"/>
                </a:solidFill>
                <a:latin typeface="Times Neue Roman"/>
              </a:rPr>
              <a:t>đặc</a:t>
            </a:r>
            <a:r>
              <a:rPr lang="en-US" sz="4000" dirty="0">
                <a:solidFill>
                  <a:srgbClr val="0070C0"/>
                </a:solidFill>
                <a:latin typeface="Times Neue Roman"/>
              </a:rPr>
              <a:t> </a:t>
            </a:r>
            <a:r>
              <a:rPr lang="en-US" sz="4000" dirty="0" err="1">
                <a:solidFill>
                  <a:srgbClr val="0070C0"/>
                </a:solidFill>
                <a:latin typeface="Times Neue Roman"/>
              </a:rPr>
              <a:t>trưng</a:t>
            </a:r>
            <a:r>
              <a:rPr lang="en-US" sz="4000" dirty="0">
                <a:solidFill>
                  <a:srgbClr val="0070C0"/>
                </a:solidFill>
                <a:latin typeface="Times Neue Roman"/>
              </a:rPr>
              <a:t> </a:t>
            </a:r>
            <a:r>
              <a:rPr lang="en-US" sz="4000" dirty="0" err="1">
                <a:solidFill>
                  <a:srgbClr val="0070C0"/>
                </a:solidFill>
                <a:latin typeface="Times Neue Roman"/>
              </a:rPr>
              <a:t>bởi</a:t>
            </a:r>
            <a:r>
              <a:rPr lang="en-US" sz="4000" dirty="0">
                <a:solidFill>
                  <a:srgbClr val="0070C0"/>
                </a:solidFill>
                <a:latin typeface="Times Neue Roman"/>
              </a:rPr>
              <a:t> ô </a:t>
            </a:r>
            <a:r>
              <a:rPr lang="en-US" sz="4000" dirty="0" err="1">
                <a:solidFill>
                  <a:srgbClr val="0070C0"/>
                </a:solidFill>
                <a:latin typeface="Times Neue Roman"/>
              </a:rPr>
              <a:t>nguyên</a:t>
            </a:r>
            <a:r>
              <a:rPr lang="en-US" sz="4000" dirty="0">
                <a:solidFill>
                  <a:srgbClr val="0070C0"/>
                </a:solidFill>
                <a:latin typeface="Times Neue Roman"/>
              </a:rPr>
              <a:t> </a:t>
            </a:r>
            <a:r>
              <a:rPr lang="en-US" sz="4000" dirty="0" err="1">
                <a:solidFill>
                  <a:srgbClr val="0070C0"/>
                </a:solidFill>
                <a:latin typeface="Times Neue Roman"/>
              </a:rPr>
              <a:t>tố</a:t>
            </a:r>
            <a:r>
              <a:rPr lang="en-US" sz="4000" dirty="0">
                <a:solidFill>
                  <a:srgbClr val="0070C0"/>
                </a:solidFill>
                <a:latin typeface="Times Neue Roman"/>
              </a:rPr>
              <a:t>, </a:t>
            </a:r>
            <a:r>
              <a:rPr lang="en-US" sz="4000" dirty="0" err="1">
                <a:solidFill>
                  <a:srgbClr val="0070C0"/>
                </a:solidFill>
                <a:latin typeface="Times Neue Roman"/>
              </a:rPr>
              <a:t>chu</a:t>
            </a:r>
            <a:r>
              <a:rPr lang="en-US" sz="4000" dirty="0">
                <a:solidFill>
                  <a:srgbClr val="0070C0"/>
                </a:solidFill>
                <a:latin typeface="Times Neue Roman"/>
              </a:rPr>
              <a:t> </a:t>
            </a:r>
            <a:r>
              <a:rPr lang="en-US" sz="4000" dirty="0" err="1">
                <a:solidFill>
                  <a:srgbClr val="0070C0"/>
                </a:solidFill>
                <a:latin typeface="Times Neue Roman"/>
              </a:rPr>
              <a:t>kì</a:t>
            </a:r>
            <a:r>
              <a:rPr lang="en-US" sz="4000" dirty="0">
                <a:solidFill>
                  <a:srgbClr val="0070C0"/>
                </a:solidFill>
                <a:latin typeface="Times Neue Roman"/>
              </a:rPr>
              <a:t> </a:t>
            </a:r>
            <a:r>
              <a:rPr lang="en-US" sz="4000" dirty="0" err="1">
                <a:solidFill>
                  <a:srgbClr val="0070C0"/>
                </a:solidFill>
                <a:latin typeface="Times Neue Roman"/>
              </a:rPr>
              <a:t>và</a:t>
            </a:r>
            <a:r>
              <a:rPr lang="en-US" sz="4000" dirty="0">
                <a:solidFill>
                  <a:srgbClr val="0070C0"/>
                </a:solidFill>
                <a:latin typeface="Times Neue Roman"/>
              </a:rPr>
              <a:t> </a:t>
            </a:r>
            <a:r>
              <a:rPr lang="en-US" sz="4000" dirty="0" err="1">
                <a:solidFill>
                  <a:srgbClr val="0070C0"/>
                </a:solidFill>
                <a:latin typeface="Times Neue Roman"/>
              </a:rPr>
              <a:t>nhóm</a:t>
            </a:r>
            <a:r>
              <a:rPr lang="en-US" sz="4000" dirty="0">
                <a:solidFill>
                  <a:srgbClr val="0070C0"/>
                </a:solidFill>
                <a:latin typeface="Times Neue Roman"/>
              </a:rPr>
              <a:t>.</a:t>
            </a:r>
          </a:p>
        </p:txBody>
      </p:sp>
      <p:sp>
        <p:nvSpPr>
          <p:cNvPr id="11" name="TextBox 11"/>
          <p:cNvSpPr txBox="1"/>
          <p:nvPr/>
        </p:nvSpPr>
        <p:spPr>
          <a:xfrm>
            <a:off x="836454" y="5460222"/>
            <a:ext cx="16571553" cy="1846659"/>
          </a:xfrm>
          <a:prstGeom prst="rect">
            <a:avLst/>
          </a:prstGeom>
          <a:solidFill>
            <a:schemeClr val="bg1"/>
          </a:solidFill>
        </p:spPr>
        <p:txBody>
          <a:bodyPr wrap="square" lIns="0" tIns="0" rIns="0" bIns="0" rtlCol="0" anchor="t">
            <a:spAutoFit/>
          </a:bodyPr>
          <a:lstStyle/>
          <a:p>
            <a:pPr>
              <a:lnSpc>
                <a:spcPts val="4759"/>
              </a:lnSpc>
            </a:pPr>
            <a:r>
              <a:rPr lang="en-US" sz="4000" dirty="0">
                <a:solidFill>
                  <a:srgbClr val="0070C0"/>
                </a:solidFill>
                <a:latin typeface="Times Neue Roman"/>
              </a:rPr>
              <a:t>+ </a:t>
            </a:r>
            <a:r>
              <a:rPr lang="en-US" sz="4000" dirty="0" err="1">
                <a:solidFill>
                  <a:srgbClr val="0070C0"/>
                </a:solidFill>
                <a:latin typeface="Times Neue Roman"/>
              </a:rPr>
              <a:t>Các</a:t>
            </a:r>
            <a:r>
              <a:rPr lang="en-US" sz="4000" dirty="0">
                <a:solidFill>
                  <a:srgbClr val="0070C0"/>
                </a:solidFill>
                <a:latin typeface="Times Neue Roman"/>
              </a:rPr>
              <a:t> </a:t>
            </a:r>
            <a:r>
              <a:rPr lang="en-US" sz="4000" dirty="0" err="1">
                <a:solidFill>
                  <a:srgbClr val="0070C0"/>
                </a:solidFill>
                <a:latin typeface="Times Neue Roman"/>
              </a:rPr>
              <a:t>nguyên</a:t>
            </a:r>
            <a:r>
              <a:rPr lang="en-US" sz="4000" dirty="0">
                <a:solidFill>
                  <a:srgbClr val="0070C0"/>
                </a:solidFill>
                <a:latin typeface="Times Neue Roman"/>
              </a:rPr>
              <a:t> </a:t>
            </a:r>
            <a:r>
              <a:rPr lang="en-US" sz="4000" dirty="0" err="1">
                <a:solidFill>
                  <a:srgbClr val="0070C0"/>
                </a:solidFill>
                <a:latin typeface="Times Neue Roman"/>
              </a:rPr>
              <a:t>tố</a:t>
            </a:r>
            <a:r>
              <a:rPr lang="en-US" sz="4000" dirty="0">
                <a:solidFill>
                  <a:srgbClr val="0070C0"/>
                </a:solidFill>
                <a:latin typeface="Times Neue Roman"/>
              </a:rPr>
              <a:t> </a:t>
            </a:r>
            <a:r>
              <a:rPr lang="en-US" sz="4000" dirty="0" err="1">
                <a:solidFill>
                  <a:srgbClr val="0070C0"/>
                </a:solidFill>
                <a:latin typeface="Times Neue Roman"/>
              </a:rPr>
              <a:t>họ</a:t>
            </a:r>
            <a:r>
              <a:rPr lang="en-US" sz="4000" dirty="0">
                <a:solidFill>
                  <a:srgbClr val="0070C0"/>
                </a:solidFill>
                <a:latin typeface="Times Neue Roman"/>
              </a:rPr>
              <a:t> lanthanide </a:t>
            </a:r>
            <a:r>
              <a:rPr lang="en-US" sz="4000" dirty="0" err="1">
                <a:solidFill>
                  <a:srgbClr val="0070C0"/>
                </a:solidFill>
                <a:latin typeface="Times Neue Roman"/>
              </a:rPr>
              <a:t>và</a:t>
            </a:r>
            <a:r>
              <a:rPr lang="en-US" sz="4000" dirty="0">
                <a:solidFill>
                  <a:srgbClr val="0070C0"/>
                </a:solidFill>
                <a:latin typeface="Times Neue Roman"/>
              </a:rPr>
              <a:t> </a:t>
            </a:r>
            <a:r>
              <a:rPr lang="en-US" sz="4000" dirty="0" err="1">
                <a:solidFill>
                  <a:srgbClr val="0070C0"/>
                </a:solidFill>
                <a:latin typeface="Times Neue Roman"/>
              </a:rPr>
              <a:t>họ</a:t>
            </a:r>
            <a:r>
              <a:rPr lang="en-US" sz="4000" dirty="0">
                <a:solidFill>
                  <a:srgbClr val="0070C0"/>
                </a:solidFill>
                <a:latin typeface="Times Neue Roman"/>
              </a:rPr>
              <a:t> actinide </a:t>
            </a:r>
            <a:r>
              <a:rPr lang="en-US" sz="4000" dirty="0" err="1">
                <a:solidFill>
                  <a:srgbClr val="0070C0"/>
                </a:solidFill>
                <a:latin typeface="Times Neue Roman"/>
              </a:rPr>
              <a:t>được</a:t>
            </a:r>
            <a:r>
              <a:rPr lang="en-US" sz="4000" dirty="0">
                <a:solidFill>
                  <a:srgbClr val="0070C0"/>
                </a:solidFill>
                <a:latin typeface="Times Neue Roman"/>
              </a:rPr>
              <a:t> </a:t>
            </a:r>
            <a:r>
              <a:rPr lang="en-US" sz="4000" dirty="0" err="1">
                <a:solidFill>
                  <a:srgbClr val="0070C0"/>
                </a:solidFill>
                <a:latin typeface="Times Neue Roman"/>
              </a:rPr>
              <a:t>xếp</a:t>
            </a:r>
            <a:r>
              <a:rPr lang="en-US" sz="4000" dirty="0">
                <a:solidFill>
                  <a:srgbClr val="0070C0"/>
                </a:solidFill>
                <a:latin typeface="Times Neue Roman"/>
              </a:rPr>
              <a:t> </a:t>
            </a:r>
            <a:r>
              <a:rPr lang="en-US" sz="4000" dirty="0" err="1">
                <a:solidFill>
                  <a:srgbClr val="0070C0"/>
                </a:solidFill>
                <a:latin typeface="Times Neue Roman"/>
              </a:rPr>
              <a:t>riêng</a:t>
            </a:r>
            <a:r>
              <a:rPr lang="en-US" sz="4000" dirty="0">
                <a:solidFill>
                  <a:srgbClr val="0070C0"/>
                </a:solidFill>
                <a:latin typeface="Times Neue Roman"/>
              </a:rPr>
              <a:t> </a:t>
            </a:r>
            <a:r>
              <a:rPr lang="en-US" sz="4000" dirty="0" err="1">
                <a:solidFill>
                  <a:srgbClr val="0070C0"/>
                </a:solidFill>
                <a:latin typeface="Times Neue Roman"/>
              </a:rPr>
              <a:t>thành</a:t>
            </a:r>
            <a:r>
              <a:rPr lang="en-US" sz="4000" dirty="0">
                <a:solidFill>
                  <a:srgbClr val="0070C0"/>
                </a:solidFill>
                <a:latin typeface="Times Neue Roman"/>
              </a:rPr>
              <a:t> 2 </a:t>
            </a:r>
            <a:r>
              <a:rPr lang="en-US" sz="4000" dirty="0" err="1">
                <a:solidFill>
                  <a:srgbClr val="0070C0"/>
                </a:solidFill>
                <a:latin typeface="Times Neue Roman"/>
              </a:rPr>
              <a:t>hàng</a:t>
            </a:r>
            <a:r>
              <a:rPr lang="en-US" sz="4000" dirty="0">
                <a:solidFill>
                  <a:srgbClr val="0070C0"/>
                </a:solidFill>
                <a:latin typeface="Times Neue Roman"/>
              </a:rPr>
              <a:t> ở </a:t>
            </a:r>
            <a:r>
              <a:rPr lang="en-US" sz="4000" dirty="0" err="1">
                <a:solidFill>
                  <a:srgbClr val="0070C0"/>
                </a:solidFill>
                <a:latin typeface="Times Neue Roman"/>
              </a:rPr>
              <a:t>cuối</a:t>
            </a:r>
            <a:r>
              <a:rPr lang="en-US" sz="4000" dirty="0">
                <a:solidFill>
                  <a:srgbClr val="0070C0"/>
                </a:solidFill>
                <a:latin typeface="Times Neue Roman"/>
              </a:rPr>
              <a:t> </a:t>
            </a:r>
            <a:r>
              <a:rPr lang="en-US" sz="4000" dirty="0" err="1">
                <a:solidFill>
                  <a:srgbClr val="0070C0"/>
                </a:solidFill>
                <a:latin typeface="Times Neue Roman"/>
              </a:rPr>
              <a:t>bảng</a:t>
            </a:r>
            <a:r>
              <a:rPr lang="en-US" sz="4000" dirty="0">
                <a:solidFill>
                  <a:srgbClr val="0070C0"/>
                </a:solidFill>
                <a:latin typeface="Times Neue Roman"/>
              </a:rPr>
              <a:t> </a:t>
            </a:r>
            <a:r>
              <a:rPr lang="en-US" sz="4000" dirty="0" err="1">
                <a:solidFill>
                  <a:srgbClr val="0070C0"/>
                </a:solidFill>
                <a:latin typeface="Times Neue Roman"/>
              </a:rPr>
              <a:t>tuần</a:t>
            </a:r>
            <a:r>
              <a:rPr lang="en-US" sz="4000" dirty="0">
                <a:solidFill>
                  <a:srgbClr val="0070C0"/>
                </a:solidFill>
                <a:latin typeface="Times Neue Roman"/>
              </a:rPr>
              <a:t> </a:t>
            </a:r>
            <a:r>
              <a:rPr lang="en-US" sz="4000" dirty="0" err="1">
                <a:solidFill>
                  <a:srgbClr val="0070C0"/>
                </a:solidFill>
                <a:latin typeface="Times Neue Roman"/>
              </a:rPr>
              <a:t>hoàn</a:t>
            </a:r>
            <a:r>
              <a:rPr lang="en-US" sz="4000" dirty="0">
                <a:solidFill>
                  <a:srgbClr val="0070C0"/>
                </a:solidFill>
                <a:latin typeface="Times Neue Roman"/>
              </a:rPr>
              <a:t>.</a:t>
            </a:r>
          </a:p>
          <a:p>
            <a:pPr algn="ctr">
              <a:lnSpc>
                <a:spcPts val="4759"/>
              </a:lnSpc>
            </a:pPr>
            <a:endParaRPr lang="en-US" sz="4000" dirty="0">
              <a:solidFill>
                <a:srgbClr val="0070C0"/>
              </a:solidFill>
              <a:latin typeface="Times Neue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ChangeAspect="1"/>
          </p:cNvPicPr>
          <p:nvPr/>
        </p:nvPicPr>
        <p:blipFill>
          <a:blip r:embed="rId2"/>
          <a:srcRect/>
          <a:stretch>
            <a:fillRect/>
          </a:stretch>
        </p:blipFill>
        <p:spPr>
          <a:xfrm>
            <a:off x="1881385" y="4419627"/>
            <a:ext cx="10969370" cy="5506407"/>
          </a:xfrm>
          <a:prstGeom prst="rect">
            <a:avLst/>
          </a:prstGeom>
        </p:spPr>
      </p:pic>
      <p:sp>
        <p:nvSpPr>
          <p:cNvPr id="10" name="TextBox 10"/>
          <p:cNvSpPr txBox="1"/>
          <p:nvPr/>
        </p:nvSpPr>
        <p:spPr>
          <a:xfrm>
            <a:off x="7592884" y="4760339"/>
            <a:ext cx="112216" cy="615553"/>
          </a:xfrm>
          <a:prstGeom prst="rect">
            <a:avLst/>
          </a:prstGeom>
        </p:spPr>
        <p:txBody>
          <a:bodyPr lIns="0" tIns="0" rIns="0" bIns="0" rtlCol="0" anchor="t">
            <a:spAutoFit/>
          </a:bodyPr>
          <a:lstStyle/>
          <a:p>
            <a:pPr algn="ctr">
              <a:lnSpc>
                <a:spcPts val="4759"/>
              </a:lnSpc>
            </a:pPr>
            <a:r>
              <a:rPr lang="en-US" sz="4000">
                <a:solidFill>
                  <a:srgbClr val="C00000"/>
                </a:solidFill>
                <a:latin typeface="Noto Sans"/>
              </a:rPr>
              <a:t> </a:t>
            </a:r>
          </a:p>
        </p:txBody>
      </p:sp>
      <p:sp>
        <p:nvSpPr>
          <p:cNvPr id="12" name="TextBox 12"/>
          <p:cNvSpPr txBox="1"/>
          <p:nvPr/>
        </p:nvSpPr>
        <p:spPr>
          <a:xfrm>
            <a:off x="457200" y="377295"/>
            <a:ext cx="18888344" cy="1205458"/>
          </a:xfrm>
          <a:prstGeom prst="rect">
            <a:avLst/>
          </a:prstGeom>
        </p:spPr>
        <p:txBody>
          <a:bodyPr wrap="square" lIns="0" tIns="0" rIns="0" bIns="0" rtlCol="0" anchor="t">
            <a:spAutoFit/>
          </a:bodyPr>
          <a:lstStyle/>
          <a:p>
            <a:pPr>
              <a:lnSpc>
                <a:spcPts val="4704"/>
              </a:lnSpc>
            </a:pPr>
            <a:r>
              <a:rPr lang="en-US" sz="4000" dirty="0">
                <a:solidFill>
                  <a:srgbClr val="C00000"/>
                </a:solidFill>
                <a:latin typeface="Times Neue Roman"/>
              </a:rPr>
              <a:t>2. </a:t>
            </a:r>
            <a:r>
              <a:rPr lang="en-US" sz="4000" dirty="0" err="1">
                <a:solidFill>
                  <a:srgbClr val="C00000"/>
                </a:solidFill>
                <a:latin typeface="Times Neue Roman"/>
              </a:rPr>
              <a:t>Cấu</a:t>
            </a:r>
            <a:r>
              <a:rPr lang="en-US" sz="4000" dirty="0">
                <a:solidFill>
                  <a:srgbClr val="C00000"/>
                </a:solidFill>
                <a:latin typeface="Times Neue Roman"/>
              </a:rPr>
              <a:t> </a:t>
            </a:r>
            <a:r>
              <a:rPr lang="en-US" sz="4000" dirty="0" err="1">
                <a:solidFill>
                  <a:srgbClr val="C00000"/>
                </a:solidFill>
                <a:latin typeface="Times Neue Roman"/>
              </a:rPr>
              <a:t>tạo</a:t>
            </a:r>
            <a:r>
              <a:rPr lang="en-US" sz="4000" dirty="0">
                <a:solidFill>
                  <a:srgbClr val="C00000"/>
                </a:solidFill>
                <a:latin typeface="Times Neue Roman"/>
              </a:rPr>
              <a:t> </a:t>
            </a:r>
            <a:r>
              <a:rPr lang="en-US" sz="4000" dirty="0" err="1">
                <a:solidFill>
                  <a:srgbClr val="C00000"/>
                </a:solidFill>
                <a:latin typeface="Times Neue Roman"/>
              </a:rPr>
              <a:t>bảng</a:t>
            </a:r>
            <a:r>
              <a:rPr lang="en-US" sz="4000" dirty="0">
                <a:solidFill>
                  <a:srgbClr val="C00000"/>
                </a:solidFill>
                <a:latin typeface="Times Neue Roman"/>
              </a:rPr>
              <a:t> </a:t>
            </a:r>
            <a:r>
              <a:rPr lang="en-US" sz="4000" dirty="0" err="1">
                <a:solidFill>
                  <a:srgbClr val="C00000"/>
                </a:solidFill>
                <a:latin typeface="Times Neue Roman"/>
              </a:rPr>
              <a:t>tuần</a:t>
            </a:r>
            <a:r>
              <a:rPr lang="en-US" sz="4000" dirty="0">
                <a:solidFill>
                  <a:srgbClr val="C00000"/>
                </a:solidFill>
                <a:latin typeface="Times Neue Roman"/>
              </a:rPr>
              <a:t> </a:t>
            </a:r>
            <a:r>
              <a:rPr lang="en-US" sz="4000" dirty="0" err="1">
                <a:solidFill>
                  <a:srgbClr val="C00000"/>
                </a:solidFill>
                <a:latin typeface="Times Neue Roman"/>
              </a:rPr>
              <a:t>hoàn</a:t>
            </a:r>
            <a:r>
              <a:rPr lang="en-US" sz="4000" dirty="0">
                <a:solidFill>
                  <a:srgbClr val="C00000"/>
                </a:solidFill>
                <a:latin typeface="Times Neue Roman"/>
              </a:rPr>
              <a:t> </a:t>
            </a:r>
            <a:r>
              <a:rPr lang="en-US" sz="4000" dirty="0" err="1">
                <a:solidFill>
                  <a:srgbClr val="C00000"/>
                </a:solidFill>
                <a:latin typeface="Times Neue Roman"/>
              </a:rPr>
              <a:t>các</a:t>
            </a:r>
            <a:r>
              <a:rPr lang="en-US" sz="4000" dirty="0">
                <a:solidFill>
                  <a:srgbClr val="C00000"/>
                </a:solidFill>
                <a:latin typeface="Times Neue Roman"/>
              </a:rPr>
              <a:t> </a:t>
            </a:r>
            <a:r>
              <a:rPr lang="en-US" sz="4000" dirty="0" err="1">
                <a:solidFill>
                  <a:srgbClr val="C00000"/>
                </a:solidFill>
                <a:latin typeface="Times Neue Roman"/>
              </a:rPr>
              <a:t>nguyên</a:t>
            </a:r>
            <a:r>
              <a:rPr lang="en-US" sz="4000" dirty="0">
                <a:solidFill>
                  <a:srgbClr val="C00000"/>
                </a:solidFill>
                <a:latin typeface="Times Neue Roman"/>
              </a:rPr>
              <a:t> </a:t>
            </a:r>
            <a:r>
              <a:rPr lang="en-US" sz="4000" dirty="0" err="1">
                <a:solidFill>
                  <a:srgbClr val="C00000"/>
                </a:solidFill>
                <a:latin typeface="Times Neue Roman"/>
              </a:rPr>
              <a:t>tố</a:t>
            </a:r>
            <a:r>
              <a:rPr lang="en-US" sz="4000" dirty="0">
                <a:solidFill>
                  <a:srgbClr val="C00000"/>
                </a:solidFill>
                <a:latin typeface="Times Neue Roman"/>
              </a:rPr>
              <a:t> </a:t>
            </a:r>
            <a:r>
              <a:rPr lang="en-US" sz="4000" dirty="0" err="1">
                <a:solidFill>
                  <a:srgbClr val="C00000"/>
                </a:solidFill>
                <a:latin typeface="Times Neue Roman"/>
              </a:rPr>
              <a:t>hóa</a:t>
            </a:r>
            <a:r>
              <a:rPr lang="en-US" sz="4000" dirty="0">
                <a:solidFill>
                  <a:srgbClr val="C00000"/>
                </a:solidFill>
                <a:latin typeface="Times Neue Roman"/>
              </a:rPr>
              <a:t> </a:t>
            </a:r>
            <a:r>
              <a:rPr lang="en-US" sz="4000" dirty="0" err="1">
                <a:solidFill>
                  <a:srgbClr val="C00000"/>
                </a:solidFill>
                <a:latin typeface="Times Neue Roman"/>
              </a:rPr>
              <a:t>học</a:t>
            </a:r>
            <a:endParaRPr lang="en-US" sz="4000" dirty="0">
              <a:solidFill>
                <a:srgbClr val="C00000"/>
              </a:solidFill>
              <a:latin typeface="Times Neue Roman"/>
            </a:endParaRPr>
          </a:p>
          <a:p>
            <a:pPr>
              <a:lnSpc>
                <a:spcPts val="4704"/>
              </a:lnSpc>
            </a:pPr>
            <a:endParaRPr lang="en-US" sz="4000" dirty="0">
              <a:solidFill>
                <a:srgbClr val="C00000"/>
              </a:solidFill>
              <a:latin typeface="Times Neue Roman"/>
            </a:endParaRPr>
          </a:p>
        </p:txBody>
      </p:sp>
      <p:sp>
        <p:nvSpPr>
          <p:cNvPr id="13" name="TextBox 13"/>
          <p:cNvSpPr txBox="1"/>
          <p:nvPr/>
        </p:nvSpPr>
        <p:spPr>
          <a:xfrm>
            <a:off x="-685800" y="1307911"/>
            <a:ext cx="15656178" cy="615553"/>
          </a:xfrm>
          <a:prstGeom prst="rect">
            <a:avLst/>
          </a:prstGeom>
        </p:spPr>
        <p:txBody>
          <a:bodyPr lIns="0" tIns="0" rIns="0" bIns="0" rtlCol="0" anchor="t">
            <a:spAutoFit/>
          </a:bodyPr>
          <a:lstStyle/>
          <a:p>
            <a:pPr algn="ctr">
              <a:lnSpc>
                <a:spcPts val="4759"/>
              </a:lnSpc>
            </a:pPr>
            <a:r>
              <a:rPr lang="en-US" sz="4000" dirty="0">
                <a:solidFill>
                  <a:srgbClr val="C00000"/>
                </a:solidFill>
                <a:latin typeface="Times Neue Roman"/>
              </a:rPr>
              <a:t>a. </a:t>
            </a:r>
            <a:r>
              <a:rPr lang="en-US" sz="4000" dirty="0" err="1">
                <a:solidFill>
                  <a:srgbClr val="C00000"/>
                </a:solidFill>
                <a:latin typeface="Times Neue Roman"/>
              </a:rPr>
              <a:t>Mô</a:t>
            </a:r>
            <a:r>
              <a:rPr lang="en-US" sz="4000" dirty="0">
                <a:solidFill>
                  <a:srgbClr val="C00000"/>
                </a:solidFill>
                <a:latin typeface="Times Neue Roman"/>
              </a:rPr>
              <a:t> </a:t>
            </a:r>
            <a:r>
              <a:rPr lang="en-US" sz="4000" dirty="0" err="1">
                <a:solidFill>
                  <a:srgbClr val="C00000"/>
                </a:solidFill>
                <a:latin typeface="Times Neue Roman"/>
              </a:rPr>
              <a:t>tả</a:t>
            </a:r>
            <a:r>
              <a:rPr lang="en-US" sz="4000" dirty="0">
                <a:solidFill>
                  <a:srgbClr val="C00000"/>
                </a:solidFill>
                <a:latin typeface="Times Neue Roman"/>
              </a:rPr>
              <a:t> </a:t>
            </a:r>
            <a:r>
              <a:rPr lang="en-US" sz="4000" dirty="0" err="1">
                <a:solidFill>
                  <a:srgbClr val="C00000"/>
                </a:solidFill>
                <a:latin typeface="Times Neue Roman"/>
              </a:rPr>
              <a:t>cấu</a:t>
            </a:r>
            <a:r>
              <a:rPr lang="en-US" sz="4000" dirty="0">
                <a:solidFill>
                  <a:srgbClr val="C00000"/>
                </a:solidFill>
                <a:latin typeface="Times Neue Roman"/>
              </a:rPr>
              <a:t> </a:t>
            </a:r>
            <a:r>
              <a:rPr lang="en-US" sz="4000" dirty="0" err="1">
                <a:solidFill>
                  <a:srgbClr val="C00000"/>
                </a:solidFill>
                <a:latin typeface="Times Neue Roman"/>
              </a:rPr>
              <a:t>tạo</a:t>
            </a:r>
            <a:r>
              <a:rPr lang="en-US" sz="4000" dirty="0">
                <a:solidFill>
                  <a:srgbClr val="C00000"/>
                </a:solidFill>
                <a:latin typeface="Times Neue Roman"/>
              </a:rPr>
              <a:t> </a:t>
            </a:r>
            <a:r>
              <a:rPr lang="en-US" sz="4000" dirty="0" err="1">
                <a:solidFill>
                  <a:srgbClr val="C00000"/>
                </a:solidFill>
                <a:latin typeface="Times Neue Roman"/>
              </a:rPr>
              <a:t>của</a:t>
            </a:r>
            <a:r>
              <a:rPr lang="en-US" sz="4000" dirty="0">
                <a:solidFill>
                  <a:srgbClr val="C00000"/>
                </a:solidFill>
                <a:latin typeface="Times Neue Roman"/>
              </a:rPr>
              <a:t> </a:t>
            </a:r>
            <a:r>
              <a:rPr lang="en-US" sz="4000" dirty="0" err="1">
                <a:solidFill>
                  <a:srgbClr val="C00000"/>
                </a:solidFill>
                <a:latin typeface="Times Neue Roman"/>
              </a:rPr>
              <a:t>bảng</a:t>
            </a:r>
            <a:r>
              <a:rPr lang="en-US" sz="4000" dirty="0">
                <a:solidFill>
                  <a:srgbClr val="C00000"/>
                </a:solidFill>
                <a:latin typeface="Times Neue Roman"/>
              </a:rPr>
              <a:t> </a:t>
            </a:r>
            <a:r>
              <a:rPr lang="en-US" sz="4000" dirty="0" err="1">
                <a:solidFill>
                  <a:srgbClr val="C00000"/>
                </a:solidFill>
                <a:latin typeface="Times Neue Roman"/>
              </a:rPr>
              <a:t>tuần</a:t>
            </a:r>
            <a:r>
              <a:rPr lang="en-US" sz="4000" dirty="0">
                <a:solidFill>
                  <a:srgbClr val="C00000"/>
                </a:solidFill>
                <a:latin typeface="Times Neue Roman"/>
              </a:rPr>
              <a:t> </a:t>
            </a:r>
            <a:r>
              <a:rPr lang="en-US" sz="4000" dirty="0" err="1">
                <a:solidFill>
                  <a:srgbClr val="C00000"/>
                </a:solidFill>
                <a:latin typeface="Times Neue Roman"/>
              </a:rPr>
              <a:t>hoàn</a:t>
            </a:r>
            <a:r>
              <a:rPr lang="en-US" sz="4000" dirty="0">
                <a:solidFill>
                  <a:srgbClr val="C00000"/>
                </a:solidFill>
                <a:latin typeface="Times Neue Roman"/>
              </a:rPr>
              <a:t> </a:t>
            </a:r>
            <a:r>
              <a:rPr lang="en-US" sz="4000" dirty="0" err="1">
                <a:solidFill>
                  <a:srgbClr val="C00000"/>
                </a:solidFill>
                <a:latin typeface="Times Neue Roman"/>
              </a:rPr>
              <a:t>các</a:t>
            </a:r>
            <a:r>
              <a:rPr lang="en-US" sz="4000" dirty="0">
                <a:solidFill>
                  <a:srgbClr val="C00000"/>
                </a:solidFill>
                <a:latin typeface="Times Neue Roman"/>
              </a:rPr>
              <a:t> </a:t>
            </a:r>
            <a:r>
              <a:rPr lang="en-US" sz="4000" dirty="0" err="1">
                <a:solidFill>
                  <a:srgbClr val="C00000"/>
                </a:solidFill>
                <a:latin typeface="Times Neue Roman"/>
              </a:rPr>
              <a:t>nguyên</a:t>
            </a:r>
            <a:r>
              <a:rPr lang="en-US" sz="4000" dirty="0">
                <a:solidFill>
                  <a:srgbClr val="C00000"/>
                </a:solidFill>
                <a:latin typeface="Times Neue Roman"/>
              </a:rPr>
              <a:t> </a:t>
            </a:r>
            <a:r>
              <a:rPr lang="en-US" sz="4000" dirty="0" err="1">
                <a:solidFill>
                  <a:srgbClr val="C00000"/>
                </a:solidFill>
                <a:latin typeface="Times Neue Roman"/>
              </a:rPr>
              <a:t>tố</a:t>
            </a:r>
            <a:r>
              <a:rPr lang="en-US" sz="4000" dirty="0">
                <a:solidFill>
                  <a:srgbClr val="C00000"/>
                </a:solidFill>
                <a:latin typeface="Times Neue Roman"/>
              </a:rPr>
              <a:t> </a:t>
            </a:r>
            <a:r>
              <a:rPr lang="en-US" sz="4000" dirty="0" err="1">
                <a:solidFill>
                  <a:srgbClr val="C00000"/>
                </a:solidFill>
                <a:latin typeface="Times Neue Roman"/>
              </a:rPr>
              <a:t>hóa</a:t>
            </a:r>
            <a:r>
              <a:rPr lang="en-US" sz="4000" dirty="0">
                <a:solidFill>
                  <a:srgbClr val="C00000"/>
                </a:solidFill>
                <a:latin typeface="Times Neue Roman"/>
              </a:rPr>
              <a:t> </a:t>
            </a:r>
            <a:r>
              <a:rPr lang="en-US" sz="4000" dirty="0" err="1">
                <a:solidFill>
                  <a:srgbClr val="C00000"/>
                </a:solidFill>
                <a:latin typeface="Times Neue Roman"/>
              </a:rPr>
              <a:t>học</a:t>
            </a:r>
            <a:endParaRPr lang="en-US" sz="4000" dirty="0">
              <a:solidFill>
                <a:srgbClr val="C00000"/>
              </a:solidFill>
              <a:latin typeface="Times Neue Roman"/>
            </a:endParaRPr>
          </a:p>
        </p:txBody>
      </p:sp>
      <p:sp>
        <p:nvSpPr>
          <p:cNvPr id="14" name="TextBox 14"/>
          <p:cNvSpPr txBox="1"/>
          <p:nvPr/>
        </p:nvSpPr>
        <p:spPr>
          <a:xfrm>
            <a:off x="-152400" y="2385637"/>
            <a:ext cx="16571548" cy="1231106"/>
          </a:xfrm>
          <a:prstGeom prst="rect">
            <a:avLst/>
          </a:prstGeom>
        </p:spPr>
        <p:txBody>
          <a:bodyPr lIns="0" tIns="0" rIns="0" bIns="0" rtlCol="0" anchor="t">
            <a:spAutoFit/>
          </a:bodyPr>
          <a:lstStyle/>
          <a:p>
            <a:pPr algn="ctr">
              <a:lnSpc>
                <a:spcPts val="4759"/>
              </a:lnSpc>
            </a:pPr>
            <a:r>
              <a:rPr lang="en-US" sz="4000" dirty="0" err="1">
                <a:solidFill>
                  <a:srgbClr val="C00000"/>
                </a:solidFill>
                <a:latin typeface="Times Neue Roman"/>
              </a:rPr>
              <a:t>b.Tìm</a:t>
            </a:r>
            <a:r>
              <a:rPr lang="en-US" sz="4000" dirty="0">
                <a:solidFill>
                  <a:srgbClr val="C00000"/>
                </a:solidFill>
                <a:latin typeface="Times Neue Roman"/>
              </a:rPr>
              <a:t> </a:t>
            </a:r>
            <a:r>
              <a:rPr lang="en-US" sz="4000" dirty="0" err="1">
                <a:solidFill>
                  <a:srgbClr val="C00000"/>
                </a:solidFill>
                <a:latin typeface="Times Neue Roman"/>
              </a:rPr>
              <a:t>hiểu</a:t>
            </a:r>
            <a:r>
              <a:rPr lang="en-US" sz="4000" dirty="0">
                <a:solidFill>
                  <a:srgbClr val="C00000"/>
                </a:solidFill>
                <a:latin typeface="Times Neue Roman"/>
              </a:rPr>
              <a:t> ô </a:t>
            </a:r>
            <a:r>
              <a:rPr lang="en-US" sz="4000" dirty="0" err="1">
                <a:solidFill>
                  <a:srgbClr val="C00000"/>
                </a:solidFill>
                <a:latin typeface="Times Neue Roman"/>
              </a:rPr>
              <a:t>nguyên</a:t>
            </a:r>
            <a:r>
              <a:rPr lang="en-US" sz="4000" dirty="0">
                <a:solidFill>
                  <a:srgbClr val="C00000"/>
                </a:solidFill>
                <a:latin typeface="Times Neue Roman"/>
              </a:rPr>
              <a:t> </a:t>
            </a:r>
            <a:r>
              <a:rPr lang="en-US" sz="4000" dirty="0" err="1">
                <a:solidFill>
                  <a:srgbClr val="C00000"/>
                </a:solidFill>
                <a:latin typeface="Times Neue Roman"/>
              </a:rPr>
              <a:t>tố</a:t>
            </a:r>
            <a:r>
              <a:rPr lang="en-US" sz="4000" dirty="0">
                <a:solidFill>
                  <a:srgbClr val="C00000"/>
                </a:solidFill>
                <a:latin typeface="Times Neue Roman"/>
              </a:rPr>
              <a:t> </a:t>
            </a:r>
            <a:r>
              <a:rPr lang="en-US" sz="4000" dirty="0" err="1">
                <a:solidFill>
                  <a:srgbClr val="C00000"/>
                </a:solidFill>
                <a:latin typeface="Times Neue Roman"/>
              </a:rPr>
              <a:t>trong</a:t>
            </a:r>
            <a:r>
              <a:rPr lang="en-US" sz="4000" dirty="0">
                <a:solidFill>
                  <a:srgbClr val="C00000"/>
                </a:solidFill>
                <a:latin typeface="Times Neue Roman"/>
              </a:rPr>
              <a:t> </a:t>
            </a:r>
            <a:r>
              <a:rPr lang="en-US" sz="4000" dirty="0" err="1">
                <a:solidFill>
                  <a:srgbClr val="C00000"/>
                </a:solidFill>
                <a:latin typeface="Times Neue Roman"/>
              </a:rPr>
              <a:t>bảng</a:t>
            </a:r>
            <a:r>
              <a:rPr lang="en-US" sz="4000" dirty="0">
                <a:solidFill>
                  <a:srgbClr val="C00000"/>
                </a:solidFill>
                <a:latin typeface="Times Neue Roman"/>
              </a:rPr>
              <a:t> </a:t>
            </a:r>
            <a:r>
              <a:rPr lang="en-US" sz="4000" dirty="0" err="1">
                <a:solidFill>
                  <a:srgbClr val="C00000"/>
                </a:solidFill>
                <a:latin typeface="Times Neue Roman"/>
              </a:rPr>
              <a:t>tuần</a:t>
            </a:r>
            <a:r>
              <a:rPr lang="en-US" sz="4000" dirty="0">
                <a:solidFill>
                  <a:srgbClr val="C00000"/>
                </a:solidFill>
                <a:latin typeface="Times Neue Roman"/>
              </a:rPr>
              <a:t> </a:t>
            </a:r>
            <a:r>
              <a:rPr lang="en-US" sz="4000" dirty="0" err="1">
                <a:solidFill>
                  <a:srgbClr val="C00000"/>
                </a:solidFill>
                <a:latin typeface="Times Neue Roman"/>
              </a:rPr>
              <a:t>hoàn</a:t>
            </a:r>
            <a:r>
              <a:rPr lang="en-US" sz="4000" dirty="0">
                <a:solidFill>
                  <a:srgbClr val="C00000"/>
                </a:solidFill>
                <a:latin typeface="Times Neue Roman"/>
              </a:rPr>
              <a:t> </a:t>
            </a:r>
            <a:r>
              <a:rPr lang="en-US" sz="4000" dirty="0" err="1">
                <a:solidFill>
                  <a:srgbClr val="C00000"/>
                </a:solidFill>
                <a:latin typeface="Times Neue Roman"/>
              </a:rPr>
              <a:t>các</a:t>
            </a:r>
            <a:r>
              <a:rPr lang="en-US" sz="4000" dirty="0">
                <a:solidFill>
                  <a:srgbClr val="C00000"/>
                </a:solidFill>
                <a:latin typeface="Times Neue Roman"/>
              </a:rPr>
              <a:t> </a:t>
            </a:r>
            <a:r>
              <a:rPr lang="en-US" sz="4000" dirty="0" err="1">
                <a:solidFill>
                  <a:srgbClr val="C00000"/>
                </a:solidFill>
                <a:latin typeface="Times Neue Roman"/>
              </a:rPr>
              <a:t>nguyên</a:t>
            </a:r>
            <a:r>
              <a:rPr lang="en-US" sz="4000" dirty="0">
                <a:solidFill>
                  <a:srgbClr val="C00000"/>
                </a:solidFill>
                <a:latin typeface="Times Neue Roman"/>
              </a:rPr>
              <a:t> </a:t>
            </a:r>
            <a:r>
              <a:rPr lang="en-US" sz="4000" dirty="0" err="1">
                <a:solidFill>
                  <a:srgbClr val="C00000"/>
                </a:solidFill>
                <a:latin typeface="Times Neue Roman"/>
              </a:rPr>
              <a:t>tố</a:t>
            </a:r>
            <a:r>
              <a:rPr lang="en-US" sz="4000" dirty="0">
                <a:solidFill>
                  <a:srgbClr val="C00000"/>
                </a:solidFill>
                <a:latin typeface="Times Neue Roman"/>
              </a:rPr>
              <a:t> </a:t>
            </a:r>
            <a:r>
              <a:rPr lang="en-US" sz="4000" dirty="0" err="1">
                <a:solidFill>
                  <a:srgbClr val="C00000"/>
                </a:solidFill>
                <a:latin typeface="Times Neue Roman"/>
              </a:rPr>
              <a:t>hóa</a:t>
            </a:r>
            <a:r>
              <a:rPr lang="en-US" sz="4000" dirty="0">
                <a:solidFill>
                  <a:srgbClr val="C00000"/>
                </a:solidFill>
                <a:latin typeface="Times Neue Roman"/>
              </a:rPr>
              <a:t> </a:t>
            </a:r>
            <a:r>
              <a:rPr lang="en-US" sz="4000" dirty="0" err="1">
                <a:solidFill>
                  <a:srgbClr val="C00000"/>
                </a:solidFill>
                <a:latin typeface="Times Neue Roman"/>
              </a:rPr>
              <a:t>học</a:t>
            </a:r>
            <a:endParaRPr lang="en-US" sz="4000" dirty="0">
              <a:solidFill>
                <a:srgbClr val="C00000"/>
              </a:solidFill>
              <a:latin typeface="Times Neue Roman"/>
            </a:endParaRPr>
          </a:p>
          <a:p>
            <a:pPr algn="ctr">
              <a:lnSpc>
                <a:spcPts val="4759"/>
              </a:lnSpc>
            </a:pPr>
            <a:endParaRPr lang="en-US" sz="4000" dirty="0">
              <a:solidFill>
                <a:srgbClr val="C00000"/>
              </a:solidFill>
              <a:latin typeface="Times Neue Roman"/>
            </a:endParaRPr>
          </a:p>
        </p:txBody>
      </p:sp>
      <p:sp>
        <p:nvSpPr>
          <p:cNvPr id="15" name="TextBox 15"/>
          <p:cNvSpPr txBox="1"/>
          <p:nvPr/>
        </p:nvSpPr>
        <p:spPr>
          <a:xfrm>
            <a:off x="-3733800" y="3425974"/>
            <a:ext cx="17996498" cy="1231106"/>
          </a:xfrm>
          <a:prstGeom prst="rect">
            <a:avLst/>
          </a:prstGeom>
        </p:spPr>
        <p:txBody>
          <a:bodyPr lIns="0" tIns="0" rIns="0" bIns="0" rtlCol="0" anchor="t">
            <a:spAutoFit/>
          </a:bodyPr>
          <a:lstStyle/>
          <a:p>
            <a:pPr algn="ctr">
              <a:lnSpc>
                <a:spcPts val="4759"/>
              </a:lnSpc>
            </a:pPr>
            <a:r>
              <a:rPr lang="en-US" sz="4000" dirty="0" err="1">
                <a:latin typeface="Times Neue Roman"/>
              </a:rPr>
              <a:t>Quan</a:t>
            </a:r>
            <a:r>
              <a:rPr lang="en-US" sz="4000" dirty="0">
                <a:latin typeface="Times Neue Roman"/>
              </a:rPr>
              <a:t> </a:t>
            </a:r>
            <a:r>
              <a:rPr lang="en-US" sz="4000" dirty="0" err="1">
                <a:latin typeface="Times Neue Roman"/>
              </a:rPr>
              <a:t>sát</a:t>
            </a:r>
            <a:r>
              <a:rPr lang="en-US" sz="4000" dirty="0">
                <a:latin typeface="Times Neue Roman"/>
              </a:rPr>
              <a:t> </a:t>
            </a:r>
            <a:r>
              <a:rPr lang="en-US" sz="4000" dirty="0" err="1">
                <a:latin typeface="Times Neue Roman"/>
              </a:rPr>
              <a:t>hình</a:t>
            </a:r>
            <a:r>
              <a:rPr lang="en-US" sz="4000" dirty="0">
                <a:latin typeface="Times Neue Roman"/>
              </a:rPr>
              <a:t> 4.3 </a:t>
            </a:r>
            <a:r>
              <a:rPr lang="en-US" sz="4000" dirty="0" err="1">
                <a:latin typeface="Times Neue Roman"/>
              </a:rPr>
              <a:t>trả</a:t>
            </a:r>
            <a:r>
              <a:rPr lang="en-US" sz="4000" dirty="0">
                <a:latin typeface="Times Neue Roman"/>
              </a:rPr>
              <a:t> </a:t>
            </a:r>
            <a:r>
              <a:rPr lang="en-US" sz="4000" dirty="0" err="1">
                <a:latin typeface="Times Neue Roman"/>
              </a:rPr>
              <a:t>lời</a:t>
            </a:r>
            <a:r>
              <a:rPr lang="en-US" sz="4000" dirty="0">
                <a:latin typeface="Times Neue Roman"/>
              </a:rPr>
              <a:t> </a:t>
            </a:r>
            <a:r>
              <a:rPr lang="en-US" sz="4000" dirty="0" err="1">
                <a:latin typeface="Times Neue Roman"/>
              </a:rPr>
              <a:t>câu</a:t>
            </a:r>
            <a:r>
              <a:rPr lang="en-US" sz="4000" dirty="0">
                <a:latin typeface="Times Neue Roman"/>
              </a:rPr>
              <a:t> </a:t>
            </a:r>
            <a:r>
              <a:rPr lang="en-US" sz="4000" dirty="0" err="1">
                <a:latin typeface="Times Neue Roman"/>
              </a:rPr>
              <a:t>hỏi</a:t>
            </a:r>
            <a:endParaRPr lang="en-US" sz="4000" dirty="0">
              <a:latin typeface="Times Neue Roman"/>
            </a:endParaRPr>
          </a:p>
          <a:p>
            <a:pPr algn="ctr">
              <a:lnSpc>
                <a:spcPts val="4759"/>
              </a:lnSpc>
            </a:pPr>
            <a:endParaRPr lang="en-US" sz="4000" dirty="0">
              <a:solidFill>
                <a:srgbClr val="C00000"/>
              </a:solidFill>
              <a:latin typeface="Times Neue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9"/>
          <p:cNvSpPr txBox="1"/>
          <p:nvPr/>
        </p:nvSpPr>
        <p:spPr>
          <a:xfrm>
            <a:off x="7592884" y="4760339"/>
            <a:ext cx="112216" cy="615553"/>
          </a:xfrm>
          <a:prstGeom prst="rect">
            <a:avLst/>
          </a:prstGeom>
        </p:spPr>
        <p:txBody>
          <a:bodyPr lIns="0" tIns="0" rIns="0" bIns="0" rtlCol="0" anchor="t">
            <a:spAutoFit/>
          </a:bodyPr>
          <a:lstStyle/>
          <a:p>
            <a:pPr algn="ctr">
              <a:lnSpc>
                <a:spcPts val="4759"/>
              </a:lnSpc>
            </a:pPr>
            <a:r>
              <a:rPr lang="en-US" sz="3400">
                <a:solidFill>
                  <a:srgbClr val="C00000"/>
                </a:solidFill>
                <a:latin typeface="Noto Sans"/>
              </a:rPr>
              <a:t> </a:t>
            </a:r>
          </a:p>
        </p:txBody>
      </p:sp>
      <p:sp>
        <p:nvSpPr>
          <p:cNvPr id="14" name="TextBox 14"/>
          <p:cNvSpPr txBox="1"/>
          <p:nvPr/>
        </p:nvSpPr>
        <p:spPr>
          <a:xfrm>
            <a:off x="1447798" y="7194158"/>
            <a:ext cx="15255549" cy="571695"/>
          </a:xfrm>
          <a:prstGeom prst="rect">
            <a:avLst/>
          </a:prstGeom>
        </p:spPr>
        <p:txBody>
          <a:bodyPr wrap="square" lIns="0" tIns="0" rIns="0" bIns="0" rtlCol="0" anchor="t">
            <a:spAutoFit/>
          </a:bodyPr>
          <a:lstStyle/>
          <a:p>
            <a:pPr>
              <a:lnSpc>
                <a:spcPts val="4759"/>
              </a:lnSpc>
            </a:pPr>
            <a:r>
              <a:rPr lang="en-US" sz="3400" dirty="0">
                <a:solidFill>
                  <a:srgbClr val="C00000"/>
                </a:solidFill>
                <a:latin typeface="Times Neue Roman"/>
              </a:rPr>
              <a:t>*</a:t>
            </a:r>
            <a:r>
              <a:rPr lang="en-US" sz="3400" dirty="0" err="1">
                <a:solidFill>
                  <a:srgbClr val="C00000"/>
                </a:solidFill>
                <a:latin typeface="Times Neue Roman"/>
              </a:rPr>
              <a:t>Có</a:t>
            </a:r>
            <a:r>
              <a:rPr lang="en-US" sz="3400" dirty="0">
                <a:solidFill>
                  <a:srgbClr val="C00000"/>
                </a:solidFill>
                <a:latin typeface="Times Neue Roman"/>
              </a:rPr>
              <a:t> </a:t>
            </a:r>
            <a:r>
              <a:rPr lang="en-US" sz="3400" dirty="0" err="1">
                <a:solidFill>
                  <a:srgbClr val="C00000"/>
                </a:solidFill>
                <a:latin typeface="Times Neue Roman"/>
              </a:rPr>
              <a:t>những</a:t>
            </a:r>
            <a:r>
              <a:rPr lang="en-US" sz="3400" dirty="0">
                <a:solidFill>
                  <a:srgbClr val="C00000"/>
                </a:solidFill>
                <a:latin typeface="Times Neue Roman"/>
              </a:rPr>
              <a:t> </a:t>
            </a:r>
            <a:r>
              <a:rPr lang="en-US" sz="3400" dirty="0" err="1">
                <a:solidFill>
                  <a:srgbClr val="C00000"/>
                </a:solidFill>
                <a:latin typeface="Times Neue Roman"/>
              </a:rPr>
              <a:t>thông</a:t>
            </a:r>
            <a:r>
              <a:rPr lang="en-US" sz="3400" dirty="0">
                <a:solidFill>
                  <a:srgbClr val="C00000"/>
                </a:solidFill>
                <a:latin typeface="Times Neue Roman"/>
              </a:rPr>
              <a:t> tin </a:t>
            </a:r>
            <a:r>
              <a:rPr lang="en-US" sz="3400" dirty="0" err="1">
                <a:solidFill>
                  <a:srgbClr val="C00000"/>
                </a:solidFill>
                <a:latin typeface="Times Neue Roman"/>
              </a:rPr>
              <a:t>cơ</a:t>
            </a:r>
            <a:r>
              <a:rPr lang="en-US" sz="3400" dirty="0">
                <a:solidFill>
                  <a:srgbClr val="C00000"/>
                </a:solidFill>
                <a:latin typeface="Times Neue Roman"/>
              </a:rPr>
              <a:t> </a:t>
            </a:r>
            <a:r>
              <a:rPr lang="en-US" sz="3400" dirty="0" err="1">
                <a:solidFill>
                  <a:srgbClr val="C00000"/>
                </a:solidFill>
                <a:latin typeface="Times Neue Roman"/>
              </a:rPr>
              <a:t>bản</a:t>
            </a:r>
            <a:r>
              <a:rPr lang="en-US" sz="3400" dirty="0">
                <a:solidFill>
                  <a:srgbClr val="C00000"/>
                </a:solidFill>
                <a:latin typeface="Times Neue Roman"/>
              </a:rPr>
              <a:t> </a:t>
            </a:r>
            <a:r>
              <a:rPr lang="en-US" sz="3400" dirty="0" err="1">
                <a:solidFill>
                  <a:srgbClr val="C00000"/>
                </a:solidFill>
                <a:latin typeface="Times Neue Roman"/>
              </a:rPr>
              <a:t>nào</a:t>
            </a:r>
            <a:r>
              <a:rPr lang="en-US" sz="3400" dirty="0">
                <a:solidFill>
                  <a:srgbClr val="C00000"/>
                </a:solidFill>
                <a:latin typeface="Times Neue Roman"/>
              </a:rPr>
              <a:t> </a:t>
            </a:r>
            <a:r>
              <a:rPr lang="en-US" sz="3400" dirty="0" err="1">
                <a:solidFill>
                  <a:srgbClr val="C00000"/>
                </a:solidFill>
                <a:latin typeface="Times Neue Roman"/>
              </a:rPr>
              <a:t>trong</a:t>
            </a:r>
            <a:r>
              <a:rPr lang="en-US" sz="3400" dirty="0">
                <a:solidFill>
                  <a:srgbClr val="C00000"/>
                </a:solidFill>
                <a:latin typeface="Times Neue Roman"/>
              </a:rPr>
              <a:t> </a:t>
            </a:r>
            <a:r>
              <a:rPr lang="en-US" sz="3400" dirty="0" err="1">
                <a:solidFill>
                  <a:srgbClr val="C00000"/>
                </a:solidFill>
                <a:latin typeface="Times Neue Roman"/>
              </a:rPr>
              <a:t>một</a:t>
            </a:r>
            <a:r>
              <a:rPr lang="en-US" sz="3400" dirty="0">
                <a:solidFill>
                  <a:srgbClr val="C00000"/>
                </a:solidFill>
                <a:latin typeface="Times Neue Roman"/>
              </a:rPr>
              <a:t> ô </a:t>
            </a:r>
            <a:r>
              <a:rPr lang="en-US" sz="3400" dirty="0" err="1">
                <a:solidFill>
                  <a:srgbClr val="C00000"/>
                </a:solidFill>
                <a:latin typeface="Times Neue Roman"/>
              </a:rPr>
              <a:t>nguyên</a:t>
            </a:r>
            <a:r>
              <a:rPr lang="en-US" sz="3400" dirty="0">
                <a:solidFill>
                  <a:srgbClr val="C00000"/>
                </a:solidFill>
                <a:latin typeface="Times Neue Roman"/>
              </a:rPr>
              <a:t> </a:t>
            </a:r>
            <a:r>
              <a:rPr lang="en-US" sz="3400" dirty="0" err="1">
                <a:solidFill>
                  <a:srgbClr val="C00000"/>
                </a:solidFill>
                <a:latin typeface="Times Neue Roman"/>
              </a:rPr>
              <a:t>tố</a:t>
            </a:r>
            <a:r>
              <a:rPr lang="en-US" sz="3400" dirty="0">
                <a:solidFill>
                  <a:srgbClr val="C00000"/>
                </a:solidFill>
                <a:latin typeface="Times Neue Roman"/>
              </a:rPr>
              <a:t> </a:t>
            </a:r>
            <a:r>
              <a:rPr lang="en-US" sz="3400" dirty="0" err="1">
                <a:solidFill>
                  <a:srgbClr val="C00000"/>
                </a:solidFill>
                <a:latin typeface="Times Neue Roman"/>
              </a:rPr>
              <a:t>hóa</a:t>
            </a:r>
            <a:r>
              <a:rPr lang="en-US" sz="3400" dirty="0">
                <a:solidFill>
                  <a:srgbClr val="C00000"/>
                </a:solidFill>
                <a:latin typeface="Times Neue Roman"/>
              </a:rPr>
              <a:t> </a:t>
            </a:r>
            <a:r>
              <a:rPr lang="en-US" sz="3400" dirty="0" err="1">
                <a:solidFill>
                  <a:srgbClr val="C00000"/>
                </a:solidFill>
                <a:latin typeface="Times Neue Roman"/>
              </a:rPr>
              <a:t>học</a:t>
            </a:r>
            <a:r>
              <a:rPr lang="en-US" sz="3400" dirty="0">
                <a:solidFill>
                  <a:srgbClr val="C00000"/>
                </a:solidFill>
                <a:latin typeface="Times Neue Roman"/>
              </a:rPr>
              <a:t>?</a:t>
            </a:r>
          </a:p>
        </p:txBody>
      </p:sp>
      <p:sp>
        <p:nvSpPr>
          <p:cNvPr id="15" name="TextBox 15"/>
          <p:cNvSpPr txBox="1"/>
          <p:nvPr/>
        </p:nvSpPr>
        <p:spPr>
          <a:xfrm>
            <a:off x="6331365" y="6578605"/>
            <a:ext cx="9526" cy="615553"/>
          </a:xfrm>
          <a:prstGeom prst="rect">
            <a:avLst/>
          </a:prstGeom>
        </p:spPr>
        <p:txBody>
          <a:bodyPr lIns="0" tIns="0" rIns="0" bIns="0" rtlCol="0" anchor="t">
            <a:spAutoFit/>
          </a:bodyPr>
          <a:lstStyle/>
          <a:p>
            <a:pPr algn="ctr">
              <a:lnSpc>
                <a:spcPts val="4759"/>
              </a:lnSpc>
            </a:pPr>
            <a:endParaRPr>
              <a:solidFill>
                <a:srgbClr val="C00000"/>
              </a:solidFill>
            </a:endParaRPr>
          </a:p>
        </p:txBody>
      </p:sp>
      <p:sp>
        <p:nvSpPr>
          <p:cNvPr id="16" name="TextBox 16"/>
          <p:cNvSpPr txBox="1"/>
          <p:nvPr/>
        </p:nvSpPr>
        <p:spPr>
          <a:xfrm>
            <a:off x="681421" y="8483241"/>
            <a:ext cx="16788304" cy="571695"/>
          </a:xfrm>
          <a:prstGeom prst="rect">
            <a:avLst/>
          </a:prstGeom>
        </p:spPr>
        <p:txBody>
          <a:bodyPr wrap="square" lIns="0" tIns="0" rIns="0" bIns="0" rtlCol="0" anchor="t">
            <a:spAutoFit/>
          </a:bodyPr>
          <a:lstStyle/>
          <a:p>
            <a:pPr algn="ctr">
              <a:lnSpc>
                <a:spcPts val="4759"/>
              </a:lnSpc>
              <a:spcBef>
                <a:spcPct val="0"/>
              </a:spcBef>
            </a:pPr>
            <a:r>
              <a:rPr lang="en-US" sz="3400" dirty="0">
                <a:solidFill>
                  <a:srgbClr val="C00000"/>
                </a:solidFill>
                <a:latin typeface="Times Neue Roman"/>
              </a:rPr>
              <a:t>*</a:t>
            </a:r>
            <a:r>
              <a:rPr lang="en-US" sz="3400" dirty="0" err="1">
                <a:solidFill>
                  <a:srgbClr val="C00000"/>
                </a:solidFill>
                <a:latin typeface="Times Neue Roman"/>
              </a:rPr>
              <a:t>Số</a:t>
            </a:r>
            <a:r>
              <a:rPr lang="en-US" sz="3400" dirty="0">
                <a:solidFill>
                  <a:srgbClr val="C00000"/>
                </a:solidFill>
                <a:latin typeface="Times Neue Roman"/>
              </a:rPr>
              <a:t> </a:t>
            </a:r>
            <a:r>
              <a:rPr lang="en-US" sz="3400" dirty="0" err="1">
                <a:solidFill>
                  <a:srgbClr val="C00000"/>
                </a:solidFill>
                <a:latin typeface="Times Neue Roman"/>
              </a:rPr>
              <a:t>hiệu</a:t>
            </a:r>
            <a:r>
              <a:rPr lang="en-US" sz="3400" dirty="0">
                <a:solidFill>
                  <a:srgbClr val="C00000"/>
                </a:solidFill>
                <a:latin typeface="Times Neue Roman"/>
              </a:rPr>
              <a:t> </a:t>
            </a:r>
            <a:r>
              <a:rPr lang="en-US" sz="3400" dirty="0" err="1">
                <a:solidFill>
                  <a:srgbClr val="C00000"/>
                </a:solidFill>
                <a:latin typeface="Times Neue Roman"/>
              </a:rPr>
              <a:t>nguyên</a:t>
            </a:r>
            <a:r>
              <a:rPr lang="en-US" sz="3400" dirty="0">
                <a:solidFill>
                  <a:srgbClr val="C00000"/>
                </a:solidFill>
                <a:latin typeface="Times Neue Roman"/>
              </a:rPr>
              <a:t> </a:t>
            </a:r>
            <a:r>
              <a:rPr lang="en-US" sz="3400" dirty="0" err="1">
                <a:solidFill>
                  <a:srgbClr val="C00000"/>
                </a:solidFill>
                <a:latin typeface="Times Neue Roman"/>
              </a:rPr>
              <a:t>tử</a:t>
            </a:r>
            <a:r>
              <a:rPr lang="en-US" sz="3400" dirty="0">
                <a:solidFill>
                  <a:srgbClr val="C00000"/>
                </a:solidFill>
                <a:latin typeface="Times Neue Roman"/>
              </a:rPr>
              <a:t> </a:t>
            </a:r>
            <a:r>
              <a:rPr lang="en-US" sz="3400" dirty="0" err="1">
                <a:solidFill>
                  <a:srgbClr val="C00000"/>
                </a:solidFill>
                <a:latin typeface="Times Neue Roman"/>
              </a:rPr>
              <a:t>của</a:t>
            </a:r>
            <a:r>
              <a:rPr lang="en-US" sz="3400" dirty="0">
                <a:solidFill>
                  <a:srgbClr val="C00000"/>
                </a:solidFill>
                <a:latin typeface="Times Neue Roman"/>
              </a:rPr>
              <a:t> </a:t>
            </a:r>
            <a:r>
              <a:rPr lang="en-US" sz="3400" dirty="0" err="1">
                <a:solidFill>
                  <a:srgbClr val="C00000"/>
                </a:solidFill>
                <a:latin typeface="Times Neue Roman"/>
              </a:rPr>
              <a:t>một</a:t>
            </a:r>
            <a:r>
              <a:rPr lang="en-US" sz="3400" dirty="0">
                <a:solidFill>
                  <a:srgbClr val="C00000"/>
                </a:solidFill>
                <a:latin typeface="Times Neue Roman"/>
              </a:rPr>
              <a:t> </a:t>
            </a:r>
            <a:r>
              <a:rPr lang="en-US" sz="3400" dirty="0" err="1">
                <a:solidFill>
                  <a:srgbClr val="C00000"/>
                </a:solidFill>
                <a:latin typeface="Times Neue Roman"/>
              </a:rPr>
              <a:t>nguyên</a:t>
            </a:r>
            <a:r>
              <a:rPr lang="en-US" sz="3400" dirty="0">
                <a:solidFill>
                  <a:srgbClr val="C00000"/>
                </a:solidFill>
                <a:latin typeface="Times Neue Roman"/>
              </a:rPr>
              <a:t> </a:t>
            </a:r>
            <a:r>
              <a:rPr lang="en-US" sz="3400" dirty="0" err="1">
                <a:solidFill>
                  <a:srgbClr val="C00000"/>
                </a:solidFill>
                <a:latin typeface="Times Neue Roman"/>
              </a:rPr>
              <a:t>tố</a:t>
            </a:r>
            <a:r>
              <a:rPr lang="en-US" sz="3400" dirty="0">
                <a:solidFill>
                  <a:srgbClr val="C00000"/>
                </a:solidFill>
                <a:latin typeface="Times Neue Roman"/>
              </a:rPr>
              <a:t> </a:t>
            </a:r>
            <a:r>
              <a:rPr lang="en-US" sz="3400" dirty="0" err="1">
                <a:solidFill>
                  <a:srgbClr val="C00000"/>
                </a:solidFill>
                <a:latin typeface="Times Neue Roman"/>
              </a:rPr>
              <a:t>hóa</a:t>
            </a:r>
            <a:r>
              <a:rPr lang="en-US" sz="3400" dirty="0">
                <a:solidFill>
                  <a:srgbClr val="C00000"/>
                </a:solidFill>
                <a:latin typeface="Times Neue Roman"/>
              </a:rPr>
              <a:t> </a:t>
            </a:r>
            <a:r>
              <a:rPr lang="en-US" sz="3400" dirty="0" err="1">
                <a:solidFill>
                  <a:srgbClr val="C00000"/>
                </a:solidFill>
                <a:latin typeface="Times Neue Roman"/>
              </a:rPr>
              <a:t>học</a:t>
            </a:r>
            <a:r>
              <a:rPr lang="en-US" sz="3400" dirty="0">
                <a:solidFill>
                  <a:srgbClr val="C00000"/>
                </a:solidFill>
                <a:latin typeface="Times Neue Roman"/>
              </a:rPr>
              <a:t> </a:t>
            </a:r>
            <a:r>
              <a:rPr lang="en-US" sz="3400" dirty="0" err="1">
                <a:solidFill>
                  <a:srgbClr val="C00000"/>
                </a:solidFill>
                <a:latin typeface="Times Neue Roman"/>
              </a:rPr>
              <a:t>cho</a:t>
            </a:r>
            <a:r>
              <a:rPr lang="en-US" sz="3400" dirty="0">
                <a:solidFill>
                  <a:srgbClr val="C00000"/>
                </a:solidFill>
                <a:latin typeface="Times Neue Roman"/>
              </a:rPr>
              <a:t> </a:t>
            </a:r>
            <a:r>
              <a:rPr lang="en-US" sz="3400" dirty="0" err="1">
                <a:solidFill>
                  <a:srgbClr val="C00000"/>
                </a:solidFill>
                <a:latin typeface="Times Neue Roman"/>
              </a:rPr>
              <a:t>biết</a:t>
            </a:r>
            <a:r>
              <a:rPr lang="en-US" sz="3400" dirty="0">
                <a:solidFill>
                  <a:srgbClr val="C00000"/>
                </a:solidFill>
                <a:latin typeface="Times Neue Roman"/>
              </a:rPr>
              <a:t> </a:t>
            </a:r>
            <a:r>
              <a:rPr lang="en-US" sz="3400" dirty="0" err="1">
                <a:solidFill>
                  <a:srgbClr val="C00000"/>
                </a:solidFill>
                <a:latin typeface="Times Neue Roman"/>
              </a:rPr>
              <a:t>những</a:t>
            </a:r>
            <a:r>
              <a:rPr lang="en-US" sz="3400" dirty="0">
                <a:solidFill>
                  <a:srgbClr val="C00000"/>
                </a:solidFill>
                <a:latin typeface="Times Neue Roman"/>
              </a:rPr>
              <a:t> </a:t>
            </a:r>
            <a:r>
              <a:rPr lang="en-US" sz="3400" dirty="0" err="1">
                <a:solidFill>
                  <a:srgbClr val="C00000"/>
                </a:solidFill>
                <a:latin typeface="Times Neue Roman"/>
              </a:rPr>
              <a:t>thông</a:t>
            </a:r>
            <a:r>
              <a:rPr lang="en-US" sz="3400" dirty="0">
                <a:solidFill>
                  <a:srgbClr val="C00000"/>
                </a:solidFill>
                <a:latin typeface="Times Neue Roman"/>
              </a:rPr>
              <a:t> tin </a:t>
            </a:r>
            <a:r>
              <a:rPr lang="en-US" sz="3400" dirty="0" err="1">
                <a:solidFill>
                  <a:srgbClr val="C00000"/>
                </a:solidFill>
                <a:latin typeface="Times Neue Roman"/>
              </a:rPr>
              <a:t>gì</a:t>
            </a:r>
            <a:r>
              <a:rPr lang="en-US" sz="3400" dirty="0">
                <a:solidFill>
                  <a:srgbClr val="C00000"/>
                </a:solidFill>
                <a:latin typeface="Times Neue Roman"/>
              </a:rPr>
              <a:t> </a:t>
            </a:r>
            <a:r>
              <a:rPr lang="en-US" sz="3400" dirty="0" err="1">
                <a:solidFill>
                  <a:srgbClr val="C00000"/>
                </a:solidFill>
                <a:latin typeface="Times Neue Roman"/>
              </a:rPr>
              <a:t>về</a:t>
            </a:r>
            <a:r>
              <a:rPr lang="en-US" sz="3400" dirty="0">
                <a:solidFill>
                  <a:srgbClr val="C00000"/>
                </a:solidFill>
                <a:latin typeface="Times Neue Roman"/>
              </a:rPr>
              <a:t> </a:t>
            </a:r>
            <a:r>
              <a:rPr lang="en-US" sz="3400" dirty="0" err="1">
                <a:solidFill>
                  <a:srgbClr val="C00000"/>
                </a:solidFill>
                <a:latin typeface="Times Neue Roman"/>
              </a:rPr>
              <a:t>nguyên</a:t>
            </a:r>
            <a:r>
              <a:rPr lang="en-US" sz="3400" dirty="0">
                <a:solidFill>
                  <a:srgbClr val="C00000"/>
                </a:solidFill>
                <a:latin typeface="Times Neue Roman"/>
              </a:rPr>
              <a:t> </a:t>
            </a:r>
            <a:r>
              <a:rPr lang="en-US" sz="3400" dirty="0" err="1">
                <a:solidFill>
                  <a:srgbClr val="C00000"/>
                </a:solidFill>
                <a:latin typeface="Times Neue Roman"/>
              </a:rPr>
              <a:t>tố</a:t>
            </a:r>
            <a:r>
              <a:rPr lang="en-US" sz="3400" dirty="0">
                <a:solidFill>
                  <a:srgbClr val="C00000"/>
                </a:solidFill>
                <a:latin typeface="Times Neue Roman"/>
              </a:rPr>
              <a:t> </a:t>
            </a:r>
            <a:r>
              <a:rPr lang="en-US" sz="3400" dirty="0" err="1">
                <a:solidFill>
                  <a:srgbClr val="C00000"/>
                </a:solidFill>
                <a:latin typeface="Times Neue Roman"/>
              </a:rPr>
              <a:t>đó</a:t>
            </a:r>
            <a:r>
              <a:rPr lang="en-US" sz="3400" dirty="0">
                <a:solidFill>
                  <a:srgbClr val="C00000"/>
                </a:solidFill>
                <a:latin typeface="Times Neue Roman"/>
              </a:rPr>
              <a:t>?</a:t>
            </a:r>
          </a:p>
        </p:txBody>
      </p:sp>
      <p:pic>
        <p:nvPicPr>
          <p:cNvPr id="17" name="Picture 7"/>
          <p:cNvPicPr>
            <a:picLocks noChangeAspect="1"/>
          </p:cNvPicPr>
          <p:nvPr/>
        </p:nvPicPr>
        <p:blipFill>
          <a:blip r:embed="rId2"/>
          <a:srcRect/>
          <a:stretch>
            <a:fillRect/>
          </a:stretch>
        </p:blipFill>
        <p:spPr>
          <a:xfrm>
            <a:off x="1881385" y="1830973"/>
            <a:ext cx="10969370" cy="4988927"/>
          </a:xfrm>
          <a:prstGeom prst="rect">
            <a:avLst/>
          </a:prstGeom>
        </p:spPr>
      </p:pic>
      <p:sp>
        <p:nvSpPr>
          <p:cNvPr id="18" name="TextBox 15"/>
          <p:cNvSpPr txBox="1"/>
          <p:nvPr/>
        </p:nvSpPr>
        <p:spPr>
          <a:xfrm>
            <a:off x="2209800" y="723900"/>
            <a:ext cx="12573000" cy="1231106"/>
          </a:xfrm>
          <a:prstGeom prst="rect">
            <a:avLst/>
          </a:prstGeom>
        </p:spPr>
        <p:txBody>
          <a:bodyPr wrap="square" lIns="0" tIns="0" rIns="0" bIns="0" rtlCol="0" anchor="t">
            <a:spAutoFit/>
          </a:bodyPr>
          <a:lstStyle/>
          <a:p>
            <a:pPr algn="ctr">
              <a:lnSpc>
                <a:spcPts val="4759"/>
              </a:lnSpc>
            </a:pPr>
            <a:r>
              <a:rPr lang="en-US" sz="4000" dirty="0" err="1">
                <a:latin typeface="Times Neue Roman"/>
              </a:rPr>
              <a:t>Quan</a:t>
            </a:r>
            <a:r>
              <a:rPr lang="en-US" sz="4000" dirty="0">
                <a:latin typeface="Times Neue Roman"/>
              </a:rPr>
              <a:t> </a:t>
            </a:r>
            <a:r>
              <a:rPr lang="en-US" sz="4000" dirty="0" err="1">
                <a:latin typeface="Times Neue Roman"/>
              </a:rPr>
              <a:t>sát</a:t>
            </a:r>
            <a:r>
              <a:rPr lang="en-US" sz="4000" dirty="0">
                <a:latin typeface="Times Neue Roman"/>
              </a:rPr>
              <a:t> </a:t>
            </a:r>
            <a:r>
              <a:rPr lang="en-US" sz="4000" dirty="0" err="1">
                <a:latin typeface="Times Neue Roman"/>
              </a:rPr>
              <a:t>hình</a:t>
            </a:r>
            <a:r>
              <a:rPr lang="en-US" sz="4000" dirty="0">
                <a:latin typeface="Times Neue Roman"/>
              </a:rPr>
              <a:t> 4.3 </a:t>
            </a:r>
            <a:r>
              <a:rPr lang="en-US" sz="4000" dirty="0" err="1">
                <a:latin typeface="Times Neue Roman"/>
              </a:rPr>
              <a:t>trả</a:t>
            </a:r>
            <a:r>
              <a:rPr lang="en-US" sz="4000" dirty="0">
                <a:latin typeface="Times Neue Roman"/>
              </a:rPr>
              <a:t> </a:t>
            </a:r>
            <a:r>
              <a:rPr lang="en-US" sz="4000" dirty="0" err="1">
                <a:latin typeface="Times Neue Roman"/>
              </a:rPr>
              <a:t>lời</a:t>
            </a:r>
            <a:r>
              <a:rPr lang="en-US" sz="4000" dirty="0">
                <a:latin typeface="Times Neue Roman"/>
              </a:rPr>
              <a:t> </a:t>
            </a:r>
            <a:r>
              <a:rPr lang="en-US" sz="4000" dirty="0" err="1">
                <a:latin typeface="Times Neue Roman"/>
              </a:rPr>
              <a:t>câu</a:t>
            </a:r>
            <a:r>
              <a:rPr lang="en-US" sz="4000" dirty="0">
                <a:latin typeface="Times Neue Roman"/>
              </a:rPr>
              <a:t> </a:t>
            </a:r>
            <a:r>
              <a:rPr lang="en-US" sz="4000" dirty="0" err="1">
                <a:latin typeface="Times Neue Roman"/>
              </a:rPr>
              <a:t>hỏi</a:t>
            </a:r>
            <a:endParaRPr lang="en-US" sz="4000" dirty="0">
              <a:latin typeface="Times Neue Roman"/>
            </a:endParaRPr>
          </a:p>
          <a:p>
            <a:pPr algn="ctr">
              <a:lnSpc>
                <a:spcPts val="4759"/>
              </a:lnSpc>
            </a:pPr>
            <a:endParaRPr lang="en-US" sz="4000" dirty="0">
              <a:solidFill>
                <a:srgbClr val="C00000"/>
              </a:solidFill>
              <a:latin typeface="Times Neue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circle(in)">
                                      <p:cBhvr>
                                        <p:cTn id="13" dur="20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heel(1)">
                                      <p:cBhvr>
                                        <p:cTn id="18"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a:off x="1881380" y="583967"/>
            <a:ext cx="14383068" cy="448841"/>
          </a:xfrm>
          <a:prstGeom prst="rect">
            <a:avLst/>
          </a:prstGeom>
        </p:spPr>
        <p:txBody>
          <a:bodyPr lIns="0" tIns="0" rIns="0" bIns="0" rtlCol="0" anchor="t">
            <a:spAutoFit/>
          </a:bodyPr>
          <a:lstStyle/>
          <a:p>
            <a:pPr algn="ctr">
              <a:lnSpc>
                <a:spcPts val="3498"/>
              </a:lnSpc>
            </a:pPr>
            <a:r>
              <a:rPr lang="en-US" sz="3600">
                <a:solidFill>
                  <a:srgbClr val="C00000"/>
                </a:solidFill>
                <a:latin typeface="Times Neue Roman Bold"/>
              </a:rPr>
              <a:t>BÀI 4: SƠ LƯỢC BẢNG TUẦN HOÀN CÁC NGUYÊN TỐ HÓA HỌC</a:t>
            </a:r>
          </a:p>
        </p:txBody>
      </p:sp>
      <p:sp>
        <p:nvSpPr>
          <p:cNvPr id="9" name="TextBox 9"/>
          <p:cNvSpPr txBox="1"/>
          <p:nvPr/>
        </p:nvSpPr>
        <p:spPr>
          <a:xfrm>
            <a:off x="7592884" y="4760339"/>
            <a:ext cx="112216" cy="615553"/>
          </a:xfrm>
          <a:prstGeom prst="rect">
            <a:avLst/>
          </a:prstGeom>
        </p:spPr>
        <p:txBody>
          <a:bodyPr lIns="0" tIns="0" rIns="0" bIns="0" rtlCol="0" anchor="t">
            <a:spAutoFit/>
          </a:bodyPr>
          <a:lstStyle/>
          <a:p>
            <a:pPr algn="ctr">
              <a:lnSpc>
                <a:spcPts val="4759"/>
              </a:lnSpc>
            </a:pPr>
            <a:r>
              <a:rPr lang="en-US" sz="3400">
                <a:solidFill>
                  <a:srgbClr val="C00000"/>
                </a:solidFill>
                <a:latin typeface="Noto Sans"/>
              </a:rPr>
              <a:t> </a:t>
            </a:r>
          </a:p>
        </p:txBody>
      </p:sp>
      <p:sp>
        <p:nvSpPr>
          <p:cNvPr id="11" name="TextBox 11"/>
          <p:cNvSpPr txBox="1"/>
          <p:nvPr/>
        </p:nvSpPr>
        <p:spPr>
          <a:xfrm>
            <a:off x="2365802" y="1474919"/>
            <a:ext cx="18073764" cy="1205458"/>
          </a:xfrm>
          <a:prstGeom prst="rect">
            <a:avLst/>
          </a:prstGeom>
        </p:spPr>
        <p:txBody>
          <a:bodyPr lIns="0" tIns="0" rIns="0" bIns="0" rtlCol="0" anchor="t">
            <a:spAutoFit/>
          </a:bodyPr>
          <a:lstStyle/>
          <a:p>
            <a:pPr>
              <a:lnSpc>
                <a:spcPts val="4704"/>
              </a:lnSpc>
            </a:pPr>
            <a:r>
              <a:rPr lang="en-US" sz="3400" dirty="0">
                <a:solidFill>
                  <a:srgbClr val="C00000"/>
                </a:solidFill>
                <a:latin typeface="Times Neue Roman"/>
              </a:rPr>
              <a:t>2. </a:t>
            </a:r>
            <a:r>
              <a:rPr lang="en-US" sz="3400" dirty="0" err="1">
                <a:solidFill>
                  <a:srgbClr val="C00000"/>
                </a:solidFill>
                <a:latin typeface="Times Neue Roman"/>
              </a:rPr>
              <a:t>Cấu</a:t>
            </a:r>
            <a:r>
              <a:rPr lang="en-US" sz="3400" dirty="0">
                <a:solidFill>
                  <a:srgbClr val="C00000"/>
                </a:solidFill>
                <a:latin typeface="Times Neue Roman"/>
              </a:rPr>
              <a:t> </a:t>
            </a:r>
            <a:r>
              <a:rPr lang="en-US" sz="3400" dirty="0" err="1">
                <a:solidFill>
                  <a:srgbClr val="C00000"/>
                </a:solidFill>
                <a:latin typeface="Times Neue Roman"/>
              </a:rPr>
              <a:t>tạo</a:t>
            </a:r>
            <a:r>
              <a:rPr lang="en-US" sz="3400" dirty="0">
                <a:solidFill>
                  <a:srgbClr val="C00000"/>
                </a:solidFill>
                <a:latin typeface="Times Neue Roman"/>
              </a:rPr>
              <a:t> </a:t>
            </a:r>
            <a:r>
              <a:rPr lang="en-US" sz="3400" dirty="0" err="1">
                <a:solidFill>
                  <a:srgbClr val="C00000"/>
                </a:solidFill>
                <a:latin typeface="Times Neue Roman"/>
              </a:rPr>
              <a:t>bảng</a:t>
            </a:r>
            <a:r>
              <a:rPr lang="en-US" sz="3400" dirty="0">
                <a:solidFill>
                  <a:srgbClr val="C00000"/>
                </a:solidFill>
                <a:latin typeface="Times Neue Roman"/>
              </a:rPr>
              <a:t> </a:t>
            </a:r>
            <a:r>
              <a:rPr lang="en-US" sz="3400" dirty="0" err="1">
                <a:solidFill>
                  <a:srgbClr val="C00000"/>
                </a:solidFill>
                <a:latin typeface="Times Neue Roman"/>
              </a:rPr>
              <a:t>tuần</a:t>
            </a:r>
            <a:r>
              <a:rPr lang="en-US" sz="3400" dirty="0">
                <a:solidFill>
                  <a:srgbClr val="C00000"/>
                </a:solidFill>
                <a:latin typeface="Times Neue Roman"/>
              </a:rPr>
              <a:t> </a:t>
            </a:r>
            <a:r>
              <a:rPr lang="en-US" sz="3400" dirty="0" err="1">
                <a:solidFill>
                  <a:srgbClr val="C00000"/>
                </a:solidFill>
                <a:latin typeface="Times Neue Roman"/>
              </a:rPr>
              <a:t>hoàn</a:t>
            </a:r>
            <a:r>
              <a:rPr lang="en-US" sz="3400" dirty="0">
                <a:solidFill>
                  <a:srgbClr val="C00000"/>
                </a:solidFill>
                <a:latin typeface="Times Neue Roman"/>
              </a:rPr>
              <a:t> </a:t>
            </a:r>
            <a:r>
              <a:rPr lang="en-US" sz="3400" dirty="0" err="1">
                <a:solidFill>
                  <a:srgbClr val="C00000"/>
                </a:solidFill>
                <a:latin typeface="Times Neue Roman"/>
              </a:rPr>
              <a:t>các</a:t>
            </a:r>
            <a:r>
              <a:rPr lang="en-US" sz="3400" dirty="0">
                <a:solidFill>
                  <a:srgbClr val="C00000"/>
                </a:solidFill>
                <a:latin typeface="Times Neue Roman"/>
              </a:rPr>
              <a:t> </a:t>
            </a:r>
            <a:r>
              <a:rPr lang="en-US" sz="3400" dirty="0" err="1">
                <a:solidFill>
                  <a:srgbClr val="C00000"/>
                </a:solidFill>
                <a:latin typeface="Times Neue Roman"/>
              </a:rPr>
              <a:t>nguyên</a:t>
            </a:r>
            <a:r>
              <a:rPr lang="en-US" sz="3400" dirty="0">
                <a:solidFill>
                  <a:srgbClr val="C00000"/>
                </a:solidFill>
                <a:latin typeface="Times Neue Roman"/>
              </a:rPr>
              <a:t> </a:t>
            </a:r>
            <a:r>
              <a:rPr lang="en-US" sz="3400" dirty="0" err="1">
                <a:solidFill>
                  <a:srgbClr val="C00000"/>
                </a:solidFill>
                <a:latin typeface="Times Neue Roman"/>
              </a:rPr>
              <a:t>tố</a:t>
            </a:r>
            <a:r>
              <a:rPr lang="en-US" sz="3400" dirty="0">
                <a:solidFill>
                  <a:srgbClr val="C00000"/>
                </a:solidFill>
                <a:latin typeface="Times Neue Roman"/>
              </a:rPr>
              <a:t> </a:t>
            </a:r>
            <a:r>
              <a:rPr lang="en-US" sz="3400" dirty="0" err="1">
                <a:solidFill>
                  <a:srgbClr val="C00000"/>
                </a:solidFill>
                <a:latin typeface="Times Neue Roman"/>
              </a:rPr>
              <a:t>hóa</a:t>
            </a:r>
            <a:r>
              <a:rPr lang="en-US" sz="3400" dirty="0">
                <a:solidFill>
                  <a:srgbClr val="C00000"/>
                </a:solidFill>
                <a:latin typeface="Times Neue Roman"/>
              </a:rPr>
              <a:t> </a:t>
            </a:r>
            <a:r>
              <a:rPr lang="en-US" sz="3400" dirty="0" err="1">
                <a:solidFill>
                  <a:srgbClr val="C00000"/>
                </a:solidFill>
                <a:latin typeface="Times Neue Roman"/>
              </a:rPr>
              <a:t>học</a:t>
            </a:r>
            <a:endParaRPr lang="en-US" sz="3400" dirty="0">
              <a:solidFill>
                <a:srgbClr val="C00000"/>
              </a:solidFill>
              <a:latin typeface="Times Neue Roman"/>
            </a:endParaRPr>
          </a:p>
          <a:p>
            <a:pPr>
              <a:lnSpc>
                <a:spcPts val="4704"/>
              </a:lnSpc>
            </a:pPr>
            <a:endParaRPr lang="en-US" sz="3400" dirty="0">
              <a:solidFill>
                <a:srgbClr val="C00000"/>
              </a:solidFill>
              <a:latin typeface="Times Neue Roman"/>
            </a:endParaRPr>
          </a:p>
        </p:txBody>
      </p:sp>
      <p:sp>
        <p:nvSpPr>
          <p:cNvPr id="12" name="TextBox 12"/>
          <p:cNvSpPr txBox="1"/>
          <p:nvPr/>
        </p:nvSpPr>
        <p:spPr>
          <a:xfrm>
            <a:off x="526590" y="2311418"/>
            <a:ext cx="15656178" cy="615553"/>
          </a:xfrm>
          <a:prstGeom prst="rect">
            <a:avLst/>
          </a:prstGeom>
        </p:spPr>
        <p:txBody>
          <a:bodyPr lIns="0" tIns="0" rIns="0" bIns="0" rtlCol="0" anchor="t">
            <a:spAutoFit/>
          </a:bodyPr>
          <a:lstStyle/>
          <a:p>
            <a:pPr algn="ctr">
              <a:lnSpc>
                <a:spcPts val="4759"/>
              </a:lnSpc>
            </a:pPr>
            <a:r>
              <a:rPr lang="en-US" sz="3400" dirty="0">
                <a:solidFill>
                  <a:srgbClr val="C00000"/>
                </a:solidFill>
                <a:latin typeface="Times Neue Roman"/>
              </a:rPr>
              <a:t>a. </a:t>
            </a:r>
            <a:r>
              <a:rPr lang="en-US" sz="3400" dirty="0" err="1">
                <a:solidFill>
                  <a:srgbClr val="C00000"/>
                </a:solidFill>
                <a:latin typeface="Times Neue Roman"/>
              </a:rPr>
              <a:t>Mô</a:t>
            </a:r>
            <a:r>
              <a:rPr lang="en-US" sz="3400" dirty="0">
                <a:solidFill>
                  <a:srgbClr val="C00000"/>
                </a:solidFill>
                <a:latin typeface="Times Neue Roman"/>
              </a:rPr>
              <a:t> </a:t>
            </a:r>
            <a:r>
              <a:rPr lang="en-US" sz="3400" dirty="0" err="1">
                <a:solidFill>
                  <a:srgbClr val="C00000"/>
                </a:solidFill>
                <a:latin typeface="Times Neue Roman"/>
              </a:rPr>
              <a:t>tả</a:t>
            </a:r>
            <a:r>
              <a:rPr lang="en-US" sz="3400" dirty="0">
                <a:solidFill>
                  <a:srgbClr val="C00000"/>
                </a:solidFill>
                <a:latin typeface="Times Neue Roman"/>
              </a:rPr>
              <a:t> </a:t>
            </a:r>
            <a:r>
              <a:rPr lang="en-US" sz="3400" dirty="0" err="1">
                <a:solidFill>
                  <a:srgbClr val="C00000"/>
                </a:solidFill>
                <a:latin typeface="Times Neue Roman"/>
              </a:rPr>
              <a:t>cấu</a:t>
            </a:r>
            <a:r>
              <a:rPr lang="en-US" sz="3400" dirty="0">
                <a:solidFill>
                  <a:srgbClr val="C00000"/>
                </a:solidFill>
                <a:latin typeface="Times Neue Roman"/>
              </a:rPr>
              <a:t> </a:t>
            </a:r>
            <a:r>
              <a:rPr lang="en-US" sz="3400" dirty="0" err="1">
                <a:solidFill>
                  <a:srgbClr val="C00000"/>
                </a:solidFill>
                <a:latin typeface="Times Neue Roman"/>
              </a:rPr>
              <a:t>tạo</a:t>
            </a:r>
            <a:r>
              <a:rPr lang="en-US" sz="3400" dirty="0">
                <a:solidFill>
                  <a:srgbClr val="C00000"/>
                </a:solidFill>
                <a:latin typeface="Times Neue Roman"/>
              </a:rPr>
              <a:t> </a:t>
            </a:r>
            <a:r>
              <a:rPr lang="en-US" sz="3400" dirty="0" err="1">
                <a:solidFill>
                  <a:srgbClr val="C00000"/>
                </a:solidFill>
                <a:latin typeface="Times Neue Roman"/>
              </a:rPr>
              <a:t>của</a:t>
            </a:r>
            <a:r>
              <a:rPr lang="en-US" sz="3400" dirty="0">
                <a:solidFill>
                  <a:srgbClr val="C00000"/>
                </a:solidFill>
                <a:latin typeface="Times Neue Roman"/>
              </a:rPr>
              <a:t> </a:t>
            </a:r>
            <a:r>
              <a:rPr lang="en-US" sz="3400" dirty="0" err="1">
                <a:solidFill>
                  <a:srgbClr val="C00000"/>
                </a:solidFill>
                <a:latin typeface="Times Neue Roman"/>
              </a:rPr>
              <a:t>bảng</a:t>
            </a:r>
            <a:r>
              <a:rPr lang="en-US" sz="3400" dirty="0">
                <a:solidFill>
                  <a:srgbClr val="C00000"/>
                </a:solidFill>
                <a:latin typeface="Times Neue Roman"/>
              </a:rPr>
              <a:t> </a:t>
            </a:r>
            <a:r>
              <a:rPr lang="en-US" sz="3400" dirty="0" err="1">
                <a:solidFill>
                  <a:srgbClr val="C00000"/>
                </a:solidFill>
                <a:latin typeface="Times Neue Roman"/>
              </a:rPr>
              <a:t>tuần</a:t>
            </a:r>
            <a:r>
              <a:rPr lang="en-US" sz="3400" dirty="0">
                <a:solidFill>
                  <a:srgbClr val="C00000"/>
                </a:solidFill>
                <a:latin typeface="Times Neue Roman"/>
              </a:rPr>
              <a:t> </a:t>
            </a:r>
            <a:r>
              <a:rPr lang="en-US" sz="3400" dirty="0" err="1">
                <a:solidFill>
                  <a:srgbClr val="C00000"/>
                </a:solidFill>
                <a:latin typeface="Times Neue Roman"/>
              </a:rPr>
              <a:t>hoàn</a:t>
            </a:r>
            <a:r>
              <a:rPr lang="en-US" sz="3400" dirty="0">
                <a:solidFill>
                  <a:srgbClr val="C00000"/>
                </a:solidFill>
                <a:latin typeface="Times Neue Roman"/>
              </a:rPr>
              <a:t> </a:t>
            </a:r>
            <a:r>
              <a:rPr lang="en-US" sz="3400" dirty="0" err="1">
                <a:solidFill>
                  <a:srgbClr val="C00000"/>
                </a:solidFill>
                <a:latin typeface="Times Neue Roman"/>
              </a:rPr>
              <a:t>các</a:t>
            </a:r>
            <a:r>
              <a:rPr lang="en-US" sz="3400" dirty="0">
                <a:solidFill>
                  <a:srgbClr val="C00000"/>
                </a:solidFill>
                <a:latin typeface="Times Neue Roman"/>
              </a:rPr>
              <a:t> </a:t>
            </a:r>
            <a:r>
              <a:rPr lang="en-US" sz="3400" dirty="0" err="1">
                <a:solidFill>
                  <a:srgbClr val="C00000"/>
                </a:solidFill>
                <a:latin typeface="Times Neue Roman"/>
              </a:rPr>
              <a:t>nguyên</a:t>
            </a:r>
            <a:r>
              <a:rPr lang="en-US" sz="3400" dirty="0">
                <a:solidFill>
                  <a:srgbClr val="C00000"/>
                </a:solidFill>
                <a:latin typeface="Times Neue Roman"/>
              </a:rPr>
              <a:t> </a:t>
            </a:r>
            <a:r>
              <a:rPr lang="en-US" sz="3400" dirty="0" err="1">
                <a:solidFill>
                  <a:srgbClr val="C00000"/>
                </a:solidFill>
                <a:latin typeface="Times Neue Roman"/>
              </a:rPr>
              <a:t>tố</a:t>
            </a:r>
            <a:r>
              <a:rPr lang="en-US" sz="3400" dirty="0">
                <a:solidFill>
                  <a:srgbClr val="C00000"/>
                </a:solidFill>
                <a:latin typeface="Times Neue Roman"/>
              </a:rPr>
              <a:t> </a:t>
            </a:r>
            <a:r>
              <a:rPr lang="en-US" sz="3400" dirty="0" err="1">
                <a:solidFill>
                  <a:srgbClr val="C00000"/>
                </a:solidFill>
                <a:latin typeface="Times Neue Roman"/>
              </a:rPr>
              <a:t>hóa</a:t>
            </a:r>
            <a:r>
              <a:rPr lang="en-US" sz="3400" dirty="0">
                <a:solidFill>
                  <a:srgbClr val="C00000"/>
                </a:solidFill>
                <a:latin typeface="Times Neue Roman"/>
              </a:rPr>
              <a:t> </a:t>
            </a:r>
            <a:r>
              <a:rPr lang="en-US" sz="3400" dirty="0" err="1">
                <a:solidFill>
                  <a:srgbClr val="C00000"/>
                </a:solidFill>
                <a:latin typeface="Times Neue Roman"/>
              </a:rPr>
              <a:t>học</a:t>
            </a:r>
            <a:endParaRPr lang="en-US" sz="3400" dirty="0">
              <a:solidFill>
                <a:srgbClr val="C00000"/>
              </a:solidFill>
              <a:latin typeface="Times Neue Roman"/>
            </a:endParaRPr>
          </a:p>
        </p:txBody>
      </p:sp>
      <p:sp>
        <p:nvSpPr>
          <p:cNvPr id="13" name="TextBox 13"/>
          <p:cNvSpPr txBox="1"/>
          <p:nvPr/>
        </p:nvSpPr>
        <p:spPr>
          <a:xfrm>
            <a:off x="1066800" y="3122488"/>
            <a:ext cx="16571548" cy="1231106"/>
          </a:xfrm>
          <a:prstGeom prst="rect">
            <a:avLst/>
          </a:prstGeom>
        </p:spPr>
        <p:txBody>
          <a:bodyPr lIns="0" tIns="0" rIns="0" bIns="0" rtlCol="0" anchor="t">
            <a:spAutoFit/>
          </a:bodyPr>
          <a:lstStyle/>
          <a:p>
            <a:pPr algn="ctr">
              <a:lnSpc>
                <a:spcPts val="4759"/>
              </a:lnSpc>
            </a:pPr>
            <a:r>
              <a:rPr lang="en-US" sz="3400" dirty="0" err="1">
                <a:solidFill>
                  <a:srgbClr val="C00000"/>
                </a:solidFill>
                <a:latin typeface="Times Neue Roman"/>
              </a:rPr>
              <a:t>b.Tìm</a:t>
            </a:r>
            <a:r>
              <a:rPr lang="en-US" sz="3400" dirty="0">
                <a:solidFill>
                  <a:srgbClr val="C00000"/>
                </a:solidFill>
                <a:latin typeface="Times Neue Roman"/>
              </a:rPr>
              <a:t> </a:t>
            </a:r>
            <a:r>
              <a:rPr lang="en-US" sz="3400" dirty="0" err="1">
                <a:solidFill>
                  <a:srgbClr val="C00000"/>
                </a:solidFill>
                <a:latin typeface="Times Neue Roman"/>
              </a:rPr>
              <a:t>hiểu</a:t>
            </a:r>
            <a:r>
              <a:rPr lang="en-US" sz="3400" dirty="0">
                <a:solidFill>
                  <a:srgbClr val="C00000"/>
                </a:solidFill>
                <a:latin typeface="Times Neue Roman"/>
              </a:rPr>
              <a:t> ô </a:t>
            </a:r>
            <a:r>
              <a:rPr lang="en-US" sz="3400" dirty="0" err="1">
                <a:solidFill>
                  <a:srgbClr val="C00000"/>
                </a:solidFill>
                <a:latin typeface="Times Neue Roman"/>
              </a:rPr>
              <a:t>nguyên</a:t>
            </a:r>
            <a:r>
              <a:rPr lang="en-US" sz="3400" dirty="0">
                <a:solidFill>
                  <a:srgbClr val="C00000"/>
                </a:solidFill>
                <a:latin typeface="Times Neue Roman"/>
              </a:rPr>
              <a:t> </a:t>
            </a:r>
            <a:r>
              <a:rPr lang="en-US" sz="3400" dirty="0" err="1">
                <a:solidFill>
                  <a:srgbClr val="C00000"/>
                </a:solidFill>
                <a:latin typeface="Times Neue Roman"/>
              </a:rPr>
              <a:t>tố</a:t>
            </a:r>
            <a:r>
              <a:rPr lang="en-US" sz="3400" dirty="0">
                <a:solidFill>
                  <a:srgbClr val="C00000"/>
                </a:solidFill>
                <a:latin typeface="Times Neue Roman"/>
              </a:rPr>
              <a:t> </a:t>
            </a:r>
            <a:r>
              <a:rPr lang="en-US" sz="3400" dirty="0" err="1">
                <a:solidFill>
                  <a:srgbClr val="C00000"/>
                </a:solidFill>
                <a:latin typeface="Times Neue Roman"/>
              </a:rPr>
              <a:t>trrong</a:t>
            </a:r>
            <a:r>
              <a:rPr lang="en-US" sz="3400" dirty="0">
                <a:solidFill>
                  <a:srgbClr val="C00000"/>
                </a:solidFill>
                <a:latin typeface="Times Neue Roman"/>
              </a:rPr>
              <a:t> </a:t>
            </a:r>
            <a:r>
              <a:rPr lang="en-US" sz="3400" dirty="0" err="1">
                <a:solidFill>
                  <a:srgbClr val="C00000"/>
                </a:solidFill>
                <a:latin typeface="Times Neue Roman"/>
              </a:rPr>
              <a:t>bảng</a:t>
            </a:r>
            <a:r>
              <a:rPr lang="en-US" sz="3400" dirty="0">
                <a:solidFill>
                  <a:srgbClr val="C00000"/>
                </a:solidFill>
                <a:latin typeface="Times Neue Roman"/>
              </a:rPr>
              <a:t> </a:t>
            </a:r>
            <a:r>
              <a:rPr lang="en-US" sz="3400" dirty="0" err="1">
                <a:solidFill>
                  <a:srgbClr val="C00000"/>
                </a:solidFill>
                <a:latin typeface="Times Neue Roman"/>
              </a:rPr>
              <a:t>tuần</a:t>
            </a:r>
            <a:r>
              <a:rPr lang="en-US" sz="3400" dirty="0">
                <a:solidFill>
                  <a:srgbClr val="C00000"/>
                </a:solidFill>
                <a:latin typeface="Times Neue Roman"/>
              </a:rPr>
              <a:t> </a:t>
            </a:r>
            <a:r>
              <a:rPr lang="en-US" sz="3400" dirty="0" err="1">
                <a:solidFill>
                  <a:srgbClr val="C00000"/>
                </a:solidFill>
                <a:latin typeface="Times Neue Roman"/>
              </a:rPr>
              <a:t>hoàn</a:t>
            </a:r>
            <a:r>
              <a:rPr lang="en-US" sz="3400" dirty="0">
                <a:solidFill>
                  <a:srgbClr val="C00000"/>
                </a:solidFill>
                <a:latin typeface="Times Neue Roman"/>
              </a:rPr>
              <a:t> </a:t>
            </a:r>
            <a:r>
              <a:rPr lang="en-US" sz="3400" dirty="0" err="1">
                <a:solidFill>
                  <a:srgbClr val="C00000"/>
                </a:solidFill>
                <a:latin typeface="Times Neue Roman"/>
              </a:rPr>
              <a:t>các</a:t>
            </a:r>
            <a:r>
              <a:rPr lang="en-US" sz="3400" dirty="0">
                <a:solidFill>
                  <a:srgbClr val="C00000"/>
                </a:solidFill>
                <a:latin typeface="Times Neue Roman"/>
              </a:rPr>
              <a:t> </a:t>
            </a:r>
            <a:r>
              <a:rPr lang="en-US" sz="3400" dirty="0" err="1">
                <a:solidFill>
                  <a:srgbClr val="C00000"/>
                </a:solidFill>
                <a:latin typeface="Times Neue Roman"/>
              </a:rPr>
              <a:t>nguyên</a:t>
            </a:r>
            <a:r>
              <a:rPr lang="en-US" sz="3400" dirty="0">
                <a:solidFill>
                  <a:srgbClr val="C00000"/>
                </a:solidFill>
                <a:latin typeface="Times Neue Roman"/>
              </a:rPr>
              <a:t> </a:t>
            </a:r>
            <a:r>
              <a:rPr lang="en-US" sz="3400" dirty="0" err="1">
                <a:solidFill>
                  <a:srgbClr val="C00000"/>
                </a:solidFill>
                <a:latin typeface="Times Neue Roman"/>
              </a:rPr>
              <a:t>tố</a:t>
            </a:r>
            <a:r>
              <a:rPr lang="en-US" sz="3400" dirty="0">
                <a:solidFill>
                  <a:srgbClr val="C00000"/>
                </a:solidFill>
                <a:latin typeface="Times Neue Roman"/>
              </a:rPr>
              <a:t> </a:t>
            </a:r>
            <a:r>
              <a:rPr lang="en-US" sz="3400" dirty="0" err="1">
                <a:solidFill>
                  <a:srgbClr val="C00000"/>
                </a:solidFill>
                <a:latin typeface="Times Neue Roman"/>
              </a:rPr>
              <a:t>hóa</a:t>
            </a:r>
            <a:r>
              <a:rPr lang="en-US" sz="3400" dirty="0">
                <a:solidFill>
                  <a:srgbClr val="C00000"/>
                </a:solidFill>
                <a:latin typeface="Times Neue Roman"/>
              </a:rPr>
              <a:t> </a:t>
            </a:r>
            <a:r>
              <a:rPr lang="en-US" sz="3400" dirty="0" err="1">
                <a:solidFill>
                  <a:srgbClr val="C00000"/>
                </a:solidFill>
                <a:latin typeface="Times Neue Roman"/>
              </a:rPr>
              <a:t>học</a:t>
            </a:r>
            <a:endParaRPr lang="en-US" sz="3400" dirty="0">
              <a:solidFill>
                <a:srgbClr val="C00000"/>
              </a:solidFill>
              <a:latin typeface="Times Neue Roman"/>
            </a:endParaRPr>
          </a:p>
          <a:p>
            <a:pPr algn="ctr">
              <a:lnSpc>
                <a:spcPts val="4759"/>
              </a:lnSpc>
            </a:pPr>
            <a:endParaRPr lang="en-US" sz="3400" dirty="0">
              <a:solidFill>
                <a:srgbClr val="C00000"/>
              </a:solidFill>
              <a:latin typeface="Times Neue Roman"/>
            </a:endParaRPr>
          </a:p>
        </p:txBody>
      </p:sp>
      <p:sp>
        <p:nvSpPr>
          <p:cNvPr id="14" name="TextBox 14"/>
          <p:cNvSpPr txBox="1"/>
          <p:nvPr/>
        </p:nvSpPr>
        <p:spPr>
          <a:xfrm>
            <a:off x="-1293149" y="4113231"/>
            <a:ext cx="17996498" cy="571695"/>
          </a:xfrm>
          <a:prstGeom prst="rect">
            <a:avLst/>
          </a:prstGeom>
        </p:spPr>
        <p:txBody>
          <a:bodyPr lIns="0" tIns="0" rIns="0" bIns="0" rtlCol="0" anchor="t">
            <a:spAutoFit/>
          </a:bodyPr>
          <a:lstStyle/>
          <a:p>
            <a:pPr algn="ctr">
              <a:lnSpc>
                <a:spcPts val="4759"/>
              </a:lnSpc>
            </a:pPr>
            <a:r>
              <a:rPr lang="en-US" sz="3400" dirty="0">
                <a:solidFill>
                  <a:srgbClr val="0070C0"/>
                </a:solidFill>
                <a:latin typeface="Times Neue Roman"/>
              </a:rPr>
              <a:t>- </a:t>
            </a:r>
            <a:r>
              <a:rPr lang="en-US" sz="3400" dirty="0" err="1">
                <a:solidFill>
                  <a:srgbClr val="0070C0"/>
                </a:solidFill>
                <a:latin typeface="Times Neue Roman"/>
              </a:rPr>
              <a:t>Các</a:t>
            </a:r>
            <a:r>
              <a:rPr lang="en-US" sz="3400" dirty="0">
                <a:solidFill>
                  <a:srgbClr val="0070C0"/>
                </a:solidFill>
                <a:latin typeface="Times Neue Roman"/>
              </a:rPr>
              <a:t> </a:t>
            </a:r>
            <a:r>
              <a:rPr lang="en-US" sz="3400" dirty="0" err="1">
                <a:solidFill>
                  <a:srgbClr val="0070C0"/>
                </a:solidFill>
                <a:latin typeface="Times Neue Roman"/>
              </a:rPr>
              <a:t>thông</a:t>
            </a:r>
            <a:r>
              <a:rPr lang="en-US" sz="3400" dirty="0">
                <a:solidFill>
                  <a:srgbClr val="0070C0"/>
                </a:solidFill>
                <a:latin typeface="Times Neue Roman"/>
              </a:rPr>
              <a:t> tin </a:t>
            </a:r>
            <a:r>
              <a:rPr lang="en-US" sz="3400" dirty="0" err="1">
                <a:solidFill>
                  <a:srgbClr val="0070C0"/>
                </a:solidFill>
                <a:latin typeface="Times Neue Roman"/>
              </a:rPr>
              <a:t>trong</a:t>
            </a:r>
            <a:r>
              <a:rPr lang="en-US" sz="3400" dirty="0">
                <a:solidFill>
                  <a:srgbClr val="0070C0"/>
                </a:solidFill>
                <a:latin typeface="Times Neue Roman"/>
              </a:rPr>
              <a:t> </a:t>
            </a:r>
            <a:r>
              <a:rPr lang="en-US" sz="3400" dirty="0" err="1">
                <a:solidFill>
                  <a:srgbClr val="0070C0"/>
                </a:solidFill>
                <a:latin typeface="Times Neue Roman"/>
              </a:rPr>
              <a:t>một</a:t>
            </a:r>
            <a:r>
              <a:rPr lang="en-US" sz="3400" dirty="0">
                <a:solidFill>
                  <a:srgbClr val="0070C0"/>
                </a:solidFill>
                <a:latin typeface="Times Neue Roman"/>
              </a:rPr>
              <a:t> ô </a:t>
            </a:r>
            <a:r>
              <a:rPr lang="en-US" sz="3400" dirty="0" err="1">
                <a:solidFill>
                  <a:srgbClr val="0070C0"/>
                </a:solidFill>
                <a:latin typeface="Times Neue Roman"/>
              </a:rPr>
              <a:t>nguyên</a:t>
            </a:r>
            <a:r>
              <a:rPr lang="en-US" sz="3400" dirty="0">
                <a:solidFill>
                  <a:srgbClr val="0070C0"/>
                </a:solidFill>
                <a:latin typeface="Times Neue Roman"/>
              </a:rPr>
              <a:t> </a:t>
            </a:r>
            <a:r>
              <a:rPr lang="en-US" sz="3400" dirty="0" err="1">
                <a:solidFill>
                  <a:srgbClr val="0070C0"/>
                </a:solidFill>
                <a:latin typeface="Times Neue Roman"/>
              </a:rPr>
              <a:t>tố</a:t>
            </a:r>
            <a:r>
              <a:rPr lang="en-US" sz="3400" dirty="0">
                <a:solidFill>
                  <a:srgbClr val="0070C0"/>
                </a:solidFill>
                <a:latin typeface="Times Neue Roman"/>
              </a:rPr>
              <a:t> </a:t>
            </a:r>
            <a:r>
              <a:rPr lang="en-US" sz="3400" dirty="0" err="1">
                <a:solidFill>
                  <a:srgbClr val="0070C0"/>
                </a:solidFill>
                <a:latin typeface="Times Neue Roman"/>
              </a:rPr>
              <a:t>hóa</a:t>
            </a:r>
            <a:r>
              <a:rPr lang="en-US" sz="3400" dirty="0">
                <a:solidFill>
                  <a:srgbClr val="0070C0"/>
                </a:solidFill>
                <a:latin typeface="Times Neue Roman"/>
              </a:rPr>
              <a:t> </a:t>
            </a:r>
            <a:r>
              <a:rPr lang="en-US" sz="3400" dirty="0" err="1">
                <a:solidFill>
                  <a:srgbClr val="0070C0"/>
                </a:solidFill>
                <a:latin typeface="Times Neue Roman"/>
              </a:rPr>
              <a:t>học</a:t>
            </a:r>
            <a:r>
              <a:rPr lang="en-US" sz="3400" dirty="0">
                <a:solidFill>
                  <a:srgbClr val="0070C0"/>
                </a:solidFill>
                <a:latin typeface="Times Neue Roman"/>
              </a:rPr>
              <a:t> </a:t>
            </a:r>
            <a:r>
              <a:rPr lang="en-US" sz="3400" dirty="0" err="1">
                <a:solidFill>
                  <a:srgbClr val="0070C0"/>
                </a:solidFill>
                <a:latin typeface="Times Neue Roman"/>
              </a:rPr>
              <a:t>gồm</a:t>
            </a:r>
            <a:r>
              <a:rPr lang="en-US" sz="3400" dirty="0">
                <a:solidFill>
                  <a:srgbClr val="0070C0"/>
                </a:solidFill>
                <a:latin typeface="Times Neue Roman"/>
              </a:rPr>
              <a:t>:</a:t>
            </a:r>
          </a:p>
        </p:txBody>
      </p:sp>
      <p:sp>
        <p:nvSpPr>
          <p:cNvPr id="15" name="TextBox 15"/>
          <p:cNvSpPr txBox="1"/>
          <p:nvPr/>
        </p:nvSpPr>
        <p:spPr>
          <a:xfrm>
            <a:off x="6331365" y="6578605"/>
            <a:ext cx="9526" cy="615553"/>
          </a:xfrm>
          <a:prstGeom prst="rect">
            <a:avLst/>
          </a:prstGeom>
        </p:spPr>
        <p:txBody>
          <a:bodyPr lIns="0" tIns="0" rIns="0" bIns="0" rtlCol="0" anchor="t">
            <a:spAutoFit/>
          </a:bodyPr>
          <a:lstStyle/>
          <a:p>
            <a:pPr algn="ctr">
              <a:lnSpc>
                <a:spcPts val="4759"/>
              </a:lnSpc>
            </a:pPr>
            <a:endParaRPr>
              <a:solidFill>
                <a:srgbClr val="C00000"/>
              </a:solidFill>
            </a:endParaRPr>
          </a:p>
        </p:txBody>
      </p:sp>
      <p:sp>
        <p:nvSpPr>
          <p:cNvPr id="16" name="TextBox 16"/>
          <p:cNvSpPr txBox="1"/>
          <p:nvPr/>
        </p:nvSpPr>
        <p:spPr>
          <a:xfrm>
            <a:off x="2387573" y="4950238"/>
            <a:ext cx="10900404" cy="3077766"/>
          </a:xfrm>
          <a:prstGeom prst="rect">
            <a:avLst/>
          </a:prstGeom>
        </p:spPr>
        <p:txBody>
          <a:bodyPr wrap="square" lIns="0" tIns="0" rIns="0" bIns="0" rtlCol="0" anchor="t">
            <a:spAutoFit/>
          </a:bodyPr>
          <a:lstStyle/>
          <a:p>
            <a:pPr>
              <a:lnSpc>
                <a:spcPts val="4759"/>
              </a:lnSpc>
            </a:pPr>
            <a:r>
              <a:rPr lang="en-US" sz="3400" dirty="0">
                <a:solidFill>
                  <a:srgbClr val="0070C0"/>
                </a:solidFill>
                <a:latin typeface="Times Neue Roman"/>
              </a:rPr>
              <a:t>+ </a:t>
            </a:r>
            <a:r>
              <a:rPr lang="en-US" sz="3400" dirty="0" err="1">
                <a:solidFill>
                  <a:srgbClr val="0070C0"/>
                </a:solidFill>
                <a:latin typeface="Times Neue Roman"/>
              </a:rPr>
              <a:t>Số</a:t>
            </a:r>
            <a:r>
              <a:rPr lang="en-US" sz="3400" dirty="0">
                <a:solidFill>
                  <a:srgbClr val="0070C0"/>
                </a:solidFill>
                <a:latin typeface="Times Neue Roman"/>
              </a:rPr>
              <a:t> </a:t>
            </a:r>
            <a:r>
              <a:rPr lang="en-US" sz="3400" dirty="0" err="1">
                <a:solidFill>
                  <a:srgbClr val="0070C0"/>
                </a:solidFill>
                <a:latin typeface="Times Neue Roman"/>
              </a:rPr>
              <a:t>hiệu</a:t>
            </a:r>
            <a:r>
              <a:rPr lang="en-US" sz="3400" dirty="0">
                <a:solidFill>
                  <a:srgbClr val="0070C0"/>
                </a:solidFill>
                <a:latin typeface="Times Neue Roman"/>
              </a:rPr>
              <a:t> </a:t>
            </a:r>
            <a:r>
              <a:rPr lang="en-US" sz="3400" dirty="0" err="1">
                <a:solidFill>
                  <a:srgbClr val="0070C0"/>
                </a:solidFill>
                <a:latin typeface="Times Neue Roman"/>
              </a:rPr>
              <a:t>nguyên</a:t>
            </a:r>
            <a:r>
              <a:rPr lang="en-US" sz="3400" dirty="0">
                <a:solidFill>
                  <a:srgbClr val="0070C0"/>
                </a:solidFill>
                <a:latin typeface="Times Neue Roman"/>
              </a:rPr>
              <a:t> </a:t>
            </a:r>
            <a:r>
              <a:rPr lang="en-US" sz="3400" dirty="0" err="1">
                <a:solidFill>
                  <a:srgbClr val="0070C0"/>
                </a:solidFill>
                <a:latin typeface="Times Neue Roman"/>
              </a:rPr>
              <a:t>tử</a:t>
            </a:r>
            <a:endParaRPr lang="en-US" sz="3400" dirty="0">
              <a:solidFill>
                <a:srgbClr val="0070C0"/>
              </a:solidFill>
              <a:latin typeface="Times Neue Roman"/>
            </a:endParaRPr>
          </a:p>
          <a:p>
            <a:pPr>
              <a:lnSpc>
                <a:spcPts val="4759"/>
              </a:lnSpc>
            </a:pPr>
            <a:r>
              <a:rPr lang="en-US" sz="3400" dirty="0">
                <a:solidFill>
                  <a:srgbClr val="0070C0"/>
                </a:solidFill>
                <a:latin typeface="Times Neue Roman"/>
              </a:rPr>
              <a:t>+ </a:t>
            </a:r>
            <a:r>
              <a:rPr lang="en-US" sz="3400" dirty="0" err="1">
                <a:solidFill>
                  <a:srgbClr val="0070C0"/>
                </a:solidFill>
                <a:latin typeface="Times Neue Roman"/>
              </a:rPr>
              <a:t>Kí</a:t>
            </a:r>
            <a:r>
              <a:rPr lang="en-US" sz="3400" dirty="0">
                <a:solidFill>
                  <a:srgbClr val="0070C0"/>
                </a:solidFill>
                <a:latin typeface="Times Neue Roman"/>
              </a:rPr>
              <a:t> </a:t>
            </a:r>
            <a:r>
              <a:rPr lang="en-US" sz="3400" dirty="0" err="1">
                <a:solidFill>
                  <a:srgbClr val="0070C0"/>
                </a:solidFill>
                <a:latin typeface="Times Neue Roman"/>
              </a:rPr>
              <a:t>hiệu</a:t>
            </a:r>
            <a:r>
              <a:rPr lang="en-US" sz="3400" dirty="0">
                <a:solidFill>
                  <a:srgbClr val="0070C0"/>
                </a:solidFill>
                <a:latin typeface="Times Neue Roman"/>
              </a:rPr>
              <a:t> </a:t>
            </a:r>
            <a:r>
              <a:rPr lang="en-US" sz="3400" dirty="0" err="1">
                <a:solidFill>
                  <a:srgbClr val="0070C0"/>
                </a:solidFill>
                <a:latin typeface="Times Neue Roman"/>
              </a:rPr>
              <a:t>nguyên</a:t>
            </a:r>
            <a:r>
              <a:rPr lang="en-US" sz="3400" dirty="0">
                <a:solidFill>
                  <a:srgbClr val="0070C0"/>
                </a:solidFill>
                <a:latin typeface="Times Neue Roman"/>
              </a:rPr>
              <a:t> </a:t>
            </a:r>
            <a:r>
              <a:rPr lang="en-US" sz="3400" dirty="0" err="1">
                <a:solidFill>
                  <a:srgbClr val="0070C0"/>
                </a:solidFill>
                <a:latin typeface="Times Neue Roman"/>
              </a:rPr>
              <a:t>tố</a:t>
            </a:r>
            <a:r>
              <a:rPr lang="en-US" sz="3400" dirty="0">
                <a:solidFill>
                  <a:srgbClr val="0070C0"/>
                </a:solidFill>
                <a:latin typeface="Times Neue Roman"/>
              </a:rPr>
              <a:t> </a:t>
            </a:r>
            <a:r>
              <a:rPr lang="en-US" sz="3400" dirty="0" err="1">
                <a:solidFill>
                  <a:srgbClr val="0070C0"/>
                </a:solidFill>
                <a:latin typeface="Times Neue Roman"/>
              </a:rPr>
              <a:t>hóa</a:t>
            </a:r>
            <a:r>
              <a:rPr lang="en-US" sz="3400" dirty="0">
                <a:solidFill>
                  <a:srgbClr val="0070C0"/>
                </a:solidFill>
                <a:latin typeface="Times Neue Roman"/>
              </a:rPr>
              <a:t> </a:t>
            </a:r>
            <a:r>
              <a:rPr lang="en-US" sz="3400" dirty="0" err="1">
                <a:solidFill>
                  <a:srgbClr val="0070C0"/>
                </a:solidFill>
                <a:latin typeface="Times Neue Roman"/>
              </a:rPr>
              <a:t>học</a:t>
            </a:r>
            <a:endParaRPr lang="en-US" sz="3400" dirty="0">
              <a:solidFill>
                <a:srgbClr val="0070C0"/>
              </a:solidFill>
              <a:latin typeface="Times Neue Roman"/>
            </a:endParaRPr>
          </a:p>
          <a:p>
            <a:pPr>
              <a:lnSpc>
                <a:spcPts val="4759"/>
              </a:lnSpc>
            </a:pPr>
            <a:r>
              <a:rPr lang="en-US" sz="3400" dirty="0">
                <a:solidFill>
                  <a:srgbClr val="0070C0"/>
                </a:solidFill>
                <a:latin typeface="Times Neue Roman"/>
              </a:rPr>
              <a:t>+ </a:t>
            </a:r>
            <a:r>
              <a:rPr lang="en-US" sz="3400" dirty="0" err="1">
                <a:solidFill>
                  <a:srgbClr val="0070C0"/>
                </a:solidFill>
                <a:latin typeface="Times Neue Roman"/>
              </a:rPr>
              <a:t>Tên</a:t>
            </a:r>
            <a:r>
              <a:rPr lang="en-US" sz="3400" dirty="0">
                <a:solidFill>
                  <a:srgbClr val="0070C0"/>
                </a:solidFill>
                <a:latin typeface="Times Neue Roman"/>
              </a:rPr>
              <a:t> </a:t>
            </a:r>
            <a:r>
              <a:rPr lang="en-US" sz="3400" dirty="0" err="1">
                <a:solidFill>
                  <a:srgbClr val="0070C0"/>
                </a:solidFill>
                <a:latin typeface="Times Neue Roman"/>
              </a:rPr>
              <a:t>nguyên</a:t>
            </a:r>
            <a:r>
              <a:rPr lang="en-US" sz="3400" dirty="0">
                <a:solidFill>
                  <a:srgbClr val="0070C0"/>
                </a:solidFill>
                <a:latin typeface="Times Neue Roman"/>
              </a:rPr>
              <a:t> </a:t>
            </a:r>
            <a:r>
              <a:rPr lang="en-US" sz="3400" dirty="0" err="1">
                <a:solidFill>
                  <a:srgbClr val="0070C0"/>
                </a:solidFill>
                <a:latin typeface="Times Neue Roman"/>
              </a:rPr>
              <a:t>tố</a:t>
            </a:r>
            <a:endParaRPr lang="en-US" sz="3400" dirty="0">
              <a:solidFill>
                <a:srgbClr val="0070C0"/>
              </a:solidFill>
              <a:latin typeface="Times Neue Roman"/>
            </a:endParaRPr>
          </a:p>
          <a:p>
            <a:pPr>
              <a:lnSpc>
                <a:spcPts val="4759"/>
              </a:lnSpc>
            </a:pPr>
            <a:r>
              <a:rPr lang="en-US" sz="3400" dirty="0">
                <a:solidFill>
                  <a:srgbClr val="0070C0"/>
                </a:solidFill>
                <a:latin typeface="Times Neue Roman"/>
              </a:rPr>
              <a:t>+ </a:t>
            </a:r>
            <a:r>
              <a:rPr lang="en-US" sz="3400" dirty="0" err="1">
                <a:solidFill>
                  <a:srgbClr val="0070C0"/>
                </a:solidFill>
                <a:latin typeface="Times Neue Roman"/>
              </a:rPr>
              <a:t>Khối</a:t>
            </a:r>
            <a:r>
              <a:rPr lang="en-US" sz="3400" dirty="0">
                <a:solidFill>
                  <a:srgbClr val="0070C0"/>
                </a:solidFill>
                <a:latin typeface="Times Neue Roman"/>
              </a:rPr>
              <a:t> </a:t>
            </a:r>
            <a:r>
              <a:rPr lang="en-US" sz="3400" dirty="0" err="1">
                <a:solidFill>
                  <a:srgbClr val="0070C0"/>
                </a:solidFill>
                <a:latin typeface="Times Neue Roman"/>
              </a:rPr>
              <a:t>lượng</a:t>
            </a:r>
            <a:r>
              <a:rPr lang="en-US" sz="3400" dirty="0">
                <a:solidFill>
                  <a:srgbClr val="0070C0"/>
                </a:solidFill>
                <a:latin typeface="Times Neue Roman"/>
              </a:rPr>
              <a:t> </a:t>
            </a:r>
            <a:r>
              <a:rPr lang="en-US" sz="3400" dirty="0" err="1">
                <a:solidFill>
                  <a:srgbClr val="0070C0"/>
                </a:solidFill>
                <a:latin typeface="Times Neue Roman"/>
              </a:rPr>
              <a:t>nguyên</a:t>
            </a:r>
            <a:r>
              <a:rPr lang="en-US" sz="3400" dirty="0">
                <a:solidFill>
                  <a:srgbClr val="0070C0"/>
                </a:solidFill>
                <a:latin typeface="Times Neue Roman"/>
              </a:rPr>
              <a:t> </a:t>
            </a:r>
            <a:r>
              <a:rPr lang="en-US" sz="3400" dirty="0" err="1">
                <a:solidFill>
                  <a:srgbClr val="0070C0"/>
                </a:solidFill>
                <a:latin typeface="Times Neue Roman"/>
              </a:rPr>
              <a:t>tử</a:t>
            </a:r>
            <a:endParaRPr lang="en-US" sz="3400" dirty="0">
              <a:solidFill>
                <a:srgbClr val="0070C0"/>
              </a:solidFill>
              <a:latin typeface="Times Neue Roman"/>
            </a:endParaRPr>
          </a:p>
          <a:p>
            <a:pPr algn="r">
              <a:lnSpc>
                <a:spcPts val="4759"/>
              </a:lnSpc>
              <a:spcBef>
                <a:spcPct val="0"/>
              </a:spcBef>
            </a:pPr>
            <a:r>
              <a:rPr lang="en-US" sz="3400" dirty="0">
                <a:solidFill>
                  <a:srgbClr val="0070C0"/>
                </a:solidFill>
                <a:latin typeface="Times Neue Roman"/>
              </a:rPr>
              <a:t> </a:t>
            </a:r>
          </a:p>
        </p:txBody>
      </p:sp>
      <p:sp>
        <p:nvSpPr>
          <p:cNvPr id="17" name="TextBox 17"/>
          <p:cNvSpPr txBox="1"/>
          <p:nvPr/>
        </p:nvSpPr>
        <p:spPr>
          <a:xfrm>
            <a:off x="2387573" y="7553856"/>
            <a:ext cx="15063974" cy="1231106"/>
          </a:xfrm>
          <a:prstGeom prst="rect">
            <a:avLst/>
          </a:prstGeom>
        </p:spPr>
        <p:txBody>
          <a:bodyPr lIns="0" tIns="0" rIns="0" bIns="0" rtlCol="0" anchor="t">
            <a:spAutoFit/>
          </a:bodyPr>
          <a:lstStyle/>
          <a:p>
            <a:pPr>
              <a:lnSpc>
                <a:spcPts val="4759"/>
              </a:lnSpc>
            </a:pPr>
            <a:r>
              <a:rPr lang="en-US" sz="3400" dirty="0">
                <a:solidFill>
                  <a:srgbClr val="C00000"/>
                </a:solidFill>
                <a:latin typeface="Times Neue Roman"/>
              </a:rPr>
              <a:t>  - </a:t>
            </a:r>
            <a:r>
              <a:rPr lang="en-US" sz="3400" dirty="0" err="1">
                <a:solidFill>
                  <a:srgbClr val="C00000"/>
                </a:solidFill>
                <a:latin typeface="Times Neue Roman"/>
              </a:rPr>
              <a:t>Chú</a:t>
            </a:r>
            <a:r>
              <a:rPr lang="en-US" sz="3400" dirty="0">
                <a:solidFill>
                  <a:srgbClr val="C00000"/>
                </a:solidFill>
                <a:latin typeface="Times Neue Roman"/>
              </a:rPr>
              <a:t> ý:  </a:t>
            </a:r>
            <a:r>
              <a:rPr lang="en-US" sz="3400" dirty="0" err="1">
                <a:solidFill>
                  <a:srgbClr val="C00000"/>
                </a:solidFill>
                <a:latin typeface="Times Neue Roman"/>
              </a:rPr>
              <a:t>Số</a:t>
            </a:r>
            <a:r>
              <a:rPr lang="en-US" sz="3400" dirty="0">
                <a:solidFill>
                  <a:srgbClr val="C00000"/>
                </a:solidFill>
                <a:latin typeface="Times Neue Roman"/>
              </a:rPr>
              <a:t> </a:t>
            </a:r>
            <a:r>
              <a:rPr lang="en-US" sz="3400" dirty="0" err="1">
                <a:solidFill>
                  <a:srgbClr val="C00000"/>
                </a:solidFill>
                <a:latin typeface="Times Neue Roman"/>
              </a:rPr>
              <a:t>hiệu</a:t>
            </a:r>
            <a:r>
              <a:rPr lang="en-US" sz="3400" dirty="0">
                <a:solidFill>
                  <a:srgbClr val="C00000"/>
                </a:solidFill>
                <a:latin typeface="Times Neue Roman"/>
              </a:rPr>
              <a:t> </a:t>
            </a:r>
            <a:r>
              <a:rPr lang="en-US" sz="3400" dirty="0" err="1">
                <a:solidFill>
                  <a:srgbClr val="C00000"/>
                </a:solidFill>
                <a:latin typeface="Times Neue Roman"/>
              </a:rPr>
              <a:t>nguyên</a:t>
            </a:r>
            <a:r>
              <a:rPr lang="en-US" sz="3400" dirty="0">
                <a:solidFill>
                  <a:srgbClr val="C00000"/>
                </a:solidFill>
                <a:latin typeface="Times Neue Roman"/>
              </a:rPr>
              <a:t> </a:t>
            </a:r>
            <a:r>
              <a:rPr lang="en-US" sz="3400" dirty="0" err="1">
                <a:solidFill>
                  <a:srgbClr val="C00000"/>
                </a:solidFill>
                <a:latin typeface="Times Neue Roman"/>
              </a:rPr>
              <a:t>tử</a:t>
            </a:r>
            <a:r>
              <a:rPr lang="en-US" sz="3400" dirty="0">
                <a:solidFill>
                  <a:srgbClr val="C00000"/>
                </a:solidFill>
                <a:latin typeface="Times Neue Roman"/>
              </a:rPr>
              <a:t> </a:t>
            </a:r>
            <a:r>
              <a:rPr lang="en-US" sz="3400" dirty="0" err="1">
                <a:solidFill>
                  <a:srgbClr val="C00000"/>
                </a:solidFill>
                <a:latin typeface="Times Neue Roman"/>
              </a:rPr>
              <a:t>cho</a:t>
            </a:r>
            <a:r>
              <a:rPr lang="en-US" sz="3400" dirty="0">
                <a:solidFill>
                  <a:srgbClr val="C00000"/>
                </a:solidFill>
                <a:latin typeface="Times Neue Roman"/>
              </a:rPr>
              <a:t> </a:t>
            </a:r>
            <a:r>
              <a:rPr lang="en-US" sz="3400" dirty="0" err="1">
                <a:solidFill>
                  <a:srgbClr val="C00000"/>
                </a:solidFill>
                <a:latin typeface="Times Neue Roman"/>
              </a:rPr>
              <a:t>biết</a:t>
            </a:r>
            <a:r>
              <a:rPr lang="en-US" sz="3400" dirty="0">
                <a:solidFill>
                  <a:srgbClr val="C00000"/>
                </a:solidFill>
                <a:latin typeface="Times Neue Roman"/>
              </a:rPr>
              <a:t> </a:t>
            </a:r>
            <a:r>
              <a:rPr lang="en-US" sz="3400" dirty="0" err="1">
                <a:solidFill>
                  <a:srgbClr val="C00000"/>
                </a:solidFill>
                <a:latin typeface="Times Neue Roman"/>
              </a:rPr>
              <a:t>số</a:t>
            </a:r>
            <a:r>
              <a:rPr lang="en-US" sz="3400" dirty="0">
                <a:solidFill>
                  <a:srgbClr val="C00000"/>
                </a:solidFill>
                <a:latin typeface="Times Neue Roman"/>
              </a:rPr>
              <a:t> </a:t>
            </a:r>
            <a:r>
              <a:rPr lang="en-US" sz="3400" dirty="0" err="1">
                <a:solidFill>
                  <a:srgbClr val="C00000"/>
                </a:solidFill>
                <a:latin typeface="Times Neue Roman"/>
              </a:rPr>
              <a:t>đơn</a:t>
            </a:r>
            <a:r>
              <a:rPr lang="en-US" sz="3400" dirty="0">
                <a:solidFill>
                  <a:srgbClr val="C00000"/>
                </a:solidFill>
                <a:latin typeface="Times Neue Roman"/>
              </a:rPr>
              <a:t> </a:t>
            </a:r>
            <a:r>
              <a:rPr lang="en-US" sz="3400" dirty="0" err="1">
                <a:solidFill>
                  <a:srgbClr val="C00000"/>
                </a:solidFill>
                <a:latin typeface="Times Neue Roman"/>
              </a:rPr>
              <a:t>vị</a:t>
            </a:r>
            <a:r>
              <a:rPr lang="en-US" sz="3400" dirty="0">
                <a:solidFill>
                  <a:srgbClr val="C00000"/>
                </a:solidFill>
                <a:latin typeface="Times Neue Roman"/>
              </a:rPr>
              <a:t> </a:t>
            </a:r>
            <a:r>
              <a:rPr lang="en-US" sz="3400" dirty="0" err="1">
                <a:solidFill>
                  <a:srgbClr val="C00000"/>
                </a:solidFill>
                <a:latin typeface="Times Neue Roman"/>
              </a:rPr>
              <a:t>điện</a:t>
            </a:r>
            <a:r>
              <a:rPr lang="en-US" sz="3400" dirty="0">
                <a:solidFill>
                  <a:srgbClr val="C00000"/>
                </a:solidFill>
                <a:latin typeface="Times Neue Roman"/>
              </a:rPr>
              <a:t> </a:t>
            </a:r>
            <a:r>
              <a:rPr lang="en-US" sz="3400" dirty="0" err="1">
                <a:solidFill>
                  <a:srgbClr val="C00000"/>
                </a:solidFill>
                <a:latin typeface="Times Neue Roman"/>
              </a:rPr>
              <a:t>tích</a:t>
            </a:r>
            <a:r>
              <a:rPr lang="en-US" sz="3400" dirty="0">
                <a:solidFill>
                  <a:srgbClr val="C00000"/>
                </a:solidFill>
                <a:latin typeface="Times Neue Roman"/>
              </a:rPr>
              <a:t> </a:t>
            </a:r>
            <a:r>
              <a:rPr lang="en-US" sz="3400" dirty="0" err="1">
                <a:solidFill>
                  <a:srgbClr val="C00000"/>
                </a:solidFill>
                <a:latin typeface="Times Neue Roman"/>
              </a:rPr>
              <a:t>hạt</a:t>
            </a:r>
            <a:r>
              <a:rPr lang="en-US" sz="3400" dirty="0">
                <a:solidFill>
                  <a:srgbClr val="C00000"/>
                </a:solidFill>
                <a:latin typeface="Times Neue Roman"/>
              </a:rPr>
              <a:t> </a:t>
            </a:r>
            <a:r>
              <a:rPr lang="en-US" sz="3400" dirty="0" err="1">
                <a:solidFill>
                  <a:srgbClr val="C00000"/>
                </a:solidFill>
                <a:latin typeface="Times Neue Roman"/>
              </a:rPr>
              <a:t>nhân</a:t>
            </a:r>
            <a:r>
              <a:rPr lang="en-US" sz="3400" dirty="0">
                <a:solidFill>
                  <a:srgbClr val="C00000"/>
                </a:solidFill>
                <a:latin typeface="Times Neue Roman"/>
              </a:rPr>
              <a:t> </a:t>
            </a:r>
            <a:r>
              <a:rPr lang="en-US" sz="3400" dirty="0" err="1">
                <a:solidFill>
                  <a:srgbClr val="C00000"/>
                </a:solidFill>
                <a:latin typeface="Times Neue Roman"/>
              </a:rPr>
              <a:t>và</a:t>
            </a:r>
            <a:r>
              <a:rPr lang="en-US" sz="3400" dirty="0">
                <a:solidFill>
                  <a:srgbClr val="C00000"/>
                </a:solidFill>
                <a:latin typeface="Times Neue Roman"/>
              </a:rPr>
              <a:t> </a:t>
            </a:r>
            <a:r>
              <a:rPr lang="en-US" sz="3400" dirty="0" err="1">
                <a:solidFill>
                  <a:srgbClr val="C00000"/>
                </a:solidFill>
                <a:latin typeface="Times Neue Roman"/>
              </a:rPr>
              <a:t>số</a:t>
            </a:r>
            <a:r>
              <a:rPr lang="en-US" sz="3400" dirty="0">
                <a:solidFill>
                  <a:srgbClr val="C00000"/>
                </a:solidFill>
                <a:latin typeface="Times Neue Roman"/>
              </a:rPr>
              <a:t> electron </a:t>
            </a:r>
            <a:r>
              <a:rPr lang="en-US" sz="3400" dirty="0" err="1">
                <a:solidFill>
                  <a:srgbClr val="C00000"/>
                </a:solidFill>
                <a:latin typeface="Times Neue Roman"/>
              </a:rPr>
              <a:t>trong</a:t>
            </a:r>
            <a:r>
              <a:rPr lang="en-US" sz="3400" dirty="0">
                <a:solidFill>
                  <a:srgbClr val="C00000"/>
                </a:solidFill>
                <a:latin typeface="Times Neue Roman"/>
              </a:rPr>
              <a:t> </a:t>
            </a:r>
            <a:r>
              <a:rPr lang="en-US" sz="3400" dirty="0" err="1">
                <a:solidFill>
                  <a:srgbClr val="C00000"/>
                </a:solidFill>
                <a:latin typeface="Times Neue Roman"/>
              </a:rPr>
              <a:t>nguyên</a:t>
            </a:r>
            <a:r>
              <a:rPr lang="en-US" sz="3400" dirty="0">
                <a:solidFill>
                  <a:srgbClr val="C00000"/>
                </a:solidFill>
                <a:latin typeface="Times Neue Roman"/>
              </a:rPr>
              <a:t> </a:t>
            </a:r>
            <a:r>
              <a:rPr lang="en-US" sz="3400" dirty="0" err="1">
                <a:solidFill>
                  <a:srgbClr val="C00000"/>
                </a:solidFill>
                <a:latin typeface="Times Neue Roman"/>
              </a:rPr>
              <a:t>tử</a:t>
            </a:r>
            <a:endParaRPr lang="en-US" sz="3400" dirty="0">
              <a:solidFill>
                <a:srgbClr val="C00000"/>
              </a:solidFill>
              <a:latin typeface="Times Neue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ChangeAspect="1"/>
          </p:cNvPicPr>
          <p:nvPr/>
        </p:nvPicPr>
        <p:blipFill>
          <a:blip r:embed="rId2"/>
          <a:srcRect t="8041" r="17447" b="7154"/>
          <a:stretch>
            <a:fillRect/>
          </a:stretch>
        </p:blipFill>
        <p:spPr>
          <a:xfrm>
            <a:off x="285292" y="2913078"/>
            <a:ext cx="4782535" cy="6362700"/>
          </a:xfrm>
          <a:prstGeom prst="rect">
            <a:avLst/>
          </a:prstGeom>
        </p:spPr>
      </p:pic>
      <p:sp>
        <p:nvSpPr>
          <p:cNvPr id="10" name="TextBox 10"/>
          <p:cNvSpPr txBox="1"/>
          <p:nvPr/>
        </p:nvSpPr>
        <p:spPr>
          <a:xfrm>
            <a:off x="7592884" y="4760339"/>
            <a:ext cx="112216" cy="615553"/>
          </a:xfrm>
          <a:prstGeom prst="rect">
            <a:avLst/>
          </a:prstGeom>
        </p:spPr>
        <p:txBody>
          <a:bodyPr lIns="0" tIns="0" rIns="0" bIns="0" rtlCol="0" anchor="t">
            <a:spAutoFit/>
          </a:bodyPr>
          <a:lstStyle/>
          <a:p>
            <a:pPr algn="ctr">
              <a:lnSpc>
                <a:spcPts val="4759"/>
              </a:lnSpc>
            </a:pPr>
            <a:r>
              <a:rPr lang="en-US" sz="3400">
                <a:solidFill>
                  <a:srgbClr val="C00000"/>
                </a:solidFill>
                <a:latin typeface="Noto Sans"/>
              </a:rPr>
              <a:t> </a:t>
            </a:r>
          </a:p>
        </p:txBody>
      </p:sp>
      <p:sp>
        <p:nvSpPr>
          <p:cNvPr id="16" name="TextBox 16"/>
          <p:cNvSpPr txBox="1"/>
          <p:nvPr/>
        </p:nvSpPr>
        <p:spPr>
          <a:xfrm>
            <a:off x="6331365" y="6578605"/>
            <a:ext cx="9526" cy="615553"/>
          </a:xfrm>
          <a:prstGeom prst="rect">
            <a:avLst/>
          </a:prstGeom>
        </p:spPr>
        <p:txBody>
          <a:bodyPr lIns="0" tIns="0" rIns="0" bIns="0" rtlCol="0" anchor="t">
            <a:spAutoFit/>
          </a:bodyPr>
          <a:lstStyle/>
          <a:p>
            <a:pPr algn="ctr">
              <a:lnSpc>
                <a:spcPts val="4759"/>
              </a:lnSpc>
            </a:pPr>
            <a:endParaRPr>
              <a:solidFill>
                <a:srgbClr val="C00000"/>
              </a:solidFill>
            </a:endParaRPr>
          </a:p>
        </p:txBody>
      </p:sp>
      <p:sp>
        <p:nvSpPr>
          <p:cNvPr id="17" name="TextBox 17"/>
          <p:cNvSpPr txBox="1"/>
          <p:nvPr/>
        </p:nvSpPr>
        <p:spPr>
          <a:xfrm>
            <a:off x="285292" y="596680"/>
            <a:ext cx="5327502" cy="629468"/>
          </a:xfrm>
          <a:prstGeom prst="rect">
            <a:avLst/>
          </a:prstGeom>
        </p:spPr>
        <p:txBody>
          <a:bodyPr lIns="0" tIns="0" rIns="0" bIns="0" rtlCol="0" anchor="t">
            <a:spAutoFit/>
          </a:bodyPr>
          <a:lstStyle/>
          <a:p>
            <a:pPr algn="ctr">
              <a:lnSpc>
                <a:spcPts val="5261"/>
              </a:lnSpc>
            </a:pPr>
            <a:r>
              <a:rPr lang="en-US" sz="3700" dirty="0">
                <a:latin typeface="Times Neue Roman"/>
              </a:rPr>
              <a:t>*</a:t>
            </a:r>
            <a:r>
              <a:rPr lang="en-US" sz="3700" dirty="0" err="1">
                <a:latin typeface="Times Neue Roman"/>
              </a:rPr>
              <a:t>Bài</a:t>
            </a:r>
            <a:r>
              <a:rPr lang="en-US" sz="3700" dirty="0">
                <a:latin typeface="Times Neue Roman"/>
              </a:rPr>
              <a:t> </a:t>
            </a:r>
            <a:r>
              <a:rPr lang="en-US" sz="3700" dirty="0" err="1">
                <a:latin typeface="Times Neue Roman"/>
              </a:rPr>
              <a:t>tập</a:t>
            </a:r>
            <a:r>
              <a:rPr lang="en-US" sz="3700" dirty="0">
                <a:latin typeface="Times Neue Roman"/>
              </a:rPr>
              <a:t> </a:t>
            </a:r>
            <a:r>
              <a:rPr lang="en-US" sz="3700" dirty="0" err="1">
                <a:latin typeface="Times Neue Roman"/>
              </a:rPr>
              <a:t>luyên</a:t>
            </a:r>
            <a:r>
              <a:rPr lang="en-US" sz="3700" dirty="0">
                <a:latin typeface="Times Neue Roman"/>
              </a:rPr>
              <a:t> </a:t>
            </a:r>
            <a:r>
              <a:rPr lang="en-US" sz="3700" dirty="0" err="1">
                <a:latin typeface="Times Neue Roman"/>
              </a:rPr>
              <a:t>tập</a:t>
            </a:r>
            <a:r>
              <a:rPr lang="en-US" sz="3700" dirty="0">
                <a:latin typeface="Times Neue Roman"/>
              </a:rPr>
              <a:t>:</a:t>
            </a:r>
          </a:p>
        </p:txBody>
      </p:sp>
      <p:sp>
        <p:nvSpPr>
          <p:cNvPr id="18" name="TextBox 18"/>
          <p:cNvSpPr txBox="1"/>
          <p:nvPr/>
        </p:nvSpPr>
        <p:spPr>
          <a:xfrm>
            <a:off x="1676400" y="1681972"/>
            <a:ext cx="15346074" cy="1231106"/>
          </a:xfrm>
          <a:prstGeom prst="rect">
            <a:avLst/>
          </a:prstGeom>
        </p:spPr>
        <p:txBody>
          <a:bodyPr lIns="0" tIns="0" rIns="0" bIns="0" rtlCol="0" anchor="t">
            <a:spAutoFit/>
          </a:bodyPr>
          <a:lstStyle/>
          <a:p>
            <a:pPr algn="ctr">
              <a:lnSpc>
                <a:spcPts val="4759"/>
              </a:lnSpc>
            </a:pPr>
            <a:r>
              <a:rPr lang="en-US" sz="3400" dirty="0">
                <a:solidFill>
                  <a:srgbClr val="C00000"/>
                </a:solidFill>
                <a:latin typeface="Times Neue Roman"/>
              </a:rPr>
              <a:t>BT1: Cho </a:t>
            </a:r>
            <a:r>
              <a:rPr lang="en-US" sz="3400" dirty="0" err="1">
                <a:solidFill>
                  <a:srgbClr val="C00000"/>
                </a:solidFill>
                <a:latin typeface="Times Neue Roman"/>
              </a:rPr>
              <a:t>biết</a:t>
            </a:r>
            <a:r>
              <a:rPr lang="en-US" sz="3400" dirty="0">
                <a:solidFill>
                  <a:srgbClr val="C00000"/>
                </a:solidFill>
                <a:latin typeface="Times Neue Roman"/>
              </a:rPr>
              <a:t> </a:t>
            </a:r>
            <a:r>
              <a:rPr lang="en-US" sz="3400" dirty="0" err="1">
                <a:solidFill>
                  <a:srgbClr val="C00000"/>
                </a:solidFill>
                <a:latin typeface="Times Neue Roman"/>
              </a:rPr>
              <a:t>những</a:t>
            </a:r>
            <a:r>
              <a:rPr lang="en-US" sz="3400" dirty="0">
                <a:solidFill>
                  <a:srgbClr val="C00000"/>
                </a:solidFill>
                <a:latin typeface="Times Neue Roman"/>
              </a:rPr>
              <a:t> </a:t>
            </a:r>
            <a:r>
              <a:rPr lang="en-US" sz="3400" dirty="0" err="1">
                <a:solidFill>
                  <a:srgbClr val="C00000"/>
                </a:solidFill>
                <a:latin typeface="Times Neue Roman"/>
              </a:rPr>
              <a:t>thông</a:t>
            </a:r>
            <a:r>
              <a:rPr lang="en-US" sz="3400" dirty="0">
                <a:solidFill>
                  <a:srgbClr val="C00000"/>
                </a:solidFill>
                <a:latin typeface="Times Neue Roman"/>
              </a:rPr>
              <a:t> tin </a:t>
            </a:r>
            <a:r>
              <a:rPr lang="en-US" sz="3400" dirty="0" err="1">
                <a:solidFill>
                  <a:srgbClr val="C00000"/>
                </a:solidFill>
                <a:latin typeface="Times Neue Roman"/>
              </a:rPr>
              <a:t>cơ</a:t>
            </a:r>
            <a:r>
              <a:rPr lang="en-US" sz="3400" dirty="0">
                <a:solidFill>
                  <a:srgbClr val="C00000"/>
                </a:solidFill>
                <a:latin typeface="Times Neue Roman"/>
              </a:rPr>
              <a:t> </a:t>
            </a:r>
            <a:r>
              <a:rPr lang="en-US" sz="3400" dirty="0" err="1">
                <a:solidFill>
                  <a:srgbClr val="C00000"/>
                </a:solidFill>
                <a:latin typeface="Times Neue Roman"/>
              </a:rPr>
              <a:t>bản</a:t>
            </a:r>
            <a:r>
              <a:rPr lang="en-US" sz="3400" dirty="0">
                <a:solidFill>
                  <a:srgbClr val="C00000"/>
                </a:solidFill>
                <a:latin typeface="Times Neue Roman"/>
              </a:rPr>
              <a:t> </a:t>
            </a:r>
            <a:r>
              <a:rPr lang="en-US" sz="3400" dirty="0" err="1">
                <a:solidFill>
                  <a:srgbClr val="C00000"/>
                </a:solidFill>
                <a:latin typeface="Times Neue Roman"/>
              </a:rPr>
              <a:t>về</a:t>
            </a:r>
            <a:r>
              <a:rPr lang="en-US" sz="3400" dirty="0">
                <a:solidFill>
                  <a:srgbClr val="C00000"/>
                </a:solidFill>
                <a:latin typeface="Times Neue Roman"/>
              </a:rPr>
              <a:t> </a:t>
            </a:r>
            <a:r>
              <a:rPr lang="en-US" sz="3400" dirty="0" err="1">
                <a:solidFill>
                  <a:srgbClr val="C00000"/>
                </a:solidFill>
                <a:latin typeface="Times Neue Roman"/>
              </a:rPr>
              <a:t>nguyên</a:t>
            </a:r>
            <a:r>
              <a:rPr lang="en-US" sz="3400" dirty="0">
                <a:solidFill>
                  <a:srgbClr val="C00000"/>
                </a:solidFill>
                <a:latin typeface="Times Neue Roman"/>
              </a:rPr>
              <a:t> </a:t>
            </a:r>
            <a:r>
              <a:rPr lang="en-US" sz="3400" dirty="0" err="1">
                <a:solidFill>
                  <a:srgbClr val="C00000"/>
                </a:solidFill>
                <a:latin typeface="Times Neue Roman"/>
              </a:rPr>
              <a:t>tố</a:t>
            </a:r>
            <a:r>
              <a:rPr lang="en-US" sz="3400" dirty="0">
                <a:solidFill>
                  <a:srgbClr val="C00000"/>
                </a:solidFill>
                <a:latin typeface="Times Neue Roman"/>
              </a:rPr>
              <a:t> </a:t>
            </a:r>
            <a:r>
              <a:rPr lang="en-US" sz="3400" dirty="0" err="1">
                <a:solidFill>
                  <a:srgbClr val="C00000"/>
                </a:solidFill>
                <a:latin typeface="Times Neue Roman"/>
              </a:rPr>
              <a:t>hóa</a:t>
            </a:r>
            <a:r>
              <a:rPr lang="en-US" sz="3400" dirty="0">
                <a:solidFill>
                  <a:srgbClr val="C00000"/>
                </a:solidFill>
                <a:latin typeface="Times Neue Roman"/>
              </a:rPr>
              <a:t> </a:t>
            </a:r>
            <a:r>
              <a:rPr lang="en-US" sz="3400" dirty="0" err="1">
                <a:solidFill>
                  <a:srgbClr val="C00000"/>
                </a:solidFill>
                <a:latin typeface="Times Neue Roman"/>
              </a:rPr>
              <a:t>học</a:t>
            </a:r>
            <a:r>
              <a:rPr lang="en-US" sz="3400" dirty="0">
                <a:solidFill>
                  <a:srgbClr val="C00000"/>
                </a:solidFill>
                <a:latin typeface="Times Neue Roman"/>
              </a:rPr>
              <a:t> </a:t>
            </a:r>
            <a:r>
              <a:rPr lang="en-US" sz="3400" dirty="0" err="1">
                <a:solidFill>
                  <a:srgbClr val="C00000"/>
                </a:solidFill>
                <a:latin typeface="Times Neue Roman"/>
              </a:rPr>
              <a:t>đã</a:t>
            </a:r>
            <a:r>
              <a:rPr lang="en-US" sz="3400" dirty="0">
                <a:solidFill>
                  <a:srgbClr val="C00000"/>
                </a:solidFill>
                <a:latin typeface="Times Neue Roman"/>
              </a:rPr>
              <a:t> </a:t>
            </a:r>
            <a:r>
              <a:rPr lang="en-US" sz="3400" dirty="0" err="1">
                <a:solidFill>
                  <a:srgbClr val="C00000"/>
                </a:solidFill>
                <a:latin typeface="Times Neue Roman"/>
              </a:rPr>
              <a:t>cho</a:t>
            </a:r>
            <a:r>
              <a:rPr lang="en-US" sz="3400" dirty="0">
                <a:solidFill>
                  <a:srgbClr val="C00000"/>
                </a:solidFill>
                <a:latin typeface="Times Neue Roman"/>
              </a:rPr>
              <a:t> </a:t>
            </a:r>
            <a:r>
              <a:rPr lang="en-US" sz="3400" dirty="0" err="1">
                <a:solidFill>
                  <a:srgbClr val="C00000"/>
                </a:solidFill>
                <a:latin typeface="Times Neue Roman"/>
              </a:rPr>
              <a:t>dưới</a:t>
            </a:r>
            <a:r>
              <a:rPr lang="en-US" sz="3400" dirty="0">
                <a:solidFill>
                  <a:srgbClr val="C00000"/>
                </a:solidFill>
                <a:latin typeface="Times Neue Roman"/>
              </a:rPr>
              <a:t> </a:t>
            </a:r>
            <a:r>
              <a:rPr lang="en-US" sz="3400" dirty="0" err="1">
                <a:solidFill>
                  <a:srgbClr val="C00000"/>
                </a:solidFill>
                <a:latin typeface="Times Neue Roman"/>
              </a:rPr>
              <a:t>đây</a:t>
            </a:r>
            <a:r>
              <a:rPr lang="en-US" sz="3400" dirty="0">
                <a:solidFill>
                  <a:srgbClr val="C00000"/>
                </a:solidFill>
                <a:latin typeface="Times Neue Roman"/>
              </a:rPr>
              <a:t>:</a:t>
            </a:r>
          </a:p>
          <a:p>
            <a:pPr algn="ctr">
              <a:lnSpc>
                <a:spcPts val="4759"/>
              </a:lnSpc>
            </a:pPr>
            <a:endParaRPr lang="en-US" sz="3400" dirty="0">
              <a:solidFill>
                <a:srgbClr val="C00000"/>
              </a:solidFill>
              <a:latin typeface="Times Neue Roman"/>
            </a:endParaRPr>
          </a:p>
        </p:txBody>
      </p:sp>
      <p:sp>
        <p:nvSpPr>
          <p:cNvPr id="19" name="TextBox 19"/>
          <p:cNvSpPr txBox="1"/>
          <p:nvPr/>
        </p:nvSpPr>
        <p:spPr>
          <a:xfrm>
            <a:off x="6331365" y="4076700"/>
            <a:ext cx="11288272" cy="3693319"/>
          </a:xfrm>
          <a:prstGeom prst="rect">
            <a:avLst/>
          </a:prstGeom>
        </p:spPr>
        <p:txBody>
          <a:bodyPr lIns="0" tIns="0" rIns="0" bIns="0" rtlCol="0" anchor="t">
            <a:spAutoFit/>
          </a:bodyPr>
          <a:lstStyle/>
          <a:p>
            <a:pPr algn="ctr">
              <a:lnSpc>
                <a:spcPts val="4759"/>
              </a:lnSpc>
            </a:pPr>
            <a:r>
              <a:rPr lang="en-US" sz="3400" dirty="0">
                <a:solidFill>
                  <a:srgbClr val="0070C0"/>
                </a:solidFill>
                <a:latin typeface="Times Neue Roman"/>
              </a:rPr>
              <a:t> </a:t>
            </a:r>
            <a:r>
              <a:rPr lang="en-US" sz="3400" dirty="0" err="1">
                <a:solidFill>
                  <a:srgbClr val="0070C0"/>
                </a:solidFill>
                <a:latin typeface="Times Neue Roman"/>
              </a:rPr>
              <a:t>Giải</a:t>
            </a:r>
            <a:r>
              <a:rPr lang="en-US" sz="3400" dirty="0">
                <a:solidFill>
                  <a:srgbClr val="0070C0"/>
                </a:solidFill>
                <a:latin typeface="Times Neue Roman"/>
              </a:rPr>
              <a:t>: </a:t>
            </a:r>
            <a:r>
              <a:rPr lang="en-US" sz="3400" dirty="0" err="1">
                <a:solidFill>
                  <a:srgbClr val="0070C0"/>
                </a:solidFill>
                <a:latin typeface="Times Neue Roman"/>
              </a:rPr>
              <a:t>Những</a:t>
            </a:r>
            <a:r>
              <a:rPr lang="en-US" sz="3400" dirty="0">
                <a:solidFill>
                  <a:srgbClr val="0070C0"/>
                </a:solidFill>
                <a:latin typeface="Times Neue Roman"/>
              </a:rPr>
              <a:t> </a:t>
            </a:r>
            <a:r>
              <a:rPr lang="en-US" sz="3400" dirty="0" err="1">
                <a:solidFill>
                  <a:srgbClr val="0070C0"/>
                </a:solidFill>
                <a:latin typeface="Times Neue Roman"/>
              </a:rPr>
              <a:t>thông</a:t>
            </a:r>
            <a:r>
              <a:rPr lang="en-US" sz="3400" dirty="0">
                <a:solidFill>
                  <a:srgbClr val="0070C0"/>
                </a:solidFill>
                <a:latin typeface="Times Neue Roman"/>
              </a:rPr>
              <a:t> tin </a:t>
            </a:r>
            <a:r>
              <a:rPr lang="en-US" sz="3400" dirty="0" err="1">
                <a:solidFill>
                  <a:srgbClr val="0070C0"/>
                </a:solidFill>
                <a:latin typeface="Times Neue Roman"/>
              </a:rPr>
              <a:t>cơ</a:t>
            </a:r>
            <a:r>
              <a:rPr lang="en-US" sz="3400" dirty="0">
                <a:solidFill>
                  <a:srgbClr val="0070C0"/>
                </a:solidFill>
                <a:latin typeface="Times Neue Roman"/>
              </a:rPr>
              <a:t> </a:t>
            </a:r>
            <a:r>
              <a:rPr lang="en-US" sz="3400" dirty="0" err="1">
                <a:solidFill>
                  <a:srgbClr val="0070C0"/>
                </a:solidFill>
                <a:latin typeface="Times Neue Roman"/>
              </a:rPr>
              <a:t>bản</a:t>
            </a:r>
            <a:r>
              <a:rPr lang="en-US" sz="3400" dirty="0">
                <a:solidFill>
                  <a:srgbClr val="0070C0"/>
                </a:solidFill>
                <a:latin typeface="Times Neue Roman"/>
              </a:rPr>
              <a:t> </a:t>
            </a:r>
            <a:r>
              <a:rPr lang="en-US" sz="3400" dirty="0" err="1">
                <a:solidFill>
                  <a:srgbClr val="0070C0"/>
                </a:solidFill>
                <a:latin typeface="Times Neue Roman"/>
              </a:rPr>
              <a:t>về</a:t>
            </a:r>
            <a:r>
              <a:rPr lang="en-US" sz="3400" dirty="0">
                <a:solidFill>
                  <a:srgbClr val="0070C0"/>
                </a:solidFill>
                <a:latin typeface="Times Neue Roman"/>
              </a:rPr>
              <a:t> </a:t>
            </a:r>
            <a:r>
              <a:rPr lang="en-US" sz="3400" dirty="0" err="1">
                <a:solidFill>
                  <a:srgbClr val="0070C0"/>
                </a:solidFill>
                <a:latin typeface="Times Neue Roman"/>
              </a:rPr>
              <a:t>nguyên</a:t>
            </a:r>
            <a:r>
              <a:rPr lang="en-US" sz="3400" dirty="0">
                <a:solidFill>
                  <a:srgbClr val="0070C0"/>
                </a:solidFill>
                <a:latin typeface="Times Neue Roman"/>
              </a:rPr>
              <a:t> </a:t>
            </a:r>
            <a:r>
              <a:rPr lang="en-US" sz="3400" dirty="0" err="1">
                <a:solidFill>
                  <a:srgbClr val="0070C0"/>
                </a:solidFill>
                <a:latin typeface="Times Neue Roman"/>
              </a:rPr>
              <a:t>tố</a:t>
            </a:r>
            <a:r>
              <a:rPr lang="en-US" sz="3400" dirty="0">
                <a:solidFill>
                  <a:srgbClr val="0070C0"/>
                </a:solidFill>
                <a:latin typeface="Times Neue Roman"/>
              </a:rPr>
              <a:t> Oxygen:</a:t>
            </a:r>
          </a:p>
          <a:p>
            <a:pPr>
              <a:lnSpc>
                <a:spcPts val="4759"/>
              </a:lnSpc>
            </a:pPr>
            <a:r>
              <a:rPr lang="en-US" sz="3400" dirty="0">
                <a:solidFill>
                  <a:srgbClr val="0070C0"/>
                </a:solidFill>
                <a:latin typeface="Times Neue Roman"/>
              </a:rPr>
              <a:t>+ </a:t>
            </a:r>
            <a:r>
              <a:rPr lang="en-US" sz="3400" dirty="0" err="1">
                <a:solidFill>
                  <a:srgbClr val="0070C0"/>
                </a:solidFill>
                <a:latin typeface="Times Neue Roman"/>
              </a:rPr>
              <a:t>Số</a:t>
            </a:r>
            <a:r>
              <a:rPr lang="en-US" sz="3400" dirty="0">
                <a:solidFill>
                  <a:srgbClr val="0070C0"/>
                </a:solidFill>
                <a:latin typeface="Times Neue Roman"/>
              </a:rPr>
              <a:t> </a:t>
            </a:r>
            <a:r>
              <a:rPr lang="en-US" sz="3400" dirty="0" err="1">
                <a:solidFill>
                  <a:srgbClr val="0070C0"/>
                </a:solidFill>
                <a:latin typeface="Times Neue Roman"/>
              </a:rPr>
              <a:t>hiệu</a:t>
            </a:r>
            <a:r>
              <a:rPr lang="en-US" sz="3400" dirty="0">
                <a:solidFill>
                  <a:srgbClr val="0070C0"/>
                </a:solidFill>
                <a:latin typeface="Times Neue Roman"/>
              </a:rPr>
              <a:t> </a:t>
            </a:r>
            <a:r>
              <a:rPr lang="en-US" sz="3400" dirty="0" err="1">
                <a:solidFill>
                  <a:srgbClr val="0070C0"/>
                </a:solidFill>
                <a:latin typeface="Times Neue Roman"/>
              </a:rPr>
              <a:t>nguyên</a:t>
            </a:r>
            <a:r>
              <a:rPr lang="en-US" sz="3400" dirty="0">
                <a:solidFill>
                  <a:srgbClr val="0070C0"/>
                </a:solidFill>
                <a:latin typeface="Times Neue Roman"/>
              </a:rPr>
              <a:t> </a:t>
            </a:r>
            <a:r>
              <a:rPr lang="en-US" sz="3400" dirty="0" err="1">
                <a:solidFill>
                  <a:srgbClr val="0070C0"/>
                </a:solidFill>
                <a:latin typeface="Times Neue Roman"/>
              </a:rPr>
              <a:t>tử</a:t>
            </a:r>
            <a:r>
              <a:rPr lang="en-US" sz="3400" dirty="0">
                <a:solidFill>
                  <a:srgbClr val="0070C0"/>
                </a:solidFill>
                <a:latin typeface="Times Neue Roman"/>
              </a:rPr>
              <a:t>: 8</a:t>
            </a:r>
          </a:p>
          <a:p>
            <a:pPr>
              <a:lnSpc>
                <a:spcPts val="4759"/>
              </a:lnSpc>
            </a:pPr>
            <a:r>
              <a:rPr lang="en-US" sz="3400" dirty="0">
                <a:solidFill>
                  <a:srgbClr val="0070C0"/>
                </a:solidFill>
                <a:latin typeface="Times Neue Roman"/>
              </a:rPr>
              <a:t>+ </a:t>
            </a:r>
            <a:r>
              <a:rPr lang="en-US" sz="3400" dirty="0" err="1">
                <a:solidFill>
                  <a:srgbClr val="0070C0"/>
                </a:solidFill>
                <a:latin typeface="Times Neue Roman"/>
              </a:rPr>
              <a:t>Kí</a:t>
            </a:r>
            <a:r>
              <a:rPr lang="en-US" sz="3400" dirty="0">
                <a:solidFill>
                  <a:srgbClr val="0070C0"/>
                </a:solidFill>
                <a:latin typeface="Times Neue Roman"/>
              </a:rPr>
              <a:t> </a:t>
            </a:r>
            <a:r>
              <a:rPr lang="en-US" sz="3400" dirty="0" err="1">
                <a:solidFill>
                  <a:srgbClr val="0070C0"/>
                </a:solidFill>
                <a:latin typeface="Times Neue Roman"/>
              </a:rPr>
              <a:t>hiệu</a:t>
            </a:r>
            <a:r>
              <a:rPr lang="en-US" sz="3400" dirty="0">
                <a:solidFill>
                  <a:srgbClr val="0070C0"/>
                </a:solidFill>
                <a:latin typeface="Times Neue Roman"/>
              </a:rPr>
              <a:t> </a:t>
            </a:r>
            <a:r>
              <a:rPr lang="en-US" sz="3400" dirty="0" err="1">
                <a:solidFill>
                  <a:srgbClr val="0070C0"/>
                </a:solidFill>
                <a:latin typeface="Times Neue Roman"/>
              </a:rPr>
              <a:t>nguyên</a:t>
            </a:r>
            <a:r>
              <a:rPr lang="en-US" sz="3400" dirty="0">
                <a:solidFill>
                  <a:srgbClr val="0070C0"/>
                </a:solidFill>
                <a:latin typeface="Times Neue Roman"/>
              </a:rPr>
              <a:t> </a:t>
            </a:r>
            <a:r>
              <a:rPr lang="en-US" sz="3400" dirty="0" err="1">
                <a:solidFill>
                  <a:srgbClr val="0070C0"/>
                </a:solidFill>
                <a:latin typeface="Times Neue Roman"/>
              </a:rPr>
              <a:t>tố</a:t>
            </a:r>
            <a:r>
              <a:rPr lang="en-US" sz="3400" dirty="0">
                <a:solidFill>
                  <a:srgbClr val="0070C0"/>
                </a:solidFill>
                <a:latin typeface="Times Neue Roman"/>
              </a:rPr>
              <a:t> </a:t>
            </a:r>
            <a:r>
              <a:rPr lang="en-US" sz="3400" dirty="0" err="1">
                <a:solidFill>
                  <a:srgbClr val="0070C0"/>
                </a:solidFill>
                <a:latin typeface="Times Neue Roman"/>
              </a:rPr>
              <a:t>hóa</a:t>
            </a:r>
            <a:r>
              <a:rPr lang="en-US" sz="3400" dirty="0">
                <a:solidFill>
                  <a:srgbClr val="0070C0"/>
                </a:solidFill>
                <a:latin typeface="Times Neue Roman"/>
              </a:rPr>
              <a:t> </a:t>
            </a:r>
            <a:r>
              <a:rPr lang="en-US" sz="3400" dirty="0" err="1">
                <a:solidFill>
                  <a:srgbClr val="0070C0"/>
                </a:solidFill>
                <a:latin typeface="Times Neue Roman"/>
              </a:rPr>
              <a:t>học</a:t>
            </a:r>
            <a:r>
              <a:rPr lang="en-US" sz="3400" dirty="0">
                <a:solidFill>
                  <a:srgbClr val="0070C0"/>
                </a:solidFill>
                <a:latin typeface="Times Neue Roman"/>
              </a:rPr>
              <a:t>: O</a:t>
            </a:r>
          </a:p>
          <a:p>
            <a:pPr>
              <a:lnSpc>
                <a:spcPts val="4759"/>
              </a:lnSpc>
            </a:pPr>
            <a:r>
              <a:rPr lang="en-US" sz="3400" dirty="0">
                <a:solidFill>
                  <a:srgbClr val="0070C0"/>
                </a:solidFill>
                <a:latin typeface="Times Neue Roman"/>
              </a:rPr>
              <a:t>+ </a:t>
            </a:r>
            <a:r>
              <a:rPr lang="en-US" sz="3400" dirty="0" err="1">
                <a:solidFill>
                  <a:srgbClr val="0070C0"/>
                </a:solidFill>
                <a:latin typeface="Times Neue Roman"/>
              </a:rPr>
              <a:t>Tên</a:t>
            </a:r>
            <a:r>
              <a:rPr lang="en-US" sz="3400" dirty="0">
                <a:solidFill>
                  <a:srgbClr val="0070C0"/>
                </a:solidFill>
                <a:latin typeface="Times Neue Roman"/>
              </a:rPr>
              <a:t> </a:t>
            </a:r>
            <a:r>
              <a:rPr lang="en-US" sz="3400" dirty="0" err="1">
                <a:solidFill>
                  <a:srgbClr val="0070C0"/>
                </a:solidFill>
                <a:latin typeface="Times Neue Roman"/>
              </a:rPr>
              <a:t>nguyên</a:t>
            </a:r>
            <a:r>
              <a:rPr lang="en-US" sz="3400" dirty="0">
                <a:solidFill>
                  <a:srgbClr val="0070C0"/>
                </a:solidFill>
                <a:latin typeface="Times Neue Roman"/>
              </a:rPr>
              <a:t> </a:t>
            </a:r>
            <a:r>
              <a:rPr lang="en-US" sz="3400" dirty="0" err="1">
                <a:solidFill>
                  <a:srgbClr val="0070C0"/>
                </a:solidFill>
                <a:latin typeface="Times Neue Roman"/>
              </a:rPr>
              <a:t>tố</a:t>
            </a:r>
            <a:r>
              <a:rPr lang="en-US" sz="3400" dirty="0">
                <a:solidFill>
                  <a:srgbClr val="0070C0"/>
                </a:solidFill>
                <a:latin typeface="Times Neue Roman"/>
              </a:rPr>
              <a:t>: oxygen</a:t>
            </a:r>
          </a:p>
          <a:p>
            <a:pPr>
              <a:lnSpc>
                <a:spcPts val="4759"/>
              </a:lnSpc>
            </a:pPr>
            <a:r>
              <a:rPr lang="en-US" sz="3400" dirty="0">
                <a:solidFill>
                  <a:srgbClr val="0070C0"/>
                </a:solidFill>
                <a:latin typeface="Times Neue Roman"/>
              </a:rPr>
              <a:t>+ </a:t>
            </a:r>
            <a:r>
              <a:rPr lang="en-US" sz="3400" dirty="0" err="1">
                <a:solidFill>
                  <a:srgbClr val="0070C0"/>
                </a:solidFill>
                <a:latin typeface="Times Neue Roman"/>
              </a:rPr>
              <a:t>Khối</a:t>
            </a:r>
            <a:r>
              <a:rPr lang="en-US" sz="3400" dirty="0">
                <a:solidFill>
                  <a:srgbClr val="0070C0"/>
                </a:solidFill>
                <a:latin typeface="Times Neue Roman"/>
              </a:rPr>
              <a:t> </a:t>
            </a:r>
            <a:r>
              <a:rPr lang="en-US" sz="3400" dirty="0" err="1">
                <a:solidFill>
                  <a:srgbClr val="0070C0"/>
                </a:solidFill>
                <a:latin typeface="Times Neue Roman"/>
              </a:rPr>
              <a:t>lượng</a:t>
            </a:r>
            <a:r>
              <a:rPr lang="en-US" sz="3400" dirty="0">
                <a:solidFill>
                  <a:srgbClr val="0070C0"/>
                </a:solidFill>
                <a:latin typeface="Times Neue Roman"/>
              </a:rPr>
              <a:t> </a:t>
            </a:r>
            <a:r>
              <a:rPr lang="en-US" sz="3400" dirty="0" err="1">
                <a:solidFill>
                  <a:srgbClr val="0070C0"/>
                </a:solidFill>
                <a:latin typeface="Times Neue Roman"/>
              </a:rPr>
              <a:t>nguyên</a:t>
            </a:r>
            <a:r>
              <a:rPr lang="en-US" sz="3400" dirty="0">
                <a:solidFill>
                  <a:srgbClr val="0070C0"/>
                </a:solidFill>
                <a:latin typeface="Times Neue Roman"/>
              </a:rPr>
              <a:t> </a:t>
            </a:r>
            <a:r>
              <a:rPr lang="en-US" sz="3400" dirty="0" err="1">
                <a:solidFill>
                  <a:srgbClr val="0070C0"/>
                </a:solidFill>
                <a:latin typeface="Times Neue Roman"/>
              </a:rPr>
              <a:t>tử</a:t>
            </a:r>
            <a:r>
              <a:rPr lang="en-US" sz="3400" dirty="0">
                <a:solidFill>
                  <a:srgbClr val="0070C0"/>
                </a:solidFill>
                <a:latin typeface="Times Neue Roman"/>
              </a:rPr>
              <a:t>: 16</a:t>
            </a:r>
          </a:p>
          <a:p>
            <a:pPr algn="ctr">
              <a:lnSpc>
                <a:spcPts val="4759"/>
              </a:lnSpc>
            </a:pPr>
            <a:endParaRPr lang="en-US" sz="3400" dirty="0">
              <a:solidFill>
                <a:srgbClr val="0070C0"/>
              </a:solidFill>
              <a:latin typeface="Times Neue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circle(in)">
                                      <p:cBhvr>
                                        <p:cTn id="12" dur="2000"/>
                                        <p:tgtEl>
                                          <p:spTgt spid="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9">
                                            <p:txEl>
                                              <p:pRg st="1" end="1"/>
                                            </p:txEl>
                                          </p:spTgt>
                                        </p:tgtEl>
                                        <p:attrNameLst>
                                          <p:attrName>style.visibility</p:attrName>
                                        </p:attrNameLst>
                                      </p:cBhvr>
                                      <p:to>
                                        <p:strVal val="visible"/>
                                      </p:to>
                                    </p:set>
                                    <p:animEffect transition="in" filter="circle(in)">
                                      <p:cBhvr>
                                        <p:cTn id="23" dur="2000"/>
                                        <p:tgtEl>
                                          <p:spTgt spid="19">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19">
                                            <p:txEl>
                                              <p:pRg st="2" end="2"/>
                                            </p:txEl>
                                          </p:spTgt>
                                        </p:tgtEl>
                                        <p:attrNameLst>
                                          <p:attrName>style.visibility</p:attrName>
                                        </p:attrNameLst>
                                      </p:cBhvr>
                                      <p:to>
                                        <p:strVal val="visible"/>
                                      </p:to>
                                    </p:set>
                                    <p:animEffect transition="in" filter="circle(in)">
                                      <p:cBhvr>
                                        <p:cTn id="28" dur="2000"/>
                                        <p:tgtEl>
                                          <p:spTgt spid="19">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9">
                                            <p:txEl>
                                              <p:pRg st="3" end="3"/>
                                            </p:txEl>
                                          </p:spTgt>
                                        </p:tgtEl>
                                        <p:attrNameLst>
                                          <p:attrName>style.visibility</p:attrName>
                                        </p:attrNameLst>
                                      </p:cBhvr>
                                      <p:to>
                                        <p:strVal val="visible"/>
                                      </p:to>
                                    </p:set>
                                    <p:animEffect transition="in" filter="fade">
                                      <p:cBhvr>
                                        <p:cTn id="33" dur="1000"/>
                                        <p:tgtEl>
                                          <p:spTgt spid="19">
                                            <p:txEl>
                                              <p:pRg st="3" end="3"/>
                                            </p:txEl>
                                          </p:spTgt>
                                        </p:tgtEl>
                                      </p:cBhvr>
                                    </p:animEffect>
                                    <p:anim calcmode="lin" valueType="num">
                                      <p:cBhvr>
                                        <p:cTn id="34"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9">
                                            <p:txEl>
                                              <p:pRg st="4" end="4"/>
                                            </p:txEl>
                                          </p:spTgt>
                                        </p:tgtEl>
                                        <p:attrNameLst>
                                          <p:attrName>style.visibility</p:attrName>
                                        </p:attrNameLst>
                                      </p:cBhvr>
                                      <p:to>
                                        <p:strVal val="visible"/>
                                      </p:to>
                                    </p:set>
                                    <p:animEffect transition="in" filter="wipe(down)">
                                      <p:cBhvr>
                                        <p:cTn id="40" dur="500"/>
                                        <p:tgtEl>
                                          <p:spTgt spid="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ChangeAspect="1"/>
          </p:cNvPicPr>
          <p:nvPr/>
        </p:nvPicPr>
        <p:blipFill>
          <a:blip r:embed="rId2"/>
          <a:srcRect l="672" r="2757" b="5792"/>
          <a:stretch>
            <a:fillRect/>
          </a:stretch>
        </p:blipFill>
        <p:spPr>
          <a:xfrm>
            <a:off x="1028706" y="2159698"/>
            <a:ext cx="11849094" cy="8127301"/>
          </a:xfrm>
          <a:prstGeom prst="rect">
            <a:avLst/>
          </a:prstGeom>
        </p:spPr>
      </p:pic>
      <p:sp>
        <p:nvSpPr>
          <p:cNvPr id="10" name="TextBox 10"/>
          <p:cNvSpPr txBox="1"/>
          <p:nvPr/>
        </p:nvSpPr>
        <p:spPr>
          <a:xfrm>
            <a:off x="7592884" y="4760339"/>
            <a:ext cx="112216" cy="615553"/>
          </a:xfrm>
          <a:prstGeom prst="rect">
            <a:avLst/>
          </a:prstGeom>
        </p:spPr>
        <p:txBody>
          <a:bodyPr lIns="0" tIns="0" rIns="0" bIns="0" rtlCol="0" anchor="t">
            <a:spAutoFit/>
          </a:bodyPr>
          <a:lstStyle/>
          <a:p>
            <a:pPr algn="ctr">
              <a:lnSpc>
                <a:spcPts val="4759"/>
              </a:lnSpc>
            </a:pPr>
            <a:r>
              <a:rPr lang="en-US" sz="3400">
                <a:solidFill>
                  <a:srgbClr val="C00000"/>
                </a:solidFill>
                <a:latin typeface="Noto Sans"/>
              </a:rPr>
              <a:t> </a:t>
            </a:r>
          </a:p>
        </p:txBody>
      </p:sp>
      <p:sp>
        <p:nvSpPr>
          <p:cNvPr id="12" name="TextBox 12"/>
          <p:cNvSpPr txBox="1"/>
          <p:nvPr/>
        </p:nvSpPr>
        <p:spPr>
          <a:xfrm>
            <a:off x="1028705" y="134874"/>
            <a:ext cx="18073764" cy="1205458"/>
          </a:xfrm>
          <a:prstGeom prst="rect">
            <a:avLst/>
          </a:prstGeom>
        </p:spPr>
        <p:txBody>
          <a:bodyPr lIns="0" tIns="0" rIns="0" bIns="0" rtlCol="0" anchor="t">
            <a:spAutoFit/>
          </a:bodyPr>
          <a:lstStyle/>
          <a:p>
            <a:pPr>
              <a:lnSpc>
                <a:spcPts val="4704"/>
              </a:lnSpc>
            </a:pPr>
            <a:r>
              <a:rPr lang="en-US" sz="3400" dirty="0">
                <a:solidFill>
                  <a:srgbClr val="C00000"/>
                </a:solidFill>
                <a:latin typeface="Times Neue Roman"/>
              </a:rPr>
              <a:t>2. </a:t>
            </a:r>
            <a:r>
              <a:rPr lang="en-US" sz="3400" dirty="0" err="1">
                <a:solidFill>
                  <a:srgbClr val="C00000"/>
                </a:solidFill>
                <a:latin typeface="Times Neue Roman"/>
              </a:rPr>
              <a:t>Cấu</a:t>
            </a:r>
            <a:r>
              <a:rPr lang="en-US" sz="3400" dirty="0">
                <a:solidFill>
                  <a:srgbClr val="C00000"/>
                </a:solidFill>
                <a:latin typeface="Times Neue Roman"/>
              </a:rPr>
              <a:t> </a:t>
            </a:r>
            <a:r>
              <a:rPr lang="en-US" sz="3400" dirty="0" err="1">
                <a:solidFill>
                  <a:srgbClr val="C00000"/>
                </a:solidFill>
                <a:latin typeface="Times Neue Roman"/>
              </a:rPr>
              <a:t>tạo</a:t>
            </a:r>
            <a:r>
              <a:rPr lang="en-US" sz="3400" dirty="0">
                <a:solidFill>
                  <a:srgbClr val="C00000"/>
                </a:solidFill>
                <a:latin typeface="Times Neue Roman"/>
              </a:rPr>
              <a:t> </a:t>
            </a:r>
            <a:r>
              <a:rPr lang="en-US" sz="3400" dirty="0" err="1">
                <a:solidFill>
                  <a:srgbClr val="C00000"/>
                </a:solidFill>
                <a:latin typeface="Times Neue Roman"/>
              </a:rPr>
              <a:t>bảng</a:t>
            </a:r>
            <a:r>
              <a:rPr lang="en-US" sz="3400" dirty="0">
                <a:solidFill>
                  <a:srgbClr val="C00000"/>
                </a:solidFill>
                <a:latin typeface="Times Neue Roman"/>
              </a:rPr>
              <a:t> </a:t>
            </a:r>
            <a:r>
              <a:rPr lang="en-US" sz="3400" dirty="0" err="1">
                <a:solidFill>
                  <a:srgbClr val="C00000"/>
                </a:solidFill>
                <a:latin typeface="Times Neue Roman"/>
              </a:rPr>
              <a:t>tuần</a:t>
            </a:r>
            <a:r>
              <a:rPr lang="en-US" sz="3400" dirty="0">
                <a:solidFill>
                  <a:srgbClr val="C00000"/>
                </a:solidFill>
                <a:latin typeface="Times Neue Roman"/>
              </a:rPr>
              <a:t> </a:t>
            </a:r>
            <a:r>
              <a:rPr lang="en-US" sz="3400" dirty="0" err="1">
                <a:solidFill>
                  <a:srgbClr val="C00000"/>
                </a:solidFill>
                <a:latin typeface="Times Neue Roman"/>
              </a:rPr>
              <a:t>hoàn</a:t>
            </a:r>
            <a:r>
              <a:rPr lang="en-US" sz="3400" dirty="0">
                <a:solidFill>
                  <a:srgbClr val="C00000"/>
                </a:solidFill>
                <a:latin typeface="Times Neue Roman"/>
              </a:rPr>
              <a:t> </a:t>
            </a:r>
            <a:r>
              <a:rPr lang="en-US" sz="3400" dirty="0" err="1">
                <a:solidFill>
                  <a:srgbClr val="C00000"/>
                </a:solidFill>
                <a:latin typeface="Times Neue Roman"/>
              </a:rPr>
              <a:t>các</a:t>
            </a:r>
            <a:r>
              <a:rPr lang="en-US" sz="3400" dirty="0">
                <a:solidFill>
                  <a:srgbClr val="C00000"/>
                </a:solidFill>
                <a:latin typeface="Times Neue Roman"/>
              </a:rPr>
              <a:t> </a:t>
            </a:r>
            <a:r>
              <a:rPr lang="en-US" sz="3400" dirty="0" err="1">
                <a:solidFill>
                  <a:srgbClr val="C00000"/>
                </a:solidFill>
                <a:latin typeface="Times Neue Roman"/>
              </a:rPr>
              <a:t>nguyên</a:t>
            </a:r>
            <a:r>
              <a:rPr lang="en-US" sz="3400" dirty="0">
                <a:solidFill>
                  <a:srgbClr val="C00000"/>
                </a:solidFill>
                <a:latin typeface="Times Neue Roman"/>
              </a:rPr>
              <a:t> </a:t>
            </a:r>
            <a:r>
              <a:rPr lang="en-US" sz="3400" dirty="0" err="1">
                <a:solidFill>
                  <a:srgbClr val="C00000"/>
                </a:solidFill>
                <a:latin typeface="Times Neue Roman"/>
              </a:rPr>
              <a:t>tố</a:t>
            </a:r>
            <a:r>
              <a:rPr lang="en-US" sz="3400" dirty="0">
                <a:solidFill>
                  <a:srgbClr val="C00000"/>
                </a:solidFill>
                <a:latin typeface="Times Neue Roman"/>
              </a:rPr>
              <a:t> </a:t>
            </a:r>
            <a:r>
              <a:rPr lang="en-US" sz="3400" dirty="0" err="1">
                <a:solidFill>
                  <a:srgbClr val="C00000"/>
                </a:solidFill>
                <a:latin typeface="Times Neue Roman"/>
              </a:rPr>
              <a:t>hóa</a:t>
            </a:r>
            <a:r>
              <a:rPr lang="en-US" sz="3400" dirty="0">
                <a:solidFill>
                  <a:srgbClr val="C00000"/>
                </a:solidFill>
                <a:latin typeface="Times Neue Roman"/>
              </a:rPr>
              <a:t> </a:t>
            </a:r>
            <a:r>
              <a:rPr lang="en-US" sz="3400" dirty="0" err="1">
                <a:solidFill>
                  <a:srgbClr val="C00000"/>
                </a:solidFill>
                <a:latin typeface="Times Neue Roman"/>
              </a:rPr>
              <a:t>học</a:t>
            </a:r>
            <a:endParaRPr lang="en-US" sz="3400" dirty="0">
              <a:solidFill>
                <a:srgbClr val="C00000"/>
              </a:solidFill>
              <a:latin typeface="Times Neue Roman"/>
            </a:endParaRPr>
          </a:p>
          <a:p>
            <a:pPr>
              <a:lnSpc>
                <a:spcPts val="4704"/>
              </a:lnSpc>
            </a:pPr>
            <a:endParaRPr lang="en-US" sz="3400" dirty="0">
              <a:solidFill>
                <a:srgbClr val="C00000"/>
              </a:solidFill>
              <a:latin typeface="Times Neue Roman"/>
            </a:endParaRPr>
          </a:p>
        </p:txBody>
      </p:sp>
      <p:sp>
        <p:nvSpPr>
          <p:cNvPr id="16" name="TextBox 16"/>
          <p:cNvSpPr txBox="1"/>
          <p:nvPr/>
        </p:nvSpPr>
        <p:spPr>
          <a:xfrm>
            <a:off x="6331365" y="6578605"/>
            <a:ext cx="9526" cy="615553"/>
          </a:xfrm>
          <a:prstGeom prst="rect">
            <a:avLst/>
          </a:prstGeom>
        </p:spPr>
        <p:txBody>
          <a:bodyPr lIns="0" tIns="0" rIns="0" bIns="0" rtlCol="0" anchor="t">
            <a:spAutoFit/>
          </a:bodyPr>
          <a:lstStyle/>
          <a:p>
            <a:pPr algn="ctr">
              <a:lnSpc>
                <a:spcPts val="4759"/>
              </a:lnSpc>
            </a:pPr>
            <a:endParaRPr>
              <a:solidFill>
                <a:srgbClr val="C00000"/>
              </a:solidFill>
            </a:endParaRPr>
          </a:p>
        </p:txBody>
      </p:sp>
      <p:sp>
        <p:nvSpPr>
          <p:cNvPr id="17" name="TextBox 17"/>
          <p:cNvSpPr txBox="1"/>
          <p:nvPr/>
        </p:nvSpPr>
        <p:spPr>
          <a:xfrm>
            <a:off x="322444" y="954240"/>
            <a:ext cx="14653096" cy="628377"/>
          </a:xfrm>
          <a:prstGeom prst="rect">
            <a:avLst/>
          </a:prstGeom>
        </p:spPr>
        <p:txBody>
          <a:bodyPr lIns="0" tIns="0" rIns="0" bIns="0" rtlCol="0" anchor="t">
            <a:spAutoFit/>
          </a:bodyPr>
          <a:lstStyle/>
          <a:p>
            <a:pPr algn="ctr">
              <a:lnSpc>
                <a:spcPts val="4852"/>
              </a:lnSpc>
            </a:pPr>
            <a:r>
              <a:rPr lang="en-US" sz="3400" dirty="0">
                <a:solidFill>
                  <a:srgbClr val="C00000"/>
                </a:solidFill>
                <a:latin typeface="Times Neue Roman"/>
              </a:rPr>
              <a:t> c. </a:t>
            </a:r>
            <a:r>
              <a:rPr lang="en-US" sz="3400" dirty="0" err="1">
                <a:solidFill>
                  <a:srgbClr val="C00000"/>
                </a:solidFill>
                <a:latin typeface="Times Neue Roman"/>
              </a:rPr>
              <a:t>Tìm</a:t>
            </a:r>
            <a:r>
              <a:rPr lang="en-US" sz="3400" dirty="0">
                <a:solidFill>
                  <a:srgbClr val="C00000"/>
                </a:solidFill>
                <a:latin typeface="Times Neue Roman"/>
              </a:rPr>
              <a:t> </a:t>
            </a:r>
            <a:r>
              <a:rPr lang="en-US" sz="3400" dirty="0" err="1">
                <a:solidFill>
                  <a:srgbClr val="C00000"/>
                </a:solidFill>
                <a:latin typeface="Times Neue Roman"/>
              </a:rPr>
              <a:t>hiểu</a:t>
            </a:r>
            <a:r>
              <a:rPr lang="en-US" sz="3400" dirty="0">
                <a:solidFill>
                  <a:srgbClr val="C00000"/>
                </a:solidFill>
                <a:latin typeface="Times Neue Roman"/>
              </a:rPr>
              <a:t> </a:t>
            </a:r>
            <a:r>
              <a:rPr lang="en-US" sz="3400" dirty="0" err="1">
                <a:solidFill>
                  <a:srgbClr val="C00000"/>
                </a:solidFill>
                <a:latin typeface="Times Neue Roman"/>
              </a:rPr>
              <a:t>về</a:t>
            </a:r>
            <a:r>
              <a:rPr lang="en-US" sz="3400" dirty="0">
                <a:solidFill>
                  <a:srgbClr val="C00000"/>
                </a:solidFill>
                <a:latin typeface="Times Neue Roman"/>
              </a:rPr>
              <a:t> chu </a:t>
            </a:r>
            <a:r>
              <a:rPr lang="en-US" sz="3400" dirty="0" err="1">
                <a:solidFill>
                  <a:srgbClr val="C00000"/>
                </a:solidFill>
                <a:latin typeface="Times Neue Roman"/>
              </a:rPr>
              <a:t>kì</a:t>
            </a:r>
            <a:r>
              <a:rPr lang="en-US" sz="3400" dirty="0">
                <a:solidFill>
                  <a:srgbClr val="C00000"/>
                </a:solidFill>
                <a:latin typeface="Times Neue Roman"/>
              </a:rPr>
              <a:t> </a:t>
            </a:r>
            <a:r>
              <a:rPr lang="en-US" sz="3400" dirty="0" err="1">
                <a:solidFill>
                  <a:srgbClr val="C00000"/>
                </a:solidFill>
                <a:latin typeface="Times Neue Roman"/>
              </a:rPr>
              <a:t>trong</a:t>
            </a:r>
            <a:r>
              <a:rPr lang="en-US" sz="3400" dirty="0">
                <a:solidFill>
                  <a:srgbClr val="C00000"/>
                </a:solidFill>
                <a:latin typeface="Times Neue Roman"/>
              </a:rPr>
              <a:t> </a:t>
            </a:r>
            <a:r>
              <a:rPr lang="en-US" sz="3400" dirty="0" err="1">
                <a:solidFill>
                  <a:srgbClr val="C00000"/>
                </a:solidFill>
                <a:latin typeface="Times Neue Roman"/>
              </a:rPr>
              <a:t>bảng</a:t>
            </a:r>
            <a:r>
              <a:rPr lang="en-US" sz="3400" dirty="0">
                <a:solidFill>
                  <a:srgbClr val="C00000"/>
                </a:solidFill>
                <a:latin typeface="Times Neue Roman"/>
              </a:rPr>
              <a:t> </a:t>
            </a:r>
            <a:r>
              <a:rPr lang="en-US" sz="3400" dirty="0" err="1">
                <a:solidFill>
                  <a:srgbClr val="C00000"/>
                </a:solidFill>
                <a:latin typeface="Times Neue Roman"/>
              </a:rPr>
              <a:t>tuần</a:t>
            </a:r>
            <a:r>
              <a:rPr lang="en-US" sz="3400" dirty="0">
                <a:solidFill>
                  <a:srgbClr val="C00000"/>
                </a:solidFill>
                <a:latin typeface="Times Neue Roman"/>
              </a:rPr>
              <a:t> </a:t>
            </a:r>
            <a:r>
              <a:rPr lang="en-US" sz="3400" dirty="0" err="1">
                <a:solidFill>
                  <a:srgbClr val="C00000"/>
                </a:solidFill>
                <a:latin typeface="Times Neue Roman"/>
              </a:rPr>
              <a:t>hoàn</a:t>
            </a:r>
            <a:r>
              <a:rPr lang="en-US" sz="3400" dirty="0">
                <a:solidFill>
                  <a:srgbClr val="C00000"/>
                </a:solidFill>
                <a:latin typeface="Times Neue Roman"/>
              </a:rPr>
              <a:t> </a:t>
            </a:r>
            <a:r>
              <a:rPr lang="en-US" sz="3400" dirty="0" err="1">
                <a:solidFill>
                  <a:srgbClr val="C00000"/>
                </a:solidFill>
                <a:latin typeface="Times Neue Roman"/>
              </a:rPr>
              <a:t>các</a:t>
            </a:r>
            <a:r>
              <a:rPr lang="en-US" sz="3400" dirty="0">
                <a:solidFill>
                  <a:srgbClr val="C00000"/>
                </a:solidFill>
                <a:latin typeface="Times Neue Roman"/>
              </a:rPr>
              <a:t> </a:t>
            </a:r>
            <a:r>
              <a:rPr lang="en-US" sz="3400" dirty="0" err="1">
                <a:solidFill>
                  <a:srgbClr val="C00000"/>
                </a:solidFill>
                <a:latin typeface="Times Neue Roman"/>
              </a:rPr>
              <a:t>nguyên</a:t>
            </a:r>
            <a:r>
              <a:rPr lang="en-US" sz="3400" dirty="0">
                <a:solidFill>
                  <a:srgbClr val="C00000"/>
                </a:solidFill>
                <a:latin typeface="Times Neue Roman"/>
              </a:rPr>
              <a:t> </a:t>
            </a:r>
            <a:r>
              <a:rPr lang="en-US" sz="3400" dirty="0" err="1">
                <a:solidFill>
                  <a:srgbClr val="C00000"/>
                </a:solidFill>
                <a:latin typeface="Times Neue Roman"/>
              </a:rPr>
              <a:t>tố</a:t>
            </a:r>
            <a:r>
              <a:rPr lang="en-US" sz="3400" dirty="0">
                <a:solidFill>
                  <a:srgbClr val="C00000"/>
                </a:solidFill>
                <a:latin typeface="Times Neue Roman"/>
              </a:rPr>
              <a:t> </a:t>
            </a:r>
            <a:r>
              <a:rPr lang="en-US" sz="3400" dirty="0" err="1">
                <a:solidFill>
                  <a:srgbClr val="C00000"/>
                </a:solidFill>
                <a:latin typeface="Times Neue Roman"/>
              </a:rPr>
              <a:t>hóa</a:t>
            </a:r>
            <a:r>
              <a:rPr lang="en-US" sz="3400" dirty="0">
                <a:solidFill>
                  <a:srgbClr val="C00000"/>
                </a:solidFill>
                <a:latin typeface="Times Neue Roman"/>
              </a:rPr>
              <a:t> </a:t>
            </a:r>
            <a:r>
              <a:rPr lang="en-US" sz="3400" dirty="0" err="1">
                <a:solidFill>
                  <a:srgbClr val="C00000"/>
                </a:solidFill>
                <a:latin typeface="Times Neue Roman"/>
              </a:rPr>
              <a:t>học</a:t>
            </a:r>
            <a:endParaRPr lang="en-US" sz="3400" dirty="0">
              <a:solidFill>
                <a:srgbClr val="C00000"/>
              </a:solidFill>
              <a:latin typeface="Times Neue Roman"/>
            </a:endParaRPr>
          </a:p>
        </p:txBody>
      </p:sp>
      <p:sp>
        <p:nvSpPr>
          <p:cNvPr id="18" name="TextBox 18"/>
          <p:cNvSpPr txBox="1"/>
          <p:nvPr/>
        </p:nvSpPr>
        <p:spPr>
          <a:xfrm>
            <a:off x="12192175" y="4829497"/>
            <a:ext cx="5827546" cy="1231106"/>
          </a:xfrm>
          <a:prstGeom prst="rect">
            <a:avLst/>
          </a:prstGeom>
        </p:spPr>
        <p:txBody>
          <a:bodyPr lIns="0" tIns="0" rIns="0" bIns="0" rtlCol="0" anchor="t">
            <a:spAutoFit/>
          </a:bodyPr>
          <a:lstStyle/>
          <a:p>
            <a:pPr algn="ctr">
              <a:lnSpc>
                <a:spcPts val="4759"/>
              </a:lnSpc>
            </a:pPr>
            <a:r>
              <a:rPr lang="en-US" sz="3400" dirty="0" err="1">
                <a:latin typeface="Times Neue Roman"/>
              </a:rPr>
              <a:t>Quan</a:t>
            </a:r>
            <a:r>
              <a:rPr lang="en-US" sz="3400" dirty="0">
                <a:latin typeface="Times Neue Roman"/>
              </a:rPr>
              <a:t> </a:t>
            </a:r>
            <a:r>
              <a:rPr lang="en-US" sz="3400" dirty="0" err="1">
                <a:latin typeface="Times Neue Roman"/>
              </a:rPr>
              <a:t>sát</a:t>
            </a:r>
            <a:r>
              <a:rPr lang="en-US" sz="3400" dirty="0">
                <a:latin typeface="Times Neue Roman"/>
              </a:rPr>
              <a:t> </a:t>
            </a:r>
            <a:r>
              <a:rPr lang="en-US" sz="3400" dirty="0" err="1">
                <a:latin typeface="Times Neue Roman"/>
              </a:rPr>
              <a:t>hình</a:t>
            </a:r>
            <a:r>
              <a:rPr lang="en-US" sz="3400" dirty="0">
                <a:latin typeface="Times Neue Roman"/>
              </a:rPr>
              <a:t> 4.4 </a:t>
            </a:r>
            <a:r>
              <a:rPr lang="en-US" sz="3400" dirty="0" err="1">
                <a:latin typeface="Times Neue Roman"/>
              </a:rPr>
              <a:t>trả</a:t>
            </a:r>
            <a:r>
              <a:rPr lang="en-US" sz="3400" dirty="0">
                <a:latin typeface="Times Neue Roman"/>
              </a:rPr>
              <a:t> </a:t>
            </a:r>
            <a:r>
              <a:rPr lang="en-US" sz="3400" dirty="0" err="1">
                <a:latin typeface="Times Neue Roman"/>
              </a:rPr>
              <a:t>lời</a:t>
            </a:r>
            <a:r>
              <a:rPr lang="en-US" sz="3400" dirty="0">
                <a:latin typeface="Times Neue Roman"/>
              </a:rPr>
              <a:t>  </a:t>
            </a:r>
          </a:p>
          <a:p>
            <a:pPr algn="ctr">
              <a:lnSpc>
                <a:spcPts val="4759"/>
              </a:lnSpc>
            </a:pPr>
            <a:r>
              <a:rPr lang="en-US" sz="3400" dirty="0" err="1">
                <a:latin typeface="Times Neue Roman"/>
              </a:rPr>
              <a:t>chu</a:t>
            </a:r>
            <a:r>
              <a:rPr lang="en-US" sz="3400" dirty="0">
                <a:latin typeface="Times Neue Roman"/>
              </a:rPr>
              <a:t> </a:t>
            </a:r>
            <a:r>
              <a:rPr lang="en-US" sz="3400" dirty="0" err="1">
                <a:latin typeface="Times Neue Roman"/>
              </a:rPr>
              <a:t>kỳ</a:t>
            </a:r>
            <a:r>
              <a:rPr lang="en-US" sz="3400" dirty="0">
                <a:latin typeface="Times Neue Roman"/>
              </a:rPr>
              <a:t> </a:t>
            </a:r>
            <a:r>
              <a:rPr lang="en-US" sz="3400" dirty="0" err="1">
                <a:latin typeface="Times Neue Roman"/>
              </a:rPr>
              <a:t>là</a:t>
            </a:r>
            <a:r>
              <a:rPr lang="en-US" sz="3400" dirty="0">
                <a:latin typeface="Times Neue Roman"/>
              </a:rPr>
              <a:t> </a:t>
            </a:r>
            <a:r>
              <a:rPr lang="en-US" sz="3400" dirty="0" err="1">
                <a:latin typeface="Times Neue Roman"/>
              </a:rPr>
              <a:t>gì</a:t>
            </a:r>
            <a:r>
              <a:rPr lang="en-US" sz="3400" dirty="0">
                <a:latin typeface="Times Neue Roman"/>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ChangeAspect="1"/>
          </p:cNvPicPr>
          <p:nvPr/>
        </p:nvPicPr>
        <p:blipFill>
          <a:blip r:embed="rId2"/>
          <a:srcRect/>
          <a:stretch>
            <a:fillRect/>
          </a:stretch>
        </p:blipFill>
        <p:spPr>
          <a:xfrm>
            <a:off x="381000" y="2019300"/>
            <a:ext cx="12420600" cy="8077200"/>
          </a:xfrm>
          <a:prstGeom prst="rect">
            <a:avLst/>
          </a:prstGeom>
        </p:spPr>
      </p:pic>
      <p:sp>
        <p:nvSpPr>
          <p:cNvPr id="10" name="TextBox 10"/>
          <p:cNvSpPr txBox="1"/>
          <p:nvPr/>
        </p:nvSpPr>
        <p:spPr>
          <a:xfrm>
            <a:off x="7592884" y="4760339"/>
            <a:ext cx="112216" cy="615553"/>
          </a:xfrm>
          <a:prstGeom prst="rect">
            <a:avLst/>
          </a:prstGeom>
        </p:spPr>
        <p:txBody>
          <a:bodyPr lIns="0" tIns="0" rIns="0" bIns="0" rtlCol="0" anchor="t">
            <a:spAutoFit/>
          </a:bodyPr>
          <a:lstStyle/>
          <a:p>
            <a:pPr algn="ctr">
              <a:lnSpc>
                <a:spcPts val="4759"/>
              </a:lnSpc>
            </a:pPr>
            <a:r>
              <a:rPr lang="en-US" sz="3400">
                <a:solidFill>
                  <a:srgbClr val="C00000"/>
                </a:solidFill>
                <a:latin typeface="Noto Sans"/>
              </a:rPr>
              <a:t> </a:t>
            </a:r>
          </a:p>
        </p:txBody>
      </p:sp>
      <p:sp>
        <p:nvSpPr>
          <p:cNvPr id="16" name="TextBox 16"/>
          <p:cNvSpPr txBox="1"/>
          <p:nvPr/>
        </p:nvSpPr>
        <p:spPr>
          <a:xfrm>
            <a:off x="6331365" y="6578605"/>
            <a:ext cx="9526" cy="615553"/>
          </a:xfrm>
          <a:prstGeom prst="rect">
            <a:avLst/>
          </a:prstGeom>
        </p:spPr>
        <p:txBody>
          <a:bodyPr lIns="0" tIns="0" rIns="0" bIns="0" rtlCol="0" anchor="t">
            <a:spAutoFit/>
          </a:bodyPr>
          <a:lstStyle/>
          <a:p>
            <a:pPr algn="ctr">
              <a:lnSpc>
                <a:spcPts val="4759"/>
              </a:lnSpc>
            </a:pPr>
            <a:endParaRPr>
              <a:solidFill>
                <a:srgbClr val="C00000"/>
              </a:solidFill>
            </a:endParaRPr>
          </a:p>
        </p:txBody>
      </p:sp>
      <p:sp>
        <p:nvSpPr>
          <p:cNvPr id="17" name="TextBox 17"/>
          <p:cNvSpPr txBox="1"/>
          <p:nvPr/>
        </p:nvSpPr>
        <p:spPr>
          <a:xfrm>
            <a:off x="-995183" y="190500"/>
            <a:ext cx="14653096" cy="628377"/>
          </a:xfrm>
          <a:prstGeom prst="rect">
            <a:avLst/>
          </a:prstGeom>
        </p:spPr>
        <p:txBody>
          <a:bodyPr lIns="0" tIns="0" rIns="0" bIns="0" rtlCol="0" anchor="t">
            <a:spAutoFit/>
          </a:bodyPr>
          <a:lstStyle/>
          <a:p>
            <a:pPr algn="ctr">
              <a:lnSpc>
                <a:spcPts val="4852"/>
              </a:lnSpc>
            </a:pPr>
            <a:r>
              <a:rPr lang="en-US" sz="3400" dirty="0">
                <a:solidFill>
                  <a:srgbClr val="C00000"/>
                </a:solidFill>
                <a:latin typeface="Times Neue Roman"/>
              </a:rPr>
              <a:t> c. </a:t>
            </a:r>
            <a:r>
              <a:rPr lang="en-US" sz="3400" dirty="0" err="1">
                <a:solidFill>
                  <a:srgbClr val="C00000"/>
                </a:solidFill>
                <a:latin typeface="Times Neue Roman"/>
              </a:rPr>
              <a:t>Tìm</a:t>
            </a:r>
            <a:r>
              <a:rPr lang="en-US" sz="3400" dirty="0">
                <a:solidFill>
                  <a:srgbClr val="C00000"/>
                </a:solidFill>
                <a:latin typeface="Times Neue Roman"/>
              </a:rPr>
              <a:t> </a:t>
            </a:r>
            <a:r>
              <a:rPr lang="en-US" sz="3400" dirty="0" err="1">
                <a:solidFill>
                  <a:srgbClr val="C00000"/>
                </a:solidFill>
                <a:latin typeface="Times Neue Roman"/>
              </a:rPr>
              <a:t>hiểu</a:t>
            </a:r>
            <a:r>
              <a:rPr lang="en-US" sz="3400" dirty="0">
                <a:solidFill>
                  <a:srgbClr val="C00000"/>
                </a:solidFill>
                <a:latin typeface="Times Neue Roman"/>
              </a:rPr>
              <a:t> </a:t>
            </a:r>
            <a:r>
              <a:rPr lang="en-US" sz="3400" dirty="0" err="1">
                <a:solidFill>
                  <a:srgbClr val="C00000"/>
                </a:solidFill>
                <a:latin typeface="Times Neue Roman"/>
              </a:rPr>
              <a:t>về</a:t>
            </a:r>
            <a:r>
              <a:rPr lang="en-US" sz="3400" dirty="0">
                <a:solidFill>
                  <a:srgbClr val="C00000"/>
                </a:solidFill>
                <a:latin typeface="Times Neue Roman"/>
              </a:rPr>
              <a:t> chu </a:t>
            </a:r>
            <a:r>
              <a:rPr lang="en-US" sz="3400" dirty="0" err="1">
                <a:solidFill>
                  <a:srgbClr val="C00000"/>
                </a:solidFill>
                <a:latin typeface="Times Neue Roman"/>
              </a:rPr>
              <a:t>kì</a:t>
            </a:r>
            <a:r>
              <a:rPr lang="en-US" sz="3400" dirty="0">
                <a:solidFill>
                  <a:srgbClr val="C00000"/>
                </a:solidFill>
                <a:latin typeface="Times Neue Roman"/>
              </a:rPr>
              <a:t> </a:t>
            </a:r>
            <a:r>
              <a:rPr lang="en-US" sz="3400" dirty="0" err="1">
                <a:solidFill>
                  <a:srgbClr val="C00000"/>
                </a:solidFill>
                <a:latin typeface="Times Neue Roman"/>
              </a:rPr>
              <a:t>trong</a:t>
            </a:r>
            <a:r>
              <a:rPr lang="en-US" sz="3400" dirty="0">
                <a:solidFill>
                  <a:srgbClr val="C00000"/>
                </a:solidFill>
                <a:latin typeface="Times Neue Roman"/>
              </a:rPr>
              <a:t> </a:t>
            </a:r>
            <a:r>
              <a:rPr lang="en-US" sz="3400" dirty="0" err="1">
                <a:solidFill>
                  <a:srgbClr val="C00000"/>
                </a:solidFill>
                <a:latin typeface="Times Neue Roman"/>
              </a:rPr>
              <a:t>bảng</a:t>
            </a:r>
            <a:r>
              <a:rPr lang="en-US" sz="3400" dirty="0">
                <a:solidFill>
                  <a:srgbClr val="C00000"/>
                </a:solidFill>
                <a:latin typeface="Times Neue Roman"/>
              </a:rPr>
              <a:t> </a:t>
            </a:r>
            <a:r>
              <a:rPr lang="en-US" sz="3400" dirty="0" err="1">
                <a:solidFill>
                  <a:srgbClr val="C00000"/>
                </a:solidFill>
                <a:latin typeface="Times Neue Roman"/>
              </a:rPr>
              <a:t>tuần</a:t>
            </a:r>
            <a:r>
              <a:rPr lang="en-US" sz="3400" dirty="0">
                <a:solidFill>
                  <a:srgbClr val="C00000"/>
                </a:solidFill>
                <a:latin typeface="Times Neue Roman"/>
              </a:rPr>
              <a:t> </a:t>
            </a:r>
            <a:r>
              <a:rPr lang="en-US" sz="3400" dirty="0" err="1">
                <a:solidFill>
                  <a:srgbClr val="C00000"/>
                </a:solidFill>
                <a:latin typeface="Times Neue Roman"/>
              </a:rPr>
              <a:t>hoàn</a:t>
            </a:r>
            <a:r>
              <a:rPr lang="en-US" sz="3400" dirty="0">
                <a:solidFill>
                  <a:srgbClr val="C00000"/>
                </a:solidFill>
                <a:latin typeface="Times Neue Roman"/>
              </a:rPr>
              <a:t> </a:t>
            </a:r>
            <a:r>
              <a:rPr lang="en-US" sz="3400" dirty="0" err="1">
                <a:solidFill>
                  <a:srgbClr val="C00000"/>
                </a:solidFill>
                <a:latin typeface="Times Neue Roman"/>
              </a:rPr>
              <a:t>các</a:t>
            </a:r>
            <a:r>
              <a:rPr lang="en-US" sz="3400" dirty="0">
                <a:solidFill>
                  <a:srgbClr val="C00000"/>
                </a:solidFill>
                <a:latin typeface="Times Neue Roman"/>
              </a:rPr>
              <a:t> </a:t>
            </a:r>
            <a:r>
              <a:rPr lang="en-US" sz="3400" dirty="0" err="1">
                <a:solidFill>
                  <a:srgbClr val="C00000"/>
                </a:solidFill>
                <a:latin typeface="Times Neue Roman"/>
              </a:rPr>
              <a:t>nguyên</a:t>
            </a:r>
            <a:r>
              <a:rPr lang="en-US" sz="3400" dirty="0">
                <a:solidFill>
                  <a:srgbClr val="C00000"/>
                </a:solidFill>
                <a:latin typeface="Times Neue Roman"/>
              </a:rPr>
              <a:t> </a:t>
            </a:r>
            <a:r>
              <a:rPr lang="en-US" sz="3400" dirty="0" err="1">
                <a:solidFill>
                  <a:srgbClr val="C00000"/>
                </a:solidFill>
                <a:latin typeface="Times Neue Roman"/>
              </a:rPr>
              <a:t>tố</a:t>
            </a:r>
            <a:r>
              <a:rPr lang="en-US" sz="3400" dirty="0">
                <a:solidFill>
                  <a:srgbClr val="C00000"/>
                </a:solidFill>
                <a:latin typeface="Times Neue Roman"/>
              </a:rPr>
              <a:t> </a:t>
            </a:r>
            <a:r>
              <a:rPr lang="en-US" sz="3400" dirty="0" err="1">
                <a:solidFill>
                  <a:srgbClr val="C00000"/>
                </a:solidFill>
                <a:latin typeface="Times Neue Roman"/>
              </a:rPr>
              <a:t>hóa</a:t>
            </a:r>
            <a:r>
              <a:rPr lang="en-US" sz="3400" dirty="0">
                <a:solidFill>
                  <a:srgbClr val="C00000"/>
                </a:solidFill>
                <a:latin typeface="Times Neue Roman"/>
              </a:rPr>
              <a:t> </a:t>
            </a:r>
            <a:r>
              <a:rPr lang="en-US" sz="3400" dirty="0" err="1">
                <a:solidFill>
                  <a:srgbClr val="C00000"/>
                </a:solidFill>
                <a:latin typeface="Times Neue Roman"/>
              </a:rPr>
              <a:t>học</a:t>
            </a:r>
            <a:endParaRPr lang="en-US" sz="3400" dirty="0">
              <a:solidFill>
                <a:srgbClr val="C00000"/>
              </a:solidFill>
              <a:latin typeface="Times Neue Roman"/>
            </a:endParaRPr>
          </a:p>
        </p:txBody>
      </p:sp>
      <p:sp>
        <p:nvSpPr>
          <p:cNvPr id="18" name="TextBox 18"/>
          <p:cNvSpPr txBox="1"/>
          <p:nvPr/>
        </p:nvSpPr>
        <p:spPr>
          <a:xfrm>
            <a:off x="1980574" y="856977"/>
            <a:ext cx="5612310" cy="571695"/>
          </a:xfrm>
          <a:prstGeom prst="rect">
            <a:avLst/>
          </a:prstGeom>
        </p:spPr>
        <p:txBody>
          <a:bodyPr lIns="0" tIns="0" rIns="0" bIns="0" rtlCol="0" anchor="t">
            <a:spAutoFit/>
          </a:bodyPr>
          <a:lstStyle/>
          <a:p>
            <a:pPr algn="ctr">
              <a:lnSpc>
                <a:spcPts val="4759"/>
              </a:lnSpc>
            </a:pPr>
            <a:r>
              <a:rPr lang="en-US" sz="3400" dirty="0" err="1">
                <a:latin typeface="Times Neue Roman"/>
              </a:rPr>
              <a:t>Quan</a:t>
            </a:r>
            <a:r>
              <a:rPr lang="en-US" sz="3400" dirty="0">
                <a:latin typeface="Times Neue Roman"/>
              </a:rPr>
              <a:t> </a:t>
            </a:r>
            <a:r>
              <a:rPr lang="en-US" sz="3400" dirty="0" err="1">
                <a:latin typeface="Times Neue Roman"/>
              </a:rPr>
              <a:t>sát</a:t>
            </a:r>
            <a:r>
              <a:rPr lang="en-US" sz="3400" dirty="0">
                <a:latin typeface="Times Neue Roman"/>
              </a:rPr>
              <a:t> </a:t>
            </a:r>
            <a:r>
              <a:rPr lang="en-US" sz="3400" dirty="0" err="1">
                <a:latin typeface="Times Neue Roman"/>
              </a:rPr>
              <a:t>bảng</a:t>
            </a:r>
            <a:r>
              <a:rPr lang="en-US" sz="3400" dirty="0">
                <a:latin typeface="Times Neue Roman"/>
              </a:rPr>
              <a:t> </a:t>
            </a:r>
            <a:r>
              <a:rPr lang="en-US" sz="3400" dirty="0" err="1">
                <a:latin typeface="Times Neue Roman"/>
              </a:rPr>
              <a:t>tuần</a:t>
            </a:r>
            <a:r>
              <a:rPr lang="en-US" sz="3400" dirty="0">
                <a:latin typeface="Times Neue Roman"/>
              </a:rPr>
              <a:t> </a:t>
            </a:r>
            <a:r>
              <a:rPr lang="en-US" sz="3400" dirty="0" err="1">
                <a:latin typeface="Times Neue Roman"/>
              </a:rPr>
              <a:t>hoàn</a:t>
            </a:r>
            <a:r>
              <a:rPr lang="en-US" sz="3400" dirty="0">
                <a:latin typeface="Times Neue Roman"/>
              </a:rPr>
              <a:t> </a:t>
            </a:r>
            <a:r>
              <a:rPr lang="en-US" sz="3400" dirty="0" err="1">
                <a:latin typeface="Times Neue Roman"/>
              </a:rPr>
              <a:t>trả</a:t>
            </a:r>
            <a:r>
              <a:rPr lang="en-US" sz="3400" dirty="0">
                <a:latin typeface="Times Neue Roman"/>
              </a:rPr>
              <a:t> </a:t>
            </a:r>
            <a:r>
              <a:rPr lang="en-US" sz="3400" dirty="0" err="1">
                <a:latin typeface="Times Neue Roman"/>
              </a:rPr>
              <a:t>lời</a:t>
            </a:r>
            <a:r>
              <a:rPr lang="en-US" sz="3400" dirty="0">
                <a:latin typeface="Times Neue Roman"/>
              </a:rPr>
              <a:t>  </a:t>
            </a:r>
          </a:p>
        </p:txBody>
      </p:sp>
      <p:sp>
        <p:nvSpPr>
          <p:cNvPr id="19" name="TextBox 19"/>
          <p:cNvSpPr txBox="1"/>
          <p:nvPr/>
        </p:nvSpPr>
        <p:spPr>
          <a:xfrm>
            <a:off x="13335000" y="2543068"/>
            <a:ext cx="4247179" cy="3693319"/>
          </a:xfrm>
          <a:prstGeom prst="rect">
            <a:avLst/>
          </a:prstGeom>
        </p:spPr>
        <p:txBody>
          <a:bodyPr wrap="square" lIns="0" tIns="0" rIns="0" bIns="0" rtlCol="0" anchor="t">
            <a:spAutoFit/>
          </a:bodyPr>
          <a:lstStyle/>
          <a:p>
            <a:pPr>
              <a:lnSpc>
                <a:spcPts val="4759"/>
              </a:lnSpc>
            </a:pPr>
            <a:r>
              <a:rPr lang="en-US" sz="3400" dirty="0">
                <a:latin typeface="Times Neue Roman"/>
              </a:rPr>
              <a:t> </a:t>
            </a:r>
            <a:r>
              <a:rPr lang="en-US" sz="3400" dirty="0" err="1">
                <a:latin typeface="Times Neue Roman"/>
              </a:rPr>
              <a:t>Bảng</a:t>
            </a:r>
            <a:r>
              <a:rPr lang="en-US" sz="3400" dirty="0">
                <a:latin typeface="Times Neue Roman"/>
              </a:rPr>
              <a:t> </a:t>
            </a:r>
            <a:r>
              <a:rPr lang="en-US" sz="3400" dirty="0" err="1">
                <a:latin typeface="Times Neue Roman"/>
              </a:rPr>
              <a:t>tuần</a:t>
            </a:r>
            <a:r>
              <a:rPr lang="en-US" sz="3400" dirty="0">
                <a:latin typeface="Times Neue Roman"/>
              </a:rPr>
              <a:t> </a:t>
            </a:r>
            <a:r>
              <a:rPr lang="en-US" sz="3400" dirty="0" err="1">
                <a:latin typeface="Times Neue Roman"/>
              </a:rPr>
              <a:t>hoàn</a:t>
            </a:r>
            <a:r>
              <a:rPr lang="en-US" sz="3400" dirty="0">
                <a:latin typeface="Times Neue Roman"/>
              </a:rPr>
              <a:t> </a:t>
            </a:r>
            <a:r>
              <a:rPr lang="en-US" sz="3400" dirty="0" err="1">
                <a:latin typeface="Times Neue Roman"/>
              </a:rPr>
              <a:t>nguyên</a:t>
            </a:r>
            <a:r>
              <a:rPr lang="en-US" sz="3400" dirty="0">
                <a:latin typeface="Times Neue Roman"/>
              </a:rPr>
              <a:t> </a:t>
            </a:r>
            <a:r>
              <a:rPr lang="en-US" sz="3400" dirty="0" err="1">
                <a:latin typeface="Times Neue Roman"/>
              </a:rPr>
              <a:t>tố</a:t>
            </a:r>
            <a:r>
              <a:rPr lang="en-US" sz="3400" dirty="0">
                <a:latin typeface="Times Neue Roman"/>
              </a:rPr>
              <a:t> </a:t>
            </a:r>
            <a:r>
              <a:rPr lang="en-US" sz="3400" dirty="0" err="1">
                <a:latin typeface="Times Neue Roman"/>
              </a:rPr>
              <a:t>hóa</a:t>
            </a:r>
            <a:r>
              <a:rPr lang="en-US" sz="3400" dirty="0">
                <a:latin typeface="Times Neue Roman"/>
              </a:rPr>
              <a:t> </a:t>
            </a:r>
            <a:r>
              <a:rPr lang="en-US" sz="3400" dirty="0" err="1">
                <a:latin typeface="Times Neue Roman"/>
              </a:rPr>
              <a:t>học</a:t>
            </a:r>
            <a:r>
              <a:rPr lang="en-US" sz="3400" dirty="0">
                <a:latin typeface="Times Neue Roman"/>
              </a:rPr>
              <a:t> </a:t>
            </a:r>
            <a:r>
              <a:rPr lang="en-US" sz="3400" dirty="0" err="1">
                <a:latin typeface="Times Neue Roman"/>
              </a:rPr>
              <a:t>có</a:t>
            </a:r>
            <a:r>
              <a:rPr lang="en-US" sz="3400" dirty="0">
                <a:latin typeface="Times Neue Roman"/>
              </a:rPr>
              <a:t> </a:t>
            </a:r>
            <a:r>
              <a:rPr lang="en-US" sz="3400" dirty="0" err="1">
                <a:latin typeface="Times Neue Roman"/>
              </a:rPr>
              <a:t>mấy</a:t>
            </a:r>
            <a:r>
              <a:rPr lang="en-US" sz="3400" dirty="0">
                <a:latin typeface="Times Neue Roman"/>
              </a:rPr>
              <a:t> </a:t>
            </a:r>
            <a:r>
              <a:rPr lang="en-US" sz="3400" dirty="0" err="1">
                <a:latin typeface="Times Neue Roman"/>
              </a:rPr>
              <a:t>chu</a:t>
            </a:r>
            <a:r>
              <a:rPr lang="en-US" sz="3400" dirty="0">
                <a:latin typeface="Times Neue Roman"/>
              </a:rPr>
              <a:t> </a:t>
            </a:r>
            <a:r>
              <a:rPr lang="en-US" sz="3400" dirty="0" err="1">
                <a:latin typeface="Times Neue Roman"/>
              </a:rPr>
              <a:t>kì</a:t>
            </a:r>
            <a:r>
              <a:rPr lang="en-US" sz="3400" dirty="0">
                <a:latin typeface="Times Neue Roman"/>
              </a:rPr>
              <a:t>? </a:t>
            </a:r>
            <a:r>
              <a:rPr lang="en-US" sz="3400" dirty="0" err="1">
                <a:latin typeface="Times Neue Roman"/>
              </a:rPr>
              <a:t>Bao</a:t>
            </a:r>
            <a:r>
              <a:rPr lang="en-US" sz="3400" dirty="0">
                <a:latin typeface="Times Neue Roman"/>
              </a:rPr>
              <a:t> </a:t>
            </a:r>
            <a:r>
              <a:rPr lang="en-US" sz="3400" dirty="0" err="1">
                <a:latin typeface="Times Neue Roman"/>
              </a:rPr>
              <a:t>nhiêu</a:t>
            </a:r>
            <a:r>
              <a:rPr lang="en-US" sz="3400" dirty="0">
                <a:latin typeface="Times Neue Roman"/>
              </a:rPr>
              <a:t> </a:t>
            </a:r>
            <a:r>
              <a:rPr lang="en-US" sz="3400" dirty="0" err="1">
                <a:latin typeface="Times Neue Roman"/>
              </a:rPr>
              <a:t>chu</a:t>
            </a:r>
            <a:r>
              <a:rPr lang="en-US" sz="3400" dirty="0">
                <a:latin typeface="Times Neue Roman"/>
              </a:rPr>
              <a:t> </a:t>
            </a:r>
            <a:r>
              <a:rPr lang="en-US" sz="3400" dirty="0" err="1">
                <a:latin typeface="Times Neue Roman"/>
              </a:rPr>
              <a:t>kì</a:t>
            </a:r>
            <a:r>
              <a:rPr lang="en-US" sz="3400" dirty="0">
                <a:latin typeface="Times Neue Roman"/>
              </a:rPr>
              <a:t> </a:t>
            </a:r>
            <a:r>
              <a:rPr lang="en-US" sz="3400" dirty="0" err="1">
                <a:latin typeface="Times Neue Roman"/>
              </a:rPr>
              <a:t>lớn</a:t>
            </a:r>
            <a:r>
              <a:rPr lang="en-US" sz="3400" dirty="0">
                <a:latin typeface="Times Neue Roman"/>
              </a:rPr>
              <a:t>, </a:t>
            </a:r>
            <a:r>
              <a:rPr lang="en-US" sz="3400" dirty="0" err="1">
                <a:latin typeface="Times Neue Roman"/>
              </a:rPr>
              <a:t>bao</a:t>
            </a:r>
            <a:r>
              <a:rPr lang="en-US" sz="3400" dirty="0">
                <a:latin typeface="Times Neue Roman"/>
              </a:rPr>
              <a:t> </a:t>
            </a:r>
            <a:r>
              <a:rPr lang="en-US" sz="3400" dirty="0" err="1">
                <a:latin typeface="Times Neue Roman"/>
              </a:rPr>
              <a:t>nhiêu</a:t>
            </a:r>
            <a:r>
              <a:rPr lang="en-US" sz="3400" dirty="0">
                <a:latin typeface="Times Neue Roman"/>
              </a:rPr>
              <a:t> </a:t>
            </a:r>
            <a:r>
              <a:rPr lang="en-US" sz="3400" dirty="0" err="1">
                <a:latin typeface="Times Neue Roman"/>
              </a:rPr>
              <a:t>chu</a:t>
            </a:r>
            <a:r>
              <a:rPr lang="en-US" sz="3400" dirty="0">
                <a:latin typeface="Times Neue Roman"/>
              </a:rPr>
              <a:t> </a:t>
            </a:r>
            <a:r>
              <a:rPr lang="en-US" sz="3400" dirty="0" err="1">
                <a:latin typeface="Times Neue Roman"/>
              </a:rPr>
              <a:t>kì</a:t>
            </a:r>
            <a:r>
              <a:rPr lang="en-US" sz="3400" dirty="0">
                <a:latin typeface="Times Neue Roman"/>
              </a:rPr>
              <a:t> </a:t>
            </a:r>
            <a:r>
              <a:rPr lang="en-US" sz="3400" dirty="0" err="1">
                <a:latin typeface="Times Neue Roman"/>
              </a:rPr>
              <a:t>nhỏ</a:t>
            </a:r>
            <a:r>
              <a:rPr lang="en-US" sz="3400" dirty="0">
                <a:latin typeface="Times Neue Roman"/>
              </a:rPr>
              <a:t>?</a:t>
            </a:r>
          </a:p>
          <a:p>
            <a:pPr algn="ctr">
              <a:lnSpc>
                <a:spcPts val="4759"/>
              </a:lnSpc>
            </a:pPr>
            <a:endParaRPr lang="en-US" sz="3400" dirty="0">
              <a:latin typeface="Times Neue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276575" y="7132637"/>
            <a:ext cx="1477338" cy="2125667"/>
          </a:xfrm>
          <a:prstGeom prst="rect">
            <a:avLst/>
          </a:prstGeom>
        </p:spPr>
      </p:pic>
      <p:pic>
        <p:nvPicPr>
          <p:cNvPr id="7" name="Picture 7"/>
          <p:cNvPicPr>
            <a:picLocks noChangeAspect="1"/>
          </p:cNvPicPr>
          <p:nvPr/>
        </p:nvPicPr>
        <p:blipFill>
          <a:blip r:embed="rId4"/>
          <a:srcRect t="4138" r="6324" b="4138"/>
          <a:stretch>
            <a:fillRect/>
          </a:stretch>
        </p:blipFill>
        <p:spPr>
          <a:xfrm>
            <a:off x="4" y="2095500"/>
            <a:ext cx="12191995" cy="8174161"/>
          </a:xfrm>
          <a:prstGeom prst="rect">
            <a:avLst/>
          </a:prstGeom>
        </p:spPr>
      </p:pic>
      <p:sp>
        <p:nvSpPr>
          <p:cNvPr id="10" name="TextBox 10"/>
          <p:cNvSpPr txBox="1"/>
          <p:nvPr/>
        </p:nvSpPr>
        <p:spPr>
          <a:xfrm>
            <a:off x="7592884" y="4760339"/>
            <a:ext cx="112216" cy="615553"/>
          </a:xfrm>
          <a:prstGeom prst="rect">
            <a:avLst/>
          </a:prstGeom>
        </p:spPr>
        <p:txBody>
          <a:bodyPr lIns="0" tIns="0" rIns="0" bIns="0" rtlCol="0" anchor="t">
            <a:spAutoFit/>
          </a:bodyPr>
          <a:lstStyle/>
          <a:p>
            <a:pPr algn="ctr">
              <a:lnSpc>
                <a:spcPts val="4759"/>
              </a:lnSpc>
            </a:pPr>
            <a:r>
              <a:rPr lang="en-US" sz="3400">
                <a:solidFill>
                  <a:srgbClr val="C00000"/>
                </a:solidFill>
                <a:latin typeface="Noto Sans"/>
              </a:rPr>
              <a:t> </a:t>
            </a:r>
          </a:p>
        </p:txBody>
      </p:sp>
      <p:sp>
        <p:nvSpPr>
          <p:cNvPr id="16" name="TextBox 16"/>
          <p:cNvSpPr txBox="1"/>
          <p:nvPr/>
        </p:nvSpPr>
        <p:spPr>
          <a:xfrm>
            <a:off x="6331365" y="6578605"/>
            <a:ext cx="9526" cy="615553"/>
          </a:xfrm>
          <a:prstGeom prst="rect">
            <a:avLst/>
          </a:prstGeom>
        </p:spPr>
        <p:txBody>
          <a:bodyPr lIns="0" tIns="0" rIns="0" bIns="0" rtlCol="0" anchor="t">
            <a:spAutoFit/>
          </a:bodyPr>
          <a:lstStyle/>
          <a:p>
            <a:pPr algn="ctr">
              <a:lnSpc>
                <a:spcPts val="4759"/>
              </a:lnSpc>
            </a:pPr>
            <a:endParaRPr>
              <a:solidFill>
                <a:srgbClr val="C00000"/>
              </a:solidFill>
            </a:endParaRPr>
          </a:p>
        </p:txBody>
      </p:sp>
      <p:sp>
        <p:nvSpPr>
          <p:cNvPr id="17" name="TextBox 17"/>
          <p:cNvSpPr txBox="1"/>
          <p:nvPr/>
        </p:nvSpPr>
        <p:spPr>
          <a:xfrm>
            <a:off x="-1230547" y="60722"/>
            <a:ext cx="14653096" cy="628377"/>
          </a:xfrm>
          <a:prstGeom prst="rect">
            <a:avLst/>
          </a:prstGeom>
        </p:spPr>
        <p:txBody>
          <a:bodyPr lIns="0" tIns="0" rIns="0" bIns="0" rtlCol="0" anchor="t">
            <a:spAutoFit/>
          </a:bodyPr>
          <a:lstStyle/>
          <a:p>
            <a:pPr algn="ctr">
              <a:lnSpc>
                <a:spcPts val="4852"/>
              </a:lnSpc>
            </a:pPr>
            <a:r>
              <a:rPr lang="en-US" sz="3400" dirty="0">
                <a:solidFill>
                  <a:srgbClr val="C00000"/>
                </a:solidFill>
                <a:latin typeface="Times Neue Roman"/>
              </a:rPr>
              <a:t> c. </a:t>
            </a:r>
            <a:r>
              <a:rPr lang="en-US" sz="3400" dirty="0" err="1">
                <a:solidFill>
                  <a:srgbClr val="C00000"/>
                </a:solidFill>
                <a:latin typeface="Times Neue Roman"/>
              </a:rPr>
              <a:t>Tìm</a:t>
            </a:r>
            <a:r>
              <a:rPr lang="en-US" sz="3400" dirty="0">
                <a:solidFill>
                  <a:srgbClr val="C00000"/>
                </a:solidFill>
                <a:latin typeface="Times Neue Roman"/>
              </a:rPr>
              <a:t> </a:t>
            </a:r>
            <a:r>
              <a:rPr lang="en-US" sz="3400" dirty="0" err="1">
                <a:solidFill>
                  <a:srgbClr val="C00000"/>
                </a:solidFill>
                <a:latin typeface="Times Neue Roman"/>
              </a:rPr>
              <a:t>hiểu</a:t>
            </a:r>
            <a:r>
              <a:rPr lang="en-US" sz="3400" dirty="0">
                <a:solidFill>
                  <a:srgbClr val="C00000"/>
                </a:solidFill>
                <a:latin typeface="Times Neue Roman"/>
              </a:rPr>
              <a:t> </a:t>
            </a:r>
            <a:r>
              <a:rPr lang="en-US" sz="3400" dirty="0" err="1">
                <a:solidFill>
                  <a:srgbClr val="C00000"/>
                </a:solidFill>
                <a:latin typeface="Times Neue Roman"/>
              </a:rPr>
              <a:t>về</a:t>
            </a:r>
            <a:r>
              <a:rPr lang="en-US" sz="3400" dirty="0">
                <a:solidFill>
                  <a:srgbClr val="C00000"/>
                </a:solidFill>
                <a:latin typeface="Times Neue Roman"/>
              </a:rPr>
              <a:t> chu </a:t>
            </a:r>
            <a:r>
              <a:rPr lang="en-US" sz="3400" dirty="0" err="1">
                <a:solidFill>
                  <a:srgbClr val="C00000"/>
                </a:solidFill>
                <a:latin typeface="Times Neue Roman"/>
              </a:rPr>
              <a:t>kì</a:t>
            </a:r>
            <a:r>
              <a:rPr lang="en-US" sz="3400" dirty="0">
                <a:solidFill>
                  <a:srgbClr val="C00000"/>
                </a:solidFill>
                <a:latin typeface="Times Neue Roman"/>
              </a:rPr>
              <a:t> </a:t>
            </a:r>
            <a:r>
              <a:rPr lang="en-US" sz="3400" dirty="0" err="1">
                <a:solidFill>
                  <a:srgbClr val="C00000"/>
                </a:solidFill>
                <a:latin typeface="Times Neue Roman"/>
              </a:rPr>
              <a:t>trong</a:t>
            </a:r>
            <a:r>
              <a:rPr lang="en-US" sz="3400" dirty="0">
                <a:solidFill>
                  <a:srgbClr val="C00000"/>
                </a:solidFill>
                <a:latin typeface="Times Neue Roman"/>
              </a:rPr>
              <a:t> </a:t>
            </a:r>
            <a:r>
              <a:rPr lang="en-US" sz="3400" dirty="0" err="1">
                <a:solidFill>
                  <a:srgbClr val="C00000"/>
                </a:solidFill>
                <a:latin typeface="Times Neue Roman"/>
              </a:rPr>
              <a:t>bảng</a:t>
            </a:r>
            <a:r>
              <a:rPr lang="en-US" sz="3400" dirty="0">
                <a:solidFill>
                  <a:srgbClr val="C00000"/>
                </a:solidFill>
                <a:latin typeface="Times Neue Roman"/>
              </a:rPr>
              <a:t> </a:t>
            </a:r>
            <a:r>
              <a:rPr lang="en-US" sz="3400" dirty="0" err="1">
                <a:solidFill>
                  <a:srgbClr val="C00000"/>
                </a:solidFill>
                <a:latin typeface="Times Neue Roman"/>
              </a:rPr>
              <a:t>tuần</a:t>
            </a:r>
            <a:r>
              <a:rPr lang="en-US" sz="3400" dirty="0">
                <a:solidFill>
                  <a:srgbClr val="C00000"/>
                </a:solidFill>
                <a:latin typeface="Times Neue Roman"/>
              </a:rPr>
              <a:t> </a:t>
            </a:r>
            <a:r>
              <a:rPr lang="en-US" sz="3400" dirty="0" err="1">
                <a:solidFill>
                  <a:srgbClr val="C00000"/>
                </a:solidFill>
                <a:latin typeface="Times Neue Roman"/>
              </a:rPr>
              <a:t>hoàn</a:t>
            </a:r>
            <a:r>
              <a:rPr lang="en-US" sz="3400" dirty="0">
                <a:solidFill>
                  <a:srgbClr val="C00000"/>
                </a:solidFill>
                <a:latin typeface="Times Neue Roman"/>
              </a:rPr>
              <a:t> </a:t>
            </a:r>
            <a:r>
              <a:rPr lang="en-US" sz="3400" dirty="0" err="1">
                <a:solidFill>
                  <a:srgbClr val="C00000"/>
                </a:solidFill>
                <a:latin typeface="Times Neue Roman"/>
              </a:rPr>
              <a:t>các</a:t>
            </a:r>
            <a:r>
              <a:rPr lang="en-US" sz="3400" dirty="0">
                <a:solidFill>
                  <a:srgbClr val="C00000"/>
                </a:solidFill>
                <a:latin typeface="Times Neue Roman"/>
              </a:rPr>
              <a:t> </a:t>
            </a:r>
            <a:r>
              <a:rPr lang="en-US" sz="3400" dirty="0" err="1">
                <a:solidFill>
                  <a:srgbClr val="C00000"/>
                </a:solidFill>
                <a:latin typeface="Times Neue Roman"/>
              </a:rPr>
              <a:t>nguyên</a:t>
            </a:r>
            <a:r>
              <a:rPr lang="en-US" sz="3400" dirty="0">
                <a:solidFill>
                  <a:srgbClr val="C00000"/>
                </a:solidFill>
                <a:latin typeface="Times Neue Roman"/>
              </a:rPr>
              <a:t> </a:t>
            </a:r>
            <a:r>
              <a:rPr lang="en-US" sz="3400" dirty="0" err="1">
                <a:solidFill>
                  <a:srgbClr val="C00000"/>
                </a:solidFill>
                <a:latin typeface="Times Neue Roman"/>
              </a:rPr>
              <a:t>tố</a:t>
            </a:r>
            <a:r>
              <a:rPr lang="en-US" sz="3400" dirty="0">
                <a:solidFill>
                  <a:srgbClr val="C00000"/>
                </a:solidFill>
                <a:latin typeface="Times Neue Roman"/>
              </a:rPr>
              <a:t> </a:t>
            </a:r>
            <a:r>
              <a:rPr lang="en-US" sz="3400" dirty="0" err="1">
                <a:solidFill>
                  <a:srgbClr val="C00000"/>
                </a:solidFill>
                <a:latin typeface="Times Neue Roman"/>
              </a:rPr>
              <a:t>hóa</a:t>
            </a:r>
            <a:r>
              <a:rPr lang="en-US" sz="3400" dirty="0">
                <a:solidFill>
                  <a:srgbClr val="C00000"/>
                </a:solidFill>
                <a:latin typeface="Times Neue Roman"/>
              </a:rPr>
              <a:t> </a:t>
            </a:r>
            <a:r>
              <a:rPr lang="en-US" sz="3400" dirty="0" err="1">
                <a:solidFill>
                  <a:srgbClr val="C00000"/>
                </a:solidFill>
                <a:latin typeface="Times Neue Roman"/>
              </a:rPr>
              <a:t>học</a:t>
            </a:r>
            <a:endParaRPr lang="en-US" sz="3400" dirty="0">
              <a:solidFill>
                <a:srgbClr val="C00000"/>
              </a:solidFill>
              <a:latin typeface="Times Neue Roman"/>
            </a:endParaRPr>
          </a:p>
        </p:txBody>
      </p:sp>
      <p:sp>
        <p:nvSpPr>
          <p:cNvPr id="18" name="TextBox 18"/>
          <p:cNvSpPr txBox="1"/>
          <p:nvPr/>
        </p:nvSpPr>
        <p:spPr>
          <a:xfrm>
            <a:off x="2786570" y="827846"/>
            <a:ext cx="7279332" cy="571695"/>
          </a:xfrm>
          <a:prstGeom prst="rect">
            <a:avLst/>
          </a:prstGeom>
        </p:spPr>
        <p:txBody>
          <a:bodyPr lIns="0" tIns="0" rIns="0" bIns="0" rtlCol="0" anchor="t">
            <a:spAutoFit/>
          </a:bodyPr>
          <a:lstStyle/>
          <a:p>
            <a:pPr algn="ctr">
              <a:lnSpc>
                <a:spcPts val="4759"/>
              </a:lnSpc>
            </a:pPr>
            <a:r>
              <a:rPr lang="en-US" sz="3400" dirty="0" err="1">
                <a:latin typeface="Times Neue Roman"/>
              </a:rPr>
              <a:t>Quan</a:t>
            </a:r>
            <a:r>
              <a:rPr lang="en-US" sz="3400" dirty="0">
                <a:latin typeface="Times Neue Roman"/>
              </a:rPr>
              <a:t> </a:t>
            </a:r>
            <a:r>
              <a:rPr lang="en-US" sz="3400" dirty="0" err="1">
                <a:latin typeface="Times Neue Roman"/>
              </a:rPr>
              <a:t>sát</a:t>
            </a:r>
            <a:r>
              <a:rPr lang="en-US" sz="3400" dirty="0">
                <a:latin typeface="Times Neue Roman"/>
              </a:rPr>
              <a:t> </a:t>
            </a:r>
            <a:r>
              <a:rPr lang="en-US" sz="3400" dirty="0" err="1">
                <a:latin typeface="Times Neue Roman"/>
              </a:rPr>
              <a:t>bảng</a:t>
            </a:r>
            <a:r>
              <a:rPr lang="en-US" sz="3400" dirty="0">
                <a:latin typeface="Times Neue Roman"/>
              </a:rPr>
              <a:t> </a:t>
            </a:r>
            <a:r>
              <a:rPr lang="en-US" sz="3400" dirty="0" err="1">
                <a:latin typeface="Times Neue Roman"/>
              </a:rPr>
              <a:t>tuần</a:t>
            </a:r>
            <a:r>
              <a:rPr lang="en-US" sz="3400" dirty="0">
                <a:latin typeface="Times Neue Roman"/>
              </a:rPr>
              <a:t> </a:t>
            </a:r>
            <a:r>
              <a:rPr lang="en-US" sz="3400" dirty="0" err="1">
                <a:latin typeface="Times Neue Roman"/>
              </a:rPr>
              <a:t>hoàn</a:t>
            </a:r>
            <a:r>
              <a:rPr lang="en-US" sz="3400" dirty="0">
                <a:latin typeface="Times Neue Roman"/>
              </a:rPr>
              <a:t> </a:t>
            </a:r>
            <a:r>
              <a:rPr lang="en-US" sz="3400" dirty="0" err="1">
                <a:latin typeface="Times Neue Roman"/>
              </a:rPr>
              <a:t>thảo</a:t>
            </a:r>
            <a:r>
              <a:rPr lang="en-US" sz="3400" dirty="0">
                <a:latin typeface="Times Neue Roman"/>
              </a:rPr>
              <a:t> </a:t>
            </a:r>
            <a:r>
              <a:rPr lang="en-US" sz="3400" dirty="0" err="1">
                <a:latin typeface="Times Neue Roman"/>
              </a:rPr>
              <a:t>luận</a:t>
            </a:r>
            <a:r>
              <a:rPr lang="en-US" sz="3400" dirty="0">
                <a:latin typeface="Times Neue Roman"/>
              </a:rPr>
              <a:t> </a:t>
            </a:r>
            <a:r>
              <a:rPr lang="en-US" sz="3400" dirty="0" err="1">
                <a:latin typeface="Times Neue Roman"/>
              </a:rPr>
              <a:t>nhóm</a:t>
            </a:r>
            <a:r>
              <a:rPr lang="en-US" sz="3400" dirty="0">
                <a:latin typeface="Times Neue Roman"/>
              </a:rPr>
              <a:t>  </a:t>
            </a:r>
          </a:p>
        </p:txBody>
      </p:sp>
      <p:sp>
        <p:nvSpPr>
          <p:cNvPr id="19" name="TextBox 19"/>
          <p:cNvSpPr txBox="1"/>
          <p:nvPr/>
        </p:nvSpPr>
        <p:spPr>
          <a:xfrm>
            <a:off x="12478580" y="2933700"/>
            <a:ext cx="5638800" cy="5539978"/>
          </a:xfrm>
          <a:prstGeom prst="rect">
            <a:avLst/>
          </a:prstGeom>
        </p:spPr>
        <p:txBody>
          <a:bodyPr wrap="square" lIns="0" tIns="0" rIns="0" bIns="0" rtlCol="0" anchor="t">
            <a:spAutoFit/>
          </a:bodyPr>
          <a:lstStyle/>
          <a:p>
            <a:pPr>
              <a:lnSpc>
                <a:spcPts val="4759"/>
              </a:lnSpc>
            </a:pPr>
            <a:r>
              <a:rPr lang="en-US" sz="3400" dirty="0" err="1">
                <a:latin typeface="Times Neue Roman"/>
              </a:rPr>
              <a:t>Phiếu</a:t>
            </a:r>
            <a:r>
              <a:rPr lang="en-US" sz="3400" dirty="0">
                <a:latin typeface="Times Neue Roman"/>
              </a:rPr>
              <a:t> </a:t>
            </a:r>
            <a:r>
              <a:rPr lang="en-US" sz="3400" dirty="0" err="1">
                <a:latin typeface="Times Neue Roman"/>
              </a:rPr>
              <a:t>học</a:t>
            </a:r>
            <a:r>
              <a:rPr lang="en-US" sz="3400" dirty="0">
                <a:latin typeface="Times Neue Roman"/>
              </a:rPr>
              <a:t> </a:t>
            </a:r>
            <a:r>
              <a:rPr lang="en-US" sz="3400" dirty="0" err="1">
                <a:latin typeface="Times Neue Roman"/>
              </a:rPr>
              <a:t>tập</a:t>
            </a:r>
            <a:endParaRPr lang="en-US" sz="3400" dirty="0">
              <a:latin typeface="Times Neue Roman"/>
            </a:endParaRPr>
          </a:p>
          <a:p>
            <a:pPr>
              <a:lnSpc>
                <a:spcPts val="4759"/>
              </a:lnSpc>
            </a:pPr>
            <a:r>
              <a:rPr lang="en-US" sz="3400" dirty="0" err="1">
                <a:latin typeface="Times Neue Roman"/>
              </a:rPr>
              <a:t>Câu</a:t>
            </a:r>
            <a:r>
              <a:rPr lang="en-US" sz="3400" dirty="0">
                <a:latin typeface="Times Neue Roman"/>
              </a:rPr>
              <a:t> 1.Mỗi </a:t>
            </a:r>
            <a:r>
              <a:rPr lang="en-US" sz="3400" dirty="0" err="1">
                <a:latin typeface="Times Neue Roman"/>
              </a:rPr>
              <a:t>chu</a:t>
            </a:r>
            <a:r>
              <a:rPr lang="en-US" sz="3400" dirty="0">
                <a:latin typeface="Times Neue Roman"/>
              </a:rPr>
              <a:t> </a:t>
            </a:r>
            <a:r>
              <a:rPr lang="en-US" sz="3400" dirty="0" err="1">
                <a:latin typeface="Times Neue Roman"/>
              </a:rPr>
              <a:t>kì</a:t>
            </a:r>
            <a:r>
              <a:rPr lang="en-US" sz="3400" dirty="0">
                <a:latin typeface="Times Neue Roman"/>
              </a:rPr>
              <a:t> </a:t>
            </a:r>
            <a:r>
              <a:rPr lang="en-US" sz="3400" dirty="0" err="1">
                <a:latin typeface="Times Neue Roman"/>
              </a:rPr>
              <a:t>bắt</a:t>
            </a:r>
            <a:r>
              <a:rPr lang="en-US" sz="3400" dirty="0">
                <a:latin typeface="Times Neue Roman"/>
              </a:rPr>
              <a:t> </a:t>
            </a:r>
            <a:r>
              <a:rPr lang="en-US" sz="3400" dirty="0" err="1">
                <a:latin typeface="Times Neue Roman"/>
              </a:rPr>
              <a:t>đầu</a:t>
            </a:r>
            <a:r>
              <a:rPr lang="en-US" sz="3400" dirty="0">
                <a:latin typeface="Times Neue Roman"/>
              </a:rPr>
              <a:t> </a:t>
            </a:r>
            <a:r>
              <a:rPr lang="en-US" sz="3400" dirty="0" err="1">
                <a:latin typeface="Times Neue Roman"/>
              </a:rPr>
              <a:t>từ</a:t>
            </a:r>
            <a:r>
              <a:rPr lang="en-US" sz="3400" dirty="0">
                <a:latin typeface="Times Neue Roman"/>
              </a:rPr>
              <a:t> </a:t>
            </a:r>
            <a:r>
              <a:rPr lang="en-US" sz="3400" dirty="0" err="1">
                <a:latin typeface="Times Neue Roman"/>
              </a:rPr>
              <a:t>nhóm</a:t>
            </a:r>
            <a:r>
              <a:rPr lang="en-US" sz="3400" dirty="0">
                <a:latin typeface="Times Neue Roman"/>
              </a:rPr>
              <a:t> </a:t>
            </a:r>
            <a:r>
              <a:rPr lang="en-US" sz="3400" dirty="0" err="1">
                <a:latin typeface="Times Neue Roman"/>
              </a:rPr>
              <a:t>nào</a:t>
            </a:r>
            <a:r>
              <a:rPr lang="en-US" sz="3400" dirty="0">
                <a:latin typeface="Times Neue Roman"/>
              </a:rPr>
              <a:t> </a:t>
            </a:r>
            <a:r>
              <a:rPr lang="en-US" sz="3400" dirty="0" err="1">
                <a:latin typeface="Times Neue Roman"/>
              </a:rPr>
              <a:t>và</a:t>
            </a:r>
            <a:r>
              <a:rPr lang="en-US" sz="3400" dirty="0">
                <a:latin typeface="Times Neue Roman"/>
              </a:rPr>
              <a:t> </a:t>
            </a:r>
            <a:r>
              <a:rPr lang="en-US" sz="3400" dirty="0" err="1">
                <a:latin typeface="Times Neue Roman"/>
              </a:rPr>
              <a:t>kết</a:t>
            </a:r>
            <a:r>
              <a:rPr lang="en-US" sz="3400" dirty="0">
                <a:latin typeface="Times Neue Roman"/>
              </a:rPr>
              <a:t> </a:t>
            </a:r>
            <a:r>
              <a:rPr lang="en-US" sz="3400" dirty="0" err="1">
                <a:latin typeface="Times Neue Roman"/>
              </a:rPr>
              <a:t>thúc</a:t>
            </a:r>
            <a:r>
              <a:rPr lang="en-US" sz="3400" dirty="0">
                <a:latin typeface="Times Neue Roman"/>
              </a:rPr>
              <a:t> ở </a:t>
            </a:r>
            <a:r>
              <a:rPr lang="en-US" sz="3400" dirty="0" err="1">
                <a:latin typeface="Times Neue Roman"/>
              </a:rPr>
              <a:t>nhóm</a:t>
            </a:r>
            <a:r>
              <a:rPr lang="en-US" sz="3400" dirty="0">
                <a:latin typeface="Times Neue Roman"/>
              </a:rPr>
              <a:t> </a:t>
            </a:r>
            <a:r>
              <a:rPr lang="en-US" sz="3400" dirty="0" err="1">
                <a:latin typeface="Times Neue Roman"/>
              </a:rPr>
              <a:t>nào</a:t>
            </a:r>
            <a:r>
              <a:rPr lang="en-US" sz="3400" dirty="0">
                <a:latin typeface="Times Neue Roman"/>
              </a:rPr>
              <a:t>?</a:t>
            </a:r>
          </a:p>
          <a:p>
            <a:pPr>
              <a:lnSpc>
                <a:spcPts val="4759"/>
              </a:lnSpc>
            </a:pPr>
            <a:r>
              <a:rPr lang="en-US" sz="3400" dirty="0" err="1">
                <a:latin typeface="Times Neue Roman"/>
              </a:rPr>
              <a:t>Câu</a:t>
            </a:r>
            <a:r>
              <a:rPr lang="en-US" sz="3400" dirty="0">
                <a:latin typeface="Times Neue Roman"/>
              </a:rPr>
              <a:t> 2.  </a:t>
            </a:r>
            <a:r>
              <a:rPr lang="en-US" sz="3400" dirty="0" err="1">
                <a:latin typeface="Times Neue Roman"/>
              </a:rPr>
              <a:t>Em</a:t>
            </a:r>
            <a:r>
              <a:rPr lang="en-US" sz="3400" dirty="0">
                <a:latin typeface="Times Neue Roman"/>
              </a:rPr>
              <a:t> </a:t>
            </a:r>
            <a:r>
              <a:rPr lang="en-US" sz="3400" dirty="0" err="1">
                <a:latin typeface="Times Neue Roman"/>
              </a:rPr>
              <a:t>hãy</a:t>
            </a:r>
            <a:r>
              <a:rPr lang="en-US" sz="3400" dirty="0">
                <a:latin typeface="Times Neue Roman"/>
              </a:rPr>
              <a:t> </a:t>
            </a:r>
            <a:r>
              <a:rPr lang="en-US" sz="3400" dirty="0" err="1">
                <a:latin typeface="Times Neue Roman"/>
              </a:rPr>
              <a:t>chỉ</a:t>
            </a:r>
            <a:r>
              <a:rPr lang="en-US" sz="3400" dirty="0">
                <a:latin typeface="Times Neue Roman"/>
              </a:rPr>
              <a:t> </a:t>
            </a:r>
            <a:r>
              <a:rPr lang="en-US" sz="3400" dirty="0" err="1">
                <a:latin typeface="Times Neue Roman"/>
              </a:rPr>
              <a:t>sự</a:t>
            </a:r>
            <a:r>
              <a:rPr lang="en-US" sz="3400" dirty="0">
                <a:latin typeface="Times Neue Roman"/>
              </a:rPr>
              <a:t> </a:t>
            </a:r>
            <a:r>
              <a:rPr lang="en-US" sz="3400" dirty="0" err="1">
                <a:latin typeface="Times Neue Roman"/>
              </a:rPr>
              <a:t>tuần</a:t>
            </a:r>
            <a:r>
              <a:rPr lang="en-US" sz="3400" dirty="0">
                <a:latin typeface="Times Neue Roman"/>
              </a:rPr>
              <a:t> </a:t>
            </a:r>
            <a:r>
              <a:rPr lang="en-US" sz="3400" dirty="0" err="1">
                <a:latin typeface="Times Neue Roman"/>
              </a:rPr>
              <a:t>hoàn</a:t>
            </a:r>
            <a:r>
              <a:rPr lang="en-US" sz="3400" dirty="0">
                <a:latin typeface="Times Neue Roman"/>
              </a:rPr>
              <a:t> ở </a:t>
            </a:r>
            <a:r>
              <a:rPr lang="en-US" sz="3400" dirty="0" err="1">
                <a:latin typeface="Times Neue Roman"/>
              </a:rPr>
              <a:t>mỗi</a:t>
            </a:r>
            <a:r>
              <a:rPr lang="en-US" sz="3400" dirty="0">
                <a:latin typeface="Times Neue Roman"/>
              </a:rPr>
              <a:t> </a:t>
            </a:r>
            <a:r>
              <a:rPr lang="en-US" sz="3400" dirty="0" err="1">
                <a:latin typeface="Times Neue Roman"/>
              </a:rPr>
              <a:t>chu</a:t>
            </a:r>
            <a:r>
              <a:rPr lang="en-US" sz="3400" dirty="0">
                <a:latin typeface="Times Neue Roman"/>
              </a:rPr>
              <a:t> </a:t>
            </a:r>
            <a:r>
              <a:rPr lang="en-US" sz="3400" dirty="0" err="1">
                <a:latin typeface="Times Neue Roman"/>
              </a:rPr>
              <a:t>kì</a:t>
            </a:r>
            <a:r>
              <a:rPr lang="en-US" sz="3400" dirty="0">
                <a:latin typeface="Times Neue Roman"/>
              </a:rPr>
              <a:t> </a:t>
            </a:r>
            <a:r>
              <a:rPr lang="en-US" sz="3400" dirty="0" err="1">
                <a:latin typeface="Times Neue Roman"/>
              </a:rPr>
              <a:t>trong</a:t>
            </a:r>
            <a:r>
              <a:rPr lang="en-US" sz="3400" dirty="0">
                <a:latin typeface="Times Neue Roman"/>
              </a:rPr>
              <a:t> </a:t>
            </a:r>
            <a:r>
              <a:rPr lang="en-US" sz="3400" dirty="0" err="1">
                <a:latin typeface="Times Neue Roman"/>
              </a:rPr>
              <a:t>bảng</a:t>
            </a:r>
            <a:r>
              <a:rPr lang="en-US" sz="3400" dirty="0">
                <a:latin typeface="Times Neue Roman"/>
              </a:rPr>
              <a:t> </a:t>
            </a:r>
            <a:r>
              <a:rPr lang="en-US" sz="3400" dirty="0" err="1">
                <a:latin typeface="Times Neue Roman"/>
              </a:rPr>
              <a:t>tuần</a:t>
            </a:r>
            <a:r>
              <a:rPr lang="en-US" sz="3400" dirty="0">
                <a:latin typeface="Times Neue Roman"/>
              </a:rPr>
              <a:t> </a:t>
            </a:r>
            <a:r>
              <a:rPr lang="en-US" sz="3400" dirty="0" err="1">
                <a:latin typeface="Times Neue Roman"/>
              </a:rPr>
              <a:t>hoàn</a:t>
            </a:r>
            <a:r>
              <a:rPr lang="en-US" sz="3400" dirty="0">
                <a:latin typeface="Times Neue Roman"/>
              </a:rPr>
              <a:t> </a:t>
            </a:r>
            <a:r>
              <a:rPr lang="en-US" sz="3400" dirty="0" err="1">
                <a:latin typeface="Times Neue Roman"/>
              </a:rPr>
              <a:t>các</a:t>
            </a:r>
            <a:r>
              <a:rPr lang="en-US" sz="3400" dirty="0">
                <a:latin typeface="Times Neue Roman"/>
              </a:rPr>
              <a:t> </a:t>
            </a:r>
            <a:r>
              <a:rPr lang="en-US" sz="3400" dirty="0" err="1">
                <a:latin typeface="Times Neue Roman"/>
              </a:rPr>
              <a:t>nguyên</a:t>
            </a:r>
            <a:r>
              <a:rPr lang="en-US" sz="3400" dirty="0">
                <a:latin typeface="Times Neue Roman"/>
              </a:rPr>
              <a:t> </a:t>
            </a:r>
            <a:r>
              <a:rPr lang="en-US" sz="3400" dirty="0" err="1">
                <a:latin typeface="Times Neue Roman"/>
              </a:rPr>
              <a:t>tố</a:t>
            </a:r>
            <a:r>
              <a:rPr lang="en-US" sz="3400" dirty="0">
                <a:latin typeface="Times Neue Roman"/>
              </a:rPr>
              <a:t> </a:t>
            </a:r>
            <a:r>
              <a:rPr lang="en-US" sz="3400" dirty="0" err="1">
                <a:latin typeface="Times Neue Roman"/>
              </a:rPr>
              <a:t>hóa</a:t>
            </a:r>
            <a:r>
              <a:rPr lang="en-US" sz="3400" dirty="0">
                <a:latin typeface="Times Neue Roman"/>
              </a:rPr>
              <a:t> </a:t>
            </a:r>
            <a:r>
              <a:rPr lang="en-US" sz="3400" dirty="0" err="1">
                <a:latin typeface="Times Neue Roman"/>
              </a:rPr>
              <a:t>học</a:t>
            </a:r>
            <a:r>
              <a:rPr lang="en-US" sz="3400" dirty="0">
                <a:latin typeface="Times Neue Roman"/>
              </a:rPr>
              <a:t>?</a:t>
            </a:r>
          </a:p>
          <a:p>
            <a:pPr>
              <a:lnSpc>
                <a:spcPts val="4759"/>
              </a:lnSpc>
            </a:pPr>
            <a:endParaRPr lang="en-US" sz="3400" dirty="0">
              <a:latin typeface="Times Neue Roman"/>
            </a:endParaRPr>
          </a:p>
          <a:p>
            <a:pPr>
              <a:lnSpc>
                <a:spcPts val="4759"/>
              </a:lnSpc>
            </a:pPr>
            <a:endParaRPr lang="en-US" sz="3400" dirty="0">
              <a:latin typeface="Times Neue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9"/>
          <p:cNvSpPr txBox="1"/>
          <p:nvPr/>
        </p:nvSpPr>
        <p:spPr>
          <a:xfrm>
            <a:off x="7592884" y="4760339"/>
            <a:ext cx="112216" cy="615553"/>
          </a:xfrm>
          <a:prstGeom prst="rect">
            <a:avLst/>
          </a:prstGeom>
        </p:spPr>
        <p:txBody>
          <a:bodyPr lIns="0" tIns="0" rIns="0" bIns="0" rtlCol="0" anchor="t">
            <a:spAutoFit/>
          </a:bodyPr>
          <a:lstStyle/>
          <a:p>
            <a:pPr algn="ctr">
              <a:lnSpc>
                <a:spcPts val="4759"/>
              </a:lnSpc>
            </a:pPr>
            <a:r>
              <a:rPr lang="en-US" sz="3400">
                <a:solidFill>
                  <a:srgbClr val="C00000"/>
                </a:solidFill>
                <a:latin typeface="Noto Sans"/>
              </a:rPr>
              <a:t> </a:t>
            </a:r>
          </a:p>
        </p:txBody>
      </p:sp>
      <p:sp>
        <p:nvSpPr>
          <p:cNvPr id="15" name="TextBox 15"/>
          <p:cNvSpPr txBox="1"/>
          <p:nvPr/>
        </p:nvSpPr>
        <p:spPr>
          <a:xfrm>
            <a:off x="6331365" y="6578605"/>
            <a:ext cx="9526" cy="615553"/>
          </a:xfrm>
          <a:prstGeom prst="rect">
            <a:avLst/>
          </a:prstGeom>
        </p:spPr>
        <p:txBody>
          <a:bodyPr lIns="0" tIns="0" rIns="0" bIns="0" rtlCol="0" anchor="t">
            <a:spAutoFit/>
          </a:bodyPr>
          <a:lstStyle/>
          <a:p>
            <a:pPr algn="ctr">
              <a:lnSpc>
                <a:spcPts val="4759"/>
              </a:lnSpc>
            </a:pPr>
            <a:endParaRPr>
              <a:solidFill>
                <a:srgbClr val="C00000"/>
              </a:solidFill>
            </a:endParaRPr>
          </a:p>
        </p:txBody>
      </p:sp>
      <p:sp>
        <p:nvSpPr>
          <p:cNvPr id="16" name="TextBox 16"/>
          <p:cNvSpPr txBox="1"/>
          <p:nvPr/>
        </p:nvSpPr>
        <p:spPr>
          <a:xfrm>
            <a:off x="0" y="279994"/>
            <a:ext cx="14653096" cy="587790"/>
          </a:xfrm>
          <a:prstGeom prst="rect">
            <a:avLst/>
          </a:prstGeom>
        </p:spPr>
        <p:txBody>
          <a:bodyPr lIns="0" tIns="0" rIns="0" bIns="0" rtlCol="0" anchor="t">
            <a:spAutoFit/>
          </a:bodyPr>
          <a:lstStyle/>
          <a:p>
            <a:pPr algn="ctr">
              <a:lnSpc>
                <a:spcPts val="4852"/>
              </a:lnSpc>
            </a:pPr>
            <a:r>
              <a:rPr lang="en-US" sz="3600" dirty="0">
                <a:solidFill>
                  <a:srgbClr val="C00000"/>
                </a:solidFill>
                <a:latin typeface="Times Neue Roman"/>
              </a:rPr>
              <a:t> c. </a:t>
            </a:r>
            <a:r>
              <a:rPr lang="en-US" sz="3600" dirty="0" err="1">
                <a:solidFill>
                  <a:srgbClr val="C00000"/>
                </a:solidFill>
                <a:latin typeface="Times Neue Roman"/>
              </a:rPr>
              <a:t>Tìm</a:t>
            </a:r>
            <a:r>
              <a:rPr lang="en-US" sz="3600" dirty="0">
                <a:solidFill>
                  <a:srgbClr val="C00000"/>
                </a:solidFill>
                <a:latin typeface="Times Neue Roman"/>
              </a:rPr>
              <a:t> </a:t>
            </a:r>
            <a:r>
              <a:rPr lang="en-US" sz="3600" dirty="0" err="1">
                <a:solidFill>
                  <a:srgbClr val="C00000"/>
                </a:solidFill>
                <a:latin typeface="Times Neue Roman"/>
              </a:rPr>
              <a:t>hiểu</a:t>
            </a:r>
            <a:r>
              <a:rPr lang="en-US" sz="3600" dirty="0">
                <a:solidFill>
                  <a:srgbClr val="C00000"/>
                </a:solidFill>
                <a:latin typeface="Times Neue Roman"/>
              </a:rPr>
              <a:t> </a:t>
            </a:r>
            <a:r>
              <a:rPr lang="en-US" sz="3600" dirty="0" err="1">
                <a:solidFill>
                  <a:srgbClr val="C00000"/>
                </a:solidFill>
                <a:latin typeface="Times Neue Roman"/>
              </a:rPr>
              <a:t>về</a:t>
            </a:r>
            <a:r>
              <a:rPr lang="en-US" sz="3600" dirty="0">
                <a:solidFill>
                  <a:srgbClr val="C00000"/>
                </a:solidFill>
                <a:latin typeface="Times Neue Roman"/>
              </a:rPr>
              <a:t> </a:t>
            </a:r>
            <a:r>
              <a:rPr lang="en-US" sz="3600" dirty="0" err="1">
                <a:solidFill>
                  <a:srgbClr val="C00000"/>
                </a:solidFill>
                <a:latin typeface="Times Neue Roman"/>
              </a:rPr>
              <a:t>chu</a:t>
            </a:r>
            <a:r>
              <a:rPr lang="en-US" sz="3600" dirty="0">
                <a:solidFill>
                  <a:srgbClr val="C00000"/>
                </a:solidFill>
                <a:latin typeface="Times Neue Roman"/>
              </a:rPr>
              <a:t> </a:t>
            </a:r>
            <a:r>
              <a:rPr lang="en-US" sz="3600" dirty="0" err="1">
                <a:solidFill>
                  <a:srgbClr val="C00000"/>
                </a:solidFill>
                <a:latin typeface="Times Neue Roman"/>
              </a:rPr>
              <a:t>kì</a:t>
            </a:r>
            <a:r>
              <a:rPr lang="en-US" sz="3600" dirty="0">
                <a:solidFill>
                  <a:srgbClr val="C00000"/>
                </a:solidFill>
                <a:latin typeface="Times Neue Roman"/>
              </a:rPr>
              <a:t> </a:t>
            </a:r>
            <a:r>
              <a:rPr lang="en-US" sz="3600" dirty="0" err="1">
                <a:solidFill>
                  <a:srgbClr val="C00000"/>
                </a:solidFill>
                <a:latin typeface="Times Neue Roman"/>
              </a:rPr>
              <a:t>trong</a:t>
            </a:r>
            <a:r>
              <a:rPr lang="en-US" sz="3600" dirty="0">
                <a:solidFill>
                  <a:srgbClr val="C00000"/>
                </a:solidFill>
                <a:latin typeface="Times Neue Roman"/>
              </a:rPr>
              <a:t> </a:t>
            </a:r>
            <a:r>
              <a:rPr lang="en-US" sz="3600" dirty="0" err="1">
                <a:solidFill>
                  <a:srgbClr val="C00000"/>
                </a:solidFill>
                <a:latin typeface="Times Neue Roman"/>
              </a:rPr>
              <a:t>bảng</a:t>
            </a:r>
            <a:r>
              <a:rPr lang="en-US" sz="3600" dirty="0">
                <a:solidFill>
                  <a:srgbClr val="C00000"/>
                </a:solidFill>
                <a:latin typeface="Times Neue Roman"/>
              </a:rPr>
              <a:t> </a:t>
            </a:r>
            <a:r>
              <a:rPr lang="en-US" sz="3600" dirty="0" err="1">
                <a:solidFill>
                  <a:srgbClr val="C00000"/>
                </a:solidFill>
                <a:latin typeface="Times Neue Roman"/>
              </a:rPr>
              <a:t>tuần</a:t>
            </a:r>
            <a:r>
              <a:rPr lang="en-US" sz="3600" dirty="0">
                <a:solidFill>
                  <a:srgbClr val="C00000"/>
                </a:solidFill>
                <a:latin typeface="Times Neue Roman"/>
              </a:rPr>
              <a:t> </a:t>
            </a:r>
            <a:r>
              <a:rPr lang="en-US" sz="3600" dirty="0" err="1">
                <a:solidFill>
                  <a:srgbClr val="C00000"/>
                </a:solidFill>
                <a:latin typeface="Times Neue Roman"/>
              </a:rPr>
              <a:t>hoàn</a:t>
            </a:r>
            <a:r>
              <a:rPr lang="en-US" sz="3600" dirty="0">
                <a:solidFill>
                  <a:srgbClr val="C00000"/>
                </a:solidFill>
                <a:latin typeface="Times Neue Roman"/>
              </a:rPr>
              <a:t> </a:t>
            </a:r>
            <a:r>
              <a:rPr lang="en-US" sz="3600" dirty="0" err="1">
                <a:solidFill>
                  <a:srgbClr val="C00000"/>
                </a:solidFill>
                <a:latin typeface="Times Neue Roman"/>
              </a:rPr>
              <a:t>các</a:t>
            </a:r>
            <a:r>
              <a:rPr lang="en-US" sz="3600" dirty="0">
                <a:solidFill>
                  <a:srgbClr val="C00000"/>
                </a:solidFill>
                <a:latin typeface="Times Neue Roman"/>
              </a:rPr>
              <a:t> </a:t>
            </a:r>
            <a:r>
              <a:rPr lang="en-US" sz="3600" dirty="0" err="1">
                <a:solidFill>
                  <a:srgbClr val="C00000"/>
                </a:solidFill>
                <a:latin typeface="Times Neue Roman"/>
              </a:rPr>
              <a:t>nguyên</a:t>
            </a:r>
            <a:r>
              <a:rPr lang="en-US" sz="3600" dirty="0">
                <a:solidFill>
                  <a:srgbClr val="C00000"/>
                </a:solidFill>
                <a:latin typeface="Times Neue Roman"/>
              </a:rPr>
              <a:t> </a:t>
            </a:r>
            <a:r>
              <a:rPr lang="en-US" sz="3600" dirty="0" err="1">
                <a:solidFill>
                  <a:srgbClr val="C00000"/>
                </a:solidFill>
                <a:latin typeface="Times Neue Roman"/>
              </a:rPr>
              <a:t>tố</a:t>
            </a:r>
            <a:r>
              <a:rPr lang="en-US" sz="3600" dirty="0">
                <a:solidFill>
                  <a:srgbClr val="C00000"/>
                </a:solidFill>
                <a:latin typeface="Times Neue Roman"/>
              </a:rPr>
              <a:t> </a:t>
            </a:r>
            <a:r>
              <a:rPr lang="en-US" sz="3600" dirty="0" err="1">
                <a:solidFill>
                  <a:srgbClr val="C00000"/>
                </a:solidFill>
                <a:latin typeface="Times Neue Roman"/>
              </a:rPr>
              <a:t>hóa</a:t>
            </a:r>
            <a:r>
              <a:rPr lang="en-US" sz="3600" dirty="0">
                <a:solidFill>
                  <a:srgbClr val="C00000"/>
                </a:solidFill>
                <a:latin typeface="Times Neue Roman"/>
              </a:rPr>
              <a:t> </a:t>
            </a:r>
            <a:r>
              <a:rPr lang="en-US" sz="3600" dirty="0" err="1">
                <a:solidFill>
                  <a:srgbClr val="C00000"/>
                </a:solidFill>
                <a:latin typeface="Times Neue Roman"/>
              </a:rPr>
              <a:t>học</a:t>
            </a:r>
            <a:endParaRPr lang="en-US" sz="3600" dirty="0">
              <a:solidFill>
                <a:srgbClr val="C00000"/>
              </a:solidFill>
              <a:latin typeface="Times Neue Roman"/>
            </a:endParaRPr>
          </a:p>
        </p:txBody>
      </p:sp>
      <p:sp>
        <p:nvSpPr>
          <p:cNvPr id="17" name="TextBox 17"/>
          <p:cNvSpPr txBox="1"/>
          <p:nvPr/>
        </p:nvSpPr>
        <p:spPr>
          <a:xfrm>
            <a:off x="1219200" y="1236430"/>
            <a:ext cx="15184122" cy="3077766"/>
          </a:xfrm>
          <a:prstGeom prst="rect">
            <a:avLst/>
          </a:prstGeom>
        </p:spPr>
        <p:txBody>
          <a:bodyPr wrap="square" lIns="0" tIns="0" rIns="0" bIns="0" rtlCol="0" anchor="t">
            <a:spAutoFit/>
          </a:bodyPr>
          <a:lstStyle/>
          <a:p>
            <a:pPr>
              <a:lnSpc>
                <a:spcPts val="4759"/>
              </a:lnSpc>
            </a:pPr>
            <a:r>
              <a:rPr lang="en-US" sz="4000" dirty="0">
                <a:solidFill>
                  <a:srgbClr val="0070C0"/>
                </a:solidFill>
                <a:latin typeface="Times Neue Roman"/>
              </a:rPr>
              <a:t>- Chu </a:t>
            </a:r>
            <a:r>
              <a:rPr lang="en-US" sz="4000" dirty="0" err="1">
                <a:solidFill>
                  <a:srgbClr val="0070C0"/>
                </a:solidFill>
                <a:latin typeface="Times Neue Roman"/>
              </a:rPr>
              <a:t>kì</a:t>
            </a:r>
            <a:r>
              <a:rPr lang="en-US" sz="4000" dirty="0">
                <a:solidFill>
                  <a:srgbClr val="0070C0"/>
                </a:solidFill>
                <a:latin typeface="Times Neue Roman"/>
              </a:rPr>
              <a:t> </a:t>
            </a:r>
            <a:r>
              <a:rPr lang="en-US" sz="4000" dirty="0" err="1">
                <a:solidFill>
                  <a:srgbClr val="0070C0"/>
                </a:solidFill>
                <a:latin typeface="Times Neue Roman"/>
              </a:rPr>
              <a:t>là</a:t>
            </a:r>
            <a:r>
              <a:rPr lang="en-US" sz="4000" dirty="0">
                <a:solidFill>
                  <a:srgbClr val="0070C0"/>
                </a:solidFill>
                <a:latin typeface="Times Neue Roman"/>
              </a:rPr>
              <a:t> </a:t>
            </a:r>
            <a:r>
              <a:rPr lang="en-US" sz="4000" dirty="0" err="1">
                <a:solidFill>
                  <a:srgbClr val="0070C0"/>
                </a:solidFill>
                <a:latin typeface="Times Neue Roman"/>
              </a:rPr>
              <a:t>tập</a:t>
            </a:r>
            <a:r>
              <a:rPr lang="en-US" sz="4000" dirty="0">
                <a:solidFill>
                  <a:srgbClr val="0070C0"/>
                </a:solidFill>
                <a:latin typeface="Times Neue Roman"/>
              </a:rPr>
              <a:t> </a:t>
            </a:r>
            <a:r>
              <a:rPr lang="en-US" sz="4000" dirty="0" err="1">
                <a:solidFill>
                  <a:srgbClr val="0070C0"/>
                </a:solidFill>
                <a:latin typeface="Times Neue Roman"/>
              </a:rPr>
              <a:t>hợp</a:t>
            </a:r>
            <a:r>
              <a:rPr lang="en-US" sz="4000" dirty="0">
                <a:solidFill>
                  <a:srgbClr val="0070C0"/>
                </a:solidFill>
                <a:latin typeface="Times Neue Roman"/>
              </a:rPr>
              <a:t> </a:t>
            </a:r>
            <a:r>
              <a:rPr lang="en-US" sz="4000" dirty="0" err="1">
                <a:solidFill>
                  <a:srgbClr val="0070C0"/>
                </a:solidFill>
                <a:latin typeface="Times Neue Roman"/>
              </a:rPr>
              <a:t>các</a:t>
            </a:r>
            <a:r>
              <a:rPr lang="en-US" sz="4000" dirty="0">
                <a:solidFill>
                  <a:srgbClr val="0070C0"/>
                </a:solidFill>
                <a:latin typeface="Times Neue Roman"/>
              </a:rPr>
              <a:t> </a:t>
            </a:r>
            <a:r>
              <a:rPr lang="en-US" sz="4000" dirty="0" err="1">
                <a:solidFill>
                  <a:srgbClr val="0070C0"/>
                </a:solidFill>
                <a:latin typeface="Times Neue Roman"/>
              </a:rPr>
              <a:t>nguyên</a:t>
            </a:r>
            <a:r>
              <a:rPr lang="en-US" sz="4000" dirty="0">
                <a:solidFill>
                  <a:srgbClr val="0070C0"/>
                </a:solidFill>
                <a:latin typeface="Times Neue Roman"/>
              </a:rPr>
              <a:t> </a:t>
            </a:r>
            <a:r>
              <a:rPr lang="en-US" sz="4000" dirty="0" err="1">
                <a:solidFill>
                  <a:srgbClr val="0070C0"/>
                </a:solidFill>
                <a:latin typeface="Times Neue Roman"/>
              </a:rPr>
              <a:t>tố</a:t>
            </a:r>
            <a:r>
              <a:rPr lang="en-US" sz="4000" dirty="0">
                <a:solidFill>
                  <a:srgbClr val="0070C0"/>
                </a:solidFill>
                <a:latin typeface="Times Neue Roman"/>
              </a:rPr>
              <a:t> </a:t>
            </a:r>
            <a:r>
              <a:rPr lang="en-US" sz="4000" dirty="0" err="1">
                <a:solidFill>
                  <a:srgbClr val="0070C0"/>
                </a:solidFill>
                <a:latin typeface="Times Neue Roman"/>
              </a:rPr>
              <a:t>hóa</a:t>
            </a:r>
            <a:r>
              <a:rPr lang="en-US" sz="4000" dirty="0">
                <a:solidFill>
                  <a:srgbClr val="0070C0"/>
                </a:solidFill>
                <a:latin typeface="Times Neue Roman"/>
              </a:rPr>
              <a:t> </a:t>
            </a:r>
            <a:r>
              <a:rPr lang="en-US" sz="4000" dirty="0" err="1">
                <a:solidFill>
                  <a:srgbClr val="0070C0"/>
                </a:solidFill>
                <a:latin typeface="Times Neue Roman"/>
              </a:rPr>
              <a:t>học</a:t>
            </a:r>
            <a:r>
              <a:rPr lang="en-US" sz="4000" dirty="0">
                <a:solidFill>
                  <a:srgbClr val="0070C0"/>
                </a:solidFill>
                <a:latin typeface="Times Neue Roman"/>
              </a:rPr>
              <a:t> </a:t>
            </a:r>
            <a:r>
              <a:rPr lang="en-US" sz="4000" dirty="0" err="1">
                <a:solidFill>
                  <a:srgbClr val="0070C0"/>
                </a:solidFill>
                <a:latin typeface="Times Neue Roman"/>
              </a:rPr>
              <a:t>có</a:t>
            </a:r>
            <a:r>
              <a:rPr lang="en-US" sz="4000" dirty="0">
                <a:solidFill>
                  <a:srgbClr val="0070C0"/>
                </a:solidFill>
                <a:latin typeface="Times Neue Roman"/>
              </a:rPr>
              <a:t> </a:t>
            </a:r>
            <a:r>
              <a:rPr lang="en-US" sz="4000" dirty="0" err="1">
                <a:solidFill>
                  <a:srgbClr val="0070C0"/>
                </a:solidFill>
                <a:latin typeface="Times Neue Roman"/>
              </a:rPr>
              <a:t>cùng</a:t>
            </a:r>
            <a:r>
              <a:rPr lang="en-US" sz="4000" dirty="0">
                <a:solidFill>
                  <a:srgbClr val="0070C0"/>
                </a:solidFill>
                <a:latin typeface="Times Neue Roman"/>
              </a:rPr>
              <a:t> </a:t>
            </a:r>
            <a:r>
              <a:rPr lang="en-US" sz="4000" dirty="0" err="1">
                <a:solidFill>
                  <a:srgbClr val="0070C0"/>
                </a:solidFill>
                <a:latin typeface="Times Neue Roman"/>
              </a:rPr>
              <a:t>số</a:t>
            </a:r>
            <a:r>
              <a:rPr lang="en-US" sz="4000" dirty="0">
                <a:solidFill>
                  <a:srgbClr val="0070C0"/>
                </a:solidFill>
                <a:latin typeface="Times Neue Roman"/>
              </a:rPr>
              <a:t> </a:t>
            </a:r>
            <a:r>
              <a:rPr lang="en-US" sz="4000" dirty="0" err="1">
                <a:solidFill>
                  <a:srgbClr val="0070C0"/>
                </a:solidFill>
                <a:latin typeface="Times Neue Roman"/>
              </a:rPr>
              <a:t>lớp</a:t>
            </a:r>
            <a:r>
              <a:rPr lang="en-US" sz="4000" dirty="0">
                <a:solidFill>
                  <a:srgbClr val="0070C0"/>
                </a:solidFill>
                <a:latin typeface="Times Neue Roman"/>
              </a:rPr>
              <a:t> electron </a:t>
            </a:r>
            <a:r>
              <a:rPr lang="en-US" sz="4000" dirty="0" err="1">
                <a:solidFill>
                  <a:srgbClr val="0070C0"/>
                </a:solidFill>
                <a:latin typeface="Times Neue Roman"/>
              </a:rPr>
              <a:t>trong</a:t>
            </a:r>
            <a:r>
              <a:rPr lang="en-US" sz="4000" dirty="0">
                <a:solidFill>
                  <a:srgbClr val="0070C0"/>
                </a:solidFill>
                <a:latin typeface="Times Neue Roman"/>
              </a:rPr>
              <a:t> </a:t>
            </a:r>
            <a:r>
              <a:rPr lang="en-US" sz="4000" dirty="0" err="1">
                <a:solidFill>
                  <a:srgbClr val="0070C0"/>
                </a:solidFill>
                <a:latin typeface="Times Neue Roman"/>
              </a:rPr>
              <a:t>nguyên</a:t>
            </a:r>
            <a:r>
              <a:rPr lang="en-US" sz="4000" dirty="0">
                <a:solidFill>
                  <a:srgbClr val="0070C0"/>
                </a:solidFill>
                <a:latin typeface="Times Neue Roman"/>
              </a:rPr>
              <a:t> </a:t>
            </a:r>
            <a:r>
              <a:rPr lang="en-US" sz="4000" dirty="0" err="1">
                <a:solidFill>
                  <a:srgbClr val="0070C0"/>
                </a:solidFill>
                <a:latin typeface="Times Neue Roman"/>
              </a:rPr>
              <a:t>tử</a:t>
            </a:r>
            <a:r>
              <a:rPr lang="en-US" sz="4000" dirty="0">
                <a:solidFill>
                  <a:srgbClr val="0070C0"/>
                </a:solidFill>
                <a:latin typeface="Times Neue Roman"/>
              </a:rPr>
              <a:t> </a:t>
            </a:r>
            <a:r>
              <a:rPr lang="en-US" sz="4000" dirty="0" err="1">
                <a:solidFill>
                  <a:srgbClr val="0070C0"/>
                </a:solidFill>
                <a:latin typeface="Times Neue Roman"/>
              </a:rPr>
              <a:t>theo</a:t>
            </a:r>
            <a:r>
              <a:rPr lang="en-US" sz="4000" dirty="0">
                <a:solidFill>
                  <a:srgbClr val="0070C0"/>
                </a:solidFill>
                <a:latin typeface="Times Neue Roman"/>
              </a:rPr>
              <a:t> </a:t>
            </a:r>
            <a:r>
              <a:rPr lang="en-US" sz="4000" dirty="0" err="1">
                <a:solidFill>
                  <a:srgbClr val="0070C0"/>
                </a:solidFill>
                <a:latin typeface="Times Neue Roman"/>
              </a:rPr>
              <a:t>hàng</a:t>
            </a:r>
            <a:r>
              <a:rPr lang="en-US" sz="4000" dirty="0">
                <a:solidFill>
                  <a:srgbClr val="0070C0"/>
                </a:solidFill>
                <a:latin typeface="Times Neue Roman"/>
              </a:rPr>
              <a:t> </a:t>
            </a:r>
            <a:r>
              <a:rPr lang="en-US" sz="4000" dirty="0" err="1">
                <a:solidFill>
                  <a:srgbClr val="0070C0"/>
                </a:solidFill>
                <a:latin typeface="Times Neue Roman"/>
              </a:rPr>
              <a:t>ngang</a:t>
            </a:r>
            <a:r>
              <a:rPr lang="en-US" sz="4000" dirty="0">
                <a:solidFill>
                  <a:srgbClr val="0070C0"/>
                </a:solidFill>
                <a:latin typeface="Times Neue Roman"/>
              </a:rPr>
              <a:t>.</a:t>
            </a:r>
          </a:p>
          <a:p>
            <a:pPr>
              <a:lnSpc>
                <a:spcPts val="4759"/>
              </a:lnSpc>
            </a:pPr>
            <a:r>
              <a:rPr lang="en-US" sz="4000" dirty="0">
                <a:solidFill>
                  <a:srgbClr val="0070C0"/>
                </a:solidFill>
                <a:latin typeface="Times Neue Roman"/>
              </a:rPr>
              <a:t>- </a:t>
            </a:r>
            <a:r>
              <a:rPr lang="en-US" sz="4000" dirty="0" err="1">
                <a:solidFill>
                  <a:srgbClr val="0070C0"/>
                </a:solidFill>
                <a:latin typeface="Times Neue Roman"/>
              </a:rPr>
              <a:t>Bảng</a:t>
            </a:r>
            <a:r>
              <a:rPr lang="en-US" sz="4000" dirty="0">
                <a:solidFill>
                  <a:srgbClr val="0070C0"/>
                </a:solidFill>
                <a:latin typeface="Times Neue Roman"/>
              </a:rPr>
              <a:t> </a:t>
            </a:r>
            <a:r>
              <a:rPr lang="en-US" sz="4000" dirty="0" err="1">
                <a:solidFill>
                  <a:srgbClr val="0070C0"/>
                </a:solidFill>
                <a:latin typeface="Times Neue Roman"/>
              </a:rPr>
              <a:t>tuần</a:t>
            </a:r>
            <a:r>
              <a:rPr lang="en-US" sz="4000" dirty="0">
                <a:solidFill>
                  <a:srgbClr val="0070C0"/>
                </a:solidFill>
                <a:latin typeface="Times Neue Roman"/>
              </a:rPr>
              <a:t> </a:t>
            </a:r>
            <a:r>
              <a:rPr lang="en-US" sz="4000" dirty="0" err="1">
                <a:solidFill>
                  <a:srgbClr val="0070C0"/>
                </a:solidFill>
                <a:latin typeface="Times Neue Roman"/>
              </a:rPr>
              <a:t>hoàn</a:t>
            </a:r>
            <a:r>
              <a:rPr lang="en-US" sz="4000" dirty="0">
                <a:solidFill>
                  <a:srgbClr val="0070C0"/>
                </a:solidFill>
                <a:latin typeface="Times Neue Roman"/>
              </a:rPr>
              <a:t> </a:t>
            </a:r>
            <a:r>
              <a:rPr lang="en-US" sz="4000" dirty="0" err="1">
                <a:solidFill>
                  <a:srgbClr val="0070C0"/>
                </a:solidFill>
                <a:latin typeface="Times Neue Roman"/>
              </a:rPr>
              <a:t>có</a:t>
            </a:r>
            <a:r>
              <a:rPr lang="en-US" sz="4000" dirty="0">
                <a:solidFill>
                  <a:srgbClr val="0070C0"/>
                </a:solidFill>
                <a:latin typeface="Times Neue Roman"/>
              </a:rPr>
              <a:t> 7 </a:t>
            </a:r>
            <a:r>
              <a:rPr lang="en-US" sz="4000" dirty="0" err="1">
                <a:solidFill>
                  <a:srgbClr val="0070C0"/>
                </a:solidFill>
                <a:latin typeface="Times Neue Roman"/>
              </a:rPr>
              <a:t>chu</a:t>
            </a:r>
            <a:r>
              <a:rPr lang="en-US" sz="4000" dirty="0">
                <a:solidFill>
                  <a:srgbClr val="0070C0"/>
                </a:solidFill>
                <a:latin typeface="Times Neue Roman"/>
              </a:rPr>
              <a:t> </a:t>
            </a:r>
            <a:r>
              <a:rPr lang="en-US" sz="4000" dirty="0" err="1">
                <a:solidFill>
                  <a:srgbClr val="0070C0"/>
                </a:solidFill>
                <a:latin typeface="Times Neue Roman"/>
              </a:rPr>
              <a:t>kì</a:t>
            </a:r>
            <a:r>
              <a:rPr lang="en-US" sz="4000" dirty="0">
                <a:solidFill>
                  <a:srgbClr val="0070C0"/>
                </a:solidFill>
                <a:latin typeface="Times Neue Roman"/>
              </a:rPr>
              <a:t>, </a:t>
            </a:r>
            <a:r>
              <a:rPr lang="en-US" sz="4000" dirty="0" err="1">
                <a:solidFill>
                  <a:srgbClr val="0070C0"/>
                </a:solidFill>
                <a:latin typeface="Times Neue Roman"/>
              </a:rPr>
              <a:t>gồm</a:t>
            </a:r>
            <a:r>
              <a:rPr lang="en-US" sz="4000" dirty="0">
                <a:solidFill>
                  <a:srgbClr val="0070C0"/>
                </a:solidFill>
                <a:latin typeface="Times Neue Roman"/>
              </a:rPr>
              <a:t> 3 </a:t>
            </a:r>
            <a:r>
              <a:rPr lang="en-US" sz="4000" dirty="0" err="1">
                <a:solidFill>
                  <a:srgbClr val="0070C0"/>
                </a:solidFill>
                <a:latin typeface="Times Neue Roman"/>
              </a:rPr>
              <a:t>chu</a:t>
            </a:r>
            <a:r>
              <a:rPr lang="en-US" sz="4000" dirty="0">
                <a:solidFill>
                  <a:srgbClr val="0070C0"/>
                </a:solidFill>
                <a:latin typeface="Times Neue Roman"/>
              </a:rPr>
              <a:t> </a:t>
            </a:r>
            <a:r>
              <a:rPr lang="en-US" sz="4000" dirty="0" err="1">
                <a:solidFill>
                  <a:srgbClr val="0070C0"/>
                </a:solidFill>
                <a:latin typeface="Times Neue Roman"/>
              </a:rPr>
              <a:t>kì</a:t>
            </a:r>
            <a:r>
              <a:rPr lang="en-US" sz="4000" dirty="0">
                <a:solidFill>
                  <a:srgbClr val="0070C0"/>
                </a:solidFill>
                <a:latin typeface="Times Neue Roman"/>
              </a:rPr>
              <a:t> </a:t>
            </a:r>
            <a:r>
              <a:rPr lang="en-US" sz="4000" dirty="0" err="1">
                <a:solidFill>
                  <a:srgbClr val="0070C0"/>
                </a:solidFill>
                <a:latin typeface="Times Neue Roman"/>
              </a:rPr>
              <a:t>nhỏ</a:t>
            </a:r>
            <a:r>
              <a:rPr lang="en-US" sz="4000" dirty="0">
                <a:solidFill>
                  <a:srgbClr val="0070C0"/>
                </a:solidFill>
                <a:latin typeface="Times Neue Roman"/>
              </a:rPr>
              <a:t> </a:t>
            </a:r>
            <a:r>
              <a:rPr lang="en-US" sz="4000" dirty="0" err="1">
                <a:solidFill>
                  <a:srgbClr val="0070C0"/>
                </a:solidFill>
                <a:latin typeface="Times Neue Roman"/>
              </a:rPr>
              <a:t>và</a:t>
            </a:r>
            <a:r>
              <a:rPr lang="en-US" sz="4000" dirty="0">
                <a:solidFill>
                  <a:srgbClr val="0070C0"/>
                </a:solidFill>
                <a:latin typeface="Times Neue Roman"/>
              </a:rPr>
              <a:t> 4 </a:t>
            </a:r>
            <a:r>
              <a:rPr lang="en-US" sz="4000" dirty="0" err="1">
                <a:solidFill>
                  <a:srgbClr val="0070C0"/>
                </a:solidFill>
                <a:latin typeface="Times Neue Roman"/>
              </a:rPr>
              <a:t>chu</a:t>
            </a:r>
            <a:r>
              <a:rPr lang="en-US" sz="4000" dirty="0">
                <a:solidFill>
                  <a:srgbClr val="0070C0"/>
                </a:solidFill>
                <a:latin typeface="Times Neue Roman"/>
              </a:rPr>
              <a:t> </a:t>
            </a:r>
            <a:r>
              <a:rPr lang="en-US" sz="4000" dirty="0" err="1">
                <a:solidFill>
                  <a:srgbClr val="0070C0"/>
                </a:solidFill>
                <a:latin typeface="Times Neue Roman"/>
              </a:rPr>
              <a:t>kì</a:t>
            </a:r>
            <a:r>
              <a:rPr lang="en-US" sz="4000" dirty="0">
                <a:solidFill>
                  <a:srgbClr val="0070C0"/>
                </a:solidFill>
                <a:latin typeface="Times Neue Roman"/>
              </a:rPr>
              <a:t> </a:t>
            </a:r>
            <a:r>
              <a:rPr lang="en-US" sz="4000" dirty="0" err="1">
                <a:solidFill>
                  <a:srgbClr val="0070C0"/>
                </a:solidFill>
                <a:latin typeface="Times Neue Roman"/>
              </a:rPr>
              <a:t>lớn</a:t>
            </a:r>
            <a:r>
              <a:rPr lang="en-US" sz="4000" dirty="0">
                <a:solidFill>
                  <a:srgbClr val="0070C0"/>
                </a:solidFill>
                <a:latin typeface="Times Neue Roman"/>
              </a:rPr>
              <a:t>.</a:t>
            </a:r>
          </a:p>
          <a:p>
            <a:pPr algn="ctr">
              <a:lnSpc>
                <a:spcPts val="4759"/>
              </a:lnSpc>
            </a:pPr>
            <a:endParaRPr lang="en-US" sz="4000" dirty="0">
              <a:solidFill>
                <a:srgbClr val="0070C0"/>
              </a:solidFill>
              <a:latin typeface="Times Neue Roman"/>
            </a:endParaRPr>
          </a:p>
          <a:p>
            <a:pPr algn="ctr">
              <a:lnSpc>
                <a:spcPts val="4759"/>
              </a:lnSpc>
            </a:pPr>
            <a:endParaRPr lang="en-US" sz="4000" dirty="0">
              <a:solidFill>
                <a:srgbClr val="0070C0"/>
              </a:solidFill>
              <a:latin typeface="Times Neue Roman"/>
            </a:endParaRPr>
          </a:p>
        </p:txBody>
      </p:sp>
      <p:sp>
        <p:nvSpPr>
          <p:cNvPr id="18" name="TextBox 18"/>
          <p:cNvSpPr txBox="1"/>
          <p:nvPr/>
        </p:nvSpPr>
        <p:spPr>
          <a:xfrm>
            <a:off x="5177009" y="6489941"/>
            <a:ext cx="9526" cy="615553"/>
          </a:xfrm>
          <a:prstGeom prst="rect">
            <a:avLst/>
          </a:prstGeom>
        </p:spPr>
        <p:txBody>
          <a:bodyPr lIns="0" tIns="0" rIns="0" bIns="0" rtlCol="0" anchor="t">
            <a:spAutoFit/>
          </a:bodyPr>
          <a:lstStyle/>
          <a:p>
            <a:pPr algn="ctr">
              <a:lnSpc>
                <a:spcPts val="4759"/>
              </a:lnSpc>
            </a:pPr>
            <a:endParaRPr>
              <a:solidFill>
                <a:srgbClr val="C00000"/>
              </a:solidFill>
            </a:endParaRPr>
          </a:p>
        </p:txBody>
      </p:sp>
      <p:sp>
        <p:nvSpPr>
          <p:cNvPr id="19" name="TextBox 19"/>
          <p:cNvSpPr txBox="1"/>
          <p:nvPr/>
        </p:nvSpPr>
        <p:spPr>
          <a:xfrm>
            <a:off x="1134982" y="4000500"/>
            <a:ext cx="15268340" cy="3462486"/>
          </a:xfrm>
          <a:prstGeom prst="rect">
            <a:avLst/>
          </a:prstGeom>
        </p:spPr>
        <p:txBody>
          <a:bodyPr wrap="square" lIns="0" tIns="0" rIns="0" bIns="0" rtlCol="0" anchor="t">
            <a:spAutoFit/>
          </a:bodyPr>
          <a:lstStyle/>
          <a:p>
            <a:pPr>
              <a:lnSpc>
                <a:spcPts val="4482"/>
              </a:lnSpc>
              <a:spcBef>
                <a:spcPct val="0"/>
              </a:spcBef>
            </a:pPr>
            <a:r>
              <a:rPr lang="en-US" sz="4000" dirty="0">
                <a:solidFill>
                  <a:srgbClr val="0070C0"/>
                </a:solidFill>
                <a:latin typeface="Times Neue Roman"/>
              </a:rPr>
              <a:t>4a. + </a:t>
            </a:r>
            <a:r>
              <a:rPr lang="en-US" sz="4000" dirty="0" err="1">
                <a:solidFill>
                  <a:srgbClr val="0070C0"/>
                </a:solidFill>
                <a:latin typeface="Times Neue Roman"/>
              </a:rPr>
              <a:t>Mỗi</a:t>
            </a:r>
            <a:r>
              <a:rPr lang="en-US" sz="4000" dirty="0">
                <a:solidFill>
                  <a:srgbClr val="0070C0"/>
                </a:solidFill>
                <a:latin typeface="Times Neue Roman"/>
              </a:rPr>
              <a:t> chu </a:t>
            </a:r>
            <a:r>
              <a:rPr lang="en-US" sz="4000" dirty="0" err="1">
                <a:solidFill>
                  <a:srgbClr val="0070C0"/>
                </a:solidFill>
                <a:latin typeface="Times Neue Roman"/>
              </a:rPr>
              <a:t>kì</a:t>
            </a:r>
            <a:r>
              <a:rPr lang="en-US" sz="4000" dirty="0">
                <a:solidFill>
                  <a:srgbClr val="0070C0"/>
                </a:solidFill>
                <a:latin typeface="Times Neue Roman"/>
              </a:rPr>
              <a:t> </a:t>
            </a:r>
            <a:r>
              <a:rPr lang="en-US" sz="4000" dirty="0" err="1">
                <a:solidFill>
                  <a:srgbClr val="0070C0"/>
                </a:solidFill>
                <a:latin typeface="Times Neue Roman"/>
              </a:rPr>
              <a:t>bắt</a:t>
            </a:r>
            <a:r>
              <a:rPr lang="en-US" sz="4000" dirty="0">
                <a:solidFill>
                  <a:srgbClr val="0070C0"/>
                </a:solidFill>
                <a:latin typeface="Times Neue Roman"/>
              </a:rPr>
              <a:t> </a:t>
            </a:r>
            <a:r>
              <a:rPr lang="en-US" sz="4000" dirty="0" err="1">
                <a:solidFill>
                  <a:srgbClr val="0070C0"/>
                </a:solidFill>
                <a:latin typeface="Times Neue Roman"/>
              </a:rPr>
              <a:t>đầu</a:t>
            </a:r>
            <a:r>
              <a:rPr lang="en-US" sz="4000" dirty="0">
                <a:solidFill>
                  <a:srgbClr val="0070C0"/>
                </a:solidFill>
                <a:latin typeface="Times Neue Roman"/>
              </a:rPr>
              <a:t> </a:t>
            </a:r>
            <a:r>
              <a:rPr lang="en-US" sz="4000" dirty="0" err="1">
                <a:solidFill>
                  <a:srgbClr val="0070C0"/>
                </a:solidFill>
                <a:latin typeface="Times Neue Roman"/>
              </a:rPr>
              <a:t>từ</a:t>
            </a:r>
            <a:r>
              <a:rPr lang="en-US" sz="4000" dirty="0">
                <a:solidFill>
                  <a:srgbClr val="0070C0"/>
                </a:solidFill>
                <a:latin typeface="Times Neue Roman"/>
              </a:rPr>
              <a:t> </a:t>
            </a:r>
            <a:r>
              <a:rPr lang="en-US" sz="4000" dirty="0" err="1">
                <a:solidFill>
                  <a:srgbClr val="0070C0"/>
                </a:solidFill>
                <a:latin typeface="Times Neue Roman"/>
              </a:rPr>
              <a:t>nhóm</a:t>
            </a:r>
            <a:r>
              <a:rPr lang="en-US" sz="4000" dirty="0">
                <a:solidFill>
                  <a:srgbClr val="0070C0"/>
                </a:solidFill>
                <a:latin typeface="Times Neue Roman"/>
              </a:rPr>
              <a:t> IA </a:t>
            </a:r>
            <a:r>
              <a:rPr lang="en-US" sz="4000" dirty="0" err="1">
                <a:solidFill>
                  <a:srgbClr val="0070C0"/>
                </a:solidFill>
                <a:latin typeface="Times Neue Roman"/>
              </a:rPr>
              <a:t>và</a:t>
            </a:r>
            <a:r>
              <a:rPr lang="en-US" sz="4000" dirty="0">
                <a:solidFill>
                  <a:srgbClr val="0070C0"/>
                </a:solidFill>
                <a:latin typeface="Times Neue Roman"/>
              </a:rPr>
              <a:t> </a:t>
            </a:r>
            <a:r>
              <a:rPr lang="en-US" sz="4000" dirty="0" err="1">
                <a:solidFill>
                  <a:srgbClr val="0070C0"/>
                </a:solidFill>
                <a:latin typeface="Times Neue Roman"/>
              </a:rPr>
              <a:t>kết</a:t>
            </a:r>
            <a:r>
              <a:rPr lang="en-US" sz="4000" dirty="0">
                <a:solidFill>
                  <a:srgbClr val="0070C0"/>
                </a:solidFill>
                <a:latin typeface="Times Neue Roman"/>
              </a:rPr>
              <a:t> </a:t>
            </a:r>
            <a:r>
              <a:rPr lang="en-US" sz="4000" dirty="0" err="1">
                <a:solidFill>
                  <a:srgbClr val="0070C0"/>
                </a:solidFill>
                <a:latin typeface="Times Neue Roman"/>
              </a:rPr>
              <a:t>thúc</a:t>
            </a:r>
            <a:r>
              <a:rPr lang="en-US" sz="4000" dirty="0">
                <a:solidFill>
                  <a:srgbClr val="0070C0"/>
                </a:solidFill>
                <a:latin typeface="Times Neue Roman"/>
              </a:rPr>
              <a:t> ở </a:t>
            </a:r>
            <a:r>
              <a:rPr lang="en-US" sz="4000" dirty="0" err="1">
                <a:solidFill>
                  <a:srgbClr val="0070C0"/>
                </a:solidFill>
                <a:latin typeface="Times Neue Roman"/>
              </a:rPr>
              <a:t>nhóm</a:t>
            </a:r>
            <a:r>
              <a:rPr lang="en-US" sz="4000" dirty="0">
                <a:solidFill>
                  <a:srgbClr val="0070C0"/>
                </a:solidFill>
                <a:latin typeface="Times Neue Roman"/>
              </a:rPr>
              <a:t> VIIIA</a:t>
            </a:r>
          </a:p>
          <a:p>
            <a:pPr>
              <a:lnSpc>
                <a:spcPts val="4482"/>
              </a:lnSpc>
              <a:spcBef>
                <a:spcPct val="0"/>
              </a:spcBef>
            </a:pPr>
            <a:r>
              <a:rPr lang="en-US" sz="4000" dirty="0">
                <a:solidFill>
                  <a:srgbClr val="0070C0"/>
                </a:solidFill>
                <a:latin typeface="Times Neue Roman"/>
              </a:rPr>
              <a:t>+ </a:t>
            </a:r>
            <a:r>
              <a:rPr lang="en-US" sz="4000" dirty="0" err="1">
                <a:solidFill>
                  <a:srgbClr val="0070C0"/>
                </a:solidFill>
                <a:latin typeface="Times Neue Roman"/>
              </a:rPr>
              <a:t>Trong</a:t>
            </a:r>
            <a:r>
              <a:rPr lang="en-US" sz="4000" dirty="0">
                <a:solidFill>
                  <a:srgbClr val="0070C0"/>
                </a:solidFill>
                <a:latin typeface="Times Neue Roman"/>
              </a:rPr>
              <a:t> </a:t>
            </a:r>
            <a:r>
              <a:rPr lang="en-US" sz="4000" dirty="0" err="1">
                <a:solidFill>
                  <a:srgbClr val="0070C0"/>
                </a:solidFill>
                <a:latin typeface="Times Neue Roman"/>
              </a:rPr>
              <a:t>mỗi</a:t>
            </a:r>
            <a:r>
              <a:rPr lang="en-US" sz="4000" dirty="0">
                <a:solidFill>
                  <a:srgbClr val="0070C0"/>
                </a:solidFill>
                <a:latin typeface="Times Neue Roman"/>
              </a:rPr>
              <a:t> </a:t>
            </a:r>
            <a:r>
              <a:rPr lang="en-US" sz="4000" dirty="0" err="1">
                <a:solidFill>
                  <a:srgbClr val="0070C0"/>
                </a:solidFill>
                <a:latin typeface="Times Neue Roman"/>
              </a:rPr>
              <a:t>chu</a:t>
            </a:r>
            <a:r>
              <a:rPr lang="en-US" sz="4000" dirty="0">
                <a:solidFill>
                  <a:srgbClr val="0070C0"/>
                </a:solidFill>
                <a:latin typeface="Times Neue Roman"/>
              </a:rPr>
              <a:t> </a:t>
            </a:r>
            <a:r>
              <a:rPr lang="en-US" sz="4000" dirty="0" err="1">
                <a:solidFill>
                  <a:srgbClr val="0070C0"/>
                </a:solidFill>
                <a:latin typeface="Times Neue Roman"/>
              </a:rPr>
              <a:t>kì</a:t>
            </a:r>
            <a:r>
              <a:rPr lang="en-US" sz="4000" dirty="0">
                <a:solidFill>
                  <a:srgbClr val="0070C0"/>
                </a:solidFill>
                <a:latin typeface="Times Neue Roman"/>
              </a:rPr>
              <a:t> </a:t>
            </a:r>
            <a:r>
              <a:rPr lang="en-US" sz="4000" dirty="0" err="1">
                <a:solidFill>
                  <a:srgbClr val="0070C0"/>
                </a:solidFill>
                <a:latin typeface="Times Neue Roman"/>
              </a:rPr>
              <a:t>các</a:t>
            </a:r>
            <a:r>
              <a:rPr lang="en-US" sz="4000" dirty="0">
                <a:solidFill>
                  <a:srgbClr val="0070C0"/>
                </a:solidFill>
                <a:latin typeface="Times Neue Roman"/>
              </a:rPr>
              <a:t> </a:t>
            </a:r>
            <a:r>
              <a:rPr lang="en-US" sz="4000" dirty="0" err="1">
                <a:solidFill>
                  <a:srgbClr val="0070C0"/>
                </a:solidFill>
                <a:latin typeface="Times Neue Roman"/>
              </a:rPr>
              <a:t>nguyên</a:t>
            </a:r>
            <a:r>
              <a:rPr lang="en-US" sz="4000" dirty="0">
                <a:solidFill>
                  <a:srgbClr val="0070C0"/>
                </a:solidFill>
                <a:latin typeface="Times Neue Roman"/>
              </a:rPr>
              <a:t> </a:t>
            </a:r>
            <a:r>
              <a:rPr lang="en-US" sz="4000" dirty="0" err="1">
                <a:solidFill>
                  <a:srgbClr val="0070C0"/>
                </a:solidFill>
                <a:latin typeface="Times Neue Roman"/>
              </a:rPr>
              <a:t>tố</a:t>
            </a:r>
            <a:r>
              <a:rPr lang="en-US" sz="4000" dirty="0">
                <a:solidFill>
                  <a:srgbClr val="0070C0"/>
                </a:solidFill>
                <a:latin typeface="Times Neue Roman"/>
              </a:rPr>
              <a:t> </a:t>
            </a:r>
            <a:r>
              <a:rPr lang="en-US" sz="4000" dirty="0" err="1">
                <a:solidFill>
                  <a:srgbClr val="0070C0"/>
                </a:solidFill>
                <a:latin typeface="Times Neue Roman"/>
              </a:rPr>
              <a:t>được</a:t>
            </a:r>
            <a:r>
              <a:rPr lang="en-US" sz="4000" dirty="0">
                <a:solidFill>
                  <a:srgbClr val="0070C0"/>
                </a:solidFill>
                <a:latin typeface="Times Neue Roman"/>
              </a:rPr>
              <a:t> </a:t>
            </a:r>
            <a:r>
              <a:rPr lang="en-US" sz="4000" dirty="0" err="1">
                <a:solidFill>
                  <a:srgbClr val="0070C0"/>
                </a:solidFill>
                <a:latin typeface="Times Neue Roman"/>
              </a:rPr>
              <a:t>xếp</a:t>
            </a:r>
            <a:r>
              <a:rPr lang="en-US" sz="4000" dirty="0">
                <a:solidFill>
                  <a:srgbClr val="0070C0"/>
                </a:solidFill>
                <a:latin typeface="Times Neue Roman"/>
              </a:rPr>
              <a:t> </a:t>
            </a:r>
            <a:r>
              <a:rPr lang="en-US" sz="4000" dirty="0" err="1">
                <a:solidFill>
                  <a:srgbClr val="0070C0"/>
                </a:solidFill>
                <a:latin typeface="Times Neue Roman"/>
              </a:rPr>
              <a:t>thành</a:t>
            </a:r>
            <a:r>
              <a:rPr lang="en-US" sz="4000" dirty="0">
                <a:solidFill>
                  <a:srgbClr val="0070C0"/>
                </a:solidFill>
                <a:latin typeface="Times Neue Roman"/>
              </a:rPr>
              <a:t> </a:t>
            </a:r>
            <a:r>
              <a:rPr lang="en-US" sz="4000" dirty="0" err="1">
                <a:solidFill>
                  <a:srgbClr val="0070C0"/>
                </a:solidFill>
                <a:latin typeface="Times Neue Roman"/>
              </a:rPr>
              <a:t>hàng</a:t>
            </a:r>
            <a:r>
              <a:rPr lang="en-US" sz="4000" dirty="0">
                <a:solidFill>
                  <a:srgbClr val="0070C0"/>
                </a:solidFill>
                <a:latin typeface="Times Neue Roman"/>
              </a:rPr>
              <a:t> </a:t>
            </a:r>
            <a:r>
              <a:rPr lang="en-US" sz="4000" dirty="0" err="1">
                <a:solidFill>
                  <a:srgbClr val="0070C0"/>
                </a:solidFill>
                <a:latin typeface="Times Neue Roman"/>
              </a:rPr>
              <a:t>tăng</a:t>
            </a:r>
            <a:r>
              <a:rPr lang="en-US" sz="4000" dirty="0">
                <a:solidFill>
                  <a:srgbClr val="0070C0"/>
                </a:solidFill>
                <a:latin typeface="Times Neue Roman"/>
              </a:rPr>
              <a:t> </a:t>
            </a:r>
            <a:r>
              <a:rPr lang="en-US" sz="4000" dirty="0" err="1">
                <a:solidFill>
                  <a:srgbClr val="0070C0"/>
                </a:solidFill>
                <a:latin typeface="Times Neue Roman"/>
              </a:rPr>
              <a:t>dần</a:t>
            </a:r>
            <a:r>
              <a:rPr lang="en-US" sz="4000" dirty="0">
                <a:solidFill>
                  <a:srgbClr val="0070C0"/>
                </a:solidFill>
                <a:latin typeface="Times Neue Roman"/>
              </a:rPr>
              <a:t> </a:t>
            </a:r>
            <a:r>
              <a:rPr lang="en-US" sz="4000" dirty="0" err="1">
                <a:solidFill>
                  <a:srgbClr val="0070C0"/>
                </a:solidFill>
                <a:latin typeface="Times Neue Roman"/>
              </a:rPr>
              <a:t>điện</a:t>
            </a:r>
            <a:r>
              <a:rPr lang="en-US" sz="4000" dirty="0">
                <a:solidFill>
                  <a:srgbClr val="0070C0"/>
                </a:solidFill>
                <a:latin typeface="Times Neue Roman"/>
              </a:rPr>
              <a:t> </a:t>
            </a:r>
            <a:r>
              <a:rPr lang="en-US" sz="4000" dirty="0" err="1">
                <a:solidFill>
                  <a:srgbClr val="0070C0"/>
                </a:solidFill>
                <a:latin typeface="Times Neue Roman"/>
              </a:rPr>
              <a:t>tích</a:t>
            </a:r>
            <a:r>
              <a:rPr lang="en-US" sz="4000" dirty="0">
                <a:solidFill>
                  <a:srgbClr val="0070C0"/>
                </a:solidFill>
                <a:latin typeface="Times Neue Roman"/>
              </a:rPr>
              <a:t> </a:t>
            </a:r>
            <a:r>
              <a:rPr lang="en-US" sz="4000" dirty="0" err="1">
                <a:solidFill>
                  <a:srgbClr val="0070C0"/>
                </a:solidFill>
                <a:latin typeface="Times Neue Roman"/>
              </a:rPr>
              <a:t>hạt</a:t>
            </a:r>
            <a:r>
              <a:rPr lang="en-US" sz="4000" dirty="0">
                <a:solidFill>
                  <a:srgbClr val="0070C0"/>
                </a:solidFill>
                <a:latin typeface="Times Neue Roman"/>
              </a:rPr>
              <a:t> </a:t>
            </a:r>
            <a:r>
              <a:rPr lang="en-US" sz="4000" dirty="0" err="1">
                <a:solidFill>
                  <a:srgbClr val="0070C0"/>
                </a:solidFill>
                <a:latin typeface="Times Neue Roman"/>
              </a:rPr>
              <a:t>nhân</a:t>
            </a:r>
            <a:r>
              <a:rPr lang="en-US" sz="4000" dirty="0">
                <a:solidFill>
                  <a:srgbClr val="0070C0"/>
                </a:solidFill>
                <a:latin typeface="Times Neue Roman"/>
              </a:rPr>
              <a:t>. </a:t>
            </a:r>
          </a:p>
          <a:p>
            <a:pPr>
              <a:lnSpc>
                <a:spcPts val="4482"/>
              </a:lnSpc>
              <a:spcBef>
                <a:spcPct val="0"/>
              </a:spcBef>
            </a:pPr>
            <a:r>
              <a:rPr lang="en-US" sz="4000" dirty="0">
                <a:solidFill>
                  <a:srgbClr val="0070C0"/>
                </a:solidFill>
                <a:latin typeface="Times Neue Roman"/>
              </a:rPr>
              <a:t>4b.Mỗi chu </a:t>
            </a:r>
            <a:r>
              <a:rPr lang="en-US" sz="4000" dirty="0" err="1">
                <a:solidFill>
                  <a:srgbClr val="0070C0"/>
                </a:solidFill>
                <a:latin typeface="Times Neue Roman"/>
              </a:rPr>
              <a:t>kì</a:t>
            </a:r>
            <a:r>
              <a:rPr lang="en-US" sz="4000" dirty="0">
                <a:solidFill>
                  <a:srgbClr val="0070C0"/>
                </a:solidFill>
                <a:latin typeface="Times Neue Roman"/>
              </a:rPr>
              <a:t> </a:t>
            </a:r>
            <a:r>
              <a:rPr lang="en-US" sz="4000" dirty="0" err="1">
                <a:solidFill>
                  <a:srgbClr val="0070C0"/>
                </a:solidFill>
                <a:latin typeface="Times Neue Roman"/>
              </a:rPr>
              <a:t>bắt</a:t>
            </a:r>
            <a:r>
              <a:rPr lang="en-US" sz="4000" dirty="0">
                <a:solidFill>
                  <a:srgbClr val="0070C0"/>
                </a:solidFill>
                <a:latin typeface="Times Neue Roman"/>
              </a:rPr>
              <a:t> </a:t>
            </a:r>
            <a:r>
              <a:rPr lang="en-US" sz="4000" dirty="0" err="1">
                <a:solidFill>
                  <a:srgbClr val="0070C0"/>
                </a:solidFill>
                <a:latin typeface="Times Neue Roman"/>
              </a:rPr>
              <a:t>đầu</a:t>
            </a:r>
            <a:r>
              <a:rPr lang="en-US" sz="4000" dirty="0">
                <a:solidFill>
                  <a:srgbClr val="0070C0"/>
                </a:solidFill>
                <a:latin typeface="Times Neue Roman"/>
              </a:rPr>
              <a:t> </a:t>
            </a:r>
            <a:r>
              <a:rPr lang="en-US" sz="4000" dirty="0" err="1">
                <a:solidFill>
                  <a:srgbClr val="0070C0"/>
                </a:solidFill>
                <a:latin typeface="Times Neue Roman"/>
              </a:rPr>
              <a:t>bằng</a:t>
            </a:r>
            <a:r>
              <a:rPr lang="en-US" sz="4000" dirty="0">
                <a:solidFill>
                  <a:srgbClr val="0070C0"/>
                </a:solidFill>
                <a:latin typeface="Times Neue Roman"/>
              </a:rPr>
              <a:t> </a:t>
            </a:r>
            <a:r>
              <a:rPr lang="en-US" sz="4000" dirty="0" err="1">
                <a:solidFill>
                  <a:srgbClr val="0070C0"/>
                </a:solidFill>
                <a:latin typeface="Times Neue Roman"/>
              </a:rPr>
              <a:t>nguyên</a:t>
            </a:r>
            <a:r>
              <a:rPr lang="en-US" sz="4000" dirty="0">
                <a:solidFill>
                  <a:srgbClr val="0070C0"/>
                </a:solidFill>
                <a:latin typeface="Times Neue Roman"/>
              </a:rPr>
              <a:t> </a:t>
            </a:r>
            <a:r>
              <a:rPr lang="en-US" sz="4000" dirty="0" err="1">
                <a:solidFill>
                  <a:srgbClr val="0070C0"/>
                </a:solidFill>
                <a:latin typeface="Times Neue Roman"/>
              </a:rPr>
              <a:t>tố</a:t>
            </a:r>
            <a:r>
              <a:rPr lang="en-US" sz="4000" dirty="0">
                <a:solidFill>
                  <a:srgbClr val="0070C0"/>
                </a:solidFill>
                <a:latin typeface="Times Neue Roman"/>
              </a:rPr>
              <a:t> </a:t>
            </a:r>
            <a:r>
              <a:rPr lang="en-US" sz="4000" dirty="0" err="1">
                <a:solidFill>
                  <a:srgbClr val="0070C0"/>
                </a:solidFill>
                <a:latin typeface="Times Neue Roman"/>
              </a:rPr>
              <a:t>có</a:t>
            </a:r>
            <a:r>
              <a:rPr lang="en-US" sz="4000" dirty="0">
                <a:solidFill>
                  <a:srgbClr val="0070C0"/>
                </a:solidFill>
                <a:latin typeface="Times Neue Roman"/>
              </a:rPr>
              <a:t> 1 electron </a:t>
            </a:r>
            <a:r>
              <a:rPr lang="en-US" sz="4000" dirty="0" err="1">
                <a:solidFill>
                  <a:srgbClr val="0070C0"/>
                </a:solidFill>
                <a:latin typeface="Times Neue Roman"/>
              </a:rPr>
              <a:t>lớp</a:t>
            </a:r>
            <a:r>
              <a:rPr lang="en-US" sz="4000" dirty="0">
                <a:solidFill>
                  <a:srgbClr val="0070C0"/>
                </a:solidFill>
                <a:latin typeface="Times Neue Roman"/>
              </a:rPr>
              <a:t> </a:t>
            </a:r>
            <a:r>
              <a:rPr lang="en-US" sz="4000" dirty="0" err="1">
                <a:solidFill>
                  <a:srgbClr val="0070C0"/>
                </a:solidFill>
                <a:latin typeface="Times Neue Roman"/>
              </a:rPr>
              <a:t>ngoài</a:t>
            </a:r>
            <a:r>
              <a:rPr lang="en-US" sz="4000" dirty="0">
                <a:solidFill>
                  <a:srgbClr val="0070C0"/>
                </a:solidFill>
                <a:latin typeface="Times Neue Roman"/>
              </a:rPr>
              <a:t> </a:t>
            </a:r>
            <a:r>
              <a:rPr lang="en-US" sz="4000" dirty="0" err="1">
                <a:solidFill>
                  <a:srgbClr val="0070C0"/>
                </a:solidFill>
                <a:latin typeface="Times Neue Roman"/>
              </a:rPr>
              <a:t>cùng</a:t>
            </a:r>
            <a:r>
              <a:rPr lang="en-US" sz="4000" dirty="0">
                <a:solidFill>
                  <a:srgbClr val="0070C0"/>
                </a:solidFill>
                <a:latin typeface="Times Neue Roman"/>
              </a:rPr>
              <a:t>, </a:t>
            </a:r>
            <a:r>
              <a:rPr lang="en-US" sz="4000" dirty="0" err="1">
                <a:solidFill>
                  <a:srgbClr val="0070C0"/>
                </a:solidFill>
                <a:latin typeface="Times Neue Roman"/>
              </a:rPr>
              <a:t>tiếp</a:t>
            </a:r>
            <a:r>
              <a:rPr lang="en-US" sz="4000" dirty="0">
                <a:solidFill>
                  <a:srgbClr val="0070C0"/>
                </a:solidFill>
                <a:latin typeface="Times Neue Roman"/>
              </a:rPr>
              <a:t> </a:t>
            </a:r>
            <a:r>
              <a:rPr lang="en-US" sz="4000" dirty="0" err="1">
                <a:solidFill>
                  <a:srgbClr val="0070C0"/>
                </a:solidFill>
                <a:latin typeface="Times Neue Roman"/>
              </a:rPr>
              <a:t>theo</a:t>
            </a:r>
            <a:r>
              <a:rPr lang="en-US" sz="4000" dirty="0">
                <a:solidFill>
                  <a:srgbClr val="0070C0"/>
                </a:solidFill>
                <a:latin typeface="Times Neue Roman"/>
              </a:rPr>
              <a:t> </a:t>
            </a:r>
            <a:r>
              <a:rPr lang="en-US" sz="4000" dirty="0" err="1">
                <a:solidFill>
                  <a:srgbClr val="0070C0"/>
                </a:solidFill>
                <a:latin typeface="Times Neue Roman"/>
              </a:rPr>
              <a:t>là</a:t>
            </a:r>
            <a:r>
              <a:rPr lang="en-US" sz="4000" dirty="0">
                <a:solidFill>
                  <a:srgbClr val="0070C0"/>
                </a:solidFill>
                <a:latin typeface="Times Neue Roman"/>
              </a:rPr>
              <a:t> </a:t>
            </a:r>
            <a:r>
              <a:rPr lang="en-US" sz="4000" dirty="0" err="1">
                <a:solidFill>
                  <a:srgbClr val="0070C0"/>
                </a:solidFill>
                <a:latin typeface="Times Neue Roman"/>
              </a:rPr>
              <a:t>nguyên</a:t>
            </a:r>
            <a:r>
              <a:rPr lang="en-US" sz="4000" dirty="0">
                <a:solidFill>
                  <a:srgbClr val="0070C0"/>
                </a:solidFill>
                <a:latin typeface="Times Neue Roman"/>
              </a:rPr>
              <a:t> </a:t>
            </a:r>
            <a:r>
              <a:rPr lang="en-US" sz="4000" dirty="0" err="1">
                <a:solidFill>
                  <a:srgbClr val="0070C0"/>
                </a:solidFill>
                <a:latin typeface="Times Neue Roman"/>
              </a:rPr>
              <a:t>tố</a:t>
            </a:r>
            <a:r>
              <a:rPr lang="en-US" sz="4000" dirty="0">
                <a:solidFill>
                  <a:srgbClr val="0070C0"/>
                </a:solidFill>
                <a:latin typeface="Times Neue Roman"/>
              </a:rPr>
              <a:t> </a:t>
            </a:r>
            <a:r>
              <a:rPr lang="en-US" sz="4000" dirty="0" err="1">
                <a:solidFill>
                  <a:srgbClr val="0070C0"/>
                </a:solidFill>
                <a:latin typeface="Times Neue Roman"/>
              </a:rPr>
              <a:t>có</a:t>
            </a:r>
            <a:r>
              <a:rPr lang="en-US" sz="4000" dirty="0">
                <a:solidFill>
                  <a:srgbClr val="0070C0"/>
                </a:solidFill>
                <a:latin typeface="Times Neue Roman"/>
              </a:rPr>
              <a:t> 2 electron </a:t>
            </a:r>
            <a:r>
              <a:rPr lang="en-US" sz="4000" dirty="0" err="1">
                <a:solidFill>
                  <a:srgbClr val="0070C0"/>
                </a:solidFill>
                <a:latin typeface="Times Neue Roman"/>
              </a:rPr>
              <a:t>lớp</a:t>
            </a:r>
            <a:r>
              <a:rPr lang="en-US" sz="4000" dirty="0">
                <a:solidFill>
                  <a:srgbClr val="0070C0"/>
                </a:solidFill>
                <a:latin typeface="Times Neue Roman"/>
              </a:rPr>
              <a:t> </a:t>
            </a:r>
            <a:r>
              <a:rPr lang="en-US" sz="4000" dirty="0" err="1">
                <a:solidFill>
                  <a:srgbClr val="0070C0"/>
                </a:solidFill>
                <a:latin typeface="Times Neue Roman"/>
              </a:rPr>
              <a:t>ngoài</a:t>
            </a:r>
            <a:r>
              <a:rPr lang="en-US" sz="4000" dirty="0">
                <a:solidFill>
                  <a:srgbClr val="0070C0"/>
                </a:solidFill>
                <a:latin typeface="Times Neue Roman"/>
              </a:rPr>
              <a:t> </a:t>
            </a:r>
            <a:r>
              <a:rPr lang="en-US" sz="4000" dirty="0" err="1">
                <a:solidFill>
                  <a:srgbClr val="0070C0"/>
                </a:solidFill>
                <a:latin typeface="Times Neue Roman"/>
              </a:rPr>
              <a:t>cùng</a:t>
            </a:r>
            <a:r>
              <a:rPr lang="en-US" sz="4000" dirty="0">
                <a:solidFill>
                  <a:srgbClr val="0070C0"/>
                </a:solidFill>
                <a:latin typeface="Times Neue Roman"/>
              </a:rPr>
              <a:t> </a:t>
            </a:r>
            <a:r>
              <a:rPr lang="en-US" sz="4000" dirty="0" err="1">
                <a:solidFill>
                  <a:srgbClr val="0070C0"/>
                </a:solidFill>
                <a:latin typeface="Times Neue Roman"/>
              </a:rPr>
              <a:t>và</a:t>
            </a:r>
            <a:r>
              <a:rPr lang="en-US" sz="4000" dirty="0">
                <a:solidFill>
                  <a:srgbClr val="0070C0"/>
                </a:solidFill>
                <a:latin typeface="Times Neue Roman"/>
              </a:rPr>
              <a:t> </a:t>
            </a:r>
            <a:r>
              <a:rPr lang="en-US" sz="4000" dirty="0" err="1">
                <a:solidFill>
                  <a:srgbClr val="0070C0"/>
                </a:solidFill>
                <a:latin typeface="Times Neue Roman"/>
              </a:rPr>
              <a:t>cứ</a:t>
            </a:r>
            <a:r>
              <a:rPr lang="en-US" sz="4000" dirty="0">
                <a:solidFill>
                  <a:srgbClr val="0070C0"/>
                </a:solidFill>
                <a:latin typeface="Times Neue Roman"/>
              </a:rPr>
              <a:t> </a:t>
            </a:r>
            <a:r>
              <a:rPr lang="en-US" sz="4000" dirty="0" err="1">
                <a:solidFill>
                  <a:srgbClr val="0070C0"/>
                </a:solidFill>
                <a:latin typeface="Times Neue Roman"/>
              </a:rPr>
              <a:t>thế</a:t>
            </a:r>
            <a:r>
              <a:rPr lang="en-US" sz="4000" dirty="0">
                <a:solidFill>
                  <a:srgbClr val="0070C0"/>
                </a:solidFill>
                <a:latin typeface="Times Neue Roman"/>
              </a:rPr>
              <a:t> </a:t>
            </a:r>
            <a:r>
              <a:rPr lang="en-US" sz="4000" dirty="0" err="1">
                <a:solidFill>
                  <a:srgbClr val="0070C0"/>
                </a:solidFill>
                <a:latin typeface="Times Neue Roman"/>
              </a:rPr>
              <a:t>kết</a:t>
            </a:r>
            <a:r>
              <a:rPr lang="en-US" sz="4000" dirty="0">
                <a:solidFill>
                  <a:srgbClr val="0070C0"/>
                </a:solidFill>
                <a:latin typeface="Times Neue Roman"/>
              </a:rPr>
              <a:t> </a:t>
            </a:r>
            <a:r>
              <a:rPr lang="en-US" sz="4000" dirty="0" err="1">
                <a:solidFill>
                  <a:srgbClr val="0070C0"/>
                </a:solidFill>
                <a:latin typeface="Times Neue Roman"/>
              </a:rPr>
              <a:t>thúc</a:t>
            </a:r>
            <a:r>
              <a:rPr lang="en-US" sz="4000" dirty="0">
                <a:solidFill>
                  <a:srgbClr val="0070C0"/>
                </a:solidFill>
                <a:latin typeface="Times Neue Roman"/>
              </a:rPr>
              <a:t> chu </a:t>
            </a:r>
            <a:r>
              <a:rPr lang="en-US" sz="4000" dirty="0" err="1">
                <a:solidFill>
                  <a:srgbClr val="0070C0"/>
                </a:solidFill>
                <a:latin typeface="Times Neue Roman"/>
              </a:rPr>
              <a:t>kì</a:t>
            </a:r>
            <a:r>
              <a:rPr lang="en-US" sz="4000" dirty="0">
                <a:solidFill>
                  <a:srgbClr val="0070C0"/>
                </a:solidFill>
                <a:latin typeface="Times Neue Roman"/>
              </a:rPr>
              <a:t> </a:t>
            </a:r>
            <a:r>
              <a:rPr lang="en-US" sz="4000" dirty="0" err="1">
                <a:solidFill>
                  <a:srgbClr val="0070C0"/>
                </a:solidFill>
                <a:latin typeface="Times Neue Roman"/>
              </a:rPr>
              <a:t>bằng</a:t>
            </a:r>
            <a:r>
              <a:rPr lang="en-US" sz="4000" dirty="0">
                <a:solidFill>
                  <a:srgbClr val="0070C0"/>
                </a:solidFill>
                <a:latin typeface="Times Neue Roman"/>
              </a:rPr>
              <a:t> 1 </a:t>
            </a:r>
            <a:r>
              <a:rPr lang="en-US" sz="4000" dirty="0" err="1">
                <a:solidFill>
                  <a:srgbClr val="0070C0"/>
                </a:solidFill>
                <a:latin typeface="Times Neue Roman"/>
              </a:rPr>
              <a:t>nguyên</a:t>
            </a:r>
            <a:r>
              <a:rPr lang="en-US" sz="4000" dirty="0">
                <a:solidFill>
                  <a:srgbClr val="0070C0"/>
                </a:solidFill>
                <a:latin typeface="Times Neue Roman"/>
              </a:rPr>
              <a:t> </a:t>
            </a:r>
            <a:r>
              <a:rPr lang="en-US" sz="4000" dirty="0" err="1">
                <a:solidFill>
                  <a:srgbClr val="0070C0"/>
                </a:solidFill>
                <a:latin typeface="Times Neue Roman"/>
              </a:rPr>
              <a:t>tố</a:t>
            </a:r>
            <a:r>
              <a:rPr lang="en-US" sz="4000" dirty="0">
                <a:solidFill>
                  <a:srgbClr val="0070C0"/>
                </a:solidFill>
                <a:latin typeface="Times Neue Roman"/>
              </a:rPr>
              <a:t> </a:t>
            </a:r>
            <a:r>
              <a:rPr lang="en-US" sz="4000" dirty="0" err="1">
                <a:solidFill>
                  <a:srgbClr val="0070C0"/>
                </a:solidFill>
                <a:latin typeface="Times Neue Roman"/>
              </a:rPr>
              <a:t>có</a:t>
            </a:r>
            <a:r>
              <a:rPr lang="en-US" sz="4000" dirty="0">
                <a:solidFill>
                  <a:srgbClr val="0070C0"/>
                </a:solidFill>
                <a:latin typeface="Times Neue Roman"/>
              </a:rPr>
              <a:t> 8 electron </a:t>
            </a:r>
            <a:r>
              <a:rPr lang="en-US" sz="4000" dirty="0" err="1">
                <a:solidFill>
                  <a:srgbClr val="0070C0"/>
                </a:solidFill>
                <a:latin typeface="Times Neue Roman"/>
              </a:rPr>
              <a:t>lớp</a:t>
            </a:r>
            <a:r>
              <a:rPr lang="en-US" sz="4000" dirty="0">
                <a:solidFill>
                  <a:srgbClr val="0070C0"/>
                </a:solidFill>
                <a:latin typeface="Times Neue Roman"/>
              </a:rPr>
              <a:t> </a:t>
            </a:r>
            <a:r>
              <a:rPr lang="en-US" sz="4000" dirty="0" err="1">
                <a:solidFill>
                  <a:srgbClr val="0070C0"/>
                </a:solidFill>
                <a:latin typeface="Times Neue Roman"/>
              </a:rPr>
              <a:t>ngoài</a:t>
            </a:r>
            <a:r>
              <a:rPr lang="en-US" sz="4000" dirty="0">
                <a:solidFill>
                  <a:srgbClr val="0070C0"/>
                </a:solidFill>
                <a:latin typeface="Times Neue Roman"/>
              </a:rPr>
              <a:t> </a:t>
            </a:r>
            <a:r>
              <a:rPr lang="en-US" sz="4000" dirty="0" err="1">
                <a:solidFill>
                  <a:srgbClr val="0070C0"/>
                </a:solidFill>
                <a:latin typeface="Times Neue Roman"/>
              </a:rPr>
              <a:t>cùng</a:t>
            </a:r>
            <a:r>
              <a:rPr lang="en-US" sz="4000" dirty="0">
                <a:solidFill>
                  <a:srgbClr val="0070C0"/>
                </a:solidFill>
                <a:latin typeface="Times Neue Roman"/>
              </a:rPr>
              <a:t> </a:t>
            </a:r>
            <a:r>
              <a:rPr lang="en-US" sz="4000" dirty="0" err="1">
                <a:solidFill>
                  <a:srgbClr val="0070C0"/>
                </a:solidFill>
                <a:latin typeface="Times Neue Roman"/>
              </a:rPr>
              <a:t>và</a:t>
            </a:r>
            <a:r>
              <a:rPr lang="en-US" sz="4000" dirty="0">
                <a:solidFill>
                  <a:srgbClr val="0070C0"/>
                </a:solidFill>
                <a:latin typeface="Times Neue Roman"/>
              </a:rPr>
              <a:t> </a:t>
            </a:r>
            <a:r>
              <a:rPr lang="en-US" sz="4000" dirty="0" err="1">
                <a:solidFill>
                  <a:srgbClr val="0070C0"/>
                </a:solidFill>
                <a:latin typeface="Times Neue Roman"/>
              </a:rPr>
              <a:t>tiếp</a:t>
            </a:r>
            <a:r>
              <a:rPr lang="en-US" sz="4000" dirty="0">
                <a:solidFill>
                  <a:srgbClr val="0070C0"/>
                </a:solidFill>
                <a:latin typeface="Times Neue Roman"/>
              </a:rPr>
              <a:t> </a:t>
            </a:r>
            <a:r>
              <a:rPr lang="en-US" sz="4000" dirty="0" err="1">
                <a:solidFill>
                  <a:srgbClr val="0070C0"/>
                </a:solidFill>
                <a:latin typeface="Times Neue Roman"/>
              </a:rPr>
              <a:t>tục</a:t>
            </a:r>
            <a:r>
              <a:rPr lang="en-US" sz="4000" dirty="0">
                <a:solidFill>
                  <a:srgbClr val="0070C0"/>
                </a:solidFill>
                <a:latin typeface="Times Neue Roman"/>
              </a:rPr>
              <a:t> </a:t>
            </a:r>
            <a:r>
              <a:rPr lang="en-US" sz="4000" dirty="0" err="1">
                <a:solidFill>
                  <a:srgbClr val="0070C0"/>
                </a:solidFill>
                <a:latin typeface="Times Neue Roman"/>
              </a:rPr>
              <a:t>một</a:t>
            </a:r>
            <a:r>
              <a:rPr lang="en-US" sz="4000" dirty="0">
                <a:solidFill>
                  <a:srgbClr val="0070C0"/>
                </a:solidFill>
                <a:latin typeface="Times Neue Roman"/>
              </a:rPr>
              <a:t> chu </a:t>
            </a:r>
            <a:r>
              <a:rPr lang="en-US" sz="4000" dirty="0" err="1">
                <a:solidFill>
                  <a:srgbClr val="0070C0"/>
                </a:solidFill>
                <a:latin typeface="Times Neue Roman"/>
              </a:rPr>
              <a:t>kì</a:t>
            </a:r>
            <a:r>
              <a:rPr lang="en-US" sz="4000" dirty="0">
                <a:solidFill>
                  <a:srgbClr val="0070C0"/>
                </a:solidFill>
                <a:latin typeface="Times Neue Roman"/>
              </a:rPr>
              <a:t> </a:t>
            </a:r>
            <a:r>
              <a:rPr lang="en-US" sz="4000" dirty="0" err="1">
                <a:solidFill>
                  <a:srgbClr val="0070C0"/>
                </a:solidFill>
                <a:latin typeface="Times Neue Roman"/>
              </a:rPr>
              <a:t>mới</a:t>
            </a:r>
            <a:r>
              <a:rPr lang="en-US" sz="4000" dirty="0">
                <a:solidFill>
                  <a:srgbClr val="0070C0"/>
                </a:solidFill>
                <a:latin typeface="Times Neue Roman"/>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Diagonal Corner Rectangle 5"/>
          <p:cNvSpPr/>
          <p:nvPr/>
        </p:nvSpPr>
        <p:spPr>
          <a:xfrm>
            <a:off x="1524000" y="952501"/>
            <a:ext cx="15468599" cy="6108258"/>
          </a:xfrm>
          <a:prstGeom prst="round2DiagRect">
            <a:avLst/>
          </a:prstGeom>
          <a:solidFill>
            <a:srgbClr val="EDD1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600" b="1" dirty="0">
                <a:solidFill>
                  <a:srgbClr val="FF0000"/>
                </a:solidFill>
                <a:latin typeface="Times New Roman" panose="02020603050405020304" pitchFamily="18" charset="0"/>
                <a:cs typeface="Times New Roman" panose="02020603050405020304" pitchFamily="18" charset="0"/>
              </a:rPr>
              <a:t>BÀI 4</a:t>
            </a:r>
          </a:p>
          <a:p>
            <a:pPr algn="ctr"/>
            <a:r>
              <a:rPr lang="en-US" sz="7200" b="1" dirty="0" err="1">
                <a:solidFill>
                  <a:srgbClr val="00B050"/>
                </a:solidFill>
                <a:latin typeface="Times New Roman" panose="02020603050405020304" pitchFamily="18" charset="0"/>
                <a:cs typeface="Times New Roman" panose="02020603050405020304" pitchFamily="18" charset="0"/>
              </a:rPr>
              <a:t>Sơ</a:t>
            </a:r>
            <a:r>
              <a:rPr lang="en-US" sz="7200" b="1" dirty="0">
                <a:solidFill>
                  <a:srgbClr val="00B050"/>
                </a:solidFill>
                <a:latin typeface="Times New Roman" panose="02020603050405020304" pitchFamily="18" charset="0"/>
                <a:cs typeface="Times New Roman" panose="02020603050405020304" pitchFamily="18" charset="0"/>
              </a:rPr>
              <a:t> </a:t>
            </a:r>
            <a:r>
              <a:rPr lang="en-US" sz="7200" b="1" dirty="0" err="1">
                <a:solidFill>
                  <a:srgbClr val="00B050"/>
                </a:solidFill>
                <a:latin typeface="Times New Roman" panose="02020603050405020304" pitchFamily="18" charset="0"/>
                <a:cs typeface="Times New Roman" panose="02020603050405020304" pitchFamily="18" charset="0"/>
              </a:rPr>
              <a:t>lược</a:t>
            </a:r>
            <a:r>
              <a:rPr lang="en-US" sz="7200" b="1" dirty="0">
                <a:solidFill>
                  <a:srgbClr val="00B050"/>
                </a:solidFill>
                <a:latin typeface="Times New Roman" panose="02020603050405020304" pitchFamily="18" charset="0"/>
                <a:cs typeface="Times New Roman" panose="02020603050405020304" pitchFamily="18" charset="0"/>
              </a:rPr>
              <a:t> </a:t>
            </a:r>
            <a:r>
              <a:rPr lang="en-US" sz="7200" b="1" dirty="0" err="1">
                <a:solidFill>
                  <a:srgbClr val="00B050"/>
                </a:solidFill>
                <a:latin typeface="Times New Roman" panose="02020603050405020304" pitchFamily="18" charset="0"/>
                <a:cs typeface="Times New Roman" panose="02020603050405020304" pitchFamily="18" charset="0"/>
              </a:rPr>
              <a:t>về</a:t>
            </a:r>
            <a:r>
              <a:rPr lang="en-US" sz="7200" b="1" dirty="0">
                <a:solidFill>
                  <a:srgbClr val="00B050"/>
                </a:solidFill>
                <a:latin typeface="Times New Roman" panose="02020603050405020304" pitchFamily="18" charset="0"/>
                <a:cs typeface="Times New Roman" panose="02020603050405020304" pitchFamily="18" charset="0"/>
              </a:rPr>
              <a:t> </a:t>
            </a:r>
            <a:r>
              <a:rPr lang="en-US" sz="7200" b="1" dirty="0" err="1">
                <a:solidFill>
                  <a:srgbClr val="00B050"/>
                </a:solidFill>
                <a:latin typeface="Times New Roman" panose="02020603050405020304" pitchFamily="18" charset="0"/>
                <a:cs typeface="Times New Roman" panose="02020603050405020304" pitchFamily="18" charset="0"/>
              </a:rPr>
              <a:t>bảng</a:t>
            </a:r>
            <a:r>
              <a:rPr lang="en-US" sz="7200" b="1" dirty="0">
                <a:solidFill>
                  <a:srgbClr val="00B050"/>
                </a:solidFill>
                <a:latin typeface="Times New Roman" panose="02020603050405020304" pitchFamily="18" charset="0"/>
                <a:cs typeface="Times New Roman" panose="02020603050405020304" pitchFamily="18" charset="0"/>
              </a:rPr>
              <a:t> </a:t>
            </a:r>
            <a:r>
              <a:rPr lang="en-US" sz="7200" b="1" dirty="0" err="1">
                <a:solidFill>
                  <a:srgbClr val="00B050"/>
                </a:solidFill>
                <a:latin typeface="Times New Roman" panose="02020603050405020304" pitchFamily="18" charset="0"/>
                <a:cs typeface="Times New Roman" panose="02020603050405020304" pitchFamily="18" charset="0"/>
              </a:rPr>
              <a:t>tuần</a:t>
            </a:r>
            <a:r>
              <a:rPr lang="en-US" sz="7200" b="1" dirty="0">
                <a:solidFill>
                  <a:srgbClr val="00B050"/>
                </a:solidFill>
                <a:latin typeface="Times New Roman" panose="02020603050405020304" pitchFamily="18" charset="0"/>
                <a:cs typeface="Times New Roman" panose="02020603050405020304" pitchFamily="18" charset="0"/>
              </a:rPr>
              <a:t> </a:t>
            </a:r>
            <a:r>
              <a:rPr lang="en-US" sz="7200" b="1" dirty="0" err="1">
                <a:solidFill>
                  <a:srgbClr val="00B050"/>
                </a:solidFill>
                <a:latin typeface="Times New Roman" panose="02020603050405020304" pitchFamily="18" charset="0"/>
                <a:cs typeface="Times New Roman" panose="02020603050405020304" pitchFamily="18" charset="0"/>
              </a:rPr>
              <a:t>hoàn</a:t>
            </a:r>
            <a:r>
              <a:rPr lang="en-US" sz="7200" b="1" dirty="0">
                <a:solidFill>
                  <a:srgbClr val="00B050"/>
                </a:solidFill>
                <a:latin typeface="Times New Roman" panose="02020603050405020304" pitchFamily="18" charset="0"/>
                <a:cs typeface="Times New Roman" panose="02020603050405020304" pitchFamily="18" charset="0"/>
              </a:rPr>
              <a:t> </a:t>
            </a:r>
            <a:r>
              <a:rPr lang="en-US" sz="7200" b="1" dirty="0" err="1">
                <a:solidFill>
                  <a:srgbClr val="00B050"/>
                </a:solidFill>
                <a:latin typeface="Times New Roman" panose="02020603050405020304" pitchFamily="18" charset="0"/>
                <a:cs typeface="Times New Roman" panose="02020603050405020304" pitchFamily="18" charset="0"/>
              </a:rPr>
              <a:t>các</a:t>
            </a:r>
            <a:r>
              <a:rPr lang="en-US" sz="7200" b="1" dirty="0">
                <a:solidFill>
                  <a:srgbClr val="00B050"/>
                </a:solidFill>
                <a:latin typeface="Times New Roman" panose="02020603050405020304" pitchFamily="18" charset="0"/>
                <a:cs typeface="Times New Roman" panose="02020603050405020304" pitchFamily="18" charset="0"/>
              </a:rPr>
              <a:t> </a:t>
            </a:r>
            <a:r>
              <a:rPr lang="en-US" sz="7200" b="1" dirty="0" err="1">
                <a:solidFill>
                  <a:srgbClr val="00B050"/>
                </a:solidFill>
                <a:latin typeface="Times New Roman" panose="02020603050405020304" pitchFamily="18" charset="0"/>
                <a:cs typeface="Times New Roman" panose="02020603050405020304" pitchFamily="18" charset="0"/>
              </a:rPr>
              <a:t>nguyên</a:t>
            </a:r>
            <a:r>
              <a:rPr lang="en-US" sz="7200" b="1" dirty="0">
                <a:solidFill>
                  <a:srgbClr val="00B050"/>
                </a:solidFill>
                <a:latin typeface="Times New Roman" panose="02020603050405020304" pitchFamily="18" charset="0"/>
                <a:cs typeface="Times New Roman" panose="02020603050405020304" pitchFamily="18" charset="0"/>
              </a:rPr>
              <a:t> </a:t>
            </a:r>
            <a:r>
              <a:rPr lang="en-US" sz="7200" b="1" dirty="0" err="1">
                <a:solidFill>
                  <a:srgbClr val="00B050"/>
                </a:solidFill>
                <a:latin typeface="Times New Roman" panose="02020603050405020304" pitchFamily="18" charset="0"/>
                <a:cs typeface="Times New Roman" panose="02020603050405020304" pitchFamily="18" charset="0"/>
              </a:rPr>
              <a:t>tố</a:t>
            </a:r>
            <a:r>
              <a:rPr lang="en-US" sz="7200" b="1" dirty="0">
                <a:solidFill>
                  <a:srgbClr val="00B050"/>
                </a:solidFill>
                <a:latin typeface="Times New Roman" panose="02020603050405020304" pitchFamily="18" charset="0"/>
                <a:cs typeface="Times New Roman" panose="02020603050405020304" pitchFamily="18" charset="0"/>
              </a:rPr>
              <a:t> </a:t>
            </a:r>
            <a:r>
              <a:rPr lang="en-US" sz="7200" b="1" dirty="0" err="1">
                <a:solidFill>
                  <a:srgbClr val="00B050"/>
                </a:solidFill>
                <a:latin typeface="Times New Roman" panose="02020603050405020304" pitchFamily="18" charset="0"/>
                <a:cs typeface="Times New Roman" panose="02020603050405020304" pitchFamily="18" charset="0"/>
              </a:rPr>
              <a:t>hoá</a:t>
            </a:r>
            <a:r>
              <a:rPr lang="en-US" sz="7200" b="1" dirty="0">
                <a:solidFill>
                  <a:srgbClr val="00B050"/>
                </a:solidFill>
                <a:latin typeface="Times New Roman" panose="02020603050405020304" pitchFamily="18" charset="0"/>
                <a:cs typeface="Times New Roman" panose="02020603050405020304" pitchFamily="18" charset="0"/>
              </a:rPr>
              <a:t> </a:t>
            </a:r>
            <a:r>
              <a:rPr lang="en-US" sz="7200" b="1" dirty="0" err="1">
                <a:solidFill>
                  <a:srgbClr val="00B050"/>
                </a:solidFill>
                <a:latin typeface="Times New Roman" panose="02020603050405020304" pitchFamily="18" charset="0"/>
                <a:cs typeface="Times New Roman" panose="02020603050405020304" pitchFamily="18" charset="0"/>
              </a:rPr>
              <a:t>học</a:t>
            </a:r>
            <a:r>
              <a:rPr lang="en-US" sz="7200" b="1" dirty="0">
                <a:solidFill>
                  <a:srgbClr val="00B050"/>
                </a:solidFill>
                <a:latin typeface="Times New Roman" panose="02020603050405020304" pitchFamily="18" charset="0"/>
                <a:cs typeface="Times New Roman" panose="02020603050405020304" pitchFamily="18" charset="0"/>
              </a:rPr>
              <a:t> </a:t>
            </a:r>
          </a:p>
          <a:p>
            <a:pPr algn="ctr"/>
            <a:endParaRPr lang="en-US" sz="2700" dirty="0"/>
          </a:p>
        </p:txBody>
      </p:sp>
    </p:spTree>
    <p:extLst>
      <p:ext uri="{BB962C8B-B14F-4D97-AF65-F5344CB8AC3E}">
        <p14:creationId xmlns:p14="http://schemas.microsoft.com/office/powerpoint/2010/main" val="3760727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ChangeAspect="1"/>
          </p:cNvPicPr>
          <p:nvPr/>
        </p:nvPicPr>
        <p:blipFill>
          <a:blip r:embed="rId2"/>
          <a:srcRect l="4603" r="4603"/>
          <a:stretch>
            <a:fillRect/>
          </a:stretch>
        </p:blipFill>
        <p:spPr>
          <a:xfrm>
            <a:off x="782526" y="647701"/>
            <a:ext cx="9733074" cy="9639304"/>
          </a:xfrm>
          <a:prstGeom prst="rect">
            <a:avLst/>
          </a:prstGeom>
        </p:spPr>
      </p:pic>
      <p:sp>
        <p:nvSpPr>
          <p:cNvPr id="10" name="TextBox 10"/>
          <p:cNvSpPr txBox="1"/>
          <p:nvPr/>
        </p:nvSpPr>
        <p:spPr>
          <a:xfrm>
            <a:off x="7592884" y="4760339"/>
            <a:ext cx="112216" cy="574196"/>
          </a:xfrm>
          <a:prstGeom prst="rect">
            <a:avLst/>
          </a:prstGeom>
        </p:spPr>
        <p:txBody>
          <a:bodyPr lIns="0" tIns="0" rIns="0" bIns="0" rtlCol="0" anchor="t">
            <a:spAutoFit/>
          </a:bodyPr>
          <a:lstStyle/>
          <a:p>
            <a:pPr algn="ctr">
              <a:lnSpc>
                <a:spcPts val="4759"/>
              </a:lnSpc>
            </a:pPr>
            <a:r>
              <a:rPr lang="en-US" sz="3400">
                <a:solidFill>
                  <a:srgbClr val="C00000"/>
                </a:solidFill>
                <a:latin typeface="Noto Sans"/>
              </a:rPr>
              <a:t> </a:t>
            </a:r>
          </a:p>
        </p:txBody>
      </p:sp>
      <p:sp>
        <p:nvSpPr>
          <p:cNvPr id="13" name="TextBox 13"/>
          <p:cNvSpPr txBox="1"/>
          <p:nvPr/>
        </p:nvSpPr>
        <p:spPr>
          <a:xfrm>
            <a:off x="6331365" y="6578605"/>
            <a:ext cx="9526" cy="615553"/>
          </a:xfrm>
          <a:prstGeom prst="rect">
            <a:avLst/>
          </a:prstGeom>
        </p:spPr>
        <p:txBody>
          <a:bodyPr lIns="0" tIns="0" rIns="0" bIns="0" rtlCol="0" anchor="t">
            <a:spAutoFit/>
          </a:bodyPr>
          <a:lstStyle/>
          <a:p>
            <a:pPr algn="ctr">
              <a:lnSpc>
                <a:spcPts val="4759"/>
              </a:lnSpc>
            </a:pPr>
            <a:endParaRPr>
              <a:solidFill>
                <a:srgbClr val="C00000"/>
              </a:solidFill>
            </a:endParaRPr>
          </a:p>
        </p:txBody>
      </p:sp>
      <p:sp>
        <p:nvSpPr>
          <p:cNvPr id="15" name="TextBox 15"/>
          <p:cNvSpPr txBox="1"/>
          <p:nvPr/>
        </p:nvSpPr>
        <p:spPr>
          <a:xfrm>
            <a:off x="5177009" y="6489941"/>
            <a:ext cx="9526" cy="615553"/>
          </a:xfrm>
          <a:prstGeom prst="rect">
            <a:avLst/>
          </a:prstGeom>
        </p:spPr>
        <p:txBody>
          <a:bodyPr lIns="0" tIns="0" rIns="0" bIns="0" rtlCol="0" anchor="t">
            <a:spAutoFit/>
          </a:bodyPr>
          <a:lstStyle/>
          <a:p>
            <a:pPr algn="ctr">
              <a:lnSpc>
                <a:spcPts val="4759"/>
              </a:lnSpc>
            </a:pPr>
            <a:endParaRPr>
              <a:solidFill>
                <a:srgbClr val="C00000"/>
              </a:solidFill>
            </a:endParaRPr>
          </a:p>
        </p:txBody>
      </p:sp>
      <p:sp>
        <p:nvSpPr>
          <p:cNvPr id="16" name="TextBox 16"/>
          <p:cNvSpPr txBox="1"/>
          <p:nvPr/>
        </p:nvSpPr>
        <p:spPr>
          <a:xfrm>
            <a:off x="11658600" y="3210522"/>
            <a:ext cx="4876800" cy="2821285"/>
          </a:xfrm>
          <a:prstGeom prst="rect">
            <a:avLst/>
          </a:prstGeom>
        </p:spPr>
        <p:txBody>
          <a:bodyPr wrap="square" lIns="0" tIns="0" rIns="0" bIns="0" rtlCol="0" anchor="t">
            <a:spAutoFit/>
          </a:bodyPr>
          <a:lstStyle/>
          <a:p>
            <a:pPr>
              <a:lnSpc>
                <a:spcPts val="4402"/>
              </a:lnSpc>
            </a:pPr>
            <a:r>
              <a:rPr lang="en-US" sz="4000" dirty="0" err="1">
                <a:latin typeface="Times Neue Roman"/>
              </a:rPr>
              <a:t>Quan</a:t>
            </a:r>
            <a:r>
              <a:rPr lang="en-US" sz="4000" dirty="0">
                <a:latin typeface="Times Neue Roman"/>
              </a:rPr>
              <a:t> </a:t>
            </a:r>
            <a:r>
              <a:rPr lang="en-US" sz="4000" dirty="0" err="1">
                <a:latin typeface="Times Neue Roman"/>
              </a:rPr>
              <a:t>sát</a:t>
            </a:r>
            <a:r>
              <a:rPr lang="en-US" sz="4000" dirty="0">
                <a:latin typeface="Times Neue Roman"/>
              </a:rPr>
              <a:t> </a:t>
            </a:r>
            <a:r>
              <a:rPr lang="en-US" sz="4000" dirty="0" err="1">
                <a:latin typeface="Times Neue Roman"/>
              </a:rPr>
              <a:t>hình</a:t>
            </a:r>
            <a:r>
              <a:rPr lang="en-US" sz="4000" dirty="0">
                <a:latin typeface="Times Neue Roman"/>
              </a:rPr>
              <a:t> 4.5 , </a:t>
            </a:r>
            <a:r>
              <a:rPr lang="en-US" sz="4000" dirty="0" err="1">
                <a:latin typeface="Times Neue Roman"/>
              </a:rPr>
              <a:t>cho</a:t>
            </a:r>
            <a:r>
              <a:rPr lang="en-US" sz="4000" dirty="0">
                <a:latin typeface="Times Neue Roman"/>
              </a:rPr>
              <a:t> </a:t>
            </a:r>
            <a:r>
              <a:rPr lang="en-US" sz="4000" dirty="0" err="1">
                <a:latin typeface="Times Neue Roman"/>
              </a:rPr>
              <a:t>biết</a:t>
            </a:r>
            <a:r>
              <a:rPr lang="en-US" sz="4000" dirty="0">
                <a:latin typeface="Times Neue Roman"/>
              </a:rPr>
              <a:t> </a:t>
            </a:r>
            <a:r>
              <a:rPr lang="en-US" sz="4000" dirty="0" err="1">
                <a:latin typeface="Times Neue Roman"/>
              </a:rPr>
              <a:t>những</a:t>
            </a:r>
            <a:r>
              <a:rPr lang="en-US" sz="4000" dirty="0">
                <a:latin typeface="Times Neue Roman"/>
              </a:rPr>
              <a:t> </a:t>
            </a:r>
            <a:r>
              <a:rPr lang="en-US" sz="4000" dirty="0" err="1">
                <a:latin typeface="Times Neue Roman"/>
              </a:rPr>
              <a:t>nguyên</a:t>
            </a:r>
            <a:r>
              <a:rPr lang="en-US" sz="4000" dirty="0">
                <a:latin typeface="Times Neue Roman"/>
              </a:rPr>
              <a:t> </a:t>
            </a:r>
            <a:r>
              <a:rPr lang="en-US" sz="4000" dirty="0" err="1">
                <a:latin typeface="Times Neue Roman"/>
              </a:rPr>
              <a:t>tố</a:t>
            </a:r>
            <a:r>
              <a:rPr lang="en-US" sz="4000" dirty="0">
                <a:latin typeface="Times Neue Roman"/>
              </a:rPr>
              <a:t> </a:t>
            </a:r>
            <a:r>
              <a:rPr lang="en-US" sz="4000" dirty="0" err="1">
                <a:latin typeface="Times Neue Roman"/>
              </a:rPr>
              <a:t>nào</a:t>
            </a:r>
            <a:r>
              <a:rPr lang="en-US" sz="4000" dirty="0">
                <a:latin typeface="Times Neue Roman"/>
              </a:rPr>
              <a:t> </a:t>
            </a:r>
            <a:r>
              <a:rPr lang="en-US" sz="4000" dirty="0" err="1">
                <a:latin typeface="Times Neue Roman"/>
              </a:rPr>
              <a:t>có</a:t>
            </a:r>
            <a:r>
              <a:rPr lang="en-US" sz="4000" dirty="0">
                <a:latin typeface="Times Neue Roman"/>
              </a:rPr>
              <a:t> </a:t>
            </a:r>
            <a:r>
              <a:rPr lang="en-US" sz="4000" dirty="0" err="1">
                <a:latin typeface="Times Neue Roman"/>
              </a:rPr>
              <a:t>tính</a:t>
            </a:r>
            <a:r>
              <a:rPr lang="en-US" sz="4000" dirty="0">
                <a:latin typeface="Times Neue Roman"/>
              </a:rPr>
              <a:t> </a:t>
            </a:r>
            <a:r>
              <a:rPr lang="en-US" sz="4000" dirty="0" err="1">
                <a:latin typeface="Times Neue Roman"/>
              </a:rPr>
              <a:t>chất</a:t>
            </a:r>
            <a:r>
              <a:rPr lang="en-US" sz="4000" dirty="0">
                <a:latin typeface="Times Neue Roman"/>
              </a:rPr>
              <a:t> </a:t>
            </a:r>
            <a:r>
              <a:rPr lang="en-US" sz="4000" dirty="0" err="1">
                <a:latin typeface="Times Neue Roman"/>
              </a:rPr>
              <a:t>tương</a:t>
            </a:r>
            <a:r>
              <a:rPr lang="en-US" sz="4000" dirty="0">
                <a:latin typeface="Times Neue Roman"/>
              </a:rPr>
              <a:t> </a:t>
            </a:r>
            <a:r>
              <a:rPr lang="en-US" sz="4000" dirty="0" err="1">
                <a:latin typeface="Times Neue Roman"/>
              </a:rPr>
              <a:t>tự</a:t>
            </a:r>
            <a:r>
              <a:rPr lang="en-US" sz="4000" dirty="0">
                <a:latin typeface="Times Neue Roman"/>
              </a:rPr>
              <a:t> </a:t>
            </a:r>
            <a:r>
              <a:rPr lang="en-US" sz="4000" dirty="0" err="1">
                <a:latin typeface="Times Neue Roman"/>
              </a:rPr>
              <a:t>nhau</a:t>
            </a:r>
            <a:r>
              <a:rPr lang="en-US" sz="4000" dirty="0">
                <a:latin typeface="Times Neue Roman"/>
              </a:rPr>
              <a:t>? </a:t>
            </a:r>
            <a:r>
              <a:rPr lang="en-US" sz="4000" dirty="0" err="1">
                <a:latin typeface="Times Neue Roman"/>
              </a:rPr>
              <a:t>nhóm</a:t>
            </a:r>
            <a:r>
              <a:rPr lang="en-US" sz="4000" dirty="0">
                <a:latin typeface="Times Neue Roman"/>
              </a:rPr>
              <a:t> </a:t>
            </a:r>
            <a:r>
              <a:rPr lang="en-US" sz="4000" dirty="0" err="1">
                <a:latin typeface="Times Neue Roman"/>
              </a:rPr>
              <a:t>là</a:t>
            </a:r>
            <a:r>
              <a:rPr lang="en-US" sz="4000" dirty="0">
                <a:latin typeface="Times Neue Roman"/>
              </a:rPr>
              <a:t> </a:t>
            </a:r>
            <a:r>
              <a:rPr lang="en-US" sz="4000" dirty="0" err="1">
                <a:latin typeface="Times Neue Roman"/>
              </a:rPr>
              <a:t>gì</a:t>
            </a:r>
            <a:r>
              <a:rPr lang="en-US" sz="4000" dirty="0">
                <a:latin typeface="Times Neue Roman"/>
              </a:rPr>
              <a:t>?</a:t>
            </a:r>
          </a:p>
          <a:p>
            <a:pPr algn="ctr">
              <a:lnSpc>
                <a:spcPts val="4402"/>
              </a:lnSpc>
            </a:pPr>
            <a:r>
              <a:rPr lang="en-US" sz="4000" dirty="0">
                <a:latin typeface="Times Neue Roman"/>
              </a:rPr>
              <a:t> </a:t>
            </a:r>
          </a:p>
        </p:txBody>
      </p:sp>
      <p:sp>
        <p:nvSpPr>
          <p:cNvPr id="17" name="TextBox 17"/>
          <p:cNvSpPr txBox="1"/>
          <p:nvPr/>
        </p:nvSpPr>
        <p:spPr>
          <a:xfrm>
            <a:off x="11179745" y="5192738"/>
            <a:ext cx="9526" cy="615553"/>
          </a:xfrm>
          <a:prstGeom prst="rect">
            <a:avLst/>
          </a:prstGeom>
        </p:spPr>
        <p:txBody>
          <a:bodyPr lIns="0" tIns="0" rIns="0" bIns="0" rtlCol="0" anchor="t">
            <a:spAutoFit/>
          </a:bodyPr>
          <a:lstStyle/>
          <a:p>
            <a:pPr algn="ctr">
              <a:lnSpc>
                <a:spcPts val="4759"/>
              </a:lnSpc>
            </a:pPr>
            <a:endParaRPr>
              <a:solidFill>
                <a:srgbClr val="C00000"/>
              </a:solidFill>
            </a:endParaRPr>
          </a:p>
        </p:txBody>
      </p:sp>
      <p:sp>
        <p:nvSpPr>
          <p:cNvPr id="18" name="TextBox 18"/>
          <p:cNvSpPr txBox="1"/>
          <p:nvPr/>
        </p:nvSpPr>
        <p:spPr>
          <a:xfrm>
            <a:off x="-838200" y="195425"/>
            <a:ext cx="15063974" cy="1231106"/>
          </a:xfrm>
          <a:prstGeom prst="rect">
            <a:avLst/>
          </a:prstGeom>
        </p:spPr>
        <p:txBody>
          <a:bodyPr lIns="0" tIns="0" rIns="0" bIns="0" rtlCol="0" anchor="t">
            <a:spAutoFit/>
          </a:bodyPr>
          <a:lstStyle/>
          <a:p>
            <a:pPr algn="ctr">
              <a:lnSpc>
                <a:spcPts val="4759"/>
              </a:lnSpc>
            </a:pPr>
            <a:r>
              <a:rPr lang="en-US" sz="3600" dirty="0">
                <a:solidFill>
                  <a:srgbClr val="C00000"/>
                </a:solidFill>
                <a:latin typeface="Times Neue Roman"/>
              </a:rPr>
              <a:t>d. </a:t>
            </a:r>
            <a:r>
              <a:rPr lang="en-US" sz="3600" dirty="0" err="1">
                <a:solidFill>
                  <a:srgbClr val="C00000"/>
                </a:solidFill>
                <a:latin typeface="Times Neue Roman"/>
              </a:rPr>
              <a:t>Tìm</a:t>
            </a:r>
            <a:r>
              <a:rPr lang="en-US" sz="3600" dirty="0">
                <a:solidFill>
                  <a:srgbClr val="C00000"/>
                </a:solidFill>
                <a:latin typeface="Times Neue Roman"/>
              </a:rPr>
              <a:t> </a:t>
            </a:r>
            <a:r>
              <a:rPr lang="en-US" sz="3600" dirty="0" err="1">
                <a:solidFill>
                  <a:srgbClr val="C00000"/>
                </a:solidFill>
                <a:latin typeface="Times Neue Roman"/>
              </a:rPr>
              <a:t>hiểu</a:t>
            </a:r>
            <a:r>
              <a:rPr lang="en-US" sz="3600" dirty="0">
                <a:solidFill>
                  <a:srgbClr val="C00000"/>
                </a:solidFill>
                <a:latin typeface="Times Neue Roman"/>
              </a:rPr>
              <a:t> </a:t>
            </a:r>
            <a:r>
              <a:rPr lang="en-US" sz="3600" dirty="0" err="1">
                <a:solidFill>
                  <a:srgbClr val="C00000"/>
                </a:solidFill>
                <a:latin typeface="Times Neue Roman"/>
              </a:rPr>
              <a:t>về</a:t>
            </a:r>
            <a:r>
              <a:rPr lang="en-US" sz="3600" dirty="0">
                <a:solidFill>
                  <a:srgbClr val="C00000"/>
                </a:solidFill>
                <a:latin typeface="Times Neue Roman"/>
              </a:rPr>
              <a:t> </a:t>
            </a:r>
            <a:r>
              <a:rPr lang="en-US" sz="3600" dirty="0" err="1">
                <a:solidFill>
                  <a:srgbClr val="C00000"/>
                </a:solidFill>
                <a:latin typeface="Times Neue Roman"/>
              </a:rPr>
              <a:t>nhóm</a:t>
            </a:r>
            <a:r>
              <a:rPr lang="en-US" sz="3600" dirty="0">
                <a:solidFill>
                  <a:srgbClr val="C00000"/>
                </a:solidFill>
                <a:latin typeface="Times Neue Roman"/>
              </a:rPr>
              <a:t> </a:t>
            </a:r>
            <a:r>
              <a:rPr lang="en-US" sz="3600" dirty="0" err="1">
                <a:solidFill>
                  <a:srgbClr val="C00000"/>
                </a:solidFill>
                <a:latin typeface="Times Neue Roman"/>
              </a:rPr>
              <a:t>trong</a:t>
            </a:r>
            <a:r>
              <a:rPr lang="en-US" sz="3600" dirty="0">
                <a:solidFill>
                  <a:srgbClr val="C00000"/>
                </a:solidFill>
                <a:latin typeface="Times Neue Roman"/>
              </a:rPr>
              <a:t> </a:t>
            </a:r>
            <a:r>
              <a:rPr lang="en-US" sz="3600" dirty="0" err="1">
                <a:solidFill>
                  <a:srgbClr val="C00000"/>
                </a:solidFill>
                <a:latin typeface="Times Neue Roman"/>
              </a:rPr>
              <a:t>bảng</a:t>
            </a:r>
            <a:r>
              <a:rPr lang="en-US" sz="3600" dirty="0">
                <a:solidFill>
                  <a:srgbClr val="C00000"/>
                </a:solidFill>
                <a:latin typeface="Times Neue Roman"/>
              </a:rPr>
              <a:t> </a:t>
            </a:r>
            <a:r>
              <a:rPr lang="en-US" sz="3600" dirty="0" err="1">
                <a:solidFill>
                  <a:srgbClr val="C00000"/>
                </a:solidFill>
                <a:latin typeface="Times Neue Roman"/>
              </a:rPr>
              <a:t>tuần</a:t>
            </a:r>
            <a:r>
              <a:rPr lang="en-US" sz="3600" dirty="0">
                <a:solidFill>
                  <a:srgbClr val="C00000"/>
                </a:solidFill>
                <a:latin typeface="Times Neue Roman"/>
              </a:rPr>
              <a:t> </a:t>
            </a:r>
            <a:r>
              <a:rPr lang="en-US" sz="3600" dirty="0" err="1">
                <a:solidFill>
                  <a:srgbClr val="C00000"/>
                </a:solidFill>
                <a:latin typeface="Times Neue Roman"/>
              </a:rPr>
              <a:t>hoàn</a:t>
            </a:r>
            <a:r>
              <a:rPr lang="en-US" sz="3600" dirty="0">
                <a:solidFill>
                  <a:srgbClr val="C00000"/>
                </a:solidFill>
                <a:latin typeface="Times Neue Roman"/>
              </a:rPr>
              <a:t> </a:t>
            </a:r>
            <a:r>
              <a:rPr lang="en-US" sz="3600" dirty="0" err="1">
                <a:solidFill>
                  <a:srgbClr val="C00000"/>
                </a:solidFill>
                <a:latin typeface="Times Neue Roman"/>
              </a:rPr>
              <a:t>hoàn</a:t>
            </a:r>
            <a:r>
              <a:rPr lang="en-US" sz="3600" dirty="0">
                <a:solidFill>
                  <a:srgbClr val="C00000"/>
                </a:solidFill>
                <a:latin typeface="Times Neue Roman"/>
              </a:rPr>
              <a:t> </a:t>
            </a:r>
            <a:r>
              <a:rPr lang="en-US" sz="3600" dirty="0" err="1">
                <a:solidFill>
                  <a:srgbClr val="C00000"/>
                </a:solidFill>
                <a:latin typeface="Times Neue Roman"/>
              </a:rPr>
              <a:t>các</a:t>
            </a:r>
            <a:r>
              <a:rPr lang="en-US" sz="3600" dirty="0">
                <a:solidFill>
                  <a:srgbClr val="C00000"/>
                </a:solidFill>
                <a:latin typeface="Times Neue Roman"/>
              </a:rPr>
              <a:t> </a:t>
            </a:r>
            <a:r>
              <a:rPr lang="en-US" sz="3600" dirty="0" err="1">
                <a:solidFill>
                  <a:srgbClr val="C00000"/>
                </a:solidFill>
                <a:latin typeface="Times Neue Roman"/>
              </a:rPr>
              <a:t>nguyên</a:t>
            </a:r>
            <a:r>
              <a:rPr lang="en-US" sz="3600" dirty="0">
                <a:solidFill>
                  <a:srgbClr val="C00000"/>
                </a:solidFill>
                <a:latin typeface="Times Neue Roman"/>
              </a:rPr>
              <a:t> </a:t>
            </a:r>
            <a:r>
              <a:rPr lang="en-US" sz="3600" dirty="0" err="1">
                <a:solidFill>
                  <a:srgbClr val="C00000"/>
                </a:solidFill>
                <a:latin typeface="Times Neue Roman"/>
              </a:rPr>
              <a:t>tố</a:t>
            </a:r>
            <a:r>
              <a:rPr lang="en-US" sz="3600" dirty="0">
                <a:solidFill>
                  <a:srgbClr val="C00000"/>
                </a:solidFill>
                <a:latin typeface="Times Neue Roman"/>
              </a:rPr>
              <a:t> </a:t>
            </a:r>
            <a:r>
              <a:rPr lang="en-US" sz="3600" dirty="0" err="1">
                <a:solidFill>
                  <a:srgbClr val="C00000"/>
                </a:solidFill>
                <a:latin typeface="Times Neue Roman"/>
              </a:rPr>
              <a:t>hóa</a:t>
            </a:r>
            <a:r>
              <a:rPr lang="en-US" sz="3600" dirty="0">
                <a:solidFill>
                  <a:srgbClr val="C00000"/>
                </a:solidFill>
                <a:latin typeface="Times Neue Roman"/>
              </a:rPr>
              <a:t> </a:t>
            </a:r>
            <a:r>
              <a:rPr lang="en-US" sz="3600" dirty="0" err="1">
                <a:solidFill>
                  <a:srgbClr val="C00000"/>
                </a:solidFill>
                <a:latin typeface="Times Neue Roman"/>
              </a:rPr>
              <a:t>học</a:t>
            </a:r>
            <a:endParaRPr lang="en-US" sz="3600" dirty="0">
              <a:solidFill>
                <a:srgbClr val="C00000"/>
              </a:solidFill>
              <a:latin typeface="Times Neue Roman"/>
            </a:endParaRPr>
          </a:p>
          <a:p>
            <a:pPr algn="ctr">
              <a:lnSpc>
                <a:spcPts val="4759"/>
              </a:lnSpc>
            </a:pPr>
            <a:endParaRPr lang="en-US" sz="3600" dirty="0">
              <a:solidFill>
                <a:srgbClr val="C00000"/>
              </a:solidFill>
              <a:latin typeface="Times Neue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ChangeAspect="1"/>
          </p:cNvPicPr>
          <p:nvPr/>
        </p:nvPicPr>
        <p:blipFill>
          <a:blip r:embed="rId2"/>
          <a:srcRect l="4603" r="4603"/>
          <a:stretch>
            <a:fillRect/>
          </a:stretch>
        </p:blipFill>
        <p:spPr>
          <a:xfrm>
            <a:off x="782527" y="800100"/>
            <a:ext cx="9352073" cy="9549643"/>
          </a:xfrm>
          <a:prstGeom prst="rect">
            <a:avLst/>
          </a:prstGeom>
        </p:spPr>
      </p:pic>
      <p:sp>
        <p:nvSpPr>
          <p:cNvPr id="10" name="TextBox 10"/>
          <p:cNvSpPr txBox="1"/>
          <p:nvPr/>
        </p:nvSpPr>
        <p:spPr>
          <a:xfrm>
            <a:off x="7592884" y="4760339"/>
            <a:ext cx="112216" cy="615553"/>
          </a:xfrm>
          <a:prstGeom prst="rect">
            <a:avLst/>
          </a:prstGeom>
        </p:spPr>
        <p:txBody>
          <a:bodyPr lIns="0" tIns="0" rIns="0" bIns="0" rtlCol="0" anchor="t">
            <a:spAutoFit/>
          </a:bodyPr>
          <a:lstStyle/>
          <a:p>
            <a:pPr algn="ctr">
              <a:lnSpc>
                <a:spcPts val="4759"/>
              </a:lnSpc>
            </a:pPr>
            <a:r>
              <a:rPr lang="en-US" sz="3400">
                <a:solidFill>
                  <a:srgbClr val="C00000"/>
                </a:solidFill>
                <a:latin typeface="Noto Sans"/>
              </a:rPr>
              <a:t> </a:t>
            </a:r>
          </a:p>
        </p:txBody>
      </p:sp>
      <p:sp>
        <p:nvSpPr>
          <p:cNvPr id="13" name="TextBox 13"/>
          <p:cNvSpPr txBox="1"/>
          <p:nvPr/>
        </p:nvSpPr>
        <p:spPr>
          <a:xfrm>
            <a:off x="6331365" y="6578605"/>
            <a:ext cx="9526" cy="615553"/>
          </a:xfrm>
          <a:prstGeom prst="rect">
            <a:avLst/>
          </a:prstGeom>
        </p:spPr>
        <p:txBody>
          <a:bodyPr lIns="0" tIns="0" rIns="0" bIns="0" rtlCol="0" anchor="t">
            <a:spAutoFit/>
          </a:bodyPr>
          <a:lstStyle/>
          <a:p>
            <a:pPr algn="ctr">
              <a:lnSpc>
                <a:spcPts val="4759"/>
              </a:lnSpc>
            </a:pPr>
            <a:endParaRPr>
              <a:solidFill>
                <a:srgbClr val="C00000"/>
              </a:solidFill>
            </a:endParaRPr>
          </a:p>
        </p:txBody>
      </p:sp>
      <p:sp>
        <p:nvSpPr>
          <p:cNvPr id="14" name="TextBox 14"/>
          <p:cNvSpPr txBox="1"/>
          <p:nvPr/>
        </p:nvSpPr>
        <p:spPr>
          <a:xfrm>
            <a:off x="5177009" y="6489941"/>
            <a:ext cx="9526" cy="615553"/>
          </a:xfrm>
          <a:prstGeom prst="rect">
            <a:avLst/>
          </a:prstGeom>
        </p:spPr>
        <p:txBody>
          <a:bodyPr lIns="0" tIns="0" rIns="0" bIns="0" rtlCol="0" anchor="t">
            <a:spAutoFit/>
          </a:bodyPr>
          <a:lstStyle/>
          <a:p>
            <a:pPr algn="ctr">
              <a:lnSpc>
                <a:spcPts val="4759"/>
              </a:lnSpc>
            </a:pPr>
            <a:endParaRPr>
              <a:solidFill>
                <a:srgbClr val="C00000"/>
              </a:solidFill>
            </a:endParaRPr>
          </a:p>
        </p:txBody>
      </p:sp>
      <p:sp>
        <p:nvSpPr>
          <p:cNvPr id="15" name="TextBox 15"/>
          <p:cNvSpPr txBox="1"/>
          <p:nvPr/>
        </p:nvSpPr>
        <p:spPr>
          <a:xfrm>
            <a:off x="-990600" y="95914"/>
            <a:ext cx="16571548" cy="1231106"/>
          </a:xfrm>
          <a:prstGeom prst="rect">
            <a:avLst/>
          </a:prstGeom>
        </p:spPr>
        <p:txBody>
          <a:bodyPr lIns="0" tIns="0" rIns="0" bIns="0" rtlCol="0" anchor="t">
            <a:spAutoFit/>
          </a:bodyPr>
          <a:lstStyle/>
          <a:p>
            <a:pPr algn="ctr">
              <a:lnSpc>
                <a:spcPts val="4759"/>
              </a:lnSpc>
            </a:pPr>
            <a:r>
              <a:rPr lang="en-US" sz="3400" dirty="0" err="1">
                <a:latin typeface="Times Neue Roman"/>
              </a:rPr>
              <a:t>Quan</a:t>
            </a:r>
            <a:r>
              <a:rPr lang="en-US" sz="3400" dirty="0">
                <a:latin typeface="Times Neue Roman"/>
              </a:rPr>
              <a:t> </a:t>
            </a:r>
            <a:r>
              <a:rPr lang="en-US" sz="3400" dirty="0" err="1">
                <a:latin typeface="Times Neue Roman"/>
              </a:rPr>
              <a:t>sát</a:t>
            </a:r>
            <a:r>
              <a:rPr lang="en-US" sz="3400" dirty="0">
                <a:latin typeface="Times Neue Roman"/>
              </a:rPr>
              <a:t> </a:t>
            </a:r>
            <a:r>
              <a:rPr lang="en-US" sz="3400" dirty="0" err="1">
                <a:latin typeface="Times Neue Roman"/>
              </a:rPr>
              <a:t>hình</a:t>
            </a:r>
            <a:r>
              <a:rPr lang="en-US" sz="3400" dirty="0">
                <a:latin typeface="Times Neue Roman"/>
              </a:rPr>
              <a:t> 4.5 , </a:t>
            </a:r>
            <a:r>
              <a:rPr lang="en-US" sz="3400" dirty="0" err="1">
                <a:latin typeface="Times Neue Roman"/>
              </a:rPr>
              <a:t>cho</a:t>
            </a:r>
            <a:r>
              <a:rPr lang="en-US" sz="3400" dirty="0">
                <a:latin typeface="Times Neue Roman"/>
              </a:rPr>
              <a:t> </a:t>
            </a:r>
            <a:r>
              <a:rPr lang="en-US" sz="3400" dirty="0" err="1">
                <a:latin typeface="Times Neue Roman"/>
              </a:rPr>
              <a:t>biết</a:t>
            </a:r>
            <a:r>
              <a:rPr lang="en-US" sz="3400" dirty="0">
                <a:latin typeface="Times Neue Roman"/>
              </a:rPr>
              <a:t> </a:t>
            </a:r>
            <a:r>
              <a:rPr lang="en-US" sz="3400" dirty="0" err="1">
                <a:latin typeface="Times Neue Roman"/>
              </a:rPr>
              <a:t>những</a:t>
            </a:r>
            <a:r>
              <a:rPr lang="en-US" sz="3400" dirty="0">
                <a:latin typeface="Times Neue Roman"/>
              </a:rPr>
              <a:t> </a:t>
            </a:r>
            <a:r>
              <a:rPr lang="en-US" sz="3400" dirty="0" err="1">
                <a:latin typeface="Times Neue Roman"/>
              </a:rPr>
              <a:t>nguyên</a:t>
            </a:r>
            <a:r>
              <a:rPr lang="en-US" sz="3400" dirty="0">
                <a:latin typeface="Times Neue Roman"/>
              </a:rPr>
              <a:t> </a:t>
            </a:r>
            <a:r>
              <a:rPr lang="en-US" sz="3400" dirty="0" err="1">
                <a:latin typeface="Times Neue Roman"/>
              </a:rPr>
              <a:t>tố</a:t>
            </a:r>
            <a:r>
              <a:rPr lang="en-US" sz="3400" dirty="0">
                <a:latin typeface="Times Neue Roman"/>
              </a:rPr>
              <a:t> </a:t>
            </a:r>
            <a:r>
              <a:rPr lang="en-US" sz="3400" dirty="0" err="1">
                <a:latin typeface="Times Neue Roman"/>
              </a:rPr>
              <a:t>nào</a:t>
            </a:r>
            <a:r>
              <a:rPr lang="en-US" sz="3400" dirty="0">
                <a:latin typeface="Times Neue Roman"/>
              </a:rPr>
              <a:t> </a:t>
            </a:r>
            <a:r>
              <a:rPr lang="en-US" sz="3400" dirty="0" err="1">
                <a:latin typeface="Times Neue Roman"/>
              </a:rPr>
              <a:t>có</a:t>
            </a:r>
            <a:r>
              <a:rPr lang="en-US" sz="3400" dirty="0">
                <a:latin typeface="Times Neue Roman"/>
              </a:rPr>
              <a:t> </a:t>
            </a:r>
            <a:r>
              <a:rPr lang="en-US" sz="3400" dirty="0" err="1">
                <a:latin typeface="Times Neue Roman"/>
              </a:rPr>
              <a:t>tính</a:t>
            </a:r>
            <a:r>
              <a:rPr lang="en-US" sz="3400" dirty="0">
                <a:latin typeface="Times Neue Roman"/>
              </a:rPr>
              <a:t> </a:t>
            </a:r>
            <a:r>
              <a:rPr lang="en-US" sz="3400" dirty="0" err="1">
                <a:latin typeface="Times Neue Roman"/>
              </a:rPr>
              <a:t>chất</a:t>
            </a:r>
            <a:r>
              <a:rPr lang="en-US" sz="3400" dirty="0">
                <a:latin typeface="Times Neue Roman"/>
              </a:rPr>
              <a:t> </a:t>
            </a:r>
            <a:r>
              <a:rPr lang="en-US" sz="3400" dirty="0" err="1">
                <a:latin typeface="Times Neue Roman"/>
              </a:rPr>
              <a:t>tương</a:t>
            </a:r>
            <a:r>
              <a:rPr lang="en-US" sz="3400" dirty="0">
                <a:latin typeface="Times Neue Roman"/>
              </a:rPr>
              <a:t> </a:t>
            </a:r>
            <a:r>
              <a:rPr lang="en-US" sz="3400" dirty="0" err="1">
                <a:latin typeface="Times Neue Roman"/>
              </a:rPr>
              <a:t>tự</a:t>
            </a:r>
            <a:r>
              <a:rPr lang="en-US" sz="3400" dirty="0">
                <a:latin typeface="Times Neue Roman"/>
              </a:rPr>
              <a:t> </a:t>
            </a:r>
            <a:r>
              <a:rPr lang="en-US" sz="3400" dirty="0" err="1">
                <a:latin typeface="Times Neue Roman"/>
              </a:rPr>
              <a:t>nhau</a:t>
            </a:r>
            <a:r>
              <a:rPr lang="en-US" sz="3400" dirty="0">
                <a:latin typeface="Times Neue Roman"/>
              </a:rPr>
              <a:t>?</a:t>
            </a:r>
          </a:p>
          <a:p>
            <a:pPr algn="ctr">
              <a:lnSpc>
                <a:spcPts val="4759"/>
              </a:lnSpc>
            </a:pPr>
            <a:r>
              <a:rPr lang="en-US" sz="3400" dirty="0">
                <a:latin typeface="Times Neue Roman"/>
              </a:rPr>
              <a:t> </a:t>
            </a:r>
          </a:p>
        </p:txBody>
      </p:sp>
      <p:sp>
        <p:nvSpPr>
          <p:cNvPr id="16" name="TextBox 16"/>
          <p:cNvSpPr txBox="1"/>
          <p:nvPr/>
        </p:nvSpPr>
        <p:spPr>
          <a:xfrm>
            <a:off x="11179745" y="5192738"/>
            <a:ext cx="9526" cy="615553"/>
          </a:xfrm>
          <a:prstGeom prst="rect">
            <a:avLst/>
          </a:prstGeom>
        </p:spPr>
        <p:txBody>
          <a:bodyPr lIns="0" tIns="0" rIns="0" bIns="0" rtlCol="0" anchor="t">
            <a:spAutoFit/>
          </a:bodyPr>
          <a:lstStyle/>
          <a:p>
            <a:pPr algn="ctr">
              <a:lnSpc>
                <a:spcPts val="4759"/>
              </a:lnSpc>
            </a:pPr>
            <a:endParaRPr>
              <a:solidFill>
                <a:srgbClr val="C00000"/>
              </a:solidFill>
            </a:endParaRPr>
          </a:p>
        </p:txBody>
      </p:sp>
      <p:sp>
        <p:nvSpPr>
          <p:cNvPr id="18" name="TextBox 18"/>
          <p:cNvSpPr txBox="1"/>
          <p:nvPr/>
        </p:nvSpPr>
        <p:spPr>
          <a:xfrm>
            <a:off x="10515599" y="3057612"/>
            <a:ext cx="7084649" cy="3693319"/>
          </a:xfrm>
          <a:prstGeom prst="rect">
            <a:avLst/>
          </a:prstGeom>
        </p:spPr>
        <p:txBody>
          <a:bodyPr wrap="square" lIns="0" tIns="0" rIns="0" bIns="0" rtlCol="0" anchor="t">
            <a:spAutoFit/>
          </a:bodyPr>
          <a:lstStyle/>
          <a:p>
            <a:pPr>
              <a:lnSpc>
                <a:spcPts val="4759"/>
              </a:lnSpc>
              <a:spcBef>
                <a:spcPct val="0"/>
              </a:spcBef>
            </a:pPr>
            <a:r>
              <a:rPr lang="en-US" sz="3400" dirty="0" err="1">
                <a:latin typeface="Times Neue Roman"/>
              </a:rPr>
              <a:t>Những</a:t>
            </a:r>
            <a:r>
              <a:rPr lang="en-US" sz="3400" dirty="0">
                <a:latin typeface="Times Neue Roman"/>
              </a:rPr>
              <a:t> </a:t>
            </a:r>
            <a:r>
              <a:rPr lang="en-US" sz="3400" dirty="0" err="1">
                <a:latin typeface="Times Neue Roman"/>
              </a:rPr>
              <a:t>nguyên</a:t>
            </a:r>
            <a:r>
              <a:rPr lang="en-US" sz="3400" dirty="0">
                <a:latin typeface="Times Neue Roman"/>
              </a:rPr>
              <a:t> </a:t>
            </a:r>
            <a:r>
              <a:rPr lang="en-US" sz="3400" dirty="0" err="1">
                <a:latin typeface="Times Neue Roman"/>
              </a:rPr>
              <a:t>tố</a:t>
            </a:r>
            <a:r>
              <a:rPr lang="en-US" sz="3400" dirty="0">
                <a:latin typeface="Times Neue Roman"/>
              </a:rPr>
              <a:t> </a:t>
            </a:r>
            <a:r>
              <a:rPr lang="en-US" sz="3400" dirty="0" err="1">
                <a:latin typeface="Times Neue Roman"/>
              </a:rPr>
              <a:t>có</a:t>
            </a:r>
            <a:r>
              <a:rPr lang="en-US" sz="3400" dirty="0">
                <a:latin typeface="Times Neue Roman"/>
              </a:rPr>
              <a:t> </a:t>
            </a:r>
            <a:r>
              <a:rPr lang="en-US" sz="3400" dirty="0" err="1">
                <a:latin typeface="Times Neue Roman"/>
              </a:rPr>
              <a:t>tính</a:t>
            </a:r>
            <a:r>
              <a:rPr lang="en-US" sz="3400" dirty="0">
                <a:latin typeface="Times Neue Roman"/>
              </a:rPr>
              <a:t> </a:t>
            </a:r>
            <a:r>
              <a:rPr lang="en-US" sz="3400" dirty="0" err="1">
                <a:latin typeface="Times Neue Roman"/>
              </a:rPr>
              <a:t>chất</a:t>
            </a:r>
            <a:r>
              <a:rPr lang="en-US" sz="3400" dirty="0">
                <a:latin typeface="Times Neue Roman"/>
              </a:rPr>
              <a:t> </a:t>
            </a:r>
            <a:r>
              <a:rPr lang="en-US" sz="3400" dirty="0" err="1">
                <a:latin typeface="Times Neue Roman"/>
              </a:rPr>
              <a:t>tương</a:t>
            </a:r>
            <a:r>
              <a:rPr lang="en-US" sz="3400" dirty="0">
                <a:latin typeface="Times Neue Roman"/>
              </a:rPr>
              <a:t> </a:t>
            </a:r>
            <a:r>
              <a:rPr lang="en-US" sz="3400" dirty="0" err="1">
                <a:latin typeface="Times Neue Roman"/>
              </a:rPr>
              <a:t>tự</a:t>
            </a:r>
            <a:r>
              <a:rPr lang="en-US" sz="3400" dirty="0">
                <a:latin typeface="Times Neue Roman"/>
              </a:rPr>
              <a:t> </a:t>
            </a:r>
            <a:r>
              <a:rPr lang="en-US" sz="3400" dirty="0" err="1">
                <a:latin typeface="Times Neue Roman"/>
              </a:rPr>
              <a:t>nhau</a:t>
            </a:r>
            <a:r>
              <a:rPr lang="en-US" sz="3400" dirty="0">
                <a:latin typeface="Times Neue Roman"/>
              </a:rPr>
              <a:t> </a:t>
            </a:r>
            <a:r>
              <a:rPr lang="en-US" sz="3400" dirty="0" err="1">
                <a:latin typeface="Times Neue Roman"/>
              </a:rPr>
              <a:t>là</a:t>
            </a:r>
            <a:r>
              <a:rPr lang="en-US" sz="3400" dirty="0">
                <a:latin typeface="Times Neue Roman"/>
              </a:rPr>
              <a:t>:</a:t>
            </a:r>
          </a:p>
          <a:p>
            <a:pPr marL="734042" lvl="1" indent="-367020">
              <a:lnSpc>
                <a:spcPts val="4759"/>
              </a:lnSpc>
              <a:buFont typeface="Arial"/>
              <a:buChar char="•"/>
            </a:pPr>
            <a:r>
              <a:rPr lang="en-US" sz="3400" dirty="0">
                <a:latin typeface="Times Neue Roman"/>
              </a:rPr>
              <a:t>     H, Li, Na, K, </a:t>
            </a:r>
            <a:r>
              <a:rPr lang="en-US" sz="3400" dirty="0" err="1">
                <a:latin typeface="Times Neue Roman"/>
              </a:rPr>
              <a:t>Rb</a:t>
            </a:r>
            <a:r>
              <a:rPr lang="en-US" sz="3400" dirty="0">
                <a:latin typeface="Times Neue Roman"/>
              </a:rPr>
              <a:t>, Cs, Fr</a:t>
            </a:r>
          </a:p>
          <a:p>
            <a:pPr marL="734042" lvl="1" indent="-367020">
              <a:lnSpc>
                <a:spcPts val="4759"/>
              </a:lnSpc>
              <a:buFont typeface="Arial"/>
              <a:buChar char="•"/>
            </a:pPr>
            <a:r>
              <a:rPr lang="en-US" sz="3400" dirty="0">
                <a:latin typeface="Times Neue Roman"/>
              </a:rPr>
              <a:t>    F, Cl, Br, I, At, </a:t>
            </a:r>
            <a:r>
              <a:rPr lang="en-US" sz="3400" dirty="0" err="1">
                <a:latin typeface="Times Neue Roman"/>
              </a:rPr>
              <a:t>Ts</a:t>
            </a:r>
            <a:endParaRPr lang="en-US" sz="3400" dirty="0">
              <a:latin typeface="Times Neue Roman"/>
            </a:endParaRPr>
          </a:p>
          <a:p>
            <a:pPr marL="734042" lvl="1" indent="-367020">
              <a:lnSpc>
                <a:spcPts val="4759"/>
              </a:lnSpc>
              <a:buFont typeface="Arial"/>
              <a:buChar char="•"/>
            </a:pPr>
            <a:r>
              <a:rPr lang="en-US" sz="3400" dirty="0">
                <a:latin typeface="Times Neue Roman"/>
              </a:rPr>
              <a:t>    He, Ne, </a:t>
            </a:r>
            <a:r>
              <a:rPr lang="en-US" sz="3400" dirty="0" err="1">
                <a:latin typeface="Times Neue Roman"/>
              </a:rPr>
              <a:t>Ar</a:t>
            </a:r>
            <a:r>
              <a:rPr lang="en-US" sz="3400" dirty="0">
                <a:latin typeface="Times Neue Roman"/>
              </a:rPr>
              <a:t>, Kr, </a:t>
            </a:r>
            <a:r>
              <a:rPr lang="en-US" sz="3400" dirty="0" err="1">
                <a:latin typeface="Times Neue Roman"/>
              </a:rPr>
              <a:t>Xe</a:t>
            </a:r>
            <a:r>
              <a:rPr lang="en-US" sz="3400" dirty="0">
                <a:latin typeface="Times Neue Roman"/>
              </a:rPr>
              <a:t>, Rn, </a:t>
            </a:r>
            <a:r>
              <a:rPr lang="en-US" sz="3400" dirty="0" err="1">
                <a:latin typeface="Times Neue Roman"/>
              </a:rPr>
              <a:t>Og</a:t>
            </a:r>
            <a:endParaRPr lang="en-US" sz="3400" dirty="0">
              <a:latin typeface="Times Neue Roman"/>
            </a:endParaRPr>
          </a:p>
          <a:p>
            <a:pPr>
              <a:lnSpc>
                <a:spcPts val="4759"/>
              </a:lnSpc>
            </a:pPr>
            <a:endParaRPr lang="en-US" sz="3400" dirty="0">
              <a:latin typeface="Times Neue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p:cNvGraphicFramePr>
            <a:graphicFrameLocks noGrp="1"/>
          </p:cNvGraphicFramePr>
          <p:nvPr>
            <p:extLst>
              <p:ext uri="{D42A27DB-BD31-4B8C-83A1-F6EECF244321}">
                <p14:modId xmlns:p14="http://schemas.microsoft.com/office/powerpoint/2010/main" val="1646656356"/>
              </p:ext>
            </p:extLst>
          </p:nvPr>
        </p:nvGraphicFramePr>
        <p:xfrm>
          <a:off x="3318049" y="3171278"/>
          <a:ext cx="11941286" cy="6222548"/>
        </p:xfrm>
        <a:graphic>
          <a:graphicData uri="http://schemas.openxmlformats.org/drawingml/2006/table">
            <a:tbl>
              <a:tblPr/>
              <a:tblGrid>
                <a:gridCol w="3430896">
                  <a:extLst>
                    <a:ext uri="{9D8B030D-6E8A-4147-A177-3AD203B41FA5}">
                      <a16:colId xmlns:a16="http://schemas.microsoft.com/office/drawing/2014/main" val="20000"/>
                    </a:ext>
                  </a:extLst>
                </a:gridCol>
                <a:gridCol w="2968086">
                  <a:extLst>
                    <a:ext uri="{9D8B030D-6E8A-4147-A177-3AD203B41FA5}">
                      <a16:colId xmlns:a16="http://schemas.microsoft.com/office/drawing/2014/main" val="20001"/>
                    </a:ext>
                  </a:extLst>
                </a:gridCol>
                <a:gridCol w="2955276">
                  <a:extLst>
                    <a:ext uri="{9D8B030D-6E8A-4147-A177-3AD203B41FA5}">
                      <a16:colId xmlns:a16="http://schemas.microsoft.com/office/drawing/2014/main" val="20002"/>
                    </a:ext>
                  </a:extLst>
                </a:gridCol>
                <a:gridCol w="2587028">
                  <a:extLst>
                    <a:ext uri="{9D8B030D-6E8A-4147-A177-3AD203B41FA5}">
                      <a16:colId xmlns:a16="http://schemas.microsoft.com/office/drawing/2014/main" val="20003"/>
                    </a:ext>
                  </a:extLst>
                </a:gridCol>
              </a:tblGrid>
              <a:tr h="1162364">
                <a:tc>
                  <a:txBody>
                    <a:bodyPr/>
                    <a:lstStyle/>
                    <a:p>
                      <a:pPr algn="ctr">
                        <a:defRPr/>
                      </a:pPr>
                      <a:r>
                        <a:rPr lang="en-US" sz="3200" dirty="0" err="1">
                          <a:solidFill>
                            <a:schemeClr val="tx1"/>
                          </a:solidFill>
                          <a:latin typeface="Times Neue Roman Bold"/>
                        </a:rPr>
                        <a:t>Nguyên</a:t>
                      </a:r>
                      <a:r>
                        <a:rPr lang="en-US" sz="3200" dirty="0">
                          <a:solidFill>
                            <a:schemeClr val="tx1"/>
                          </a:solidFill>
                          <a:latin typeface="Times Neue Roman Bold"/>
                        </a:rPr>
                        <a:t> </a:t>
                      </a:r>
                      <a:r>
                        <a:rPr lang="en-US" sz="3200" dirty="0" err="1">
                          <a:solidFill>
                            <a:schemeClr val="tx1"/>
                          </a:solidFill>
                          <a:latin typeface="Times Neue Roman Bold"/>
                        </a:rPr>
                        <a:t>tố</a:t>
                      </a:r>
                      <a:endParaRPr lang="en-US" sz="3200" dirty="0">
                        <a:solidFill>
                          <a:schemeClr val="tx1"/>
                        </a:solidFill>
                      </a:endParaRPr>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defRPr/>
                      </a:pPr>
                      <a:r>
                        <a:rPr lang="en-US" sz="3200" dirty="0">
                          <a:solidFill>
                            <a:schemeClr val="tx1"/>
                          </a:solidFill>
                          <a:latin typeface="Times Neue Roman Bold"/>
                        </a:rPr>
                        <a:t>KHHH</a:t>
                      </a:r>
                      <a:endParaRPr lang="en-US" sz="3200" dirty="0">
                        <a:solidFill>
                          <a:schemeClr val="tx1"/>
                        </a:solidFill>
                      </a:endParaRPr>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defRPr/>
                      </a:pPr>
                      <a:r>
                        <a:rPr lang="en-US" sz="3200" dirty="0" err="1">
                          <a:solidFill>
                            <a:schemeClr val="tx1"/>
                          </a:solidFill>
                          <a:latin typeface="Times Neue Roman Bold"/>
                        </a:rPr>
                        <a:t>Nhóm</a:t>
                      </a:r>
                      <a:endParaRPr lang="en-US" sz="3200" dirty="0">
                        <a:solidFill>
                          <a:schemeClr val="tx1"/>
                        </a:solidFill>
                      </a:endParaRPr>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defRPr/>
                      </a:pPr>
                      <a:r>
                        <a:rPr lang="en-US" sz="3200" dirty="0">
                          <a:solidFill>
                            <a:schemeClr val="tx1"/>
                          </a:solidFill>
                          <a:latin typeface="Times Neue Roman Bold"/>
                        </a:rPr>
                        <a:t>Chu </a:t>
                      </a:r>
                      <a:r>
                        <a:rPr lang="en-US" sz="3200" dirty="0" err="1">
                          <a:solidFill>
                            <a:schemeClr val="tx1"/>
                          </a:solidFill>
                          <a:latin typeface="Times Neue Roman Bold"/>
                        </a:rPr>
                        <a:t>kỳ</a:t>
                      </a:r>
                      <a:endParaRPr lang="en-US" sz="3200" dirty="0">
                        <a:solidFill>
                          <a:schemeClr val="tx1"/>
                        </a:solidFill>
                      </a:endParaRPr>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638809">
                <a:tc>
                  <a:txBody>
                    <a:bodyPr/>
                    <a:lstStyle/>
                    <a:p>
                      <a:pPr algn="l">
                        <a:defRPr/>
                      </a:pPr>
                      <a:endParaRPr sz="1800" dirty="0"/>
                    </a:p>
                    <a:p>
                      <a:r>
                        <a:rPr lang="en-US" sz="1800" dirty="0"/>
                        <a:t>          </a:t>
                      </a:r>
                    </a:p>
                    <a:p>
                      <a:pPr algn="ctr"/>
                      <a:r>
                        <a:rPr lang="en-US" sz="3200" dirty="0">
                          <a:solidFill>
                            <a:srgbClr val="FF0000"/>
                          </a:solidFill>
                        </a:rPr>
                        <a:t>Calcium</a:t>
                      </a:r>
                    </a:p>
                    <a:p>
                      <a:r>
                        <a:rPr lang="en-US" sz="1800" dirty="0">
                          <a:solidFill>
                            <a:srgbClr val="FF0000"/>
                          </a:solidFill>
                          <a:latin typeface="Times Neue Roman"/>
                        </a:rPr>
                        <a:t>  </a:t>
                      </a:r>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defRPr/>
                      </a:pPr>
                      <a:endParaRPr sz="1800" dirty="0"/>
                    </a:p>
                    <a:p>
                      <a:pPr algn="ctr"/>
                      <a:r>
                        <a:rPr lang="en-US" sz="1800" dirty="0"/>
                        <a:t>  </a:t>
                      </a:r>
                      <a:r>
                        <a:rPr lang="en-US" sz="3200" dirty="0"/>
                        <a:t>?</a:t>
                      </a:r>
                    </a:p>
                    <a:p>
                      <a:r>
                        <a:rPr lang="en-US" sz="1800" dirty="0">
                          <a:solidFill>
                            <a:srgbClr val="F9FAFD"/>
                          </a:solidFill>
                          <a:latin typeface="Noto Sans"/>
                        </a:rPr>
                        <a:t>  </a:t>
                      </a:r>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defRPr/>
                      </a:pPr>
                      <a:endParaRPr sz="1800" dirty="0"/>
                    </a:p>
                    <a:p>
                      <a:pPr algn="ctr"/>
                      <a:r>
                        <a:rPr lang="en-US" sz="1800" dirty="0"/>
                        <a:t>  </a:t>
                      </a:r>
                      <a:r>
                        <a:rPr lang="en-US" sz="3200" dirty="0"/>
                        <a:t>?</a:t>
                      </a:r>
                    </a:p>
                    <a:p>
                      <a:r>
                        <a:rPr lang="en-US" sz="1800" dirty="0">
                          <a:solidFill>
                            <a:srgbClr val="F9FAFD"/>
                          </a:solidFill>
                          <a:latin typeface="Noto Sans"/>
                        </a:rPr>
                        <a:t>  </a:t>
                      </a:r>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defRPr/>
                      </a:pPr>
                      <a:endParaRPr sz="1800" dirty="0"/>
                    </a:p>
                    <a:p>
                      <a:pPr algn="ctr"/>
                      <a:r>
                        <a:rPr lang="en-US" sz="1800" dirty="0"/>
                        <a:t>  </a:t>
                      </a:r>
                      <a:r>
                        <a:rPr lang="en-US" sz="3200" dirty="0"/>
                        <a:t>?</a:t>
                      </a:r>
                    </a:p>
                    <a:p>
                      <a:r>
                        <a:rPr lang="en-US" sz="1800" dirty="0">
                          <a:solidFill>
                            <a:srgbClr val="F9FAFD"/>
                          </a:solidFill>
                          <a:latin typeface="Noto Sans"/>
                        </a:rPr>
                        <a:t>  </a:t>
                      </a:r>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648394">
                <a:tc>
                  <a:txBody>
                    <a:bodyPr/>
                    <a:lstStyle/>
                    <a:p>
                      <a:pPr algn="l">
                        <a:defRPr/>
                      </a:pPr>
                      <a:endParaRPr sz="1800" dirty="0"/>
                    </a:p>
                    <a:p>
                      <a:pPr algn="ctr"/>
                      <a:r>
                        <a:rPr lang="en-US" sz="3200" dirty="0"/>
                        <a:t>  ?</a:t>
                      </a:r>
                    </a:p>
                    <a:p>
                      <a:r>
                        <a:rPr lang="en-US" sz="2000" dirty="0">
                          <a:solidFill>
                            <a:srgbClr val="F9FAFD"/>
                          </a:solidFill>
                          <a:latin typeface="Noto Sans"/>
                        </a:rPr>
                        <a:t>  </a:t>
                      </a:r>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defRPr/>
                      </a:pPr>
                      <a:endParaRPr sz="1800" dirty="0"/>
                    </a:p>
                    <a:p>
                      <a:pPr algn="ctr"/>
                      <a:r>
                        <a:rPr lang="en-US" sz="3200" dirty="0">
                          <a:solidFill>
                            <a:srgbClr val="FF0000"/>
                          </a:solidFill>
                        </a:rPr>
                        <a:t>  P</a:t>
                      </a:r>
                    </a:p>
                    <a:p>
                      <a:r>
                        <a:rPr lang="en-US" sz="2100" dirty="0">
                          <a:solidFill>
                            <a:srgbClr val="F9FAFD"/>
                          </a:solidFill>
                          <a:latin typeface="Noto Sans"/>
                        </a:rPr>
                        <a:t>  </a:t>
                      </a:r>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defRPr/>
                      </a:pPr>
                      <a:endParaRPr sz="1800" dirty="0"/>
                    </a:p>
                    <a:p>
                      <a:pPr algn="ctr"/>
                      <a:r>
                        <a:rPr lang="en-US" sz="3200" dirty="0"/>
                        <a:t>  ?</a:t>
                      </a:r>
                    </a:p>
                    <a:p>
                      <a:r>
                        <a:rPr lang="en-US" sz="2300" dirty="0">
                          <a:solidFill>
                            <a:srgbClr val="F9FAFD"/>
                          </a:solidFill>
                          <a:latin typeface="Noto Sans"/>
                        </a:rPr>
                        <a:t>  </a:t>
                      </a:r>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defRPr/>
                      </a:pPr>
                      <a:endParaRPr sz="1800" dirty="0"/>
                    </a:p>
                    <a:p>
                      <a:pPr algn="ctr"/>
                      <a:r>
                        <a:rPr lang="en-US" sz="1800" dirty="0"/>
                        <a:t>  </a:t>
                      </a:r>
                      <a:r>
                        <a:rPr lang="en-US" sz="3200" dirty="0"/>
                        <a:t>?</a:t>
                      </a:r>
                    </a:p>
                    <a:p>
                      <a:r>
                        <a:rPr lang="en-US" sz="1800" dirty="0">
                          <a:solidFill>
                            <a:srgbClr val="F9FAFD"/>
                          </a:solidFill>
                          <a:latin typeface="Noto Sans"/>
                        </a:rPr>
                        <a:t>  </a:t>
                      </a:r>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772981">
                <a:tc>
                  <a:txBody>
                    <a:bodyPr/>
                    <a:lstStyle/>
                    <a:p>
                      <a:pPr algn="l">
                        <a:defRPr/>
                      </a:pPr>
                      <a:endParaRPr sz="1800" dirty="0"/>
                    </a:p>
                    <a:p>
                      <a:pPr algn="ctr"/>
                      <a:r>
                        <a:rPr lang="en-US" sz="3200" dirty="0">
                          <a:solidFill>
                            <a:srgbClr val="FF0000"/>
                          </a:solidFill>
                        </a:rPr>
                        <a:t>  Xenon</a:t>
                      </a:r>
                    </a:p>
                    <a:p>
                      <a:r>
                        <a:rPr lang="en-US" sz="2400" dirty="0">
                          <a:solidFill>
                            <a:srgbClr val="F9FAFD"/>
                          </a:solidFill>
                          <a:latin typeface="Times Neue Roman"/>
                        </a:rPr>
                        <a:t>  </a:t>
                      </a:r>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defRPr/>
                      </a:pPr>
                      <a:endParaRPr sz="1800" dirty="0"/>
                    </a:p>
                    <a:p>
                      <a:pPr algn="ctr"/>
                      <a:r>
                        <a:rPr lang="en-US" sz="3200" dirty="0"/>
                        <a:t>  ?</a:t>
                      </a:r>
                    </a:p>
                    <a:p>
                      <a:r>
                        <a:rPr lang="en-US" sz="2300" dirty="0">
                          <a:solidFill>
                            <a:srgbClr val="F9FAFD"/>
                          </a:solidFill>
                          <a:latin typeface="Noto Sans"/>
                        </a:rPr>
                        <a:t>  </a:t>
                      </a:r>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defRPr/>
                      </a:pPr>
                      <a:endParaRPr sz="1800" dirty="0"/>
                    </a:p>
                    <a:p>
                      <a:pPr algn="ctr"/>
                      <a:r>
                        <a:rPr lang="en-US" sz="1800" dirty="0"/>
                        <a:t> </a:t>
                      </a:r>
                      <a:r>
                        <a:rPr lang="en-US" sz="3200" dirty="0"/>
                        <a:t> ?</a:t>
                      </a:r>
                    </a:p>
                    <a:p>
                      <a:r>
                        <a:rPr lang="en-US" sz="2300" dirty="0">
                          <a:solidFill>
                            <a:srgbClr val="F9FAFD"/>
                          </a:solidFill>
                          <a:latin typeface="Noto Sans"/>
                        </a:rPr>
                        <a:t>  </a:t>
                      </a:r>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defRPr/>
                      </a:pPr>
                      <a:endParaRPr sz="1800" dirty="0"/>
                    </a:p>
                    <a:p>
                      <a:pPr algn="ctr"/>
                      <a:r>
                        <a:rPr lang="en-US" sz="3200" dirty="0"/>
                        <a:t>  ?</a:t>
                      </a:r>
                    </a:p>
                    <a:p>
                      <a:r>
                        <a:rPr lang="en-US" sz="2400" dirty="0">
                          <a:solidFill>
                            <a:srgbClr val="F9FAFD"/>
                          </a:solidFill>
                          <a:latin typeface="Noto Sans"/>
                        </a:rPr>
                        <a:t>  </a:t>
                      </a:r>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8" name="TextBox 8"/>
          <p:cNvSpPr txBox="1"/>
          <p:nvPr/>
        </p:nvSpPr>
        <p:spPr>
          <a:xfrm>
            <a:off x="1881380" y="425464"/>
            <a:ext cx="14383068" cy="448841"/>
          </a:xfrm>
          <a:prstGeom prst="rect">
            <a:avLst/>
          </a:prstGeom>
        </p:spPr>
        <p:txBody>
          <a:bodyPr lIns="0" tIns="0" rIns="0" bIns="0" rtlCol="0" anchor="t">
            <a:spAutoFit/>
          </a:bodyPr>
          <a:lstStyle/>
          <a:p>
            <a:pPr algn="ctr">
              <a:lnSpc>
                <a:spcPts val="3498"/>
              </a:lnSpc>
            </a:pPr>
            <a:r>
              <a:rPr lang="en-US" sz="3600">
                <a:solidFill>
                  <a:srgbClr val="C00000"/>
                </a:solidFill>
                <a:latin typeface="Times Neue Roman Bold"/>
              </a:rPr>
              <a:t>BÀI 4: SƠ LƯỢC BẢNG TUẦN HOÀN CÁC NGUYÊN TỐ HÓA HỌC</a:t>
            </a:r>
          </a:p>
        </p:txBody>
      </p:sp>
      <p:sp>
        <p:nvSpPr>
          <p:cNvPr id="10" name="TextBox 10"/>
          <p:cNvSpPr txBox="1"/>
          <p:nvPr/>
        </p:nvSpPr>
        <p:spPr>
          <a:xfrm>
            <a:off x="7592884" y="4760339"/>
            <a:ext cx="112216" cy="615553"/>
          </a:xfrm>
          <a:prstGeom prst="rect">
            <a:avLst/>
          </a:prstGeom>
        </p:spPr>
        <p:txBody>
          <a:bodyPr lIns="0" tIns="0" rIns="0" bIns="0" rtlCol="0" anchor="t">
            <a:spAutoFit/>
          </a:bodyPr>
          <a:lstStyle/>
          <a:p>
            <a:pPr algn="ctr">
              <a:lnSpc>
                <a:spcPts val="4759"/>
              </a:lnSpc>
            </a:pPr>
            <a:r>
              <a:rPr lang="en-US" sz="3400">
                <a:solidFill>
                  <a:srgbClr val="C00000"/>
                </a:solidFill>
                <a:latin typeface="Noto Sans"/>
              </a:rPr>
              <a:t> </a:t>
            </a:r>
          </a:p>
        </p:txBody>
      </p:sp>
      <p:sp>
        <p:nvSpPr>
          <p:cNvPr id="11" name="TextBox 11"/>
          <p:cNvSpPr txBox="1"/>
          <p:nvPr/>
        </p:nvSpPr>
        <p:spPr>
          <a:xfrm>
            <a:off x="1881380" y="809636"/>
            <a:ext cx="18073764" cy="1205458"/>
          </a:xfrm>
          <a:prstGeom prst="rect">
            <a:avLst/>
          </a:prstGeom>
        </p:spPr>
        <p:txBody>
          <a:bodyPr lIns="0" tIns="0" rIns="0" bIns="0" rtlCol="0" anchor="t">
            <a:spAutoFit/>
          </a:bodyPr>
          <a:lstStyle/>
          <a:p>
            <a:pPr>
              <a:lnSpc>
                <a:spcPts val="4704"/>
              </a:lnSpc>
            </a:pPr>
            <a:r>
              <a:rPr lang="en-US" sz="3400" dirty="0">
                <a:solidFill>
                  <a:srgbClr val="C00000"/>
                </a:solidFill>
                <a:latin typeface="Times Neue Roman"/>
              </a:rPr>
              <a:t>2. </a:t>
            </a:r>
            <a:r>
              <a:rPr lang="en-US" sz="3400" dirty="0" err="1">
                <a:solidFill>
                  <a:srgbClr val="C00000"/>
                </a:solidFill>
                <a:latin typeface="Times Neue Roman"/>
              </a:rPr>
              <a:t>Cấu</a:t>
            </a:r>
            <a:r>
              <a:rPr lang="en-US" sz="3400" dirty="0">
                <a:solidFill>
                  <a:srgbClr val="C00000"/>
                </a:solidFill>
                <a:latin typeface="Times Neue Roman"/>
              </a:rPr>
              <a:t> </a:t>
            </a:r>
            <a:r>
              <a:rPr lang="en-US" sz="3400" dirty="0" err="1">
                <a:solidFill>
                  <a:srgbClr val="C00000"/>
                </a:solidFill>
                <a:latin typeface="Times Neue Roman"/>
              </a:rPr>
              <a:t>tạo</a:t>
            </a:r>
            <a:r>
              <a:rPr lang="en-US" sz="3400" dirty="0">
                <a:solidFill>
                  <a:srgbClr val="C00000"/>
                </a:solidFill>
                <a:latin typeface="Times Neue Roman"/>
              </a:rPr>
              <a:t> </a:t>
            </a:r>
            <a:r>
              <a:rPr lang="en-US" sz="3400" dirty="0" err="1">
                <a:solidFill>
                  <a:srgbClr val="C00000"/>
                </a:solidFill>
                <a:latin typeface="Times Neue Roman"/>
              </a:rPr>
              <a:t>bảng</a:t>
            </a:r>
            <a:r>
              <a:rPr lang="en-US" sz="3400" dirty="0">
                <a:solidFill>
                  <a:srgbClr val="C00000"/>
                </a:solidFill>
                <a:latin typeface="Times Neue Roman"/>
              </a:rPr>
              <a:t> </a:t>
            </a:r>
            <a:r>
              <a:rPr lang="en-US" sz="3400" dirty="0" err="1">
                <a:solidFill>
                  <a:srgbClr val="C00000"/>
                </a:solidFill>
                <a:latin typeface="Times Neue Roman"/>
              </a:rPr>
              <a:t>tuần</a:t>
            </a:r>
            <a:r>
              <a:rPr lang="en-US" sz="3400" dirty="0">
                <a:solidFill>
                  <a:srgbClr val="C00000"/>
                </a:solidFill>
                <a:latin typeface="Times Neue Roman"/>
              </a:rPr>
              <a:t> </a:t>
            </a:r>
            <a:r>
              <a:rPr lang="en-US" sz="3400" dirty="0" err="1">
                <a:solidFill>
                  <a:srgbClr val="C00000"/>
                </a:solidFill>
                <a:latin typeface="Times Neue Roman"/>
              </a:rPr>
              <a:t>hoàn</a:t>
            </a:r>
            <a:r>
              <a:rPr lang="en-US" sz="3400" dirty="0">
                <a:solidFill>
                  <a:srgbClr val="C00000"/>
                </a:solidFill>
                <a:latin typeface="Times Neue Roman"/>
              </a:rPr>
              <a:t> </a:t>
            </a:r>
            <a:r>
              <a:rPr lang="en-US" sz="3400" dirty="0" err="1">
                <a:solidFill>
                  <a:srgbClr val="C00000"/>
                </a:solidFill>
                <a:latin typeface="Times Neue Roman"/>
              </a:rPr>
              <a:t>các</a:t>
            </a:r>
            <a:r>
              <a:rPr lang="en-US" sz="3400" dirty="0">
                <a:solidFill>
                  <a:srgbClr val="C00000"/>
                </a:solidFill>
                <a:latin typeface="Times Neue Roman"/>
              </a:rPr>
              <a:t> </a:t>
            </a:r>
            <a:r>
              <a:rPr lang="en-US" sz="3400" dirty="0" err="1">
                <a:solidFill>
                  <a:srgbClr val="C00000"/>
                </a:solidFill>
                <a:latin typeface="Times Neue Roman"/>
              </a:rPr>
              <a:t>nguyên</a:t>
            </a:r>
            <a:r>
              <a:rPr lang="en-US" sz="3400" dirty="0">
                <a:solidFill>
                  <a:srgbClr val="C00000"/>
                </a:solidFill>
                <a:latin typeface="Times Neue Roman"/>
              </a:rPr>
              <a:t> </a:t>
            </a:r>
            <a:r>
              <a:rPr lang="en-US" sz="3400" dirty="0" err="1">
                <a:solidFill>
                  <a:srgbClr val="C00000"/>
                </a:solidFill>
                <a:latin typeface="Times Neue Roman"/>
              </a:rPr>
              <a:t>tố</a:t>
            </a:r>
            <a:r>
              <a:rPr lang="en-US" sz="3400" dirty="0">
                <a:solidFill>
                  <a:srgbClr val="C00000"/>
                </a:solidFill>
                <a:latin typeface="Times Neue Roman"/>
              </a:rPr>
              <a:t> </a:t>
            </a:r>
            <a:r>
              <a:rPr lang="en-US" sz="3400" dirty="0" err="1">
                <a:solidFill>
                  <a:srgbClr val="C00000"/>
                </a:solidFill>
                <a:latin typeface="Times Neue Roman"/>
              </a:rPr>
              <a:t>hóa</a:t>
            </a:r>
            <a:r>
              <a:rPr lang="en-US" sz="3400" dirty="0">
                <a:solidFill>
                  <a:srgbClr val="C00000"/>
                </a:solidFill>
                <a:latin typeface="Times Neue Roman"/>
              </a:rPr>
              <a:t> </a:t>
            </a:r>
            <a:r>
              <a:rPr lang="en-US" sz="3400" dirty="0" err="1">
                <a:solidFill>
                  <a:srgbClr val="C00000"/>
                </a:solidFill>
                <a:latin typeface="Times Neue Roman"/>
              </a:rPr>
              <a:t>học</a:t>
            </a:r>
            <a:endParaRPr lang="en-US" sz="3400" dirty="0">
              <a:solidFill>
                <a:srgbClr val="C00000"/>
              </a:solidFill>
              <a:latin typeface="Times Neue Roman"/>
            </a:endParaRPr>
          </a:p>
          <a:p>
            <a:pPr>
              <a:lnSpc>
                <a:spcPts val="4704"/>
              </a:lnSpc>
            </a:pPr>
            <a:endParaRPr lang="en-US" sz="3400" dirty="0">
              <a:solidFill>
                <a:srgbClr val="C00000"/>
              </a:solidFill>
              <a:latin typeface="Times Neue Roman"/>
            </a:endParaRPr>
          </a:p>
        </p:txBody>
      </p:sp>
      <p:sp>
        <p:nvSpPr>
          <p:cNvPr id="13" name="TextBox 13"/>
          <p:cNvSpPr txBox="1"/>
          <p:nvPr/>
        </p:nvSpPr>
        <p:spPr>
          <a:xfrm>
            <a:off x="6331365" y="6578605"/>
            <a:ext cx="9526" cy="615553"/>
          </a:xfrm>
          <a:prstGeom prst="rect">
            <a:avLst/>
          </a:prstGeom>
        </p:spPr>
        <p:txBody>
          <a:bodyPr lIns="0" tIns="0" rIns="0" bIns="0" rtlCol="0" anchor="t">
            <a:spAutoFit/>
          </a:bodyPr>
          <a:lstStyle/>
          <a:p>
            <a:pPr algn="ctr">
              <a:lnSpc>
                <a:spcPts val="4759"/>
              </a:lnSpc>
            </a:pPr>
            <a:endParaRPr>
              <a:solidFill>
                <a:srgbClr val="C00000"/>
              </a:solidFill>
            </a:endParaRPr>
          </a:p>
        </p:txBody>
      </p:sp>
      <p:sp>
        <p:nvSpPr>
          <p:cNvPr id="14" name="TextBox 14"/>
          <p:cNvSpPr txBox="1"/>
          <p:nvPr/>
        </p:nvSpPr>
        <p:spPr>
          <a:xfrm>
            <a:off x="5177009" y="6489941"/>
            <a:ext cx="9526" cy="615553"/>
          </a:xfrm>
          <a:prstGeom prst="rect">
            <a:avLst/>
          </a:prstGeom>
        </p:spPr>
        <p:txBody>
          <a:bodyPr lIns="0" tIns="0" rIns="0" bIns="0" rtlCol="0" anchor="t">
            <a:spAutoFit/>
          </a:bodyPr>
          <a:lstStyle/>
          <a:p>
            <a:pPr algn="ctr">
              <a:lnSpc>
                <a:spcPts val="4759"/>
              </a:lnSpc>
            </a:pPr>
            <a:endParaRPr>
              <a:solidFill>
                <a:srgbClr val="C00000"/>
              </a:solidFill>
            </a:endParaRPr>
          </a:p>
        </p:txBody>
      </p:sp>
      <p:sp>
        <p:nvSpPr>
          <p:cNvPr id="15" name="TextBox 15"/>
          <p:cNvSpPr txBox="1"/>
          <p:nvPr/>
        </p:nvSpPr>
        <p:spPr>
          <a:xfrm>
            <a:off x="11179745" y="5192738"/>
            <a:ext cx="9526" cy="615553"/>
          </a:xfrm>
          <a:prstGeom prst="rect">
            <a:avLst/>
          </a:prstGeom>
        </p:spPr>
        <p:txBody>
          <a:bodyPr lIns="0" tIns="0" rIns="0" bIns="0" rtlCol="0" anchor="t">
            <a:spAutoFit/>
          </a:bodyPr>
          <a:lstStyle/>
          <a:p>
            <a:pPr algn="ctr">
              <a:lnSpc>
                <a:spcPts val="4759"/>
              </a:lnSpc>
            </a:pPr>
            <a:endParaRPr>
              <a:solidFill>
                <a:srgbClr val="C00000"/>
              </a:solidFill>
            </a:endParaRPr>
          </a:p>
        </p:txBody>
      </p:sp>
      <p:sp>
        <p:nvSpPr>
          <p:cNvPr id="16" name="TextBox 16"/>
          <p:cNvSpPr txBox="1"/>
          <p:nvPr/>
        </p:nvSpPr>
        <p:spPr>
          <a:xfrm>
            <a:off x="2340320" y="1921660"/>
            <a:ext cx="13280679" cy="1231106"/>
          </a:xfrm>
          <a:prstGeom prst="rect">
            <a:avLst/>
          </a:prstGeom>
        </p:spPr>
        <p:txBody>
          <a:bodyPr wrap="square" lIns="0" tIns="0" rIns="0" bIns="0" rtlCol="0" anchor="t">
            <a:spAutoFit/>
          </a:bodyPr>
          <a:lstStyle/>
          <a:p>
            <a:pPr marL="734042" lvl="1" indent="-367020">
              <a:lnSpc>
                <a:spcPts val="4759"/>
              </a:lnSpc>
              <a:buFont typeface="Arial"/>
              <a:buChar char="•"/>
            </a:pPr>
            <a:r>
              <a:rPr lang="en-US" sz="3400" dirty="0" err="1">
                <a:latin typeface="Times Neue Roman"/>
              </a:rPr>
              <a:t>Dựa</a:t>
            </a:r>
            <a:r>
              <a:rPr lang="en-US" sz="3400" dirty="0">
                <a:latin typeface="Times Neue Roman"/>
              </a:rPr>
              <a:t> </a:t>
            </a:r>
            <a:r>
              <a:rPr lang="en-US" sz="3400" dirty="0" err="1">
                <a:latin typeface="Times Neue Roman"/>
              </a:rPr>
              <a:t>vào</a:t>
            </a:r>
            <a:r>
              <a:rPr lang="en-US" sz="3400" dirty="0">
                <a:latin typeface="Times Neue Roman"/>
              </a:rPr>
              <a:t> </a:t>
            </a:r>
            <a:r>
              <a:rPr lang="en-US" sz="3400" dirty="0" err="1">
                <a:latin typeface="Times Neue Roman"/>
              </a:rPr>
              <a:t>hình</a:t>
            </a:r>
            <a:r>
              <a:rPr lang="en-US" sz="3400" dirty="0">
                <a:latin typeface="Times Neue Roman"/>
              </a:rPr>
              <a:t> 4.2, </a:t>
            </a:r>
            <a:r>
              <a:rPr lang="en-US" sz="3400" dirty="0" err="1">
                <a:latin typeface="Times Neue Roman"/>
              </a:rPr>
              <a:t>hãy</a:t>
            </a:r>
            <a:r>
              <a:rPr lang="en-US" sz="3400" dirty="0">
                <a:latin typeface="Times Neue Roman"/>
              </a:rPr>
              <a:t> </a:t>
            </a:r>
            <a:r>
              <a:rPr lang="en-US" sz="3400" dirty="0" err="1">
                <a:latin typeface="Times Neue Roman"/>
              </a:rPr>
              <a:t>hoàn</a:t>
            </a:r>
            <a:r>
              <a:rPr lang="en-US" sz="3400" dirty="0">
                <a:latin typeface="Times Neue Roman"/>
              </a:rPr>
              <a:t> </a:t>
            </a:r>
            <a:r>
              <a:rPr lang="en-US" sz="3400" dirty="0" err="1">
                <a:latin typeface="Times Neue Roman"/>
              </a:rPr>
              <a:t>thành</a:t>
            </a:r>
            <a:r>
              <a:rPr lang="en-US" sz="3400" dirty="0">
                <a:latin typeface="Times Neue Roman"/>
              </a:rPr>
              <a:t> </a:t>
            </a:r>
            <a:r>
              <a:rPr lang="en-US" sz="3400" dirty="0" err="1">
                <a:latin typeface="Times Neue Roman"/>
              </a:rPr>
              <a:t>các</a:t>
            </a:r>
            <a:r>
              <a:rPr lang="en-US" sz="3400" dirty="0">
                <a:latin typeface="Times Neue Roman"/>
              </a:rPr>
              <a:t> </a:t>
            </a:r>
            <a:r>
              <a:rPr lang="en-US" sz="3400" dirty="0" err="1">
                <a:latin typeface="Times Neue Roman"/>
              </a:rPr>
              <a:t>thông</a:t>
            </a:r>
            <a:r>
              <a:rPr lang="en-US" sz="3400" dirty="0">
                <a:latin typeface="Times Neue Roman"/>
              </a:rPr>
              <a:t> tin </a:t>
            </a:r>
            <a:r>
              <a:rPr lang="en-US" sz="3400" dirty="0" err="1">
                <a:latin typeface="Times Neue Roman"/>
              </a:rPr>
              <a:t>còn</a:t>
            </a:r>
            <a:r>
              <a:rPr lang="en-US" sz="3400" dirty="0">
                <a:latin typeface="Times Neue Roman"/>
              </a:rPr>
              <a:t> </a:t>
            </a:r>
            <a:r>
              <a:rPr lang="en-US" sz="3400" dirty="0" err="1">
                <a:latin typeface="Times Neue Roman"/>
              </a:rPr>
              <a:t>thiếu</a:t>
            </a:r>
            <a:r>
              <a:rPr lang="en-US" sz="3400" dirty="0">
                <a:latin typeface="Times Neue Roman"/>
              </a:rPr>
              <a:t> </a:t>
            </a:r>
            <a:r>
              <a:rPr lang="en-US" sz="3400" dirty="0" err="1">
                <a:latin typeface="Times Neue Roman"/>
              </a:rPr>
              <a:t>trong</a:t>
            </a:r>
            <a:r>
              <a:rPr lang="en-US" sz="3400" dirty="0">
                <a:latin typeface="Times Neue Roman"/>
              </a:rPr>
              <a:t> </a:t>
            </a:r>
            <a:r>
              <a:rPr lang="en-US" sz="3400" dirty="0" err="1">
                <a:latin typeface="Times Neue Roman"/>
              </a:rPr>
              <a:t>bảng</a:t>
            </a:r>
            <a:r>
              <a:rPr lang="en-US" sz="3400" dirty="0">
                <a:latin typeface="Times Neue Roman"/>
              </a:rPr>
              <a:t> </a:t>
            </a:r>
            <a:r>
              <a:rPr lang="en-US" sz="3400" dirty="0" err="1">
                <a:latin typeface="Times Neue Roman"/>
              </a:rPr>
              <a:t>sau</a:t>
            </a:r>
            <a:r>
              <a:rPr lang="en-US" sz="3400" dirty="0">
                <a:latin typeface="Times Neue Roman"/>
              </a:rPr>
              <a:t>:</a:t>
            </a:r>
          </a:p>
        </p:txBody>
      </p:sp>
      <p:sp>
        <p:nvSpPr>
          <p:cNvPr id="17" name="TextBox 17"/>
          <p:cNvSpPr txBox="1"/>
          <p:nvPr/>
        </p:nvSpPr>
        <p:spPr>
          <a:xfrm>
            <a:off x="1368502" y="1305443"/>
            <a:ext cx="14895944" cy="1231106"/>
          </a:xfrm>
          <a:prstGeom prst="rect">
            <a:avLst/>
          </a:prstGeom>
        </p:spPr>
        <p:txBody>
          <a:bodyPr lIns="0" tIns="0" rIns="0" bIns="0" rtlCol="0" anchor="t">
            <a:spAutoFit/>
          </a:bodyPr>
          <a:lstStyle/>
          <a:p>
            <a:pPr algn="ctr">
              <a:lnSpc>
                <a:spcPts val="4759"/>
              </a:lnSpc>
            </a:pPr>
            <a:r>
              <a:rPr lang="en-US" sz="3400">
                <a:solidFill>
                  <a:srgbClr val="C00000"/>
                </a:solidFill>
                <a:latin typeface="Times Neue Roman"/>
              </a:rPr>
              <a:t>d. Tìm hiểu về nhóm trong bảng tuần hoàn hoàn các nguyên tố hóa học</a:t>
            </a:r>
          </a:p>
          <a:p>
            <a:pPr algn="ctr">
              <a:lnSpc>
                <a:spcPts val="4759"/>
              </a:lnSpc>
            </a:pPr>
            <a:r>
              <a:rPr lang="en-US" sz="3400">
                <a:solidFill>
                  <a:srgbClr val="C00000"/>
                </a:solidFill>
                <a:latin typeface="Times Neue Roman"/>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p:cNvGraphicFramePr>
            <a:graphicFrameLocks noGrp="1"/>
          </p:cNvGraphicFramePr>
          <p:nvPr>
            <p:extLst>
              <p:ext uri="{D42A27DB-BD31-4B8C-83A1-F6EECF244321}">
                <p14:modId xmlns:p14="http://schemas.microsoft.com/office/powerpoint/2010/main" val="2458657122"/>
              </p:ext>
            </p:extLst>
          </p:nvPr>
        </p:nvGraphicFramePr>
        <p:xfrm>
          <a:off x="2057400" y="3314700"/>
          <a:ext cx="11982736" cy="6286568"/>
        </p:xfrm>
        <a:graphic>
          <a:graphicData uri="http://schemas.openxmlformats.org/drawingml/2006/table">
            <a:tbl>
              <a:tblPr/>
              <a:tblGrid>
                <a:gridCol w="3442806">
                  <a:extLst>
                    <a:ext uri="{9D8B030D-6E8A-4147-A177-3AD203B41FA5}">
                      <a16:colId xmlns:a16="http://schemas.microsoft.com/office/drawing/2014/main" val="20000"/>
                    </a:ext>
                  </a:extLst>
                </a:gridCol>
                <a:gridCol w="2978388">
                  <a:extLst>
                    <a:ext uri="{9D8B030D-6E8A-4147-A177-3AD203B41FA5}">
                      <a16:colId xmlns:a16="http://schemas.microsoft.com/office/drawing/2014/main" val="20001"/>
                    </a:ext>
                  </a:extLst>
                </a:gridCol>
                <a:gridCol w="2965534">
                  <a:extLst>
                    <a:ext uri="{9D8B030D-6E8A-4147-A177-3AD203B41FA5}">
                      <a16:colId xmlns:a16="http://schemas.microsoft.com/office/drawing/2014/main" val="20002"/>
                    </a:ext>
                  </a:extLst>
                </a:gridCol>
                <a:gridCol w="2596008">
                  <a:extLst>
                    <a:ext uri="{9D8B030D-6E8A-4147-A177-3AD203B41FA5}">
                      <a16:colId xmlns:a16="http://schemas.microsoft.com/office/drawing/2014/main" val="20003"/>
                    </a:ext>
                  </a:extLst>
                </a:gridCol>
              </a:tblGrid>
              <a:tr h="1162490">
                <a:tc>
                  <a:txBody>
                    <a:bodyPr/>
                    <a:lstStyle/>
                    <a:p>
                      <a:pPr algn="ctr">
                        <a:defRPr/>
                      </a:pPr>
                      <a:endParaRPr lang="en-US" sz="2300" dirty="0">
                        <a:solidFill>
                          <a:schemeClr val="tx1"/>
                        </a:solidFill>
                        <a:latin typeface="Times Neue Roman Bold"/>
                      </a:endParaRPr>
                    </a:p>
                    <a:p>
                      <a:pPr algn="ctr">
                        <a:defRPr/>
                      </a:pPr>
                      <a:r>
                        <a:rPr lang="en-US" sz="3200" dirty="0" err="1">
                          <a:solidFill>
                            <a:schemeClr val="tx1"/>
                          </a:solidFill>
                          <a:latin typeface="Times Neue Roman Bold"/>
                        </a:rPr>
                        <a:t>Nguyên</a:t>
                      </a:r>
                      <a:r>
                        <a:rPr lang="en-US" sz="3200" dirty="0">
                          <a:solidFill>
                            <a:schemeClr val="tx1"/>
                          </a:solidFill>
                          <a:latin typeface="Times Neue Roman Bold"/>
                        </a:rPr>
                        <a:t> </a:t>
                      </a:r>
                      <a:r>
                        <a:rPr lang="en-US" sz="3200" dirty="0" err="1">
                          <a:solidFill>
                            <a:schemeClr val="tx1"/>
                          </a:solidFill>
                          <a:latin typeface="Times Neue Roman Bold"/>
                        </a:rPr>
                        <a:t>tố</a:t>
                      </a:r>
                      <a:endParaRPr lang="en-US" sz="3200" dirty="0">
                        <a:solidFill>
                          <a:schemeClr val="tx1"/>
                        </a:solidFill>
                      </a:endParaRPr>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defRPr/>
                      </a:pPr>
                      <a:endParaRPr lang="en-US" sz="1800" dirty="0">
                        <a:solidFill>
                          <a:schemeClr val="tx1"/>
                        </a:solidFill>
                        <a:latin typeface="Times Neue Roman Bold"/>
                      </a:endParaRPr>
                    </a:p>
                    <a:p>
                      <a:pPr algn="ctr">
                        <a:defRPr/>
                      </a:pPr>
                      <a:r>
                        <a:rPr lang="en-US" sz="3200" dirty="0">
                          <a:solidFill>
                            <a:schemeClr val="tx1"/>
                          </a:solidFill>
                          <a:latin typeface="Times Neue Roman Bold"/>
                        </a:rPr>
                        <a:t>KHHH</a:t>
                      </a:r>
                      <a:endParaRPr lang="en-US" sz="3200" dirty="0">
                        <a:solidFill>
                          <a:schemeClr val="tx1"/>
                        </a:solidFill>
                      </a:endParaRPr>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defRPr/>
                      </a:pPr>
                      <a:endParaRPr lang="en-US" sz="2300" dirty="0">
                        <a:solidFill>
                          <a:schemeClr val="tx1"/>
                        </a:solidFill>
                        <a:latin typeface="Times Neue Roman Bold"/>
                      </a:endParaRPr>
                    </a:p>
                    <a:p>
                      <a:pPr algn="ctr">
                        <a:defRPr/>
                      </a:pPr>
                      <a:r>
                        <a:rPr lang="en-US" sz="3200" dirty="0" err="1">
                          <a:solidFill>
                            <a:schemeClr val="tx1"/>
                          </a:solidFill>
                          <a:latin typeface="Times Neue Roman Bold"/>
                        </a:rPr>
                        <a:t>Nhóm</a:t>
                      </a:r>
                      <a:endParaRPr lang="en-US" sz="3200" dirty="0">
                        <a:solidFill>
                          <a:schemeClr val="tx1"/>
                        </a:solidFill>
                      </a:endParaRPr>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defRPr/>
                      </a:pPr>
                      <a:endParaRPr lang="en-US" sz="2300" dirty="0">
                        <a:solidFill>
                          <a:schemeClr val="tx1"/>
                        </a:solidFill>
                        <a:latin typeface="Times Neue Roman Bold"/>
                      </a:endParaRPr>
                    </a:p>
                    <a:p>
                      <a:pPr algn="ctr">
                        <a:defRPr/>
                      </a:pPr>
                      <a:r>
                        <a:rPr lang="en-US" sz="3200" dirty="0">
                          <a:solidFill>
                            <a:schemeClr val="tx1"/>
                          </a:solidFill>
                          <a:latin typeface="Times Neue Roman Bold"/>
                        </a:rPr>
                        <a:t>Chu </a:t>
                      </a:r>
                      <a:r>
                        <a:rPr lang="en-US" sz="3200" dirty="0" err="1">
                          <a:solidFill>
                            <a:schemeClr val="tx1"/>
                          </a:solidFill>
                          <a:latin typeface="Times Neue Roman Bold"/>
                        </a:rPr>
                        <a:t>kỳ</a:t>
                      </a:r>
                      <a:endParaRPr lang="en-US" sz="3200" dirty="0">
                        <a:solidFill>
                          <a:schemeClr val="tx1"/>
                        </a:solidFill>
                      </a:endParaRPr>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562309">
                <a:tc>
                  <a:txBody>
                    <a:bodyPr/>
                    <a:lstStyle/>
                    <a:p>
                      <a:pPr algn="ctr">
                        <a:defRPr/>
                      </a:pPr>
                      <a:endParaRPr sz="1800" dirty="0">
                        <a:solidFill>
                          <a:schemeClr val="tx1"/>
                        </a:solidFill>
                      </a:endParaRPr>
                    </a:p>
                    <a:p>
                      <a:pPr algn="ctr"/>
                      <a:r>
                        <a:rPr lang="en-US" sz="1800" dirty="0">
                          <a:solidFill>
                            <a:schemeClr val="tx1"/>
                          </a:solidFill>
                        </a:rPr>
                        <a:t> </a:t>
                      </a:r>
                    </a:p>
                    <a:p>
                      <a:pPr algn="ctr"/>
                      <a:r>
                        <a:rPr lang="en-US" sz="3200" dirty="0">
                          <a:solidFill>
                            <a:srgbClr val="FF0000"/>
                          </a:solidFill>
                        </a:rPr>
                        <a:t> Calcium</a:t>
                      </a:r>
                    </a:p>
                    <a:p>
                      <a:pPr algn="ctr"/>
                      <a:r>
                        <a:rPr lang="en-US" sz="1800" dirty="0">
                          <a:solidFill>
                            <a:schemeClr val="tx1"/>
                          </a:solidFill>
                          <a:latin typeface="Times Neue Roman"/>
                        </a:rPr>
                        <a:t>  </a:t>
                      </a:r>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defRPr/>
                      </a:pPr>
                      <a:endParaRPr lang="en-US" sz="1800" dirty="0">
                        <a:solidFill>
                          <a:schemeClr val="tx1"/>
                        </a:solidFill>
                        <a:latin typeface="Times Neue Roman"/>
                      </a:endParaRPr>
                    </a:p>
                    <a:p>
                      <a:pPr algn="ctr">
                        <a:defRPr/>
                      </a:pPr>
                      <a:endParaRPr lang="en-US" sz="1800" dirty="0">
                        <a:solidFill>
                          <a:schemeClr val="tx1"/>
                        </a:solidFill>
                        <a:latin typeface="Times Neue Roman"/>
                      </a:endParaRPr>
                    </a:p>
                    <a:p>
                      <a:pPr algn="ctr">
                        <a:defRPr/>
                      </a:pPr>
                      <a:r>
                        <a:rPr lang="en-US" sz="3200" dirty="0">
                          <a:solidFill>
                            <a:schemeClr val="tx1"/>
                          </a:solidFill>
                          <a:latin typeface="Times Neue Roman"/>
                        </a:rPr>
                        <a:t>Ca</a:t>
                      </a:r>
                      <a:endParaRPr lang="en-US" sz="3200" dirty="0">
                        <a:solidFill>
                          <a:schemeClr val="tx1"/>
                        </a:solidFill>
                      </a:endParaRPr>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defRPr/>
                      </a:pPr>
                      <a:endParaRPr lang="en-US" sz="1800" dirty="0">
                        <a:solidFill>
                          <a:schemeClr val="tx1"/>
                        </a:solidFill>
                      </a:endParaRPr>
                    </a:p>
                    <a:p>
                      <a:pPr algn="ctr">
                        <a:defRPr/>
                      </a:pPr>
                      <a:endParaRPr sz="1800" dirty="0">
                        <a:solidFill>
                          <a:schemeClr val="tx1"/>
                        </a:solidFill>
                      </a:endParaRPr>
                    </a:p>
                    <a:p>
                      <a:pPr algn="ctr"/>
                      <a:r>
                        <a:rPr lang="en-US" sz="3200" dirty="0">
                          <a:solidFill>
                            <a:schemeClr val="tx1"/>
                          </a:solidFill>
                        </a:rPr>
                        <a:t>  II A</a:t>
                      </a:r>
                    </a:p>
                    <a:p>
                      <a:pPr algn="ctr"/>
                      <a:r>
                        <a:rPr lang="en-US" sz="1800" dirty="0">
                          <a:solidFill>
                            <a:schemeClr val="tx1"/>
                          </a:solidFill>
                          <a:latin typeface="Noto Sans"/>
                        </a:rPr>
                        <a:t>  </a:t>
                      </a:r>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defRPr/>
                      </a:pPr>
                      <a:endParaRPr lang="en-US" sz="1800" dirty="0">
                        <a:solidFill>
                          <a:schemeClr val="tx1"/>
                        </a:solidFill>
                        <a:latin typeface="Noto Sans"/>
                      </a:endParaRPr>
                    </a:p>
                    <a:p>
                      <a:pPr algn="ctr">
                        <a:defRPr/>
                      </a:pPr>
                      <a:endParaRPr lang="en-US" sz="1800" dirty="0">
                        <a:solidFill>
                          <a:schemeClr val="tx1"/>
                        </a:solidFill>
                        <a:latin typeface="Noto Sans"/>
                      </a:endParaRPr>
                    </a:p>
                    <a:p>
                      <a:pPr algn="ctr">
                        <a:defRPr/>
                      </a:pPr>
                      <a:r>
                        <a:rPr lang="en-US" sz="3200" dirty="0">
                          <a:solidFill>
                            <a:schemeClr val="tx1"/>
                          </a:solidFill>
                          <a:latin typeface="Noto Sans"/>
                        </a:rPr>
                        <a:t>4</a:t>
                      </a:r>
                      <a:endParaRPr lang="en-US" sz="3200" dirty="0">
                        <a:solidFill>
                          <a:schemeClr val="tx1"/>
                        </a:solidFill>
                      </a:endParaRPr>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762028">
                <a:tc>
                  <a:txBody>
                    <a:bodyPr/>
                    <a:lstStyle/>
                    <a:p>
                      <a:pPr algn="ctr">
                        <a:defRPr/>
                      </a:pPr>
                      <a:endParaRPr lang="en-US" sz="2000" dirty="0">
                        <a:solidFill>
                          <a:schemeClr val="tx1"/>
                        </a:solidFill>
                        <a:latin typeface="Times Neue Roman"/>
                      </a:endParaRPr>
                    </a:p>
                    <a:p>
                      <a:pPr algn="ctr">
                        <a:defRPr/>
                      </a:pPr>
                      <a:r>
                        <a:rPr lang="en-US" sz="3200" dirty="0">
                          <a:solidFill>
                            <a:schemeClr val="tx1"/>
                          </a:solidFill>
                          <a:latin typeface="Times Neue Roman"/>
                        </a:rPr>
                        <a:t>Phosphorus</a:t>
                      </a:r>
                      <a:endParaRPr lang="en-US" sz="3200" dirty="0">
                        <a:solidFill>
                          <a:schemeClr val="tx1"/>
                        </a:solidFill>
                      </a:endParaRPr>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defRPr/>
                      </a:pPr>
                      <a:endParaRPr sz="1800" dirty="0">
                        <a:solidFill>
                          <a:schemeClr val="tx1"/>
                        </a:solidFill>
                      </a:endParaRPr>
                    </a:p>
                    <a:p>
                      <a:pPr algn="ctr"/>
                      <a:endParaRPr lang="en-US" sz="1800" dirty="0">
                        <a:solidFill>
                          <a:schemeClr val="tx1"/>
                        </a:solidFill>
                      </a:endParaRPr>
                    </a:p>
                    <a:p>
                      <a:pPr algn="ctr"/>
                      <a:r>
                        <a:rPr lang="en-US" sz="3200" dirty="0">
                          <a:solidFill>
                            <a:srgbClr val="FF0000"/>
                          </a:solidFill>
                        </a:rPr>
                        <a:t>  P</a:t>
                      </a:r>
                    </a:p>
                    <a:p>
                      <a:pPr algn="ctr"/>
                      <a:r>
                        <a:rPr lang="en-US" sz="2100" dirty="0">
                          <a:solidFill>
                            <a:schemeClr val="tx1"/>
                          </a:solidFill>
                          <a:latin typeface="Noto Sans"/>
                        </a:rPr>
                        <a:t>  </a:t>
                      </a:r>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defRPr/>
                      </a:pPr>
                      <a:endParaRPr lang="en-US" sz="2300" dirty="0">
                        <a:solidFill>
                          <a:schemeClr val="tx1"/>
                        </a:solidFill>
                        <a:latin typeface="Noto Sans"/>
                      </a:endParaRPr>
                    </a:p>
                    <a:p>
                      <a:pPr algn="ctr">
                        <a:defRPr/>
                      </a:pPr>
                      <a:endParaRPr lang="en-US" sz="2300" dirty="0">
                        <a:solidFill>
                          <a:schemeClr val="tx1"/>
                        </a:solidFill>
                        <a:latin typeface="Noto Sans"/>
                      </a:endParaRPr>
                    </a:p>
                    <a:p>
                      <a:pPr algn="ctr">
                        <a:defRPr/>
                      </a:pPr>
                      <a:r>
                        <a:rPr lang="en-US" sz="3200" dirty="0">
                          <a:solidFill>
                            <a:schemeClr val="tx1"/>
                          </a:solidFill>
                          <a:latin typeface="Noto Sans"/>
                        </a:rPr>
                        <a:t>VA</a:t>
                      </a:r>
                      <a:endParaRPr lang="en-US" sz="3200" dirty="0">
                        <a:solidFill>
                          <a:schemeClr val="tx1"/>
                        </a:solidFill>
                      </a:endParaRPr>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defRPr/>
                      </a:pPr>
                      <a:endParaRPr lang="en-US" sz="1800" dirty="0">
                        <a:solidFill>
                          <a:schemeClr val="tx1"/>
                        </a:solidFill>
                        <a:latin typeface="Noto Sans"/>
                      </a:endParaRPr>
                    </a:p>
                    <a:p>
                      <a:pPr algn="ctr">
                        <a:defRPr/>
                      </a:pPr>
                      <a:endParaRPr lang="en-US" sz="1800" dirty="0">
                        <a:solidFill>
                          <a:schemeClr val="tx1"/>
                        </a:solidFill>
                        <a:latin typeface="Noto Sans"/>
                      </a:endParaRPr>
                    </a:p>
                    <a:p>
                      <a:pPr algn="ctr">
                        <a:defRPr/>
                      </a:pPr>
                      <a:r>
                        <a:rPr lang="en-US" sz="3200" dirty="0">
                          <a:solidFill>
                            <a:schemeClr val="tx1"/>
                          </a:solidFill>
                          <a:latin typeface="Noto Sans"/>
                        </a:rPr>
                        <a:t>2</a:t>
                      </a:r>
                      <a:endParaRPr lang="en-US" sz="3200" dirty="0">
                        <a:solidFill>
                          <a:schemeClr val="tx1"/>
                        </a:solidFill>
                      </a:endParaRPr>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799741">
                <a:tc>
                  <a:txBody>
                    <a:bodyPr/>
                    <a:lstStyle/>
                    <a:p>
                      <a:pPr algn="l">
                        <a:defRPr/>
                      </a:pPr>
                      <a:endParaRPr sz="1800" dirty="0">
                        <a:solidFill>
                          <a:schemeClr val="tx1"/>
                        </a:solidFill>
                      </a:endParaRPr>
                    </a:p>
                    <a:p>
                      <a:r>
                        <a:rPr lang="en-US" sz="3200" dirty="0">
                          <a:solidFill>
                            <a:schemeClr val="tx1"/>
                          </a:solidFill>
                        </a:rPr>
                        <a:t> </a:t>
                      </a:r>
                    </a:p>
                    <a:p>
                      <a:pPr algn="ctr"/>
                      <a:r>
                        <a:rPr lang="en-US" sz="3200" dirty="0">
                          <a:solidFill>
                            <a:srgbClr val="FF0000"/>
                          </a:solidFill>
                        </a:rPr>
                        <a:t> Xenon</a:t>
                      </a:r>
                    </a:p>
                    <a:p>
                      <a:r>
                        <a:rPr lang="en-US" sz="2400" dirty="0">
                          <a:solidFill>
                            <a:schemeClr val="tx1"/>
                          </a:solidFill>
                          <a:latin typeface="Times Neue Roman"/>
                        </a:rPr>
                        <a:t>  </a:t>
                      </a:r>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defRPr/>
                      </a:pPr>
                      <a:endParaRPr lang="en-US" sz="2300" dirty="0">
                        <a:solidFill>
                          <a:schemeClr val="tx1"/>
                        </a:solidFill>
                        <a:latin typeface="Times Neue Roman"/>
                      </a:endParaRPr>
                    </a:p>
                    <a:p>
                      <a:pPr algn="ctr">
                        <a:defRPr/>
                      </a:pPr>
                      <a:endParaRPr lang="en-US" sz="2300" dirty="0">
                        <a:solidFill>
                          <a:schemeClr val="tx1"/>
                        </a:solidFill>
                        <a:latin typeface="Times Neue Roman"/>
                      </a:endParaRPr>
                    </a:p>
                    <a:p>
                      <a:pPr algn="ctr">
                        <a:defRPr/>
                      </a:pPr>
                      <a:r>
                        <a:rPr lang="en-US" sz="3200" dirty="0" err="1">
                          <a:solidFill>
                            <a:schemeClr val="tx1"/>
                          </a:solidFill>
                          <a:latin typeface="Times Neue Roman"/>
                        </a:rPr>
                        <a:t>Xe</a:t>
                      </a:r>
                      <a:endParaRPr lang="en-US" sz="3200" dirty="0">
                        <a:solidFill>
                          <a:schemeClr val="tx1"/>
                        </a:solidFill>
                      </a:endParaRPr>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defRPr/>
                      </a:pPr>
                      <a:endParaRPr lang="en-US" sz="3200" dirty="0">
                        <a:solidFill>
                          <a:schemeClr val="tx1"/>
                        </a:solidFill>
                        <a:latin typeface="Noto Sans"/>
                      </a:endParaRPr>
                    </a:p>
                    <a:p>
                      <a:pPr algn="ctr">
                        <a:defRPr/>
                      </a:pPr>
                      <a:r>
                        <a:rPr lang="en-US" sz="3200" dirty="0">
                          <a:solidFill>
                            <a:schemeClr val="tx1"/>
                          </a:solidFill>
                          <a:latin typeface="Noto Sans"/>
                        </a:rPr>
                        <a:t>VIIIA</a:t>
                      </a:r>
                      <a:endParaRPr lang="en-US" sz="3200" dirty="0">
                        <a:solidFill>
                          <a:schemeClr val="tx1"/>
                        </a:solidFill>
                      </a:endParaRPr>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defRPr/>
                      </a:pPr>
                      <a:endParaRPr lang="en-US" sz="3200" dirty="0">
                        <a:solidFill>
                          <a:schemeClr val="tx1"/>
                        </a:solidFill>
                        <a:latin typeface="Noto Sans"/>
                      </a:endParaRPr>
                    </a:p>
                    <a:p>
                      <a:pPr algn="ctr">
                        <a:defRPr/>
                      </a:pPr>
                      <a:r>
                        <a:rPr lang="en-US" sz="3200" dirty="0">
                          <a:solidFill>
                            <a:schemeClr val="tx1"/>
                          </a:solidFill>
                          <a:latin typeface="Noto Sans"/>
                        </a:rPr>
                        <a:t>5</a:t>
                      </a:r>
                      <a:endParaRPr lang="en-US" sz="3200" dirty="0">
                        <a:solidFill>
                          <a:schemeClr val="tx1"/>
                        </a:solidFill>
                      </a:endParaRPr>
                    </a:p>
                  </a:txBody>
                  <a:tcP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9" name="TextBox 9"/>
          <p:cNvSpPr txBox="1"/>
          <p:nvPr/>
        </p:nvSpPr>
        <p:spPr>
          <a:xfrm>
            <a:off x="7592884" y="4760339"/>
            <a:ext cx="112216" cy="615553"/>
          </a:xfrm>
          <a:prstGeom prst="rect">
            <a:avLst/>
          </a:prstGeom>
        </p:spPr>
        <p:txBody>
          <a:bodyPr lIns="0" tIns="0" rIns="0" bIns="0" rtlCol="0" anchor="t">
            <a:spAutoFit/>
          </a:bodyPr>
          <a:lstStyle/>
          <a:p>
            <a:pPr algn="ctr">
              <a:lnSpc>
                <a:spcPts val="4759"/>
              </a:lnSpc>
            </a:pPr>
            <a:r>
              <a:rPr lang="en-US" sz="3400">
                <a:solidFill>
                  <a:srgbClr val="C00000"/>
                </a:solidFill>
                <a:latin typeface="Noto Sans"/>
              </a:rPr>
              <a:t> </a:t>
            </a:r>
          </a:p>
        </p:txBody>
      </p:sp>
      <p:sp>
        <p:nvSpPr>
          <p:cNvPr id="12" name="TextBox 12"/>
          <p:cNvSpPr txBox="1"/>
          <p:nvPr/>
        </p:nvSpPr>
        <p:spPr>
          <a:xfrm>
            <a:off x="6331365" y="6578605"/>
            <a:ext cx="9526" cy="615553"/>
          </a:xfrm>
          <a:prstGeom prst="rect">
            <a:avLst/>
          </a:prstGeom>
        </p:spPr>
        <p:txBody>
          <a:bodyPr lIns="0" tIns="0" rIns="0" bIns="0" rtlCol="0" anchor="t">
            <a:spAutoFit/>
          </a:bodyPr>
          <a:lstStyle/>
          <a:p>
            <a:pPr algn="ctr">
              <a:lnSpc>
                <a:spcPts val="4759"/>
              </a:lnSpc>
            </a:pPr>
            <a:endParaRPr>
              <a:solidFill>
                <a:srgbClr val="C00000"/>
              </a:solidFill>
            </a:endParaRPr>
          </a:p>
        </p:txBody>
      </p:sp>
      <p:sp>
        <p:nvSpPr>
          <p:cNvPr id="13" name="TextBox 13"/>
          <p:cNvSpPr txBox="1"/>
          <p:nvPr/>
        </p:nvSpPr>
        <p:spPr>
          <a:xfrm>
            <a:off x="5177009" y="6489941"/>
            <a:ext cx="9526" cy="615553"/>
          </a:xfrm>
          <a:prstGeom prst="rect">
            <a:avLst/>
          </a:prstGeom>
        </p:spPr>
        <p:txBody>
          <a:bodyPr lIns="0" tIns="0" rIns="0" bIns="0" rtlCol="0" anchor="t">
            <a:spAutoFit/>
          </a:bodyPr>
          <a:lstStyle/>
          <a:p>
            <a:pPr algn="ctr">
              <a:lnSpc>
                <a:spcPts val="4759"/>
              </a:lnSpc>
            </a:pPr>
            <a:endParaRPr>
              <a:solidFill>
                <a:srgbClr val="C00000"/>
              </a:solidFill>
            </a:endParaRPr>
          </a:p>
        </p:txBody>
      </p:sp>
      <p:sp>
        <p:nvSpPr>
          <p:cNvPr id="14" name="TextBox 14"/>
          <p:cNvSpPr txBox="1"/>
          <p:nvPr/>
        </p:nvSpPr>
        <p:spPr>
          <a:xfrm>
            <a:off x="11179745" y="5192738"/>
            <a:ext cx="9526" cy="615553"/>
          </a:xfrm>
          <a:prstGeom prst="rect">
            <a:avLst/>
          </a:prstGeom>
        </p:spPr>
        <p:txBody>
          <a:bodyPr lIns="0" tIns="0" rIns="0" bIns="0" rtlCol="0" anchor="t">
            <a:spAutoFit/>
          </a:bodyPr>
          <a:lstStyle/>
          <a:p>
            <a:pPr algn="ctr">
              <a:lnSpc>
                <a:spcPts val="4759"/>
              </a:lnSpc>
            </a:pPr>
            <a:endParaRPr>
              <a:solidFill>
                <a:srgbClr val="C00000"/>
              </a:solidFill>
            </a:endParaRPr>
          </a:p>
        </p:txBody>
      </p:sp>
      <p:sp>
        <p:nvSpPr>
          <p:cNvPr id="15" name="TextBox 15"/>
          <p:cNvSpPr txBox="1"/>
          <p:nvPr/>
        </p:nvSpPr>
        <p:spPr>
          <a:xfrm>
            <a:off x="1066800" y="1921660"/>
            <a:ext cx="14554199" cy="571695"/>
          </a:xfrm>
          <a:prstGeom prst="rect">
            <a:avLst/>
          </a:prstGeom>
        </p:spPr>
        <p:txBody>
          <a:bodyPr wrap="square" lIns="0" tIns="0" rIns="0" bIns="0" rtlCol="0" anchor="t">
            <a:spAutoFit/>
          </a:bodyPr>
          <a:lstStyle/>
          <a:p>
            <a:pPr marL="734042" lvl="1" indent="-367020">
              <a:lnSpc>
                <a:spcPts val="4759"/>
              </a:lnSpc>
              <a:buFont typeface="Arial"/>
              <a:buChar char="•"/>
            </a:pPr>
            <a:r>
              <a:rPr lang="vi-VN" sz="3400" dirty="0">
                <a:latin typeface="Times Neue Roman"/>
              </a:rPr>
              <a:t>C</a:t>
            </a:r>
            <a:r>
              <a:rPr lang="en-US" sz="3400" dirty="0" err="1">
                <a:latin typeface="Times Neue Roman"/>
              </a:rPr>
              <a:t>ác</a:t>
            </a:r>
            <a:r>
              <a:rPr lang="en-US" sz="3400" dirty="0">
                <a:latin typeface="Times Neue Roman"/>
              </a:rPr>
              <a:t> </a:t>
            </a:r>
            <a:r>
              <a:rPr lang="en-US" sz="3400" dirty="0" err="1">
                <a:latin typeface="Times Neue Roman"/>
              </a:rPr>
              <a:t>thông</a:t>
            </a:r>
            <a:r>
              <a:rPr lang="en-US" sz="3400" dirty="0">
                <a:latin typeface="Times Neue Roman"/>
              </a:rPr>
              <a:t> tin </a:t>
            </a:r>
            <a:r>
              <a:rPr lang="en-US" sz="3400" dirty="0" err="1">
                <a:latin typeface="Times Neue Roman"/>
              </a:rPr>
              <a:t>còn</a:t>
            </a:r>
            <a:r>
              <a:rPr lang="en-US" sz="3400" dirty="0">
                <a:latin typeface="Times Neue Roman"/>
              </a:rPr>
              <a:t> </a:t>
            </a:r>
            <a:r>
              <a:rPr lang="en-US" sz="3400" dirty="0" err="1">
                <a:latin typeface="Times Neue Roman"/>
              </a:rPr>
              <a:t>thiếu</a:t>
            </a:r>
            <a:r>
              <a:rPr lang="en-US" sz="3400" dirty="0">
                <a:latin typeface="Times Neue Roman"/>
              </a:rPr>
              <a:t> </a:t>
            </a:r>
            <a:r>
              <a:rPr lang="en-US" sz="3400" dirty="0" err="1">
                <a:latin typeface="Times Neue Roman"/>
              </a:rPr>
              <a:t>trong</a:t>
            </a:r>
            <a:r>
              <a:rPr lang="en-US" sz="3400" dirty="0">
                <a:latin typeface="Times Neue Roman"/>
              </a:rPr>
              <a:t> </a:t>
            </a:r>
            <a:r>
              <a:rPr lang="en-US" sz="3400" dirty="0" err="1">
                <a:latin typeface="Times Neue Roman"/>
              </a:rPr>
              <a:t>bảng</a:t>
            </a:r>
            <a:r>
              <a:rPr lang="en-US" sz="3400" dirty="0">
                <a:latin typeface="Times Neue Roman"/>
              </a:rPr>
              <a:t> </a:t>
            </a:r>
            <a:r>
              <a:rPr lang="en-US" sz="3400" dirty="0" err="1">
                <a:latin typeface="Times Neue Roman"/>
              </a:rPr>
              <a:t>sau</a:t>
            </a:r>
            <a:r>
              <a:rPr lang="en-US" sz="3400" dirty="0">
                <a:latin typeface="Times Neue Roman"/>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71600" y="6108402"/>
            <a:ext cx="15538269" cy="2485745"/>
          </a:xfrm>
          <a:prstGeom prst="rect">
            <a:avLst/>
          </a:prstGeom>
        </p:spPr>
        <p:txBody>
          <a:bodyPr wrap="square">
            <a:spAutoFit/>
          </a:bodyPr>
          <a:lstStyle/>
          <a:p>
            <a:pPr algn="just">
              <a:lnSpc>
                <a:spcPct val="150000"/>
              </a:lnSpc>
            </a:pPr>
            <a:r>
              <a:rPr lang="en-US" sz="3600" b="1" dirty="0" err="1">
                <a:solidFill>
                  <a:srgbClr val="FF0000"/>
                </a:solidFill>
                <a:latin typeface="Times New Roman" panose="02020603050405020304" pitchFamily="18" charset="0"/>
              </a:rPr>
              <a:t>Câu</a:t>
            </a:r>
            <a:r>
              <a:rPr lang="en-US" sz="3600" b="1" dirty="0">
                <a:solidFill>
                  <a:srgbClr val="FF0000"/>
                </a:solidFill>
                <a:latin typeface="Times New Roman" panose="02020603050405020304" pitchFamily="18" charset="0"/>
              </a:rPr>
              <a:t> 3:</a:t>
            </a:r>
            <a:r>
              <a:rPr lang="en-US" sz="3600" dirty="0">
                <a:solidFill>
                  <a:srgbClr val="FF0000"/>
                </a:solidFill>
                <a:latin typeface="Times New Roman" panose="02020603050405020304" pitchFamily="18" charset="0"/>
              </a:rPr>
              <a:t> </a:t>
            </a:r>
            <a:r>
              <a:rPr lang="en-US" sz="3600" dirty="0" err="1">
                <a:solidFill>
                  <a:srgbClr val="FF0000"/>
                </a:solidFill>
                <a:latin typeface="Times New Roman" panose="02020603050405020304" pitchFamily="18" charset="0"/>
              </a:rPr>
              <a:t>Những</a:t>
            </a:r>
            <a:r>
              <a:rPr lang="en-US" sz="3600" dirty="0">
                <a:solidFill>
                  <a:srgbClr val="FF0000"/>
                </a:solidFill>
                <a:latin typeface="Times New Roman" panose="02020603050405020304" pitchFamily="18" charset="0"/>
              </a:rPr>
              <a:t> </a:t>
            </a:r>
            <a:r>
              <a:rPr lang="en-US" sz="3600" dirty="0" err="1">
                <a:solidFill>
                  <a:srgbClr val="FF0000"/>
                </a:solidFill>
                <a:latin typeface="Times New Roman" panose="02020603050405020304" pitchFamily="18" charset="0"/>
              </a:rPr>
              <a:t>nguyên</a:t>
            </a:r>
            <a:r>
              <a:rPr lang="en-US" sz="3600" dirty="0">
                <a:solidFill>
                  <a:srgbClr val="FF0000"/>
                </a:solidFill>
                <a:latin typeface="Times New Roman" panose="02020603050405020304" pitchFamily="18" charset="0"/>
              </a:rPr>
              <a:t> </a:t>
            </a:r>
            <a:r>
              <a:rPr lang="en-US" sz="3600" dirty="0" err="1">
                <a:solidFill>
                  <a:srgbClr val="FF0000"/>
                </a:solidFill>
                <a:latin typeface="Times New Roman" panose="02020603050405020304" pitchFamily="18" charset="0"/>
              </a:rPr>
              <a:t>tố</a:t>
            </a:r>
            <a:r>
              <a:rPr lang="en-US" sz="3600" dirty="0">
                <a:solidFill>
                  <a:srgbClr val="FF0000"/>
                </a:solidFill>
                <a:latin typeface="Times New Roman" panose="02020603050405020304" pitchFamily="18" charset="0"/>
              </a:rPr>
              <a:t> </a:t>
            </a:r>
            <a:r>
              <a:rPr lang="en-US" sz="3600" dirty="0" err="1">
                <a:solidFill>
                  <a:srgbClr val="FF0000"/>
                </a:solidFill>
                <a:latin typeface="Times New Roman" panose="02020603050405020304" pitchFamily="18" charset="0"/>
              </a:rPr>
              <a:t>hóa</a:t>
            </a:r>
            <a:r>
              <a:rPr lang="en-US" sz="3600" dirty="0">
                <a:solidFill>
                  <a:srgbClr val="FF0000"/>
                </a:solidFill>
                <a:latin typeface="Times New Roman" panose="02020603050405020304" pitchFamily="18" charset="0"/>
              </a:rPr>
              <a:t> </a:t>
            </a:r>
            <a:r>
              <a:rPr lang="en-US" sz="3600" dirty="0" err="1">
                <a:solidFill>
                  <a:srgbClr val="FF0000"/>
                </a:solidFill>
                <a:latin typeface="Times New Roman" panose="02020603050405020304" pitchFamily="18" charset="0"/>
              </a:rPr>
              <a:t>học</a:t>
            </a:r>
            <a:r>
              <a:rPr lang="en-US" sz="3600" dirty="0">
                <a:solidFill>
                  <a:srgbClr val="FF0000"/>
                </a:solidFill>
                <a:latin typeface="Times New Roman" panose="02020603050405020304" pitchFamily="18" charset="0"/>
              </a:rPr>
              <a:t> </a:t>
            </a:r>
            <a:r>
              <a:rPr lang="en-US" sz="3600" dirty="0" err="1">
                <a:solidFill>
                  <a:srgbClr val="FF0000"/>
                </a:solidFill>
                <a:latin typeface="Times New Roman" panose="02020603050405020304" pitchFamily="18" charset="0"/>
              </a:rPr>
              <a:t>nào</a:t>
            </a:r>
            <a:r>
              <a:rPr lang="en-US" sz="3600" dirty="0">
                <a:solidFill>
                  <a:srgbClr val="FF0000"/>
                </a:solidFill>
                <a:latin typeface="Times New Roman" panose="02020603050405020304" pitchFamily="18" charset="0"/>
              </a:rPr>
              <a:t> </a:t>
            </a:r>
            <a:r>
              <a:rPr lang="en-US" sz="3600" dirty="0" err="1">
                <a:solidFill>
                  <a:srgbClr val="FF0000"/>
                </a:solidFill>
                <a:latin typeface="Times New Roman" panose="02020603050405020304" pitchFamily="18" charset="0"/>
              </a:rPr>
              <a:t>sau</a:t>
            </a:r>
            <a:r>
              <a:rPr lang="en-US" sz="3600" dirty="0">
                <a:solidFill>
                  <a:srgbClr val="FF0000"/>
                </a:solidFill>
                <a:latin typeface="Times New Roman" panose="02020603050405020304" pitchFamily="18" charset="0"/>
              </a:rPr>
              <a:t> </a:t>
            </a:r>
            <a:r>
              <a:rPr lang="en-US" sz="3600" dirty="0" err="1">
                <a:solidFill>
                  <a:srgbClr val="FF0000"/>
                </a:solidFill>
                <a:latin typeface="Times New Roman" panose="02020603050405020304" pitchFamily="18" charset="0"/>
              </a:rPr>
              <a:t>đây</a:t>
            </a:r>
            <a:r>
              <a:rPr lang="en-US" sz="3600" dirty="0">
                <a:solidFill>
                  <a:srgbClr val="FF0000"/>
                </a:solidFill>
                <a:latin typeface="Times New Roman" panose="02020603050405020304" pitchFamily="18" charset="0"/>
              </a:rPr>
              <a:t> </a:t>
            </a:r>
            <a:r>
              <a:rPr lang="en-US" sz="3600" dirty="0" err="1">
                <a:solidFill>
                  <a:srgbClr val="FF0000"/>
                </a:solidFill>
                <a:latin typeface="Times New Roman" panose="02020603050405020304" pitchFamily="18" charset="0"/>
              </a:rPr>
              <a:t>thuộc</a:t>
            </a:r>
            <a:r>
              <a:rPr lang="en-US" sz="3600" dirty="0">
                <a:solidFill>
                  <a:srgbClr val="FF0000"/>
                </a:solidFill>
                <a:latin typeface="Times New Roman" panose="02020603050405020304" pitchFamily="18" charset="0"/>
              </a:rPr>
              <a:t> </a:t>
            </a:r>
            <a:r>
              <a:rPr lang="en-US" sz="3600" dirty="0" err="1">
                <a:solidFill>
                  <a:srgbClr val="FF0000"/>
                </a:solidFill>
                <a:latin typeface="Times New Roman" panose="02020603050405020304" pitchFamily="18" charset="0"/>
              </a:rPr>
              <a:t>cùng</a:t>
            </a:r>
            <a:r>
              <a:rPr lang="en-US" sz="3600" dirty="0">
                <a:solidFill>
                  <a:srgbClr val="FF0000"/>
                </a:solidFill>
                <a:latin typeface="Times New Roman" panose="02020603050405020304" pitchFamily="18" charset="0"/>
              </a:rPr>
              <a:t> </a:t>
            </a:r>
            <a:r>
              <a:rPr lang="en-US" sz="3600" dirty="0" err="1">
                <a:solidFill>
                  <a:srgbClr val="FF0000"/>
                </a:solidFill>
                <a:latin typeface="Times New Roman" panose="02020603050405020304" pitchFamily="18" charset="0"/>
              </a:rPr>
              <a:t>một</a:t>
            </a:r>
            <a:r>
              <a:rPr lang="en-US" sz="3600" dirty="0">
                <a:solidFill>
                  <a:srgbClr val="FF0000"/>
                </a:solidFill>
                <a:latin typeface="Times New Roman" panose="02020603050405020304" pitchFamily="18" charset="0"/>
              </a:rPr>
              <a:t> </a:t>
            </a:r>
            <a:r>
              <a:rPr lang="en-US" sz="3600" dirty="0" err="1">
                <a:solidFill>
                  <a:srgbClr val="FF0000"/>
                </a:solidFill>
                <a:latin typeface="Times New Roman" panose="02020603050405020304" pitchFamily="18" charset="0"/>
              </a:rPr>
              <a:t>nhóm</a:t>
            </a:r>
            <a:r>
              <a:rPr lang="en-US" sz="3600" dirty="0">
                <a:solidFill>
                  <a:srgbClr val="FF0000"/>
                </a:solidFill>
                <a:latin typeface="Times New Roman" panose="02020603050405020304" pitchFamily="18" charset="0"/>
              </a:rPr>
              <a:t>?</a:t>
            </a:r>
          </a:p>
          <a:p>
            <a:pPr algn="just">
              <a:lnSpc>
                <a:spcPct val="150000"/>
              </a:lnSpc>
            </a:pPr>
            <a:r>
              <a:rPr lang="en-US" sz="3600" dirty="0">
                <a:latin typeface="Times New Roman" panose="02020603050405020304" pitchFamily="18" charset="0"/>
              </a:rPr>
              <a:t>A. Be, Mg, Ca			B. Na, Mg, Al</a:t>
            </a:r>
          </a:p>
          <a:p>
            <a:pPr algn="just">
              <a:lnSpc>
                <a:spcPct val="150000"/>
              </a:lnSpc>
            </a:pPr>
            <a:r>
              <a:rPr lang="en-US" sz="3600" dirty="0">
                <a:latin typeface="Times New Roman" panose="02020603050405020304" pitchFamily="18" charset="0"/>
              </a:rPr>
              <a:t>C. N, P, O			D. S, Cl, Br</a:t>
            </a:r>
          </a:p>
        </p:txBody>
      </p:sp>
      <p:sp>
        <p:nvSpPr>
          <p:cNvPr id="6" name="Rectangle 5"/>
          <p:cNvSpPr/>
          <p:nvPr/>
        </p:nvSpPr>
        <p:spPr>
          <a:xfrm>
            <a:off x="1574074" y="692670"/>
            <a:ext cx="16099973" cy="1654748"/>
          </a:xfrm>
          <a:prstGeom prst="rect">
            <a:avLst/>
          </a:prstGeom>
        </p:spPr>
        <p:txBody>
          <a:bodyPr wrap="square">
            <a:spAutoFit/>
          </a:bodyPr>
          <a:lstStyle/>
          <a:p>
            <a:pPr algn="just">
              <a:lnSpc>
                <a:spcPct val="150000"/>
              </a:lnSpc>
            </a:pPr>
            <a:r>
              <a:rPr lang="en-US" sz="3600" b="1" dirty="0" err="1">
                <a:solidFill>
                  <a:srgbClr val="FF0000"/>
                </a:solidFill>
                <a:latin typeface="Times New Roman" panose="02020603050405020304" pitchFamily="18" charset="0"/>
              </a:rPr>
              <a:t>Câu</a:t>
            </a:r>
            <a:r>
              <a:rPr lang="en-US" sz="3600" b="1" dirty="0">
                <a:solidFill>
                  <a:srgbClr val="FF0000"/>
                </a:solidFill>
                <a:latin typeface="Times New Roman" panose="02020603050405020304" pitchFamily="18" charset="0"/>
              </a:rPr>
              <a:t> 1:</a:t>
            </a:r>
            <a:r>
              <a:rPr lang="en-US" sz="3600" dirty="0">
                <a:solidFill>
                  <a:srgbClr val="FF0000"/>
                </a:solidFill>
                <a:latin typeface="Times New Roman" panose="02020603050405020304" pitchFamily="18" charset="0"/>
              </a:rPr>
              <a:t> </a:t>
            </a:r>
            <a:r>
              <a:rPr lang="en-US" sz="3600" dirty="0" err="1">
                <a:solidFill>
                  <a:srgbClr val="FF0000"/>
                </a:solidFill>
                <a:latin typeface="Times New Roman" panose="02020603050405020304" pitchFamily="18" charset="0"/>
              </a:rPr>
              <a:t>Nguyên</a:t>
            </a:r>
            <a:r>
              <a:rPr lang="en-US" sz="3600" dirty="0">
                <a:solidFill>
                  <a:srgbClr val="FF0000"/>
                </a:solidFill>
                <a:latin typeface="Times New Roman" panose="02020603050405020304" pitchFamily="18" charset="0"/>
              </a:rPr>
              <a:t> </a:t>
            </a:r>
            <a:r>
              <a:rPr lang="en-US" sz="3600" dirty="0" err="1">
                <a:solidFill>
                  <a:srgbClr val="FF0000"/>
                </a:solidFill>
                <a:latin typeface="Times New Roman" panose="02020603050405020304" pitchFamily="18" charset="0"/>
              </a:rPr>
              <a:t>tố</a:t>
            </a:r>
            <a:r>
              <a:rPr lang="en-US" sz="3600" dirty="0">
                <a:solidFill>
                  <a:srgbClr val="FF0000"/>
                </a:solidFill>
                <a:latin typeface="Times New Roman" panose="02020603050405020304" pitchFamily="18" charset="0"/>
              </a:rPr>
              <a:t> X </a:t>
            </a:r>
            <a:r>
              <a:rPr lang="en-US" sz="3600" dirty="0" err="1">
                <a:solidFill>
                  <a:srgbClr val="FF0000"/>
                </a:solidFill>
                <a:latin typeface="Times New Roman" panose="02020603050405020304" pitchFamily="18" charset="0"/>
              </a:rPr>
              <a:t>nằm</a:t>
            </a:r>
            <a:r>
              <a:rPr lang="en-US" sz="3600" dirty="0">
                <a:solidFill>
                  <a:srgbClr val="FF0000"/>
                </a:solidFill>
                <a:latin typeface="Times New Roman" panose="02020603050405020304" pitchFamily="18" charset="0"/>
              </a:rPr>
              <a:t> ở </a:t>
            </a:r>
            <a:r>
              <a:rPr lang="en-US" sz="3600" dirty="0" err="1">
                <a:solidFill>
                  <a:srgbClr val="FF0000"/>
                </a:solidFill>
                <a:latin typeface="Times New Roman" panose="02020603050405020304" pitchFamily="18" charset="0"/>
              </a:rPr>
              <a:t>chu</a:t>
            </a:r>
            <a:r>
              <a:rPr lang="en-US" sz="3600" dirty="0">
                <a:solidFill>
                  <a:srgbClr val="FF0000"/>
                </a:solidFill>
                <a:latin typeface="Times New Roman" panose="02020603050405020304" pitchFamily="18" charset="0"/>
              </a:rPr>
              <a:t> </a:t>
            </a:r>
            <a:r>
              <a:rPr lang="en-US" sz="3600" dirty="0" err="1">
                <a:solidFill>
                  <a:srgbClr val="FF0000"/>
                </a:solidFill>
                <a:latin typeface="Times New Roman" panose="02020603050405020304" pitchFamily="18" charset="0"/>
              </a:rPr>
              <a:t>kì</a:t>
            </a:r>
            <a:r>
              <a:rPr lang="en-US" sz="3600" dirty="0">
                <a:solidFill>
                  <a:srgbClr val="FF0000"/>
                </a:solidFill>
                <a:latin typeface="Times New Roman" panose="02020603050405020304" pitchFamily="18" charset="0"/>
              </a:rPr>
              <a:t> 2, </a:t>
            </a:r>
            <a:r>
              <a:rPr lang="en-US" sz="3600" dirty="0" err="1">
                <a:solidFill>
                  <a:srgbClr val="FF0000"/>
                </a:solidFill>
                <a:latin typeface="Times New Roman" panose="02020603050405020304" pitchFamily="18" charset="0"/>
              </a:rPr>
              <a:t>nhóm</a:t>
            </a:r>
            <a:r>
              <a:rPr lang="en-US" sz="3600" dirty="0">
                <a:solidFill>
                  <a:srgbClr val="FF0000"/>
                </a:solidFill>
                <a:latin typeface="Times New Roman" panose="02020603050405020304" pitchFamily="18" charset="0"/>
              </a:rPr>
              <a:t> VA </a:t>
            </a:r>
            <a:r>
              <a:rPr lang="en-US" sz="3600" dirty="0" err="1">
                <a:solidFill>
                  <a:srgbClr val="FF0000"/>
                </a:solidFill>
                <a:latin typeface="Times New Roman" panose="02020603050405020304" pitchFamily="18" charset="0"/>
              </a:rPr>
              <a:t>trong</a:t>
            </a:r>
            <a:r>
              <a:rPr lang="en-US" sz="3600" dirty="0">
                <a:solidFill>
                  <a:srgbClr val="FF0000"/>
                </a:solidFill>
                <a:latin typeface="Times New Roman" panose="02020603050405020304" pitchFamily="18" charset="0"/>
              </a:rPr>
              <a:t> </a:t>
            </a:r>
            <a:r>
              <a:rPr lang="en-US" sz="3600" dirty="0" err="1">
                <a:solidFill>
                  <a:srgbClr val="FF0000"/>
                </a:solidFill>
                <a:latin typeface="Times New Roman" panose="02020603050405020304" pitchFamily="18" charset="0"/>
              </a:rPr>
              <a:t>bảng</a:t>
            </a:r>
            <a:r>
              <a:rPr lang="en-US" sz="3600" dirty="0">
                <a:solidFill>
                  <a:srgbClr val="FF0000"/>
                </a:solidFill>
                <a:latin typeface="Times New Roman" panose="02020603050405020304" pitchFamily="18" charset="0"/>
              </a:rPr>
              <a:t> </a:t>
            </a:r>
            <a:r>
              <a:rPr lang="en-US" sz="3600" dirty="0" err="1">
                <a:solidFill>
                  <a:srgbClr val="FF0000"/>
                </a:solidFill>
                <a:latin typeface="Times New Roman" panose="02020603050405020304" pitchFamily="18" charset="0"/>
              </a:rPr>
              <a:t>tuần</a:t>
            </a:r>
            <a:r>
              <a:rPr lang="en-US" sz="3600" dirty="0">
                <a:solidFill>
                  <a:srgbClr val="FF0000"/>
                </a:solidFill>
                <a:latin typeface="Times New Roman" panose="02020603050405020304" pitchFamily="18" charset="0"/>
              </a:rPr>
              <a:t> </a:t>
            </a:r>
            <a:r>
              <a:rPr lang="en-US" sz="3600" dirty="0" err="1">
                <a:solidFill>
                  <a:srgbClr val="FF0000"/>
                </a:solidFill>
                <a:latin typeface="Times New Roman" panose="02020603050405020304" pitchFamily="18" charset="0"/>
              </a:rPr>
              <a:t>hoàn</a:t>
            </a:r>
            <a:r>
              <a:rPr lang="en-US" sz="3600" dirty="0">
                <a:solidFill>
                  <a:srgbClr val="FF0000"/>
                </a:solidFill>
                <a:latin typeface="Times New Roman" panose="02020603050405020304" pitchFamily="18" charset="0"/>
              </a:rPr>
              <a:t>. X </a:t>
            </a:r>
            <a:r>
              <a:rPr lang="en-US" sz="3600" dirty="0" err="1">
                <a:solidFill>
                  <a:srgbClr val="FF0000"/>
                </a:solidFill>
                <a:latin typeface="Times New Roman" panose="02020603050405020304" pitchFamily="18" charset="0"/>
              </a:rPr>
              <a:t>là</a:t>
            </a:r>
            <a:r>
              <a:rPr lang="en-US" sz="3600" dirty="0">
                <a:solidFill>
                  <a:srgbClr val="FF0000"/>
                </a:solidFill>
                <a:latin typeface="Times New Roman" panose="02020603050405020304" pitchFamily="18" charset="0"/>
              </a:rPr>
              <a:t> </a:t>
            </a:r>
            <a:r>
              <a:rPr lang="en-US" sz="3600" dirty="0" err="1">
                <a:solidFill>
                  <a:srgbClr val="FF0000"/>
                </a:solidFill>
                <a:latin typeface="Times New Roman" panose="02020603050405020304" pitchFamily="18" charset="0"/>
              </a:rPr>
              <a:t>nguyên</a:t>
            </a:r>
            <a:r>
              <a:rPr lang="en-US" sz="3600" dirty="0">
                <a:solidFill>
                  <a:srgbClr val="FF0000"/>
                </a:solidFill>
                <a:latin typeface="Times New Roman" panose="02020603050405020304" pitchFamily="18" charset="0"/>
              </a:rPr>
              <a:t> </a:t>
            </a:r>
            <a:r>
              <a:rPr lang="en-US" sz="3600" dirty="0" err="1">
                <a:solidFill>
                  <a:srgbClr val="FF0000"/>
                </a:solidFill>
                <a:latin typeface="Times New Roman" panose="02020603050405020304" pitchFamily="18" charset="0"/>
              </a:rPr>
              <a:t>tố</a:t>
            </a:r>
            <a:endParaRPr lang="en-US" sz="3600" dirty="0">
              <a:solidFill>
                <a:srgbClr val="FF0000"/>
              </a:solidFill>
              <a:latin typeface="Times New Roman" panose="02020603050405020304" pitchFamily="18" charset="0"/>
            </a:endParaRPr>
          </a:p>
          <a:p>
            <a:pPr algn="just">
              <a:lnSpc>
                <a:spcPct val="150000"/>
              </a:lnSpc>
            </a:pPr>
            <a:r>
              <a:rPr lang="en-US" sz="3600" dirty="0">
                <a:latin typeface="Times New Roman" panose="02020603050405020304" pitchFamily="18" charset="0"/>
              </a:rPr>
              <a:t>A. Phosphorus.	B. Sulfur		C. Nitrogen		D. Chlorine</a:t>
            </a:r>
          </a:p>
        </p:txBody>
      </p:sp>
      <p:sp>
        <p:nvSpPr>
          <p:cNvPr id="7" name="Oval 6"/>
          <p:cNvSpPr/>
          <p:nvPr/>
        </p:nvSpPr>
        <p:spPr>
          <a:xfrm>
            <a:off x="8001000" y="1769385"/>
            <a:ext cx="633549" cy="57803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700" b="1" dirty="0"/>
          </a:p>
        </p:txBody>
      </p:sp>
      <p:sp>
        <p:nvSpPr>
          <p:cNvPr id="8" name="Oval 7"/>
          <p:cNvSpPr/>
          <p:nvPr/>
        </p:nvSpPr>
        <p:spPr>
          <a:xfrm>
            <a:off x="1528355" y="3716773"/>
            <a:ext cx="744582" cy="71167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700" b="1" dirty="0"/>
          </a:p>
        </p:txBody>
      </p:sp>
      <p:sp>
        <p:nvSpPr>
          <p:cNvPr id="9" name="Oval 8"/>
          <p:cNvSpPr/>
          <p:nvPr/>
        </p:nvSpPr>
        <p:spPr>
          <a:xfrm>
            <a:off x="1267097" y="7018537"/>
            <a:ext cx="744582" cy="71167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700" b="1" dirty="0"/>
          </a:p>
        </p:txBody>
      </p:sp>
      <p:sp>
        <p:nvSpPr>
          <p:cNvPr id="10" name="Rectangle 9"/>
          <p:cNvSpPr/>
          <p:nvPr/>
        </p:nvSpPr>
        <p:spPr>
          <a:xfrm>
            <a:off x="1574074" y="3079688"/>
            <a:ext cx="13787846" cy="2862322"/>
          </a:xfrm>
          <a:prstGeom prst="rect">
            <a:avLst/>
          </a:prstGeom>
        </p:spPr>
        <p:txBody>
          <a:bodyPr wrap="square">
            <a:spAutoFit/>
          </a:bodyPr>
          <a:lstStyle/>
          <a:p>
            <a:pPr algn="just"/>
            <a:r>
              <a:rPr lang="en-US" sz="3600" b="1" dirty="0" err="1">
                <a:solidFill>
                  <a:srgbClr val="FF0000"/>
                </a:solidFill>
                <a:latin typeface="Times New Roman" panose="02020603050405020304" pitchFamily="18" charset="0"/>
              </a:rPr>
              <a:t>Câu</a:t>
            </a:r>
            <a:r>
              <a:rPr lang="en-US" sz="3600" b="1" dirty="0">
                <a:solidFill>
                  <a:srgbClr val="FF0000"/>
                </a:solidFill>
                <a:latin typeface="Times New Roman" panose="02020603050405020304" pitchFamily="18" charset="0"/>
              </a:rPr>
              <a:t> 2: </a:t>
            </a:r>
            <a:r>
              <a:rPr lang="en-US" sz="3600" dirty="0" err="1">
                <a:solidFill>
                  <a:srgbClr val="FF0000"/>
                </a:solidFill>
                <a:latin typeface="Times New Roman" panose="02020603050405020304" pitchFamily="18" charset="0"/>
              </a:rPr>
              <a:t>Nhóm</a:t>
            </a:r>
            <a:r>
              <a:rPr lang="en-US" sz="3600" dirty="0">
                <a:solidFill>
                  <a:srgbClr val="FF0000"/>
                </a:solidFill>
                <a:latin typeface="Times New Roman" panose="02020603050405020304" pitchFamily="18" charset="0"/>
              </a:rPr>
              <a:t> A </a:t>
            </a:r>
            <a:r>
              <a:rPr lang="en-US" sz="3600" dirty="0" err="1">
                <a:solidFill>
                  <a:srgbClr val="FF0000"/>
                </a:solidFill>
                <a:latin typeface="Times New Roman" panose="02020603050405020304" pitchFamily="18" charset="0"/>
              </a:rPr>
              <a:t>là</a:t>
            </a:r>
            <a:r>
              <a:rPr lang="en-US" sz="3600" dirty="0">
                <a:solidFill>
                  <a:srgbClr val="FF0000"/>
                </a:solidFill>
                <a:latin typeface="Times New Roman" panose="02020603050405020304" pitchFamily="18" charset="0"/>
              </a:rPr>
              <a:t> </a:t>
            </a:r>
            <a:r>
              <a:rPr lang="en-US" sz="3600" dirty="0" err="1">
                <a:solidFill>
                  <a:srgbClr val="FF0000"/>
                </a:solidFill>
                <a:latin typeface="Times New Roman" panose="02020603050405020304" pitchFamily="18" charset="0"/>
              </a:rPr>
              <a:t>tập</a:t>
            </a:r>
            <a:r>
              <a:rPr lang="en-US" sz="3600" dirty="0">
                <a:solidFill>
                  <a:srgbClr val="FF0000"/>
                </a:solidFill>
                <a:latin typeface="Times New Roman" panose="02020603050405020304" pitchFamily="18" charset="0"/>
              </a:rPr>
              <a:t> </a:t>
            </a:r>
            <a:r>
              <a:rPr lang="en-US" sz="3600" dirty="0" err="1">
                <a:solidFill>
                  <a:srgbClr val="FF0000"/>
                </a:solidFill>
                <a:latin typeface="Times New Roman" panose="02020603050405020304" pitchFamily="18" charset="0"/>
              </a:rPr>
              <a:t>hợp</a:t>
            </a:r>
            <a:r>
              <a:rPr lang="en-US" sz="3600" dirty="0">
                <a:solidFill>
                  <a:srgbClr val="FF0000"/>
                </a:solidFill>
                <a:latin typeface="Times New Roman" panose="02020603050405020304" pitchFamily="18" charset="0"/>
              </a:rPr>
              <a:t> </a:t>
            </a:r>
            <a:r>
              <a:rPr lang="en-US" sz="3600" dirty="0" err="1">
                <a:solidFill>
                  <a:srgbClr val="FF0000"/>
                </a:solidFill>
                <a:latin typeface="Times New Roman" panose="02020603050405020304" pitchFamily="18" charset="0"/>
              </a:rPr>
              <a:t>các</a:t>
            </a:r>
            <a:r>
              <a:rPr lang="en-US" sz="3600" dirty="0">
                <a:solidFill>
                  <a:srgbClr val="FF0000"/>
                </a:solidFill>
                <a:latin typeface="Times New Roman" panose="02020603050405020304" pitchFamily="18" charset="0"/>
              </a:rPr>
              <a:t> </a:t>
            </a:r>
            <a:r>
              <a:rPr lang="en-US" sz="3600" dirty="0" err="1">
                <a:solidFill>
                  <a:srgbClr val="FF0000"/>
                </a:solidFill>
                <a:latin typeface="Times New Roman" panose="02020603050405020304" pitchFamily="18" charset="0"/>
              </a:rPr>
              <a:t>nguyên</a:t>
            </a:r>
            <a:r>
              <a:rPr lang="en-US" sz="3600" dirty="0">
                <a:solidFill>
                  <a:srgbClr val="FF0000"/>
                </a:solidFill>
                <a:latin typeface="Times New Roman" panose="02020603050405020304" pitchFamily="18" charset="0"/>
              </a:rPr>
              <a:t> </a:t>
            </a:r>
            <a:r>
              <a:rPr lang="en-US" sz="3600" dirty="0" err="1">
                <a:solidFill>
                  <a:srgbClr val="FF0000"/>
                </a:solidFill>
                <a:latin typeface="Times New Roman" panose="02020603050405020304" pitchFamily="18" charset="0"/>
              </a:rPr>
              <a:t>tố</a:t>
            </a:r>
            <a:r>
              <a:rPr lang="en-US" sz="3600" dirty="0">
                <a:solidFill>
                  <a:srgbClr val="FF0000"/>
                </a:solidFill>
                <a:latin typeface="Times New Roman" panose="02020603050405020304" pitchFamily="18" charset="0"/>
              </a:rPr>
              <a:t> </a:t>
            </a:r>
            <a:r>
              <a:rPr lang="en-US" sz="3600" dirty="0" err="1">
                <a:solidFill>
                  <a:srgbClr val="FF0000"/>
                </a:solidFill>
                <a:latin typeface="Times New Roman" panose="02020603050405020304" pitchFamily="18" charset="0"/>
              </a:rPr>
              <a:t>mà</a:t>
            </a:r>
            <a:r>
              <a:rPr lang="en-US" sz="3600" dirty="0">
                <a:solidFill>
                  <a:srgbClr val="FF0000"/>
                </a:solidFill>
                <a:latin typeface="Times New Roman" panose="02020603050405020304" pitchFamily="18" charset="0"/>
              </a:rPr>
              <a:t> </a:t>
            </a:r>
            <a:r>
              <a:rPr lang="en-US" sz="3600" dirty="0" err="1">
                <a:solidFill>
                  <a:srgbClr val="FF0000"/>
                </a:solidFill>
                <a:latin typeface="Times New Roman" panose="02020603050405020304" pitchFamily="18" charset="0"/>
              </a:rPr>
              <a:t>nguyên</a:t>
            </a:r>
            <a:r>
              <a:rPr lang="en-US" sz="3600" dirty="0">
                <a:solidFill>
                  <a:srgbClr val="FF0000"/>
                </a:solidFill>
                <a:latin typeface="Times New Roman" panose="02020603050405020304" pitchFamily="18" charset="0"/>
              </a:rPr>
              <a:t> </a:t>
            </a:r>
            <a:r>
              <a:rPr lang="en-US" sz="3600" dirty="0" err="1">
                <a:solidFill>
                  <a:srgbClr val="FF0000"/>
                </a:solidFill>
                <a:latin typeface="Times New Roman" panose="02020603050405020304" pitchFamily="18" charset="0"/>
              </a:rPr>
              <a:t>tử</a:t>
            </a:r>
            <a:endParaRPr lang="en-US" sz="3600" dirty="0">
              <a:solidFill>
                <a:srgbClr val="FF0000"/>
              </a:solidFill>
              <a:latin typeface="Times New Roman" panose="02020603050405020304" pitchFamily="18" charset="0"/>
            </a:endParaRPr>
          </a:p>
          <a:p>
            <a:pPr algn="just"/>
            <a:r>
              <a:rPr lang="en-US" sz="3600" dirty="0">
                <a:latin typeface="Times New Roman" panose="02020603050405020304" pitchFamily="18" charset="0"/>
              </a:rPr>
              <a:t>A. </a:t>
            </a:r>
            <a:r>
              <a:rPr lang="en-US" sz="3600" dirty="0" err="1">
                <a:latin typeface="Times New Roman" panose="02020603050405020304" pitchFamily="18" charset="0"/>
              </a:rPr>
              <a:t>Có</a:t>
            </a:r>
            <a:r>
              <a:rPr lang="en-US" sz="3600" dirty="0">
                <a:latin typeface="Times New Roman" panose="02020603050405020304" pitchFamily="18" charset="0"/>
              </a:rPr>
              <a:t> </a:t>
            </a:r>
            <a:r>
              <a:rPr lang="en-US" sz="3600" dirty="0" err="1">
                <a:latin typeface="Times New Roman" panose="02020603050405020304" pitchFamily="18" charset="0"/>
              </a:rPr>
              <a:t>số</a:t>
            </a:r>
            <a:r>
              <a:rPr lang="en-US" sz="3600" dirty="0">
                <a:latin typeface="Times New Roman" panose="02020603050405020304" pitchFamily="18" charset="0"/>
              </a:rPr>
              <a:t> electron </a:t>
            </a:r>
            <a:r>
              <a:rPr lang="en-US" sz="3600" dirty="0" err="1">
                <a:latin typeface="Times New Roman" panose="02020603050405020304" pitchFamily="18" charset="0"/>
              </a:rPr>
              <a:t>lớp</a:t>
            </a:r>
            <a:r>
              <a:rPr lang="en-US" sz="3600" dirty="0">
                <a:latin typeface="Times New Roman" panose="02020603050405020304" pitchFamily="18" charset="0"/>
              </a:rPr>
              <a:t> </a:t>
            </a:r>
            <a:r>
              <a:rPr lang="en-US" sz="3600" dirty="0" err="1">
                <a:latin typeface="Times New Roman" panose="02020603050405020304" pitchFamily="18" charset="0"/>
              </a:rPr>
              <a:t>ngoài</a:t>
            </a:r>
            <a:r>
              <a:rPr lang="en-US" sz="3600" dirty="0">
                <a:latin typeface="Times New Roman" panose="02020603050405020304" pitchFamily="18" charset="0"/>
              </a:rPr>
              <a:t> </a:t>
            </a:r>
            <a:r>
              <a:rPr lang="en-US" sz="3600" dirty="0" err="1">
                <a:latin typeface="Times New Roman" panose="02020603050405020304" pitchFamily="18" charset="0"/>
              </a:rPr>
              <a:t>cùng</a:t>
            </a:r>
            <a:r>
              <a:rPr lang="en-US" sz="3600" dirty="0">
                <a:latin typeface="Times New Roman" panose="02020603050405020304" pitchFamily="18" charset="0"/>
              </a:rPr>
              <a:t> </a:t>
            </a:r>
            <a:r>
              <a:rPr lang="en-US" sz="3600" dirty="0" err="1">
                <a:latin typeface="Times New Roman" panose="02020603050405020304" pitchFamily="18" charset="0"/>
              </a:rPr>
              <a:t>bằng</a:t>
            </a:r>
            <a:r>
              <a:rPr lang="en-US" sz="3600" dirty="0">
                <a:latin typeface="Times New Roman" panose="02020603050405020304" pitchFamily="18" charset="0"/>
              </a:rPr>
              <a:t> </a:t>
            </a:r>
            <a:r>
              <a:rPr lang="en-US" sz="3600" dirty="0" err="1">
                <a:latin typeface="Times New Roman" panose="02020603050405020304" pitchFamily="18" charset="0"/>
              </a:rPr>
              <a:t>nhau</a:t>
            </a:r>
            <a:r>
              <a:rPr lang="en-US" sz="3600" dirty="0">
                <a:latin typeface="Times New Roman" panose="02020603050405020304" pitchFamily="18" charset="0"/>
              </a:rPr>
              <a:t>.</a:t>
            </a:r>
          </a:p>
          <a:p>
            <a:pPr algn="just"/>
            <a:r>
              <a:rPr lang="en-US" sz="3600" dirty="0">
                <a:latin typeface="Times New Roman" panose="02020603050405020304" pitchFamily="18" charset="0"/>
              </a:rPr>
              <a:t>B. </a:t>
            </a:r>
            <a:r>
              <a:rPr lang="en-US" sz="3600" dirty="0" err="1">
                <a:latin typeface="Times New Roman" panose="02020603050405020304" pitchFamily="18" charset="0"/>
              </a:rPr>
              <a:t>Có</a:t>
            </a:r>
            <a:r>
              <a:rPr lang="en-US" sz="3600" dirty="0">
                <a:latin typeface="Times New Roman" panose="02020603050405020304" pitchFamily="18" charset="0"/>
              </a:rPr>
              <a:t> </a:t>
            </a:r>
            <a:r>
              <a:rPr lang="en-US" sz="3600" dirty="0" err="1">
                <a:latin typeface="Times New Roman" panose="02020603050405020304" pitchFamily="18" charset="0"/>
              </a:rPr>
              <a:t>số</a:t>
            </a:r>
            <a:r>
              <a:rPr lang="en-US" sz="3600" dirty="0">
                <a:latin typeface="Times New Roman" panose="02020603050405020304" pitchFamily="18" charset="0"/>
              </a:rPr>
              <a:t> </a:t>
            </a:r>
            <a:r>
              <a:rPr lang="en-US" sz="3600" dirty="0" err="1">
                <a:latin typeface="Times New Roman" panose="02020603050405020304" pitchFamily="18" charset="0"/>
              </a:rPr>
              <a:t>lớp</a:t>
            </a:r>
            <a:r>
              <a:rPr lang="en-US" sz="3600" dirty="0">
                <a:latin typeface="Times New Roman" panose="02020603050405020304" pitchFamily="18" charset="0"/>
              </a:rPr>
              <a:t> electron </a:t>
            </a:r>
            <a:r>
              <a:rPr lang="en-US" sz="3600" dirty="0" err="1">
                <a:latin typeface="Times New Roman" panose="02020603050405020304" pitchFamily="18" charset="0"/>
              </a:rPr>
              <a:t>bằng</a:t>
            </a:r>
            <a:r>
              <a:rPr lang="en-US" sz="3600" dirty="0">
                <a:latin typeface="Times New Roman" panose="02020603050405020304" pitchFamily="18" charset="0"/>
              </a:rPr>
              <a:t> </a:t>
            </a:r>
            <a:r>
              <a:rPr lang="en-US" sz="3600" dirty="0" err="1">
                <a:latin typeface="Times New Roman" panose="02020603050405020304" pitchFamily="18" charset="0"/>
              </a:rPr>
              <a:t>nhau</a:t>
            </a:r>
            <a:r>
              <a:rPr lang="en-US" sz="3600" dirty="0">
                <a:latin typeface="Times New Roman" panose="02020603050405020304" pitchFamily="18" charset="0"/>
              </a:rPr>
              <a:t>.</a:t>
            </a:r>
          </a:p>
          <a:p>
            <a:pPr algn="just"/>
            <a:r>
              <a:rPr lang="en-US" sz="3600" dirty="0">
                <a:latin typeface="Times New Roman" panose="02020603050405020304" pitchFamily="18" charset="0"/>
              </a:rPr>
              <a:t>C. </a:t>
            </a:r>
            <a:r>
              <a:rPr lang="en-US" sz="3600" dirty="0" err="1">
                <a:latin typeface="Times New Roman" panose="02020603050405020304" pitchFamily="18" charset="0"/>
              </a:rPr>
              <a:t>Có</a:t>
            </a:r>
            <a:r>
              <a:rPr lang="en-US" sz="3600" dirty="0">
                <a:latin typeface="Times New Roman" panose="02020603050405020304" pitchFamily="18" charset="0"/>
              </a:rPr>
              <a:t> </a:t>
            </a:r>
            <a:r>
              <a:rPr lang="en-US" sz="3600" dirty="0" err="1">
                <a:latin typeface="Times New Roman" panose="02020603050405020304" pitchFamily="18" charset="0"/>
              </a:rPr>
              <a:t>điện</a:t>
            </a:r>
            <a:r>
              <a:rPr lang="en-US" sz="3600" dirty="0">
                <a:latin typeface="Times New Roman" panose="02020603050405020304" pitchFamily="18" charset="0"/>
              </a:rPr>
              <a:t> </a:t>
            </a:r>
            <a:r>
              <a:rPr lang="en-US" sz="3600" dirty="0" err="1">
                <a:latin typeface="Times New Roman" panose="02020603050405020304" pitchFamily="18" charset="0"/>
              </a:rPr>
              <a:t>tích</a:t>
            </a:r>
            <a:r>
              <a:rPr lang="en-US" sz="3600" dirty="0">
                <a:latin typeface="Times New Roman" panose="02020603050405020304" pitchFamily="18" charset="0"/>
              </a:rPr>
              <a:t> </a:t>
            </a:r>
            <a:r>
              <a:rPr lang="en-US" sz="3600" dirty="0" err="1">
                <a:latin typeface="Times New Roman" panose="02020603050405020304" pitchFamily="18" charset="0"/>
              </a:rPr>
              <a:t>hạt</a:t>
            </a:r>
            <a:r>
              <a:rPr lang="en-US" sz="3600" dirty="0">
                <a:latin typeface="Times New Roman" panose="02020603050405020304" pitchFamily="18" charset="0"/>
              </a:rPr>
              <a:t> </a:t>
            </a:r>
            <a:r>
              <a:rPr lang="en-US" sz="3600" dirty="0" err="1">
                <a:latin typeface="Times New Roman" panose="02020603050405020304" pitchFamily="18" charset="0"/>
              </a:rPr>
              <a:t>nhân</a:t>
            </a:r>
            <a:r>
              <a:rPr lang="en-US" sz="3600" dirty="0">
                <a:latin typeface="Times New Roman" panose="02020603050405020304" pitchFamily="18" charset="0"/>
              </a:rPr>
              <a:t> </a:t>
            </a:r>
            <a:r>
              <a:rPr lang="en-US" sz="3600" dirty="0" err="1">
                <a:latin typeface="Times New Roman" panose="02020603050405020304" pitchFamily="18" charset="0"/>
              </a:rPr>
              <a:t>bằng</a:t>
            </a:r>
            <a:r>
              <a:rPr lang="en-US" sz="3600" dirty="0">
                <a:latin typeface="Times New Roman" panose="02020603050405020304" pitchFamily="18" charset="0"/>
              </a:rPr>
              <a:t> </a:t>
            </a:r>
            <a:r>
              <a:rPr lang="en-US" sz="3600" dirty="0" err="1">
                <a:latin typeface="Times New Roman" panose="02020603050405020304" pitchFamily="18" charset="0"/>
              </a:rPr>
              <a:t>nhau</a:t>
            </a:r>
            <a:r>
              <a:rPr lang="en-US" sz="3600" dirty="0">
                <a:latin typeface="Times New Roman" panose="02020603050405020304" pitchFamily="18" charset="0"/>
              </a:rPr>
              <a:t>.</a:t>
            </a:r>
          </a:p>
          <a:p>
            <a:pPr algn="just"/>
            <a:r>
              <a:rPr lang="en-US" sz="3600" dirty="0">
                <a:latin typeface="Times New Roman" panose="02020603050405020304" pitchFamily="18" charset="0"/>
              </a:rPr>
              <a:t>D. </a:t>
            </a:r>
            <a:r>
              <a:rPr lang="en-US" sz="3600" dirty="0" err="1">
                <a:latin typeface="Times New Roman" panose="02020603050405020304" pitchFamily="18" charset="0"/>
              </a:rPr>
              <a:t>Có</a:t>
            </a:r>
            <a:r>
              <a:rPr lang="en-US" sz="3600" dirty="0">
                <a:latin typeface="Times New Roman" panose="02020603050405020304" pitchFamily="18" charset="0"/>
              </a:rPr>
              <a:t> </a:t>
            </a:r>
            <a:r>
              <a:rPr lang="en-US" sz="3600" dirty="0" err="1">
                <a:latin typeface="Times New Roman" panose="02020603050405020304" pitchFamily="18" charset="0"/>
              </a:rPr>
              <a:t>số</a:t>
            </a:r>
            <a:r>
              <a:rPr lang="en-US" sz="3600" dirty="0">
                <a:latin typeface="Times New Roman" panose="02020603050405020304" pitchFamily="18" charset="0"/>
              </a:rPr>
              <a:t> </a:t>
            </a:r>
            <a:r>
              <a:rPr lang="en-US" sz="3600" dirty="0" err="1">
                <a:latin typeface="Times New Roman" panose="02020603050405020304" pitchFamily="18" charset="0"/>
              </a:rPr>
              <a:t>hạt</a:t>
            </a:r>
            <a:r>
              <a:rPr lang="en-US" sz="3600" dirty="0">
                <a:latin typeface="Times New Roman" panose="02020603050405020304" pitchFamily="18" charset="0"/>
              </a:rPr>
              <a:t> </a:t>
            </a:r>
            <a:r>
              <a:rPr lang="en-US" sz="3600" dirty="0" err="1">
                <a:latin typeface="Times New Roman" panose="02020603050405020304" pitchFamily="18" charset="0"/>
              </a:rPr>
              <a:t>trong</a:t>
            </a:r>
            <a:r>
              <a:rPr lang="en-US" sz="3600" dirty="0">
                <a:latin typeface="Times New Roman" panose="02020603050405020304" pitchFamily="18" charset="0"/>
              </a:rPr>
              <a:t> </a:t>
            </a:r>
            <a:r>
              <a:rPr lang="en-US" sz="3600" dirty="0" err="1">
                <a:latin typeface="Times New Roman" panose="02020603050405020304" pitchFamily="18" charset="0"/>
              </a:rPr>
              <a:t>nguyên</a:t>
            </a:r>
            <a:r>
              <a:rPr lang="en-US" sz="3600" dirty="0">
                <a:latin typeface="Times New Roman" panose="02020603050405020304" pitchFamily="18" charset="0"/>
              </a:rPr>
              <a:t> </a:t>
            </a:r>
            <a:r>
              <a:rPr lang="en-US" sz="3600" dirty="0" err="1">
                <a:latin typeface="Times New Roman" panose="02020603050405020304" pitchFamily="18" charset="0"/>
              </a:rPr>
              <a:t>tử</a:t>
            </a:r>
            <a:r>
              <a:rPr lang="en-US" sz="3600" dirty="0">
                <a:latin typeface="Times New Roman" panose="02020603050405020304" pitchFamily="18" charset="0"/>
              </a:rPr>
              <a:t> </a:t>
            </a:r>
            <a:r>
              <a:rPr lang="en-US" sz="3600" dirty="0" err="1">
                <a:latin typeface="Times New Roman" panose="02020603050405020304" pitchFamily="18" charset="0"/>
              </a:rPr>
              <a:t>bằng</a:t>
            </a:r>
            <a:r>
              <a:rPr lang="en-US" sz="3600" dirty="0">
                <a:latin typeface="Times New Roman" panose="02020603050405020304" pitchFamily="18" charset="0"/>
              </a:rPr>
              <a:t> </a:t>
            </a:r>
            <a:r>
              <a:rPr lang="en-US" sz="3600" dirty="0" err="1">
                <a:latin typeface="Times New Roman" panose="02020603050405020304" pitchFamily="18" charset="0"/>
              </a:rPr>
              <a:t>nhau</a:t>
            </a:r>
            <a:r>
              <a:rPr lang="en-US" sz="3600" dirty="0">
                <a:latin typeface="Times New Roman" panose="02020603050405020304" pitchFamily="18" charset="0"/>
              </a:rPr>
              <a:t>.</a:t>
            </a:r>
          </a:p>
        </p:txBody>
      </p:sp>
    </p:spTree>
    <p:extLst>
      <p:ext uri="{BB962C8B-B14F-4D97-AF65-F5344CB8AC3E}">
        <p14:creationId xmlns:p14="http://schemas.microsoft.com/office/powerpoint/2010/main" val="1186071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80">
                                          <p:stCondLst>
                                            <p:cond delay="0"/>
                                          </p:stCondLst>
                                        </p:cTn>
                                        <p:tgtEl>
                                          <p:spTgt spid="8"/>
                                        </p:tgtEl>
                                      </p:cBhvr>
                                    </p:animEffect>
                                    <p:anim calcmode="lin" valueType="num">
                                      <p:cBhvr>
                                        <p:cTn id="31"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6" dur="26">
                                          <p:stCondLst>
                                            <p:cond delay="650"/>
                                          </p:stCondLst>
                                        </p:cTn>
                                        <p:tgtEl>
                                          <p:spTgt spid="8"/>
                                        </p:tgtEl>
                                      </p:cBhvr>
                                      <p:to x="100000" y="60000"/>
                                    </p:animScale>
                                    <p:animScale>
                                      <p:cBhvr>
                                        <p:cTn id="37" dur="166" decel="50000">
                                          <p:stCondLst>
                                            <p:cond delay="676"/>
                                          </p:stCondLst>
                                        </p:cTn>
                                        <p:tgtEl>
                                          <p:spTgt spid="8"/>
                                        </p:tgtEl>
                                      </p:cBhvr>
                                      <p:to x="100000" y="100000"/>
                                    </p:animScale>
                                    <p:animScale>
                                      <p:cBhvr>
                                        <p:cTn id="38" dur="26">
                                          <p:stCondLst>
                                            <p:cond delay="1312"/>
                                          </p:stCondLst>
                                        </p:cTn>
                                        <p:tgtEl>
                                          <p:spTgt spid="8"/>
                                        </p:tgtEl>
                                      </p:cBhvr>
                                      <p:to x="100000" y="80000"/>
                                    </p:animScale>
                                    <p:animScale>
                                      <p:cBhvr>
                                        <p:cTn id="39" dur="166" decel="50000">
                                          <p:stCondLst>
                                            <p:cond delay="1338"/>
                                          </p:stCondLst>
                                        </p:cTn>
                                        <p:tgtEl>
                                          <p:spTgt spid="8"/>
                                        </p:tgtEl>
                                      </p:cBhvr>
                                      <p:to x="100000" y="100000"/>
                                    </p:animScale>
                                    <p:animScale>
                                      <p:cBhvr>
                                        <p:cTn id="40" dur="26">
                                          <p:stCondLst>
                                            <p:cond delay="1642"/>
                                          </p:stCondLst>
                                        </p:cTn>
                                        <p:tgtEl>
                                          <p:spTgt spid="8"/>
                                        </p:tgtEl>
                                      </p:cBhvr>
                                      <p:to x="100000" y="90000"/>
                                    </p:animScale>
                                    <p:animScale>
                                      <p:cBhvr>
                                        <p:cTn id="41" dur="166" decel="50000">
                                          <p:stCondLst>
                                            <p:cond delay="1668"/>
                                          </p:stCondLst>
                                        </p:cTn>
                                        <p:tgtEl>
                                          <p:spTgt spid="8"/>
                                        </p:tgtEl>
                                      </p:cBhvr>
                                      <p:to x="100000" y="100000"/>
                                    </p:animScale>
                                    <p:animScale>
                                      <p:cBhvr>
                                        <p:cTn id="42" dur="26">
                                          <p:stCondLst>
                                            <p:cond delay="1808"/>
                                          </p:stCondLst>
                                        </p:cTn>
                                        <p:tgtEl>
                                          <p:spTgt spid="8"/>
                                        </p:tgtEl>
                                      </p:cBhvr>
                                      <p:to x="100000" y="95000"/>
                                    </p:animScale>
                                    <p:animScale>
                                      <p:cBhvr>
                                        <p:cTn id="43" dur="166" decel="50000">
                                          <p:stCondLst>
                                            <p:cond delay="1834"/>
                                          </p:stCondLst>
                                        </p:cTn>
                                        <p:tgtEl>
                                          <p:spTgt spid="8"/>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barn(inVertical)">
                                      <p:cBhvr>
                                        <p:cTn id="48" dur="500"/>
                                        <p:tgtEl>
                                          <p:spTgt spid="4"/>
                                        </p:tgtEl>
                                      </p:cBhvr>
                                    </p:animEffect>
                                  </p:childTnLst>
                                </p:cTn>
                              </p:par>
                            </p:childTnLst>
                          </p:cTn>
                        </p:par>
                      </p:childTnLst>
                    </p:cTn>
                  </p:par>
                  <p:par>
                    <p:cTn id="49" fill="hold">
                      <p:stCondLst>
                        <p:cond delay="indefinite"/>
                      </p:stCondLst>
                      <p:childTnLst>
                        <p:par>
                          <p:cTn id="50" fill="hold">
                            <p:stCondLst>
                              <p:cond delay="0"/>
                            </p:stCondLst>
                            <p:childTnLst>
                              <p:par>
                                <p:cTn id="51" presetID="26" presetClass="entr" presetSubtype="0"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wipe(down)">
                                      <p:cBhvr>
                                        <p:cTn id="53" dur="580">
                                          <p:stCondLst>
                                            <p:cond delay="0"/>
                                          </p:stCondLst>
                                        </p:cTn>
                                        <p:tgtEl>
                                          <p:spTgt spid="9"/>
                                        </p:tgtEl>
                                      </p:cBhvr>
                                    </p:animEffect>
                                    <p:anim calcmode="lin" valueType="num">
                                      <p:cBhvr>
                                        <p:cTn id="5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59" dur="26">
                                          <p:stCondLst>
                                            <p:cond delay="650"/>
                                          </p:stCondLst>
                                        </p:cTn>
                                        <p:tgtEl>
                                          <p:spTgt spid="9"/>
                                        </p:tgtEl>
                                      </p:cBhvr>
                                      <p:to x="100000" y="60000"/>
                                    </p:animScale>
                                    <p:animScale>
                                      <p:cBhvr>
                                        <p:cTn id="60" dur="166" decel="50000">
                                          <p:stCondLst>
                                            <p:cond delay="676"/>
                                          </p:stCondLst>
                                        </p:cTn>
                                        <p:tgtEl>
                                          <p:spTgt spid="9"/>
                                        </p:tgtEl>
                                      </p:cBhvr>
                                      <p:to x="100000" y="100000"/>
                                    </p:animScale>
                                    <p:animScale>
                                      <p:cBhvr>
                                        <p:cTn id="61" dur="26">
                                          <p:stCondLst>
                                            <p:cond delay="1312"/>
                                          </p:stCondLst>
                                        </p:cTn>
                                        <p:tgtEl>
                                          <p:spTgt spid="9"/>
                                        </p:tgtEl>
                                      </p:cBhvr>
                                      <p:to x="100000" y="80000"/>
                                    </p:animScale>
                                    <p:animScale>
                                      <p:cBhvr>
                                        <p:cTn id="62" dur="166" decel="50000">
                                          <p:stCondLst>
                                            <p:cond delay="1338"/>
                                          </p:stCondLst>
                                        </p:cTn>
                                        <p:tgtEl>
                                          <p:spTgt spid="9"/>
                                        </p:tgtEl>
                                      </p:cBhvr>
                                      <p:to x="100000" y="100000"/>
                                    </p:animScale>
                                    <p:animScale>
                                      <p:cBhvr>
                                        <p:cTn id="63" dur="26">
                                          <p:stCondLst>
                                            <p:cond delay="1642"/>
                                          </p:stCondLst>
                                        </p:cTn>
                                        <p:tgtEl>
                                          <p:spTgt spid="9"/>
                                        </p:tgtEl>
                                      </p:cBhvr>
                                      <p:to x="100000" y="90000"/>
                                    </p:animScale>
                                    <p:animScale>
                                      <p:cBhvr>
                                        <p:cTn id="64" dur="166" decel="50000">
                                          <p:stCondLst>
                                            <p:cond delay="1668"/>
                                          </p:stCondLst>
                                        </p:cTn>
                                        <p:tgtEl>
                                          <p:spTgt spid="9"/>
                                        </p:tgtEl>
                                      </p:cBhvr>
                                      <p:to x="100000" y="100000"/>
                                    </p:animScale>
                                    <p:animScale>
                                      <p:cBhvr>
                                        <p:cTn id="65" dur="26">
                                          <p:stCondLst>
                                            <p:cond delay="1808"/>
                                          </p:stCondLst>
                                        </p:cTn>
                                        <p:tgtEl>
                                          <p:spTgt spid="9"/>
                                        </p:tgtEl>
                                      </p:cBhvr>
                                      <p:to x="100000" y="95000"/>
                                    </p:animScale>
                                    <p:animScale>
                                      <p:cBhvr>
                                        <p:cTn id="66"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8" grpId="0" animBg="1"/>
      <p:bldP spid="9" grpId="0" animBg="1"/>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7300" y="1879997"/>
            <a:ext cx="15773400" cy="6527007"/>
          </a:xfrm>
        </p:spPr>
        <p:txBody>
          <a:bodyPr>
            <a:normAutofit fontScale="85000" lnSpcReduction="20000"/>
          </a:bodyPr>
          <a:lstStyle/>
          <a:p>
            <a:pPr marL="0" indent="0">
              <a:buNone/>
            </a:pPr>
            <a:r>
              <a:rPr lang="vi-VN" b="1" dirty="0">
                <a:solidFill>
                  <a:srgbClr val="FF0000"/>
                </a:solidFill>
                <a:latin typeface="+mj-lt"/>
              </a:rPr>
              <a:t>Câu </a:t>
            </a:r>
            <a:r>
              <a:rPr lang="en-US" b="1" dirty="0">
                <a:solidFill>
                  <a:srgbClr val="FF0000"/>
                </a:solidFill>
                <a:latin typeface="+mj-lt"/>
              </a:rPr>
              <a:t>4</a:t>
            </a:r>
            <a:r>
              <a:rPr lang="vi-VN" b="1" dirty="0">
                <a:solidFill>
                  <a:srgbClr val="FF0000"/>
                </a:solidFill>
                <a:latin typeface="+mj-lt"/>
              </a:rPr>
              <a:t>:</a:t>
            </a:r>
            <a:r>
              <a:rPr lang="vi-VN" dirty="0">
                <a:solidFill>
                  <a:srgbClr val="FF0000"/>
                </a:solidFill>
                <a:latin typeface="+mj-lt"/>
              </a:rPr>
              <a:t> Phát biểu nào sau đây là đúng?</a:t>
            </a:r>
          </a:p>
          <a:p>
            <a:pPr marL="0" indent="0">
              <a:buNone/>
            </a:pPr>
            <a:r>
              <a:rPr lang="vi-VN" dirty="0">
                <a:latin typeface="+mj-lt"/>
              </a:rPr>
              <a:t>A. Nhóm gồm các nguyên tố mà nguyên </a:t>
            </a:r>
            <a:r>
              <a:rPr lang="en-US" dirty="0" err="1">
                <a:latin typeface="+mj-lt"/>
              </a:rPr>
              <a:t>tử</a:t>
            </a:r>
            <a:r>
              <a:rPr lang="vi-VN" dirty="0">
                <a:latin typeface="+mj-lt"/>
              </a:rPr>
              <a:t> của chúng có số electron lớp</a:t>
            </a:r>
            <a:br>
              <a:rPr lang="vi-VN" dirty="0">
                <a:latin typeface="+mj-lt"/>
              </a:rPr>
            </a:br>
            <a:r>
              <a:rPr lang="vi-VN" dirty="0">
                <a:latin typeface="+mj-lt"/>
              </a:rPr>
              <a:t>ngoài cùng bằng nhau và được xếp vào cùng một hàng.</a:t>
            </a:r>
          </a:p>
          <a:p>
            <a:pPr marL="0" indent="0">
              <a:buNone/>
            </a:pPr>
            <a:r>
              <a:rPr lang="vi-VN" dirty="0">
                <a:latin typeface="+mj-lt"/>
              </a:rPr>
              <a:t>B. Các nguyên tố cùng nhóm có tính chất gần giống nhau.</a:t>
            </a:r>
          </a:p>
          <a:p>
            <a:pPr marL="0" indent="0">
              <a:buNone/>
            </a:pPr>
            <a:r>
              <a:rPr lang="vi-VN" dirty="0">
                <a:latin typeface="+mj-lt"/>
              </a:rPr>
              <a:t>C. Bảng tuần hoàn gồm 8 nhóm được kí hiệu từ 1 đến 8.</a:t>
            </a:r>
          </a:p>
          <a:p>
            <a:pPr marL="0" indent="0">
              <a:buNone/>
            </a:pPr>
            <a:r>
              <a:rPr lang="vi-VN" dirty="0">
                <a:latin typeface="+mj-lt"/>
              </a:rPr>
              <a:t>D. Các nguyên tố trong nhóm được xếp thành một cột theo chiều khối lượng</a:t>
            </a:r>
            <a:br>
              <a:rPr lang="vi-VN" dirty="0">
                <a:latin typeface="+mj-lt"/>
              </a:rPr>
            </a:br>
            <a:r>
              <a:rPr lang="vi-VN" dirty="0">
                <a:latin typeface="+mj-lt"/>
              </a:rPr>
              <a:t>nguyên tử tăng dần.</a:t>
            </a:r>
          </a:p>
          <a:p>
            <a:endParaRPr lang="en-US" dirty="0">
              <a:latin typeface="+mj-lt"/>
            </a:endParaRPr>
          </a:p>
        </p:txBody>
      </p:sp>
      <p:sp>
        <p:nvSpPr>
          <p:cNvPr id="4" name="Oval 3"/>
          <p:cNvSpPr/>
          <p:nvPr/>
        </p:nvSpPr>
        <p:spPr>
          <a:xfrm>
            <a:off x="1267933" y="4533900"/>
            <a:ext cx="744582" cy="71167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700" b="1" dirty="0"/>
          </a:p>
        </p:txBody>
      </p:sp>
      <p:sp>
        <p:nvSpPr>
          <p:cNvPr id="5" name="Content Placeholder 4"/>
          <p:cNvSpPr txBox="1">
            <a:spLocks/>
          </p:cNvSpPr>
          <p:nvPr/>
        </p:nvSpPr>
        <p:spPr>
          <a:xfrm>
            <a:off x="16713926" y="9209315"/>
            <a:ext cx="960120" cy="8399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vert="horz" lIns="137160" tIns="68580" rIns="137160" bIns="68580" rtlCol="0" anchor="ct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None/>
            </a:pPr>
            <a:r>
              <a:rPr lang="en-US" sz="4200">
                <a:ln w="0"/>
                <a:solidFill>
                  <a:schemeClr val="tx1"/>
                </a:solidFill>
                <a:effectLst>
                  <a:outerShdw blurRad="38100" dist="19050" dir="2700000" algn="tl" rotWithShape="0">
                    <a:schemeClr val="dk1">
                      <a:alpha val="40000"/>
                    </a:schemeClr>
                  </a:outerShdw>
                </a:effectLst>
              </a:rPr>
              <a:t>T4</a:t>
            </a:r>
            <a:endParaRPr lang="en-US" sz="42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275223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a:off x="1881380" y="583967"/>
            <a:ext cx="14383068" cy="448841"/>
          </a:xfrm>
          <a:prstGeom prst="rect">
            <a:avLst/>
          </a:prstGeom>
        </p:spPr>
        <p:txBody>
          <a:bodyPr lIns="0" tIns="0" rIns="0" bIns="0" rtlCol="0" anchor="t">
            <a:spAutoFit/>
          </a:bodyPr>
          <a:lstStyle/>
          <a:p>
            <a:pPr algn="ctr">
              <a:lnSpc>
                <a:spcPts val="3498"/>
              </a:lnSpc>
            </a:pPr>
            <a:r>
              <a:rPr lang="en-US" sz="3600">
                <a:solidFill>
                  <a:srgbClr val="C00000"/>
                </a:solidFill>
                <a:latin typeface="Times Neue Roman Bold"/>
              </a:rPr>
              <a:t>BÀI 4: SƠ LƯỢC BẢNG TUẦN HOÀN CÁC NGUYÊN TỐ HÓA HỌC</a:t>
            </a:r>
          </a:p>
        </p:txBody>
      </p:sp>
      <p:sp>
        <p:nvSpPr>
          <p:cNvPr id="9" name="TextBox 9"/>
          <p:cNvSpPr txBox="1"/>
          <p:nvPr/>
        </p:nvSpPr>
        <p:spPr>
          <a:xfrm>
            <a:off x="7592884" y="4760339"/>
            <a:ext cx="112216" cy="615553"/>
          </a:xfrm>
          <a:prstGeom prst="rect">
            <a:avLst/>
          </a:prstGeom>
        </p:spPr>
        <p:txBody>
          <a:bodyPr lIns="0" tIns="0" rIns="0" bIns="0" rtlCol="0" anchor="t">
            <a:spAutoFit/>
          </a:bodyPr>
          <a:lstStyle/>
          <a:p>
            <a:pPr algn="ctr">
              <a:lnSpc>
                <a:spcPts val="4759"/>
              </a:lnSpc>
            </a:pPr>
            <a:r>
              <a:rPr lang="en-US" sz="3400">
                <a:solidFill>
                  <a:srgbClr val="C00000"/>
                </a:solidFill>
                <a:latin typeface="Noto Sans"/>
              </a:rPr>
              <a:t> </a:t>
            </a:r>
          </a:p>
        </p:txBody>
      </p:sp>
      <p:sp>
        <p:nvSpPr>
          <p:cNvPr id="15" name="TextBox 15"/>
          <p:cNvSpPr txBox="1"/>
          <p:nvPr/>
        </p:nvSpPr>
        <p:spPr>
          <a:xfrm>
            <a:off x="6331365" y="6578605"/>
            <a:ext cx="9526" cy="615553"/>
          </a:xfrm>
          <a:prstGeom prst="rect">
            <a:avLst/>
          </a:prstGeom>
        </p:spPr>
        <p:txBody>
          <a:bodyPr lIns="0" tIns="0" rIns="0" bIns="0" rtlCol="0" anchor="t">
            <a:spAutoFit/>
          </a:bodyPr>
          <a:lstStyle/>
          <a:p>
            <a:pPr algn="ctr">
              <a:lnSpc>
                <a:spcPts val="4759"/>
              </a:lnSpc>
            </a:pPr>
            <a:endParaRPr>
              <a:solidFill>
                <a:srgbClr val="C00000"/>
              </a:solidFill>
            </a:endParaRPr>
          </a:p>
        </p:txBody>
      </p:sp>
      <p:sp>
        <p:nvSpPr>
          <p:cNvPr id="17" name="TextBox 17"/>
          <p:cNvSpPr txBox="1"/>
          <p:nvPr/>
        </p:nvSpPr>
        <p:spPr>
          <a:xfrm>
            <a:off x="5177009" y="6489941"/>
            <a:ext cx="9526" cy="615553"/>
          </a:xfrm>
          <a:prstGeom prst="rect">
            <a:avLst/>
          </a:prstGeom>
        </p:spPr>
        <p:txBody>
          <a:bodyPr lIns="0" tIns="0" rIns="0" bIns="0" rtlCol="0" anchor="t">
            <a:spAutoFit/>
          </a:bodyPr>
          <a:lstStyle/>
          <a:p>
            <a:pPr algn="ctr">
              <a:lnSpc>
                <a:spcPts val="4759"/>
              </a:lnSpc>
            </a:pPr>
            <a:endParaRPr>
              <a:solidFill>
                <a:srgbClr val="C00000"/>
              </a:solidFill>
            </a:endParaRPr>
          </a:p>
        </p:txBody>
      </p:sp>
      <p:sp>
        <p:nvSpPr>
          <p:cNvPr id="18" name="TextBox 18"/>
          <p:cNvSpPr txBox="1"/>
          <p:nvPr/>
        </p:nvSpPr>
        <p:spPr>
          <a:xfrm>
            <a:off x="-346828" y="1768162"/>
            <a:ext cx="18634828" cy="615553"/>
          </a:xfrm>
          <a:prstGeom prst="rect">
            <a:avLst/>
          </a:prstGeom>
        </p:spPr>
        <p:txBody>
          <a:bodyPr lIns="0" tIns="0" rIns="0" bIns="0" rtlCol="0" anchor="t">
            <a:spAutoFit/>
          </a:bodyPr>
          <a:lstStyle/>
          <a:p>
            <a:pPr algn="ctr">
              <a:lnSpc>
                <a:spcPts val="4759"/>
              </a:lnSpc>
            </a:pPr>
            <a:r>
              <a:rPr lang="en-US" sz="4000" dirty="0">
                <a:solidFill>
                  <a:srgbClr val="C00000"/>
                </a:solidFill>
                <a:latin typeface="Times Neue Roman"/>
              </a:rPr>
              <a:t> d. </a:t>
            </a:r>
            <a:r>
              <a:rPr lang="en-US" sz="4000" dirty="0" err="1">
                <a:solidFill>
                  <a:srgbClr val="C00000"/>
                </a:solidFill>
                <a:latin typeface="Times Neue Roman"/>
              </a:rPr>
              <a:t>Tìm</a:t>
            </a:r>
            <a:r>
              <a:rPr lang="en-US" sz="4000" dirty="0">
                <a:solidFill>
                  <a:srgbClr val="C00000"/>
                </a:solidFill>
                <a:latin typeface="Times Neue Roman"/>
              </a:rPr>
              <a:t> </a:t>
            </a:r>
            <a:r>
              <a:rPr lang="en-US" sz="4000" dirty="0" err="1">
                <a:solidFill>
                  <a:srgbClr val="C00000"/>
                </a:solidFill>
                <a:latin typeface="Times Neue Roman"/>
              </a:rPr>
              <a:t>hiểu</a:t>
            </a:r>
            <a:r>
              <a:rPr lang="en-US" sz="4000" dirty="0">
                <a:solidFill>
                  <a:srgbClr val="C00000"/>
                </a:solidFill>
                <a:latin typeface="Times Neue Roman"/>
              </a:rPr>
              <a:t> </a:t>
            </a:r>
            <a:r>
              <a:rPr lang="en-US" sz="4000" dirty="0" err="1">
                <a:solidFill>
                  <a:srgbClr val="C00000"/>
                </a:solidFill>
                <a:latin typeface="Times Neue Roman"/>
              </a:rPr>
              <a:t>về</a:t>
            </a:r>
            <a:r>
              <a:rPr lang="en-US" sz="4000" dirty="0">
                <a:solidFill>
                  <a:srgbClr val="C00000"/>
                </a:solidFill>
                <a:latin typeface="Times Neue Roman"/>
              </a:rPr>
              <a:t> </a:t>
            </a:r>
            <a:r>
              <a:rPr lang="en-US" sz="4000" dirty="0" err="1">
                <a:solidFill>
                  <a:srgbClr val="C00000"/>
                </a:solidFill>
                <a:latin typeface="Times Neue Roman"/>
              </a:rPr>
              <a:t>nhóm</a:t>
            </a:r>
            <a:r>
              <a:rPr lang="en-US" sz="4000" dirty="0">
                <a:solidFill>
                  <a:srgbClr val="C00000"/>
                </a:solidFill>
                <a:latin typeface="Times Neue Roman"/>
              </a:rPr>
              <a:t> </a:t>
            </a:r>
            <a:r>
              <a:rPr lang="en-US" sz="4000" dirty="0" err="1">
                <a:solidFill>
                  <a:srgbClr val="C00000"/>
                </a:solidFill>
                <a:latin typeface="Times Neue Roman"/>
              </a:rPr>
              <a:t>trong</a:t>
            </a:r>
            <a:r>
              <a:rPr lang="en-US" sz="4000" dirty="0">
                <a:solidFill>
                  <a:srgbClr val="C00000"/>
                </a:solidFill>
                <a:latin typeface="Times Neue Roman"/>
              </a:rPr>
              <a:t> </a:t>
            </a:r>
            <a:r>
              <a:rPr lang="en-US" sz="4000" dirty="0" err="1">
                <a:solidFill>
                  <a:srgbClr val="C00000"/>
                </a:solidFill>
                <a:latin typeface="Times Neue Roman"/>
              </a:rPr>
              <a:t>bảng</a:t>
            </a:r>
            <a:r>
              <a:rPr lang="en-US" sz="4000" dirty="0">
                <a:solidFill>
                  <a:srgbClr val="C00000"/>
                </a:solidFill>
                <a:latin typeface="Times Neue Roman"/>
              </a:rPr>
              <a:t> </a:t>
            </a:r>
            <a:r>
              <a:rPr lang="en-US" sz="4000" dirty="0" err="1">
                <a:solidFill>
                  <a:srgbClr val="C00000"/>
                </a:solidFill>
                <a:latin typeface="Times Neue Roman"/>
              </a:rPr>
              <a:t>tuần</a:t>
            </a:r>
            <a:r>
              <a:rPr lang="en-US" sz="4000" dirty="0">
                <a:solidFill>
                  <a:srgbClr val="C00000"/>
                </a:solidFill>
                <a:latin typeface="Times Neue Roman"/>
              </a:rPr>
              <a:t> </a:t>
            </a:r>
            <a:r>
              <a:rPr lang="en-US" sz="4000" dirty="0" err="1">
                <a:solidFill>
                  <a:srgbClr val="C00000"/>
                </a:solidFill>
                <a:latin typeface="Times Neue Roman"/>
              </a:rPr>
              <a:t>hoàn</a:t>
            </a:r>
            <a:r>
              <a:rPr lang="en-US" sz="4000" dirty="0">
                <a:solidFill>
                  <a:srgbClr val="C00000"/>
                </a:solidFill>
                <a:latin typeface="Times Neue Roman"/>
              </a:rPr>
              <a:t> </a:t>
            </a:r>
            <a:r>
              <a:rPr lang="en-US" sz="4000" dirty="0" err="1">
                <a:solidFill>
                  <a:srgbClr val="C00000"/>
                </a:solidFill>
                <a:latin typeface="Times Neue Roman"/>
              </a:rPr>
              <a:t>hoàn</a:t>
            </a:r>
            <a:r>
              <a:rPr lang="en-US" sz="4000" dirty="0">
                <a:solidFill>
                  <a:srgbClr val="C00000"/>
                </a:solidFill>
                <a:latin typeface="Times Neue Roman"/>
              </a:rPr>
              <a:t> </a:t>
            </a:r>
            <a:r>
              <a:rPr lang="en-US" sz="4000" dirty="0" err="1">
                <a:solidFill>
                  <a:srgbClr val="C00000"/>
                </a:solidFill>
                <a:latin typeface="Times Neue Roman"/>
              </a:rPr>
              <a:t>các</a:t>
            </a:r>
            <a:r>
              <a:rPr lang="en-US" sz="4000" dirty="0">
                <a:solidFill>
                  <a:srgbClr val="C00000"/>
                </a:solidFill>
                <a:latin typeface="Times Neue Roman"/>
              </a:rPr>
              <a:t> </a:t>
            </a:r>
            <a:r>
              <a:rPr lang="en-US" sz="4000" dirty="0" err="1">
                <a:solidFill>
                  <a:srgbClr val="C00000"/>
                </a:solidFill>
                <a:latin typeface="Times Neue Roman"/>
              </a:rPr>
              <a:t>nguyên</a:t>
            </a:r>
            <a:r>
              <a:rPr lang="en-US" sz="4000" dirty="0">
                <a:solidFill>
                  <a:srgbClr val="C00000"/>
                </a:solidFill>
                <a:latin typeface="Times Neue Roman"/>
              </a:rPr>
              <a:t> </a:t>
            </a:r>
            <a:r>
              <a:rPr lang="en-US" sz="4000" dirty="0" err="1">
                <a:solidFill>
                  <a:srgbClr val="C00000"/>
                </a:solidFill>
                <a:latin typeface="Times Neue Roman"/>
              </a:rPr>
              <a:t>tố</a:t>
            </a:r>
            <a:r>
              <a:rPr lang="en-US" sz="4000" dirty="0">
                <a:solidFill>
                  <a:srgbClr val="C00000"/>
                </a:solidFill>
                <a:latin typeface="Times Neue Roman"/>
              </a:rPr>
              <a:t> </a:t>
            </a:r>
            <a:r>
              <a:rPr lang="en-US" sz="4000" dirty="0" err="1">
                <a:solidFill>
                  <a:srgbClr val="C00000"/>
                </a:solidFill>
                <a:latin typeface="Times Neue Roman"/>
              </a:rPr>
              <a:t>hóa</a:t>
            </a:r>
            <a:r>
              <a:rPr lang="en-US" sz="4000" dirty="0">
                <a:solidFill>
                  <a:srgbClr val="C00000"/>
                </a:solidFill>
                <a:latin typeface="Times Neue Roman"/>
              </a:rPr>
              <a:t> </a:t>
            </a:r>
            <a:r>
              <a:rPr lang="en-US" sz="4000" dirty="0" err="1">
                <a:solidFill>
                  <a:srgbClr val="C00000"/>
                </a:solidFill>
                <a:latin typeface="Times Neue Roman"/>
              </a:rPr>
              <a:t>học</a:t>
            </a:r>
            <a:r>
              <a:rPr lang="en-US" sz="4000" dirty="0">
                <a:solidFill>
                  <a:srgbClr val="C00000"/>
                </a:solidFill>
                <a:latin typeface="Times Neue Roman"/>
              </a:rPr>
              <a:t>. </a:t>
            </a:r>
          </a:p>
        </p:txBody>
      </p:sp>
      <p:sp>
        <p:nvSpPr>
          <p:cNvPr id="19" name="TextBox 19"/>
          <p:cNvSpPr txBox="1"/>
          <p:nvPr/>
        </p:nvSpPr>
        <p:spPr>
          <a:xfrm>
            <a:off x="1876789" y="4144785"/>
            <a:ext cx="15053562" cy="1846659"/>
          </a:xfrm>
          <a:prstGeom prst="rect">
            <a:avLst/>
          </a:prstGeom>
        </p:spPr>
        <p:txBody>
          <a:bodyPr wrap="square" lIns="0" tIns="0" rIns="0" bIns="0" rtlCol="0" anchor="t">
            <a:spAutoFit/>
          </a:bodyPr>
          <a:lstStyle/>
          <a:p>
            <a:pPr>
              <a:lnSpc>
                <a:spcPts val="4759"/>
              </a:lnSpc>
            </a:pPr>
            <a:r>
              <a:rPr lang="en-US" sz="4000" dirty="0">
                <a:solidFill>
                  <a:srgbClr val="0070C0"/>
                </a:solidFill>
                <a:latin typeface="Times Neue Roman"/>
              </a:rPr>
              <a:t> - </a:t>
            </a:r>
            <a:r>
              <a:rPr lang="en-US" sz="4000" dirty="0" err="1">
                <a:solidFill>
                  <a:srgbClr val="0070C0"/>
                </a:solidFill>
                <a:latin typeface="Times Neue Roman"/>
              </a:rPr>
              <a:t>Nhóm</a:t>
            </a:r>
            <a:r>
              <a:rPr lang="en-US" sz="4000" dirty="0">
                <a:solidFill>
                  <a:srgbClr val="0070C0"/>
                </a:solidFill>
                <a:latin typeface="Times Neue Roman"/>
              </a:rPr>
              <a:t> </a:t>
            </a:r>
            <a:r>
              <a:rPr lang="en-US" sz="4000" dirty="0" err="1">
                <a:solidFill>
                  <a:srgbClr val="0070C0"/>
                </a:solidFill>
                <a:latin typeface="Times Neue Roman"/>
              </a:rPr>
              <a:t>là</a:t>
            </a:r>
            <a:r>
              <a:rPr lang="en-US" sz="4000" dirty="0">
                <a:solidFill>
                  <a:srgbClr val="0070C0"/>
                </a:solidFill>
                <a:latin typeface="Times Neue Roman"/>
              </a:rPr>
              <a:t> </a:t>
            </a:r>
            <a:r>
              <a:rPr lang="en-US" sz="4000" dirty="0" err="1">
                <a:solidFill>
                  <a:srgbClr val="0070C0"/>
                </a:solidFill>
                <a:latin typeface="Times Neue Roman"/>
              </a:rPr>
              <a:t>tập</a:t>
            </a:r>
            <a:r>
              <a:rPr lang="en-US" sz="4000" dirty="0">
                <a:solidFill>
                  <a:srgbClr val="0070C0"/>
                </a:solidFill>
                <a:latin typeface="Times Neue Roman"/>
              </a:rPr>
              <a:t> </a:t>
            </a:r>
            <a:r>
              <a:rPr lang="en-US" sz="4000" dirty="0" err="1">
                <a:solidFill>
                  <a:srgbClr val="0070C0"/>
                </a:solidFill>
                <a:latin typeface="Times Neue Roman"/>
              </a:rPr>
              <a:t>hợp</a:t>
            </a:r>
            <a:r>
              <a:rPr lang="en-US" sz="4000" dirty="0">
                <a:solidFill>
                  <a:srgbClr val="0070C0"/>
                </a:solidFill>
                <a:latin typeface="Times Neue Roman"/>
              </a:rPr>
              <a:t> </a:t>
            </a:r>
            <a:r>
              <a:rPr lang="en-US" sz="4000" dirty="0" err="1">
                <a:solidFill>
                  <a:srgbClr val="0070C0"/>
                </a:solidFill>
                <a:latin typeface="Times Neue Roman"/>
              </a:rPr>
              <a:t>các</a:t>
            </a:r>
            <a:r>
              <a:rPr lang="en-US" sz="4000" dirty="0">
                <a:solidFill>
                  <a:srgbClr val="0070C0"/>
                </a:solidFill>
                <a:latin typeface="Times Neue Roman"/>
              </a:rPr>
              <a:t> </a:t>
            </a:r>
            <a:r>
              <a:rPr lang="en-US" sz="4000" dirty="0" err="1">
                <a:solidFill>
                  <a:srgbClr val="0070C0"/>
                </a:solidFill>
                <a:latin typeface="Times Neue Roman"/>
              </a:rPr>
              <a:t>nguyên</a:t>
            </a:r>
            <a:r>
              <a:rPr lang="en-US" sz="4000" dirty="0">
                <a:solidFill>
                  <a:srgbClr val="0070C0"/>
                </a:solidFill>
                <a:latin typeface="Times Neue Roman"/>
              </a:rPr>
              <a:t> </a:t>
            </a:r>
            <a:r>
              <a:rPr lang="en-US" sz="4000" dirty="0" err="1">
                <a:solidFill>
                  <a:srgbClr val="0070C0"/>
                </a:solidFill>
                <a:latin typeface="Times Neue Roman"/>
              </a:rPr>
              <a:t>tố</a:t>
            </a:r>
            <a:r>
              <a:rPr lang="en-US" sz="4000" dirty="0">
                <a:solidFill>
                  <a:srgbClr val="0070C0"/>
                </a:solidFill>
                <a:latin typeface="Times Neue Roman"/>
              </a:rPr>
              <a:t> </a:t>
            </a:r>
            <a:r>
              <a:rPr lang="en-US" sz="4000" dirty="0" err="1">
                <a:solidFill>
                  <a:srgbClr val="0070C0"/>
                </a:solidFill>
                <a:latin typeface="Times Neue Roman"/>
              </a:rPr>
              <a:t>có</a:t>
            </a:r>
            <a:r>
              <a:rPr lang="en-US" sz="4000" dirty="0">
                <a:solidFill>
                  <a:srgbClr val="0070C0"/>
                </a:solidFill>
                <a:latin typeface="Times Neue Roman"/>
              </a:rPr>
              <a:t> </a:t>
            </a:r>
            <a:r>
              <a:rPr lang="en-US" sz="4000" dirty="0" err="1">
                <a:solidFill>
                  <a:srgbClr val="0070C0"/>
                </a:solidFill>
                <a:latin typeface="Times Neue Roman"/>
              </a:rPr>
              <a:t>tính</a:t>
            </a:r>
            <a:r>
              <a:rPr lang="en-US" sz="4000" dirty="0">
                <a:solidFill>
                  <a:srgbClr val="0070C0"/>
                </a:solidFill>
                <a:latin typeface="Times Neue Roman"/>
              </a:rPr>
              <a:t> </a:t>
            </a:r>
            <a:r>
              <a:rPr lang="en-US" sz="4000" dirty="0" err="1">
                <a:solidFill>
                  <a:srgbClr val="0070C0"/>
                </a:solidFill>
                <a:latin typeface="Times Neue Roman"/>
              </a:rPr>
              <a:t>chất</a:t>
            </a:r>
            <a:r>
              <a:rPr lang="en-US" sz="4000" dirty="0">
                <a:solidFill>
                  <a:srgbClr val="0070C0"/>
                </a:solidFill>
                <a:latin typeface="Times Neue Roman"/>
              </a:rPr>
              <a:t> </a:t>
            </a:r>
            <a:r>
              <a:rPr lang="en-US" sz="4000" dirty="0" err="1">
                <a:solidFill>
                  <a:srgbClr val="0070C0"/>
                </a:solidFill>
                <a:latin typeface="Times Neue Roman"/>
              </a:rPr>
              <a:t>hóa</a:t>
            </a:r>
            <a:r>
              <a:rPr lang="en-US" sz="4000" dirty="0">
                <a:solidFill>
                  <a:srgbClr val="0070C0"/>
                </a:solidFill>
                <a:latin typeface="Times Neue Roman"/>
              </a:rPr>
              <a:t> </a:t>
            </a:r>
            <a:r>
              <a:rPr lang="en-US" sz="4000" dirty="0" err="1">
                <a:solidFill>
                  <a:srgbClr val="0070C0"/>
                </a:solidFill>
                <a:latin typeface="Times Neue Roman"/>
              </a:rPr>
              <a:t>học</a:t>
            </a:r>
            <a:r>
              <a:rPr lang="en-US" sz="4000" dirty="0">
                <a:solidFill>
                  <a:srgbClr val="0070C0"/>
                </a:solidFill>
                <a:latin typeface="Times Neue Roman"/>
              </a:rPr>
              <a:t> </a:t>
            </a:r>
            <a:r>
              <a:rPr lang="en-US" sz="4000" dirty="0" err="1">
                <a:solidFill>
                  <a:srgbClr val="0070C0"/>
                </a:solidFill>
                <a:latin typeface="Times Neue Roman"/>
              </a:rPr>
              <a:t>tương</a:t>
            </a:r>
            <a:r>
              <a:rPr lang="en-US" sz="4000" dirty="0">
                <a:solidFill>
                  <a:srgbClr val="0070C0"/>
                </a:solidFill>
                <a:latin typeface="Times Neue Roman"/>
              </a:rPr>
              <a:t> </a:t>
            </a:r>
            <a:r>
              <a:rPr lang="en-US" sz="4000" dirty="0" err="1">
                <a:solidFill>
                  <a:srgbClr val="0070C0"/>
                </a:solidFill>
                <a:latin typeface="Times Neue Roman"/>
              </a:rPr>
              <a:t>tự</a:t>
            </a:r>
            <a:r>
              <a:rPr lang="en-US" sz="4000" dirty="0">
                <a:solidFill>
                  <a:srgbClr val="0070C0"/>
                </a:solidFill>
                <a:latin typeface="Times Neue Roman"/>
              </a:rPr>
              <a:t> </a:t>
            </a:r>
            <a:r>
              <a:rPr lang="en-US" sz="4000" dirty="0" err="1">
                <a:solidFill>
                  <a:srgbClr val="0070C0"/>
                </a:solidFill>
                <a:latin typeface="Times Neue Roman"/>
              </a:rPr>
              <a:t>nhau</a:t>
            </a:r>
            <a:r>
              <a:rPr lang="en-US" sz="4000" dirty="0">
                <a:solidFill>
                  <a:srgbClr val="0070C0"/>
                </a:solidFill>
                <a:latin typeface="Times Neue Roman"/>
              </a:rPr>
              <a:t> </a:t>
            </a:r>
            <a:r>
              <a:rPr lang="en-US" sz="4000" dirty="0" err="1">
                <a:solidFill>
                  <a:srgbClr val="0070C0"/>
                </a:solidFill>
                <a:latin typeface="Times Neue Roman"/>
              </a:rPr>
              <a:t>và</a:t>
            </a:r>
            <a:r>
              <a:rPr lang="en-US" sz="4000" dirty="0">
                <a:solidFill>
                  <a:srgbClr val="0070C0"/>
                </a:solidFill>
                <a:latin typeface="Times Neue Roman"/>
              </a:rPr>
              <a:t> </a:t>
            </a:r>
            <a:r>
              <a:rPr lang="en-US" sz="4000" dirty="0" err="1">
                <a:solidFill>
                  <a:srgbClr val="0070C0"/>
                </a:solidFill>
                <a:latin typeface="Times Neue Roman"/>
              </a:rPr>
              <a:t>được</a:t>
            </a:r>
            <a:r>
              <a:rPr lang="en-US" sz="4000" dirty="0">
                <a:solidFill>
                  <a:srgbClr val="0070C0"/>
                </a:solidFill>
                <a:latin typeface="Times Neue Roman"/>
              </a:rPr>
              <a:t> </a:t>
            </a:r>
            <a:r>
              <a:rPr lang="en-US" sz="4000" dirty="0" err="1">
                <a:solidFill>
                  <a:srgbClr val="0070C0"/>
                </a:solidFill>
                <a:latin typeface="Times Neue Roman"/>
              </a:rPr>
              <a:t>xếp</a:t>
            </a:r>
            <a:r>
              <a:rPr lang="en-US" sz="4000" dirty="0">
                <a:solidFill>
                  <a:srgbClr val="0070C0"/>
                </a:solidFill>
                <a:latin typeface="Times Neue Roman"/>
              </a:rPr>
              <a:t> </a:t>
            </a:r>
            <a:r>
              <a:rPr lang="en-US" sz="4000" dirty="0" err="1">
                <a:solidFill>
                  <a:srgbClr val="0070C0"/>
                </a:solidFill>
                <a:latin typeface="Times Neue Roman"/>
              </a:rPr>
              <a:t>thành</a:t>
            </a:r>
            <a:r>
              <a:rPr lang="en-US" sz="4000" dirty="0">
                <a:solidFill>
                  <a:srgbClr val="0070C0"/>
                </a:solidFill>
                <a:latin typeface="Times Neue Roman"/>
              </a:rPr>
              <a:t> </a:t>
            </a:r>
            <a:r>
              <a:rPr lang="en-US" sz="4000" dirty="0" err="1">
                <a:solidFill>
                  <a:srgbClr val="0070C0"/>
                </a:solidFill>
                <a:latin typeface="Times Neue Roman"/>
              </a:rPr>
              <a:t>cột</a:t>
            </a:r>
            <a:r>
              <a:rPr lang="en-US" sz="4000" dirty="0">
                <a:solidFill>
                  <a:srgbClr val="0070C0"/>
                </a:solidFill>
                <a:latin typeface="Times Neue Roman"/>
              </a:rPr>
              <a:t>, </a:t>
            </a:r>
            <a:r>
              <a:rPr lang="en-US" sz="4000" dirty="0" err="1">
                <a:solidFill>
                  <a:srgbClr val="0070C0"/>
                </a:solidFill>
                <a:latin typeface="Times Neue Roman"/>
              </a:rPr>
              <a:t>theo</a:t>
            </a:r>
            <a:r>
              <a:rPr lang="en-US" sz="4000" dirty="0">
                <a:solidFill>
                  <a:srgbClr val="0070C0"/>
                </a:solidFill>
                <a:latin typeface="Times Neue Roman"/>
              </a:rPr>
              <a:t> </a:t>
            </a:r>
            <a:r>
              <a:rPr lang="en-US" sz="4000" dirty="0" err="1">
                <a:solidFill>
                  <a:srgbClr val="0070C0"/>
                </a:solidFill>
                <a:latin typeface="Times Neue Roman"/>
              </a:rPr>
              <a:t>chiều</a:t>
            </a:r>
            <a:r>
              <a:rPr lang="en-US" sz="4000" dirty="0">
                <a:solidFill>
                  <a:srgbClr val="0070C0"/>
                </a:solidFill>
                <a:latin typeface="Times Neue Roman"/>
              </a:rPr>
              <a:t> </a:t>
            </a:r>
            <a:r>
              <a:rPr lang="en-US" sz="4000" dirty="0" err="1">
                <a:solidFill>
                  <a:srgbClr val="0070C0"/>
                </a:solidFill>
                <a:latin typeface="Times Neue Roman"/>
              </a:rPr>
              <a:t>tăng</a:t>
            </a:r>
            <a:r>
              <a:rPr lang="en-US" sz="4000" dirty="0">
                <a:solidFill>
                  <a:srgbClr val="0070C0"/>
                </a:solidFill>
                <a:latin typeface="Times Neue Roman"/>
              </a:rPr>
              <a:t> </a:t>
            </a:r>
            <a:r>
              <a:rPr lang="en-US" sz="4000" dirty="0" err="1">
                <a:solidFill>
                  <a:srgbClr val="0070C0"/>
                </a:solidFill>
                <a:latin typeface="Times Neue Roman"/>
              </a:rPr>
              <a:t>dần</a:t>
            </a:r>
            <a:r>
              <a:rPr lang="en-US" sz="4000" dirty="0">
                <a:solidFill>
                  <a:srgbClr val="0070C0"/>
                </a:solidFill>
                <a:latin typeface="Times Neue Roman"/>
              </a:rPr>
              <a:t> </a:t>
            </a:r>
            <a:r>
              <a:rPr lang="en-US" sz="4000" dirty="0" err="1">
                <a:solidFill>
                  <a:srgbClr val="0070C0"/>
                </a:solidFill>
                <a:latin typeface="Times Neue Roman"/>
              </a:rPr>
              <a:t>về</a:t>
            </a:r>
            <a:r>
              <a:rPr lang="en-US" sz="4000" dirty="0">
                <a:solidFill>
                  <a:srgbClr val="0070C0"/>
                </a:solidFill>
                <a:latin typeface="Times Neue Roman"/>
              </a:rPr>
              <a:t> </a:t>
            </a:r>
            <a:r>
              <a:rPr lang="en-US" sz="4000" dirty="0" err="1">
                <a:solidFill>
                  <a:srgbClr val="0070C0"/>
                </a:solidFill>
                <a:latin typeface="Times Neue Roman"/>
              </a:rPr>
              <a:t>điện</a:t>
            </a:r>
            <a:r>
              <a:rPr lang="en-US" sz="4000" dirty="0">
                <a:solidFill>
                  <a:srgbClr val="0070C0"/>
                </a:solidFill>
                <a:latin typeface="Times Neue Roman"/>
              </a:rPr>
              <a:t> </a:t>
            </a:r>
            <a:r>
              <a:rPr lang="en-US" sz="4000" dirty="0" err="1">
                <a:solidFill>
                  <a:srgbClr val="0070C0"/>
                </a:solidFill>
                <a:latin typeface="Times Neue Roman"/>
              </a:rPr>
              <a:t>tích</a:t>
            </a:r>
            <a:r>
              <a:rPr lang="en-US" sz="4000" dirty="0">
                <a:solidFill>
                  <a:srgbClr val="0070C0"/>
                </a:solidFill>
                <a:latin typeface="Times Neue Roman"/>
              </a:rPr>
              <a:t> </a:t>
            </a:r>
            <a:r>
              <a:rPr lang="en-US" sz="4000" dirty="0" err="1">
                <a:solidFill>
                  <a:srgbClr val="0070C0"/>
                </a:solidFill>
                <a:latin typeface="Times Neue Roman"/>
              </a:rPr>
              <a:t>hạt</a:t>
            </a:r>
            <a:r>
              <a:rPr lang="en-US" sz="4000" dirty="0">
                <a:solidFill>
                  <a:srgbClr val="0070C0"/>
                </a:solidFill>
                <a:latin typeface="Times Neue Roman"/>
              </a:rPr>
              <a:t> </a:t>
            </a:r>
            <a:r>
              <a:rPr lang="en-US" sz="4000" dirty="0" err="1">
                <a:solidFill>
                  <a:srgbClr val="0070C0"/>
                </a:solidFill>
                <a:latin typeface="Times Neue Roman"/>
              </a:rPr>
              <a:t>nhân</a:t>
            </a:r>
            <a:r>
              <a:rPr lang="en-US" sz="4000" dirty="0">
                <a:solidFill>
                  <a:srgbClr val="0070C0"/>
                </a:solidFill>
                <a:latin typeface="Times Neue Roman"/>
              </a:rPr>
              <a:t>.</a:t>
            </a:r>
          </a:p>
          <a:p>
            <a:pPr>
              <a:lnSpc>
                <a:spcPts val="4759"/>
              </a:lnSpc>
            </a:pPr>
            <a:endParaRPr lang="en-US" sz="4000" dirty="0">
              <a:solidFill>
                <a:srgbClr val="0070C0"/>
              </a:solidFill>
              <a:latin typeface="Times Neue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a:off x="1881380" y="583967"/>
            <a:ext cx="14383068" cy="448841"/>
          </a:xfrm>
          <a:prstGeom prst="rect">
            <a:avLst/>
          </a:prstGeom>
        </p:spPr>
        <p:txBody>
          <a:bodyPr lIns="0" tIns="0" rIns="0" bIns="0" rtlCol="0" anchor="t">
            <a:spAutoFit/>
          </a:bodyPr>
          <a:lstStyle/>
          <a:p>
            <a:pPr algn="ctr">
              <a:lnSpc>
                <a:spcPts val="3498"/>
              </a:lnSpc>
            </a:pPr>
            <a:r>
              <a:rPr lang="en-US" sz="3600">
                <a:solidFill>
                  <a:srgbClr val="C00000"/>
                </a:solidFill>
                <a:latin typeface="Times Neue Roman Bold"/>
              </a:rPr>
              <a:t>BÀI 4: SƠ LƯỢC BẢNG TUẦN HOÀN CÁC NGUYÊN TỐ HÓA HỌC</a:t>
            </a:r>
          </a:p>
        </p:txBody>
      </p:sp>
      <p:sp>
        <p:nvSpPr>
          <p:cNvPr id="9" name="TextBox 9"/>
          <p:cNvSpPr txBox="1"/>
          <p:nvPr/>
        </p:nvSpPr>
        <p:spPr>
          <a:xfrm>
            <a:off x="7592884" y="4760339"/>
            <a:ext cx="112216" cy="615553"/>
          </a:xfrm>
          <a:prstGeom prst="rect">
            <a:avLst/>
          </a:prstGeom>
        </p:spPr>
        <p:txBody>
          <a:bodyPr lIns="0" tIns="0" rIns="0" bIns="0" rtlCol="0" anchor="t">
            <a:spAutoFit/>
          </a:bodyPr>
          <a:lstStyle/>
          <a:p>
            <a:pPr algn="ctr">
              <a:lnSpc>
                <a:spcPts val="4759"/>
              </a:lnSpc>
            </a:pPr>
            <a:r>
              <a:rPr lang="en-US" sz="3400">
                <a:solidFill>
                  <a:srgbClr val="C00000"/>
                </a:solidFill>
                <a:latin typeface="Noto Sans"/>
              </a:rPr>
              <a:t> </a:t>
            </a:r>
          </a:p>
        </p:txBody>
      </p:sp>
      <p:sp>
        <p:nvSpPr>
          <p:cNvPr id="10" name="TextBox 10"/>
          <p:cNvSpPr txBox="1"/>
          <p:nvPr/>
        </p:nvSpPr>
        <p:spPr>
          <a:xfrm>
            <a:off x="1276573" y="1342769"/>
            <a:ext cx="12703458" cy="1231106"/>
          </a:xfrm>
          <a:prstGeom prst="rect">
            <a:avLst/>
          </a:prstGeom>
        </p:spPr>
        <p:txBody>
          <a:bodyPr lIns="0" tIns="0" rIns="0" bIns="0" rtlCol="0" anchor="t">
            <a:spAutoFit/>
          </a:bodyPr>
          <a:lstStyle/>
          <a:p>
            <a:pPr algn="ctr">
              <a:lnSpc>
                <a:spcPts val="4759"/>
              </a:lnSpc>
            </a:pPr>
            <a:r>
              <a:rPr lang="en-US" sz="3400">
                <a:solidFill>
                  <a:srgbClr val="C00000"/>
                </a:solidFill>
                <a:latin typeface="Times Neue Roman"/>
              </a:rPr>
              <a:t>1. Nguyên tắc xây dựng bảng tuần hoàn các nguyên tố hóa học</a:t>
            </a:r>
          </a:p>
          <a:p>
            <a:pPr algn="ctr">
              <a:lnSpc>
                <a:spcPts val="4759"/>
              </a:lnSpc>
            </a:pPr>
            <a:endParaRPr lang="en-US" sz="3400">
              <a:solidFill>
                <a:srgbClr val="C00000"/>
              </a:solidFill>
              <a:latin typeface="Times Neue Roman"/>
            </a:endParaRPr>
          </a:p>
        </p:txBody>
      </p:sp>
      <p:sp>
        <p:nvSpPr>
          <p:cNvPr id="11" name="TextBox 11"/>
          <p:cNvSpPr txBox="1"/>
          <p:nvPr/>
        </p:nvSpPr>
        <p:spPr>
          <a:xfrm>
            <a:off x="2161436" y="1931669"/>
            <a:ext cx="18073764" cy="1205458"/>
          </a:xfrm>
          <a:prstGeom prst="rect">
            <a:avLst/>
          </a:prstGeom>
        </p:spPr>
        <p:txBody>
          <a:bodyPr lIns="0" tIns="0" rIns="0" bIns="0" rtlCol="0" anchor="t">
            <a:spAutoFit/>
          </a:bodyPr>
          <a:lstStyle/>
          <a:p>
            <a:pPr>
              <a:lnSpc>
                <a:spcPts val="4704"/>
              </a:lnSpc>
            </a:pPr>
            <a:r>
              <a:rPr lang="en-US" sz="3400" dirty="0">
                <a:solidFill>
                  <a:srgbClr val="C00000"/>
                </a:solidFill>
                <a:latin typeface="Times Neue Roman"/>
              </a:rPr>
              <a:t>2. </a:t>
            </a:r>
            <a:r>
              <a:rPr lang="en-US" sz="3400" dirty="0" err="1">
                <a:solidFill>
                  <a:srgbClr val="C00000"/>
                </a:solidFill>
                <a:latin typeface="Times Neue Roman"/>
              </a:rPr>
              <a:t>Cấu</a:t>
            </a:r>
            <a:r>
              <a:rPr lang="en-US" sz="3400" dirty="0">
                <a:solidFill>
                  <a:srgbClr val="C00000"/>
                </a:solidFill>
                <a:latin typeface="Times Neue Roman"/>
              </a:rPr>
              <a:t> </a:t>
            </a:r>
            <a:r>
              <a:rPr lang="en-US" sz="3400" dirty="0" err="1">
                <a:solidFill>
                  <a:srgbClr val="C00000"/>
                </a:solidFill>
                <a:latin typeface="Times Neue Roman"/>
              </a:rPr>
              <a:t>tạo</a:t>
            </a:r>
            <a:r>
              <a:rPr lang="en-US" sz="3400" dirty="0">
                <a:solidFill>
                  <a:srgbClr val="C00000"/>
                </a:solidFill>
                <a:latin typeface="Times Neue Roman"/>
              </a:rPr>
              <a:t> </a:t>
            </a:r>
            <a:r>
              <a:rPr lang="en-US" sz="3400" dirty="0" err="1">
                <a:solidFill>
                  <a:srgbClr val="C00000"/>
                </a:solidFill>
                <a:latin typeface="Times Neue Roman"/>
              </a:rPr>
              <a:t>bảng</a:t>
            </a:r>
            <a:r>
              <a:rPr lang="en-US" sz="3400" dirty="0">
                <a:solidFill>
                  <a:srgbClr val="C00000"/>
                </a:solidFill>
                <a:latin typeface="Times Neue Roman"/>
              </a:rPr>
              <a:t> </a:t>
            </a:r>
            <a:r>
              <a:rPr lang="en-US" sz="3400" dirty="0" err="1">
                <a:solidFill>
                  <a:srgbClr val="C00000"/>
                </a:solidFill>
                <a:latin typeface="Times Neue Roman"/>
              </a:rPr>
              <a:t>tuần</a:t>
            </a:r>
            <a:r>
              <a:rPr lang="en-US" sz="3400" dirty="0">
                <a:solidFill>
                  <a:srgbClr val="C00000"/>
                </a:solidFill>
                <a:latin typeface="Times Neue Roman"/>
              </a:rPr>
              <a:t> </a:t>
            </a:r>
            <a:r>
              <a:rPr lang="en-US" sz="3400" dirty="0" err="1">
                <a:solidFill>
                  <a:srgbClr val="C00000"/>
                </a:solidFill>
                <a:latin typeface="Times Neue Roman"/>
              </a:rPr>
              <a:t>hoàn</a:t>
            </a:r>
            <a:r>
              <a:rPr lang="en-US" sz="3400" dirty="0">
                <a:solidFill>
                  <a:srgbClr val="C00000"/>
                </a:solidFill>
                <a:latin typeface="Times Neue Roman"/>
              </a:rPr>
              <a:t> </a:t>
            </a:r>
            <a:r>
              <a:rPr lang="en-US" sz="3400" dirty="0" err="1">
                <a:solidFill>
                  <a:srgbClr val="C00000"/>
                </a:solidFill>
                <a:latin typeface="Times Neue Roman"/>
              </a:rPr>
              <a:t>các</a:t>
            </a:r>
            <a:r>
              <a:rPr lang="en-US" sz="3400" dirty="0">
                <a:solidFill>
                  <a:srgbClr val="C00000"/>
                </a:solidFill>
                <a:latin typeface="Times Neue Roman"/>
              </a:rPr>
              <a:t> </a:t>
            </a:r>
            <a:r>
              <a:rPr lang="en-US" sz="3400" dirty="0" err="1">
                <a:solidFill>
                  <a:srgbClr val="C00000"/>
                </a:solidFill>
                <a:latin typeface="Times Neue Roman"/>
              </a:rPr>
              <a:t>nguyên</a:t>
            </a:r>
            <a:r>
              <a:rPr lang="en-US" sz="3400" dirty="0">
                <a:solidFill>
                  <a:srgbClr val="C00000"/>
                </a:solidFill>
                <a:latin typeface="Times Neue Roman"/>
              </a:rPr>
              <a:t> </a:t>
            </a:r>
            <a:r>
              <a:rPr lang="en-US" sz="3400" dirty="0" err="1">
                <a:solidFill>
                  <a:srgbClr val="C00000"/>
                </a:solidFill>
                <a:latin typeface="Times Neue Roman"/>
              </a:rPr>
              <a:t>tố</a:t>
            </a:r>
            <a:r>
              <a:rPr lang="en-US" sz="3400" dirty="0">
                <a:solidFill>
                  <a:srgbClr val="C00000"/>
                </a:solidFill>
                <a:latin typeface="Times Neue Roman"/>
              </a:rPr>
              <a:t> </a:t>
            </a:r>
            <a:r>
              <a:rPr lang="en-US" sz="3400" dirty="0" err="1">
                <a:solidFill>
                  <a:srgbClr val="C00000"/>
                </a:solidFill>
                <a:latin typeface="Times Neue Roman"/>
              </a:rPr>
              <a:t>hóa</a:t>
            </a:r>
            <a:r>
              <a:rPr lang="en-US" sz="3400" dirty="0">
                <a:solidFill>
                  <a:srgbClr val="C00000"/>
                </a:solidFill>
                <a:latin typeface="Times Neue Roman"/>
              </a:rPr>
              <a:t> </a:t>
            </a:r>
            <a:r>
              <a:rPr lang="en-US" sz="3400" dirty="0" err="1">
                <a:solidFill>
                  <a:srgbClr val="C00000"/>
                </a:solidFill>
                <a:latin typeface="Times Neue Roman"/>
              </a:rPr>
              <a:t>học</a:t>
            </a:r>
            <a:endParaRPr lang="en-US" sz="3400" dirty="0">
              <a:solidFill>
                <a:srgbClr val="C00000"/>
              </a:solidFill>
              <a:latin typeface="Times Neue Roman"/>
            </a:endParaRPr>
          </a:p>
          <a:p>
            <a:pPr>
              <a:lnSpc>
                <a:spcPts val="4704"/>
              </a:lnSpc>
            </a:pPr>
            <a:endParaRPr lang="en-US" sz="3400" dirty="0">
              <a:solidFill>
                <a:srgbClr val="C00000"/>
              </a:solidFill>
              <a:latin typeface="Times Neue Roman"/>
            </a:endParaRPr>
          </a:p>
        </p:txBody>
      </p:sp>
      <p:sp>
        <p:nvSpPr>
          <p:cNvPr id="15" name="TextBox 15"/>
          <p:cNvSpPr txBox="1"/>
          <p:nvPr/>
        </p:nvSpPr>
        <p:spPr>
          <a:xfrm>
            <a:off x="6331365" y="6578605"/>
            <a:ext cx="9526" cy="615553"/>
          </a:xfrm>
          <a:prstGeom prst="rect">
            <a:avLst/>
          </a:prstGeom>
        </p:spPr>
        <p:txBody>
          <a:bodyPr lIns="0" tIns="0" rIns="0" bIns="0" rtlCol="0" anchor="t">
            <a:spAutoFit/>
          </a:bodyPr>
          <a:lstStyle/>
          <a:p>
            <a:pPr algn="ctr">
              <a:lnSpc>
                <a:spcPts val="4759"/>
              </a:lnSpc>
            </a:pPr>
            <a:endParaRPr>
              <a:solidFill>
                <a:srgbClr val="C00000"/>
              </a:solidFill>
            </a:endParaRPr>
          </a:p>
        </p:txBody>
      </p:sp>
      <p:sp>
        <p:nvSpPr>
          <p:cNvPr id="17" name="TextBox 17"/>
          <p:cNvSpPr txBox="1"/>
          <p:nvPr/>
        </p:nvSpPr>
        <p:spPr>
          <a:xfrm>
            <a:off x="5177009" y="6489941"/>
            <a:ext cx="9526" cy="615553"/>
          </a:xfrm>
          <a:prstGeom prst="rect">
            <a:avLst/>
          </a:prstGeom>
        </p:spPr>
        <p:txBody>
          <a:bodyPr lIns="0" tIns="0" rIns="0" bIns="0" rtlCol="0" anchor="t">
            <a:spAutoFit/>
          </a:bodyPr>
          <a:lstStyle/>
          <a:p>
            <a:pPr algn="ctr">
              <a:lnSpc>
                <a:spcPts val="4759"/>
              </a:lnSpc>
            </a:pPr>
            <a:endParaRPr>
              <a:solidFill>
                <a:srgbClr val="C00000"/>
              </a:solidFill>
            </a:endParaRPr>
          </a:p>
        </p:txBody>
      </p:sp>
      <p:sp>
        <p:nvSpPr>
          <p:cNvPr id="19" name="TextBox 19"/>
          <p:cNvSpPr txBox="1"/>
          <p:nvPr/>
        </p:nvSpPr>
        <p:spPr>
          <a:xfrm>
            <a:off x="2336399" y="2922543"/>
            <a:ext cx="10512970" cy="1231106"/>
          </a:xfrm>
          <a:prstGeom prst="rect">
            <a:avLst/>
          </a:prstGeom>
        </p:spPr>
        <p:txBody>
          <a:bodyPr lIns="0" tIns="0" rIns="0" bIns="0" rtlCol="0" anchor="t">
            <a:spAutoFit/>
          </a:bodyPr>
          <a:lstStyle/>
          <a:p>
            <a:pPr>
              <a:lnSpc>
                <a:spcPts val="4759"/>
              </a:lnSpc>
            </a:pPr>
            <a:r>
              <a:rPr lang="en-US" sz="3400" dirty="0">
                <a:solidFill>
                  <a:srgbClr val="C00000"/>
                </a:solidFill>
                <a:latin typeface="Times Neue Roman"/>
              </a:rPr>
              <a:t>3.Các </a:t>
            </a:r>
            <a:r>
              <a:rPr lang="en-US" sz="3400" dirty="0" err="1">
                <a:solidFill>
                  <a:srgbClr val="C00000"/>
                </a:solidFill>
                <a:latin typeface="Times Neue Roman"/>
              </a:rPr>
              <a:t>nguyên</a:t>
            </a:r>
            <a:r>
              <a:rPr lang="en-US" sz="3400" dirty="0">
                <a:solidFill>
                  <a:srgbClr val="C00000"/>
                </a:solidFill>
                <a:latin typeface="Times Neue Roman"/>
              </a:rPr>
              <a:t> </a:t>
            </a:r>
            <a:r>
              <a:rPr lang="en-US" sz="3400" dirty="0" err="1">
                <a:solidFill>
                  <a:srgbClr val="C00000"/>
                </a:solidFill>
                <a:latin typeface="Times Neue Roman"/>
              </a:rPr>
              <a:t>tố</a:t>
            </a:r>
            <a:r>
              <a:rPr lang="en-US" sz="3400" dirty="0">
                <a:solidFill>
                  <a:srgbClr val="C00000"/>
                </a:solidFill>
                <a:latin typeface="Times Neue Roman"/>
              </a:rPr>
              <a:t> </a:t>
            </a:r>
            <a:r>
              <a:rPr lang="en-US" sz="3400" dirty="0" err="1">
                <a:solidFill>
                  <a:srgbClr val="C00000"/>
                </a:solidFill>
                <a:latin typeface="Times Neue Roman"/>
              </a:rPr>
              <a:t>kim</a:t>
            </a:r>
            <a:r>
              <a:rPr lang="en-US" sz="3400" dirty="0">
                <a:solidFill>
                  <a:srgbClr val="C00000"/>
                </a:solidFill>
                <a:latin typeface="Times Neue Roman"/>
              </a:rPr>
              <a:t> </a:t>
            </a:r>
            <a:r>
              <a:rPr lang="en-US" sz="3400" dirty="0" err="1">
                <a:solidFill>
                  <a:srgbClr val="C00000"/>
                </a:solidFill>
                <a:latin typeface="Times Neue Roman"/>
              </a:rPr>
              <a:t>loại</a:t>
            </a:r>
            <a:endParaRPr lang="en-US" sz="3400" dirty="0">
              <a:solidFill>
                <a:srgbClr val="C00000"/>
              </a:solidFill>
              <a:latin typeface="Times Neue Roman"/>
            </a:endParaRPr>
          </a:p>
          <a:p>
            <a:pPr>
              <a:lnSpc>
                <a:spcPts val="4759"/>
              </a:lnSpc>
            </a:pPr>
            <a:endParaRPr lang="en-US" sz="3400" dirty="0">
              <a:solidFill>
                <a:srgbClr val="C00000"/>
              </a:solidFill>
              <a:latin typeface="Times Neue Roman"/>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rot="711410">
            <a:off x="5928395" y="7126145"/>
            <a:ext cx="9526" cy="615553"/>
          </a:xfrm>
          <a:prstGeom prst="rect">
            <a:avLst/>
          </a:prstGeom>
        </p:spPr>
        <p:txBody>
          <a:bodyPr lIns="0" tIns="0" rIns="0" bIns="0" rtlCol="0" anchor="t">
            <a:spAutoFit/>
          </a:bodyPr>
          <a:lstStyle/>
          <a:p>
            <a:pPr algn="ctr">
              <a:lnSpc>
                <a:spcPts val="4759"/>
              </a:lnSpc>
            </a:pPr>
            <a:endParaRPr>
              <a:solidFill>
                <a:srgbClr val="C00000"/>
              </a:solidFill>
            </a:endParaRPr>
          </a:p>
        </p:txBody>
      </p:sp>
      <p:sp>
        <p:nvSpPr>
          <p:cNvPr id="9" name="AutoShape 9"/>
          <p:cNvSpPr/>
          <p:nvPr/>
        </p:nvSpPr>
        <p:spPr>
          <a:xfrm rot="-2549145">
            <a:off x="-21858692" y="5214939"/>
            <a:ext cx="3944976" cy="0"/>
          </a:xfrm>
          <a:prstGeom prst="line">
            <a:avLst/>
          </a:prstGeom>
          <a:ln w="47625" cap="flat">
            <a:solidFill>
              <a:srgbClr val="000000"/>
            </a:solidFill>
            <a:prstDash val="solid"/>
            <a:headEnd type="none" w="sm" len="sm"/>
            <a:tailEnd type="none" w="sm" len="sm"/>
          </a:ln>
        </p:spPr>
      </p:sp>
      <p:sp>
        <p:nvSpPr>
          <p:cNvPr id="12" name="TextBox 12"/>
          <p:cNvSpPr txBox="1"/>
          <p:nvPr/>
        </p:nvSpPr>
        <p:spPr>
          <a:xfrm>
            <a:off x="7592884" y="4760339"/>
            <a:ext cx="112216" cy="615553"/>
          </a:xfrm>
          <a:prstGeom prst="rect">
            <a:avLst/>
          </a:prstGeom>
        </p:spPr>
        <p:txBody>
          <a:bodyPr lIns="0" tIns="0" rIns="0" bIns="0" rtlCol="0" anchor="t">
            <a:spAutoFit/>
          </a:bodyPr>
          <a:lstStyle/>
          <a:p>
            <a:pPr algn="ctr">
              <a:lnSpc>
                <a:spcPts val="4759"/>
              </a:lnSpc>
            </a:pPr>
            <a:r>
              <a:rPr lang="en-US" sz="3400">
                <a:solidFill>
                  <a:srgbClr val="C00000"/>
                </a:solidFill>
                <a:latin typeface="Noto Sans"/>
              </a:rPr>
              <a:t> </a:t>
            </a:r>
          </a:p>
        </p:txBody>
      </p:sp>
      <p:sp>
        <p:nvSpPr>
          <p:cNvPr id="16" name="TextBox 16"/>
          <p:cNvSpPr txBox="1"/>
          <p:nvPr/>
        </p:nvSpPr>
        <p:spPr>
          <a:xfrm>
            <a:off x="6331365" y="6578605"/>
            <a:ext cx="9526" cy="615553"/>
          </a:xfrm>
          <a:prstGeom prst="rect">
            <a:avLst/>
          </a:prstGeom>
        </p:spPr>
        <p:txBody>
          <a:bodyPr lIns="0" tIns="0" rIns="0" bIns="0" rtlCol="0" anchor="t">
            <a:spAutoFit/>
          </a:bodyPr>
          <a:lstStyle/>
          <a:p>
            <a:pPr algn="ctr">
              <a:lnSpc>
                <a:spcPts val="4759"/>
              </a:lnSpc>
            </a:pPr>
            <a:endParaRPr>
              <a:solidFill>
                <a:srgbClr val="C00000"/>
              </a:solidFill>
            </a:endParaRPr>
          </a:p>
        </p:txBody>
      </p:sp>
      <p:sp>
        <p:nvSpPr>
          <p:cNvPr id="18" name="TextBox 18"/>
          <p:cNvSpPr txBox="1"/>
          <p:nvPr/>
        </p:nvSpPr>
        <p:spPr>
          <a:xfrm>
            <a:off x="1447800" y="814189"/>
            <a:ext cx="14171644" cy="571695"/>
          </a:xfrm>
          <a:prstGeom prst="rect">
            <a:avLst/>
          </a:prstGeom>
        </p:spPr>
        <p:txBody>
          <a:bodyPr lIns="0" tIns="0" rIns="0" bIns="0" rtlCol="0" anchor="t">
            <a:spAutoFit/>
          </a:bodyPr>
          <a:lstStyle/>
          <a:p>
            <a:pPr algn="ctr">
              <a:lnSpc>
                <a:spcPts val="4759"/>
              </a:lnSpc>
            </a:pPr>
            <a:r>
              <a:rPr lang="en-US" sz="3400" dirty="0" err="1">
                <a:latin typeface="Times Neue Roman"/>
              </a:rPr>
              <a:t>Thảo</a:t>
            </a:r>
            <a:r>
              <a:rPr lang="en-US" sz="3400" dirty="0">
                <a:latin typeface="Times Neue Roman"/>
              </a:rPr>
              <a:t> </a:t>
            </a:r>
            <a:r>
              <a:rPr lang="en-US" sz="3400" dirty="0" err="1">
                <a:latin typeface="Times Neue Roman"/>
              </a:rPr>
              <a:t>luận</a:t>
            </a:r>
            <a:r>
              <a:rPr lang="en-US" sz="3400" dirty="0">
                <a:latin typeface="Times Neue Roman"/>
              </a:rPr>
              <a:t> </a:t>
            </a:r>
            <a:r>
              <a:rPr lang="en-US" sz="3400" dirty="0" err="1">
                <a:latin typeface="Times Neue Roman"/>
              </a:rPr>
              <a:t>nhóm</a:t>
            </a:r>
            <a:r>
              <a:rPr lang="en-US" sz="3400" dirty="0">
                <a:latin typeface="Times Neue Roman"/>
              </a:rPr>
              <a:t>, </a:t>
            </a:r>
            <a:r>
              <a:rPr lang="en-US" sz="3400" dirty="0" err="1">
                <a:latin typeface="Times Neue Roman"/>
              </a:rPr>
              <a:t>hoàn</a:t>
            </a:r>
            <a:r>
              <a:rPr lang="en-US" sz="3400" dirty="0">
                <a:latin typeface="Times Neue Roman"/>
              </a:rPr>
              <a:t> </a:t>
            </a:r>
            <a:r>
              <a:rPr lang="en-US" sz="3400" dirty="0" err="1">
                <a:latin typeface="Times Neue Roman"/>
              </a:rPr>
              <a:t>thành</a:t>
            </a:r>
            <a:r>
              <a:rPr lang="en-US" sz="3400" dirty="0">
                <a:latin typeface="Times Neue Roman"/>
              </a:rPr>
              <a:t> </a:t>
            </a:r>
            <a:r>
              <a:rPr lang="en-US" sz="3400" dirty="0" err="1">
                <a:latin typeface="Times Neue Roman"/>
              </a:rPr>
              <a:t>phiếu</a:t>
            </a:r>
            <a:r>
              <a:rPr lang="en-US" sz="3400" dirty="0">
                <a:latin typeface="Times Neue Roman"/>
              </a:rPr>
              <a:t> </a:t>
            </a:r>
            <a:r>
              <a:rPr lang="en-US" sz="3400" dirty="0" err="1">
                <a:latin typeface="Times Neue Roman"/>
              </a:rPr>
              <a:t>học</a:t>
            </a:r>
            <a:r>
              <a:rPr lang="en-US" sz="3400" dirty="0">
                <a:latin typeface="Times Neue Roman"/>
              </a:rPr>
              <a:t> </a:t>
            </a:r>
            <a:r>
              <a:rPr lang="en-US" sz="3400" dirty="0" err="1">
                <a:latin typeface="Times Neue Roman"/>
              </a:rPr>
              <a:t>tập</a:t>
            </a:r>
            <a:r>
              <a:rPr lang="en-US" sz="3400" dirty="0">
                <a:latin typeface="Times Neue Roman"/>
              </a:rPr>
              <a:t> </a:t>
            </a:r>
            <a:r>
              <a:rPr lang="en-US" sz="3400" dirty="0" err="1">
                <a:latin typeface="Times Neue Roman"/>
              </a:rPr>
              <a:t>sau</a:t>
            </a:r>
            <a:r>
              <a:rPr lang="en-US" sz="3400" dirty="0">
                <a:latin typeface="Times Neue Roman"/>
              </a:rPr>
              <a:t>    </a:t>
            </a:r>
          </a:p>
        </p:txBody>
      </p:sp>
      <p:sp>
        <p:nvSpPr>
          <p:cNvPr id="21" name="TextBox 21"/>
          <p:cNvSpPr txBox="1"/>
          <p:nvPr/>
        </p:nvSpPr>
        <p:spPr>
          <a:xfrm>
            <a:off x="257143" y="2338641"/>
            <a:ext cx="17697514" cy="1231106"/>
          </a:xfrm>
          <a:prstGeom prst="rect">
            <a:avLst/>
          </a:prstGeom>
        </p:spPr>
        <p:txBody>
          <a:bodyPr lIns="0" tIns="0" rIns="0" bIns="0" rtlCol="0" anchor="t">
            <a:spAutoFit/>
          </a:bodyPr>
          <a:lstStyle/>
          <a:p>
            <a:pPr>
              <a:lnSpc>
                <a:spcPts val="4759"/>
              </a:lnSpc>
            </a:pPr>
            <a:r>
              <a:rPr lang="en-US" sz="3400" dirty="0">
                <a:solidFill>
                  <a:srgbClr val="0070C0"/>
                </a:solidFill>
                <a:latin typeface="Times Neue Roman"/>
              </a:rPr>
              <a:t>                                                                  PHIẾU HỌC TẬP SỐ 1</a:t>
            </a:r>
          </a:p>
          <a:p>
            <a:pPr marL="367020" lvl="1">
              <a:lnSpc>
                <a:spcPts val="4759"/>
              </a:lnSpc>
            </a:pPr>
            <a:r>
              <a:rPr lang="en-US" sz="3400" dirty="0" err="1">
                <a:solidFill>
                  <a:srgbClr val="0070C0"/>
                </a:solidFill>
                <a:latin typeface="Times Neue Roman"/>
              </a:rPr>
              <a:t>Dựa</a:t>
            </a:r>
            <a:r>
              <a:rPr lang="en-US" sz="3400" dirty="0">
                <a:solidFill>
                  <a:srgbClr val="0070C0"/>
                </a:solidFill>
                <a:latin typeface="Times Neue Roman"/>
              </a:rPr>
              <a:t> </a:t>
            </a:r>
            <a:r>
              <a:rPr lang="en-US" sz="3400" dirty="0" err="1">
                <a:solidFill>
                  <a:srgbClr val="0070C0"/>
                </a:solidFill>
                <a:latin typeface="Times Neue Roman"/>
              </a:rPr>
              <a:t>vào</a:t>
            </a:r>
            <a:r>
              <a:rPr lang="en-US" sz="3400" dirty="0">
                <a:solidFill>
                  <a:srgbClr val="0070C0"/>
                </a:solidFill>
                <a:latin typeface="Times Neue Roman"/>
              </a:rPr>
              <a:t> </a:t>
            </a:r>
            <a:r>
              <a:rPr lang="en-US" sz="3400" dirty="0" err="1">
                <a:solidFill>
                  <a:srgbClr val="0070C0"/>
                </a:solidFill>
                <a:latin typeface="Times Neue Roman"/>
              </a:rPr>
              <a:t>bảng</a:t>
            </a:r>
            <a:r>
              <a:rPr lang="en-US" sz="3400" dirty="0">
                <a:solidFill>
                  <a:srgbClr val="0070C0"/>
                </a:solidFill>
                <a:latin typeface="Times Neue Roman"/>
              </a:rPr>
              <a:t> </a:t>
            </a:r>
            <a:r>
              <a:rPr lang="en-US" sz="3400" dirty="0" err="1">
                <a:solidFill>
                  <a:srgbClr val="0070C0"/>
                </a:solidFill>
                <a:latin typeface="Times Neue Roman"/>
              </a:rPr>
              <a:t>tuần</a:t>
            </a:r>
            <a:r>
              <a:rPr lang="en-US" sz="3400" dirty="0">
                <a:solidFill>
                  <a:srgbClr val="0070C0"/>
                </a:solidFill>
                <a:latin typeface="Times Neue Roman"/>
              </a:rPr>
              <a:t> </a:t>
            </a:r>
            <a:r>
              <a:rPr lang="en-US" sz="3400" dirty="0" err="1">
                <a:solidFill>
                  <a:srgbClr val="0070C0"/>
                </a:solidFill>
                <a:latin typeface="Times Neue Roman"/>
              </a:rPr>
              <a:t>hoàn</a:t>
            </a:r>
            <a:r>
              <a:rPr lang="en-US" sz="3400" dirty="0">
                <a:solidFill>
                  <a:srgbClr val="0070C0"/>
                </a:solidFill>
                <a:latin typeface="Times Neue Roman"/>
              </a:rPr>
              <a:t>, </a:t>
            </a:r>
            <a:r>
              <a:rPr lang="en-US" sz="3400" dirty="0" err="1">
                <a:solidFill>
                  <a:srgbClr val="0070C0"/>
                </a:solidFill>
                <a:latin typeface="Times Neue Roman"/>
              </a:rPr>
              <a:t>hãy</a:t>
            </a:r>
            <a:r>
              <a:rPr lang="en-US" sz="3400" dirty="0">
                <a:solidFill>
                  <a:srgbClr val="0070C0"/>
                </a:solidFill>
                <a:latin typeface="Times Neue Roman"/>
              </a:rPr>
              <a:t> </a:t>
            </a:r>
            <a:r>
              <a:rPr lang="en-US" sz="3400" dirty="0" err="1">
                <a:solidFill>
                  <a:srgbClr val="0070C0"/>
                </a:solidFill>
                <a:latin typeface="Times Neue Roman"/>
              </a:rPr>
              <a:t>cho</a:t>
            </a:r>
            <a:r>
              <a:rPr lang="en-US" sz="3400" dirty="0">
                <a:solidFill>
                  <a:srgbClr val="0070C0"/>
                </a:solidFill>
                <a:latin typeface="Times Neue Roman"/>
              </a:rPr>
              <a:t> </a:t>
            </a:r>
            <a:r>
              <a:rPr lang="en-US" sz="3400" dirty="0" err="1">
                <a:solidFill>
                  <a:srgbClr val="0070C0"/>
                </a:solidFill>
                <a:latin typeface="Times Neue Roman"/>
              </a:rPr>
              <a:t>biết</a:t>
            </a:r>
            <a:r>
              <a:rPr lang="en-US" sz="3400" dirty="0">
                <a:solidFill>
                  <a:srgbClr val="0070C0"/>
                </a:solidFill>
                <a:latin typeface="Times Neue Roman"/>
              </a:rPr>
              <a:t> </a:t>
            </a:r>
            <a:r>
              <a:rPr lang="en-US" sz="3400" dirty="0" err="1">
                <a:solidFill>
                  <a:srgbClr val="0070C0"/>
                </a:solidFill>
                <a:latin typeface="Times Neue Roman"/>
              </a:rPr>
              <a:t>vị</a:t>
            </a:r>
            <a:r>
              <a:rPr lang="en-US" sz="3400" dirty="0">
                <a:solidFill>
                  <a:srgbClr val="0070C0"/>
                </a:solidFill>
                <a:latin typeface="Times Neue Roman"/>
              </a:rPr>
              <a:t> </a:t>
            </a:r>
            <a:r>
              <a:rPr lang="en-US" sz="3400" dirty="0" err="1">
                <a:solidFill>
                  <a:srgbClr val="0070C0"/>
                </a:solidFill>
                <a:latin typeface="Times Neue Roman"/>
              </a:rPr>
              <a:t>trí</a:t>
            </a:r>
            <a:r>
              <a:rPr lang="en-US" sz="3400" dirty="0">
                <a:solidFill>
                  <a:srgbClr val="0070C0"/>
                </a:solidFill>
                <a:latin typeface="Times Neue Roman"/>
              </a:rPr>
              <a:t> (</a:t>
            </a:r>
            <a:r>
              <a:rPr lang="en-US" sz="3400" dirty="0" err="1">
                <a:solidFill>
                  <a:srgbClr val="0070C0"/>
                </a:solidFill>
                <a:latin typeface="Times Neue Roman"/>
              </a:rPr>
              <a:t>nhóm</a:t>
            </a:r>
            <a:r>
              <a:rPr lang="en-US" sz="3400" dirty="0">
                <a:solidFill>
                  <a:srgbClr val="0070C0"/>
                </a:solidFill>
                <a:latin typeface="Times Neue Roman"/>
              </a:rPr>
              <a:t>, </a:t>
            </a:r>
            <a:r>
              <a:rPr lang="en-US" sz="3400" dirty="0" err="1">
                <a:solidFill>
                  <a:srgbClr val="0070C0"/>
                </a:solidFill>
                <a:latin typeface="Times Neue Roman"/>
              </a:rPr>
              <a:t>chu</a:t>
            </a:r>
            <a:r>
              <a:rPr lang="en-US" sz="3400" dirty="0">
                <a:solidFill>
                  <a:srgbClr val="0070C0"/>
                </a:solidFill>
                <a:latin typeface="Times Neue Roman"/>
              </a:rPr>
              <a:t> </a:t>
            </a:r>
            <a:r>
              <a:rPr lang="en-US" sz="3400" dirty="0" err="1">
                <a:solidFill>
                  <a:srgbClr val="0070C0"/>
                </a:solidFill>
                <a:latin typeface="Times Neue Roman"/>
              </a:rPr>
              <a:t>kì</a:t>
            </a:r>
            <a:r>
              <a:rPr lang="en-US" sz="3400" dirty="0">
                <a:solidFill>
                  <a:srgbClr val="0070C0"/>
                </a:solidFill>
                <a:latin typeface="Times Neue Roman"/>
              </a:rPr>
              <a:t>) </a:t>
            </a:r>
            <a:r>
              <a:rPr lang="en-US" sz="3400" dirty="0" err="1">
                <a:solidFill>
                  <a:srgbClr val="0070C0"/>
                </a:solidFill>
                <a:latin typeface="Times Neue Roman"/>
              </a:rPr>
              <a:t>của</a:t>
            </a:r>
            <a:r>
              <a:rPr lang="en-US" sz="3400" dirty="0">
                <a:solidFill>
                  <a:srgbClr val="0070C0"/>
                </a:solidFill>
                <a:latin typeface="Times Neue Roman"/>
              </a:rPr>
              <a:t> </a:t>
            </a:r>
            <a:r>
              <a:rPr lang="en-US" sz="3400" dirty="0" err="1">
                <a:solidFill>
                  <a:srgbClr val="0070C0"/>
                </a:solidFill>
                <a:latin typeface="Times Neue Roman"/>
              </a:rPr>
              <a:t>các</a:t>
            </a:r>
            <a:r>
              <a:rPr lang="en-US" sz="3400" dirty="0">
                <a:solidFill>
                  <a:srgbClr val="0070C0"/>
                </a:solidFill>
                <a:latin typeface="Times Neue Roman"/>
              </a:rPr>
              <a:t> </a:t>
            </a:r>
            <a:r>
              <a:rPr lang="en-US" sz="3400" dirty="0" err="1">
                <a:solidFill>
                  <a:srgbClr val="0070C0"/>
                </a:solidFill>
                <a:latin typeface="Times Neue Roman"/>
              </a:rPr>
              <a:t>nguyên</a:t>
            </a:r>
            <a:r>
              <a:rPr lang="en-US" sz="3400" dirty="0">
                <a:solidFill>
                  <a:srgbClr val="0070C0"/>
                </a:solidFill>
                <a:latin typeface="Times Neue Roman"/>
              </a:rPr>
              <a:t> </a:t>
            </a:r>
            <a:r>
              <a:rPr lang="en-US" sz="3400" dirty="0" err="1">
                <a:solidFill>
                  <a:srgbClr val="0070C0"/>
                </a:solidFill>
                <a:latin typeface="Times Neue Roman"/>
              </a:rPr>
              <a:t>tố</a:t>
            </a:r>
            <a:r>
              <a:rPr lang="en-US" sz="3400" dirty="0">
                <a:solidFill>
                  <a:srgbClr val="0070C0"/>
                </a:solidFill>
                <a:latin typeface="Times Neue Roman"/>
              </a:rPr>
              <a:t> K, Mg, Al?</a:t>
            </a:r>
          </a:p>
        </p:txBody>
      </p:sp>
      <p:sp>
        <p:nvSpPr>
          <p:cNvPr id="22" name="TextBox 22"/>
          <p:cNvSpPr txBox="1"/>
          <p:nvPr/>
        </p:nvSpPr>
        <p:spPr>
          <a:xfrm>
            <a:off x="533400" y="5963051"/>
            <a:ext cx="17145000" cy="2462213"/>
          </a:xfrm>
          <a:prstGeom prst="rect">
            <a:avLst/>
          </a:prstGeom>
        </p:spPr>
        <p:txBody>
          <a:bodyPr wrap="square" lIns="0" tIns="0" rIns="0" bIns="0" rtlCol="0" anchor="t">
            <a:spAutoFit/>
          </a:bodyPr>
          <a:lstStyle/>
          <a:p>
            <a:pPr algn="ctr">
              <a:lnSpc>
                <a:spcPts val="4759"/>
              </a:lnSpc>
            </a:pPr>
            <a:r>
              <a:rPr lang="en-US" sz="3400" dirty="0">
                <a:solidFill>
                  <a:srgbClr val="0070C0"/>
                </a:solidFill>
                <a:latin typeface="Times Neue Roman"/>
              </a:rPr>
              <a:t> PHIẾU HỌC TẬP SỐ 2</a:t>
            </a:r>
          </a:p>
          <a:p>
            <a:pPr>
              <a:lnSpc>
                <a:spcPts val="4759"/>
              </a:lnSpc>
            </a:pPr>
            <a:r>
              <a:rPr lang="en-US" sz="3400" dirty="0">
                <a:solidFill>
                  <a:srgbClr val="0070C0"/>
                </a:solidFill>
                <a:latin typeface="Times Neue Roman"/>
              </a:rPr>
              <a:t> </a:t>
            </a:r>
            <a:r>
              <a:rPr lang="en-US" sz="3400" dirty="0" err="1">
                <a:solidFill>
                  <a:srgbClr val="0070C0"/>
                </a:solidFill>
                <a:latin typeface="Times Neue Roman"/>
              </a:rPr>
              <a:t>Một</a:t>
            </a:r>
            <a:r>
              <a:rPr lang="en-US" sz="3400" dirty="0">
                <a:solidFill>
                  <a:srgbClr val="0070C0"/>
                </a:solidFill>
                <a:latin typeface="Times Neue Roman"/>
              </a:rPr>
              <a:t> </a:t>
            </a:r>
            <a:r>
              <a:rPr lang="en-US" sz="3400" dirty="0" err="1">
                <a:solidFill>
                  <a:srgbClr val="0070C0"/>
                </a:solidFill>
                <a:latin typeface="Times Neue Roman"/>
              </a:rPr>
              <a:t>kim</a:t>
            </a:r>
            <a:r>
              <a:rPr lang="en-US" sz="3400" dirty="0">
                <a:solidFill>
                  <a:srgbClr val="0070C0"/>
                </a:solidFill>
                <a:latin typeface="Times Neue Roman"/>
              </a:rPr>
              <a:t> </a:t>
            </a:r>
            <a:r>
              <a:rPr lang="en-US" sz="3400" dirty="0" err="1">
                <a:solidFill>
                  <a:srgbClr val="0070C0"/>
                </a:solidFill>
                <a:latin typeface="Times Neue Roman"/>
              </a:rPr>
              <a:t>loại</a:t>
            </a:r>
            <a:r>
              <a:rPr lang="en-US" sz="3400" dirty="0">
                <a:solidFill>
                  <a:srgbClr val="0070C0"/>
                </a:solidFill>
                <a:latin typeface="Times Neue Roman"/>
              </a:rPr>
              <a:t> ở </a:t>
            </a:r>
            <a:r>
              <a:rPr lang="en-US" sz="3400" dirty="0" err="1">
                <a:solidFill>
                  <a:srgbClr val="0070C0"/>
                </a:solidFill>
                <a:latin typeface="Times Neue Roman"/>
              </a:rPr>
              <a:t>thể</a:t>
            </a:r>
            <a:r>
              <a:rPr lang="en-US" sz="3400" dirty="0">
                <a:solidFill>
                  <a:srgbClr val="0070C0"/>
                </a:solidFill>
                <a:latin typeface="Times Neue Roman"/>
              </a:rPr>
              <a:t> </a:t>
            </a:r>
            <a:r>
              <a:rPr lang="en-US" sz="3400" dirty="0" err="1">
                <a:solidFill>
                  <a:srgbClr val="0070C0"/>
                </a:solidFill>
                <a:latin typeface="Times Neue Roman"/>
              </a:rPr>
              <a:t>lỏng</a:t>
            </a:r>
            <a:r>
              <a:rPr lang="en-US" sz="3400" dirty="0">
                <a:solidFill>
                  <a:srgbClr val="0070C0"/>
                </a:solidFill>
                <a:latin typeface="Times Neue Roman"/>
              </a:rPr>
              <a:t> </a:t>
            </a:r>
            <a:r>
              <a:rPr lang="en-US" sz="3400" dirty="0" err="1">
                <a:solidFill>
                  <a:srgbClr val="0070C0"/>
                </a:solidFill>
                <a:latin typeface="Times Neue Roman"/>
              </a:rPr>
              <a:t>trong</a:t>
            </a:r>
            <a:r>
              <a:rPr lang="en-US" sz="3400" dirty="0">
                <a:solidFill>
                  <a:srgbClr val="0070C0"/>
                </a:solidFill>
                <a:latin typeface="Times Neue Roman"/>
              </a:rPr>
              <a:t> </a:t>
            </a:r>
            <a:r>
              <a:rPr lang="en-US" sz="3400" dirty="0" err="1">
                <a:solidFill>
                  <a:srgbClr val="0070C0"/>
                </a:solidFill>
                <a:latin typeface="Times Neue Roman"/>
              </a:rPr>
              <a:t>điều</a:t>
            </a:r>
            <a:r>
              <a:rPr lang="en-US" sz="3400" dirty="0">
                <a:solidFill>
                  <a:srgbClr val="0070C0"/>
                </a:solidFill>
                <a:latin typeface="Times Neue Roman"/>
              </a:rPr>
              <a:t> </a:t>
            </a:r>
            <a:r>
              <a:rPr lang="en-US" sz="3400" dirty="0" err="1">
                <a:solidFill>
                  <a:srgbClr val="0070C0"/>
                </a:solidFill>
                <a:latin typeface="Times Neue Roman"/>
              </a:rPr>
              <a:t>kiện</a:t>
            </a:r>
            <a:r>
              <a:rPr lang="en-US" sz="3400" dirty="0">
                <a:solidFill>
                  <a:srgbClr val="0070C0"/>
                </a:solidFill>
                <a:latin typeface="Times Neue Roman"/>
              </a:rPr>
              <a:t> </a:t>
            </a:r>
            <a:r>
              <a:rPr lang="en-US" sz="3400" dirty="0" err="1">
                <a:solidFill>
                  <a:srgbClr val="0070C0"/>
                </a:solidFill>
                <a:latin typeface="Times Neue Roman"/>
              </a:rPr>
              <a:t>thường</a:t>
            </a:r>
            <a:r>
              <a:rPr lang="en-US" sz="3400" dirty="0">
                <a:solidFill>
                  <a:srgbClr val="0070C0"/>
                </a:solidFill>
                <a:latin typeface="Times Neue Roman"/>
              </a:rPr>
              <a:t>, </a:t>
            </a:r>
            <a:r>
              <a:rPr lang="en-US" sz="3400" dirty="0" err="1">
                <a:solidFill>
                  <a:srgbClr val="0070C0"/>
                </a:solidFill>
                <a:latin typeface="Times Neue Roman"/>
              </a:rPr>
              <a:t>được</a:t>
            </a:r>
            <a:r>
              <a:rPr lang="en-US" sz="3400" dirty="0">
                <a:solidFill>
                  <a:srgbClr val="0070C0"/>
                </a:solidFill>
                <a:latin typeface="Times Neue Roman"/>
              </a:rPr>
              <a:t> </a:t>
            </a:r>
            <a:r>
              <a:rPr lang="en-US" sz="3400" dirty="0" err="1">
                <a:solidFill>
                  <a:srgbClr val="0070C0"/>
                </a:solidFill>
                <a:latin typeface="Times Neue Roman"/>
              </a:rPr>
              <a:t>ứng</a:t>
            </a:r>
            <a:r>
              <a:rPr lang="en-US" sz="3400" dirty="0">
                <a:solidFill>
                  <a:srgbClr val="0070C0"/>
                </a:solidFill>
                <a:latin typeface="Times Neue Roman"/>
              </a:rPr>
              <a:t> </a:t>
            </a:r>
            <a:r>
              <a:rPr lang="en-US" sz="3400" dirty="0" err="1">
                <a:solidFill>
                  <a:srgbClr val="0070C0"/>
                </a:solidFill>
                <a:latin typeface="Times Neue Roman"/>
              </a:rPr>
              <a:t>dụng</a:t>
            </a:r>
            <a:r>
              <a:rPr lang="en-US" sz="3400" dirty="0">
                <a:solidFill>
                  <a:srgbClr val="0070C0"/>
                </a:solidFill>
                <a:latin typeface="Times Neue Roman"/>
              </a:rPr>
              <a:t> </a:t>
            </a:r>
            <a:r>
              <a:rPr lang="en-US" sz="3400" dirty="0" err="1">
                <a:solidFill>
                  <a:srgbClr val="0070C0"/>
                </a:solidFill>
                <a:latin typeface="Times Neue Roman"/>
              </a:rPr>
              <a:t>để</a:t>
            </a:r>
            <a:r>
              <a:rPr lang="en-US" sz="3400" dirty="0">
                <a:solidFill>
                  <a:srgbClr val="0070C0"/>
                </a:solidFill>
                <a:latin typeface="Times Neue Roman"/>
              </a:rPr>
              <a:t> </a:t>
            </a:r>
            <a:r>
              <a:rPr lang="en-US" sz="3400" dirty="0" err="1">
                <a:solidFill>
                  <a:srgbClr val="0070C0"/>
                </a:solidFill>
                <a:latin typeface="Times Neue Roman"/>
              </a:rPr>
              <a:t>chế</a:t>
            </a:r>
            <a:r>
              <a:rPr lang="en-US" sz="3400" dirty="0">
                <a:solidFill>
                  <a:srgbClr val="0070C0"/>
                </a:solidFill>
                <a:latin typeface="Times Neue Roman"/>
              </a:rPr>
              <a:t> </a:t>
            </a:r>
            <a:r>
              <a:rPr lang="en-US" sz="3400" dirty="0" err="1">
                <a:solidFill>
                  <a:srgbClr val="0070C0"/>
                </a:solidFill>
                <a:latin typeface="Times Neue Roman"/>
              </a:rPr>
              <a:t>tạo</a:t>
            </a:r>
            <a:r>
              <a:rPr lang="en-US" sz="3400" dirty="0">
                <a:solidFill>
                  <a:srgbClr val="0070C0"/>
                </a:solidFill>
                <a:latin typeface="Times Neue Roman"/>
              </a:rPr>
              <a:t> </a:t>
            </a:r>
            <a:r>
              <a:rPr lang="en-US" sz="3400" dirty="0" err="1">
                <a:solidFill>
                  <a:srgbClr val="0070C0"/>
                </a:solidFill>
                <a:latin typeface="Times Neue Roman"/>
              </a:rPr>
              <a:t>nhiệt</a:t>
            </a:r>
            <a:r>
              <a:rPr lang="en-US" sz="3400" dirty="0">
                <a:solidFill>
                  <a:srgbClr val="0070C0"/>
                </a:solidFill>
                <a:latin typeface="Times Neue Roman"/>
              </a:rPr>
              <a:t> </a:t>
            </a:r>
            <a:r>
              <a:rPr lang="en-US" sz="3400" dirty="0" err="1">
                <a:solidFill>
                  <a:srgbClr val="0070C0"/>
                </a:solidFill>
                <a:latin typeface="Times Neue Roman"/>
              </a:rPr>
              <a:t>kế</a:t>
            </a:r>
            <a:r>
              <a:rPr lang="en-US" sz="3400" dirty="0">
                <a:solidFill>
                  <a:srgbClr val="0070C0"/>
                </a:solidFill>
                <a:latin typeface="Times Neue Roman"/>
              </a:rPr>
              <a:t>. </a:t>
            </a:r>
            <a:r>
              <a:rPr lang="en-US" sz="3400" dirty="0" err="1">
                <a:solidFill>
                  <a:srgbClr val="0070C0"/>
                </a:solidFill>
                <a:latin typeface="Times Neue Roman"/>
              </a:rPr>
              <a:t>Đó</a:t>
            </a:r>
            <a:r>
              <a:rPr lang="en-US" sz="3400" dirty="0">
                <a:solidFill>
                  <a:srgbClr val="0070C0"/>
                </a:solidFill>
                <a:latin typeface="Times Neue Roman"/>
              </a:rPr>
              <a:t> </a:t>
            </a:r>
            <a:r>
              <a:rPr lang="en-US" sz="3400" dirty="0" err="1">
                <a:solidFill>
                  <a:srgbClr val="0070C0"/>
                </a:solidFill>
                <a:latin typeface="Times Neue Roman"/>
              </a:rPr>
              <a:t>là</a:t>
            </a:r>
            <a:r>
              <a:rPr lang="en-US" sz="3400" dirty="0">
                <a:solidFill>
                  <a:srgbClr val="0070C0"/>
                </a:solidFill>
                <a:latin typeface="Times Neue Roman"/>
              </a:rPr>
              <a:t> </a:t>
            </a:r>
            <a:r>
              <a:rPr lang="en-US" sz="3400" dirty="0" err="1">
                <a:solidFill>
                  <a:srgbClr val="0070C0"/>
                </a:solidFill>
                <a:latin typeface="Times Neue Roman"/>
              </a:rPr>
              <a:t>kim</a:t>
            </a:r>
            <a:r>
              <a:rPr lang="en-US" sz="3400" dirty="0">
                <a:solidFill>
                  <a:srgbClr val="0070C0"/>
                </a:solidFill>
                <a:latin typeface="Times Neue Roman"/>
              </a:rPr>
              <a:t> </a:t>
            </a:r>
            <a:r>
              <a:rPr lang="en-US" sz="3400" dirty="0" err="1">
                <a:solidFill>
                  <a:srgbClr val="0070C0"/>
                </a:solidFill>
                <a:latin typeface="Times Neue Roman"/>
              </a:rPr>
              <a:t>loại</a:t>
            </a:r>
            <a:r>
              <a:rPr lang="en-US" sz="3400" dirty="0">
                <a:solidFill>
                  <a:srgbClr val="0070C0"/>
                </a:solidFill>
                <a:latin typeface="Times Neue Roman"/>
              </a:rPr>
              <a:t> </a:t>
            </a:r>
            <a:r>
              <a:rPr lang="en-US" sz="3400" dirty="0" err="1">
                <a:solidFill>
                  <a:srgbClr val="0070C0"/>
                </a:solidFill>
                <a:latin typeface="Times Neue Roman"/>
              </a:rPr>
              <a:t>nào</a:t>
            </a:r>
            <a:r>
              <a:rPr lang="en-US" sz="3400" dirty="0">
                <a:solidFill>
                  <a:srgbClr val="0070C0"/>
                </a:solidFill>
                <a:latin typeface="Times Neue Roman"/>
              </a:rPr>
              <a:t>? Cho </a:t>
            </a:r>
            <a:r>
              <a:rPr lang="en-US" sz="3400" dirty="0" err="1">
                <a:solidFill>
                  <a:srgbClr val="0070C0"/>
                </a:solidFill>
                <a:latin typeface="Times Neue Roman"/>
              </a:rPr>
              <a:t>biết</a:t>
            </a:r>
            <a:r>
              <a:rPr lang="en-US" sz="3400" dirty="0">
                <a:solidFill>
                  <a:srgbClr val="0070C0"/>
                </a:solidFill>
                <a:latin typeface="Times Neue Roman"/>
              </a:rPr>
              <a:t> </a:t>
            </a:r>
            <a:r>
              <a:rPr lang="en-US" sz="3400" dirty="0" err="1">
                <a:solidFill>
                  <a:srgbClr val="0070C0"/>
                </a:solidFill>
                <a:latin typeface="Times Neue Roman"/>
              </a:rPr>
              <a:t>vị</a:t>
            </a:r>
            <a:r>
              <a:rPr lang="en-US" sz="3400" dirty="0">
                <a:solidFill>
                  <a:srgbClr val="0070C0"/>
                </a:solidFill>
                <a:latin typeface="Times Neue Roman"/>
              </a:rPr>
              <a:t> </a:t>
            </a:r>
            <a:r>
              <a:rPr lang="en-US" sz="3400" dirty="0" err="1">
                <a:solidFill>
                  <a:srgbClr val="0070C0"/>
                </a:solidFill>
                <a:latin typeface="Times Neue Roman"/>
              </a:rPr>
              <a:t>trí</a:t>
            </a:r>
            <a:r>
              <a:rPr lang="en-US" sz="3400" dirty="0">
                <a:solidFill>
                  <a:srgbClr val="0070C0"/>
                </a:solidFill>
                <a:latin typeface="Times Neue Roman"/>
              </a:rPr>
              <a:t> (</a:t>
            </a:r>
            <a:r>
              <a:rPr lang="en-US" sz="3400" dirty="0" err="1">
                <a:solidFill>
                  <a:srgbClr val="0070C0"/>
                </a:solidFill>
                <a:latin typeface="Times Neue Roman"/>
              </a:rPr>
              <a:t>chu</a:t>
            </a:r>
            <a:r>
              <a:rPr lang="en-US" sz="3400" dirty="0">
                <a:solidFill>
                  <a:srgbClr val="0070C0"/>
                </a:solidFill>
                <a:latin typeface="Times Neue Roman"/>
              </a:rPr>
              <a:t> </a:t>
            </a:r>
            <a:r>
              <a:rPr lang="en-US" sz="3400" dirty="0" err="1">
                <a:solidFill>
                  <a:srgbClr val="0070C0"/>
                </a:solidFill>
                <a:latin typeface="Times Neue Roman"/>
              </a:rPr>
              <a:t>kì</a:t>
            </a:r>
            <a:r>
              <a:rPr lang="en-US" sz="3400" dirty="0">
                <a:solidFill>
                  <a:srgbClr val="0070C0"/>
                </a:solidFill>
                <a:latin typeface="Times Neue Roman"/>
              </a:rPr>
              <a:t>, </a:t>
            </a:r>
            <a:r>
              <a:rPr lang="en-US" sz="3400" dirty="0" err="1">
                <a:solidFill>
                  <a:srgbClr val="0070C0"/>
                </a:solidFill>
                <a:latin typeface="Times Neue Roman"/>
              </a:rPr>
              <a:t>nhóm</a:t>
            </a:r>
            <a:r>
              <a:rPr lang="en-US" sz="3400" dirty="0">
                <a:solidFill>
                  <a:srgbClr val="0070C0"/>
                </a:solidFill>
                <a:latin typeface="Times Neue Roman"/>
              </a:rPr>
              <a:t>) </a:t>
            </a:r>
            <a:r>
              <a:rPr lang="en-US" sz="3400" dirty="0" err="1">
                <a:solidFill>
                  <a:srgbClr val="0070C0"/>
                </a:solidFill>
                <a:latin typeface="Times Neue Roman"/>
              </a:rPr>
              <a:t>của</a:t>
            </a:r>
            <a:r>
              <a:rPr lang="en-US" sz="3400" dirty="0">
                <a:solidFill>
                  <a:srgbClr val="0070C0"/>
                </a:solidFill>
                <a:latin typeface="Times Neue Roman"/>
              </a:rPr>
              <a:t> </a:t>
            </a:r>
            <a:r>
              <a:rPr lang="en-US" sz="3400" dirty="0" err="1">
                <a:solidFill>
                  <a:srgbClr val="0070C0"/>
                </a:solidFill>
                <a:latin typeface="Times Neue Roman"/>
              </a:rPr>
              <a:t>các</a:t>
            </a:r>
            <a:r>
              <a:rPr lang="en-US" sz="3400" dirty="0">
                <a:solidFill>
                  <a:srgbClr val="0070C0"/>
                </a:solidFill>
                <a:latin typeface="Times Neue Roman"/>
              </a:rPr>
              <a:t> </a:t>
            </a:r>
            <a:r>
              <a:rPr lang="en-US" sz="3400" dirty="0" err="1">
                <a:solidFill>
                  <a:srgbClr val="0070C0"/>
                </a:solidFill>
                <a:latin typeface="Times Neue Roman"/>
              </a:rPr>
              <a:t>nguyên</a:t>
            </a:r>
            <a:r>
              <a:rPr lang="en-US" sz="3400" dirty="0">
                <a:solidFill>
                  <a:srgbClr val="0070C0"/>
                </a:solidFill>
                <a:latin typeface="Times Neue Roman"/>
              </a:rPr>
              <a:t> </a:t>
            </a:r>
            <a:r>
              <a:rPr lang="en-US" sz="3400" dirty="0" err="1">
                <a:solidFill>
                  <a:srgbClr val="0070C0"/>
                </a:solidFill>
                <a:latin typeface="Times Neue Roman"/>
              </a:rPr>
              <a:t>tố</a:t>
            </a:r>
            <a:r>
              <a:rPr lang="en-US" sz="3400" dirty="0">
                <a:solidFill>
                  <a:srgbClr val="0070C0"/>
                </a:solidFill>
                <a:latin typeface="Times Neue Roman"/>
              </a:rPr>
              <a:t> </a:t>
            </a:r>
            <a:r>
              <a:rPr lang="en-US" sz="3400" dirty="0" err="1">
                <a:solidFill>
                  <a:srgbClr val="0070C0"/>
                </a:solidFill>
                <a:latin typeface="Times Neue Roman"/>
              </a:rPr>
              <a:t>kim</a:t>
            </a:r>
            <a:r>
              <a:rPr lang="en-US" sz="3400" dirty="0">
                <a:solidFill>
                  <a:srgbClr val="0070C0"/>
                </a:solidFill>
                <a:latin typeface="Times Neue Roman"/>
              </a:rPr>
              <a:t> </a:t>
            </a:r>
            <a:r>
              <a:rPr lang="en-US" sz="3400" dirty="0" err="1">
                <a:solidFill>
                  <a:srgbClr val="0070C0"/>
                </a:solidFill>
                <a:latin typeface="Times Neue Roman"/>
              </a:rPr>
              <a:t>loại</a:t>
            </a:r>
            <a:r>
              <a:rPr lang="en-US" sz="3400" dirty="0">
                <a:solidFill>
                  <a:srgbClr val="0070C0"/>
                </a:solidFill>
                <a:latin typeface="Times Neue Roman"/>
              </a:rPr>
              <a:t> </a:t>
            </a:r>
            <a:r>
              <a:rPr lang="en-US" sz="3400" dirty="0" err="1">
                <a:solidFill>
                  <a:srgbClr val="0070C0"/>
                </a:solidFill>
                <a:latin typeface="Times Neue Roman"/>
              </a:rPr>
              <a:t>đó</a:t>
            </a:r>
            <a:r>
              <a:rPr lang="en-US" sz="3400" dirty="0">
                <a:solidFill>
                  <a:srgbClr val="0070C0"/>
                </a:solidFill>
                <a:latin typeface="Times Neue Roman"/>
              </a:rPr>
              <a:t>.</a:t>
            </a:r>
          </a:p>
          <a:p>
            <a:pPr>
              <a:lnSpc>
                <a:spcPts val="4759"/>
              </a:lnSpc>
            </a:pPr>
            <a:endParaRPr lang="en-US" sz="3400" dirty="0">
              <a:solidFill>
                <a:srgbClr val="0070C0"/>
              </a:solidFill>
              <a:latin typeface="Times Neue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rot="711410">
            <a:off x="5928395" y="7126145"/>
            <a:ext cx="9526" cy="615553"/>
          </a:xfrm>
          <a:prstGeom prst="rect">
            <a:avLst/>
          </a:prstGeom>
        </p:spPr>
        <p:txBody>
          <a:bodyPr lIns="0" tIns="0" rIns="0" bIns="0" rtlCol="0" anchor="t">
            <a:spAutoFit/>
          </a:bodyPr>
          <a:lstStyle/>
          <a:p>
            <a:pPr algn="ctr">
              <a:lnSpc>
                <a:spcPts val="4759"/>
              </a:lnSpc>
            </a:pPr>
            <a:endParaRPr/>
          </a:p>
        </p:txBody>
      </p:sp>
      <p:sp>
        <p:nvSpPr>
          <p:cNvPr id="9" name="AutoShape 9"/>
          <p:cNvSpPr/>
          <p:nvPr/>
        </p:nvSpPr>
        <p:spPr>
          <a:xfrm rot="-2549145">
            <a:off x="-21858692" y="5214939"/>
            <a:ext cx="3944976" cy="0"/>
          </a:xfrm>
          <a:prstGeom prst="line">
            <a:avLst/>
          </a:prstGeom>
          <a:ln w="47625" cap="flat">
            <a:solidFill>
              <a:srgbClr val="000000"/>
            </a:solidFill>
            <a:prstDash val="solid"/>
            <a:headEnd type="none" w="sm" len="sm"/>
            <a:tailEnd type="none" w="sm" len="sm"/>
          </a:ln>
        </p:spPr>
      </p:sp>
      <p:sp>
        <p:nvSpPr>
          <p:cNvPr id="12" name="TextBox 12"/>
          <p:cNvSpPr txBox="1"/>
          <p:nvPr/>
        </p:nvSpPr>
        <p:spPr>
          <a:xfrm>
            <a:off x="7592884" y="4760339"/>
            <a:ext cx="112216" cy="615553"/>
          </a:xfrm>
          <a:prstGeom prst="rect">
            <a:avLst/>
          </a:prstGeom>
        </p:spPr>
        <p:txBody>
          <a:bodyPr lIns="0" tIns="0" rIns="0" bIns="0" rtlCol="0" anchor="t">
            <a:spAutoFit/>
          </a:bodyPr>
          <a:lstStyle/>
          <a:p>
            <a:pPr algn="ctr">
              <a:lnSpc>
                <a:spcPts val="4759"/>
              </a:lnSpc>
            </a:pPr>
            <a:r>
              <a:rPr lang="en-US" sz="3400">
                <a:latin typeface="Noto Sans"/>
              </a:rPr>
              <a:t> </a:t>
            </a:r>
          </a:p>
        </p:txBody>
      </p:sp>
      <p:sp>
        <p:nvSpPr>
          <p:cNvPr id="13" name="TextBox 13"/>
          <p:cNvSpPr txBox="1"/>
          <p:nvPr/>
        </p:nvSpPr>
        <p:spPr>
          <a:xfrm>
            <a:off x="-14333550" y="1708307"/>
            <a:ext cx="18073764" cy="1205458"/>
          </a:xfrm>
          <a:prstGeom prst="rect">
            <a:avLst/>
          </a:prstGeom>
        </p:spPr>
        <p:txBody>
          <a:bodyPr lIns="0" tIns="0" rIns="0" bIns="0" rtlCol="0" anchor="t">
            <a:spAutoFit/>
          </a:bodyPr>
          <a:lstStyle/>
          <a:p>
            <a:pPr>
              <a:lnSpc>
                <a:spcPts val="4704"/>
              </a:lnSpc>
            </a:pPr>
            <a:r>
              <a:rPr lang="en-US" sz="3400">
                <a:latin typeface="Noto Sans"/>
              </a:rPr>
              <a:t>2. Cấu tạo bảng tuần hoàn các nguyên tố hóa học</a:t>
            </a:r>
          </a:p>
          <a:p>
            <a:pPr>
              <a:lnSpc>
                <a:spcPts val="4704"/>
              </a:lnSpc>
            </a:pPr>
            <a:endParaRPr lang="en-US" sz="3400">
              <a:latin typeface="Noto Sans"/>
            </a:endParaRPr>
          </a:p>
        </p:txBody>
      </p:sp>
      <p:sp>
        <p:nvSpPr>
          <p:cNvPr id="15" name="TextBox 15"/>
          <p:cNvSpPr txBox="1"/>
          <p:nvPr/>
        </p:nvSpPr>
        <p:spPr>
          <a:xfrm>
            <a:off x="6331365" y="6578605"/>
            <a:ext cx="9526" cy="615553"/>
          </a:xfrm>
          <a:prstGeom prst="rect">
            <a:avLst/>
          </a:prstGeom>
        </p:spPr>
        <p:txBody>
          <a:bodyPr lIns="0" tIns="0" rIns="0" bIns="0" rtlCol="0" anchor="t">
            <a:spAutoFit/>
          </a:bodyPr>
          <a:lstStyle/>
          <a:p>
            <a:pPr algn="ctr">
              <a:lnSpc>
                <a:spcPts val="4759"/>
              </a:lnSpc>
            </a:pPr>
            <a:endParaRPr/>
          </a:p>
        </p:txBody>
      </p:sp>
      <p:sp>
        <p:nvSpPr>
          <p:cNvPr id="17" name="TextBox 17"/>
          <p:cNvSpPr txBox="1"/>
          <p:nvPr/>
        </p:nvSpPr>
        <p:spPr>
          <a:xfrm>
            <a:off x="2056877" y="1079929"/>
            <a:ext cx="13277630" cy="2462213"/>
          </a:xfrm>
          <a:prstGeom prst="rect">
            <a:avLst/>
          </a:prstGeom>
        </p:spPr>
        <p:txBody>
          <a:bodyPr wrap="square" lIns="0" tIns="0" rIns="0" bIns="0" rtlCol="0" anchor="t">
            <a:spAutoFit/>
          </a:bodyPr>
          <a:lstStyle/>
          <a:p>
            <a:pPr>
              <a:lnSpc>
                <a:spcPts val="4759"/>
              </a:lnSpc>
            </a:pPr>
            <a:r>
              <a:rPr lang="en-US" sz="3400" dirty="0">
                <a:latin typeface="Times Neue Roman"/>
              </a:rPr>
              <a:t> </a:t>
            </a:r>
            <a:r>
              <a:rPr lang="en-US" sz="3400" u="sng" dirty="0" err="1">
                <a:latin typeface="Times Neue Roman"/>
              </a:rPr>
              <a:t>Phiếu</a:t>
            </a:r>
            <a:r>
              <a:rPr lang="en-US" sz="3400" u="sng" dirty="0">
                <a:latin typeface="Times Neue Roman"/>
              </a:rPr>
              <a:t> </a:t>
            </a:r>
            <a:r>
              <a:rPr lang="en-US" sz="3400" u="sng" dirty="0" err="1">
                <a:latin typeface="Times Neue Roman"/>
              </a:rPr>
              <a:t>học</a:t>
            </a:r>
            <a:r>
              <a:rPr lang="en-US" sz="3400" u="sng" dirty="0">
                <a:latin typeface="Times Neue Roman"/>
              </a:rPr>
              <a:t> </a:t>
            </a:r>
            <a:r>
              <a:rPr lang="en-US" sz="3400" u="sng" dirty="0" err="1">
                <a:latin typeface="Times Neue Roman"/>
              </a:rPr>
              <a:t>tập</a:t>
            </a:r>
            <a:r>
              <a:rPr lang="en-US" sz="3400" u="sng" dirty="0">
                <a:latin typeface="Times Neue Roman"/>
              </a:rPr>
              <a:t> </a:t>
            </a:r>
            <a:r>
              <a:rPr lang="en-US" sz="3400" u="sng" dirty="0" err="1">
                <a:latin typeface="Times Neue Roman"/>
              </a:rPr>
              <a:t>số</a:t>
            </a:r>
            <a:r>
              <a:rPr lang="en-US" sz="3400" u="sng" dirty="0">
                <a:latin typeface="Times Neue Roman"/>
              </a:rPr>
              <a:t> 1</a:t>
            </a:r>
          </a:p>
          <a:p>
            <a:pPr marL="734042" lvl="1" indent="-367020">
              <a:lnSpc>
                <a:spcPts val="4759"/>
              </a:lnSpc>
              <a:buFont typeface="Arial"/>
              <a:buChar char="•"/>
            </a:pPr>
            <a:r>
              <a:rPr lang="en-US" sz="3400" dirty="0">
                <a:latin typeface="Times Neue Roman"/>
              </a:rPr>
              <a:t>K: </a:t>
            </a:r>
            <a:r>
              <a:rPr lang="en-US" sz="3400" dirty="0" err="1">
                <a:latin typeface="Times Neue Roman"/>
              </a:rPr>
              <a:t>Nhóm</a:t>
            </a:r>
            <a:r>
              <a:rPr lang="en-US" sz="3400" dirty="0">
                <a:latin typeface="Times Neue Roman"/>
              </a:rPr>
              <a:t> IA, </a:t>
            </a:r>
            <a:r>
              <a:rPr lang="en-US" sz="3400" dirty="0" err="1">
                <a:latin typeface="Times Neue Roman"/>
              </a:rPr>
              <a:t>chu</a:t>
            </a:r>
            <a:r>
              <a:rPr lang="en-US" sz="3400" dirty="0">
                <a:latin typeface="Times Neue Roman"/>
              </a:rPr>
              <a:t> </a:t>
            </a:r>
            <a:r>
              <a:rPr lang="en-US" sz="3400" dirty="0" err="1">
                <a:latin typeface="Times Neue Roman"/>
              </a:rPr>
              <a:t>kì</a:t>
            </a:r>
            <a:r>
              <a:rPr lang="en-US" sz="3400" dirty="0">
                <a:latin typeface="Times Neue Roman"/>
              </a:rPr>
              <a:t> 4</a:t>
            </a:r>
          </a:p>
          <a:p>
            <a:pPr marL="734042" lvl="1" indent="-367020">
              <a:lnSpc>
                <a:spcPts val="4759"/>
              </a:lnSpc>
              <a:buFont typeface="Arial"/>
              <a:buChar char="•"/>
            </a:pPr>
            <a:r>
              <a:rPr lang="en-US" sz="3400" dirty="0">
                <a:latin typeface="Times Neue Roman"/>
              </a:rPr>
              <a:t>Mg: </a:t>
            </a:r>
            <a:r>
              <a:rPr lang="en-US" sz="3400" dirty="0" err="1">
                <a:latin typeface="Times Neue Roman"/>
              </a:rPr>
              <a:t>Nhóm</a:t>
            </a:r>
            <a:r>
              <a:rPr lang="en-US" sz="3400" dirty="0">
                <a:latin typeface="Times Neue Roman"/>
              </a:rPr>
              <a:t> IIA, chu </a:t>
            </a:r>
            <a:r>
              <a:rPr lang="en-US" sz="3400" dirty="0" err="1">
                <a:latin typeface="Times Neue Roman"/>
              </a:rPr>
              <a:t>kì</a:t>
            </a:r>
            <a:r>
              <a:rPr lang="en-US" sz="3400">
                <a:latin typeface="Times Neue Roman"/>
              </a:rPr>
              <a:t> 3</a:t>
            </a:r>
            <a:endParaRPr lang="en-US" sz="3400" dirty="0">
              <a:latin typeface="Times Neue Roman"/>
            </a:endParaRPr>
          </a:p>
          <a:p>
            <a:pPr marL="734042" lvl="1" indent="-367020">
              <a:lnSpc>
                <a:spcPts val="4759"/>
              </a:lnSpc>
              <a:buFont typeface="Arial"/>
              <a:buChar char="•"/>
            </a:pPr>
            <a:r>
              <a:rPr lang="en-US" sz="3400" dirty="0">
                <a:latin typeface="Times Neue Roman"/>
              </a:rPr>
              <a:t>Al: </a:t>
            </a:r>
            <a:r>
              <a:rPr lang="en-US" sz="3400" dirty="0" err="1">
                <a:latin typeface="Times Neue Roman"/>
              </a:rPr>
              <a:t>Nhóm</a:t>
            </a:r>
            <a:r>
              <a:rPr lang="en-US" sz="3400" dirty="0">
                <a:latin typeface="Times Neue Roman"/>
              </a:rPr>
              <a:t> IIIA, </a:t>
            </a:r>
            <a:r>
              <a:rPr lang="en-US" sz="3400" dirty="0" err="1">
                <a:latin typeface="Times Neue Roman"/>
              </a:rPr>
              <a:t>chu</a:t>
            </a:r>
            <a:r>
              <a:rPr lang="en-US" sz="3400" dirty="0">
                <a:latin typeface="Times Neue Roman"/>
              </a:rPr>
              <a:t> </a:t>
            </a:r>
            <a:r>
              <a:rPr lang="en-US" sz="3400" dirty="0" err="1">
                <a:latin typeface="Times Neue Roman"/>
              </a:rPr>
              <a:t>kì</a:t>
            </a:r>
            <a:r>
              <a:rPr lang="en-US" sz="3400" dirty="0">
                <a:latin typeface="Times Neue Roman"/>
              </a:rPr>
              <a:t> 3</a:t>
            </a:r>
          </a:p>
        </p:txBody>
      </p:sp>
      <p:sp>
        <p:nvSpPr>
          <p:cNvPr id="18" name="TextBox 18"/>
          <p:cNvSpPr txBox="1"/>
          <p:nvPr/>
        </p:nvSpPr>
        <p:spPr>
          <a:xfrm>
            <a:off x="1507581" y="4381504"/>
            <a:ext cx="14376222" cy="2462213"/>
          </a:xfrm>
          <a:prstGeom prst="rect">
            <a:avLst/>
          </a:prstGeom>
        </p:spPr>
        <p:txBody>
          <a:bodyPr wrap="square" lIns="0" tIns="0" rIns="0" bIns="0" rtlCol="0" anchor="t">
            <a:spAutoFit/>
          </a:bodyPr>
          <a:lstStyle/>
          <a:p>
            <a:pPr>
              <a:lnSpc>
                <a:spcPts val="4759"/>
              </a:lnSpc>
            </a:pPr>
            <a:r>
              <a:rPr lang="en-US" sz="3400" dirty="0">
                <a:latin typeface="Times Neue Roman"/>
              </a:rPr>
              <a:t> </a:t>
            </a:r>
            <a:r>
              <a:rPr lang="en-US" sz="3400" u="sng" dirty="0" err="1">
                <a:latin typeface="Times Neue Roman"/>
              </a:rPr>
              <a:t>Phiếu</a:t>
            </a:r>
            <a:r>
              <a:rPr lang="en-US" sz="3400" u="sng" dirty="0">
                <a:latin typeface="Times Neue Roman"/>
              </a:rPr>
              <a:t> </a:t>
            </a:r>
            <a:r>
              <a:rPr lang="en-US" sz="3400" u="sng" dirty="0" err="1">
                <a:latin typeface="Times Neue Roman"/>
              </a:rPr>
              <a:t>học</a:t>
            </a:r>
            <a:r>
              <a:rPr lang="en-US" sz="3400" u="sng" dirty="0">
                <a:latin typeface="Times Neue Roman"/>
              </a:rPr>
              <a:t> </a:t>
            </a:r>
            <a:r>
              <a:rPr lang="en-US" sz="3400" u="sng" dirty="0" err="1">
                <a:latin typeface="Times Neue Roman"/>
              </a:rPr>
              <a:t>tập</a:t>
            </a:r>
            <a:r>
              <a:rPr lang="en-US" sz="3400" u="sng" dirty="0">
                <a:latin typeface="Times Neue Roman"/>
              </a:rPr>
              <a:t> </a:t>
            </a:r>
            <a:r>
              <a:rPr lang="en-US" sz="3400" u="sng" dirty="0" err="1">
                <a:latin typeface="Times Neue Roman"/>
              </a:rPr>
              <a:t>số</a:t>
            </a:r>
            <a:r>
              <a:rPr lang="en-US" sz="3400" u="sng" dirty="0">
                <a:latin typeface="Times Neue Roman"/>
              </a:rPr>
              <a:t> 2</a:t>
            </a:r>
          </a:p>
          <a:p>
            <a:pPr marL="734042" lvl="1" indent="-367020">
              <a:lnSpc>
                <a:spcPts val="4759"/>
              </a:lnSpc>
              <a:buFont typeface="Arial"/>
              <a:buChar char="•"/>
            </a:pPr>
            <a:r>
              <a:rPr lang="en-US" sz="3400" dirty="0">
                <a:latin typeface="Times Neue Roman"/>
              </a:rPr>
              <a:t>Kim </a:t>
            </a:r>
            <a:r>
              <a:rPr lang="en-US" sz="3400" dirty="0" err="1">
                <a:latin typeface="Times Neue Roman"/>
              </a:rPr>
              <a:t>loại</a:t>
            </a:r>
            <a:r>
              <a:rPr lang="en-US" sz="3400" dirty="0">
                <a:latin typeface="Times Neue Roman"/>
              </a:rPr>
              <a:t> </a:t>
            </a:r>
            <a:r>
              <a:rPr lang="en-US" sz="3400" dirty="0" err="1">
                <a:latin typeface="Times Neue Roman"/>
              </a:rPr>
              <a:t>cần</a:t>
            </a:r>
            <a:r>
              <a:rPr lang="en-US" sz="3400" dirty="0">
                <a:latin typeface="Times Neue Roman"/>
              </a:rPr>
              <a:t> </a:t>
            </a:r>
            <a:r>
              <a:rPr lang="en-US" sz="3400" dirty="0" err="1">
                <a:latin typeface="Times Neue Roman"/>
              </a:rPr>
              <a:t>tìm</a:t>
            </a:r>
            <a:r>
              <a:rPr lang="en-US" sz="3400" dirty="0">
                <a:latin typeface="Times Neue Roman"/>
              </a:rPr>
              <a:t> </a:t>
            </a:r>
            <a:r>
              <a:rPr lang="en-US" sz="3400" dirty="0" err="1">
                <a:latin typeface="Times Neue Roman"/>
              </a:rPr>
              <a:t>là</a:t>
            </a:r>
            <a:r>
              <a:rPr lang="en-US" sz="3400" dirty="0">
                <a:latin typeface="Times Neue Roman"/>
              </a:rPr>
              <a:t> Mercury (</a:t>
            </a:r>
            <a:r>
              <a:rPr lang="en-US" sz="3400" dirty="0" err="1">
                <a:latin typeface="Times Neue Roman"/>
              </a:rPr>
              <a:t>thủy</a:t>
            </a:r>
            <a:r>
              <a:rPr lang="en-US" sz="3400" dirty="0">
                <a:latin typeface="Times Neue Roman"/>
              </a:rPr>
              <a:t> </a:t>
            </a:r>
            <a:r>
              <a:rPr lang="en-US" sz="3400" dirty="0" err="1">
                <a:latin typeface="Times Neue Roman"/>
              </a:rPr>
              <a:t>ngân</a:t>
            </a:r>
            <a:r>
              <a:rPr lang="en-US" sz="3400" dirty="0">
                <a:latin typeface="Times Neue Roman"/>
              </a:rPr>
              <a:t>), </a:t>
            </a:r>
            <a:r>
              <a:rPr lang="en-US" sz="3400" dirty="0" err="1">
                <a:latin typeface="Times Neue Roman"/>
              </a:rPr>
              <a:t>kí</a:t>
            </a:r>
            <a:r>
              <a:rPr lang="en-US" sz="3400" dirty="0">
                <a:latin typeface="Times Neue Roman"/>
              </a:rPr>
              <a:t> </a:t>
            </a:r>
            <a:r>
              <a:rPr lang="en-US" sz="3400" dirty="0" err="1">
                <a:latin typeface="Times Neue Roman"/>
              </a:rPr>
              <a:t>hiệu</a:t>
            </a:r>
            <a:r>
              <a:rPr lang="en-US" sz="3400" dirty="0">
                <a:latin typeface="Times Neue Roman"/>
              </a:rPr>
              <a:t> </a:t>
            </a:r>
            <a:r>
              <a:rPr lang="en-US" sz="3400" dirty="0" err="1">
                <a:latin typeface="Times Neue Roman"/>
              </a:rPr>
              <a:t>hóa</a:t>
            </a:r>
            <a:r>
              <a:rPr lang="en-US" sz="3400" dirty="0">
                <a:latin typeface="Times Neue Roman"/>
              </a:rPr>
              <a:t> </a:t>
            </a:r>
            <a:r>
              <a:rPr lang="en-US" sz="3400" dirty="0" err="1">
                <a:latin typeface="Times Neue Roman"/>
              </a:rPr>
              <a:t>học</a:t>
            </a:r>
            <a:r>
              <a:rPr lang="en-US" sz="3400" dirty="0">
                <a:latin typeface="Times Neue Roman"/>
              </a:rPr>
              <a:t> </a:t>
            </a:r>
            <a:r>
              <a:rPr lang="en-US" sz="3400" dirty="0" err="1">
                <a:latin typeface="Times Neue Roman"/>
              </a:rPr>
              <a:t>là</a:t>
            </a:r>
            <a:r>
              <a:rPr lang="en-US" sz="3400" dirty="0">
                <a:latin typeface="Times Neue Roman"/>
              </a:rPr>
              <a:t> Hg, </a:t>
            </a:r>
            <a:r>
              <a:rPr lang="en-US" sz="3400" dirty="0" err="1">
                <a:latin typeface="Times Neue Roman"/>
              </a:rPr>
              <a:t>thuộc</a:t>
            </a:r>
            <a:r>
              <a:rPr lang="en-US" sz="3400" dirty="0">
                <a:latin typeface="Times Neue Roman"/>
              </a:rPr>
              <a:t> </a:t>
            </a:r>
            <a:r>
              <a:rPr lang="en-US" sz="3400" dirty="0" err="1">
                <a:latin typeface="Times Neue Roman"/>
              </a:rPr>
              <a:t>nhóm</a:t>
            </a:r>
            <a:r>
              <a:rPr lang="en-US" sz="3400" dirty="0">
                <a:latin typeface="Times Neue Roman"/>
              </a:rPr>
              <a:t> IIB, </a:t>
            </a:r>
            <a:r>
              <a:rPr lang="en-US" sz="3400" dirty="0" err="1">
                <a:latin typeface="Times Neue Roman"/>
              </a:rPr>
              <a:t>chu</a:t>
            </a:r>
            <a:r>
              <a:rPr lang="en-US" sz="3400" dirty="0">
                <a:latin typeface="Times Neue Roman"/>
              </a:rPr>
              <a:t> </a:t>
            </a:r>
            <a:r>
              <a:rPr lang="en-US" sz="3400" dirty="0" err="1">
                <a:latin typeface="Times Neue Roman"/>
              </a:rPr>
              <a:t>kì</a:t>
            </a:r>
            <a:r>
              <a:rPr lang="en-US" sz="3400" dirty="0">
                <a:latin typeface="Times Neue Roman"/>
              </a:rPr>
              <a:t> 6.</a:t>
            </a:r>
          </a:p>
          <a:p>
            <a:pPr algn="ctr">
              <a:lnSpc>
                <a:spcPts val="4759"/>
              </a:lnSpc>
            </a:pPr>
            <a:endParaRPr lang="en-US" sz="3400" dirty="0">
              <a:latin typeface="Times Neue Roman"/>
            </a:endParaRPr>
          </a:p>
        </p:txBody>
      </p:sp>
      <p:sp>
        <p:nvSpPr>
          <p:cNvPr id="11" name="TextBox 18"/>
          <p:cNvSpPr txBox="1"/>
          <p:nvPr/>
        </p:nvSpPr>
        <p:spPr>
          <a:xfrm>
            <a:off x="1659981" y="6643687"/>
            <a:ext cx="14376222" cy="1846659"/>
          </a:xfrm>
          <a:prstGeom prst="rect">
            <a:avLst/>
          </a:prstGeom>
        </p:spPr>
        <p:txBody>
          <a:bodyPr wrap="square" lIns="0" tIns="0" rIns="0" bIns="0" rtlCol="0" anchor="t">
            <a:spAutoFit/>
          </a:bodyPr>
          <a:lstStyle/>
          <a:p>
            <a:pPr>
              <a:lnSpc>
                <a:spcPts val="4759"/>
              </a:lnSpc>
            </a:pPr>
            <a:r>
              <a:rPr lang="en-US" sz="3400" dirty="0" err="1">
                <a:latin typeface="Times Neue Roman"/>
              </a:rPr>
              <a:t>Vậy</a:t>
            </a:r>
            <a:r>
              <a:rPr lang="en-US" sz="3400" dirty="0">
                <a:latin typeface="Times Neue Roman"/>
              </a:rPr>
              <a:t> </a:t>
            </a:r>
            <a:r>
              <a:rPr lang="en-US" sz="3400" dirty="0" err="1">
                <a:latin typeface="Times Neue Roman"/>
              </a:rPr>
              <a:t>trong</a:t>
            </a:r>
            <a:r>
              <a:rPr lang="en-US" sz="3400" dirty="0">
                <a:latin typeface="Times Neue Roman"/>
              </a:rPr>
              <a:t> </a:t>
            </a:r>
            <a:r>
              <a:rPr lang="en-US" sz="3400" dirty="0" err="1">
                <a:latin typeface="Times Neue Roman"/>
              </a:rPr>
              <a:t>bảng</a:t>
            </a:r>
            <a:r>
              <a:rPr lang="en-US" sz="3400" dirty="0">
                <a:latin typeface="Times Neue Roman"/>
              </a:rPr>
              <a:t> </a:t>
            </a:r>
            <a:r>
              <a:rPr lang="en-US" sz="3400" dirty="0" err="1">
                <a:latin typeface="Times Neue Roman"/>
              </a:rPr>
              <a:t>hệ</a:t>
            </a:r>
            <a:r>
              <a:rPr lang="en-US" sz="3400" dirty="0">
                <a:latin typeface="Times Neue Roman"/>
              </a:rPr>
              <a:t> </a:t>
            </a:r>
            <a:r>
              <a:rPr lang="en-US" sz="3400" dirty="0" err="1">
                <a:latin typeface="Times Neue Roman"/>
              </a:rPr>
              <a:t>thống</a:t>
            </a:r>
            <a:r>
              <a:rPr lang="en-US" sz="3400" dirty="0">
                <a:latin typeface="Times Neue Roman"/>
              </a:rPr>
              <a:t> </a:t>
            </a:r>
            <a:r>
              <a:rPr lang="en-US" sz="3400" dirty="0" err="1">
                <a:latin typeface="Times Neue Roman"/>
              </a:rPr>
              <a:t>tuần</a:t>
            </a:r>
            <a:r>
              <a:rPr lang="en-US" sz="3400" dirty="0">
                <a:latin typeface="Times Neue Roman"/>
              </a:rPr>
              <a:t> </a:t>
            </a:r>
            <a:r>
              <a:rPr lang="en-US" sz="3400" dirty="0" err="1">
                <a:latin typeface="Times Neue Roman"/>
              </a:rPr>
              <a:t>hoàn</a:t>
            </a:r>
            <a:r>
              <a:rPr lang="en-US" sz="3400" dirty="0">
                <a:latin typeface="Times Neue Roman"/>
              </a:rPr>
              <a:t> </a:t>
            </a:r>
            <a:r>
              <a:rPr lang="en-US" sz="3400" dirty="0" err="1">
                <a:latin typeface="Times Neue Roman"/>
              </a:rPr>
              <a:t>các</a:t>
            </a:r>
            <a:r>
              <a:rPr lang="en-US" sz="3400" dirty="0">
                <a:latin typeface="Times Neue Roman"/>
              </a:rPr>
              <a:t> NTHH </a:t>
            </a:r>
            <a:r>
              <a:rPr lang="en-US" sz="3400" dirty="0" err="1">
                <a:latin typeface="Times Neue Roman"/>
              </a:rPr>
              <a:t>thì</a:t>
            </a:r>
            <a:r>
              <a:rPr lang="en-US" sz="3400" dirty="0">
                <a:latin typeface="Times Neue Roman"/>
              </a:rPr>
              <a:t> </a:t>
            </a:r>
            <a:r>
              <a:rPr lang="en-US" sz="3400" dirty="0" err="1">
                <a:latin typeface="Times Neue Roman"/>
              </a:rPr>
              <a:t>các</a:t>
            </a:r>
            <a:r>
              <a:rPr lang="en-US" sz="3400" dirty="0">
                <a:latin typeface="Times Neue Roman"/>
              </a:rPr>
              <a:t> </a:t>
            </a:r>
            <a:r>
              <a:rPr lang="en-US" sz="3400" dirty="0" err="1">
                <a:latin typeface="Times Neue Roman"/>
              </a:rPr>
              <a:t>nguyên</a:t>
            </a:r>
            <a:r>
              <a:rPr lang="en-US" sz="3400" dirty="0">
                <a:latin typeface="Times Neue Roman"/>
              </a:rPr>
              <a:t> </a:t>
            </a:r>
            <a:r>
              <a:rPr lang="en-US" sz="3400" dirty="0" err="1">
                <a:latin typeface="Times Neue Roman"/>
              </a:rPr>
              <a:t>tố</a:t>
            </a:r>
            <a:r>
              <a:rPr lang="en-US" sz="3400" dirty="0">
                <a:latin typeface="Times Neue Roman"/>
              </a:rPr>
              <a:t> </a:t>
            </a:r>
            <a:r>
              <a:rPr lang="en-US" sz="3400" dirty="0" err="1">
                <a:latin typeface="Times Neue Roman"/>
              </a:rPr>
              <a:t>kim</a:t>
            </a:r>
            <a:r>
              <a:rPr lang="en-US" sz="3400" dirty="0">
                <a:latin typeface="Times Neue Roman"/>
              </a:rPr>
              <a:t> </a:t>
            </a:r>
            <a:r>
              <a:rPr lang="en-US" sz="3400" dirty="0" err="1">
                <a:latin typeface="Times Neue Roman"/>
              </a:rPr>
              <a:t>loại</a:t>
            </a:r>
            <a:r>
              <a:rPr lang="en-US" sz="3400" dirty="0">
                <a:latin typeface="Times Neue Roman"/>
              </a:rPr>
              <a:t> </a:t>
            </a:r>
            <a:r>
              <a:rPr lang="en-US" sz="3400" dirty="0" err="1">
                <a:latin typeface="Times Neue Roman"/>
              </a:rPr>
              <a:t>chiếm</a:t>
            </a:r>
            <a:r>
              <a:rPr lang="en-US" sz="3400" dirty="0">
                <a:latin typeface="Times Neue Roman"/>
              </a:rPr>
              <a:t> </a:t>
            </a:r>
            <a:r>
              <a:rPr lang="en-US" sz="3400" dirty="0" err="1">
                <a:latin typeface="Times Neue Roman"/>
              </a:rPr>
              <a:t>số</a:t>
            </a:r>
            <a:r>
              <a:rPr lang="en-US" sz="3400" dirty="0">
                <a:latin typeface="Times Neue Roman"/>
              </a:rPr>
              <a:t> </a:t>
            </a:r>
            <a:r>
              <a:rPr lang="en-US" sz="3400" dirty="0" err="1">
                <a:latin typeface="Times Neue Roman"/>
              </a:rPr>
              <a:t>lượng</a:t>
            </a:r>
            <a:r>
              <a:rPr lang="en-US" sz="3400" dirty="0">
                <a:latin typeface="Times Neue Roman"/>
              </a:rPr>
              <a:t> </a:t>
            </a:r>
            <a:r>
              <a:rPr lang="en-US" sz="3400" dirty="0" err="1">
                <a:latin typeface="Times Neue Roman"/>
              </a:rPr>
              <a:t>như</a:t>
            </a:r>
            <a:r>
              <a:rPr lang="en-US" sz="3400" dirty="0">
                <a:latin typeface="Times Neue Roman"/>
              </a:rPr>
              <a:t> </a:t>
            </a:r>
            <a:r>
              <a:rPr lang="en-US" sz="3400" dirty="0" err="1">
                <a:latin typeface="Times Neue Roman"/>
              </a:rPr>
              <a:t>thế</a:t>
            </a:r>
            <a:r>
              <a:rPr lang="en-US" sz="3400" dirty="0">
                <a:latin typeface="Times Neue Roman"/>
              </a:rPr>
              <a:t> </a:t>
            </a:r>
            <a:r>
              <a:rPr lang="en-US" sz="3400" dirty="0" err="1">
                <a:latin typeface="Times Neue Roman"/>
              </a:rPr>
              <a:t>nào</a:t>
            </a:r>
            <a:r>
              <a:rPr lang="en-US" sz="3400" dirty="0">
                <a:latin typeface="Times Neue Roman"/>
              </a:rPr>
              <a:t>?</a:t>
            </a:r>
          </a:p>
          <a:p>
            <a:pPr algn="ctr">
              <a:lnSpc>
                <a:spcPts val="4759"/>
              </a:lnSpc>
            </a:pPr>
            <a:endParaRPr lang="en-US" sz="3400" dirty="0">
              <a:latin typeface="Times Neue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17">
                                            <p:txEl>
                                              <p:pRg st="1" end="1"/>
                                            </p:txEl>
                                          </p:spTgt>
                                        </p:tgtEl>
                                        <p:attrNameLst>
                                          <p:attrName>style.visibility</p:attrName>
                                        </p:attrNameLst>
                                      </p:cBhvr>
                                      <p:to>
                                        <p:strVal val="visible"/>
                                      </p:to>
                                    </p:set>
                                    <p:animEffect transition="in" filter="circle(in)">
                                      <p:cBhvr>
                                        <p:cTn id="13" dur="2000"/>
                                        <p:tgtEl>
                                          <p:spTgt spid="17">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7">
                                            <p:txEl>
                                              <p:pRg st="2" end="2"/>
                                            </p:txEl>
                                          </p:spTgt>
                                        </p:tgtEl>
                                        <p:attrNameLst>
                                          <p:attrName>style.visibility</p:attrName>
                                        </p:attrNameLst>
                                      </p:cBhvr>
                                      <p:to>
                                        <p:strVal val="visible"/>
                                      </p:to>
                                    </p:set>
                                    <p:animEffect transition="in" filter="wipe(down)">
                                      <p:cBhvr>
                                        <p:cTn id="18" dur="500"/>
                                        <p:tgtEl>
                                          <p:spTgt spid="17">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wipe(down)">
                                      <p:cBhvr>
                                        <p:cTn id="23" dur="500"/>
                                        <p:tgtEl>
                                          <p:spTgt spid="17">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wipe(down)">
                                      <p:cBhvr>
                                        <p:cTn id="28" dur="500"/>
                                        <p:tgtEl>
                                          <p:spTgt spid="18">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8">
                                            <p:txEl>
                                              <p:pRg st="1" end="1"/>
                                            </p:txEl>
                                          </p:spTgt>
                                        </p:tgtEl>
                                        <p:attrNameLst>
                                          <p:attrName>style.visibility</p:attrName>
                                        </p:attrNameLst>
                                      </p:cBhvr>
                                      <p:to>
                                        <p:strVal val="visible"/>
                                      </p:to>
                                    </p:set>
                                    <p:animEffect transition="in" filter="wipe(down)">
                                      <p:cBhvr>
                                        <p:cTn id="33" dur="500"/>
                                        <p:tgtEl>
                                          <p:spTgt spid="18">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11">
                                            <p:txEl>
                                              <p:pRg st="0" end="0"/>
                                            </p:txEl>
                                          </p:spTgt>
                                        </p:tgtEl>
                                        <p:attrNameLst>
                                          <p:attrName>style.visibility</p:attrName>
                                        </p:attrNameLst>
                                      </p:cBhvr>
                                      <p:to>
                                        <p:strVal val="visible"/>
                                      </p:to>
                                    </p:set>
                                    <p:animEffect transition="in" filter="wipe(down)">
                                      <p:cBhvr>
                                        <p:cTn id="38"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p:nvPr/>
        </p:nvSpPr>
        <p:spPr>
          <a:xfrm>
            <a:off x="533400" y="1121618"/>
            <a:ext cx="17526000" cy="494879"/>
          </a:xfrm>
          <a:prstGeom prst="rect">
            <a:avLst/>
          </a:prstGeom>
        </p:spPr>
        <p:txBody>
          <a:bodyPr wrap="square" lIns="0" tIns="0" rIns="0" bIns="0" rtlCol="0" anchor="t">
            <a:spAutoFit/>
          </a:bodyPr>
          <a:lstStyle/>
          <a:p>
            <a:pPr>
              <a:lnSpc>
                <a:spcPts val="3498"/>
              </a:lnSpc>
            </a:pPr>
            <a:r>
              <a:rPr lang="en-US" sz="4400" dirty="0">
                <a:solidFill>
                  <a:srgbClr val="C00000"/>
                </a:solidFill>
                <a:latin typeface="Times Neue Roman Bold"/>
              </a:rPr>
              <a:t>BÀI 4: SƠ LƯỢC BẢNG TUẦN HOÀN CÁC NGUYÊN TỐ HÓA HỌC</a:t>
            </a:r>
          </a:p>
        </p:txBody>
      </p:sp>
      <p:sp>
        <p:nvSpPr>
          <p:cNvPr id="3" name="TextBox 9"/>
          <p:cNvSpPr txBox="1"/>
          <p:nvPr/>
        </p:nvSpPr>
        <p:spPr>
          <a:xfrm>
            <a:off x="7592884" y="6541317"/>
            <a:ext cx="112216" cy="615553"/>
          </a:xfrm>
          <a:prstGeom prst="rect">
            <a:avLst/>
          </a:prstGeom>
        </p:spPr>
        <p:txBody>
          <a:bodyPr lIns="0" tIns="0" rIns="0" bIns="0" rtlCol="0" anchor="t">
            <a:spAutoFit/>
          </a:bodyPr>
          <a:lstStyle/>
          <a:p>
            <a:pPr algn="ctr">
              <a:lnSpc>
                <a:spcPts val="4759"/>
              </a:lnSpc>
            </a:pPr>
            <a:r>
              <a:rPr lang="en-US" sz="4400">
                <a:latin typeface="Noto Sans"/>
              </a:rPr>
              <a:t> </a:t>
            </a:r>
          </a:p>
        </p:txBody>
      </p:sp>
      <p:sp>
        <p:nvSpPr>
          <p:cNvPr id="4" name="TextBox 10"/>
          <p:cNvSpPr txBox="1"/>
          <p:nvPr/>
        </p:nvSpPr>
        <p:spPr>
          <a:xfrm>
            <a:off x="914400" y="2705100"/>
            <a:ext cx="16764000" cy="615553"/>
          </a:xfrm>
          <a:prstGeom prst="rect">
            <a:avLst/>
          </a:prstGeom>
        </p:spPr>
        <p:txBody>
          <a:bodyPr wrap="square" lIns="0" tIns="0" rIns="0" bIns="0" rtlCol="0" anchor="t">
            <a:spAutoFit/>
          </a:bodyPr>
          <a:lstStyle/>
          <a:p>
            <a:pPr>
              <a:lnSpc>
                <a:spcPts val="4759"/>
              </a:lnSpc>
            </a:pPr>
            <a:r>
              <a:rPr lang="en-US" sz="4400" dirty="0">
                <a:solidFill>
                  <a:srgbClr val="C00000"/>
                </a:solidFill>
                <a:latin typeface="Noto Sans"/>
              </a:rPr>
              <a:t>1. </a:t>
            </a:r>
            <a:r>
              <a:rPr lang="en-US" sz="4400" dirty="0" err="1">
                <a:solidFill>
                  <a:srgbClr val="C00000"/>
                </a:solidFill>
                <a:latin typeface="Noto Sans"/>
              </a:rPr>
              <a:t>Nguyên</a:t>
            </a:r>
            <a:r>
              <a:rPr lang="en-US" sz="4400" dirty="0">
                <a:solidFill>
                  <a:srgbClr val="C00000"/>
                </a:solidFill>
                <a:latin typeface="Noto Sans"/>
              </a:rPr>
              <a:t> </a:t>
            </a:r>
            <a:r>
              <a:rPr lang="en-US" sz="4400" dirty="0" err="1">
                <a:solidFill>
                  <a:srgbClr val="C00000"/>
                </a:solidFill>
                <a:latin typeface="Noto Sans"/>
              </a:rPr>
              <a:t>tắc</a:t>
            </a:r>
            <a:r>
              <a:rPr lang="en-US" sz="4400" dirty="0">
                <a:solidFill>
                  <a:srgbClr val="C00000"/>
                </a:solidFill>
                <a:latin typeface="Noto Sans"/>
              </a:rPr>
              <a:t> </a:t>
            </a:r>
            <a:r>
              <a:rPr lang="en-US" sz="4400" dirty="0" err="1">
                <a:solidFill>
                  <a:srgbClr val="C00000"/>
                </a:solidFill>
                <a:latin typeface="Noto Sans"/>
              </a:rPr>
              <a:t>xây</a:t>
            </a:r>
            <a:r>
              <a:rPr lang="en-US" sz="4400" dirty="0">
                <a:solidFill>
                  <a:srgbClr val="C00000"/>
                </a:solidFill>
                <a:latin typeface="Noto Sans"/>
              </a:rPr>
              <a:t> </a:t>
            </a:r>
            <a:r>
              <a:rPr lang="en-US" sz="4400" dirty="0" err="1">
                <a:solidFill>
                  <a:srgbClr val="C00000"/>
                </a:solidFill>
                <a:latin typeface="Noto Sans"/>
              </a:rPr>
              <a:t>dựng</a:t>
            </a:r>
            <a:r>
              <a:rPr lang="en-US" sz="4400" dirty="0">
                <a:solidFill>
                  <a:srgbClr val="C00000"/>
                </a:solidFill>
                <a:latin typeface="Noto Sans"/>
              </a:rPr>
              <a:t> </a:t>
            </a:r>
            <a:r>
              <a:rPr lang="en-US" sz="4400" dirty="0" err="1">
                <a:solidFill>
                  <a:srgbClr val="C00000"/>
                </a:solidFill>
                <a:latin typeface="Noto Sans"/>
              </a:rPr>
              <a:t>bảng</a:t>
            </a:r>
            <a:r>
              <a:rPr lang="en-US" sz="4400" dirty="0">
                <a:solidFill>
                  <a:srgbClr val="C00000"/>
                </a:solidFill>
                <a:latin typeface="Noto Sans"/>
              </a:rPr>
              <a:t> </a:t>
            </a:r>
            <a:r>
              <a:rPr lang="en-US" sz="4400" dirty="0" err="1">
                <a:solidFill>
                  <a:srgbClr val="C00000"/>
                </a:solidFill>
                <a:latin typeface="Noto Sans"/>
              </a:rPr>
              <a:t>tuần</a:t>
            </a:r>
            <a:r>
              <a:rPr lang="en-US" sz="4400" dirty="0">
                <a:solidFill>
                  <a:srgbClr val="C00000"/>
                </a:solidFill>
                <a:latin typeface="Noto Sans"/>
              </a:rPr>
              <a:t> </a:t>
            </a:r>
            <a:r>
              <a:rPr lang="en-US" sz="4400" dirty="0" err="1">
                <a:solidFill>
                  <a:srgbClr val="C00000"/>
                </a:solidFill>
                <a:latin typeface="Noto Sans"/>
              </a:rPr>
              <a:t>hoàn</a:t>
            </a:r>
            <a:r>
              <a:rPr lang="en-US" sz="4400" dirty="0">
                <a:solidFill>
                  <a:srgbClr val="C00000"/>
                </a:solidFill>
                <a:latin typeface="Noto Sans"/>
              </a:rPr>
              <a:t> </a:t>
            </a:r>
            <a:r>
              <a:rPr lang="en-US" sz="4400" dirty="0" err="1">
                <a:solidFill>
                  <a:srgbClr val="C00000"/>
                </a:solidFill>
                <a:latin typeface="Noto Sans"/>
              </a:rPr>
              <a:t>các</a:t>
            </a:r>
            <a:r>
              <a:rPr lang="en-US" sz="4400" dirty="0">
                <a:solidFill>
                  <a:srgbClr val="C00000"/>
                </a:solidFill>
                <a:latin typeface="Noto Sans"/>
              </a:rPr>
              <a:t> </a:t>
            </a:r>
            <a:r>
              <a:rPr lang="en-US" sz="4400" dirty="0" err="1">
                <a:solidFill>
                  <a:srgbClr val="C00000"/>
                </a:solidFill>
                <a:latin typeface="Noto Sans"/>
              </a:rPr>
              <a:t>nguyên</a:t>
            </a:r>
            <a:r>
              <a:rPr lang="en-US" sz="4400" dirty="0">
                <a:solidFill>
                  <a:srgbClr val="C00000"/>
                </a:solidFill>
                <a:latin typeface="Noto Sans"/>
              </a:rPr>
              <a:t> </a:t>
            </a:r>
            <a:r>
              <a:rPr lang="en-US" sz="4400" dirty="0" err="1">
                <a:solidFill>
                  <a:srgbClr val="C00000"/>
                </a:solidFill>
                <a:latin typeface="Noto Sans"/>
              </a:rPr>
              <a:t>tố</a:t>
            </a:r>
            <a:r>
              <a:rPr lang="en-US" sz="4400" dirty="0">
                <a:solidFill>
                  <a:srgbClr val="C00000"/>
                </a:solidFill>
                <a:latin typeface="Noto Sans"/>
              </a:rPr>
              <a:t> </a:t>
            </a:r>
            <a:r>
              <a:rPr lang="en-US" sz="4400" dirty="0" err="1">
                <a:solidFill>
                  <a:srgbClr val="C00000"/>
                </a:solidFill>
                <a:latin typeface="Noto Sans"/>
              </a:rPr>
              <a:t>hóa</a:t>
            </a:r>
            <a:r>
              <a:rPr lang="en-US" sz="4400" dirty="0">
                <a:solidFill>
                  <a:srgbClr val="C00000"/>
                </a:solidFill>
                <a:latin typeface="Noto Sans"/>
              </a:rPr>
              <a:t> </a:t>
            </a:r>
            <a:r>
              <a:rPr lang="en-US" sz="4400" dirty="0" err="1">
                <a:solidFill>
                  <a:srgbClr val="C00000"/>
                </a:solidFill>
                <a:latin typeface="Noto Sans"/>
              </a:rPr>
              <a:t>học</a:t>
            </a:r>
            <a:r>
              <a:rPr lang="en-US" sz="4400" dirty="0">
                <a:solidFill>
                  <a:srgbClr val="C00000"/>
                </a:solidFill>
                <a:latin typeface="Noto Sans"/>
              </a:rPr>
              <a:t>: </a:t>
            </a:r>
          </a:p>
        </p:txBody>
      </p:sp>
    </p:spTree>
    <p:extLst>
      <p:ext uri="{BB962C8B-B14F-4D97-AF65-F5344CB8AC3E}">
        <p14:creationId xmlns:p14="http://schemas.microsoft.com/office/powerpoint/2010/main" val="2995546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rot="711410">
            <a:off x="5928395" y="7126145"/>
            <a:ext cx="9526" cy="615553"/>
          </a:xfrm>
          <a:prstGeom prst="rect">
            <a:avLst/>
          </a:prstGeom>
        </p:spPr>
        <p:txBody>
          <a:bodyPr lIns="0" tIns="0" rIns="0" bIns="0" rtlCol="0" anchor="t">
            <a:spAutoFit/>
          </a:bodyPr>
          <a:lstStyle/>
          <a:p>
            <a:pPr algn="ctr">
              <a:lnSpc>
                <a:spcPts val="4759"/>
              </a:lnSpc>
            </a:pPr>
            <a:endParaRPr sz="4000"/>
          </a:p>
        </p:txBody>
      </p:sp>
      <p:sp>
        <p:nvSpPr>
          <p:cNvPr id="9" name="AutoShape 9"/>
          <p:cNvSpPr/>
          <p:nvPr/>
        </p:nvSpPr>
        <p:spPr>
          <a:xfrm rot="-2549145">
            <a:off x="-21858692" y="5214939"/>
            <a:ext cx="3944976" cy="0"/>
          </a:xfrm>
          <a:prstGeom prst="line">
            <a:avLst/>
          </a:prstGeom>
          <a:ln w="47625" cap="flat">
            <a:solidFill>
              <a:srgbClr val="000000"/>
            </a:solidFill>
            <a:prstDash val="solid"/>
            <a:headEnd type="none" w="sm" len="sm"/>
            <a:tailEnd type="none" w="sm" len="sm"/>
          </a:ln>
        </p:spPr>
      </p:sp>
      <p:sp>
        <p:nvSpPr>
          <p:cNvPr id="12" name="TextBox 12"/>
          <p:cNvSpPr txBox="1"/>
          <p:nvPr/>
        </p:nvSpPr>
        <p:spPr>
          <a:xfrm>
            <a:off x="7592884" y="4760339"/>
            <a:ext cx="112216" cy="615553"/>
          </a:xfrm>
          <a:prstGeom prst="rect">
            <a:avLst/>
          </a:prstGeom>
        </p:spPr>
        <p:txBody>
          <a:bodyPr lIns="0" tIns="0" rIns="0" bIns="0" rtlCol="0" anchor="t">
            <a:spAutoFit/>
          </a:bodyPr>
          <a:lstStyle/>
          <a:p>
            <a:pPr algn="ctr">
              <a:lnSpc>
                <a:spcPts val="4759"/>
              </a:lnSpc>
            </a:pPr>
            <a:r>
              <a:rPr lang="en-US" sz="4000">
                <a:latin typeface="Noto Sans"/>
              </a:rPr>
              <a:t> </a:t>
            </a:r>
          </a:p>
        </p:txBody>
      </p:sp>
      <p:sp>
        <p:nvSpPr>
          <p:cNvPr id="15" name="TextBox 15"/>
          <p:cNvSpPr txBox="1"/>
          <p:nvPr/>
        </p:nvSpPr>
        <p:spPr>
          <a:xfrm>
            <a:off x="6331365" y="6578605"/>
            <a:ext cx="9526" cy="615553"/>
          </a:xfrm>
          <a:prstGeom prst="rect">
            <a:avLst/>
          </a:prstGeom>
        </p:spPr>
        <p:txBody>
          <a:bodyPr lIns="0" tIns="0" rIns="0" bIns="0" rtlCol="0" anchor="t">
            <a:spAutoFit/>
          </a:bodyPr>
          <a:lstStyle/>
          <a:p>
            <a:pPr algn="ctr">
              <a:lnSpc>
                <a:spcPts val="4759"/>
              </a:lnSpc>
            </a:pPr>
            <a:endParaRPr sz="4000"/>
          </a:p>
        </p:txBody>
      </p:sp>
      <p:sp>
        <p:nvSpPr>
          <p:cNvPr id="20" name="TextBox 20"/>
          <p:cNvSpPr txBox="1"/>
          <p:nvPr/>
        </p:nvSpPr>
        <p:spPr>
          <a:xfrm>
            <a:off x="1315426" y="1346403"/>
            <a:ext cx="15657148" cy="9233297"/>
          </a:xfrm>
          <a:prstGeom prst="rect">
            <a:avLst/>
          </a:prstGeom>
        </p:spPr>
        <p:txBody>
          <a:bodyPr wrap="square" lIns="0" tIns="0" rIns="0" bIns="0" rtlCol="0" anchor="t">
            <a:spAutoFit/>
          </a:bodyPr>
          <a:lstStyle/>
          <a:p>
            <a:pPr>
              <a:lnSpc>
                <a:spcPts val="4759"/>
              </a:lnSpc>
            </a:pPr>
            <a:r>
              <a:rPr lang="vi-VN" sz="4000" dirty="0">
                <a:solidFill>
                  <a:srgbClr val="0070C0"/>
                </a:solidFill>
                <a:latin typeface="Times Neue Roman"/>
              </a:rPr>
              <a:t> Có h</a:t>
            </a:r>
            <a:r>
              <a:rPr lang="en-US" sz="4000" dirty="0" err="1">
                <a:solidFill>
                  <a:srgbClr val="0070C0"/>
                </a:solidFill>
                <a:latin typeface="Times Neue Roman"/>
              </a:rPr>
              <a:t>ơn</a:t>
            </a:r>
            <a:r>
              <a:rPr lang="en-US" sz="4000" dirty="0">
                <a:solidFill>
                  <a:srgbClr val="0070C0"/>
                </a:solidFill>
                <a:latin typeface="Times Neue Roman"/>
              </a:rPr>
              <a:t> </a:t>
            </a:r>
            <a:r>
              <a:rPr lang="vi-VN" sz="4000" dirty="0">
                <a:solidFill>
                  <a:srgbClr val="0070C0"/>
                </a:solidFill>
                <a:latin typeface="Times Neue Roman"/>
              </a:rPr>
              <a:t>90 nguyên tố (</a:t>
            </a:r>
            <a:r>
              <a:rPr lang="en-US" sz="4000" dirty="0">
                <a:solidFill>
                  <a:srgbClr val="0070C0"/>
                </a:solidFill>
                <a:latin typeface="Times Neue Roman"/>
              </a:rPr>
              <a:t>80%</a:t>
            </a:r>
            <a:r>
              <a:rPr lang="vi-VN" sz="4000" dirty="0">
                <a:solidFill>
                  <a:srgbClr val="0070C0"/>
                </a:solidFill>
                <a:latin typeface="Times Neue Roman"/>
              </a:rPr>
              <a:t>)</a:t>
            </a:r>
            <a:r>
              <a:rPr lang="en-US" sz="4000" dirty="0">
                <a:solidFill>
                  <a:srgbClr val="0070C0"/>
                </a:solidFill>
                <a:latin typeface="Times Neue Roman"/>
              </a:rPr>
              <a:t> </a:t>
            </a:r>
            <a:r>
              <a:rPr lang="en-US" sz="4000" dirty="0" err="1">
                <a:solidFill>
                  <a:srgbClr val="0070C0"/>
                </a:solidFill>
                <a:latin typeface="Times Neue Roman"/>
              </a:rPr>
              <a:t>trong</a:t>
            </a:r>
            <a:r>
              <a:rPr lang="en-US" sz="4000" dirty="0">
                <a:solidFill>
                  <a:srgbClr val="0070C0"/>
                </a:solidFill>
                <a:latin typeface="Times Neue Roman"/>
              </a:rPr>
              <a:t> </a:t>
            </a:r>
            <a:r>
              <a:rPr lang="en-US" sz="4000" dirty="0" err="1">
                <a:solidFill>
                  <a:srgbClr val="0070C0"/>
                </a:solidFill>
                <a:latin typeface="Times Neue Roman"/>
              </a:rPr>
              <a:t>bảng</a:t>
            </a:r>
            <a:r>
              <a:rPr lang="en-US" sz="4000" dirty="0">
                <a:solidFill>
                  <a:srgbClr val="0070C0"/>
                </a:solidFill>
                <a:latin typeface="Times Neue Roman"/>
              </a:rPr>
              <a:t> </a:t>
            </a:r>
            <a:r>
              <a:rPr lang="en-US" sz="4000" dirty="0" err="1">
                <a:solidFill>
                  <a:srgbClr val="0070C0"/>
                </a:solidFill>
                <a:latin typeface="Times Neue Roman"/>
              </a:rPr>
              <a:t>tuần</a:t>
            </a:r>
            <a:r>
              <a:rPr lang="en-US" sz="4000" dirty="0">
                <a:solidFill>
                  <a:srgbClr val="0070C0"/>
                </a:solidFill>
                <a:latin typeface="Times Neue Roman"/>
              </a:rPr>
              <a:t> </a:t>
            </a:r>
            <a:r>
              <a:rPr lang="en-US" sz="4000" dirty="0" err="1">
                <a:solidFill>
                  <a:srgbClr val="0070C0"/>
                </a:solidFill>
                <a:latin typeface="Times Neue Roman"/>
              </a:rPr>
              <a:t>hoàn</a:t>
            </a:r>
            <a:r>
              <a:rPr lang="en-US" sz="4000" dirty="0">
                <a:solidFill>
                  <a:srgbClr val="0070C0"/>
                </a:solidFill>
                <a:latin typeface="Times Neue Roman"/>
              </a:rPr>
              <a:t> </a:t>
            </a:r>
            <a:r>
              <a:rPr lang="en-US" sz="4000" dirty="0" err="1">
                <a:solidFill>
                  <a:srgbClr val="0070C0"/>
                </a:solidFill>
                <a:latin typeface="Times Neue Roman"/>
              </a:rPr>
              <a:t>là</a:t>
            </a:r>
            <a:r>
              <a:rPr lang="en-US" sz="4000" dirty="0">
                <a:solidFill>
                  <a:srgbClr val="0070C0"/>
                </a:solidFill>
                <a:latin typeface="Times Neue Roman"/>
              </a:rPr>
              <a:t> </a:t>
            </a:r>
            <a:r>
              <a:rPr lang="en-US" sz="4000" dirty="0" err="1">
                <a:solidFill>
                  <a:srgbClr val="0070C0"/>
                </a:solidFill>
                <a:latin typeface="Times Neue Roman"/>
              </a:rPr>
              <a:t>kim</a:t>
            </a:r>
            <a:r>
              <a:rPr lang="en-US" sz="4000" dirty="0">
                <a:solidFill>
                  <a:srgbClr val="0070C0"/>
                </a:solidFill>
                <a:latin typeface="Times Neue Roman"/>
              </a:rPr>
              <a:t> </a:t>
            </a:r>
            <a:r>
              <a:rPr lang="en-US" sz="4000" dirty="0" err="1">
                <a:solidFill>
                  <a:srgbClr val="0070C0"/>
                </a:solidFill>
                <a:latin typeface="Times Neue Roman"/>
              </a:rPr>
              <a:t>loại</a:t>
            </a:r>
            <a:r>
              <a:rPr lang="en-US" sz="4000" dirty="0">
                <a:solidFill>
                  <a:srgbClr val="0070C0"/>
                </a:solidFill>
                <a:latin typeface="Times Neue Roman"/>
              </a:rPr>
              <a:t>, bao </a:t>
            </a:r>
            <a:r>
              <a:rPr lang="vi-VN" sz="4000" dirty="0">
                <a:solidFill>
                  <a:srgbClr val="0070C0"/>
                </a:solidFill>
                <a:latin typeface="Times Neue Roman"/>
              </a:rPr>
              <a:t>gồm  IA,IIA,IIIA và </a:t>
            </a:r>
            <a:r>
              <a:rPr lang="en-US" sz="4000" dirty="0" err="1">
                <a:solidFill>
                  <a:srgbClr val="0070C0"/>
                </a:solidFill>
                <a:latin typeface="Times Neue Roman"/>
              </a:rPr>
              <a:t>một</a:t>
            </a:r>
            <a:r>
              <a:rPr lang="en-US" sz="4000" dirty="0">
                <a:solidFill>
                  <a:srgbClr val="0070C0"/>
                </a:solidFill>
                <a:latin typeface="Times Neue Roman"/>
              </a:rPr>
              <a:t> </a:t>
            </a:r>
            <a:r>
              <a:rPr lang="en-US" sz="4000" dirty="0" err="1">
                <a:solidFill>
                  <a:srgbClr val="0070C0"/>
                </a:solidFill>
                <a:latin typeface="Times Neue Roman"/>
              </a:rPr>
              <a:t>số</a:t>
            </a:r>
            <a:r>
              <a:rPr lang="en-US" sz="4000" dirty="0">
                <a:solidFill>
                  <a:srgbClr val="0070C0"/>
                </a:solidFill>
                <a:latin typeface="Times Neue Roman"/>
              </a:rPr>
              <a:t> </a:t>
            </a:r>
            <a:r>
              <a:rPr lang="en-US" sz="4000" dirty="0" err="1">
                <a:solidFill>
                  <a:srgbClr val="0070C0"/>
                </a:solidFill>
                <a:latin typeface="Times Neue Roman"/>
              </a:rPr>
              <a:t>nguyên</a:t>
            </a:r>
            <a:r>
              <a:rPr lang="en-US" sz="4000" dirty="0">
                <a:solidFill>
                  <a:srgbClr val="0070C0"/>
                </a:solidFill>
                <a:latin typeface="Times Neue Roman"/>
              </a:rPr>
              <a:t> </a:t>
            </a:r>
            <a:r>
              <a:rPr lang="en-US" sz="4000" dirty="0" err="1">
                <a:solidFill>
                  <a:srgbClr val="0070C0"/>
                </a:solidFill>
                <a:latin typeface="Times Neue Roman"/>
              </a:rPr>
              <a:t>tố</a:t>
            </a:r>
            <a:r>
              <a:rPr lang="en-US" sz="4000" dirty="0">
                <a:solidFill>
                  <a:srgbClr val="0070C0"/>
                </a:solidFill>
                <a:latin typeface="Times Neue Roman"/>
              </a:rPr>
              <a:t> </a:t>
            </a:r>
            <a:r>
              <a:rPr lang="en-US" sz="4000" dirty="0" err="1">
                <a:solidFill>
                  <a:srgbClr val="0070C0"/>
                </a:solidFill>
                <a:latin typeface="Times Neue Roman"/>
              </a:rPr>
              <a:t>nhóm</a:t>
            </a:r>
            <a:r>
              <a:rPr lang="en-US" sz="4000" dirty="0">
                <a:solidFill>
                  <a:srgbClr val="0070C0"/>
                </a:solidFill>
                <a:latin typeface="Times Neue Roman"/>
              </a:rPr>
              <a:t> </a:t>
            </a:r>
            <a:r>
              <a:rPr lang="vi-VN" sz="4000" dirty="0">
                <a:solidFill>
                  <a:srgbClr val="0070C0"/>
                </a:solidFill>
                <a:latin typeface="Times Neue Roman"/>
              </a:rPr>
              <a:t>IVA,VA,VIA</a:t>
            </a:r>
            <a:r>
              <a:rPr lang="en-US" sz="4000" dirty="0">
                <a:solidFill>
                  <a:srgbClr val="0070C0"/>
                </a:solidFill>
                <a:latin typeface="Times Neue Roman"/>
              </a:rPr>
              <a:t> </a:t>
            </a:r>
            <a:r>
              <a:rPr lang="en-US" sz="4000" dirty="0" err="1">
                <a:solidFill>
                  <a:srgbClr val="0070C0"/>
                </a:solidFill>
                <a:latin typeface="Times Neue Roman"/>
              </a:rPr>
              <a:t>và</a:t>
            </a:r>
            <a:r>
              <a:rPr lang="en-US" sz="4000" dirty="0">
                <a:solidFill>
                  <a:srgbClr val="0070C0"/>
                </a:solidFill>
                <a:latin typeface="Times Neue Roman"/>
              </a:rPr>
              <a:t> </a:t>
            </a:r>
            <a:r>
              <a:rPr lang="en-US" sz="4000" dirty="0" err="1">
                <a:solidFill>
                  <a:srgbClr val="0070C0"/>
                </a:solidFill>
                <a:latin typeface="Times Neue Roman"/>
              </a:rPr>
              <a:t>tất</a:t>
            </a:r>
            <a:r>
              <a:rPr lang="en-US" sz="4000" dirty="0">
                <a:solidFill>
                  <a:srgbClr val="0070C0"/>
                </a:solidFill>
                <a:latin typeface="Times Neue Roman"/>
              </a:rPr>
              <a:t> </a:t>
            </a:r>
            <a:r>
              <a:rPr lang="en-US" sz="4000" dirty="0" err="1">
                <a:solidFill>
                  <a:srgbClr val="0070C0"/>
                </a:solidFill>
                <a:latin typeface="Times Neue Roman"/>
              </a:rPr>
              <a:t>cả</a:t>
            </a:r>
            <a:r>
              <a:rPr lang="en-US" sz="4000" dirty="0">
                <a:solidFill>
                  <a:srgbClr val="0070C0"/>
                </a:solidFill>
                <a:latin typeface="Times Neue Roman"/>
              </a:rPr>
              <a:t> </a:t>
            </a:r>
            <a:r>
              <a:rPr lang="en-US" sz="4000" dirty="0" err="1">
                <a:solidFill>
                  <a:srgbClr val="0070C0"/>
                </a:solidFill>
                <a:latin typeface="Times Neue Roman"/>
              </a:rPr>
              <a:t>các</a:t>
            </a:r>
            <a:r>
              <a:rPr lang="en-US" sz="4000" dirty="0">
                <a:solidFill>
                  <a:srgbClr val="0070C0"/>
                </a:solidFill>
                <a:latin typeface="Times Neue Roman"/>
              </a:rPr>
              <a:t> </a:t>
            </a:r>
            <a:r>
              <a:rPr lang="en-US" sz="4000" dirty="0" err="1">
                <a:solidFill>
                  <a:srgbClr val="0070C0"/>
                </a:solidFill>
                <a:latin typeface="Times Neue Roman"/>
              </a:rPr>
              <a:t>nguyên</a:t>
            </a:r>
            <a:r>
              <a:rPr lang="en-US" sz="4000" dirty="0">
                <a:solidFill>
                  <a:srgbClr val="0070C0"/>
                </a:solidFill>
                <a:latin typeface="Times Neue Roman"/>
              </a:rPr>
              <a:t> </a:t>
            </a:r>
            <a:r>
              <a:rPr lang="en-US" sz="4000" dirty="0" err="1">
                <a:solidFill>
                  <a:srgbClr val="0070C0"/>
                </a:solidFill>
                <a:latin typeface="Times Neue Roman"/>
              </a:rPr>
              <a:t>tố</a:t>
            </a:r>
            <a:r>
              <a:rPr lang="en-US" sz="4000" dirty="0">
                <a:solidFill>
                  <a:srgbClr val="0070C0"/>
                </a:solidFill>
                <a:latin typeface="Times Neue Roman"/>
              </a:rPr>
              <a:t> </a:t>
            </a:r>
            <a:r>
              <a:rPr lang="en-US" sz="4000" dirty="0" err="1">
                <a:solidFill>
                  <a:srgbClr val="0070C0"/>
                </a:solidFill>
                <a:latin typeface="Times Neue Roman"/>
              </a:rPr>
              <a:t>nhóm</a:t>
            </a:r>
            <a:r>
              <a:rPr lang="en-US" sz="4000" dirty="0">
                <a:solidFill>
                  <a:srgbClr val="0070C0"/>
                </a:solidFill>
                <a:latin typeface="Times Neue Roman"/>
              </a:rPr>
              <a:t> </a:t>
            </a:r>
            <a:r>
              <a:rPr lang="vi-VN" sz="4000" dirty="0">
                <a:solidFill>
                  <a:srgbClr val="0070C0"/>
                </a:solidFill>
                <a:latin typeface="Times Neue Roman"/>
              </a:rPr>
              <a:t>B(</a:t>
            </a:r>
            <a:r>
              <a:rPr lang="en-US" sz="4000" dirty="0">
                <a:latin typeface="Times New Roman" panose="02020603050405020304" pitchFamily="18" charset="0"/>
                <a:cs typeface="Times New Roman" panose="02020603050405020304" pitchFamily="18" charset="0"/>
              </a:rPr>
              <a:t> IB </a:t>
            </a:r>
            <a:r>
              <a:rPr lang="en-US" sz="4000" dirty="0" err="1">
                <a:latin typeface="Times New Roman" panose="02020603050405020304" pitchFamily="18" charset="0"/>
                <a:cs typeface="Times New Roman" panose="02020603050405020304" pitchFamily="18" charset="0"/>
              </a:rPr>
              <a:t>đến</a:t>
            </a:r>
            <a:r>
              <a:rPr lang="en-US" sz="4000" dirty="0">
                <a:latin typeface="Times New Roman" panose="02020603050405020304" pitchFamily="18" charset="0"/>
                <a:cs typeface="Times New Roman" panose="02020603050405020304" pitchFamily="18" charset="0"/>
              </a:rPr>
              <a:t> VIIIB, </a:t>
            </a:r>
            <a:r>
              <a:rPr lang="en-US" sz="4000" dirty="0" err="1">
                <a:latin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nguyên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tố</a:t>
            </a:r>
            <a:r>
              <a:rPr lang="en-US" sz="4000" dirty="0">
                <a:latin typeface="Times New Roman" panose="02020603050405020304" pitchFamily="18" charset="0"/>
                <a:cs typeface="Times New Roman" panose="02020603050405020304" pitchFamily="18" charset="0"/>
              </a:rPr>
              <a:t> lanthanide </a:t>
            </a:r>
            <a:r>
              <a:rPr lang="en-US" sz="4000" dirty="0" err="1">
                <a:latin typeface="Times New Roman" panose="02020603050405020304" pitchFamily="18" charset="0"/>
                <a:cs typeface="Times New Roman" panose="02020603050405020304" pitchFamily="18" charset="0"/>
              </a:rPr>
              <a:t>và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nguyên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tố</a:t>
            </a:r>
            <a:r>
              <a:rPr lang="en-US" sz="4000" dirty="0">
                <a:latin typeface="Times New Roman" panose="02020603050405020304" pitchFamily="18" charset="0"/>
                <a:cs typeface="Times New Roman" panose="02020603050405020304" pitchFamily="18" charset="0"/>
              </a:rPr>
              <a:t> actinide </a:t>
            </a:r>
            <a:r>
              <a:rPr lang="en-US" sz="4000" dirty="0" err="1">
                <a:latin typeface="Times New Roman" panose="02020603050405020304" pitchFamily="18" charset="0"/>
                <a:cs typeface="Times New Roman" panose="02020603050405020304" pitchFamily="18" charset="0"/>
              </a:rPr>
              <a:t>được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xếp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riêng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hai</a:t>
            </a:r>
            <a:r>
              <a:rPr lang="en-US" sz="4000" dirty="0">
                <a:latin typeface="Times New Roman" panose="02020603050405020304" pitchFamily="18" charset="0"/>
                <a:cs typeface="Times New Roman" panose="02020603050405020304" pitchFamily="18" charset="0"/>
              </a:rPr>
              <a:t> hang </a:t>
            </a:r>
            <a:r>
              <a:rPr lang="en-US" sz="4000" dirty="0" err="1">
                <a:latin typeface="Times New Roman" panose="02020603050405020304" pitchFamily="18" charset="0"/>
                <a:cs typeface="Times New Roman" panose="02020603050405020304" pitchFamily="18" charset="0"/>
              </a:rPr>
              <a:t>cuối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bảng</a:t>
            </a:r>
            <a:r>
              <a:rPr lang="vi-VN" sz="4000" dirty="0">
                <a:solidFill>
                  <a:srgbClr val="0070C0"/>
                </a:solidFill>
                <a:latin typeface="Times Neue Roman"/>
              </a:rPr>
              <a:t> )</a:t>
            </a:r>
            <a:r>
              <a:rPr lang="en-US" sz="4000" dirty="0">
                <a:solidFill>
                  <a:srgbClr val="0070C0"/>
                </a:solidFill>
                <a:latin typeface="Times Neue Roman"/>
              </a:rPr>
              <a:t>.</a:t>
            </a:r>
            <a:endParaRPr lang="vi-VN" sz="4000" dirty="0">
              <a:solidFill>
                <a:srgbClr val="0070C0"/>
              </a:solidFill>
              <a:latin typeface="Times Neue Roman"/>
            </a:endParaRPr>
          </a:p>
          <a:p>
            <a:pPr marL="571500" indent="-571500">
              <a:lnSpc>
                <a:spcPts val="4759"/>
              </a:lnSpc>
              <a:buFontTx/>
              <a:buChar char="-"/>
            </a:pPr>
            <a:endParaRPr lang="vi-VN" sz="4000" dirty="0">
              <a:solidFill>
                <a:srgbClr val="0070C0"/>
              </a:solidFill>
              <a:latin typeface="Times Neue Roman"/>
            </a:endParaRPr>
          </a:p>
          <a:p>
            <a:pPr marL="571500" indent="-571500">
              <a:lnSpc>
                <a:spcPts val="4759"/>
              </a:lnSpc>
              <a:buFontTx/>
              <a:buChar char="-"/>
            </a:pPr>
            <a:endParaRPr lang="en-US" sz="4000" dirty="0">
              <a:solidFill>
                <a:srgbClr val="0070C0"/>
              </a:solidFill>
              <a:latin typeface="Times Neue Roman"/>
            </a:endParaRPr>
          </a:p>
          <a:p>
            <a:pPr marL="734042" lvl="1" indent="-367020">
              <a:lnSpc>
                <a:spcPts val="4759"/>
              </a:lnSpc>
              <a:buFont typeface="Arial"/>
              <a:buChar char="•"/>
            </a:pPr>
            <a:r>
              <a:rPr lang="en-US" sz="4000" dirty="0" err="1">
                <a:solidFill>
                  <a:srgbClr val="C00000"/>
                </a:solidFill>
                <a:latin typeface="Times Neue Roman"/>
              </a:rPr>
              <a:t>Mỗi</a:t>
            </a:r>
            <a:r>
              <a:rPr lang="en-US" sz="4000" dirty="0">
                <a:solidFill>
                  <a:srgbClr val="C00000"/>
                </a:solidFill>
                <a:latin typeface="Times Neue Roman"/>
              </a:rPr>
              <a:t> </a:t>
            </a:r>
            <a:r>
              <a:rPr lang="en-US" sz="4000" dirty="0" err="1">
                <a:solidFill>
                  <a:srgbClr val="C00000"/>
                </a:solidFill>
                <a:latin typeface="Times Neue Roman"/>
              </a:rPr>
              <a:t>kim</a:t>
            </a:r>
            <a:r>
              <a:rPr lang="en-US" sz="4000" dirty="0">
                <a:solidFill>
                  <a:srgbClr val="C00000"/>
                </a:solidFill>
                <a:latin typeface="Times Neue Roman"/>
              </a:rPr>
              <a:t> </a:t>
            </a:r>
            <a:r>
              <a:rPr lang="en-US" sz="4000" dirty="0" err="1">
                <a:solidFill>
                  <a:srgbClr val="C00000"/>
                </a:solidFill>
                <a:latin typeface="Times Neue Roman"/>
              </a:rPr>
              <a:t>loại</a:t>
            </a:r>
            <a:r>
              <a:rPr lang="en-US" sz="4000" dirty="0">
                <a:solidFill>
                  <a:srgbClr val="C00000"/>
                </a:solidFill>
                <a:latin typeface="Times Neue Roman"/>
              </a:rPr>
              <a:t> </a:t>
            </a:r>
            <a:r>
              <a:rPr lang="en-US" sz="4000" dirty="0" err="1">
                <a:solidFill>
                  <a:srgbClr val="C00000"/>
                </a:solidFill>
                <a:latin typeface="Times Neue Roman"/>
              </a:rPr>
              <a:t>đều</a:t>
            </a:r>
            <a:r>
              <a:rPr lang="en-US" sz="4000" dirty="0">
                <a:solidFill>
                  <a:srgbClr val="C00000"/>
                </a:solidFill>
                <a:latin typeface="Times Neue Roman"/>
              </a:rPr>
              <a:t> </a:t>
            </a:r>
            <a:r>
              <a:rPr lang="en-US" sz="4000" dirty="0" err="1">
                <a:solidFill>
                  <a:srgbClr val="C00000"/>
                </a:solidFill>
                <a:latin typeface="Times Neue Roman"/>
              </a:rPr>
              <a:t>có</a:t>
            </a:r>
            <a:r>
              <a:rPr lang="en-US" sz="4000" dirty="0">
                <a:solidFill>
                  <a:srgbClr val="C00000"/>
                </a:solidFill>
                <a:latin typeface="Times Neue Roman"/>
              </a:rPr>
              <a:t> </a:t>
            </a:r>
            <a:r>
              <a:rPr lang="en-US" sz="4000" dirty="0" err="1">
                <a:solidFill>
                  <a:srgbClr val="C00000"/>
                </a:solidFill>
                <a:latin typeface="Times Neue Roman"/>
              </a:rPr>
              <a:t>vai</a:t>
            </a:r>
            <a:r>
              <a:rPr lang="en-US" sz="4000" dirty="0">
                <a:solidFill>
                  <a:srgbClr val="C00000"/>
                </a:solidFill>
                <a:latin typeface="Times Neue Roman"/>
              </a:rPr>
              <a:t> </a:t>
            </a:r>
            <a:r>
              <a:rPr lang="en-US" sz="4000" dirty="0" err="1">
                <a:solidFill>
                  <a:srgbClr val="C00000"/>
                </a:solidFill>
                <a:latin typeface="Times Neue Roman"/>
              </a:rPr>
              <a:t>trò</a:t>
            </a:r>
            <a:r>
              <a:rPr lang="en-US" sz="4000" dirty="0">
                <a:solidFill>
                  <a:srgbClr val="C00000"/>
                </a:solidFill>
                <a:latin typeface="Times Neue Roman"/>
              </a:rPr>
              <a:t> </a:t>
            </a:r>
            <a:r>
              <a:rPr lang="en-US" sz="4000" dirty="0" err="1">
                <a:solidFill>
                  <a:srgbClr val="C00000"/>
                </a:solidFill>
                <a:latin typeface="Times Neue Roman"/>
              </a:rPr>
              <a:t>và</a:t>
            </a:r>
            <a:r>
              <a:rPr lang="en-US" sz="4000" dirty="0">
                <a:solidFill>
                  <a:srgbClr val="C00000"/>
                </a:solidFill>
                <a:latin typeface="Times Neue Roman"/>
              </a:rPr>
              <a:t> </a:t>
            </a:r>
            <a:r>
              <a:rPr lang="en-US" sz="4000" dirty="0" err="1">
                <a:solidFill>
                  <a:srgbClr val="C00000"/>
                </a:solidFill>
                <a:latin typeface="Times Neue Roman"/>
              </a:rPr>
              <a:t>ứng</a:t>
            </a:r>
            <a:r>
              <a:rPr lang="en-US" sz="4000" dirty="0">
                <a:solidFill>
                  <a:srgbClr val="C00000"/>
                </a:solidFill>
                <a:latin typeface="Times Neue Roman"/>
              </a:rPr>
              <a:t> </a:t>
            </a:r>
            <a:r>
              <a:rPr lang="en-US" sz="4000" dirty="0" err="1">
                <a:solidFill>
                  <a:srgbClr val="C00000"/>
                </a:solidFill>
                <a:latin typeface="Times Neue Roman"/>
              </a:rPr>
              <a:t>dụng</a:t>
            </a:r>
            <a:r>
              <a:rPr lang="en-US" sz="4000" dirty="0">
                <a:solidFill>
                  <a:srgbClr val="C00000"/>
                </a:solidFill>
                <a:latin typeface="Times Neue Roman"/>
              </a:rPr>
              <a:t> </a:t>
            </a:r>
            <a:r>
              <a:rPr lang="en-US" sz="4000" dirty="0" err="1">
                <a:solidFill>
                  <a:srgbClr val="C00000"/>
                </a:solidFill>
                <a:latin typeface="Times Neue Roman"/>
              </a:rPr>
              <a:t>khác</a:t>
            </a:r>
            <a:r>
              <a:rPr lang="en-US" sz="4000" dirty="0">
                <a:solidFill>
                  <a:srgbClr val="C00000"/>
                </a:solidFill>
                <a:latin typeface="Times Neue Roman"/>
              </a:rPr>
              <a:t> </a:t>
            </a:r>
            <a:r>
              <a:rPr lang="en-US" sz="4000" dirty="0" err="1">
                <a:solidFill>
                  <a:srgbClr val="C00000"/>
                </a:solidFill>
                <a:latin typeface="Times Neue Roman"/>
              </a:rPr>
              <a:t>nhau</a:t>
            </a:r>
            <a:r>
              <a:rPr lang="en-US" sz="4000" dirty="0">
                <a:solidFill>
                  <a:srgbClr val="C00000"/>
                </a:solidFill>
                <a:latin typeface="Times Neue Roman"/>
              </a:rPr>
              <a:t> </a:t>
            </a:r>
            <a:r>
              <a:rPr lang="en-US" sz="4000" dirty="0" err="1">
                <a:solidFill>
                  <a:srgbClr val="C00000"/>
                </a:solidFill>
                <a:latin typeface="Times Neue Roman"/>
              </a:rPr>
              <a:t>trong</a:t>
            </a:r>
            <a:r>
              <a:rPr lang="en-US" sz="4000" dirty="0">
                <a:solidFill>
                  <a:srgbClr val="C00000"/>
                </a:solidFill>
                <a:latin typeface="Times Neue Roman"/>
              </a:rPr>
              <a:t> </a:t>
            </a:r>
            <a:r>
              <a:rPr lang="en-US" sz="4000" dirty="0" err="1">
                <a:solidFill>
                  <a:srgbClr val="C00000"/>
                </a:solidFill>
                <a:latin typeface="Times Neue Roman"/>
              </a:rPr>
              <a:t>đời</a:t>
            </a:r>
            <a:r>
              <a:rPr lang="en-US" sz="4000" dirty="0">
                <a:solidFill>
                  <a:srgbClr val="C00000"/>
                </a:solidFill>
                <a:latin typeface="Times Neue Roman"/>
              </a:rPr>
              <a:t> </a:t>
            </a:r>
            <a:r>
              <a:rPr lang="en-US" sz="4000" dirty="0" err="1">
                <a:solidFill>
                  <a:srgbClr val="C00000"/>
                </a:solidFill>
                <a:latin typeface="Times Neue Roman"/>
              </a:rPr>
              <a:t>sống</a:t>
            </a:r>
            <a:r>
              <a:rPr lang="en-US" sz="4000" dirty="0">
                <a:solidFill>
                  <a:srgbClr val="C00000"/>
                </a:solidFill>
                <a:latin typeface="Times Neue Roman"/>
              </a:rPr>
              <a:t>, </a:t>
            </a:r>
            <a:r>
              <a:rPr lang="en-US" sz="4000" dirty="0" err="1">
                <a:solidFill>
                  <a:srgbClr val="C00000"/>
                </a:solidFill>
                <a:latin typeface="Times Neue Roman"/>
              </a:rPr>
              <a:t>em</a:t>
            </a:r>
            <a:r>
              <a:rPr lang="en-US" sz="4000" dirty="0">
                <a:solidFill>
                  <a:srgbClr val="C00000"/>
                </a:solidFill>
                <a:latin typeface="Times Neue Roman"/>
              </a:rPr>
              <a:t> </a:t>
            </a:r>
            <a:r>
              <a:rPr lang="en-US" sz="4000" dirty="0" err="1">
                <a:solidFill>
                  <a:srgbClr val="C00000"/>
                </a:solidFill>
                <a:latin typeface="Times Neue Roman"/>
              </a:rPr>
              <a:t>hãy</a:t>
            </a:r>
            <a:r>
              <a:rPr lang="en-US" sz="4000" dirty="0">
                <a:solidFill>
                  <a:srgbClr val="C00000"/>
                </a:solidFill>
                <a:latin typeface="Times Neue Roman"/>
              </a:rPr>
              <a:t> </a:t>
            </a:r>
            <a:r>
              <a:rPr lang="en-US" sz="4000" dirty="0" err="1">
                <a:solidFill>
                  <a:srgbClr val="C00000"/>
                </a:solidFill>
                <a:latin typeface="Times Neue Roman"/>
              </a:rPr>
              <a:t>cho</a:t>
            </a:r>
            <a:r>
              <a:rPr lang="en-US" sz="4000" dirty="0">
                <a:solidFill>
                  <a:srgbClr val="C00000"/>
                </a:solidFill>
                <a:latin typeface="Times Neue Roman"/>
              </a:rPr>
              <a:t> </a:t>
            </a:r>
            <a:r>
              <a:rPr lang="en-US" sz="4000" dirty="0" err="1">
                <a:solidFill>
                  <a:srgbClr val="C00000"/>
                </a:solidFill>
                <a:latin typeface="Times Neue Roman"/>
              </a:rPr>
              <a:t>biết</a:t>
            </a:r>
            <a:r>
              <a:rPr lang="en-US" sz="4000" dirty="0">
                <a:solidFill>
                  <a:srgbClr val="C00000"/>
                </a:solidFill>
                <a:latin typeface="Times Neue Roman"/>
              </a:rPr>
              <a:t> </a:t>
            </a:r>
            <a:r>
              <a:rPr lang="en-US" sz="4000" dirty="0" err="1">
                <a:solidFill>
                  <a:srgbClr val="C00000"/>
                </a:solidFill>
                <a:latin typeface="Times Neue Roman"/>
              </a:rPr>
              <a:t>những</a:t>
            </a:r>
            <a:r>
              <a:rPr lang="en-US" sz="4000" dirty="0">
                <a:solidFill>
                  <a:srgbClr val="C00000"/>
                </a:solidFill>
                <a:latin typeface="Times Neue Roman"/>
              </a:rPr>
              <a:t> </a:t>
            </a:r>
            <a:r>
              <a:rPr lang="en-US" sz="4000" dirty="0" err="1">
                <a:solidFill>
                  <a:srgbClr val="C00000"/>
                </a:solidFill>
                <a:latin typeface="Times Neue Roman"/>
              </a:rPr>
              <a:t>kim</a:t>
            </a:r>
            <a:r>
              <a:rPr lang="en-US" sz="4000" dirty="0">
                <a:solidFill>
                  <a:srgbClr val="C00000"/>
                </a:solidFill>
                <a:latin typeface="Times Neue Roman"/>
              </a:rPr>
              <a:t> </a:t>
            </a:r>
            <a:r>
              <a:rPr lang="en-US" sz="4000" dirty="0" err="1">
                <a:solidFill>
                  <a:srgbClr val="C00000"/>
                </a:solidFill>
                <a:latin typeface="Times Neue Roman"/>
              </a:rPr>
              <a:t>loại</a:t>
            </a:r>
            <a:r>
              <a:rPr lang="en-US" sz="4000" dirty="0">
                <a:solidFill>
                  <a:srgbClr val="C00000"/>
                </a:solidFill>
                <a:latin typeface="Times Neue Roman"/>
              </a:rPr>
              <a:t> </a:t>
            </a:r>
            <a:r>
              <a:rPr lang="en-US" sz="4000" dirty="0" err="1">
                <a:solidFill>
                  <a:srgbClr val="C00000"/>
                </a:solidFill>
                <a:latin typeface="Times Neue Roman"/>
              </a:rPr>
              <a:t>nào</a:t>
            </a:r>
            <a:r>
              <a:rPr lang="en-US" sz="4000" dirty="0">
                <a:solidFill>
                  <a:srgbClr val="C00000"/>
                </a:solidFill>
                <a:latin typeface="Times Neue Roman"/>
              </a:rPr>
              <a:t> </a:t>
            </a:r>
            <a:r>
              <a:rPr lang="en-US" sz="4000" dirty="0" err="1">
                <a:solidFill>
                  <a:srgbClr val="C00000"/>
                </a:solidFill>
                <a:latin typeface="Times Neue Roman"/>
              </a:rPr>
              <a:t>thường</a:t>
            </a:r>
            <a:r>
              <a:rPr lang="en-US" sz="4000" dirty="0">
                <a:solidFill>
                  <a:srgbClr val="C00000"/>
                </a:solidFill>
                <a:latin typeface="Times Neue Roman"/>
              </a:rPr>
              <a:t> </a:t>
            </a:r>
            <a:r>
              <a:rPr lang="en-US" sz="4000" dirty="0" err="1">
                <a:solidFill>
                  <a:srgbClr val="C00000"/>
                </a:solidFill>
                <a:latin typeface="Times Neue Roman"/>
              </a:rPr>
              <a:t>được</a:t>
            </a:r>
            <a:r>
              <a:rPr lang="en-US" sz="4000" dirty="0">
                <a:solidFill>
                  <a:srgbClr val="C00000"/>
                </a:solidFill>
                <a:latin typeface="Times Neue Roman"/>
              </a:rPr>
              <a:t> </a:t>
            </a:r>
            <a:r>
              <a:rPr lang="en-US" sz="4000" dirty="0" err="1">
                <a:solidFill>
                  <a:srgbClr val="C00000"/>
                </a:solidFill>
                <a:latin typeface="Times Neue Roman"/>
              </a:rPr>
              <a:t>dùng</a:t>
            </a:r>
            <a:r>
              <a:rPr lang="en-US" sz="4000" dirty="0">
                <a:solidFill>
                  <a:srgbClr val="C00000"/>
                </a:solidFill>
                <a:latin typeface="Times Neue Roman"/>
              </a:rPr>
              <a:t> </a:t>
            </a:r>
            <a:r>
              <a:rPr lang="en-US" sz="4000" dirty="0" err="1">
                <a:solidFill>
                  <a:srgbClr val="C00000"/>
                </a:solidFill>
                <a:latin typeface="Times Neue Roman"/>
              </a:rPr>
              <a:t>để</a:t>
            </a:r>
            <a:r>
              <a:rPr lang="en-US" sz="4000" dirty="0">
                <a:solidFill>
                  <a:srgbClr val="C00000"/>
                </a:solidFill>
                <a:latin typeface="Times Neue Roman"/>
              </a:rPr>
              <a:t> </a:t>
            </a:r>
            <a:r>
              <a:rPr lang="en-US" sz="4000" dirty="0" err="1">
                <a:solidFill>
                  <a:srgbClr val="C00000"/>
                </a:solidFill>
                <a:latin typeface="Times Neue Roman"/>
              </a:rPr>
              <a:t>làm</a:t>
            </a:r>
            <a:r>
              <a:rPr lang="en-US" sz="4000" dirty="0">
                <a:solidFill>
                  <a:srgbClr val="C00000"/>
                </a:solidFill>
                <a:latin typeface="Times Neue Roman"/>
              </a:rPr>
              <a:t> </a:t>
            </a:r>
            <a:r>
              <a:rPr lang="en-US" sz="4000" dirty="0" err="1">
                <a:solidFill>
                  <a:srgbClr val="C00000"/>
                </a:solidFill>
                <a:latin typeface="Times Neue Roman"/>
              </a:rPr>
              <a:t>trang</a:t>
            </a:r>
            <a:r>
              <a:rPr lang="en-US" sz="4000" dirty="0">
                <a:solidFill>
                  <a:srgbClr val="C00000"/>
                </a:solidFill>
                <a:latin typeface="Times Neue Roman"/>
              </a:rPr>
              <a:t> </a:t>
            </a:r>
            <a:r>
              <a:rPr lang="en-US" sz="4000" dirty="0" err="1">
                <a:solidFill>
                  <a:srgbClr val="C00000"/>
                </a:solidFill>
                <a:latin typeface="Times Neue Roman"/>
              </a:rPr>
              <a:t>sức</a:t>
            </a:r>
            <a:r>
              <a:rPr lang="en-US" sz="4000" dirty="0">
                <a:solidFill>
                  <a:srgbClr val="C00000"/>
                </a:solidFill>
                <a:latin typeface="Times Neue Roman"/>
              </a:rPr>
              <a:t>. </a:t>
            </a:r>
            <a:r>
              <a:rPr lang="en-US" sz="4000" dirty="0" err="1">
                <a:solidFill>
                  <a:srgbClr val="C00000"/>
                </a:solidFill>
                <a:latin typeface="Times Neue Roman"/>
              </a:rPr>
              <a:t>Dựa</a:t>
            </a:r>
            <a:r>
              <a:rPr lang="en-US" sz="4000" dirty="0">
                <a:solidFill>
                  <a:srgbClr val="C00000"/>
                </a:solidFill>
                <a:latin typeface="Times Neue Roman"/>
              </a:rPr>
              <a:t> </a:t>
            </a:r>
            <a:r>
              <a:rPr lang="en-US" sz="4000" dirty="0" err="1">
                <a:solidFill>
                  <a:srgbClr val="C00000"/>
                </a:solidFill>
                <a:latin typeface="Times Neue Roman"/>
              </a:rPr>
              <a:t>vào</a:t>
            </a:r>
            <a:r>
              <a:rPr lang="en-US" sz="4000" dirty="0">
                <a:solidFill>
                  <a:srgbClr val="C00000"/>
                </a:solidFill>
                <a:latin typeface="Times Neue Roman"/>
              </a:rPr>
              <a:t> </a:t>
            </a:r>
            <a:r>
              <a:rPr lang="en-US" sz="4000" dirty="0" err="1">
                <a:solidFill>
                  <a:srgbClr val="C00000"/>
                </a:solidFill>
                <a:latin typeface="Times Neue Roman"/>
              </a:rPr>
              <a:t>hình</a:t>
            </a:r>
            <a:r>
              <a:rPr lang="en-US" sz="4000" dirty="0">
                <a:solidFill>
                  <a:srgbClr val="C00000"/>
                </a:solidFill>
                <a:latin typeface="Times Neue Roman"/>
              </a:rPr>
              <a:t> 4.2, </a:t>
            </a:r>
            <a:r>
              <a:rPr lang="en-US" sz="4000" dirty="0" err="1">
                <a:solidFill>
                  <a:srgbClr val="C00000"/>
                </a:solidFill>
                <a:latin typeface="Times Neue Roman"/>
              </a:rPr>
              <a:t>em</a:t>
            </a:r>
            <a:r>
              <a:rPr lang="en-US" sz="4000" dirty="0">
                <a:solidFill>
                  <a:srgbClr val="C00000"/>
                </a:solidFill>
                <a:latin typeface="Times Neue Roman"/>
              </a:rPr>
              <a:t> </a:t>
            </a:r>
            <a:r>
              <a:rPr lang="en-US" sz="4000" dirty="0" err="1">
                <a:solidFill>
                  <a:srgbClr val="C00000"/>
                </a:solidFill>
                <a:latin typeface="Times Neue Roman"/>
              </a:rPr>
              <a:t>hãy</a:t>
            </a:r>
            <a:r>
              <a:rPr lang="en-US" sz="4000" dirty="0">
                <a:solidFill>
                  <a:srgbClr val="C00000"/>
                </a:solidFill>
                <a:latin typeface="Times Neue Roman"/>
              </a:rPr>
              <a:t> </a:t>
            </a:r>
            <a:r>
              <a:rPr lang="en-US" sz="4000" dirty="0" err="1">
                <a:solidFill>
                  <a:srgbClr val="C00000"/>
                </a:solidFill>
                <a:latin typeface="Times Neue Roman"/>
              </a:rPr>
              <a:t>cho</a:t>
            </a:r>
            <a:r>
              <a:rPr lang="en-US" sz="4000" dirty="0">
                <a:solidFill>
                  <a:srgbClr val="C00000"/>
                </a:solidFill>
                <a:latin typeface="Times Neue Roman"/>
              </a:rPr>
              <a:t> </a:t>
            </a:r>
            <a:r>
              <a:rPr lang="en-US" sz="4000" dirty="0" err="1">
                <a:solidFill>
                  <a:srgbClr val="C00000"/>
                </a:solidFill>
                <a:latin typeface="Times Neue Roman"/>
              </a:rPr>
              <a:t>biết</a:t>
            </a:r>
            <a:r>
              <a:rPr lang="en-US" sz="4000" dirty="0">
                <a:solidFill>
                  <a:srgbClr val="C00000"/>
                </a:solidFill>
                <a:latin typeface="Times Neue Roman"/>
              </a:rPr>
              <a:t> </a:t>
            </a:r>
            <a:r>
              <a:rPr lang="en-US" sz="4000" dirty="0" err="1">
                <a:solidFill>
                  <a:srgbClr val="C00000"/>
                </a:solidFill>
                <a:latin typeface="Times Neue Roman"/>
              </a:rPr>
              <a:t>vị</a:t>
            </a:r>
            <a:r>
              <a:rPr lang="en-US" sz="4000" dirty="0">
                <a:solidFill>
                  <a:srgbClr val="C00000"/>
                </a:solidFill>
                <a:latin typeface="Times Neue Roman"/>
              </a:rPr>
              <a:t> </a:t>
            </a:r>
            <a:r>
              <a:rPr lang="en-US" sz="4000" dirty="0" err="1">
                <a:solidFill>
                  <a:srgbClr val="C00000"/>
                </a:solidFill>
                <a:latin typeface="Times Neue Roman"/>
              </a:rPr>
              <a:t>trí</a:t>
            </a:r>
            <a:r>
              <a:rPr lang="en-US" sz="4000" dirty="0">
                <a:solidFill>
                  <a:srgbClr val="C00000"/>
                </a:solidFill>
                <a:latin typeface="Times Neue Roman"/>
              </a:rPr>
              <a:t> </a:t>
            </a:r>
            <a:r>
              <a:rPr lang="en-US" sz="4000" dirty="0" err="1">
                <a:solidFill>
                  <a:srgbClr val="C00000"/>
                </a:solidFill>
                <a:latin typeface="Times Neue Roman"/>
              </a:rPr>
              <a:t>của</a:t>
            </a:r>
            <a:r>
              <a:rPr lang="en-US" sz="4000" dirty="0">
                <a:solidFill>
                  <a:srgbClr val="C00000"/>
                </a:solidFill>
                <a:latin typeface="Times Neue Roman"/>
              </a:rPr>
              <a:t> </a:t>
            </a:r>
            <a:r>
              <a:rPr lang="en-US" sz="4000" dirty="0" err="1">
                <a:solidFill>
                  <a:srgbClr val="C00000"/>
                </a:solidFill>
                <a:latin typeface="Times Neue Roman"/>
              </a:rPr>
              <a:t>chúng</a:t>
            </a:r>
            <a:r>
              <a:rPr lang="en-US" sz="4000" dirty="0">
                <a:solidFill>
                  <a:srgbClr val="C00000"/>
                </a:solidFill>
                <a:latin typeface="Times Neue Roman"/>
              </a:rPr>
              <a:t> </a:t>
            </a:r>
            <a:r>
              <a:rPr lang="en-US" sz="4000" dirty="0" err="1">
                <a:solidFill>
                  <a:srgbClr val="C00000"/>
                </a:solidFill>
                <a:latin typeface="Times Neue Roman"/>
              </a:rPr>
              <a:t>trong</a:t>
            </a:r>
            <a:r>
              <a:rPr lang="en-US" sz="4000" dirty="0">
                <a:solidFill>
                  <a:srgbClr val="C00000"/>
                </a:solidFill>
                <a:latin typeface="Times Neue Roman"/>
              </a:rPr>
              <a:t> </a:t>
            </a:r>
            <a:r>
              <a:rPr lang="en-US" sz="4000" dirty="0" err="1">
                <a:solidFill>
                  <a:srgbClr val="C00000"/>
                </a:solidFill>
                <a:latin typeface="Times Neue Roman"/>
              </a:rPr>
              <a:t>bảng</a:t>
            </a:r>
            <a:r>
              <a:rPr lang="en-US" sz="4000" dirty="0">
                <a:solidFill>
                  <a:srgbClr val="C00000"/>
                </a:solidFill>
                <a:latin typeface="Times Neue Roman"/>
              </a:rPr>
              <a:t> </a:t>
            </a:r>
            <a:r>
              <a:rPr lang="en-US" sz="4000" dirty="0" err="1">
                <a:solidFill>
                  <a:srgbClr val="C00000"/>
                </a:solidFill>
                <a:latin typeface="Times Neue Roman"/>
              </a:rPr>
              <a:t>tuần</a:t>
            </a:r>
            <a:r>
              <a:rPr lang="en-US" sz="4000" dirty="0">
                <a:solidFill>
                  <a:srgbClr val="C00000"/>
                </a:solidFill>
                <a:latin typeface="Times Neue Roman"/>
              </a:rPr>
              <a:t> </a:t>
            </a:r>
            <a:r>
              <a:rPr lang="en-US" sz="4000" dirty="0" err="1">
                <a:solidFill>
                  <a:srgbClr val="C00000"/>
                </a:solidFill>
                <a:latin typeface="Times Neue Roman"/>
              </a:rPr>
              <a:t>hoàn</a:t>
            </a:r>
            <a:r>
              <a:rPr lang="en-US" sz="4000" dirty="0">
                <a:solidFill>
                  <a:srgbClr val="C00000"/>
                </a:solidFill>
                <a:latin typeface="Times Neue Roman"/>
              </a:rPr>
              <a:t>.</a:t>
            </a:r>
            <a:endParaRPr lang="vi-VN" sz="4000" dirty="0">
              <a:solidFill>
                <a:srgbClr val="C00000"/>
              </a:solidFill>
              <a:latin typeface="Times Neue Roman"/>
            </a:endParaRPr>
          </a:p>
          <a:p>
            <a:pPr>
              <a:lnSpc>
                <a:spcPts val="4759"/>
              </a:lnSpc>
            </a:pPr>
            <a:r>
              <a:rPr lang="en-US" sz="4000" dirty="0" err="1">
                <a:solidFill>
                  <a:srgbClr val="0070C0"/>
                </a:solidFill>
                <a:latin typeface="Times Neue Roman"/>
              </a:rPr>
              <a:t>Một</a:t>
            </a:r>
            <a:r>
              <a:rPr lang="en-US" sz="4000" dirty="0">
                <a:solidFill>
                  <a:srgbClr val="0070C0"/>
                </a:solidFill>
                <a:latin typeface="Times Neue Roman"/>
              </a:rPr>
              <a:t> </a:t>
            </a:r>
            <a:r>
              <a:rPr lang="en-US" sz="4000" dirty="0" err="1">
                <a:solidFill>
                  <a:srgbClr val="0070C0"/>
                </a:solidFill>
                <a:latin typeface="Times Neue Roman"/>
              </a:rPr>
              <a:t>số</a:t>
            </a:r>
            <a:r>
              <a:rPr lang="en-US" sz="4000" dirty="0">
                <a:solidFill>
                  <a:srgbClr val="0070C0"/>
                </a:solidFill>
                <a:latin typeface="Times Neue Roman"/>
              </a:rPr>
              <a:t> </a:t>
            </a:r>
            <a:r>
              <a:rPr lang="en-US" sz="4000" dirty="0" err="1">
                <a:solidFill>
                  <a:srgbClr val="0070C0"/>
                </a:solidFill>
                <a:latin typeface="Times Neue Roman"/>
              </a:rPr>
              <a:t>kim</a:t>
            </a:r>
            <a:r>
              <a:rPr lang="en-US" sz="4000" dirty="0">
                <a:solidFill>
                  <a:srgbClr val="0070C0"/>
                </a:solidFill>
                <a:latin typeface="Times Neue Roman"/>
              </a:rPr>
              <a:t> </a:t>
            </a:r>
            <a:r>
              <a:rPr lang="en-US" sz="4000" dirty="0" err="1">
                <a:solidFill>
                  <a:srgbClr val="0070C0"/>
                </a:solidFill>
                <a:latin typeface="Times Neue Roman"/>
              </a:rPr>
              <a:t>loại</a:t>
            </a:r>
            <a:r>
              <a:rPr lang="en-US" sz="4000" dirty="0">
                <a:solidFill>
                  <a:srgbClr val="0070C0"/>
                </a:solidFill>
                <a:latin typeface="Times Neue Roman"/>
              </a:rPr>
              <a:t> </a:t>
            </a:r>
            <a:r>
              <a:rPr lang="en-US" sz="4000" dirty="0" err="1">
                <a:solidFill>
                  <a:srgbClr val="0070C0"/>
                </a:solidFill>
                <a:latin typeface="Times Neue Roman"/>
              </a:rPr>
              <a:t>được</a:t>
            </a:r>
            <a:r>
              <a:rPr lang="en-US" sz="4000" dirty="0">
                <a:solidFill>
                  <a:srgbClr val="0070C0"/>
                </a:solidFill>
                <a:latin typeface="Times Neue Roman"/>
              </a:rPr>
              <a:t> </a:t>
            </a:r>
            <a:r>
              <a:rPr lang="en-US" sz="4000" dirty="0" err="1">
                <a:solidFill>
                  <a:srgbClr val="0070C0"/>
                </a:solidFill>
                <a:latin typeface="Times Neue Roman"/>
              </a:rPr>
              <a:t>làm</a:t>
            </a:r>
            <a:r>
              <a:rPr lang="en-US" sz="4000" dirty="0">
                <a:solidFill>
                  <a:srgbClr val="0070C0"/>
                </a:solidFill>
                <a:latin typeface="Times Neue Roman"/>
              </a:rPr>
              <a:t> </a:t>
            </a:r>
            <a:r>
              <a:rPr lang="en-US" sz="4000" dirty="0" err="1">
                <a:solidFill>
                  <a:srgbClr val="0070C0"/>
                </a:solidFill>
                <a:latin typeface="Times Neue Roman"/>
              </a:rPr>
              <a:t>đồ</a:t>
            </a:r>
            <a:r>
              <a:rPr lang="en-US" sz="4000" dirty="0">
                <a:solidFill>
                  <a:srgbClr val="0070C0"/>
                </a:solidFill>
                <a:latin typeface="Times Neue Roman"/>
              </a:rPr>
              <a:t> </a:t>
            </a:r>
            <a:r>
              <a:rPr lang="en-US" sz="4000" dirty="0" err="1">
                <a:solidFill>
                  <a:srgbClr val="0070C0"/>
                </a:solidFill>
                <a:latin typeface="Times Neue Roman"/>
              </a:rPr>
              <a:t>trang</a:t>
            </a:r>
            <a:r>
              <a:rPr lang="en-US" sz="4000" dirty="0">
                <a:solidFill>
                  <a:srgbClr val="0070C0"/>
                </a:solidFill>
                <a:latin typeface="Times Neue Roman"/>
              </a:rPr>
              <a:t> </a:t>
            </a:r>
            <a:r>
              <a:rPr lang="en-US" sz="4000" dirty="0" err="1">
                <a:solidFill>
                  <a:srgbClr val="0070C0"/>
                </a:solidFill>
                <a:latin typeface="Times Neue Roman"/>
              </a:rPr>
              <a:t>sức</a:t>
            </a:r>
            <a:r>
              <a:rPr lang="en-US" sz="4000" dirty="0">
                <a:solidFill>
                  <a:srgbClr val="0070C0"/>
                </a:solidFill>
                <a:latin typeface="Times Neue Roman"/>
              </a:rPr>
              <a:t>:</a:t>
            </a:r>
          </a:p>
          <a:p>
            <a:pPr marL="734042" lvl="1" indent="-367020">
              <a:lnSpc>
                <a:spcPts val="4759"/>
              </a:lnSpc>
              <a:buFont typeface="Arial"/>
              <a:buChar char="•"/>
            </a:pPr>
            <a:r>
              <a:rPr lang="en-US" sz="4000" dirty="0">
                <a:solidFill>
                  <a:srgbClr val="0070C0"/>
                </a:solidFill>
                <a:latin typeface="Times Neue Roman"/>
              </a:rPr>
              <a:t>Gold (</a:t>
            </a:r>
            <a:r>
              <a:rPr lang="en-US" sz="4000" dirty="0" err="1">
                <a:solidFill>
                  <a:srgbClr val="0070C0"/>
                </a:solidFill>
                <a:latin typeface="Times Neue Roman"/>
              </a:rPr>
              <a:t>vàng</a:t>
            </a:r>
            <a:r>
              <a:rPr lang="en-US" sz="4000" dirty="0">
                <a:solidFill>
                  <a:srgbClr val="0070C0"/>
                </a:solidFill>
                <a:latin typeface="Times Neue Roman"/>
              </a:rPr>
              <a:t>) </a:t>
            </a:r>
            <a:r>
              <a:rPr lang="en-US" sz="4000" dirty="0" err="1">
                <a:solidFill>
                  <a:srgbClr val="0070C0"/>
                </a:solidFill>
                <a:latin typeface="Times Neue Roman"/>
              </a:rPr>
              <a:t>kí</a:t>
            </a:r>
            <a:r>
              <a:rPr lang="en-US" sz="4000" dirty="0">
                <a:solidFill>
                  <a:srgbClr val="0070C0"/>
                </a:solidFill>
                <a:latin typeface="Times Neue Roman"/>
              </a:rPr>
              <a:t> </a:t>
            </a:r>
            <a:r>
              <a:rPr lang="en-US" sz="4000" dirty="0" err="1">
                <a:solidFill>
                  <a:srgbClr val="0070C0"/>
                </a:solidFill>
                <a:latin typeface="Times Neue Roman"/>
              </a:rPr>
              <a:t>hiệu</a:t>
            </a:r>
            <a:r>
              <a:rPr lang="en-US" sz="4000" dirty="0">
                <a:solidFill>
                  <a:srgbClr val="0070C0"/>
                </a:solidFill>
                <a:latin typeface="Times Neue Roman"/>
              </a:rPr>
              <a:t> </a:t>
            </a:r>
            <a:r>
              <a:rPr lang="en-US" sz="4000" dirty="0" err="1">
                <a:solidFill>
                  <a:srgbClr val="0070C0"/>
                </a:solidFill>
                <a:latin typeface="Times Neue Roman"/>
              </a:rPr>
              <a:t>hóa</a:t>
            </a:r>
            <a:r>
              <a:rPr lang="en-US" sz="4000" dirty="0">
                <a:solidFill>
                  <a:srgbClr val="0070C0"/>
                </a:solidFill>
                <a:latin typeface="Times Neue Roman"/>
              </a:rPr>
              <a:t> </a:t>
            </a:r>
            <a:r>
              <a:rPr lang="en-US" sz="4000" dirty="0" err="1">
                <a:solidFill>
                  <a:srgbClr val="0070C0"/>
                </a:solidFill>
                <a:latin typeface="Times Neue Roman"/>
              </a:rPr>
              <a:t>học</a:t>
            </a:r>
            <a:r>
              <a:rPr lang="en-US" sz="4000" dirty="0">
                <a:solidFill>
                  <a:srgbClr val="0070C0"/>
                </a:solidFill>
                <a:latin typeface="Times Neue Roman"/>
              </a:rPr>
              <a:t> Au, ô 79, chu </a:t>
            </a:r>
            <a:r>
              <a:rPr lang="en-US" sz="4000" dirty="0" err="1">
                <a:solidFill>
                  <a:srgbClr val="0070C0"/>
                </a:solidFill>
                <a:latin typeface="Times Neue Roman"/>
              </a:rPr>
              <a:t>kì</a:t>
            </a:r>
            <a:r>
              <a:rPr lang="en-US" sz="4000" dirty="0">
                <a:solidFill>
                  <a:srgbClr val="0070C0"/>
                </a:solidFill>
                <a:latin typeface="Times Neue Roman"/>
              </a:rPr>
              <a:t> 6, </a:t>
            </a:r>
            <a:r>
              <a:rPr lang="en-US" sz="4000" dirty="0" err="1">
                <a:solidFill>
                  <a:srgbClr val="0070C0"/>
                </a:solidFill>
                <a:latin typeface="Times Neue Roman"/>
              </a:rPr>
              <a:t>nhóm</a:t>
            </a:r>
            <a:r>
              <a:rPr lang="en-US" sz="4000" dirty="0">
                <a:solidFill>
                  <a:srgbClr val="0070C0"/>
                </a:solidFill>
                <a:latin typeface="Times Neue Roman"/>
              </a:rPr>
              <a:t> IB</a:t>
            </a:r>
          </a:p>
          <a:p>
            <a:pPr marL="734042" lvl="1" indent="-367020">
              <a:lnSpc>
                <a:spcPts val="4759"/>
              </a:lnSpc>
              <a:buFont typeface="Arial"/>
              <a:buChar char="•"/>
            </a:pPr>
            <a:r>
              <a:rPr lang="en-US" sz="4000" dirty="0">
                <a:solidFill>
                  <a:srgbClr val="0070C0"/>
                </a:solidFill>
                <a:latin typeface="Times Neue Roman"/>
              </a:rPr>
              <a:t>Silver (</a:t>
            </a:r>
            <a:r>
              <a:rPr lang="en-US" sz="4000" dirty="0" err="1">
                <a:solidFill>
                  <a:srgbClr val="0070C0"/>
                </a:solidFill>
                <a:latin typeface="Times Neue Roman"/>
              </a:rPr>
              <a:t>bạc</a:t>
            </a:r>
            <a:r>
              <a:rPr lang="en-US" sz="4000" dirty="0">
                <a:solidFill>
                  <a:srgbClr val="0070C0"/>
                </a:solidFill>
                <a:latin typeface="Times Neue Roman"/>
              </a:rPr>
              <a:t>) </a:t>
            </a:r>
            <a:r>
              <a:rPr lang="en-US" sz="4000" dirty="0" err="1">
                <a:solidFill>
                  <a:srgbClr val="0070C0"/>
                </a:solidFill>
                <a:latin typeface="Times Neue Roman"/>
              </a:rPr>
              <a:t>kí</a:t>
            </a:r>
            <a:r>
              <a:rPr lang="en-US" sz="4000" dirty="0">
                <a:solidFill>
                  <a:srgbClr val="0070C0"/>
                </a:solidFill>
                <a:latin typeface="Times Neue Roman"/>
              </a:rPr>
              <a:t> </a:t>
            </a:r>
            <a:r>
              <a:rPr lang="en-US" sz="4000" dirty="0" err="1">
                <a:solidFill>
                  <a:srgbClr val="0070C0"/>
                </a:solidFill>
                <a:latin typeface="Times Neue Roman"/>
              </a:rPr>
              <a:t>hiệu</a:t>
            </a:r>
            <a:r>
              <a:rPr lang="en-US" sz="4000" dirty="0">
                <a:solidFill>
                  <a:srgbClr val="0070C0"/>
                </a:solidFill>
                <a:latin typeface="Times Neue Roman"/>
              </a:rPr>
              <a:t> </a:t>
            </a:r>
            <a:r>
              <a:rPr lang="en-US" sz="4000" dirty="0" err="1">
                <a:solidFill>
                  <a:srgbClr val="0070C0"/>
                </a:solidFill>
                <a:latin typeface="Times Neue Roman"/>
              </a:rPr>
              <a:t>hóa</a:t>
            </a:r>
            <a:r>
              <a:rPr lang="en-US" sz="4000" dirty="0">
                <a:solidFill>
                  <a:srgbClr val="0070C0"/>
                </a:solidFill>
                <a:latin typeface="Times Neue Roman"/>
              </a:rPr>
              <a:t> </a:t>
            </a:r>
            <a:r>
              <a:rPr lang="en-US" sz="4000" dirty="0" err="1">
                <a:solidFill>
                  <a:srgbClr val="0070C0"/>
                </a:solidFill>
                <a:latin typeface="Times Neue Roman"/>
              </a:rPr>
              <a:t>học</a:t>
            </a:r>
            <a:r>
              <a:rPr lang="en-US" sz="4000" dirty="0">
                <a:solidFill>
                  <a:srgbClr val="0070C0"/>
                </a:solidFill>
                <a:latin typeface="Times Neue Roman"/>
              </a:rPr>
              <a:t> Ag, ô 47, chu </a:t>
            </a:r>
            <a:r>
              <a:rPr lang="en-US" sz="4000" dirty="0" err="1">
                <a:solidFill>
                  <a:srgbClr val="0070C0"/>
                </a:solidFill>
                <a:latin typeface="Times Neue Roman"/>
              </a:rPr>
              <a:t>kì</a:t>
            </a:r>
            <a:r>
              <a:rPr lang="en-US" sz="4000" dirty="0">
                <a:solidFill>
                  <a:srgbClr val="0070C0"/>
                </a:solidFill>
                <a:latin typeface="Times Neue Roman"/>
              </a:rPr>
              <a:t> 5, </a:t>
            </a:r>
            <a:r>
              <a:rPr lang="en-US" sz="4000" dirty="0" err="1">
                <a:solidFill>
                  <a:srgbClr val="0070C0"/>
                </a:solidFill>
                <a:latin typeface="Times Neue Roman"/>
              </a:rPr>
              <a:t>nhóm</a:t>
            </a:r>
            <a:r>
              <a:rPr lang="en-US" sz="4000" dirty="0">
                <a:solidFill>
                  <a:srgbClr val="0070C0"/>
                </a:solidFill>
                <a:latin typeface="Times Neue Roman"/>
              </a:rPr>
              <a:t> IB</a:t>
            </a:r>
          </a:p>
          <a:p>
            <a:pPr algn="ctr">
              <a:lnSpc>
                <a:spcPts val="4759"/>
              </a:lnSpc>
            </a:pPr>
            <a:r>
              <a:rPr lang="en-US" sz="4000" dirty="0">
                <a:solidFill>
                  <a:srgbClr val="0070C0"/>
                </a:solidFill>
                <a:latin typeface="Times Neue Roman"/>
              </a:rPr>
              <a:t> </a:t>
            </a:r>
          </a:p>
          <a:p>
            <a:pPr marL="367022" lvl="1">
              <a:lnSpc>
                <a:spcPts val="4759"/>
              </a:lnSpc>
            </a:pPr>
            <a:endParaRPr lang="en-US" sz="4000" dirty="0">
              <a:solidFill>
                <a:srgbClr val="C00000"/>
              </a:solidFill>
              <a:latin typeface="Times Neue Roman"/>
            </a:endParaRPr>
          </a:p>
          <a:p>
            <a:pPr>
              <a:lnSpc>
                <a:spcPts val="4759"/>
              </a:lnSpc>
            </a:pPr>
            <a:r>
              <a:rPr lang="en-US" sz="4000" dirty="0">
                <a:latin typeface="Times Neue Roman"/>
              </a:rPr>
              <a:t>    </a:t>
            </a:r>
            <a:endParaRPr lang="en-US" sz="4000" dirty="0">
              <a:solidFill>
                <a:srgbClr val="0070C0"/>
              </a:solidFill>
              <a:latin typeface="Times Neue Roman"/>
            </a:endParaRPr>
          </a:p>
        </p:txBody>
      </p:sp>
      <p:sp>
        <p:nvSpPr>
          <p:cNvPr id="2" name="Rectangle 1">
            <a:extLst>
              <a:ext uri="{FF2B5EF4-FFF2-40B4-BE49-F238E27FC236}">
                <a16:creationId xmlns:a16="http://schemas.microsoft.com/office/drawing/2014/main" id="{F8D4E5D3-A110-4490-B12A-D7CC543CB1E1}"/>
              </a:ext>
            </a:extLst>
          </p:cNvPr>
          <p:cNvSpPr/>
          <p:nvPr/>
        </p:nvSpPr>
        <p:spPr>
          <a:xfrm>
            <a:off x="8432875" y="4958834"/>
            <a:ext cx="1422249"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IA, IIA, IIIA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20">
                                            <p:txEl>
                                              <p:pRg st="3" end="3"/>
                                            </p:txEl>
                                          </p:spTgt>
                                        </p:tgtEl>
                                        <p:attrNameLst>
                                          <p:attrName>style.visibility</p:attrName>
                                        </p:attrNameLst>
                                      </p:cBhvr>
                                      <p:to>
                                        <p:strVal val="visible"/>
                                      </p:to>
                                    </p:set>
                                    <p:animEffect transition="in" filter="circle(in)">
                                      <p:cBhvr>
                                        <p:cTn id="13" dur="2000"/>
                                        <p:tgtEl>
                                          <p:spTgt spid="20">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20">
                                            <p:txEl>
                                              <p:pRg st="4" end="4"/>
                                            </p:txEl>
                                          </p:spTgt>
                                        </p:tgtEl>
                                        <p:attrNameLst>
                                          <p:attrName>style.visibility</p:attrName>
                                        </p:attrNameLst>
                                      </p:cBhvr>
                                      <p:to>
                                        <p:strVal val="visible"/>
                                      </p:to>
                                    </p:set>
                                    <p:animEffect transition="in" filter="circle(in)">
                                      <p:cBhvr>
                                        <p:cTn id="18" dur="2000"/>
                                        <p:tgtEl>
                                          <p:spTgt spid="20">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20">
                                            <p:txEl>
                                              <p:pRg st="5" end="5"/>
                                            </p:txEl>
                                          </p:spTgt>
                                        </p:tgtEl>
                                        <p:attrNameLst>
                                          <p:attrName>style.visibility</p:attrName>
                                        </p:attrNameLst>
                                      </p:cBhvr>
                                      <p:to>
                                        <p:strVal val="visible"/>
                                      </p:to>
                                    </p:set>
                                    <p:animEffect transition="in" filter="circle(in)">
                                      <p:cBhvr>
                                        <p:cTn id="23" dur="2000"/>
                                        <p:tgtEl>
                                          <p:spTgt spid="20">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20">
                                            <p:txEl>
                                              <p:pRg st="6" end="6"/>
                                            </p:txEl>
                                          </p:spTgt>
                                        </p:tgtEl>
                                        <p:attrNameLst>
                                          <p:attrName>style.visibility</p:attrName>
                                        </p:attrNameLst>
                                      </p:cBhvr>
                                      <p:to>
                                        <p:strVal val="visible"/>
                                      </p:to>
                                    </p:set>
                                    <p:animEffect transition="in" filter="circle(in)">
                                      <p:cBhvr>
                                        <p:cTn id="28" dur="2000"/>
                                        <p:tgtEl>
                                          <p:spTgt spid="20">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20">
                                            <p:txEl>
                                              <p:pRg st="7" end="7"/>
                                            </p:txEl>
                                          </p:spTgt>
                                        </p:tgtEl>
                                        <p:attrNameLst>
                                          <p:attrName>style.visibility</p:attrName>
                                        </p:attrNameLst>
                                      </p:cBhvr>
                                      <p:to>
                                        <p:strVal val="visible"/>
                                      </p:to>
                                    </p:set>
                                    <p:animEffect transition="in" filter="circle(in)">
                                      <p:cBhvr>
                                        <p:cTn id="33" dur="2000"/>
                                        <p:tgtEl>
                                          <p:spTgt spid="20">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20">
                                            <p:txEl>
                                              <p:pRg st="9" end="9"/>
                                            </p:txEl>
                                          </p:spTgt>
                                        </p:tgtEl>
                                        <p:attrNameLst>
                                          <p:attrName>style.visibility</p:attrName>
                                        </p:attrNameLst>
                                      </p:cBhvr>
                                      <p:to>
                                        <p:strVal val="visible"/>
                                      </p:to>
                                    </p:set>
                                    <p:animEffect transition="in" filter="wipe(down)">
                                      <p:cBhvr>
                                        <p:cTn id="38" dur="500"/>
                                        <p:tgtEl>
                                          <p:spTgt spid="2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0774" y="178018"/>
            <a:ext cx="16956626" cy="9308881"/>
          </a:xfrm>
          <a:prstGeom prst="rect">
            <a:avLst/>
          </a:prstGeom>
          <a:solidFill>
            <a:srgbClr val="FF0000"/>
          </a:solidFill>
        </p:spPr>
        <p:style>
          <a:lnRef idx="2">
            <a:schemeClr val="accent4">
              <a:shade val="50000"/>
            </a:schemeClr>
          </a:lnRef>
          <a:fillRef idx="1">
            <a:schemeClr val="accent4"/>
          </a:fillRef>
          <a:effectRef idx="0">
            <a:schemeClr val="accent4"/>
          </a:effectRef>
          <a:fontRef idx="minor">
            <a:schemeClr val="lt1"/>
          </a:fontRef>
        </p:style>
      </p:pic>
      <p:sp>
        <p:nvSpPr>
          <p:cNvPr id="3" name="Oval 2"/>
          <p:cNvSpPr/>
          <p:nvPr/>
        </p:nvSpPr>
        <p:spPr>
          <a:xfrm>
            <a:off x="14737327" y="178018"/>
            <a:ext cx="2712473" cy="15364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5125533" y="583168"/>
            <a:ext cx="2171867" cy="523220"/>
          </a:xfrm>
          <a:prstGeom prst="rect">
            <a:avLst/>
          </a:prstGeom>
          <a:solidFill>
            <a:srgbClr val="FFFF00"/>
          </a:solidFill>
        </p:spPr>
        <p:txBody>
          <a:bodyPr wrap="square" rtlCol="0">
            <a:spAutoFit/>
          </a:bodyPr>
          <a:lstStyle/>
          <a:p>
            <a:r>
              <a:rPr lang="en-US" sz="2800" dirty="0">
                <a:solidFill>
                  <a:srgbClr val="FF0000"/>
                </a:solidFill>
              </a:rPr>
              <a:t>Kim </a:t>
            </a:r>
            <a:r>
              <a:rPr lang="en-US" sz="2800" dirty="0" err="1">
                <a:solidFill>
                  <a:srgbClr val="FF0000"/>
                </a:solidFill>
              </a:rPr>
              <a:t>loại</a:t>
            </a:r>
            <a:r>
              <a:rPr lang="en-US" sz="2800" dirty="0">
                <a:solidFill>
                  <a:srgbClr val="FF0000"/>
                </a:solidFill>
              </a:rPr>
              <a:t> </a:t>
            </a:r>
            <a:r>
              <a:rPr lang="en-US" sz="2800" dirty="0" err="1">
                <a:solidFill>
                  <a:srgbClr val="FF0000"/>
                </a:solidFill>
              </a:rPr>
              <a:t>kiềm</a:t>
            </a:r>
            <a:endParaRPr lang="en-US" sz="2800" dirty="0">
              <a:solidFill>
                <a:srgbClr val="FF0000"/>
              </a:solidFill>
            </a:endParaRPr>
          </a:p>
        </p:txBody>
      </p:sp>
    </p:spTree>
    <p:extLst>
      <p:ext uri="{BB962C8B-B14F-4D97-AF65-F5344CB8AC3E}">
        <p14:creationId xmlns:p14="http://schemas.microsoft.com/office/powerpoint/2010/main" val="6138312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140780"/>
            <a:ext cx="17907000" cy="10161080"/>
            <a:chOff x="-2139" y="-140780"/>
            <a:chExt cx="12192000" cy="6998780"/>
          </a:xfrm>
        </p:grpSpPr>
        <p:sp>
          <p:nvSpPr>
            <p:cNvPr id="6" name="Rectangle 5"/>
            <p:cNvSpPr/>
            <p:nvPr/>
          </p:nvSpPr>
          <p:spPr>
            <a:xfrm>
              <a:off x="-2139" y="-140780"/>
              <a:ext cx="12192000" cy="6858000"/>
            </a:xfrm>
            <a:prstGeom prst="rect">
              <a:avLst/>
            </a:prstGeom>
            <a:solidFill>
              <a:srgbClr val="F9F6E7"/>
            </a:solidFill>
            <a:ln>
              <a:solidFill>
                <a:srgbClr val="F9F6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 name="Group 6"/>
            <p:cNvGrpSpPr/>
            <p:nvPr/>
          </p:nvGrpSpPr>
          <p:grpSpPr>
            <a:xfrm>
              <a:off x="0" y="1765300"/>
              <a:ext cx="9144001" cy="5092700"/>
              <a:chOff x="0" y="1765300"/>
              <a:chExt cx="9144001" cy="509270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13519" b="24814"/>
              <a:stretch/>
            </p:blipFill>
            <p:spPr>
              <a:xfrm>
                <a:off x="0" y="3759200"/>
                <a:ext cx="3549775" cy="3086100"/>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b="70926"/>
              <a:stretch/>
            </p:blipFill>
            <p:spPr>
              <a:xfrm>
                <a:off x="0" y="1765300"/>
                <a:ext cx="6858000" cy="1993900"/>
              </a:xfrm>
              <a:prstGeom prst="rect">
                <a:avLst/>
              </a:prstGeom>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13519" b="24814"/>
              <a:stretch/>
            </p:blipFill>
            <p:spPr>
              <a:xfrm>
                <a:off x="3048001" y="5157668"/>
                <a:ext cx="1955800" cy="1700332"/>
              </a:xfrm>
              <a:prstGeom prst="rect">
                <a:avLst/>
              </a:prstGeom>
            </p:spPr>
          </p:pic>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b="70926"/>
              <a:stretch/>
            </p:blipFill>
            <p:spPr>
              <a:xfrm>
                <a:off x="3549775" y="3163768"/>
                <a:ext cx="5594226" cy="1993900"/>
              </a:xfrm>
              <a:prstGeom prst="rect">
                <a:avLst/>
              </a:prstGeom>
            </p:spPr>
          </p:pic>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b="70926"/>
              <a:stretch/>
            </p:blipFill>
            <p:spPr>
              <a:xfrm>
                <a:off x="4889500" y="4851400"/>
                <a:ext cx="4140200" cy="1993900"/>
              </a:xfrm>
              <a:prstGeom prst="rect">
                <a:avLst/>
              </a:prstGeom>
            </p:spPr>
          </p:pic>
        </p:grpSp>
      </p:grpSp>
      <p:sp>
        <p:nvSpPr>
          <p:cNvPr id="13" name="Rectangle 2"/>
          <p:cNvSpPr>
            <a:spLocks noChangeArrowheads="1"/>
          </p:cNvSpPr>
          <p:nvPr/>
        </p:nvSpPr>
        <p:spPr bwMode="auto">
          <a:xfrm>
            <a:off x="0" y="-184666"/>
            <a:ext cx="27132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14" name="Picture 13"/>
          <p:cNvPicPr>
            <a:picLocks noChangeAspect="1"/>
          </p:cNvPicPr>
          <p:nvPr/>
        </p:nvPicPr>
        <p:blipFill>
          <a:blip r:embed="rId5"/>
          <a:stretch>
            <a:fillRect/>
          </a:stretch>
        </p:blipFill>
        <p:spPr>
          <a:xfrm>
            <a:off x="410152" y="78364"/>
            <a:ext cx="17649248" cy="9865736"/>
          </a:xfrm>
          <a:prstGeom prst="rect">
            <a:avLst/>
          </a:prstGeom>
        </p:spPr>
      </p:pic>
    </p:spTree>
    <p:extLst>
      <p:ext uri="{BB962C8B-B14F-4D97-AF65-F5344CB8AC3E}">
        <p14:creationId xmlns:p14="http://schemas.microsoft.com/office/powerpoint/2010/main" val="37285805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61457" y="1386258"/>
            <a:ext cx="14421395" cy="6047809"/>
          </a:xfrm>
          <a:prstGeom prst="rect">
            <a:avLst/>
          </a:prstGeom>
        </p:spPr>
        <p:txBody>
          <a:bodyPr wrap="square">
            <a:spAutoFit/>
          </a:bodyPr>
          <a:lstStyle/>
          <a:p>
            <a:pPr algn="just"/>
            <a:r>
              <a:rPr lang="en-US" sz="3600" b="1" dirty="0">
                <a:solidFill>
                  <a:srgbClr val="FF0000"/>
                </a:solidFill>
                <a:latin typeface="Times New Roman" panose="02020603050405020304" pitchFamily="18" charset="0"/>
              </a:rPr>
              <a:t>C</a:t>
            </a:r>
            <a:r>
              <a:rPr lang="vi-VN" sz="3600" b="1" dirty="0">
                <a:solidFill>
                  <a:srgbClr val="FF0000"/>
                </a:solidFill>
                <a:latin typeface="Times New Roman" panose="02020603050405020304" pitchFamily="18" charset="0"/>
              </a:rPr>
              <a:t>âu 1: </a:t>
            </a:r>
            <a:r>
              <a:rPr lang="vi-VN" sz="3600" dirty="0">
                <a:solidFill>
                  <a:srgbClr val="FF0000"/>
                </a:solidFill>
                <a:latin typeface="Times New Roman" panose="02020603050405020304" pitchFamily="18" charset="0"/>
              </a:rPr>
              <a:t>Phát biểu nào sau đây là đúng?</a:t>
            </a:r>
          </a:p>
          <a:p>
            <a:pPr algn="just">
              <a:lnSpc>
                <a:spcPct val="150000"/>
              </a:lnSpc>
            </a:pPr>
            <a:r>
              <a:rPr lang="vi-VN" sz="3600" dirty="0">
                <a:latin typeface="Times New Roman" panose="02020603050405020304" pitchFamily="18" charset="0"/>
                <a:cs typeface="Times New Roman" panose="02020603050405020304" pitchFamily="18" charset="0"/>
              </a:rPr>
              <a:t>A. Các nguyên tố kim loại tập trung hầu hết ở góc trên bên phải của bảng</a:t>
            </a:r>
            <a:br>
              <a:rPr lang="vi-VN" sz="3600" dirty="0">
                <a:latin typeface="Times New Roman" panose="02020603050405020304" pitchFamily="18" charset="0"/>
                <a:cs typeface="Times New Roman" panose="02020603050405020304" pitchFamily="18" charset="0"/>
              </a:rPr>
            </a:br>
            <a:r>
              <a:rPr lang="vi-VN" sz="3600" dirty="0">
                <a:latin typeface="Times New Roman" panose="02020603050405020304" pitchFamily="18" charset="0"/>
                <a:cs typeface="Times New Roman" panose="02020603050405020304" pitchFamily="18" charset="0"/>
              </a:rPr>
              <a:t>tuần hoàn.</a:t>
            </a:r>
          </a:p>
          <a:p>
            <a:pPr>
              <a:lnSpc>
                <a:spcPct val="150000"/>
              </a:lnSpc>
            </a:pPr>
            <a:r>
              <a:rPr lang="vi-VN" sz="3600" dirty="0">
                <a:latin typeface="Times New Roman" panose="02020603050405020304" pitchFamily="18" charset="0"/>
                <a:cs typeface="Times New Roman" panose="02020603050405020304" pitchFamily="18" charset="0"/>
              </a:rPr>
              <a:t>B. Các nguyên tố kim loại tập trung hầu hết ở góc dưới bên trái của bảng</a:t>
            </a:r>
            <a:r>
              <a:rPr lang="en-US" sz="3600" dirty="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tuần hoàn.</a:t>
            </a:r>
            <a:endParaRPr lang="en-US" sz="3600" dirty="0">
              <a:latin typeface="Times New Roman" panose="02020603050405020304" pitchFamily="18" charset="0"/>
              <a:cs typeface="Times New Roman" panose="02020603050405020304" pitchFamily="18" charset="0"/>
            </a:endParaRPr>
          </a:p>
          <a:p>
            <a:pPr>
              <a:lnSpc>
                <a:spcPct val="150000"/>
              </a:lnSpc>
            </a:pPr>
            <a:r>
              <a:rPr lang="en-US" sz="3600" dirty="0">
                <a:latin typeface="Times New Roman" panose="02020603050405020304" pitchFamily="18" charset="0"/>
                <a:cs typeface="Times New Roman" panose="02020603050405020304" pitchFamily="18" charset="0"/>
              </a:rPr>
              <a:t>C.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nguyên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tố</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khí</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hiếm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nằm</a:t>
            </a:r>
            <a:r>
              <a:rPr lang="en-US" sz="3600" dirty="0">
                <a:latin typeface="Times New Roman" panose="02020603050405020304" pitchFamily="18" charset="0"/>
                <a:cs typeface="Times New Roman" panose="02020603050405020304" pitchFamily="18" charset="0"/>
              </a:rPr>
              <a:t> ở </a:t>
            </a:r>
            <a:r>
              <a:rPr lang="en-US" sz="3600" dirty="0" err="1">
                <a:latin typeface="Times New Roman" panose="02020603050405020304" pitchFamily="18" charset="0"/>
                <a:cs typeface="Times New Roman" panose="02020603050405020304" pitchFamily="18" charset="0"/>
              </a:rPr>
              <a:t>giữa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bảng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tuần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hoàn</a:t>
            </a:r>
            <a:r>
              <a:rPr lang="en-US" sz="3600" dirty="0">
                <a:latin typeface="Times New Roman" panose="02020603050405020304" pitchFamily="18" charset="0"/>
                <a:cs typeface="Times New Roman" panose="02020603050405020304" pitchFamily="18" charset="0"/>
              </a:rPr>
              <a:t>.</a:t>
            </a:r>
          </a:p>
          <a:p>
            <a:pPr>
              <a:lnSpc>
                <a:spcPct val="150000"/>
              </a:lnSpc>
            </a:pPr>
            <a:r>
              <a:rPr lang="en-US" sz="3600" dirty="0">
                <a:latin typeface="Times New Roman" panose="02020603050405020304" pitchFamily="18" charset="0"/>
                <a:cs typeface="Times New Roman" panose="02020603050405020304" pitchFamily="18" charset="0"/>
              </a:rPr>
              <a:t>D.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nguyên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tố</a:t>
            </a:r>
            <a:r>
              <a:rPr lang="en-US" sz="3600" dirty="0">
                <a:latin typeface="Times New Roman" panose="02020603050405020304" pitchFamily="18" charset="0"/>
                <a:cs typeface="Times New Roman" panose="02020603050405020304" pitchFamily="18" charset="0"/>
              </a:rPr>
              <a:t> phi </a:t>
            </a:r>
            <a:r>
              <a:rPr lang="en-US" sz="3600" dirty="0" err="1">
                <a:latin typeface="Times New Roman" panose="02020603050405020304" pitchFamily="18" charset="0"/>
                <a:cs typeface="Times New Roman" panose="02020603050405020304" pitchFamily="18" charset="0"/>
              </a:rPr>
              <a:t>kim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nằm</a:t>
            </a:r>
            <a:r>
              <a:rPr lang="en-US" sz="3600" dirty="0">
                <a:latin typeface="Times New Roman" panose="02020603050405020304" pitchFamily="18" charset="0"/>
                <a:cs typeface="Times New Roman" panose="02020603050405020304" pitchFamily="18" charset="0"/>
              </a:rPr>
              <a:t> ở </a:t>
            </a:r>
            <a:r>
              <a:rPr lang="en-US" sz="3600" dirty="0" err="1">
                <a:latin typeface="Times New Roman" panose="02020603050405020304" pitchFamily="18" charset="0"/>
                <a:cs typeface="Times New Roman" panose="02020603050405020304" pitchFamily="18" charset="0"/>
              </a:rPr>
              <a:t>cuối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bảng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tuần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hoàn</a:t>
            </a:r>
            <a:r>
              <a:rPr lang="en-US" sz="3600" dirty="0">
                <a:latin typeface="Times New Roman" panose="02020603050405020304" pitchFamily="18" charset="0"/>
                <a:cs typeface="Times New Roman" panose="02020603050405020304" pitchFamily="18" charset="0"/>
              </a:rPr>
              <a:t>.</a:t>
            </a:r>
          </a:p>
          <a:p>
            <a:pPr algn="just"/>
            <a:endParaRPr lang="vi-VN" sz="2700" dirty="0">
              <a:latin typeface="Times New Roman" panose="02020603050405020304" pitchFamily="18" charset="0"/>
            </a:endParaRPr>
          </a:p>
        </p:txBody>
      </p:sp>
      <p:sp>
        <p:nvSpPr>
          <p:cNvPr id="6" name="Oval 5"/>
          <p:cNvSpPr/>
          <p:nvPr/>
        </p:nvSpPr>
        <p:spPr>
          <a:xfrm>
            <a:off x="1691640" y="3863857"/>
            <a:ext cx="744582" cy="71167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700" b="1" dirty="0"/>
          </a:p>
        </p:txBody>
      </p:sp>
    </p:spTree>
    <p:extLst>
      <p:ext uri="{BB962C8B-B14F-4D97-AF65-F5344CB8AC3E}">
        <p14:creationId xmlns:p14="http://schemas.microsoft.com/office/powerpoint/2010/main" val="233151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36224" y="1927111"/>
            <a:ext cx="13944600" cy="4823693"/>
          </a:xfrm>
          <a:prstGeom prst="rect">
            <a:avLst/>
          </a:prstGeom>
        </p:spPr>
        <p:txBody>
          <a:bodyPr wrap="square">
            <a:spAutoFit/>
          </a:bodyPr>
          <a:lstStyle/>
          <a:p>
            <a:pPr algn="just">
              <a:lnSpc>
                <a:spcPct val="150000"/>
              </a:lnSpc>
            </a:pPr>
            <a:r>
              <a:rPr lang="en-US" sz="4200" dirty="0" err="1">
                <a:solidFill>
                  <a:srgbClr val="FF0000"/>
                </a:solidFill>
                <a:latin typeface="Times New Roman" panose="02020603050405020304" pitchFamily="18" charset="0"/>
              </a:rPr>
              <a:t>Câu</a:t>
            </a:r>
            <a:r>
              <a:rPr lang="en-US" sz="4200" dirty="0">
                <a:solidFill>
                  <a:srgbClr val="FF0000"/>
                </a:solidFill>
                <a:latin typeface="Times New Roman" panose="02020603050405020304" pitchFamily="18" charset="0"/>
              </a:rPr>
              <a:t> 2: </a:t>
            </a:r>
            <a:r>
              <a:rPr lang="en-US" sz="4200" dirty="0" err="1">
                <a:solidFill>
                  <a:srgbClr val="FF0000"/>
                </a:solidFill>
                <a:latin typeface="Times New Roman" panose="02020603050405020304" pitchFamily="18" charset="0"/>
              </a:rPr>
              <a:t>Nhóm</a:t>
            </a:r>
            <a:r>
              <a:rPr lang="en-US" sz="4200" dirty="0">
                <a:solidFill>
                  <a:srgbClr val="FF0000"/>
                </a:solidFill>
                <a:latin typeface="Times New Roman" panose="02020603050405020304" pitchFamily="18" charset="0"/>
              </a:rPr>
              <a:t> </a:t>
            </a:r>
            <a:r>
              <a:rPr lang="en-US" sz="4200" dirty="0" err="1">
                <a:solidFill>
                  <a:srgbClr val="FF0000"/>
                </a:solidFill>
                <a:latin typeface="Times New Roman" panose="02020603050405020304" pitchFamily="18" charset="0"/>
              </a:rPr>
              <a:t>nào</a:t>
            </a:r>
            <a:r>
              <a:rPr lang="en-US" sz="4200" dirty="0">
                <a:solidFill>
                  <a:srgbClr val="FF0000"/>
                </a:solidFill>
                <a:latin typeface="Times New Roman" panose="02020603050405020304" pitchFamily="18" charset="0"/>
              </a:rPr>
              <a:t> </a:t>
            </a:r>
            <a:r>
              <a:rPr lang="en-US" sz="4200" dirty="0" err="1">
                <a:solidFill>
                  <a:srgbClr val="FF0000"/>
                </a:solidFill>
                <a:latin typeface="Times New Roman" panose="02020603050405020304" pitchFamily="18" charset="0"/>
              </a:rPr>
              <a:t>sau</a:t>
            </a:r>
            <a:r>
              <a:rPr lang="en-US" sz="4200" dirty="0">
                <a:solidFill>
                  <a:srgbClr val="FF0000"/>
                </a:solidFill>
                <a:latin typeface="Times New Roman" panose="02020603050405020304" pitchFamily="18" charset="0"/>
              </a:rPr>
              <a:t> </a:t>
            </a:r>
            <a:r>
              <a:rPr lang="en-US" sz="4200" dirty="0" err="1">
                <a:solidFill>
                  <a:srgbClr val="FF0000"/>
                </a:solidFill>
                <a:latin typeface="Times New Roman" panose="02020603050405020304" pitchFamily="18" charset="0"/>
              </a:rPr>
              <a:t>đây</a:t>
            </a:r>
            <a:r>
              <a:rPr lang="en-US" sz="4200" dirty="0">
                <a:solidFill>
                  <a:srgbClr val="FF0000"/>
                </a:solidFill>
                <a:latin typeface="Times New Roman" panose="02020603050405020304" pitchFamily="18" charset="0"/>
              </a:rPr>
              <a:t> </a:t>
            </a:r>
            <a:r>
              <a:rPr lang="en-US" sz="4200" dirty="0" err="1">
                <a:solidFill>
                  <a:srgbClr val="FF0000"/>
                </a:solidFill>
                <a:latin typeface="Times New Roman" panose="02020603050405020304" pitchFamily="18" charset="0"/>
              </a:rPr>
              <a:t>gồm</a:t>
            </a:r>
            <a:r>
              <a:rPr lang="en-US" sz="4200" dirty="0">
                <a:solidFill>
                  <a:srgbClr val="FF0000"/>
                </a:solidFill>
                <a:latin typeface="Times New Roman" panose="02020603050405020304" pitchFamily="18" charset="0"/>
              </a:rPr>
              <a:t> </a:t>
            </a:r>
            <a:r>
              <a:rPr lang="en-US" sz="4200" dirty="0" err="1">
                <a:solidFill>
                  <a:srgbClr val="FF0000"/>
                </a:solidFill>
                <a:latin typeface="Times New Roman" panose="02020603050405020304" pitchFamily="18" charset="0"/>
              </a:rPr>
              <a:t>toàn</a:t>
            </a:r>
            <a:r>
              <a:rPr lang="en-US" sz="4200" dirty="0">
                <a:solidFill>
                  <a:srgbClr val="FF0000"/>
                </a:solidFill>
                <a:latin typeface="Times New Roman" panose="02020603050405020304" pitchFamily="18" charset="0"/>
              </a:rPr>
              <a:t> </a:t>
            </a:r>
            <a:r>
              <a:rPr lang="en-US" sz="4200" dirty="0" err="1">
                <a:solidFill>
                  <a:srgbClr val="FF0000"/>
                </a:solidFill>
                <a:latin typeface="Times New Roman" panose="02020603050405020304" pitchFamily="18" charset="0"/>
              </a:rPr>
              <a:t>nguyên</a:t>
            </a:r>
            <a:r>
              <a:rPr lang="en-US" sz="4200" dirty="0">
                <a:solidFill>
                  <a:srgbClr val="FF0000"/>
                </a:solidFill>
                <a:latin typeface="Times New Roman" panose="02020603050405020304" pitchFamily="18" charset="0"/>
              </a:rPr>
              <a:t> </a:t>
            </a:r>
            <a:r>
              <a:rPr lang="en-US" sz="4200" dirty="0" err="1">
                <a:solidFill>
                  <a:srgbClr val="FF0000"/>
                </a:solidFill>
                <a:latin typeface="Times New Roman" panose="02020603050405020304" pitchFamily="18" charset="0"/>
              </a:rPr>
              <a:t>tố</a:t>
            </a:r>
            <a:r>
              <a:rPr lang="en-US" sz="4200" dirty="0">
                <a:solidFill>
                  <a:srgbClr val="FF0000"/>
                </a:solidFill>
                <a:latin typeface="Times New Roman" panose="02020603050405020304" pitchFamily="18" charset="0"/>
              </a:rPr>
              <a:t> </a:t>
            </a:r>
            <a:r>
              <a:rPr lang="en-US" sz="4200" dirty="0" err="1">
                <a:solidFill>
                  <a:srgbClr val="FF0000"/>
                </a:solidFill>
                <a:latin typeface="Times New Roman" panose="02020603050405020304" pitchFamily="18" charset="0"/>
              </a:rPr>
              <a:t>kim</a:t>
            </a:r>
            <a:r>
              <a:rPr lang="en-US" sz="4200" dirty="0">
                <a:solidFill>
                  <a:srgbClr val="FF0000"/>
                </a:solidFill>
                <a:latin typeface="Times New Roman" panose="02020603050405020304" pitchFamily="18" charset="0"/>
              </a:rPr>
              <a:t> </a:t>
            </a:r>
            <a:r>
              <a:rPr lang="en-US" sz="4200" dirty="0" err="1">
                <a:solidFill>
                  <a:srgbClr val="FF0000"/>
                </a:solidFill>
                <a:latin typeface="Times New Roman" panose="02020603050405020304" pitchFamily="18" charset="0"/>
              </a:rPr>
              <a:t>loại</a:t>
            </a:r>
            <a:r>
              <a:rPr lang="en-US" sz="4200" dirty="0">
                <a:solidFill>
                  <a:srgbClr val="FF0000"/>
                </a:solidFill>
                <a:latin typeface="Times New Roman" panose="02020603050405020304" pitchFamily="18" charset="0"/>
              </a:rPr>
              <a:t>?</a:t>
            </a:r>
          </a:p>
          <a:p>
            <a:pPr algn="just">
              <a:lnSpc>
                <a:spcPct val="150000"/>
              </a:lnSpc>
            </a:pPr>
            <a:r>
              <a:rPr lang="en-US" sz="4200" dirty="0">
                <a:latin typeface="Times New Roman" panose="02020603050405020304" pitchFamily="18" charset="0"/>
              </a:rPr>
              <a:t>A. Be, Mg, Ca</a:t>
            </a:r>
          </a:p>
          <a:p>
            <a:pPr algn="just">
              <a:lnSpc>
                <a:spcPct val="150000"/>
              </a:lnSpc>
            </a:pPr>
            <a:r>
              <a:rPr lang="en-US" sz="4200" dirty="0">
                <a:latin typeface="Times New Roman" panose="02020603050405020304" pitchFamily="18" charset="0"/>
              </a:rPr>
              <a:t>B. Na, H, He</a:t>
            </a:r>
          </a:p>
          <a:p>
            <a:pPr algn="just">
              <a:lnSpc>
                <a:spcPct val="150000"/>
              </a:lnSpc>
            </a:pPr>
            <a:r>
              <a:rPr lang="en-US" sz="4200" dirty="0">
                <a:latin typeface="Times New Roman" panose="02020603050405020304" pitchFamily="18" charset="0"/>
              </a:rPr>
              <a:t>C. N, P, O</a:t>
            </a:r>
          </a:p>
          <a:p>
            <a:pPr algn="just">
              <a:lnSpc>
                <a:spcPct val="150000"/>
              </a:lnSpc>
            </a:pPr>
            <a:r>
              <a:rPr lang="en-US" sz="4200" dirty="0">
                <a:latin typeface="Times New Roman" panose="02020603050405020304" pitchFamily="18" charset="0"/>
              </a:rPr>
              <a:t>D. K, Cl, Br</a:t>
            </a:r>
          </a:p>
        </p:txBody>
      </p:sp>
      <p:sp>
        <p:nvSpPr>
          <p:cNvPr id="3" name="Oval 2"/>
          <p:cNvSpPr/>
          <p:nvPr/>
        </p:nvSpPr>
        <p:spPr>
          <a:xfrm>
            <a:off x="2436224" y="3138868"/>
            <a:ext cx="744582" cy="71167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700" b="1" dirty="0"/>
          </a:p>
        </p:txBody>
      </p:sp>
      <p:sp>
        <p:nvSpPr>
          <p:cNvPr id="4" name="Rectangle 3"/>
          <p:cNvSpPr/>
          <p:nvPr/>
        </p:nvSpPr>
        <p:spPr>
          <a:xfrm>
            <a:off x="16772709" y="9503603"/>
            <a:ext cx="1371600" cy="705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dirty="0"/>
              <a:t>T5</a:t>
            </a:r>
          </a:p>
        </p:txBody>
      </p:sp>
    </p:spTree>
    <p:extLst>
      <p:ext uri="{BB962C8B-B14F-4D97-AF65-F5344CB8AC3E}">
        <p14:creationId xmlns:p14="http://schemas.microsoft.com/office/powerpoint/2010/main" val="153758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449977" y="750094"/>
            <a:ext cx="16008531" cy="1988345"/>
          </a:xfrm>
        </p:spPr>
        <p:txBody>
          <a:bodyPr>
            <a:noAutofit/>
          </a:bodyPr>
          <a:lstStyle/>
          <a:p>
            <a:pPr lvl="0"/>
            <a:r>
              <a:rPr lang="vi-VN" sz="4200" dirty="0">
                <a:solidFill>
                  <a:srgbClr val="FF0000"/>
                </a:solidFill>
                <a:latin typeface="Times New Roman" panose="02020603050405020304" pitchFamily="18" charset="0"/>
                <a:cs typeface="Times New Roman" panose="02020603050405020304" pitchFamily="18" charset="0"/>
              </a:rPr>
              <a:t>Sử dụng bảng tuần hoàn, hãy xác định vị trí (số thứ tự, chu kì, nhóm) của các </a:t>
            </a:r>
            <a:r>
              <a:rPr lang="vi-VN" sz="4000" dirty="0">
                <a:solidFill>
                  <a:srgbClr val="FF0000"/>
                </a:solidFill>
                <a:latin typeface="Times New Roman" panose="02020603050405020304" pitchFamily="18" charset="0"/>
                <a:cs typeface="Times New Roman" panose="02020603050405020304" pitchFamily="18" charset="0"/>
              </a:rPr>
              <a:t>nguyên</a:t>
            </a:r>
            <a:r>
              <a:rPr lang="vi-VN" sz="4200" dirty="0">
                <a:solidFill>
                  <a:srgbClr val="FF0000"/>
                </a:solidFill>
                <a:latin typeface="Times New Roman" panose="02020603050405020304" pitchFamily="18" charset="0"/>
                <a:cs typeface="Times New Roman" panose="02020603050405020304" pitchFamily="18" charset="0"/>
              </a:rPr>
              <a:t> tố có tên trong Hình 4.7</a:t>
            </a:r>
            <a:br>
              <a:rPr lang="en-US" sz="4200" dirty="0">
                <a:solidFill>
                  <a:srgbClr val="FF0000"/>
                </a:solidFill>
                <a:latin typeface="Times New Roman" panose="02020603050405020304" pitchFamily="18" charset="0"/>
                <a:cs typeface="Times New Roman" panose="02020603050405020304" pitchFamily="18" charset="0"/>
              </a:rPr>
            </a:br>
            <a:endParaRPr lang="en-US" sz="4200" dirty="0">
              <a:solidFill>
                <a:srgbClr val="FF0000"/>
              </a:solidFill>
              <a:latin typeface="Times New Roman" panose="02020603050405020304" pitchFamily="18" charset="0"/>
              <a:cs typeface="Times New Roman" panose="02020603050405020304" pitchFamily="18" charset="0"/>
            </a:endParaRPr>
          </a:p>
        </p:txBody>
      </p:sp>
      <p:pic>
        <p:nvPicPr>
          <p:cNvPr id="1026" name="Picture 2" descr="https://hocz.net/wp-content/uploads/2022/08/Hinh-4_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7832" y="2194559"/>
            <a:ext cx="8817429" cy="779852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Tập hợp tuyển tập hình ảnh dấu chấm hỏi đẹp, sáng tạo nhấ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3257" y="750093"/>
            <a:ext cx="839967" cy="111592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73241" y="2738438"/>
            <a:ext cx="7924592" cy="6047809"/>
          </a:xfrm>
          <a:prstGeom prst="rect">
            <a:avLst/>
          </a:prstGeom>
        </p:spPr>
        <p:txBody>
          <a:bodyPr wrap="square">
            <a:spAutoFit/>
          </a:bodyPr>
          <a:lstStyle/>
          <a:p>
            <a:r>
              <a:rPr lang="vi-VN" sz="3600" dirty="0">
                <a:latin typeface="+mj-lt"/>
              </a:rPr>
              <a:t>Dựa vào bảng tuần hoàn ta xác định được:</a:t>
            </a:r>
            <a:endParaRPr lang="en-US" sz="3600" dirty="0">
              <a:latin typeface="+mj-lt"/>
            </a:endParaRPr>
          </a:p>
          <a:p>
            <a:pPr lvl="0"/>
            <a:r>
              <a:rPr lang="en-US" sz="3600" dirty="0">
                <a:latin typeface="+mj-lt"/>
              </a:rPr>
              <a:t>- </a:t>
            </a:r>
            <a:r>
              <a:rPr lang="vi-VN" sz="3600" dirty="0">
                <a:latin typeface="+mj-lt"/>
              </a:rPr>
              <a:t>Oxygen (O) thuộc ô số 8, chu kì 2, nhóm VIA.</a:t>
            </a:r>
            <a:endParaRPr lang="en-US" sz="3600" dirty="0">
              <a:latin typeface="+mj-lt"/>
            </a:endParaRPr>
          </a:p>
          <a:p>
            <a:pPr lvl="0"/>
            <a:r>
              <a:rPr lang="en-US" sz="3600" dirty="0">
                <a:latin typeface="+mj-lt"/>
              </a:rPr>
              <a:t>- </a:t>
            </a:r>
            <a:r>
              <a:rPr lang="vi-VN" sz="3600" dirty="0">
                <a:latin typeface="+mj-lt"/>
              </a:rPr>
              <a:t>Chlorine (Cl) thuộc ô số 17, chu kì 3, nhóm VIIA.</a:t>
            </a:r>
            <a:endParaRPr lang="en-US" sz="3600" dirty="0">
              <a:latin typeface="+mj-lt"/>
            </a:endParaRPr>
          </a:p>
          <a:p>
            <a:pPr lvl="0"/>
            <a:r>
              <a:rPr lang="en-US" sz="3600" dirty="0">
                <a:latin typeface="+mj-lt"/>
              </a:rPr>
              <a:t>- </a:t>
            </a:r>
            <a:r>
              <a:rPr lang="vi-VN" sz="3600" dirty="0">
                <a:latin typeface="+mj-lt"/>
              </a:rPr>
              <a:t>Sulfur (S) thuộc ô số 16, chu kì 3, nhóm VIA.</a:t>
            </a:r>
            <a:endParaRPr lang="en-US" sz="3600" dirty="0">
              <a:latin typeface="+mj-lt"/>
            </a:endParaRPr>
          </a:p>
          <a:p>
            <a:pPr lvl="0"/>
            <a:r>
              <a:rPr lang="en-US" sz="3600" dirty="0">
                <a:latin typeface="+mj-lt"/>
              </a:rPr>
              <a:t>- </a:t>
            </a:r>
            <a:r>
              <a:rPr lang="vi-VN" sz="3600" dirty="0">
                <a:latin typeface="+mj-lt"/>
              </a:rPr>
              <a:t>Bromine (Br) thuộc ô số 35, chu kì 4, nhóm VIIA.</a:t>
            </a:r>
            <a:endParaRPr lang="en-US" sz="3600" dirty="0">
              <a:latin typeface="+mj-lt"/>
            </a:endParaRPr>
          </a:p>
          <a:p>
            <a:endParaRPr lang="en-US" sz="2700" dirty="0"/>
          </a:p>
        </p:txBody>
      </p:sp>
      <p:sp>
        <p:nvSpPr>
          <p:cNvPr id="4" name="Rectangle 3">
            <a:extLst>
              <a:ext uri="{FF2B5EF4-FFF2-40B4-BE49-F238E27FC236}">
                <a16:creationId xmlns:a16="http://schemas.microsoft.com/office/drawing/2014/main" id="{16FC421F-D0A7-4121-A8FB-1ACBF5324B1D}"/>
              </a:ext>
            </a:extLst>
          </p:cNvPr>
          <p:cNvSpPr/>
          <p:nvPr/>
        </p:nvSpPr>
        <p:spPr>
          <a:xfrm>
            <a:off x="882205" y="129216"/>
            <a:ext cx="4993675" cy="646331"/>
          </a:xfrm>
          <a:prstGeom prst="rect">
            <a:avLst/>
          </a:prstGeom>
        </p:spPr>
        <p:txBody>
          <a:bodyPr wrap="none">
            <a:spAutoFit/>
          </a:bodyPr>
          <a:lstStyle/>
          <a:p>
            <a:r>
              <a:rPr lang="vi-VN" sz="3600" b="1" dirty="0">
                <a:latin typeface="Times New Roman" panose="02020603050405020304" pitchFamily="18" charset="0"/>
                <a:cs typeface="Times New Roman" panose="02020603050405020304" pitchFamily="18" charset="0"/>
              </a:rPr>
              <a:t>4</a:t>
            </a:r>
            <a:r>
              <a:rPr lang="en-US" sz="3600" b="1" dirty="0">
                <a:latin typeface="Times New Roman" panose="02020603050405020304" pitchFamily="18" charset="0"/>
                <a:cs typeface="Times New Roman" panose="02020603050405020304" pitchFamily="18" charset="0"/>
              </a:rPr>
              <a:t>.</a:t>
            </a:r>
            <a:r>
              <a:rPr lang="vi-VN" sz="3600" b="1" dirty="0">
                <a:latin typeface="Times New Roman" panose="02020603050405020304" pitchFamily="18" charset="0"/>
                <a:cs typeface="Times New Roman" panose="02020603050405020304" pitchFamily="18" charset="0"/>
              </a:rPr>
              <a:t>Các nguyên tố phi kim</a:t>
            </a:r>
            <a:endParaRPr lang="en-US" sz="3600" dirty="0"/>
          </a:p>
        </p:txBody>
      </p:sp>
    </p:spTree>
    <p:extLst>
      <p:ext uri="{BB962C8B-B14F-4D97-AF65-F5344CB8AC3E}">
        <p14:creationId xmlns:p14="http://schemas.microsoft.com/office/powerpoint/2010/main" val="302961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rot="711410">
            <a:off x="5928395" y="7126145"/>
            <a:ext cx="9526" cy="615553"/>
          </a:xfrm>
          <a:prstGeom prst="rect">
            <a:avLst/>
          </a:prstGeom>
        </p:spPr>
        <p:txBody>
          <a:bodyPr lIns="0" tIns="0" rIns="0" bIns="0" rtlCol="0" anchor="t">
            <a:spAutoFit/>
          </a:bodyPr>
          <a:lstStyle/>
          <a:p>
            <a:pPr algn="ctr">
              <a:lnSpc>
                <a:spcPts val="4759"/>
              </a:lnSpc>
            </a:pPr>
            <a:endParaRPr/>
          </a:p>
        </p:txBody>
      </p:sp>
      <p:sp>
        <p:nvSpPr>
          <p:cNvPr id="9" name="AutoShape 9"/>
          <p:cNvSpPr/>
          <p:nvPr/>
        </p:nvSpPr>
        <p:spPr>
          <a:xfrm rot="-2549145">
            <a:off x="-21858692" y="5214939"/>
            <a:ext cx="3944976" cy="0"/>
          </a:xfrm>
          <a:prstGeom prst="line">
            <a:avLst/>
          </a:prstGeom>
          <a:ln w="47625" cap="flat">
            <a:solidFill>
              <a:srgbClr val="000000"/>
            </a:solidFill>
            <a:prstDash val="solid"/>
            <a:headEnd type="none" w="sm" len="sm"/>
            <a:tailEnd type="none" w="sm" len="sm"/>
          </a:ln>
        </p:spPr>
      </p:sp>
      <p:sp>
        <p:nvSpPr>
          <p:cNvPr id="12" name="TextBox 12"/>
          <p:cNvSpPr txBox="1"/>
          <p:nvPr/>
        </p:nvSpPr>
        <p:spPr>
          <a:xfrm>
            <a:off x="7592884" y="4760339"/>
            <a:ext cx="112216" cy="615553"/>
          </a:xfrm>
          <a:prstGeom prst="rect">
            <a:avLst/>
          </a:prstGeom>
        </p:spPr>
        <p:txBody>
          <a:bodyPr lIns="0" tIns="0" rIns="0" bIns="0" rtlCol="0" anchor="t">
            <a:spAutoFit/>
          </a:bodyPr>
          <a:lstStyle/>
          <a:p>
            <a:pPr algn="ctr">
              <a:lnSpc>
                <a:spcPts val="4759"/>
              </a:lnSpc>
            </a:pPr>
            <a:r>
              <a:rPr lang="en-US" sz="3400">
                <a:latin typeface="Noto Sans"/>
              </a:rPr>
              <a:t> </a:t>
            </a:r>
          </a:p>
        </p:txBody>
      </p:sp>
      <p:sp>
        <p:nvSpPr>
          <p:cNvPr id="16" name="TextBox 16"/>
          <p:cNvSpPr txBox="1"/>
          <p:nvPr/>
        </p:nvSpPr>
        <p:spPr>
          <a:xfrm>
            <a:off x="6331365" y="6578605"/>
            <a:ext cx="9526" cy="615553"/>
          </a:xfrm>
          <a:prstGeom prst="rect">
            <a:avLst/>
          </a:prstGeom>
        </p:spPr>
        <p:txBody>
          <a:bodyPr lIns="0" tIns="0" rIns="0" bIns="0" rtlCol="0" anchor="t">
            <a:spAutoFit/>
          </a:bodyPr>
          <a:lstStyle/>
          <a:p>
            <a:pPr algn="ctr">
              <a:lnSpc>
                <a:spcPts val="4759"/>
              </a:lnSpc>
            </a:pPr>
            <a:endParaRPr/>
          </a:p>
        </p:txBody>
      </p:sp>
      <p:sp>
        <p:nvSpPr>
          <p:cNvPr id="19" name="TextBox 19"/>
          <p:cNvSpPr txBox="1"/>
          <p:nvPr/>
        </p:nvSpPr>
        <p:spPr>
          <a:xfrm>
            <a:off x="1395346" y="1618648"/>
            <a:ext cx="15639830" cy="1846659"/>
          </a:xfrm>
          <a:prstGeom prst="rect">
            <a:avLst/>
          </a:prstGeom>
        </p:spPr>
        <p:txBody>
          <a:bodyPr wrap="square" lIns="0" tIns="0" rIns="0" bIns="0" rtlCol="0" anchor="t">
            <a:spAutoFit/>
          </a:bodyPr>
          <a:lstStyle/>
          <a:p>
            <a:pPr>
              <a:lnSpc>
                <a:spcPts val="4759"/>
              </a:lnSpc>
            </a:pPr>
            <a:r>
              <a:rPr lang="en-US" sz="3600" dirty="0" err="1">
                <a:solidFill>
                  <a:srgbClr val="C00000"/>
                </a:solidFill>
                <a:latin typeface="Times Neue Roman"/>
              </a:rPr>
              <a:t>Thảo</a:t>
            </a:r>
            <a:r>
              <a:rPr lang="en-US" sz="3600" dirty="0">
                <a:solidFill>
                  <a:srgbClr val="C00000"/>
                </a:solidFill>
                <a:latin typeface="Times Neue Roman"/>
              </a:rPr>
              <a:t> </a:t>
            </a:r>
            <a:r>
              <a:rPr lang="en-US" sz="3600" dirty="0" err="1">
                <a:solidFill>
                  <a:srgbClr val="C00000"/>
                </a:solidFill>
                <a:latin typeface="Times Neue Roman"/>
              </a:rPr>
              <a:t>luận</a:t>
            </a:r>
            <a:r>
              <a:rPr lang="en-US" sz="3600" dirty="0">
                <a:solidFill>
                  <a:srgbClr val="C00000"/>
                </a:solidFill>
                <a:latin typeface="Times Neue Roman"/>
              </a:rPr>
              <a:t> </a:t>
            </a:r>
            <a:r>
              <a:rPr lang="en-US" sz="3600" dirty="0" err="1">
                <a:solidFill>
                  <a:srgbClr val="C00000"/>
                </a:solidFill>
                <a:latin typeface="Times Neue Roman"/>
              </a:rPr>
              <a:t>và</a:t>
            </a:r>
            <a:r>
              <a:rPr lang="en-US" sz="3600" dirty="0">
                <a:solidFill>
                  <a:srgbClr val="C00000"/>
                </a:solidFill>
                <a:latin typeface="Times Neue Roman"/>
              </a:rPr>
              <a:t> </a:t>
            </a:r>
            <a:r>
              <a:rPr lang="en-US" sz="3600" dirty="0" err="1">
                <a:solidFill>
                  <a:srgbClr val="C00000"/>
                </a:solidFill>
                <a:latin typeface="Times Neue Roman"/>
              </a:rPr>
              <a:t>trả</a:t>
            </a:r>
            <a:r>
              <a:rPr lang="en-US" sz="3600" dirty="0">
                <a:solidFill>
                  <a:srgbClr val="C00000"/>
                </a:solidFill>
                <a:latin typeface="Times Neue Roman"/>
              </a:rPr>
              <a:t> </a:t>
            </a:r>
            <a:r>
              <a:rPr lang="en-US" sz="3600" dirty="0" err="1">
                <a:solidFill>
                  <a:srgbClr val="C00000"/>
                </a:solidFill>
                <a:latin typeface="Times Neue Roman"/>
              </a:rPr>
              <a:t>lời</a:t>
            </a:r>
            <a:r>
              <a:rPr lang="en-US" sz="3600" dirty="0">
                <a:solidFill>
                  <a:srgbClr val="C00000"/>
                </a:solidFill>
                <a:latin typeface="Times Neue Roman"/>
              </a:rPr>
              <a:t> </a:t>
            </a:r>
            <a:r>
              <a:rPr lang="en-US" sz="3600" dirty="0" err="1">
                <a:solidFill>
                  <a:srgbClr val="C00000"/>
                </a:solidFill>
                <a:latin typeface="Times Neue Roman"/>
              </a:rPr>
              <a:t>câu</a:t>
            </a:r>
            <a:r>
              <a:rPr lang="en-US" sz="3600" dirty="0">
                <a:solidFill>
                  <a:srgbClr val="C00000"/>
                </a:solidFill>
                <a:latin typeface="Times Neue Roman"/>
              </a:rPr>
              <a:t> </a:t>
            </a:r>
            <a:r>
              <a:rPr lang="en-US" sz="3600" dirty="0" err="1">
                <a:solidFill>
                  <a:srgbClr val="C00000"/>
                </a:solidFill>
                <a:latin typeface="Times Neue Roman"/>
              </a:rPr>
              <a:t>hỏi</a:t>
            </a:r>
            <a:r>
              <a:rPr lang="en-US" sz="3600" dirty="0">
                <a:solidFill>
                  <a:srgbClr val="C00000"/>
                </a:solidFill>
                <a:latin typeface="Times Neue Roman"/>
              </a:rPr>
              <a:t>: Carbon, Nitrogen, Oxygen </a:t>
            </a:r>
            <a:r>
              <a:rPr lang="en-US" sz="3600" dirty="0" err="1">
                <a:solidFill>
                  <a:srgbClr val="C00000"/>
                </a:solidFill>
                <a:latin typeface="Times Neue Roman"/>
              </a:rPr>
              <a:t>và</a:t>
            </a:r>
            <a:r>
              <a:rPr lang="en-US" sz="3600" dirty="0">
                <a:solidFill>
                  <a:srgbClr val="C00000"/>
                </a:solidFill>
                <a:latin typeface="Times Neue Roman"/>
              </a:rPr>
              <a:t> Chlorine </a:t>
            </a:r>
            <a:r>
              <a:rPr lang="en-US" sz="3600" dirty="0" err="1">
                <a:solidFill>
                  <a:srgbClr val="C00000"/>
                </a:solidFill>
                <a:latin typeface="Times Neue Roman"/>
              </a:rPr>
              <a:t>là</a:t>
            </a:r>
            <a:r>
              <a:rPr lang="en-US" sz="3600" dirty="0">
                <a:solidFill>
                  <a:srgbClr val="C00000"/>
                </a:solidFill>
                <a:latin typeface="Times Neue Roman"/>
              </a:rPr>
              <a:t> </a:t>
            </a:r>
            <a:r>
              <a:rPr lang="en-US" sz="3600" dirty="0" err="1">
                <a:solidFill>
                  <a:srgbClr val="C00000"/>
                </a:solidFill>
                <a:latin typeface="Times Neue Roman"/>
              </a:rPr>
              <a:t>những</a:t>
            </a:r>
            <a:r>
              <a:rPr lang="en-US" sz="3600" dirty="0">
                <a:solidFill>
                  <a:srgbClr val="C00000"/>
                </a:solidFill>
                <a:latin typeface="Times Neue Roman"/>
              </a:rPr>
              <a:t> </a:t>
            </a:r>
            <a:r>
              <a:rPr lang="en-US" sz="3600" dirty="0" err="1">
                <a:solidFill>
                  <a:srgbClr val="C00000"/>
                </a:solidFill>
                <a:latin typeface="Times Neue Roman"/>
              </a:rPr>
              <a:t>nguyên</a:t>
            </a:r>
            <a:r>
              <a:rPr lang="en-US" sz="3600" dirty="0">
                <a:solidFill>
                  <a:srgbClr val="C00000"/>
                </a:solidFill>
                <a:latin typeface="Times Neue Roman"/>
              </a:rPr>
              <a:t> </a:t>
            </a:r>
            <a:r>
              <a:rPr lang="en-US" sz="3600" dirty="0" err="1">
                <a:solidFill>
                  <a:srgbClr val="C00000"/>
                </a:solidFill>
                <a:latin typeface="Times Neue Roman"/>
              </a:rPr>
              <a:t>tố</a:t>
            </a:r>
            <a:r>
              <a:rPr lang="en-US" sz="3600" dirty="0">
                <a:solidFill>
                  <a:srgbClr val="C00000"/>
                </a:solidFill>
                <a:latin typeface="Times Neue Roman"/>
              </a:rPr>
              <a:t> phi </a:t>
            </a:r>
            <a:r>
              <a:rPr lang="en-US" sz="3600" dirty="0" err="1">
                <a:solidFill>
                  <a:srgbClr val="C00000"/>
                </a:solidFill>
                <a:latin typeface="Times Neue Roman"/>
              </a:rPr>
              <a:t>kim</a:t>
            </a:r>
            <a:r>
              <a:rPr lang="en-US" sz="3600" dirty="0">
                <a:solidFill>
                  <a:srgbClr val="C00000"/>
                </a:solidFill>
                <a:latin typeface="Times Neue Roman"/>
              </a:rPr>
              <a:t> </a:t>
            </a:r>
            <a:r>
              <a:rPr lang="en-US" sz="3600" dirty="0" err="1">
                <a:solidFill>
                  <a:srgbClr val="C00000"/>
                </a:solidFill>
                <a:latin typeface="Times Neue Roman"/>
              </a:rPr>
              <a:t>phổ</a:t>
            </a:r>
            <a:r>
              <a:rPr lang="en-US" sz="3600" dirty="0">
                <a:solidFill>
                  <a:srgbClr val="C00000"/>
                </a:solidFill>
                <a:latin typeface="Times Neue Roman"/>
              </a:rPr>
              <a:t> </a:t>
            </a:r>
            <a:r>
              <a:rPr lang="en-US" sz="3600" dirty="0" err="1">
                <a:solidFill>
                  <a:srgbClr val="C00000"/>
                </a:solidFill>
                <a:latin typeface="Times Neue Roman"/>
              </a:rPr>
              <a:t>biến</a:t>
            </a:r>
            <a:r>
              <a:rPr lang="en-US" sz="3600" dirty="0">
                <a:solidFill>
                  <a:srgbClr val="C00000"/>
                </a:solidFill>
                <a:latin typeface="Times Neue Roman"/>
              </a:rPr>
              <a:t> </a:t>
            </a:r>
            <a:r>
              <a:rPr lang="en-US" sz="3600" dirty="0" err="1">
                <a:solidFill>
                  <a:srgbClr val="C00000"/>
                </a:solidFill>
                <a:latin typeface="Times Neue Roman"/>
              </a:rPr>
              <a:t>và</a:t>
            </a:r>
            <a:r>
              <a:rPr lang="en-US" sz="3600" dirty="0">
                <a:solidFill>
                  <a:srgbClr val="C00000"/>
                </a:solidFill>
                <a:latin typeface="Times Neue Roman"/>
              </a:rPr>
              <a:t> </a:t>
            </a:r>
            <a:r>
              <a:rPr lang="en-US" sz="3600" dirty="0" err="1">
                <a:solidFill>
                  <a:srgbClr val="C00000"/>
                </a:solidFill>
                <a:latin typeface="Times Neue Roman"/>
              </a:rPr>
              <a:t>gần</a:t>
            </a:r>
            <a:r>
              <a:rPr lang="en-US" sz="3600" dirty="0">
                <a:solidFill>
                  <a:srgbClr val="C00000"/>
                </a:solidFill>
                <a:latin typeface="Times Neue Roman"/>
              </a:rPr>
              <a:t> </a:t>
            </a:r>
            <a:r>
              <a:rPr lang="en-US" sz="3600" dirty="0" err="1">
                <a:solidFill>
                  <a:srgbClr val="C00000"/>
                </a:solidFill>
                <a:latin typeface="Times Neue Roman"/>
              </a:rPr>
              <a:t>gũi</a:t>
            </a:r>
            <a:r>
              <a:rPr lang="en-US" sz="3600" dirty="0">
                <a:solidFill>
                  <a:srgbClr val="C00000"/>
                </a:solidFill>
                <a:latin typeface="Times Neue Roman"/>
              </a:rPr>
              <a:t> </a:t>
            </a:r>
            <a:r>
              <a:rPr lang="en-US" sz="3600" dirty="0" err="1">
                <a:solidFill>
                  <a:srgbClr val="C00000"/>
                </a:solidFill>
                <a:latin typeface="Times Neue Roman"/>
              </a:rPr>
              <a:t>trong</a:t>
            </a:r>
            <a:r>
              <a:rPr lang="en-US" sz="3600" dirty="0">
                <a:solidFill>
                  <a:srgbClr val="C00000"/>
                </a:solidFill>
                <a:latin typeface="Times Neue Roman"/>
              </a:rPr>
              <a:t> </a:t>
            </a:r>
            <a:r>
              <a:rPr lang="en-US" sz="3600" dirty="0" err="1">
                <a:solidFill>
                  <a:srgbClr val="C00000"/>
                </a:solidFill>
                <a:latin typeface="Times Neue Roman"/>
              </a:rPr>
              <a:t>đời</a:t>
            </a:r>
            <a:r>
              <a:rPr lang="en-US" sz="3600" dirty="0">
                <a:solidFill>
                  <a:srgbClr val="C00000"/>
                </a:solidFill>
                <a:latin typeface="Times Neue Roman"/>
              </a:rPr>
              <a:t> </a:t>
            </a:r>
            <a:r>
              <a:rPr lang="en-US" sz="3600" dirty="0" err="1">
                <a:solidFill>
                  <a:srgbClr val="C00000"/>
                </a:solidFill>
                <a:latin typeface="Times Neue Roman"/>
              </a:rPr>
              <a:t>sống</a:t>
            </a:r>
            <a:r>
              <a:rPr lang="en-US" sz="3600" dirty="0">
                <a:solidFill>
                  <a:srgbClr val="C00000"/>
                </a:solidFill>
                <a:latin typeface="Times Neue Roman"/>
              </a:rPr>
              <a:t>. </a:t>
            </a:r>
            <a:r>
              <a:rPr lang="en-US" sz="3600" dirty="0" err="1">
                <a:solidFill>
                  <a:srgbClr val="C00000"/>
                </a:solidFill>
                <a:latin typeface="Times Neue Roman"/>
              </a:rPr>
              <a:t>Em</a:t>
            </a:r>
            <a:r>
              <a:rPr lang="en-US" sz="3600" dirty="0">
                <a:solidFill>
                  <a:srgbClr val="C00000"/>
                </a:solidFill>
                <a:latin typeface="Times Neue Roman"/>
              </a:rPr>
              <a:t> </a:t>
            </a:r>
            <a:r>
              <a:rPr lang="en-US" sz="3600" dirty="0" err="1">
                <a:solidFill>
                  <a:srgbClr val="C00000"/>
                </a:solidFill>
                <a:latin typeface="Times Neue Roman"/>
              </a:rPr>
              <a:t>hãy</a:t>
            </a:r>
            <a:r>
              <a:rPr lang="en-US" sz="3600" dirty="0">
                <a:solidFill>
                  <a:srgbClr val="C00000"/>
                </a:solidFill>
                <a:latin typeface="Times Neue Roman"/>
              </a:rPr>
              <a:t> </a:t>
            </a:r>
            <a:r>
              <a:rPr lang="en-US" sz="3600" dirty="0" err="1">
                <a:solidFill>
                  <a:srgbClr val="C00000"/>
                </a:solidFill>
                <a:latin typeface="Times Neue Roman"/>
              </a:rPr>
              <a:t>cho</a:t>
            </a:r>
            <a:r>
              <a:rPr lang="en-US" sz="3600" dirty="0">
                <a:solidFill>
                  <a:srgbClr val="C00000"/>
                </a:solidFill>
                <a:latin typeface="Times Neue Roman"/>
              </a:rPr>
              <a:t> </a:t>
            </a:r>
            <a:r>
              <a:rPr lang="en-US" sz="3600" dirty="0" err="1">
                <a:solidFill>
                  <a:srgbClr val="C00000"/>
                </a:solidFill>
                <a:latin typeface="Times Neue Roman"/>
              </a:rPr>
              <a:t>biết</a:t>
            </a:r>
            <a:r>
              <a:rPr lang="en-US" sz="3600" dirty="0">
                <a:solidFill>
                  <a:srgbClr val="C00000"/>
                </a:solidFill>
                <a:latin typeface="Times Neue Roman"/>
              </a:rPr>
              <a:t> </a:t>
            </a:r>
            <a:r>
              <a:rPr lang="en-US" sz="3600" dirty="0" err="1">
                <a:solidFill>
                  <a:srgbClr val="C00000"/>
                </a:solidFill>
                <a:latin typeface="Times Neue Roman"/>
              </a:rPr>
              <a:t>vị</a:t>
            </a:r>
            <a:r>
              <a:rPr lang="en-US" sz="3600" dirty="0">
                <a:solidFill>
                  <a:srgbClr val="C00000"/>
                </a:solidFill>
                <a:latin typeface="Times Neue Roman"/>
              </a:rPr>
              <a:t> </a:t>
            </a:r>
            <a:r>
              <a:rPr lang="en-US" sz="3600" dirty="0" err="1">
                <a:solidFill>
                  <a:srgbClr val="C00000"/>
                </a:solidFill>
                <a:latin typeface="Times Neue Roman"/>
              </a:rPr>
              <a:t>trí</a:t>
            </a:r>
            <a:r>
              <a:rPr lang="en-US" sz="3600" dirty="0">
                <a:solidFill>
                  <a:srgbClr val="C00000"/>
                </a:solidFill>
                <a:latin typeface="Times Neue Roman"/>
              </a:rPr>
              <a:t> </a:t>
            </a:r>
            <a:r>
              <a:rPr lang="en-US" sz="3600" dirty="0" err="1">
                <a:solidFill>
                  <a:srgbClr val="C00000"/>
                </a:solidFill>
                <a:latin typeface="Times Neue Roman"/>
              </a:rPr>
              <a:t>nhóm</a:t>
            </a:r>
            <a:r>
              <a:rPr lang="en-US" sz="3600" dirty="0">
                <a:solidFill>
                  <a:srgbClr val="C00000"/>
                </a:solidFill>
                <a:latin typeface="Times Neue Roman"/>
              </a:rPr>
              <a:t>, </a:t>
            </a:r>
            <a:r>
              <a:rPr lang="en-US" sz="3600" dirty="0" err="1">
                <a:solidFill>
                  <a:srgbClr val="C00000"/>
                </a:solidFill>
                <a:latin typeface="Times Neue Roman"/>
              </a:rPr>
              <a:t>chu</a:t>
            </a:r>
            <a:r>
              <a:rPr lang="en-US" sz="3600" dirty="0">
                <a:solidFill>
                  <a:srgbClr val="C00000"/>
                </a:solidFill>
                <a:latin typeface="Times Neue Roman"/>
              </a:rPr>
              <a:t> </a:t>
            </a:r>
            <a:r>
              <a:rPr lang="en-US" sz="3600" dirty="0" err="1">
                <a:solidFill>
                  <a:srgbClr val="C00000"/>
                </a:solidFill>
                <a:latin typeface="Times Neue Roman"/>
              </a:rPr>
              <a:t>kì</a:t>
            </a:r>
            <a:r>
              <a:rPr lang="en-US" sz="3600" dirty="0">
                <a:solidFill>
                  <a:srgbClr val="C00000"/>
                </a:solidFill>
                <a:latin typeface="Times Neue Roman"/>
              </a:rPr>
              <a:t> </a:t>
            </a:r>
            <a:r>
              <a:rPr lang="en-US" sz="3600" dirty="0" err="1">
                <a:solidFill>
                  <a:srgbClr val="C00000"/>
                </a:solidFill>
                <a:latin typeface="Times Neue Roman"/>
              </a:rPr>
              <a:t>của</a:t>
            </a:r>
            <a:r>
              <a:rPr lang="en-US" sz="3600" dirty="0">
                <a:solidFill>
                  <a:srgbClr val="C00000"/>
                </a:solidFill>
                <a:latin typeface="Times Neue Roman"/>
              </a:rPr>
              <a:t> </a:t>
            </a:r>
            <a:r>
              <a:rPr lang="en-US" sz="3600" dirty="0" err="1">
                <a:solidFill>
                  <a:srgbClr val="C00000"/>
                </a:solidFill>
                <a:latin typeface="Times Neue Roman"/>
              </a:rPr>
              <a:t>chúng</a:t>
            </a:r>
            <a:r>
              <a:rPr lang="en-US" sz="3600" dirty="0">
                <a:solidFill>
                  <a:srgbClr val="C00000"/>
                </a:solidFill>
                <a:latin typeface="Times Neue Roman"/>
              </a:rPr>
              <a:t> </a:t>
            </a:r>
            <a:r>
              <a:rPr lang="en-US" sz="3600" dirty="0" err="1">
                <a:solidFill>
                  <a:srgbClr val="C00000"/>
                </a:solidFill>
                <a:latin typeface="Times Neue Roman"/>
              </a:rPr>
              <a:t>trong</a:t>
            </a:r>
            <a:r>
              <a:rPr lang="en-US" sz="3600" dirty="0">
                <a:solidFill>
                  <a:srgbClr val="C00000"/>
                </a:solidFill>
                <a:latin typeface="Times Neue Roman"/>
              </a:rPr>
              <a:t> </a:t>
            </a:r>
            <a:r>
              <a:rPr lang="en-US" sz="3600" dirty="0" err="1">
                <a:solidFill>
                  <a:srgbClr val="C00000"/>
                </a:solidFill>
                <a:latin typeface="Times Neue Roman"/>
              </a:rPr>
              <a:t>bảng</a:t>
            </a:r>
            <a:r>
              <a:rPr lang="en-US" sz="3600" dirty="0">
                <a:solidFill>
                  <a:srgbClr val="C00000"/>
                </a:solidFill>
                <a:latin typeface="Times Neue Roman"/>
              </a:rPr>
              <a:t> </a:t>
            </a:r>
            <a:r>
              <a:rPr lang="en-US" sz="3600" dirty="0" err="1">
                <a:solidFill>
                  <a:srgbClr val="C00000"/>
                </a:solidFill>
                <a:latin typeface="Times Neue Roman"/>
              </a:rPr>
              <a:t>tuần</a:t>
            </a:r>
            <a:r>
              <a:rPr lang="en-US" sz="3600" dirty="0">
                <a:solidFill>
                  <a:srgbClr val="C00000"/>
                </a:solidFill>
                <a:latin typeface="Times Neue Roman"/>
              </a:rPr>
              <a:t> </a:t>
            </a:r>
            <a:r>
              <a:rPr lang="en-US" sz="3600" dirty="0" err="1">
                <a:solidFill>
                  <a:srgbClr val="C00000"/>
                </a:solidFill>
                <a:latin typeface="Times Neue Roman"/>
              </a:rPr>
              <a:t>hoàn</a:t>
            </a:r>
            <a:r>
              <a:rPr lang="en-US" sz="3600" dirty="0">
                <a:solidFill>
                  <a:srgbClr val="C00000"/>
                </a:solidFill>
                <a:latin typeface="Times Neue Roman"/>
              </a:rPr>
              <a:t>?</a:t>
            </a:r>
          </a:p>
        </p:txBody>
      </p:sp>
      <p:sp>
        <p:nvSpPr>
          <p:cNvPr id="20" name="TextBox 20"/>
          <p:cNvSpPr txBox="1"/>
          <p:nvPr/>
        </p:nvSpPr>
        <p:spPr>
          <a:xfrm>
            <a:off x="1365880" y="5499032"/>
            <a:ext cx="15169520" cy="3077766"/>
          </a:xfrm>
          <a:prstGeom prst="rect">
            <a:avLst/>
          </a:prstGeom>
        </p:spPr>
        <p:txBody>
          <a:bodyPr lIns="0" tIns="0" rIns="0" bIns="0" rtlCol="0" anchor="t">
            <a:spAutoFit/>
          </a:bodyPr>
          <a:lstStyle/>
          <a:p>
            <a:pPr marL="367022" lvl="1" algn="just">
              <a:lnSpc>
                <a:spcPts val="4759"/>
              </a:lnSpc>
            </a:pPr>
            <a:endParaRPr lang="en-US" sz="4000" dirty="0">
              <a:solidFill>
                <a:srgbClr val="0070C0"/>
              </a:solidFill>
              <a:latin typeface="Times Neue Roman"/>
            </a:endParaRPr>
          </a:p>
          <a:p>
            <a:pPr marL="734042" lvl="1" indent="-367020">
              <a:lnSpc>
                <a:spcPts val="4759"/>
              </a:lnSpc>
              <a:buFont typeface="Arial"/>
              <a:buChar char="•"/>
            </a:pPr>
            <a:r>
              <a:rPr lang="en-US" sz="4000" dirty="0" err="1">
                <a:solidFill>
                  <a:srgbClr val="0070C0"/>
                </a:solidFill>
                <a:latin typeface="Times Neue Roman"/>
              </a:rPr>
              <a:t>Các</a:t>
            </a:r>
            <a:r>
              <a:rPr lang="en-US" sz="4000" dirty="0">
                <a:solidFill>
                  <a:srgbClr val="0070C0"/>
                </a:solidFill>
                <a:latin typeface="Times Neue Roman"/>
              </a:rPr>
              <a:t> </a:t>
            </a:r>
            <a:r>
              <a:rPr lang="en-US" sz="4000" dirty="0" err="1">
                <a:solidFill>
                  <a:srgbClr val="0070C0"/>
                </a:solidFill>
                <a:latin typeface="Times Neue Roman"/>
              </a:rPr>
              <a:t>nguyên</a:t>
            </a:r>
            <a:r>
              <a:rPr lang="en-US" sz="4000" dirty="0">
                <a:solidFill>
                  <a:srgbClr val="0070C0"/>
                </a:solidFill>
                <a:latin typeface="Times Neue Roman"/>
              </a:rPr>
              <a:t> </a:t>
            </a:r>
            <a:r>
              <a:rPr lang="en-US" sz="4000" dirty="0" err="1">
                <a:solidFill>
                  <a:srgbClr val="0070C0"/>
                </a:solidFill>
                <a:latin typeface="Times Neue Roman"/>
              </a:rPr>
              <a:t>tố</a:t>
            </a:r>
            <a:r>
              <a:rPr lang="en-US" sz="4000" dirty="0">
                <a:solidFill>
                  <a:srgbClr val="0070C0"/>
                </a:solidFill>
                <a:latin typeface="Times Neue Roman"/>
              </a:rPr>
              <a:t> phi </a:t>
            </a:r>
            <a:r>
              <a:rPr lang="en-US" sz="4000" dirty="0" err="1">
                <a:solidFill>
                  <a:srgbClr val="0070C0"/>
                </a:solidFill>
                <a:latin typeface="Times Neue Roman"/>
              </a:rPr>
              <a:t>kim</a:t>
            </a:r>
            <a:r>
              <a:rPr lang="en-US" sz="4000" dirty="0">
                <a:solidFill>
                  <a:srgbClr val="0070C0"/>
                </a:solidFill>
                <a:latin typeface="Times Neue Roman"/>
              </a:rPr>
              <a:t> </a:t>
            </a:r>
            <a:r>
              <a:rPr lang="en-US" sz="4000" dirty="0" err="1">
                <a:solidFill>
                  <a:srgbClr val="0070C0"/>
                </a:solidFill>
                <a:latin typeface="Times Neue Roman"/>
              </a:rPr>
              <a:t>bao</a:t>
            </a:r>
            <a:r>
              <a:rPr lang="en-US" sz="4000" dirty="0">
                <a:solidFill>
                  <a:srgbClr val="0070C0"/>
                </a:solidFill>
                <a:latin typeface="Times Neue Roman"/>
              </a:rPr>
              <a:t> </a:t>
            </a:r>
            <a:r>
              <a:rPr lang="en-US" sz="4000" dirty="0" err="1">
                <a:solidFill>
                  <a:srgbClr val="0070C0"/>
                </a:solidFill>
                <a:latin typeface="Times Neue Roman"/>
              </a:rPr>
              <a:t>gồm</a:t>
            </a:r>
            <a:r>
              <a:rPr lang="en-US" sz="4000" dirty="0">
                <a:solidFill>
                  <a:srgbClr val="0070C0"/>
                </a:solidFill>
                <a:latin typeface="Times Neue Roman"/>
              </a:rPr>
              <a:t>:</a:t>
            </a:r>
          </a:p>
          <a:p>
            <a:pPr marL="734042" lvl="1" indent="-367020">
              <a:lnSpc>
                <a:spcPts val="4759"/>
              </a:lnSpc>
              <a:buFont typeface="Arial"/>
              <a:buChar char="•"/>
            </a:pPr>
            <a:r>
              <a:rPr lang="en-US" sz="4000" dirty="0" err="1">
                <a:solidFill>
                  <a:srgbClr val="0070C0"/>
                </a:solidFill>
                <a:latin typeface="Times Neue Roman"/>
              </a:rPr>
              <a:t>Nguyên</a:t>
            </a:r>
            <a:r>
              <a:rPr lang="en-US" sz="4000" dirty="0">
                <a:solidFill>
                  <a:srgbClr val="0070C0"/>
                </a:solidFill>
                <a:latin typeface="Times Neue Roman"/>
              </a:rPr>
              <a:t> </a:t>
            </a:r>
            <a:r>
              <a:rPr lang="en-US" sz="4000" dirty="0" err="1">
                <a:solidFill>
                  <a:srgbClr val="0070C0"/>
                </a:solidFill>
                <a:latin typeface="Times Neue Roman"/>
              </a:rPr>
              <a:t>tố</a:t>
            </a:r>
            <a:r>
              <a:rPr lang="en-US" sz="4000" dirty="0">
                <a:solidFill>
                  <a:srgbClr val="0070C0"/>
                </a:solidFill>
                <a:latin typeface="Times Neue Roman"/>
              </a:rPr>
              <a:t> hydrogen ở </a:t>
            </a:r>
            <a:r>
              <a:rPr lang="en-US" sz="4000" dirty="0" err="1">
                <a:solidFill>
                  <a:srgbClr val="0070C0"/>
                </a:solidFill>
                <a:latin typeface="Times Neue Roman"/>
              </a:rPr>
              <a:t>nhóm</a:t>
            </a:r>
            <a:r>
              <a:rPr lang="en-US" sz="4000" dirty="0">
                <a:solidFill>
                  <a:srgbClr val="0070C0"/>
                </a:solidFill>
                <a:latin typeface="Times Neue Roman"/>
              </a:rPr>
              <a:t> IA</a:t>
            </a:r>
          </a:p>
          <a:p>
            <a:pPr marL="734042" lvl="1" indent="-367020">
              <a:lnSpc>
                <a:spcPts val="4759"/>
              </a:lnSpc>
              <a:buFont typeface="Arial"/>
              <a:buChar char="•"/>
            </a:pPr>
            <a:r>
              <a:rPr lang="en-US" sz="4000" dirty="0" err="1">
                <a:solidFill>
                  <a:srgbClr val="0070C0"/>
                </a:solidFill>
                <a:latin typeface="Times Neue Roman"/>
              </a:rPr>
              <a:t>Một</a:t>
            </a:r>
            <a:r>
              <a:rPr lang="en-US" sz="4000" dirty="0">
                <a:solidFill>
                  <a:srgbClr val="0070C0"/>
                </a:solidFill>
                <a:latin typeface="Times Neue Roman"/>
              </a:rPr>
              <a:t> </a:t>
            </a:r>
            <a:r>
              <a:rPr lang="en-US" sz="4000" dirty="0" err="1">
                <a:solidFill>
                  <a:srgbClr val="0070C0"/>
                </a:solidFill>
                <a:latin typeface="Times Neue Roman"/>
              </a:rPr>
              <a:t>số</a:t>
            </a:r>
            <a:r>
              <a:rPr lang="en-US" sz="4000" dirty="0">
                <a:solidFill>
                  <a:srgbClr val="0070C0"/>
                </a:solidFill>
                <a:latin typeface="Times Neue Roman"/>
              </a:rPr>
              <a:t> </a:t>
            </a:r>
            <a:r>
              <a:rPr lang="en-US" sz="4000" dirty="0" err="1">
                <a:solidFill>
                  <a:srgbClr val="0070C0"/>
                </a:solidFill>
                <a:latin typeface="Times Neue Roman"/>
              </a:rPr>
              <a:t>nguyên</a:t>
            </a:r>
            <a:r>
              <a:rPr lang="en-US" sz="4000" dirty="0">
                <a:solidFill>
                  <a:srgbClr val="0070C0"/>
                </a:solidFill>
                <a:latin typeface="Times Neue Roman"/>
              </a:rPr>
              <a:t> </a:t>
            </a:r>
            <a:r>
              <a:rPr lang="en-US" sz="4000" dirty="0" err="1">
                <a:solidFill>
                  <a:srgbClr val="0070C0"/>
                </a:solidFill>
                <a:latin typeface="Times Neue Roman"/>
              </a:rPr>
              <a:t>tố</a:t>
            </a:r>
            <a:r>
              <a:rPr lang="en-US" sz="4000" dirty="0">
                <a:solidFill>
                  <a:srgbClr val="0070C0"/>
                </a:solidFill>
                <a:latin typeface="Times Neue Roman"/>
              </a:rPr>
              <a:t> </a:t>
            </a:r>
            <a:r>
              <a:rPr lang="en-US" sz="4000" dirty="0" err="1">
                <a:solidFill>
                  <a:srgbClr val="0070C0"/>
                </a:solidFill>
                <a:latin typeface="Times Neue Roman"/>
              </a:rPr>
              <a:t>nhóm</a:t>
            </a:r>
            <a:r>
              <a:rPr lang="en-US" sz="4000" dirty="0">
                <a:solidFill>
                  <a:srgbClr val="0070C0"/>
                </a:solidFill>
                <a:latin typeface="Times Neue Roman"/>
              </a:rPr>
              <a:t> IIIA </a:t>
            </a:r>
            <a:r>
              <a:rPr lang="en-US" sz="4000" dirty="0" err="1">
                <a:solidFill>
                  <a:srgbClr val="0070C0"/>
                </a:solidFill>
                <a:latin typeface="Times Neue Roman"/>
              </a:rPr>
              <a:t>và</a:t>
            </a:r>
            <a:r>
              <a:rPr lang="en-US" sz="4000" dirty="0">
                <a:solidFill>
                  <a:srgbClr val="0070C0"/>
                </a:solidFill>
                <a:latin typeface="Times Neue Roman"/>
              </a:rPr>
              <a:t> IVA</a:t>
            </a:r>
          </a:p>
          <a:p>
            <a:pPr marL="734042" lvl="1" indent="-367020">
              <a:lnSpc>
                <a:spcPts val="4759"/>
              </a:lnSpc>
              <a:buFont typeface="Arial"/>
              <a:buChar char="•"/>
            </a:pPr>
            <a:r>
              <a:rPr lang="en-US" sz="4000" dirty="0" err="1">
                <a:solidFill>
                  <a:srgbClr val="0070C0"/>
                </a:solidFill>
                <a:latin typeface="Times Neue Roman"/>
              </a:rPr>
              <a:t>Hầu</a:t>
            </a:r>
            <a:r>
              <a:rPr lang="en-US" sz="4000" dirty="0">
                <a:solidFill>
                  <a:srgbClr val="0070C0"/>
                </a:solidFill>
                <a:latin typeface="Times Neue Roman"/>
              </a:rPr>
              <a:t> </a:t>
            </a:r>
            <a:r>
              <a:rPr lang="en-US" sz="4000" dirty="0" err="1">
                <a:solidFill>
                  <a:srgbClr val="0070C0"/>
                </a:solidFill>
                <a:latin typeface="Times Neue Roman"/>
              </a:rPr>
              <a:t>hết</a:t>
            </a:r>
            <a:r>
              <a:rPr lang="en-US" sz="4000" dirty="0">
                <a:solidFill>
                  <a:srgbClr val="0070C0"/>
                </a:solidFill>
                <a:latin typeface="Times Neue Roman"/>
              </a:rPr>
              <a:t> </a:t>
            </a:r>
            <a:r>
              <a:rPr lang="en-US" sz="4000" dirty="0" err="1">
                <a:solidFill>
                  <a:srgbClr val="0070C0"/>
                </a:solidFill>
                <a:latin typeface="Times Neue Roman"/>
              </a:rPr>
              <a:t>các</a:t>
            </a:r>
            <a:r>
              <a:rPr lang="en-US" sz="4000" dirty="0">
                <a:solidFill>
                  <a:srgbClr val="0070C0"/>
                </a:solidFill>
                <a:latin typeface="Times Neue Roman"/>
              </a:rPr>
              <a:t> </a:t>
            </a:r>
            <a:r>
              <a:rPr lang="en-US" sz="4000" dirty="0" err="1">
                <a:solidFill>
                  <a:srgbClr val="0070C0"/>
                </a:solidFill>
                <a:latin typeface="Times Neue Roman"/>
              </a:rPr>
              <a:t>nguyên</a:t>
            </a:r>
            <a:r>
              <a:rPr lang="en-US" sz="4000" dirty="0">
                <a:solidFill>
                  <a:srgbClr val="0070C0"/>
                </a:solidFill>
                <a:latin typeface="Times Neue Roman"/>
              </a:rPr>
              <a:t> </a:t>
            </a:r>
            <a:r>
              <a:rPr lang="en-US" sz="4000" dirty="0" err="1">
                <a:solidFill>
                  <a:srgbClr val="0070C0"/>
                </a:solidFill>
                <a:latin typeface="Times Neue Roman"/>
              </a:rPr>
              <a:t>tố</a:t>
            </a:r>
            <a:r>
              <a:rPr lang="en-US" sz="4000" dirty="0">
                <a:solidFill>
                  <a:srgbClr val="0070C0"/>
                </a:solidFill>
                <a:latin typeface="Times Neue Roman"/>
              </a:rPr>
              <a:t> </a:t>
            </a:r>
            <a:r>
              <a:rPr lang="en-US" sz="4000" dirty="0" err="1">
                <a:solidFill>
                  <a:srgbClr val="0070C0"/>
                </a:solidFill>
                <a:latin typeface="Times Neue Roman"/>
              </a:rPr>
              <a:t>thuộc</a:t>
            </a:r>
            <a:r>
              <a:rPr lang="en-US" sz="4000" dirty="0">
                <a:solidFill>
                  <a:srgbClr val="0070C0"/>
                </a:solidFill>
                <a:latin typeface="Times Neue Roman"/>
              </a:rPr>
              <a:t> </a:t>
            </a:r>
            <a:r>
              <a:rPr lang="en-US" sz="4000" dirty="0" err="1">
                <a:solidFill>
                  <a:srgbClr val="0070C0"/>
                </a:solidFill>
                <a:latin typeface="Times Neue Roman"/>
              </a:rPr>
              <a:t>nhóm</a:t>
            </a:r>
            <a:r>
              <a:rPr lang="en-US" sz="4000" dirty="0">
                <a:solidFill>
                  <a:srgbClr val="0070C0"/>
                </a:solidFill>
                <a:latin typeface="Times Neue Roman"/>
              </a:rPr>
              <a:t> VA, VIA </a:t>
            </a:r>
            <a:r>
              <a:rPr lang="en-US" sz="4000" dirty="0" err="1">
                <a:solidFill>
                  <a:srgbClr val="0070C0"/>
                </a:solidFill>
                <a:latin typeface="Times Neue Roman"/>
              </a:rPr>
              <a:t>và</a:t>
            </a:r>
            <a:r>
              <a:rPr lang="en-US" sz="4000" dirty="0">
                <a:solidFill>
                  <a:srgbClr val="0070C0"/>
                </a:solidFill>
                <a:latin typeface="Times Neue Roman"/>
              </a:rPr>
              <a:t> VIIA.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20">
                                            <p:txEl>
                                              <p:pRg st="1" end="1"/>
                                            </p:txEl>
                                          </p:spTgt>
                                        </p:tgtEl>
                                        <p:attrNameLst>
                                          <p:attrName>style.visibility</p:attrName>
                                        </p:attrNameLst>
                                      </p:cBhvr>
                                      <p:to>
                                        <p:strVal val="visible"/>
                                      </p:to>
                                    </p:set>
                                    <p:animEffect transition="in" filter="wheel(1)">
                                      <p:cBhvr>
                                        <p:cTn id="19" dur="2000"/>
                                        <p:tgtEl>
                                          <p:spTgt spid="20">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20">
                                            <p:txEl>
                                              <p:pRg st="2" end="2"/>
                                            </p:txEl>
                                          </p:spTgt>
                                        </p:tgtEl>
                                        <p:attrNameLst>
                                          <p:attrName>style.visibility</p:attrName>
                                        </p:attrNameLst>
                                      </p:cBhvr>
                                      <p:to>
                                        <p:strVal val="visible"/>
                                      </p:to>
                                    </p:set>
                                    <p:animEffect transition="in" filter="circle(in)">
                                      <p:cBhvr>
                                        <p:cTn id="24" dur="2000"/>
                                        <p:tgtEl>
                                          <p:spTgt spid="20">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0">
                                            <p:txEl>
                                              <p:pRg st="3" end="3"/>
                                            </p:txEl>
                                          </p:spTgt>
                                        </p:tgtEl>
                                        <p:attrNameLst>
                                          <p:attrName>style.visibility</p:attrName>
                                        </p:attrNameLst>
                                      </p:cBhvr>
                                      <p:to>
                                        <p:strVal val="visible"/>
                                      </p:to>
                                    </p:set>
                                    <p:animEffect transition="in" filter="barn(inVertical)">
                                      <p:cBhvr>
                                        <p:cTn id="29" dur="500"/>
                                        <p:tgtEl>
                                          <p:spTgt spid="20">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20">
                                            <p:txEl>
                                              <p:pRg st="4" end="4"/>
                                            </p:txEl>
                                          </p:spTgt>
                                        </p:tgtEl>
                                        <p:attrNameLst>
                                          <p:attrName>style.visibility</p:attrName>
                                        </p:attrNameLst>
                                      </p:cBhvr>
                                      <p:to>
                                        <p:strVal val="visible"/>
                                      </p:to>
                                    </p:set>
                                    <p:animEffect transition="in" filter="circle(in)">
                                      <p:cBhvr>
                                        <p:cTn id="34" dur="20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8828" y="770137"/>
            <a:ext cx="9144000" cy="1384995"/>
          </a:xfrm>
          <a:prstGeom prst="rect">
            <a:avLst/>
          </a:prstGeom>
        </p:spPr>
        <p:txBody>
          <a:bodyPr>
            <a:spAutoFit/>
          </a:bodyPr>
          <a:lstStyle/>
          <a:p>
            <a:br>
              <a:rPr lang="en-US" sz="4200" b="1" dirty="0">
                <a:latin typeface="Times New Roman" panose="02020603050405020304" pitchFamily="18" charset="0"/>
                <a:cs typeface="Times New Roman" panose="02020603050405020304" pitchFamily="18" charset="0"/>
              </a:rPr>
            </a:br>
            <a:endParaRPr lang="en-US" sz="4200" dirty="0"/>
          </a:p>
        </p:txBody>
      </p:sp>
      <p:pic>
        <p:nvPicPr>
          <p:cNvPr id="5" name="Picture 2" descr="Bảng nguyên tố hóa học lớp 7 - IUPA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0660" y="2903117"/>
            <a:ext cx="13492490" cy="738084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37696" y="1494681"/>
            <a:ext cx="16056173" cy="1200329"/>
          </a:xfrm>
          <a:prstGeom prst="rect">
            <a:avLst/>
          </a:prstGeom>
        </p:spPr>
        <p:txBody>
          <a:bodyPr wrap="square">
            <a:spAutoFit/>
          </a:bodyPr>
          <a:lstStyle/>
          <a:p>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Một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số</a:t>
            </a:r>
            <a:r>
              <a:rPr lang="en-US" sz="3600" dirty="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phi kim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quen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thuộc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trong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sống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như</a:t>
            </a:r>
            <a:r>
              <a:rPr lang="en-US" sz="3600" dirty="0">
                <a:latin typeface="Times New Roman" panose="02020603050405020304" pitchFamily="18" charset="0"/>
                <a:cs typeface="Times New Roman" panose="02020603050405020304" pitchFamily="18" charset="0"/>
              </a:rPr>
              <a:t>: </a:t>
            </a:r>
          </a:p>
          <a:p>
            <a:r>
              <a:rPr lang="en-US" sz="3600" dirty="0">
                <a:latin typeface="Times New Roman" panose="02020603050405020304" pitchFamily="18" charset="0"/>
                <a:cs typeface="Times New Roman" panose="02020603050405020304" pitchFamily="18" charset="0"/>
              </a:rPr>
              <a:t>+ oxygen </a:t>
            </a:r>
            <a:r>
              <a:rPr lang="en-US" sz="3600" dirty="0" err="1">
                <a:latin typeface="Times New Roman" panose="02020603050405020304" pitchFamily="18" charset="0"/>
                <a:cs typeface="Times New Roman" panose="02020603050405020304" pitchFamily="18" charset="0"/>
              </a:rPr>
              <a:t>tạo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trong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quá</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quang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hợp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sử</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dụng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trong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quá</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hô</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hấp</a:t>
            </a:r>
            <a:r>
              <a:rPr lang="en-US" sz="3600" dirty="0">
                <a:latin typeface="Times New Roman" panose="02020603050405020304" pitchFamily="18" charset="0"/>
                <a:cs typeface="Times New Roman" panose="02020603050405020304" pitchFamily="18" charset="0"/>
              </a:rPr>
              <a:t>: </a:t>
            </a:r>
            <a:endParaRPr lang="en-US" sz="3600" dirty="0"/>
          </a:p>
        </p:txBody>
      </p:sp>
      <p:sp>
        <p:nvSpPr>
          <p:cNvPr id="7" name="Oval 6"/>
          <p:cNvSpPr/>
          <p:nvPr/>
        </p:nvSpPr>
        <p:spPr>
          <a:xfrm>
            <a:off x="16442736" y="4875993"/>
            <a:ext cx="702264" cy="64033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700" b="1"/>
          </a:p>
        </p:txBody>
      </p:sp>
      <p:sp>
        <p:nvSpPr>
          <p:cNvPr id="8" name="Oval 7"/>
          <p:cNvSpPr/>
          <p:nvPr/>
        </p:nvSpPr>
        <p:spPr>
          <a:xfrm>
            <a:off x="15742202" y="4244317"/>
            <a:ext cx="744582" cy="71167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700" b="1" dirty="0"/>
          </a:p>
        </p:txBody>
      </p:sp>
      <p:sp>
        <p:nvSpPr>
          <p:cNvPr id="9" name="Rectangle 8"/>
          <p:cNvSpPr/>
          <p:nvPr/>
        </p:nvSpPr>
        <p:spPr>
          <a:xfrm>
            <a:off x="737696" y="2609015"/>
            <a:ext cx="16056173" cy="646331"/>
          </a:xfrm>
          <a:prstGeom prst="rect">
            <a:avLst/>
          </a:prstGeom>
        </p:spPr>
        <p:txBody>
          <a:bodyPr wrap="square">
            <a:spAutoFit/>
          </a:bodyPr>
          <a:lstStyle/>
          <a:p>
            <a:r>
              <a:rPr lang="en-US" sz="3600" dirty="0">
                <a:latin typeface="Times New Roman" panose="02020603050405020304" pitchFamily="18" charset="0"/>
                <a:cs typeface="Times New Roman" panose="02020603050405020304" pitchFamily="18" charset="0"/>
              </a:rPr>
              <a:t>+ Chlorine </a:t>
            </a:r>
            <a:r>
              <a:rPr lang="en-US" sz="3600" dirty="0" err="1">
                <a:latin typeface="Times New Roman" panose="02020603050405020304" pitchFamily="18" charset="0"/>
                <a:cs typeface="Times New Roman" panose="02020603050405020304" pitchFamily="18" charset="0"/>
              </a:rPr>
              <a:t>dùng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khử</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trùng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nước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sinh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hoạt</a:t>
            </a:r>
            <a:r>
              <a:rPr lang="en-US" sz="3600" dirty="0">
                <a:latin typeface="Times New Roman" panose="02020603050405020304" pitchFamily="18" charset="0"/>
                <a:cs typeface="Times New Roman" panose="02020603050405020304" pitchFamily="18" charset="0"/>
              </a:rPr>
              <a:t>.</a:t>
            </a:r>
            <a:endParaRPr lang="en-US" sz="3600" dirty="0"/>
          </a:p>
        </p:txBody>
      </p:sp>
      <p:sp>
        <p:nvSpPr>
          <p:cNvPr id="10" name="Rectangle 9"/>
          <p:cNvSpPr/>
          <p:nvPr/>
        </p:nvSpPr>
        <p:spPr>
          <a:xfrm>
            <a:off x="737696" y="3301512"/>
            <a:ext cx="16056173" cy="1754326"/>
          </a:xfrm>
          <a:prstGeom prst="rect">
            <a:avLst/>
          </a:prstGeom>
        </p:spPr>
        <p:txBody>
          <a:bodyPr wrap="square">
            <a:spAutoFit/>
          </a:bodyPr>
          <a:lstStyle/>
          <a:p>
            <a:r>
              <a:rPr lang="en-US" sz="3600" dirty="0">
                <a:latin typeface="Times New Roman" panose="02020603050405020304" pitchFamily="18" charset="0"/>
                <a:cs typeface="Times New Roman" panose="02020603050405020304" pitchFamily="18" charset="0"/>
              </a:rPr>
              <a:t>- Ở </a:t>
            </a:r>
            <a:r>
              <a:rPr lang="en-US" sz="3600" dirty="0" err="1">
                <a:latin typeface="Times New Roman" panose="02020603050405020304" pitchFamily="18" charset="0"/>
                <a:cs typeface="Times New Roman" panose="02020603050405020304" pitchFamily="18" charset="0"/>
              </a:rPr>
              <a:t>điều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kiện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thường</a:t>
            </a:r>
            <a:endParaRPr lang="en-US" sz="3600" dirty="0">
              <a:latin typeface="Times New Roman" panose="02020603050405020304" pitchFamily="18" charset="0"/>
              <a:cs typeface="Times New Roman" panose="02020603050405020304" pitchFamily="18" charset="0"/>
            </a:endParaRPr>
          </a:p>
          <a:p>
            <a:r>
              <a:rPr lang="en-US" sz="3600" dirty="0" err="1">
                <a:latin typeface="Times New Roman" panose="02020603050405020304" pitchFamily="18" charset="0"/>
                <a:cs typeface="Times New Roman" panose="02020603050405020304" pitchFamily="18" charset="0"/>
              </a:rPr>
              <a:t>chúng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thể</a:t>
            </a:r>
            <a:r>
              <a:rPr lang="en-US" sz="3600" dirty="0">
                <a:latin typeface="Times New Roman" panose="02020603050405020304" pitchFamily="18" charset="0"/>
                <a:cs typeface="Times New Roman" panose="02020603050405020304" pitchFamily="18" charset="0"/>
              </a:rPr>
              <a:t> ở </a:t>
            </a:r>
            <a:r>
              <a:rPr lang="en-US" sz="3600" dirty="0" err="1">
                <a:latin typeface="Times New Roman" panose="02020603050405020304" pitchFamily="18" charset="0"/>
                <a:cs typeface="Times New Roman" panose="02020603050405020304" pitchFamily="18" charset="0"/>
              </a:rPr>
              <a:t>thể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rắn</a:t>
            </a:r>
            <a:r>
              <a:rPr lang="en-US" sz="3600" dirty="0">
                <a:latin typeface="Times New Roman" panose="02020603050405020304" pitchFamily="18" charset="0"/>
                <a:cs typeface="Times New Roman" panose="02020603050405020304" pitchFamily="18" charset="0"/>
              </a:rPr>
              <a:t>,</a:t>
            </a:r>
          </a:p>
          <a:p>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lỏng</a:t>
            </a:r>
            <a:r>
              <a:rPr lang="en-US" sz="3600" dirty="0">
                <a:latin typeface="Times New Roman" panose="02020603050405020304" pitchFamily="18" charset="0"/>
                <a:cs typeface="Times New Roman" panose="02020603050405020304" pitchFamily="18" charset="0"/>
              </a:rPr>
              <a:t> hay </a:t>
            </a:r>
            <a:r>
              <a:rPr lang="en-US" sz="3600" dirty="0" err="1">
                <a:latin typeface="Times New Roman" panose="02020603050405020304" pitchFamily="18" charset="0"/>
                <a:cs typeface="Times New Roman" panose="02020603050405020304" pitchFamily="18" charset="0"/>
              </a:rPr>
              <a:t>thể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khí</a:t>
            </a:r>
            <a:r>
              <a:rPr lang="en-US" sz="3600" dirty="0">
                <a:latin typeface="Times New Roman" panose="02020603050405020304" pitchFamily="18" charset="0"/>
                <a:cs typeface="Times New Roman" panose="02020603050405020304" pitchFamily="18" charset="0"/>
              </a:rPr>
              <a:t>.</a:t>
            </a:r>
            <a:endParaRPr lang="en-US" sz="3600" dirty="0"/>
          </a:p>
        </p:txBody>
      </p:sp>
    </p:spTree>
    <p:extLst>
      <p:ext uri="{BB962C8B-B14F-4D97-AF65-F5344CB8AC3E}">
        <p14:creationId xmlns:p14="http://schemas.microsoft.com/office/powerpoint/2010/main" val="337993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80">
                                          <p:stCondLst>
                                            <p:cond delay="0"/>
                                          </p:stCondLst>
                                        </p:cTn>
                                        <p:tgtEl>
                                          <p:spTgt spid="8"/>
                                        </p:tgtEl>
                                      </p:cBhvr>
                                    </p:animEffect>
                                    <p:anim calcmode="lin" valueType="num">
                                      <p:cBhvr>
                                        <p:cTn id="13"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8" dur="26">
                                          <p:stCondLst>
                                            <p:cond delay="650"/>
                                          </p:stCondLst>
                                        </p:cTn>
                                        <p:tgtEl>
                                          <p:spTgt spid="8"/>
                                        </p:tgtEl>
                                      </p:cBhvr>
                                      <p:to x="100000" y="60000"/>
                                    </p:animScale>
                                    <p:animScale>
                                      <p:cBhvr>
                                        <p:cTn id="19" dur="166" decel="50000">
                                          <p:stCondLst>
                                            <p:cond delay="676"/>
                                          </p:stCondLst>
                                        </p:cTn>
                                        <p:tgtEl>
                                          <p:spTgt spid="8"/>
                                        </p:tgtEl>
                                      </p:cBhvr>
                                      <p:to x="100000" y="100000"/>
                                    </p:animScale>
                                    <p:animScale>
                                      <p:cBhvr>
                                        <p:cTn id="20" dur="26">
                                          <p:stCondLst>
                                            <p:cond delay="1312"/>
                                          </p:stCondLst>
                                        </p:cTn>
                                        <p:tgtEl>
                                          <p:spTgt spid="8"/>
                                        </p:tgtEl>
                                      </p:cBhvr>
                                      <p:to x="100000" y="80000"/>
                                    </p:animScale>
                                    <p:animScale>
                                      <p:cBhvr>
                                        <p:cTn id="21" dur="166" decel="50000">
                                          <p:stCondLst>
                                            <p:cond delay="1338"/>
                                          </p:stCondLst>
                                        </p:cTn>
                                        <p:tgtEl>
                                          <p:spTgt spid="8"/>
                                        </p:tgtEl>
                                      </p:cBhvr>
                                      <p:to x="100000" y="100000"/>
                                    </p:animScale>
                                    <p:animScale>
                                      <p:cBhvr>
                                        <p:cTn id="22" dur="26">
                                          <p:stCondLst>
                                            <p:cond delay="1642"/>
                                          </p:stCondLst>
                                        </p:cTn>
                                        <p:tgtEl>
                                          <p:spTgt spid="8"/>
                                        </p:tgtEl>
                                      </p:cBhvr>
                                      <p:to x="100000" y="90000"/>
                                    </p:animScale>
                                    <p:animScale>
                                      <p:cBhvr>
                                        <p:cTn id="23" dur="166" decel="50000">
                                          <p:stCondLst>
                                            <p:cond delay="1668"/>
                                          </p:stCondLst>
                                        </p:cTn>
                                        <p:tgtEl>
                                          <p:spTgt spid="8"/>
                                        </p:tgtEl>
                                      </p:cBhvr>
                                      <p:to x="100000" y="100000"/>
                                    </p:animScale>
                                    <p:animScale>
                                      <p:cBhvr>
                                        <p:cTn id="24" dur="26">
                                          <p:stCondLst>
                                            <p:cond delay="1808"/>
                                          </p:stCondLst>
                                        </p:cTn>
                                        <p:tgtEl>
                                          <p:spTgt spid="8"/>
                                        </p:tgtEl>
                                      </p:cBhvr>
                                      <p:to x="100000" y="95000"/>
                                    </p:animScale>
                                    <p:animScale>
                                      <p:cBhvr>
                                        <p:cTn id="25" dur="166" decel="50000">
                                          <p:stCondLst>
                                            <p:cond delay="1834"/>
                                          </p:stCondLst>
                                        </p:cTn>
                                        <p:tgtEl>
                                          <p:spTgt spid="8"/>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80">
                                          <p:stCondLst>
                                            <p:cond delay="0"/>
                                          </p:stCondLst>
                                        </p:cTn>
                                        <p:tgtEl>
                                          <p:spTgt spid="7"/>
                                        </p:tgtEl>
                                      </p:cBhvr>
                                    </p:animEffect>
                                    <p:anim calcmode="lin" valueType="num">
                                      <p:cBhvr>
                                        <p:cTn id="3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1" dur="26">
                                          <p:stCondLst>
                                            <p:cond delay="650"/>
                                          </p:stCondLst>
                                        </p:cTn>
                                        <p:tgtEl>
                                          <p:spTgt spid="7"/>
                                        </p:tgtEl>
                                      </p:cBhvr>
                                      <p:to x="100000" y="60000"/>
                                    </p:animScale>
                                    <p:animScale>
                                      <p:cBhvr>
                                        <p:cTn id="42" dur="166" decel="50000">
                                          <p:stCondLst>
                                            <p:cond delay="676"/>
                                          </p:stCondLst>
                                        </p:cTn>
                                        <p:tgtEl>
                                          <p:spTgt spid="7"/>
                                        </p:tgtEl>
                                      </p:cBhvr>
                                      <p:to x="100000" y="100000"/>
                                    </p:animScale>
                                    <p:animScale>
                                      <p:cBhvr>
                                        <p:cTn id="43" dur="26">
                                          <p:stCondLst>
                                            <p:cond delay="1312"/>
                                          </p:stCondLst>
                                        </p:cTn>
                                        <p:tgtEl>
                                          <p:spTgt spid="7"/>
                                        </p:tgtEl>
                                      </p:cBhvr>
                                      <p:to x="100000" y="80000"/>
                                    </p:animScale>
                                    <p:animScale>
                                      <p:cBhvr>
                                        <p:cTn id="44" dur="166" decel="50000">
                                          <p:stCondLst>
                                            <p:cond delay="1338"/>
                                          </p:stCondLst>
                                        </p:cTn>
                                        <p:tgtEl>
                                          <p:spTgt spid="7"/>
                                        </p:tgtEl>
                                      </p:cBhvr>
                                      <p:to x="100000" y="100000"/>
                                    </p:animScale>
                                    <p:animScale>
                                      <p:cBhvr>
                                        <p:cTn id="45" dur="26">
                                          <p:stCondLst>
                                            <p:cond delay="1642"/>
                                          </p:stCondLst>
                                        </p:cTn>
                                        <p:tgtEl>
                                          <p:spTgt spid="7"/>
                                        </p:tgtEl>
                                      </p:cBhvr>
                                      <p:to x="100000" y="90000"/>
                                    </p:animScale>
                                    <p:animScale>
                                      <p:cBhvr>
                                        <p:cTn id="46" dur="166" decel="50000">
                                          <p:stCondLst>
                                            <p:cond delay="1668"/>
                                          </p:stCondLst>
                                        </p:cTn>
                                        <p:tgtEl>
                                          <p:spTgt spid="7"/>
                                        </p:tgtEl>
                                      </p:cBhvr>
                                      <p:to x="100000" y="100000"/>
                                    </p:animScale>
                                    <p:animScale>
                                      <p:cBhvr>
                                        <p:cTn id="47" dur="26">
                                          <p:stCondLst>
                                            <p:cond delay="1808"/>
                                          </p:stCondLst>
                                        </p:cTn>
                                        <p:tgtEl>
                                          <p:spTgt spid="7"/>
                                        </p:tgtEl>
                                      </p:cBhvr>
                                      <p:to x="100000" y="95000"/>
                                    </p:animScale>
                                    <p:animScale>
                                      <p:cBhvr>
                                        <p:cTn id="48" dur="166" decel="50000">
                                          <p:stCondLst>
                                            <p:cond delay="1834"/>
                                          </p:stCondLst>
                                        </p:cTn>
                                        <p:tgtEl>
                                          <p:spTgt spid="7"/>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down)">
                                      <p:cBhvr>
                                        <p:cTn id="5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75657" y="1018903"/>
            <a:ext cx="12030891" cy="7848302"/>
          </a:xfrm>
          <a:prstGeom prst="rect">
            <a:avLst/>
          </a:prstGeom>
        </p:spPr>
        <p:txBody>
          <a:bodyPr wrap="square">
            <a:spAutoFit/>
          </a:bodyPr>
          <a:lstStyle/>
          <a:p>
            <a:pPr algn="ctr"/>
            <a:r>
              <a:rPr lang="en-US" sz="3600" dirty="0">
                <a:solidFill>
                  <a:srgbClr val="FF0000"/>
                </a:solidFill>
                <a:latin typeface="Times New Roman" panose="02020603050405020304" pitchFamily="18" charset="0"/>
                <a:cs typeface="Times New Roman" panose="02020603050405020304" pitchFamily="18" charset="0"/>
              </a:rPr>
              <a:t>TÌM HIỂU VỀ LƯU HUỲNH</a:t>
            </a:r>
          </a:p>
          <a:p>
            <a:r>
              <a:rPr lang="en-US" sz="3600" dirty="0">
                <a:solidFill>
                  <a:srgbClr val="000000"/>
                </a:solidFill>
                <a:latin typeface="+mj-lt"/>
              </a:rPr>
              <a:t>- </a:t>
            </a:r>
            <a:r>
              <a:rPr lang="vi-VN" sz="3600" dirty="0">
                <a:solidFill>
                  <a:srgbClr val="000000"/>
                </a:solidFill>
                <a:latin typeface="+mj-lt"/>
              </a:rPr>
              <a:t>Lưu huỳnh còn có tên gọi khác là Sulfur, là một nguyên tố hoá học trong bảng tuần hoàn, có ký hiệu là S và có số nguyên tử là 16.</a:t>
            </a:r>
            <a:endParaRPr lang="vi-VN" sz="3600" dirty="0">
              <a:solidFill>
                <a:srgbClr val="140000"/>
              </a:solidFill>
              <a:latin typeface="+mj-lt"/>
            </a:endParaRPr>
          </a:p>
          <a:p>
            <a:r>
              <a:rPr lang="en-US" sz="3600" dirty="0">
                <a:solidFill>
                  <a:srgbClr val="000000"/>
                </a:solidFill>
                <a:latin typeface="+mj-lt"/>
              </a:rPr>
              <a:t>- </a:t>
            </a:r>
            <a:r>
              <a:rPr lang="vi-VN" sz="3600" dirty="0">
                <a:solidFill>
                  <a:srgbClr val="000000"/>
                </a:solidFill>
                <a:latin typeface="+mj-lt"/>
              </a:rPr>
              <a:t>Nguyên tố này là một phi kim phổ biến, không mùi, không vị và có nhiều hoá trị.</a:t>
            </a:r>
            <a:endParaRPr lang="vi-VN" sz="3600" dirty="0">
              <a:solidFill>
                <a:srgbClr val="140000"/>
              </a:solidFill>
              <a:latin typeface="+mj-lt"/>
            </a:endParaRPr>
          </a:p>
          <a:p>
            <a:r>
              <a:rPr lang="en-US" sz="3600" dirty="0">
                <a:solidFill>
                  <a:srgbClr val="000000"/>
                </a:solidFill>
                <a:latin typeface="+mj-lt"/>
              </a:rPr>
              <a:t>- </a:t>
            </a:r>
            <a:r>
              <a:rPr lang="vi-VN" sz="3600" dirty="0">
                <a:solidFill>
                  <a:srgbClr val="000000"/>
                </a:solidFill>
                <a:latin typeface="+mj-lt"/>
              </a:rPr>
              <a:t>Dạng gốc của phi kim này là chất rắn kết tinh màu vàng chanh.</a:t>
            </a:r>
            <a:endParaRPr lang="vi-VN" sz="3600" dirty="0">
              <a:solidFill>
                <a:srgbClr val="140000"/>
              </a:solidFill>
              <a:latin typeface="+mj-lt"/>
            </a:endParaRPr>
          </a:p>
          <a:p>
            <a:r>
              <a:rPr lang="en-US" sz="3600" dirty="0">
                <a:solidFill>
                  <a:srgbClr val="000000"/>
                </a:solidFill>
                <a:latin typeface="+mj-lt"/>
              </a:rPr>
              <a:t>- </a:t>
            </a:r>
            <a:r>
              <a:rPr lang="vi-VN" sz="3600" dirty="0">
                <a:solidFill>
                  <a:srgbClr val="000000"/>
                </a:solidFill>
                <a:latin typeface="+mj-lt"/>
              </a:rPr>
              <a:t>Trong tự nhiên, phi kim này có thể tìm thấy ở dạng đơn chất hoặc trong các khoáng chất sulfua và sulfat.</a:t>
            </a:r>
            <a:endParaRPr lang="vi-VN" sz="3600" dirty="0">
              <a:solidFill>
                <a:srgbClr val="140000"/>
              </a:solidFill>
              <a:latin typeface="+mj-lt"/>
            </a:endParaRPr>
          </a:p>
          <a:p>
            <a:r>
              <a:rPr lang="en-US" sz="3600" dirty="0">
                <a:solidFill>
                  <a:srgbClr val="000000"/>
                </a:solidFill>
                <a:latin typeface="+mj-lt"/>
              </a:rPr>
              <a:t>- </a:t>
            </a:r>
            <a:r>
              <a:rPr lang="vi-VN" sz="3600" dirty="0">
                <a:solidFill>
                  <a:srgbClr val="000000"/>
                </a:solidFill>
                <a:latin typeface="+mj-lt"/>
              </a:rPr>
              <a:t>Lưu huỳnh được xem là một nguyên tố thiết yếu cho sự sống và chúng được tìm thấy trong 2 axit amin. Trong thương mại, chúng được sử dụng trong phân bón hoặc dùng trong thuốc súng, diêm, thuốc trừ sâu và thuốc diệt nấm,..</a:t>
            </a:r>
            <a:endParaRPr lang="vi-VN" sz="3600" dirty="0">
              <a:solidFill>
                <a:srgbClr val="140000"/>
              </a:solidFill>
              <a:latin typeface="+mj-lt"/>
            </a:endParaRPr>
          </a:p>
          <a:p>
            <a:pPr>
              <a:buFont typeface="Arial" panose="020B0604020202020204" pitchFamily="34" charset="0"/>
              <a:buChar char="•"/>
            </a:pPr>
            <a:r>
              <a:rPr lang="vi-VN" sz="3600" dirty="0">
                <a:solidFill>
                  <a:srgbClr val="000000"/>
                </a:solidFill>
                <a:latin typeface="+mj-lt"/>
              </a:rPr>
              <a:t>Vị trí: Ô thứ 16, chu kì 3, nhóm VIA</a:t>
            </a:r>
            <a:endParaRPr lang="vi-VN" sz="3600" dirty="0">
              <a:solidFill>
                <a:srgbClr val="140000"/>
              </a:solidFill>
              <a:latin typeface="+mj-lt"/>
            </a:endParaRPr>
          </a:p>
        </p:txBody>
      </p:sp>
      <p:pic>
        <p:nvPicPr>
          <p:cNvPr id="3074" name="Picture 2" descr="Tìm hiểu về lưu huỳ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06548" y="1018903"/>
            <a:ext cx="4394699" cy="3566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51346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34444" y="726999"/>
            <a:ext cx="10228214" cy="9879628"/>
          </a:xfrm>
          <a:prstGeom prst="rect">
            <a:avLst/>
          </a:prstGeom>
        </p:spPr>
        <p:txBody>
          <a:bodyPr wrap="square">
            <a:spAutoFit/>
          </a:bodyPr>
          <a:lstStyle/>
          <a:p>
            <a:pPr algn="ctr" fontAlgn="base"/>
            <a:r>
              <a:rPr lang="en-US" sz="4200" b="1" dirty="0">
                <a:solidFill>
                  <a:srgbClr val="FF0000"/>
                </a:solidFill>
                <a:latin typeface="arial" panose="020B0604020202020204" pitchFamily="34" charset="0"/>
              </a:rPr>
              <a:t>TÌM HIỂU VỀ </a:t>
            </a:r>
            <a:r>
              <a:rPr lang="vi-VN" sz="4200" b="1" dirty="0">
                <a:solidFill>
                  <a:srgbClr val="FF0000"/>
                </a:solidFill>
                <a:latin typeface="arial" panose="020B0604020202020204" pitchFamily="34" charset="0"/>
              </a:rPr>
              <a:t>Brom </a:t>
            </a:r>
            <a:endParaRPr lang="vi-VN" sz="2700" b="1" dirty="0">
              <a:solidFill>
                <a:srgbClr val="FF0000"/>
              </a:solidFill>
              <a:latin typeface="TeXGyreAdventor"/>
            </a:endParaRPr>
          </a:p>
          <a:p>
            <a:pPr algn="just" fontAlgn="base">
              <a:lnSpc>
                <a:spcPct val="120000"/>
              </a:lnSpc>
            </a:pPr>
            <a:r>
              <a:rPr lang="en-US" sz="3000" b="1" dirty="0">
                <a:solidFill>
                  <a:srgbClr val="000000"/>
                </a:solidFill>
                <a:latin typeface="arial" panose="020B0604020202020204" pitchFamily="34" charset="0"/>
              </a:rPr>
              <a:t>- </a:t>
            </a:r>
            <a:r>
              <a:rPr lang="vi-VN" sz="3000" b="1" dirty="0">
                <a:solidFill>
                  <a:srgbClr val="000000"/>
                </a:solidFill>
                <a:latin typeface="arial" panose="020B0604020202020204" pitchFamily="34" charset="0"/>
              </a:rPr>
              <a:t>Brom</a:t>
            </a:r>
            <a:r>
              <a:rPr lang="vi-VN" sz="3000" dirty="0">
                <a:solidFill>
                  <a:srgbClr val="000000"/>
                </a:solidFill>
                <a:latin typeface="arial" panose="020B0604020202020204" pitchFamily="34" charset="0"/>
              </a:rPr>
              <a:t> là một nguyên tố hóa học, tồn tại ở dạng lỏng và bốc khói nâu đỏ ở nhiệt độ phòng để hình thành chất khí.</a:t>
            </a:r>
            <a:endParaRPr lang="vi-VN" sz="3000" dirty="0">
              <a:solidFill>
                <a:srgbClr val="000000"/>
              </a:solidFill>
              <a:latin typeface="TeXGyreAdventor"/>
            </a:endParaRPr>
          </a:p>
          <a:p>
            <a:pPr algn="just" fontAlgn="base">
              <a:lnSpc>
                <a:spcPct val="120000"/>
              </a:lnSpc>
            </a:pPr>
            <a:r>
              <a:rPr lang="en-US" sz="3000" dirty="0">
                <a:solidFill>
                  <a:srgbClr val="000000"/>
                </a:solidFill>
                <a:latin typeface="arial" panose="020B0604020202020204" pitchFamily="34" charset="0"/>
              </a:rPr>
              <a:t>- </a:t>
            </a:r>
            <a:r>
              <a:rPr lang="vi-VN" sz="3000" dirty="0">
                <a:solidFill>
                  <a:srgbClr val="000000"/>
                </a:solidFill>
                <a:latin typeface="arial" panose="020B0604020202020204" pitchFamily="34" charset="0"/>
              </a:rPr>
              <a:t>Nó là nguyên tố thứ 3 thuộc nhóm Halogen có số nguyên tử 35, được phát hiện bởi hai nhà hóa học là Carl Jacob Löwig và Antoine-Jérôme Balard.</a:t>
            </a:r>
            <a:endParaRPr lang="vi-VN" sz="3000" dirty="0">
              <a:solidFill>
                <a:srgbClr val="000000"/>
              </a:solidFill>
              <a:latin typeface="TeXGyreAdventor"/>
            </a:endParaRPr>
          </a:p>
          <a:p>
            <a:pPr algn="just" fontAlgn="base">
              <a:lnSpc>
                <a:spcPct val="120000"/>
              </a:lnSpc>
            </a:pPr>
            <a:r>
              <a:rPr lang="en-US" sz="3000" dirty="0">
                <a:solidFill>
                  <a:srgbClr val="000000"/>
                </a:solidFill>
                <a:latin typeface="arial" panose="020B0604020202020204" pitchFamily="34" charset="0"/>
              </a:rPr>
              <a:t>- </a:t>
            </a:r>
            <a:r>
              <a:rPr lang="vi-VN" sz="3000" dirty="0">
                <a:solidFill>
                  <a:srgbClr val="000000"/>
                </a:solidFill>
                <a:latin typeface="arial" panose="020B0604020202020204" pitchFamily="34" charset="0"/>
              </a:rPr>
              <a:t>Trong tự nhiên, brom tồn tại chủ yếu ở dạng hợp chất các muối halogen như bromua của kali, natri và magiê vì brom nguyên chất có tính phản ứng rất mạnh. Các muối này có màu nâu đỏ.</a:t>
            </a:r>
            <a:endParaRPr lang="vi-VN" sz="3000" dirty="0">
              <a:solidFill>
                <a:srgbClr val="000000"/>
              </a:solidFill>
              <a:latin typeface="TeXGyreAdventor"/>
            </a:endParaRPr>
          </a:p>
          <a:p>
            <a:pPr algn="just" fontAlgn="base">
              <a:lnSpc>
                <a:spcPct val="120000"/>
              </a:lnSpc>
            </a:pPr>
            <a:r>
              <a:rPr lang="en-US" sz="3000" dirty="0">
                <a:solidFill>
                  <a:srgbClr val="000000"/>
                </a:solidFill>
                <a:latin typeface="arial" panose="020B0604020202020204" pitchFamily="34" charset="0"/>
              </a:rPr>
              <a:t>- </a:t>
            </a:r>
            <a:r>
              <a:rPr lang="vi-VN" sz="3000" dirty="0">
                <a:solidFill>
                  <a:srgbClr val="000000"/>
                </a:solidFill>
                <a:latin typeface="arial" panose="020B0604020202020204" pitchFamily="34" charset="0"/>
              </a:rPr>
              <a:t>Hàm lượng brom trong tự nhiên khá hiếm trong vỏ Trái Đất, ít hơn nhiều so với clo và flo.</a:t>
            </a:r>
            <a:endParaRPr lang="vi-VN" sz="3000" dirty="0">
              <a:solidFill>
                <a:srgbClr val="000000"/>
              </a:solidFill>
              <a:latin typeface="TeXGyreAdventor"/>
            </a:endParaRPr>
          </a:p>
          <a:p>
            <a:pPr algn="just" fontAlgn="base">
              <a:lnSpc>
                <a:spcPct val="120000"/>
              </a:lnSpc>
            </a:pPr>
            <a:r>
              <a:rPr lang="en-US" sz="3000" dirty="0">
                <a:solidFill>
                  <a:srgbClr val="000000"/>
                </a:solidFill>
                <a:latin typeface="arial" panose="020B0604020202020204" pitchFamily="34" charset="0"/>
              </a:rPr>
              <a:t>- </a:t>
            </a:r>
            <a:r>
              <a:rPr lang="vi-VN" sz="3000" dirty="0">
                <a:solidFill>
                  <a:srgbClr val="000000"/>
                </a:solidFill>
                <a:latin typeface="arial" panose="020B0604020202020204" pitchFamily="34" charset="0"/>
              </a:rPr>
              <a:t>Vì độ hòa tan của các ion bromua  cao nên bromua kim loại có nhiều trong nước biển và nước hồ.</a:t>
            </a:r>
            <a:endParaRPr lang="vi-VN" sz="3000" dirty="0">
              <a:solidFill>
                <a:srgbClr val="000000"/>
              </a:solidFill>
              <a:latin typeface="TeXGyreAdventor"/>
            </a:endParaRPr>
          </a:p>
          <a:p>
            <a:pPr algn="just" fontAlgn="base">
              <a:lnSpc>
                <a:spcPct val="120000"/>
              </a:lnSpc>
            </a:pPr>
            <a:r>
              <a:rPr lang="en-US" sz="3000" dirty="0">
                <a:solidFill>
                  <a:srgbClr val="000000"/>
                </a:solidFill>
                <a:latin typeface="arial" panose="020B0604020202020204" pitchFamily="34" charset="0"/>
              </a:rPr>
              <a:t>- </a:t>
            </a:r>
            <a:r>
              <a:rPr lang="vi-VN" sz="3000" dirty="0">
                <a:solidFill>
                  <a:srgbClr val="000000"/>
                </a:solidFill>
                <a:latin typeface="arial" panose="020B0604020202020204" pitchFamily="34" charset="0"/>
              </a:rPr>
              <a:t>Brom và hơi của brom đều rất độc, nếu tiếp xúc với da có thể gây bỏng nặng.</a:t>
            </a:r>
            <a:endParaRPr lang="vi-VN" sz="3000" dirty="0">
              <a:solidFill>
                <a:srgbClr val="000000"/>
              </a:solidFill>
              <a:latin typeface="TeXGyreAdventor"/>
            </a:endParaRPr>
          </a:p>
          <a:p>
            <a:br>
              <a:rPr lang="vi-VN" sz="2700" dirty="0">
                <a:solidFill>
                  <a:srgbClr val="000000"/>
                </a:solidFill>
                <a:latin typeface="arial" panose="020B0604020202020204" pitchFamily="34" charset="0"/>
              </a:rPr>
            </a:br>
            <a:endParaRPr lang="en-US" sz="2700" dirty="0"/>
          </a:p>
        </p:txBody>
      </p:sp>
      <p:pic>
        <p:nvPicPr>
          <p:cNvPr id="6146" name="Picture 2" descr="Brom tồn tại ở dạng lỏng màu nâu đ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95760" y="391887"/>
            <a:ext cx="6120627" cy="5070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9780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2015236" y="340243"/>
            <a:ext cx="14383068" cy="448841"/>
          </a:xfrm>
          <a:prstGeom prst="rect">
            <a:avLst/>
          </a:prstGeom>
        </p:spPr>
        <p:txBody>
          <a:bodyPr lIns="0" tIns="0" rIns="0" bIns="0" rtlCol="0" anchor="t">
            <a:spAutoFit/>
          </a:bodyPr>
          <a:lstStyle/>
          <a:p>
            <a:pPr algn="ctr">
              <a:lnSpc>
                <a:spcPts val="3498"/>
              </a:lnSpc>
            </a:pPr>
            <a:r>
              <a:rPr lang="en-US" sz="3600" dirty="0">
                <a:latin typeface="Times Neue Roman Bold"/>
              </a:rPr>
              <a:t>BÀI 4: SƠ LƯỢC BẢNG TUẦN HOÀN CÁC NGUYÊN TỐ HÓA HỌC</a:t>
            </a:r>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799637">
            <a:off x="901639" y="1528088"/>
            <a:ext cx="1211882" cy="1344668"/>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276575" y="7132637"/>
            <a:ext cx="1477338" cy="2125667"/>
          </a:xfrm>
          <a:prstGeom prst="rect">
            <a:avLst/>
          </a:prstGeom>
        </p:spPr>
      </p:pic>
      <p:pic>
        <p:nvPicPr>
          <p:cNvPr id="8" name="Picture 8"/>
          <p:cNvPicPr>
            <a:picLocks noChangeAspect="1"/>
          </p:cNvPicPr>
          <p:nvPr/>
        </p:nvPicPr>
        <p:blipFill>
          <a:blip r:embed="rId6"/>
          <a:srcRect l="1452" t="1297" r="3516" b="5594"/>
          <a:stretch>
            <a:fillRect/>
          </a:stretch>
        </p:blipFill>
        <p:spPr>
          <a:xfrm>
            <a:off x="681419" y="789084"/>
            <a:ext cx="15089258" cy="9932190"/>
          </a:xfrm>
          <a:prstGeom prst="rect">
            <a:avLst/>
          </a:prstGeom>
        </p:spPr>
      </p:pic>
      <p:sp>
        <p:nvSpPr>
          <p:cNvPr id="9" name="TextBox 9"/>
          <p:cNvSpPr txBox="1"/>
          <p:nvPr/>
        </p:nvSpPr>
        <p:spPr>
          <a:xfrm>
            <a:off x="7592884" y="4760339"/>
            <a:ext cx="112216" cy="615553"/>
          </a:xfrm>
          <a:prstGeom prst="rect">
            <a:avLst/>
          </a:prstGeom>
        </p:spPr>
        <p:txBody>
          <a:bodyPr lIns="0" tIns="0" rIns="0" bIns="0" rtlCol="0" anchor="t">
            <a:spAutoFit/>
          </a:bodyPr>
          <a:lstStyle/>
          <a:p>
            <a:pPr algn="ctr">
              <a:lnSpc>
                <a:spcPts val="4759"/>
              </a:lnSpc>
            </a:pPr>
            <a:r>
              <a:rPr lang="en-US" sz="3400">
                <a:latin typeface="Noto Sans"/>
              </a:rPr>
              <a:t> </a:t>
            </a:r>
          </a:p>
        </p:txBody>
      </p:sp>
      <p:sp>
        <p:nvSpPr>
          <p:cNvPr id="10" name="TextBox 10"/>
          <p:cNvSpPr txBox="1"/>
          <p:nvPr/>
        </p:nvSpPr>
        <p:spPr>
          <a:xfrm>
            <a:off x="3581400" y="928052"/>
            <a:ext cx="9753600" cy="1846659"/>
          </a:xfrm>
          <a:prstGeom prst="rect">
            <a:avLst/>
          </a:prstGeom>
          <a:solidFill>
            <a:srgbClr val="FFC000"/>
          </a:solidFill>
        </p:spPr>
        <p:txBody>
          <a:bodyPr wrap="square" lIns="0" tIns="0" rIns="0" bIns="0" rtlCol="0" anchor="t">
            <a:spAutoFit/>
          </a:bodyPr>
          <a:lstStyle/>
          <a:p>
            <a:pPr>
              <a:lnSpc>
                <a:spcPts val="4759"/>
              </a:lnSpc>
            </a:pPr>
            <a:r>
              <a:rPr lang="en-US" sz="3400" dirty="0">
                <a:latin typeface="Noto Sans"/>
              </a:rPr>
              <a:t>1. </a:t>
            </a:r>
            <a:r>
              <a:rPr lang="en-US" sz="3400" dirty="0" err="1">
                <a:latin typeface="Noto Sans"/>
              </a:rPr>
              <a:t>Quan</a:t>
            </a:r>
            <a:r>
              <a:rPr lang="en-US" sz="3400" dirty="0">
                <a:latin typeface="Noto Sans"/>
              </a:rPr>
              <a:t> </a:t>
            </a:r>
            <a:r>
              <a:rPr lang="en-US" sz="3400" dirty="0" err="1">
                <a:latin typeface="Noto Sans"/>
              </a:rPr>
              <a:t>sát</a:t>
            </a:r>
            <a:r>
              <a:rPr lang="en-US" sz="3400" dirty="0">
                <a:latin typeface="Noto Sans"/>
              </a:rPr>
              <a:t> </a:t>
            </a:r>
            <a:r>
              <a:rPr lang="en-US" sz="3400" dirty="0" err="1">
                <a:latin typeface="Noto Sans"/>
              </a:rPr>
              <a:t>hình</a:t>
            </a:r>
            <a:r>
              <a:rPr lang="en-US" sz="3400" dirty="0">
                <a:latin typeface="Noto Sans"/>
              </a:rPr>
              <a:t> 4.1 </a:t>
            </a:r>
            <a:r>
              <a:rPr lang="en-US" sz="3400" dirty="0" err="1">
                <a:latin typeface="Noto Sans"/>
              </a:rPr>
              <a:t>trang</a:t>
            </a:r>
            <a:r>
              <a:rPr lang="en-US" sz="3400" dirty="0">
                <a:latin typeface="Noto Sans"/>
              </a:rPr>
              <a:t> 22 SGK </a:t>
            </a:r>
            <a:r>
              <a:rPr lang="en-US" sz="3400" dirty="0" err="1">
                <a:latin typeface="Noto Sans"/>
              </a:rPr>
              <a:t>cho</a:t>
            </a:r>
            <a:r>
              <a:rPr lang="en-US" sz="3400" dirty="0">
                <a:latin typeface="Noto Sans"/>
              </a:rPr>
              <a:t> </a:t>
            </a:r>
            <a:r>
              <a:rPr lang="en-US" sz="3400" dirty="0" err="1">
                <a:latin typeface="Noto Sans"/>
              </a:rPr>
              <a:t>biết</a:t>
            </a:r>
            <a:r>
              <a:rPr lang="en-US" sz="3400" dirty="0">
                <a:latin typeface="Noto Sans"/>
              </a:rPr>
              <a:t>: </a:t>
            </a:r>
          </a:p>
          <a:p>
            <a:pPr algn="ctr">
              <a:lnSpc>
                <a:spcPts val="4759"/>
              </a:lnSpc>
            </a:pPr>
            <a:r>
              <a:rPr lang="en-US" sz="3400" dirty="0">
                <a:latin typeface="Noto Sans"/>
              </a:rPr>
              <a:t>a) </a:t>
            </a:r>
            <a:r>
              <a:rPr lang="en-US" sz="3400" dirty="0" err="1">
                <a:latin typeface="Noto Sans"/>
              </a:rPr>
              <a:t>Nguyên</a:t>
            </a:r>
            <a:r>
              <a:rPr lang="en-US" sz="3400" dirty="0">
                <a:latin typeface="Noto Sans"/>
              </a:rPr>
              <a:t> </a:t>
            </a:r>
            <a:r>
              <a:rPr lang="en-US" sz="3400" dirty="0" err="1">
                <a:latin typeface="Noto Sans"/>
              </a:rPr>
              <a:t>tử</a:t>
            </a:r>
            <a:r>
              <a:rPr lang="en-US" sz="3400" dirty="0">
                <a:latin typeface="Noto Sans"/>
              </a:rPr>
              <a:t> </a:t>
            </a:r>
            <a:r>
              <a:rPr lang="en-US" sz="3400" dirty="0" err="1">
                <a:latin typeface="Noto Sans"/>
              </a:rPr>
              <a:t>của</a:t>
            </a:r>
            <a:r>
              <a:rPr lang="en-US" sz="3400" dirty="0">
                <a:latin typeface="Noto Sans"/>
              </a:rPr>
              <a:t> </a:t>
            </a:r>
            <a:r>
              <a:rPr lang="en-US" sz="3400" dirty="0" err="1">
                <a:latin typeface="Noto Sans"/>
              </a:rPr>
              <a:t>những</a:t>
            </a:r>
            <a:r>
              <a:rPr lang="en-US" sz="3400" dirty="0">
                <a:latin typeface="Noto Sans"/>
              </a:rPr>
              <a:t> </a:t>
            </a:r>
            <a:r>
              <a:rPr lang="en-US" sz="3400" dirty="0" err="1">
                <a:latin typeface="Noto Sans"/>
              </a:rPr>
              <a:t>nguyên</a:t>
            </a:r>
            <a:r>
              <a:rPr lang="en-US" sz="3400" dirty="0">
                <a:latin typeface="Noto Sans"/>
              </a:rPr>
              <a:t> </a:t>
            </a:r>
            <a:r>
              <a:rPr lang="en-US" sz="3400" dirty="0" err="1">
                <a:latin typeface="Noto Sans"/>
              </a:rPr>
              <a:t>tố</a:t>
            </a:r>
            <a:r>
              <a:rPr lang="en-US" sz="3400" dirty="0">
                <a:latin typeface="Noto Sans"/>
              </a:rPr>
              <a:t> </a:t>
            </a:r>
            <a:r>
              <a:rPr lang="en-US" sz="3400" dirty="0" err="1">
                <a:latin typeface="Noto Sans"/>
              </a:rPr>
              <a:t>nào</a:t>
            </a:r>
            <a:r>
              <a:rPr lang="en-US" sz="3400" dirty="0">
                <a:latin typeface="Noto Sans"/>
              </a:rPr>
              <a:t> </a:t>
            </a:r>
            <a:r>
              <a:rPr lang="en-US" sz="3400" dirty="0" err="1">
                <a:latin typeface="Noto Sans"/>
              </a:rPr>
              <a:t>có</a:t>
            </a:r>
            <a:r>
              <a:rPr lang="en-US" sz="3400" dirty="0">
                <a:latin typeface="Noto Sans"/>
              </a:rPr>
              <a:t> </a:t>
            </a:r>
            <a:r>
              <a:rPr lang="en-US" sz="3400" dirty="0" err="1">
                <a:latin typeface="Noto Sans"/>
              </a:rPr>
              <a:t>cùng</a:t>
            </a:r>
            <a:r>
              <a:rPr lang="en-US" sz="3400" dirty="0">
                <a:latin typeface="Noto Sans"/>
              </a:rPr>
              <a:t> </a:t>
            </a:r>
            <a:r>
              <a:rPr lang="en-US" sz="3400" dirty="0" err="1">
                <a:latin typeface="Noto Sans"/>
              </a:rPr>
              <a:t>số</a:t>
            </a:r>
            <a:r>
              <a:rPr lang="en-US" sz="3400" dirty="0">
                <a:latin typeface="Noto Sans"/>
              </a:rPr>
              <a:t> </a:t>
            </a:r>
            <a:r>
              <a:rPr lang="en-US" sz="3400" dirty="0" err="1">
                <a:latin typeface="Noto Sans"/>
              </a:rPr>
              <a:t>lớp</a:t>
            </a:r>
            <a:r>
              <a:rPr lang="en-US" sz="3400" dirty="0">
                <a:latin typeface="Noto Sans"/>
              </a:rPr>
              <a:t> electron?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22716" y="1119728"/>
            <a:ext cx="13905411" cy="4247317"/>
          </a:xfrm>
          <a:prstGeom prst="rect">
            <a:avLst/>
          </a:prstGeom>
        </p:spPr>
        <p:txBody>
          <a:bodyPr wrap="square">
            <a:spAutoFit/>
          </a:bodyPr>
          <a:lstStyle/>
          <a:p>
            <a:pPr algn="just"/>
            <a:r>
              <a:rPr lang="vi-VN" sz="3600" b="1" dirty="0">
                <a:solidFill>
                  <a:srgbClr val="FF0000"/>
                </a:solidFill>
                <a:latin typeface="Times New Roman" panose="02020603050405020304" pitchFamily="18" charset="0"/>
              </a:rPr>
              <a:t>Câu </a:t>
            </a:r>
            <a:r>
              <a:rPr lang="en-US" sz="3600" b="1" dirty="0">
                <a:solidFill>
                  <a:srgbClr val="FF0000"/>
                </a:solidFill>
                <a:latin typeface="Times New Roman" panose="02020603050405020304" pitchFamily="18" charset="0"/>
              </a:rPr>
              <a:t>1</a:t>
            </a:r>
            <a:r>
              <a:rPr lang="vi-VN" sz="3600" b="1" dirty="0">
                <a:solidFill>
                  <a:srgbClr val="FF0000"/>
                </a:solidFill>
                <a:latin typeface="Times New Roman" panose="02020603050405020304" pitchFamily="18" charset="0"/>
              </a:rPr>
              <a:t>:</a:t>
            </a:r>
            <a:r>
              <a:rPr lang="vi-VN" sz="3600" dirty="0">
                <a:solidFill>
                  <a:srgbClr val="FF0000"/>
                </a:solidFill>
                <a:latin typeface="Times New Roman" panose="02020603050405020304" pitchFamily="18" charset="0"/>
              </a:rPr>
              <a:t> Nguyên tố X tạo nên chất khí duy trì sự hô hấp của con người và có nhiều trong không khí. Tên của nguyên tố X</a:t>
            </a:r>
          </a:p>
          <a:p>
            <a:pPr algn="just"/>
            <a:r>
              <a:rPr lang="vi-VN" sz="3600" dirty="0">
                <a:latin typeface="Times New Roman" panose="02020603050405020304" pitchFamily="18" charset="0"/>
              </a:rPr>
              <a:t>A. Oxygen.</a:t>
            </a:r>
          </a:p>
          <a:p>
            <a:pPr algn="just"/>
            <a:r>
              <a:rPr lang="vi-VN" sz="3600" dirty="0">
                <a:latin typeface="Times New Roman" panose="02020603050405020304" pitchFamily="18" charset="0"/>
              </a:rPr>
              <a:t>B. Nitrogen</a:t>
            </a:r>
          </a:p>
          <a:p>
            <a:pPr algn="just"/>
            <a:r>
              <a:rPr lang="vi-VN" sz="3600" dirty="0">
                <a:latin typeface="Times New Roman" panose="02020603050405020304" pitchFamily="18" charset="0"/>
              </a:rPr>
              <a:t>C. Helium</a:t>
            </a:r>
          </a:p>
          <a:p>
            <a:pPr algn="just"/>
            <a:r>
              <a:rPr lang="vi-VN" sz="3600" dirty="0">
                <a:latin typeface="Times New Roman" panose="02020603050405020304" pitchFamily="18" charset="0"/>
              </a:rPr>
              <a:t>D. Hydrogen</a:t>
            </a:r>
          </a:p>
          <a:p>
            <a:br>
              <a:rPr lang="vi-VN" sz="2700" dirty="0"/>
            </a:br>
            <a:endParaRPr lang="en-US" sz="2700" dirty="0"/>
          </a:p>
        </p:txBody>
      </p:sp>
      <p:sp>
        <p:nvSpPr>
          <p:cNvPr id="5" name="Oval 4"/>
          <p:cNvSpPr/>
          <p:nvPr/>
        </p:nvSpPr>
        <p:spPr>
          <a:xfrm>
            <a:off x="2075973" y="2247900"/>
            <a:ext cx="744582" cy="71167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700" b="1" dirty="0"/>
          </a:p>
        </p:txBody>
      </p:sp>
      <p:sp>
        <p:nvSpPr>
          <p:cNvPr id="6" name="Rectangle 5">
            <a:extLst>
              <a:ext uri="{FF2B5EF4-FFF2-40B4-BE49-F238E27FC236}">
                <a16:creationId xmlns:a16="http://schemas.microsoft.com/office/drawing/2014/main" id="{9DF8F5D5-5145-4A9B-8394-7957B53BC6D0}"/>
              </a:ext>
            </a:extLst>
          </p:cNvPr>
          <p:cNvSpPr/>
          <p:nvPr/>
        </p:nvSpPr>
        <p:spPr>
          <a:xfrm>
            <a:off x="1905000" y="4457700"/>
            <a:ext cx="13474337" cy="4598375"/>
          </a:xfrm>
          <a:prstGeom prst="rect">
            <a:avLst/>
          </a:prstGeom>
        </p:spPr>
        <p:txBody>
          <a:bodyPr wrap="square">
            <a:spAutoFit/>
          </a:bodyPr>
          <a:lstStyle/>
          <a:p>
            <a:pPr algn="just">
              <a:lnSpc>
                <a:spcPct val="150000"/>
              </a:lnSpc>
            </a:pPr>
            <a:r>
              <a:rPr lang="en-US" sz="4000" b="1" dirty="0" err="1">
                <a:solidFill>
                  <a:srgbClr val="FF0000"/>
                </a:solidFill>
                <a:latin typeface="Times New Roman" panose="02020603050405020304" pitchFamily="18" charset="0"/>
              </a:rPr>
              <a:t>Câu</a:t>
            </a:r>
            <a:r>
              <a:rPr lang="en-US" sz="4000" b="1" dirty="0">
                <a:solidFill>
                  <a:srgbClr val="FF0000"/>
                </a:solidFill>
                <a:latin typeface="Times New Roman" panose="02020603050405020304" pitchFamily="18" charset="0"/>
              </a:rPr>
              <a:t> </a:t>
            </a:r>
            <a:r>
              <a:rPr lang="vi-VN" sz="4000" b="1" dirty="0">
                <a:solidFill>
                  <a:srgbClr val="FF0000"/>
                </a:solidFill>
                <a:latin typeface="Times New Roman" panose="02020603050405020304" pitchFamily="18" charset="0"/>
              </a:rPr>
              <a:t>2</a:t>
            </a:r>
            <a:r>
              <a:rPr lang="en-US" sz="4000" b="1" dirty="0">
                <a:solidFill>
                  <a:srgbClr val="FF0000"/>
                </a:solidFill>
                <a:latin typeface="Times New Roman" panose="02020603050405020304" pitchFamily="18" charset="0"/>
              </a:rPr>
              <a:t>: </a:t>
            </a:r>
            <a:r>
              <a:rPr lang="en-US" sz="4000" dirty="0" err="1">
                <a:solidFill>
                  <a:srgbClr val="FF0000"/>
                </a:solidFill>
                <a:latin typeface="Times New Roman" panose="02020603050405020304" pitchFamily="18" charset="0"/>
              </a:rPr>
              <a:t>Dãy</a:t>
            </a:r>
            <a:r>
              <a:rPr lang="en-US" sz="4000" dirty="0">
                <a:solidFill>
                  <a:srgbClr val="FF0000"/>
                </a:solidFill>
                <a:latin typeface="Times New Roman" panose="02020603050405020304" pitchFamily="18" charset="0"/>
              </a:rPr>
              <a:t> </a:t>
            </a:r>
            <a:r>
              <a:rPr lang="en-US" sz="4000" dirty="0" err="1">
                <a:solidFill>
                  <a:srgbClr val="FF0000"/>
                </a:solidFill>
                <a:latin typeface="Times New Roman" panose="02020603050405020304" pitchFamily="18" charset="0"/>
              </a:rPr>
              <a:t>nào</a:t>
            </a:r>
            <a:r>
              <a:rPr lang="en-US" sz="4000" dirty="0">
                <a:solidFill>
                  <a:srgbClr val="FF0000"/>
                </a:solidFill>
                <a:latin typeface="Times New Roman" panose="02020603050405020304" pitchFamily="18" charset="0"/>
              </a:rPr>
              <a:t> </a:t>
            </a:r>
            <a:r>
              <a:rPr lang="en-US" sz="4000" dirty="0" err="1">
                <a:solidFill>
                  <a:srgbClr val="FF0000"/>
                </a:solidFill>
                <a:latin typeface="Times New Roman" panose="02020603050405020304" pitchFamily="18" charset="0"/>
              </a:rPr>
              <a:t>sau</a:t>
            </a:r>
            <a:r>
              <a:rPr lang="en-US" sz="4000" dirty="0">
                <a:solidFill>
                  <a:srgbClr val="FF0000"/>
                </a:solidFill>
                <a:latin typeface="Times New Roman" panose="02020603050405020304" pitchFamily="18" charset="0"/>
              </a:rPr>
              <a:t> </a:t>
            </a:r>
            <a:r>
              <a:rPr lang="en-US" sz="4000" dirty="0" err="1">
                <a:solidFill>
                  <a:srgbClr val="FF0000"/>
                </a:solidFill>
                <a:latin typeface="Times New Roman" panose="02020603050405020304" pitchFamily="18" charset="0"/>
              </a:rPr>
              <a:t>đây</a:t>
            </a:r>
            <a:r>
              <a:rPr lang="en-US" sz="4000" dirty="0">
                <a:solidFill>
                  <a:srgbClr val="FF0000"/>
                </a:solidFill>
                <a:latin typeface="Times New Roman" panose="02020603050405020304" pitchFamily="18" charset="0"/>
              </a:rPr>
              <a:t> </a:t>
            </a:r>
            <a:r>
              <a:rPr lang="en-US" sz="4000" dirty="0" err="1">
                <a:solidFill>
                  <a:srgbClr val="FF0000"/>
                </a:solidFill>
                <a:latin typeface="Times New Roman" panose="02020603050405020304" pitchFamily="18" charset="0"/>
              </a:rPr>
              <a:t>gồm</a:t>
            </a:r>
            <a:r>
              <a:rPr lang="en-US" sz="4000" dirty="0">
                <a:solidFill>
                  <a:srgbClr val="FF0000"/>
                </a:solidFill>
                <a:latin typeface="Times New Roman" panose="02020603050405020304" pitchFamily="18" charset="0"/>
              </a:rPr>
              <a:t> </a:t>
            </a:r>
            <a:r>
              <a:rPr lang="en-US" sz="4000" dirty="0" err="1">
                <a:solidFill>
                  <a:srgbClr val="FF0000"/>
                </a:solidFill>
                <a:latin typeface="Times New Roman" panose="02020603050405020304" pitchFamily="18" charset="0"/>
              </a:rPr>
              <a:t>các</a:t>
            </a:r>
            <a:r>
              <a:rPr lang="en-US" sz="4000" dirty="0">
                <a:solidFill>
                  <a:srgbClr val="FF0000"/>
                </a:solidFill>
                <a:latin typeface="Times New Roman" panose="02020603050405020304" pitchFamily="18" charset="0"/>
              </a:rPr>
              <a:t> </a:t>
            </a:r>
            <a:r>
              <a:rPr lang="en-US" sz="4000" dirty="0" err="1">
                <a:solidFill>
                  <a:srgbClr val="FF0000"/>
                </a:solidFill>
                <a:latin typeface="Times New Roman" panose="02020603050405020304" pitchFamily="18" charset="0"/>
              </a:rPr>
              <a:t>nguyên</a:t>
            </a:r>
            <a:r>
              <a:rPr lang="en-US" sz="4000" dirty="0">
                <a:solidFill>
                  <a:srgbClr val="FF0000"/>
                </a:solidFill>
                <a:latin typeface="Times New Roman" panose="02020603050405020304" pitchFamily="18" charset="0"/>
              </a:rPr>
              <a:t> </a:t>
            </a:r>
            <a:r>
              <a:rPr lang="en-US" sz="4000" dirty="0" err="1">
                <a:solidFill>
                  <a:srgbClr val="FF0000"/>
                </a:solidFill>
                <a:latin typeface="Times New Roman" panose="02020603050405020304" pitchFamily="18" charset="0"/>
              </a:rPr>
              <a:t>tố</a:t>
            </a:r>
            <a:r>
              <a:rPr lang="en-US" sz="4000" dirty="0">
                <a:solidFill>
                  <a:srgbClr val="FF0000"/>
                </a:solidFill>
                <a:latin typeface="Times New Roman" panose="02020603050405020304" pitchFamily="18" charset="0"/>
              </a:rPr>
              <a:t> </a:t>
            </a:r>
            <a:r>
              <a:rPr lang="en-US" sz="4000" dirty="0" err="1">
                <a:solidFill>
                  <a:srgbClr val="FF0000"/>
                </a:solidFill>
                <a:latin typeface="Times New Roman" panose="02020603050405020304" pitchFamily="18" charset="0"/>
              </a:rPr>
              <a:t>đều</a:t>
            </a:r>
            <a:r>
              <a:rPr lang="en-US" sz="4000" dirty="0">
                <a:solidFill>
                  <a:srgbClr val="FF0000"/>
                </a:solidFill>
                <a:latin typeface="Times New Roman" panose="02020603050405020304" pitchFamily="18" charset="0"/>
              </a:rPr>
              <a:t> </a:t>
            </a:r>
            <a:r>
              <a:rPr lang="en-US" sz="4000" dirty="0" err="1">
                <a:solidFill>
                  <a:srgbClr val="FF0000"/>
                </a:solidFill>
                <a:latin typeface="Times New Roman" panose="02020603050405020304" pitchFamily="18" charset="0"/>
              </a:rPr>
              <a:t>là</a:t>
            </a:r>
            <a:r>
              <a:rPr lang="en-US" sz="4000" dirty="0">
                <a:solidFill>
                  <a:srgbClr val="FF0000"/>
                </a:solidFill>
                <a:latin typeface="Times New Roman" panose="02020603050405020304" pitchFamily="18" charset="0"/>
              </a:rPr>
              <a:t> phi </a:t>
            </a:r>
            <a:r>
              <a:rPr lang="en-US" sz="4000" dirty="0" err="1">
                <a:solidFill>
                  <a:srgbClr val="FF0000"/>
                </a:solidFill>
                <a:latin typeface="Times New Roman" panose="02020603050405020304" pitchFamily="18" charset="0"/>
              </a:rPr>
              <a:t>kim</a:t>
            </a:r>
            <a:endParaRPr lang="en-US" sz="4000" dirty="0">
              <a:solidFill>
                <a:srgbClr val="FF0000"/>
              </a:solidFill>
              <a:latin typeface="Times New Roman" panose="02020603050405020304" pitchFamily="18" charset="0"/>
            </a:endParaRPr>
          </a:p>
          <a:p>
            <a:pPr algn="just">
              <a:lnSpc>
                <a:spcPct val="150000"/>
              </a:lnSpc>
            </a:pPr>
            <a:r>
              <a:rPr lang="en-US" sz="4000" dirty="0">
                <a:latin typeface="Times New Roman" panose="02020603050405020304" pitchFamily="18" charset="0"/>
              </a:rPr>
              <a:t>A. F, O, Ca, C</a:t>
            </a:r>
          </a:p>
          <a:p>
            <a:pPr algn="just">
              <a:lnSpc>
                <a:spcPct val="150000"/>
              </a:lnSpc>
            </a:pPr>
            <a:r>
              <a:rPr lang="en-US" sz="4000" dirty="0">
                <a:latin typeface="Times New Roman" panose="02020603050405020304" pitchFamily="18" charset="0"/>
              </a:rPr>
              <a:t>B. Ca, N, Br, H</a:t>
            </a:r>
          </a:p>
          <a:p>
            <a:pPr algn="just">
              <a:lnSpc>
                <a:spcPct val="150000"/>
              </a:lnSpc>
            </a:pPr>
            <a:r>
              <a:rPr lang="en-US" sz="4000" dirty="0">
                <a:latin typeface="Times New Roman" panose="02020603050405020304" pitchFamily="18" charset="0"/>
              </a:rPr>
              <a:t>C. O, N, C, Br.</a:t>
            </a:r>
          </a:p>
          <a:p>
            <a:pPr algn="just">
              <a:lnSpc>
                <a:spcPct val="150000"/>
              </a:lnSpc>
            </a:pPr>
            <a:r>
              <a:rPr lang="en-US" sz="4000" dirty="0">
                <a:latin typeface="Times New Roman" panose="02020603050405020304" pitchFamily="18" charset="0"/>
              </a:rPr>
              <a:t>D. K, F, Ca, Mg</a:t>
            </a:r>
          </a:p>
        </p:txBody>
      </p:sp>
      <p:sp>
        <p:nvSpPr>
          <p:cNvPr id="7" name="Oval 6">
            <a:extLst>
              <a:ext uri="{FF2B5EF4-FFF2-40B4-BE49-F238E27FC236}">
                <a16:creationId xmlns:a16="http://schemas.microsoft.com/office/drawing/2014/main" id="{657CE854-0946-4536-8798-63F09129D625}"/>
              </a:ext>
            </a:extLst>
          </p:cNvPr>
          <p:cNvSpPr/>
          <p:nvPr/>
        </p:nvSpPr>
        <p:spPr>
          <a:xfrm>
            <a:off x="1816120" y="7327426"/>
            <a:ext cx="744582" cy="71167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700" b="1" dirty="0"/>
          </a:p>
        </p:txBody>
      </p:sp>
    </p:spTree>
    <p:extLst>
      <p:ext uri="{BB962C8B-B14F-4D97-AF65-F5344CB8AC3E}">
        <p14:creationId xmlns:p14="http://schemas.microsoft.com/office/powerpoint/2010/main" val="2875948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80">
                                          <p:stCondLst>
                                            <p:cond delay="0"/>
                                          </p:stCondLst>
                                        </p:cTn>
                                        <p:tgtEl>
                                          <p:spTgt spid="7"/>
                                        </p:tgtEl>
                                      </p:cBhvr>
                                    </p:animEffect>
                                    <p:anim calcmode="lin" valueType="num">
                                      <p:cBhvr>
                                        <p:cTn id="2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1" dur="26">
                                          <p:stCondLst>
                                            <p:cond delay="650"/>
                                          </p:stCondLst>
                                        </p:cTn>
                                        <p:tgtEl>
                                          <p:spTgt spid="7"/>
                                        </p:tgtEl>
                                      </p:cBhvr>
                                      <p:to x="100000" y="60000"/>
                                    </p:animScale>
                                    <p:animScale>
                                      <p:cBhvr>
                                        <p:cTn id="32" dur="166" decel="50000">
                                          <p:stCondLst>
                                            <p:cond delay="676"/>
                                          </p:stCondLst>
                                        </p:cTn>
                                        <p:tgtEl>
                                          <p:spTgt spid="7"/>
                                        </p:tgtEl>
                                      </p:cBhvr>
                                      <p:to x="100000" y="100000"/>
                                    </p:animScale>
                                    <p:animScale>
                                      <p:cBhvr>
                                        <p:cTn id="33" dur="26">
                                          <p:stCondLst>
                                            <p:cond delay="1312"/>
                                          </p:stCondLst>
                                        </p:cTn>
                                        <p:tgtEl>
                                          <p:spTgt spid="7"/>
                                        </p:tgtEl>
                                      </p:cBhvr>
                                      <p:to x="100000" y="80000"/>
                                    </p:animScale>
                                    <p:animScale>
                                      <p:cBhvr>
                                        <p:cTn id="34" dur="166" decel="50000">
                                          <p:stCondLst>
                                            <p:cond delay="1338"/>
                                          </p:stCondLst>
                                        </p:cTn>
                                        <p:tgtEl>
                                          <p:spTgt spid="7"/>
                                        </p:tgtEl>
                                      </p:cBhvr>
                                      <p:to x="100000" y="100000"/>
                                    </p:animScale>
                                    <p:animScale>
                                      <p:cBhvr>
                                        <p:cTn id="35" dur="26">
                                          <p:stCondLst>
                                            <p:cond delay="1642"/>
                                          </p:stCondLst>
                                        </p:cTn>
                                        <p:tgtEl>
                                          <p:spTgt spid="7"/>
                                        </p:tgtEl>
                                      </p:cBhvr>
                                      <p:to x="100000" y="90000"/>
                                    </p:animScale>
                                    <p:animScale>
                                      <p:cBhvr>
                                        <p:cTn id="36" dur="166" decel="50000">
                                          <p:stCondLst>
                                            <p:cond delay="1668"/>
                                          </p:stCondLst>
                                        </p:cTn>
                                        <p:tgtEl>
                                          <p:spTgt spid="7"/>
                                        </p:tgtEl>
                                      </p:cBhvr>
                                      <p:to x="100000" y="100000"/>
                                    </p:animScale>
                                    <p:animScale>
                                      <p:cBhvr>
                                        <p:cTn id="37" dur="26">
                                          <p:stCondLst>
                                            <p:cond delay="1808"/>
                                          </p:stCondLst>
                                        </p:cTn>
                                        <p:tgtEl>
                                          <p:spTgt spid="7"/>
                                        </p:tgtEl>
                                      </p:cBhvr>
                                      <p:to x="100000" y="95000"/>
                                    </p:animScale>
                                    <p:animScale>
                                      <p:cBhvr>
                                        <p:cTn id="3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80953" y="573747"/>
            <a:ext cx="15773400" cy="1189740"/>
          </a:xfrm>
        </p:spPr>
        <p:txBody>
          <a:bodyPr>
            <a:noAutofit/>
          </a:bodyPr>
          <a:lstStyle/>
          <a:p>
            <a:pPr lvl="0"/>
            <a:r>
              <a:rPr lang="vi-VN" sz="4000" b="1" dirty="0">
                <a:latin typeface="Times New Roman" panose="02020603050405020304" pitchFamily="18" charset="0"/>
                <a:cs typeface="Times New Roman" panose="02020603050405020304" pitchFamily="18" charset="0"/>
              </a:rPr>
              <a:t>5</a:t>
            </a:r>
            <a:r>
              <a:rPr lang="en-US" sz="4000" b="1" dirty="0">
                <a:latin typeface="Times New Roman" panose="02020603050405020304" pitchFamily="18" charset="0"/>
                <a:cs typeface="Times New Roman" panose="02020603050405020304" pitchFamily="18" charset="0"/>
              </a:rPr>
              <a:t>.</a:t>
            </a:r>
            <a:r>
              <a:rPr lang="vi-VN" sz="4000" b="1" dirty="0">
                <a:latin typeface="Times New Roman" panose="02020603050405020304" pitchFamily="18" charset="0"/>
                <a:cs typeface="Times New Roman" panose="02020603050405020304" pitchFamily="18" charset="0"/>
              </a:rPr>
              <a:t>Các nguyên tố khí hiếm</a:t>
            </a:r>
            <a:br>
              <a:rPr lang="en-US" sz="4000" b="1" dirty="0">
                <a:solidFill>
                  <a:srgbClr val="FF0000"/>
                </a:solidFill>
                <a:latin typeface="Times New Roman" panose="02020603050405020304" pitchFamily="18" charset="0"/>
                <a:cs typeface="Times New Roman" panose="02020603050405020304" pitchFamily="18" charset="0"/>
              </a:rPr>
            </a:br>
            <a:endParaRPr lang="en-US" sz="4000" dirty="0">
              <a:solidFill>
                <a:srgbClr val="FF0000"/>
              </a:solidFill>
              <a:latin typeface="Times New Roman" panose="02020603050405020304" pitchFamily="18" charset="0"/>
              <a:cs typeface="Times New Roman" panose="02020603050405020304" pitchFamily="18" charset="0"/>
            </a:endParaRPr>
          </a:p>
        </p:txBody>
      </p:sp>
      <p:pic>
        <p:nvPicPr>
          <p:cNvPr id="5" name="Picture 2" descr="Bảng nguyên tố hóa học lớp 7 - IUPA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8143" y="2816505"/>
            <a:ext cx="11684726" cy="7470495"/>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904604" y="1391192"/>
            <a:ext cx="15949749" cy="3174275"/>
          </a:xfrm>
          <a:prstGeom prst="rect">
            <a:avLst/>
          </a:prstGeom>
        </p:spPr>
        <p:txBody>
          <a:bodyPr vert="horz" lIns="137160" tIns="68580" rIns="137160" bIns="6858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7 </a:t>
            </a:r>
            <a:r>
              <a:rPr lang="vi-VN" sz="3600" dirty="0">
                <a:latin typeface="Times New Roman" panose="02020603050405020304" pitchFamily="18" charset="0"/>
                <a:cs typeface="Times New Roman" panose="02020603050405020304" pitchFamily="18" charset="0"/>
              </a:rPr>
              <a:t>nguyên tố khí hiếm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Nguyên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tử</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chúng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lớp</a:t>
            </a:r>
            <a:r>
              <a:rPr lang="en-US" sz="3600" dirty="0">
                <a:latin typeface="Times New Roman" panose="02020603050405020304" pitchFamily="18" charset="0"/>
                <a:cs typeface="Times New Roman" panose="02020603050405020304" pitchFamily="18" charset="0"/>
              </a:rPr>
              <a:t> electron </a:t>
            </a:r>
            <a:r>
              <a:rPr lang="en-US" sz="3600" dirty="0" err="1">
                <a:latin typeface="Times New Roman" panose="02020603050405020304" pitchFamily="18" charset="0"/>
                <a:cs typeface="Times New Roman" panose="02020603050405020304" pitchFamily="18" charset="0"/>
              </a:rPr>
              <a:t>ngoài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cùng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bền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vững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biến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đổi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hoá</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học</a:t>
            </a:r>
            <a:r>
              <a:rPr lang="en-US" sz="3600" dirty="0">
                <a:latin typeface="Times New Roman" panose="02020603050405020304" pitchFamily="18" charset="0"/>
                <a:cs typeface="Times New Roman" panose="02020603050405020304" pitchFamily="18" charset="0"/>
              </a:rPr>
              <a:t>.</a:t>
            </a:r>
          </a:p>
          <a:p>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Một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số</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ứng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dụng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khí</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hiếm</a:t>
            </a:r>
            <a:r>
              <a:rPr lang="en-US" sz="3600" dirty="0">
                <a:latin typeface="Times New Roman" panose="02020603050405020304" pitchFamily="18" charset="0"/>
                <a:cs typeface="Times New Roman" panose="02020603050405020304" pitchFamily="18" charset="0"/>
              </a:rPr>
              <a:t>:</a:t>
            </a:r>
          </a:p>
          <a:p>
            <a:r>
              <a:rPr lang="en-US" sz="3600" dirty="0">
                <a:latin typeface="Times New Roman" panose="02020603050405020304" pitchFamily="18" charset="0"/>
                <a:cs typeface="Times New Roman" panose="02020603050405020304" pitchFamily="18" charset="0"/>
              </a:rPr>
              <a:t>+ He </a:t>
            </a:r>
            <a:r>
              <a:rPr lang="en-US" sz="3600" dirty="0" err="1">
                <a:latin typeface="Times New Roman" panose="02020603050405020304" pitchFamily="18" charset="0"/>
                <a:cs typeface="Times New Roman" panose="02020603050405020304" pitchFamily="18" charset="0"/>
              </a:rPr>
              <a:t>sử</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dụng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trong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kinh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khí</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cầu</a:t>
            </a:r>
            <a:r>
              <a:rPr lang="en-US" sz="3600" dirty="0">
                <a:latin typeface="Times New Roman" panose="02020603050405020304" pitchFamily="18" charset="0"/>
                <a:cs typeface="Times New Roman" panose="02020603050405020304" pitchFamily="18" charset="0"/>
              </a:rPr>
              <a:t>.</a:t>
            </a:r>
          </a:p>
          <a:p>
            <a:r>
              <a:rPr lang="en-US" sz="3600" dirty="0">
                <a:latin typeface="Times New Roman" panose="02020603050405020304" pitchFamily="18" charset="0"/>
                <a:cs typeface="Times New Roman" panose="02020603050405020304" pitchFamily="18" charset="0"/>
              </a:rPr>
              <a:t>+ Ne </a:t>
            </a:r>
            <a:r>
              <a:rPr lang="en-US" sz="3600" dirty="0" err="1">
                <a:latin typeface="Times New Roman" panose="02020603050405020304" pitchFamily="18" charset="0"/>
                <a:cs typeface="Times New Roman" panose="02020603050405020304" pitchFamily="18" charset="0"/>
              </a:rPr>
              <a:t>được</a:t>
            </a:r>
            <a:r>
              <a:rPr lang="en-US" sz="3600" dirty="0">
                <a:latin typeface="Times New Roman" panose="02020603050405020304" pitchFamily="18" charset="0"/>
                <a:cs typeface="Times New Roman" panose="02020603050405020304" pitchFamily="18" charset="0"/>
              </a:rPr>
              <a:t> dung </a:t>
            </a:r>
            <a:r>
              <a:rPr lang="en-US" sz="3600" dirty="0" err="1">
                <a:latin typeface="Times New Roman" panose="02020603050405020304" pitchFamily="18" charset="0"/>
                <a:cs typeface="Times New Roman" panose="02020603050405020304" pitchFamily="18" charset="0"/>
              </a:rPr>
              <a:t>trong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đền</a:t>
            </a:r>
            <a:r>
              <a:rPr lang="en-US" sz="3600" dirty="0">
                <a:latin typeface="Times New Roman" panose="02020603050405020304" pitchFamily="18" charset="0"/>
                <a:cs typeface="Times New Roman" panose="02020603050405020304" pitchFamily="18" charset="0"/>
              </a:rPr>
              <a:t> LED</a:t>
            </a:r>
            <a:br>
              <a:rPr lang="en-US" sz="3600" dirty="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70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8780" y="750094"/>
            <a:ext cx="15773400" cy="1988345"/>
          </a:xfrm>
        </p:spPr>
        <p:txBody>
          <a:bodyPr>
            <a:noAutofit/>
          </a:bodyPr>
          <a:lstStyle/>
          <a:p>
            <a:pPr lvl="0"/>
            <a:r>
              <a:rPr lang="en-US" sz="4200" dirty="0">
                <a:solidFill>
                  <a:srgbClr val="FF0000"/>
                </a:solidFill>
                <a:latin typeface="Times New Roman" panose="02020603050405020304" pitchFamily="18" charset="0"/>
                <a:cs typeface="Times New Roman" panose="02020603050405020304" pitchFamily="18" charset="0"/>
              </a:rPr>
              <a:t>1. </a:t>
            </a:r>
            <a:r>
              <a:rPr lang="vi-VN" sz="4200" dirty="0">
                <a:solidFill>
                  <a:srgbClr val="FF0000"/>
                </a:solidFill>
                <a:latin typeface="Times New Roman" panose="02020603050405020304" pitchFamily="18" charset="0"/>
                <a:cs typeface="Times New Roman" panose="02020603050405020304" pitchFamily="18" charset="0"/>
              </a:rPr>
              <a:t>Sử dụng bảng tuần hoàn, hãy xác định vị trí (số thứ tự, chu kì, nhóm) của khí hiếm neon.</a:t>
            </a:r>
            <a:br>
              <a:rPr lang="en-US" sz="4200" dirty="0">
                <a:solidFill>
                  <a:srgbClr val="FF0000"/>
                </a:solidFill>
                <a:latin typeface="Times New Roman" panose="02020603050405020304" pitchFamily="18" charset="0"/>
                <a:cs typeface="Times New Roman" panose="02020603050405020304" pitchFamily="18" charset="0"/>
              </a:rPr>
            </a:br>
            <a:endParaRPr lang="en-US" sz="4200"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257300" y="2373563"/>
            <a:ext cx="15773400" cy="729752"/>
          </a:xfrm>
        </p:spPr>
        <p:txBody>
          <a:bodyPr>
            <a:normAutofit fontScale="77500" lnSpcReduction="20000"/>
          </a:bodyPr>
          <a:lstStyle/>
          <a:p>
            <a:pPr marL="0" indent="0">
              <a:buNone/>
            </a:pPr>
            <a:r>
              <a:rPr lang="en-US" dirty="0">
                <a:latin typeface="+mj-lt"/>
              </a:rPr>
              <a:t>- </a:t>
            </a:r>
            <a:r>
              <a:rPr lang="vi-VN" dirty="0">
                <a:latin typeface="+mj-lt"/>
              </a:rPr>
              <a:t>nguyên tố neon (Ne) thuộc ô số 10, chu kì 2, nhóm VIIIA</a:t>
            </a:r>
            <a:endParaRPr lang="en-US" dirty="0">
              <a:latin typeface="+mj-lt"/>
            </a:endParaRPr>
          </a:p>
        </p:txBody>
      </p:sp>
      <p:pic>
        <p:nvPicPr>
          <p:cNvPr id="4" name="Picture 2" descr="Tập hợp tuyển tập hình ảnh dấu chấm hỏi đẹp, sáng tạo nhất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3257" y="750093"/>
            <a:ext cx="839967" cy="1115922"/>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0DC34D3B-8908-4266-BBEC-9BF913A67FDF}"/>
              </a:ext>
            </a:extLst>
          </p:cNvPr>
          <p:cNvSpPr txBox="1">
            <a:spLocks/>
          </p:cNvSpPr>
          <p:nvPr/>
        </p:nvSpPr>
        <p:spPr>
          <a:xfrm>
            <a:off x="891169" y="2948528"/>
            <a:ext cx="15773400" cy="4389944"/>
          </a:xfrm>
          <a:prstGeom prst="rect">
            <a:avLst/>
          </a:prstGeom>
        </p:spPr>
        <p:txBody>
          <a:bodyPr vert="horz" lIns="163281" tIns="81642" rIns="163281" bIns="81642" rtlCol="0" anchor="ctr">
            <a:normAutofit lnSpcReduction="10000"/>
          </a:bodyPr>
          <a:lstStyle>
            <a:lvl1pPr algn="ctr" defTabSz="1632819" rtl="0" eaLnBrk="1" latinLnBrk="0" hangingPunct="1">
              <a:spcBef>
                <a:spcPct val="0"/>
              </a:spcBef>
              <a:buNone/>
              <a:defRPr sz="7900" kern="1200">
                <a:solidFill>
                  <a:schemeClr val="tx1"/>
                </a:solidFill>
                <a:latin typeface="+mj-lt"/>
                <a:ea typeface="+mj-ea"/>
                <a:cs typeface="+mj-cs"/>
              </a:defRPr>
            </a:lvl1pPr>
          </a:lstStyle>
          <a:p>
            <a:pPr>
              <a:lnSpc>
                <a:spcPct val="120000"/>
              </a:lnSpc>
            </a:pPr>
            <a:r>
              <a:rPr lang="en-US" sz="4200" dirty="0">
                <a:solidFill>
                  <a:srgbClr val="FF0000"/>
                </a:solidFill>
                <a:latin typeface="Times New Roman" panose="02020603050405020304" pitchFamily="18" charset="0"/>
                <a:cs typeface="Times New Roman" panose="02020603050405020304" pitchFamily="18" charset="0"/>
              </a:rPr>
              <a:t>2.</a:t>
            </a:r>
            <a:r>
              <a:rPr lang="vi-VN" sz="4200" dirty="0">
                <a:solidFill>
                  <a:srgbClr val="FF0000"/>
                </a:solidFill>
                <a:latin typeface="Times New Roman" panose="02020603050405020304" pitchFamily="18" charset="0"/>
                <a:cs typeface="Times New Roman" panose="02020603050405020304" pitchFamily="18" charset="0"/>
              </a:rPr>
              <a:t>Bảng tuần hoàn các nguyên tố hóa học gồm các nguyên tố:</a:t>
            </a:r>
            <a:br>
              <a:rPr lang="en-US" sz="4200" dirty="0">
                <a:solidFill>
                  <a:srgbClr val="FF0000"/>
                </a:solidFill>
                <a:latin typeface="Times New Roman" panose="02020603050405020304" pitchFamily="18" charset="0"/>
                <a:cs typeface="Times New Roman" panose="02020603050405020304" pitchFamily="18" charset="0"/>
              </a:rPr>
            </a:br>
            <a:r>
              <a:rPr lang="vi-VN" sz="4200" dirty="0">
                <a:solidFill>
                  <a:srgbClr val="FF0000"/>
                </a:solidFill>
                <a:latin typeface="Times New Roman" panose="02020603050405020304" pitchFamily="18" charset="0"/>
                <a:cs typeface="Times New Roman" panose="02020603050405020304" pitchFamily="18" charset="0"/>
              </a:rPr>
              <a:t>(Hãy chọn đáp án đúng nhất)</a:t>
            </a:r>
            <a:r>
              <a:rPr lang="en-US" sz="4200" dirty="0">
                <a:solidFill>
                  <a:srgbClr val="FF0000"/>
                </a:solidFill>
                <a:latin typeface="Times New Roman" panose="02020603050405020304" pitchFamily="18" charset="0"/>
                <a:cs typeface="Times New Roman" panose="02020603050405020304" pitchFamily="18" charset="0"/>
              </a:rPr>
              <a:t> </a:t>
            </a:r>
            <a:endParaRPr lang="vi-VN" sz="4200" dirty="0">
              <a:solidFill>
                <a:srgbClr val="FF0000"/>
              </a:solidFill>
              <a:latin typeface="Times New Roman" panose="02020603050405020304" pitchFamily="18" charset="0"/>
              <a:cs typeface="Times New Roman" panose="02020603050405020304" pitchFamily="18" charset="0"/>
            </a:endParaRPr>
          </a:p>
          <a:p>
            <a:pPr>
              <a:lnSpc>
                <a:spcPct val="120000"/>
              </a:lnSpc>
            </a:pPr>
            <a:endParaRPr lang="vi-VN" sz="4200" dirty="0">
              <a:solidFill>
                <a:srgbClr val="FF0000"/>
              </a:solidFill>
              <a:latin typeface="Times New Roman" panose="02020603050405020304" pitchFamily="18" charset="0"/>
              <a:cs typeface="Times New Roman" panose="02020603050405020304" pitchFamily="18" charset="0"/>
            </a:endParaRPr>
          </a:p>
          <a:p>
            <a:pPr>
              <a:lnSpc>
                <a:spcPct val="120000"/>
              </a:lnSpc>
            </a:pPr>
            <a:r>
              <a:rPr lang="en-US" sz="4200" dirty="0">
                <a:latin typeface="Times New Roman" panose="02020603050405020304" pitchFamily="18" charset="0"/>
                <a:cs typeface="Times New Roman" panose="02020603050405020304" pitchFamily="18" charset="0"/>
              </a:rPr>
              <a:t>A. </a:t>
            </a:r>
            <a:r>
              <a:rPr lang="vi-VN" sz="4200" dirty="0">
                <a:latin typeface="Times New Roman" panose="02020603050405020304" pitchFamily="18" charset="0"/>
                <a:cs typeface="Times New Roman" panose="02020603050405020304" pitchFamily="18" charset="0"/>
              </a:rPr>
              <a:t>Kim loại và phi kim</a:t>
            </a:r>
            <a:r>
              <a:rPr lang="en-US" sz="4200" dirty="0">
                <a:latin typeface="Times New Roman" panose="02020603050405020304" pitchFamily="18" charset="0"/>
                <a:cs typeface="Times New Roman" panose="02020603050405020304" pitchFamily="18" charset="0"/>
              </a:rPr>
              <a:t>		B. </a:t>
            </a:r>
            <a:r>
              <a:rPr lang="vi-VN" sz="4200" dirty="0">
                <a:latin typeface="Times New Roman" panose="02020603050405020304" pitchFamily="18" charset="0"/>
                <a:cs typeface="Times New Roman" panose="02020603050405020304" pitchFamily="18" charset="0"/>
              </a:rPr>
              <a:t>Phi kim và khí hiếm</a:t>
            </a:r>
            <a:br>
              <a:rPr lang="en-US" sz="4200" dirty="0">
                <a:latin typeface="Times New Roman" panose="02020603050405020304" pitchFamily="18" charset="0"/>
                <a:cs typeface="Times New Roman" panose="02020603050405020304" pitchFamily="18" charset="0"/>
              </a:rPr>
            </a:br>
            <a:r>
              <a:rPr lang="en-US" sz="4200" dirty="0">
                <a:latin typeface="Times New Roman" panose="02020603050405020304" pitchFamily="18" charset="0"/>
                <a:cs typeface="Times New Roman" panose="02020603050405020304" pitchFamily="18" charset="0"/>
              </a:rPr>
              <a:t>C. </a:t>
            </a:r>
            <a:r>
              <a:rPr lang="vi-VN" sz="4200" dirty="0">
                <a:latin typeface="Times New Roman" panose="02020603050405020304" pitchFamily="18" charset="0"/>
                <a:cs typeface="Times New Roman" panose="02020603050405020304" pitchFamily="18" charset="0"/>
              </a:rPr>
              <a:t>Kim loại và khí hiếm</a:t>
            </a:r>
            <a:r>
              <a:rPr lang="en-US" sz="4200" dirty="0">
                <a:latin typeface="Times New Roman" panose="02020603050405020304" pitchFamily="18" charset="0"/>
                <a:cs typeface="Times New Roman" panose="02020603050405020304" pitchFamily="18" charset="0"/>
              </a:rPr>
              <a:t>		D.</a:t>
            </a:r>
            <a:r>
              <a:rPr lang="vi-VN" sz="4200" dirty="0">
                <a:latin typeface="Times New Roman" panose="02020603050405020304" pitchFamily="18" charset="0"/>
                <a:cs typeface="Times New Roman" panose="02020603050405020304" pitchFamily="18" charset="0"/>
              </a:rPr>
              <a:t>Kim loại, phi kim và khí hiếm.</a:t>
            </a:r>
            <a:br>
              <a:rPr lang="en-US" sz="4200" dirty="0">
                <a:latin typeface="Times New Roman" panose="02020603050405020304" pitchFamily="18" charset="0"/>
                <a:cs typeface="Times New Roman" panose="02020603050405020304" pitchFamily="18" charset="0"/>
              </a:rPr>
            </a:br>
            <a:endParaRPr lang="en-US" sz="4200" dirty="0">
              <a:latin typeface="Times New Roman" panose="02020603050405020304" pitchFamily="18" charset="0"/>
              <a:cs typeface="Times New Roman" panose="02020603050405020304" pitchFamily="18" charset="0"/>
            </a:endParaRPr>
          </a:p>
        </p:txBody>
      </p:sp>
      <p:sp>
        <p:nvSpPr>
          <p:cNvPr id="7" name="Oval 6">
            <a:extLst>
              <a:ext uri="{FF2B5EF4-FFF2-40B4-BE49-F238E27FC236}">
                <a16:creationId xmlns:a16="http://schemas.microsoft.com/office/drawing/2014/main" id="{9E5B8B32-B4C9-4916-9211-DD3413BCB2A5}"/>
              </a:ext>
            </a:extLst>
          </p:cNvPr>
          <p:cNvSpPr/>
          <p:nvPr/>
        </p:nvSpPr>
        <p:spPr>
          <a:xfrm>
            <a:off x="9144000" y="5905500"/>
            <a:ext cx="744582" cy="6741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700" b="1" dirty="0"/>
          </a:p>
        </p:txBody>
      </p:sp>
    </p:spTree>
    <p:extLst>
      <p:ext uri="{BB962C8B-B14F-4D97-AF65-F5344CB8AC3E}">
        <p14:creationId xmlns:p14="http://schemas.microsoft.com/office/powerpoint/2010/main" val="1467024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barn(inVertical)">
                                      <p:cBhvr>
                                        <p:cTn id="15" dur="500"/>
                                        <p:tgtEl>
                                          <p:spTgt spid="6">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80">
                                          <p:stCondLst>
                                            <p:cond delay="0"/>
                                          </p:stCondLst>
                                        </p:cTn>
                                        <p:tgtEl>
                                          <p:spTgt spid="7"/>
                                        </p:tgtEl>
                                      </p:cBhvr>
                                    </p:animEffect>
                                    <p:anim calcmode="lin" valueType="num">
                                      <p:cBhvr>
                                        <p:cTn id="21"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6" dur="26">
                                          <p:stCondLst>
                                            <p:cond delay="650"/>
                                          </p:stCondLst>
                                        </p:cTn>
                                        <p:tgtEl>
                                          <p:spTgt spid="7"/>
                                        </p:tgtEl>
                                      </p:cBhvr>
                                      <p:to x="100000" y="60000"/>
                                    </p:animScale>
                                    <p:animScale>
                                      <p:cBhvr>
                                        <p:cTn id="27" dur="166" decel="50000">
                                          <p:stCondLst>
                                            <p:cond delay="676"/>
                                          </p:stCondLst>
                                        </p:cTn>
                                        <p:tgtEl>
                                          <p:spTgt spid="7"/>
                                        </p:tgtEl>
                                      </p:cBhvr>
                                      <p:to x="100000" y="100000"/>
                                    </p:animScale>
                                    <p:animScale>
                                      <p:cBhvr>
                                        <p:cTn id="28" dur="26">
                                          <p:stCondLst>
                                            <p:cond delay="1312"/>
                                          </p:stCondLst>
                                        </p:cTn>
                                        <p:tgtEl>
                                          <p:spTgt spid="7"/>
                                        </p:tgtEl>
                                      </p:cBhvr>
                                      <p:to x="100000" y="80000"/>
                                    </p:animScale>
                                    <p:animScale>
                                      <p:cBhvr>
                                        <p:cTn id="29" dur="166" decel="50000">
                                          <p:stCondLst>
                                            <p:cond delay="1338"/>
                                          </p:stCondLst>
                                        </p:cTn>
                                        <p:tgtEl>
                                          <p:spTgt spid="7"/>
                                        </p:tgtEl>
                                      </p:cBhvr>
                                      <p:to x="100000" y="100000"/>
                                    </p:animScale>
                                    <p:animScale>
                                      <p:cBhvr>
                                        <p:cTn id="30" dur="26">
                                          <p:stCondLst>
                                            <p:cond delay="1642"/>
                                          </p:stCondLst>
                                        </p:cTn>
                                        <p:tgtEl>
                                          <p:spTgt spid="7"/>
                                        </p:tgtEl>
                                      </p:cBhvr>
                                      <p:to x="100000" y="90000"/>
                                    </p:animScale>
                                    <p:animScale>
                                      <p:cBhvr>
                                        <p:cTn id="31" dur="166" decel="50000">
                                          <p:stCondLst>
                                            <p:cond delay="1668"/>
                                          </p:stCondLst>
                                        </p:cTn>
                                        <p:tgtEl>
                                          <p:spTgt spid="7"/>
                                        </p:tgtEl>
                                      </p:cBhvr>
                                      <p:to x="100000" y="100000"/>
                                    </p:animScale>
                                    <p:animScale>
                                      <p:cBhvr>
                                        <p:cTn id="32" dur="26">
                                          <p:stCondLst>
                                            <p:cond delay="1808"/>
                                          </p:stCondLst>
                                        </p:cTn>
                                        <p:tgtEl>
                                          <p:spTgt spid="7"/>
                                        </p:tgtEl>
                                      </p:cBhvr>
                                      <p:to x="100000" y="95000"/>
                                    </p:animScale>
                                    <p:animScale>
                                      <p:cBhvr>
                                        <p:cTn id="33"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7"/>
          <p:cNvSpPr txBox="1"/>
          <p:nvPr/>
        </p:nvSpPr>
        <p:spPr>
          <a:xfrm rot="711410">
            <a:off x="5928395" y="7126145"/>
            <a:ext cx="9526" cy="615553"/>
          </a:xfrm>
          <a:prstGeom prst="rect">
            <a:avLst/>
          </a:prstGeom>
        </p:spPr>
        <p:txBody>
          <a:bodyPr lIns="0" tIns="0" rIns="0" bIns="0" rtlCol="0" anchor="t">
            <a:spAutoFit/>
          </a:bodyPr>
          <a:lstStyle/>
          <a:p>
            <a:pPr algn="ctr">
              <a:lnSpc>
                <a:spcPts val="4759"/>
              </a:lnSpc>
            </a:pPr>
            <a:endParaRPr/>
          </a:p>
        </p:txBody>
      </p:sp>
      <p:sp>
        <p:nvSpPr>
          <p:cNvPr id="14" name="AutoShape 9"/>
          <p:cNvSpPr/>
          <p:nvPr/>
        </p:nvSpPr>
        <p:spPr>
          <a:xfrm rot="-2549145">
            <a:off x="-21858692" y="5214939"/>
            <a:ext cx="3944976" cy="0"/>
          </a:xfrm>
          <a:prstGeom prst="line">
            <a:avLst/>
          </a:prstGeom>
          <a:ln w="47625" cap="flat">
            <a:solidFill>
              <a:srgbClr val="000000"/>
            </a:solidFill>
            <a:prstDash val="solid"/>
            <a:headEnd type="none" w="sm" len="sm"/>
            <a:tailEnd type="none" w="sm" len="sm"/>
          </a:ln>
        </p:spPr>
      </p:sp>
      <p:sp>
        <p:nvSpPr>
          <p:cNvPr id="16" name="TextBox 12"/>
          <p:cNvSpPr txBox="1"/>
          <p:nvPr/>
        </p:nvSpPr>
        <p:spPr>
          <a:xfrm>
            <a:off x="7592884" y="4760339"/>
            <a:ext cx="112216" cy="615553"/>
          </a:xfrm>
          <a:prstGeom prst="rect">
            <a:avLst/>
          </a:prstGeom>
        </p:spPr>
        <p:txBody>
          <a:bodyPr lIns="0" tIns="0" rIns="0" bIns="0" rtlCol="0" anchor="t">
            <a:spAutoFit/>
          </a:bodyPr>
          <a:lstStyle/>
          <a:p>
            <a:pPr algn="ctr">
              <a:lnSpc>
                <a:spcPts val="4759"/>
              </a:lnSpc>
            </a:pPr>
            <a:r>
              <a:rPr lang="en-US" sz="3400">
                <a:latin typeface="Noto Sans"/>
              </a:rPr>
              <a:t> </a:t>
            </a:r>
          </a:p>
        </p:txBody>
      </p:sp>
      <p:sp>
        <p:nvSpPr>
          <p:cNvPr id="19" name="TextBox 16"/>
          <p:cNvSpPr txBox="1"/>
          <p:nvPr/>
        </p:nvSpPr>
        <p:spPr>
          <a:xfrm>
            <a:off x="6331365" y="6578605"/>
            <a:ext cx="9526" cy="615553"/>
          </a:xfrm>
          <a:prstGeom prst="rect">
            <a:avLst/>
          </a:prstGeom>
        </p:spPr>
        <p:txBody>
          <a:bodyPr lIns="0" tIns="0" rIns="0" bIns="0" rtlCol="0" anchor="t">
            <a:spAutoFit/>
          </a:bodyPr>
          <a:lstStyle/>
          <a:p>
            <a:pPr algn="ctr">
              <a:lnSpc>
                <a:spcPts val="4759"/>
              </a:lnSpc>
            </a:pPr>
            <a:endParaRPr/>
          </a:p>
        </p:txBody>
      </p:sp>
      <p:sp>
        <p:nvSpPr>
          <p:cNvPr id="23" name="TextBox 20"/>
          <p:cNvSpPr txBox="1"/>
          <p:nvPr/>
        </p:nvSpPr>
        <p:spPr>
          <a:xfrm>
            <a:off x="1371600" y="1067020"/>
            <a:ext cx="15169520" cy="4924425"/>
          </a:xfrm>
          <a:prstGeom prst="rect">
            <a:avLst/>
          </a:prstGeom>
        </p:spPr>
        <p:txBody>
          <a:bodyPr lIns="0" tIns="0" rIns="0" bIns="0" rtlCol="0" anchor="t">
            <a:spAutoFit/>
          </a:bodyPr>
          <a:lstStyle/>
          <a:p>
            <a:pPr marL="367022" lvl="1" algn="just">
              <a:lnSpc>
                <a:spcPts val="4759"/>
              </a:lnSpc>
            </a:pPr>
            <a:endParaRPr lang="en-US" sz="4000" dirty="0">
              <a:solidFill>
                <a:srgbClr val="C00000"/>
              </a:solidFill>
              <a:latin typeface="Times Neue Roman"/>
            </a:endParaRPr>
          </a:p>
          <a:p>
            <a:pPr marL="734042" lvl="1" indent="-367020">
              <a:lnSpc>
                <a:spcPts val="4759"/>
              </a:lnSpc>
              <a:buFont typeface="Arial"/>
              <a:buChar char="•"/>
            </a:pPr>
            <a:r>
              <a:rPr lang="en-US" sz="4000" dirty="0" err="1">
                <a:solidFill>
                  <a:srgbClr val="C00000"/>
                </a:solidFill>
                <a:latin typeface="Times Neue Roman"/>
              </a:rPr>
              <a:t>Các</a:t>
            </a:r>
            <a:r>
              <a:rPr lang="en-US" sz="4000" dirty="0">
                <a:solidFill>
                  <a:srgbClr val="C00000"/>
                </a:solidFill>
                <a:latin typeface="Times Neue Roman"/>
              </a:rPr>
              <a:t> </a:t>
            </a:r>
            <a:r>
              <a:rPr lang="en-US" sz="4000" dirty="0" err="1">
                <a:solidFill>
                  <a:srgbClr val="C00000"/>
                </a:solidFill>
                <a:latin typeface="Times Neue Roman"/>
              </a:rPr>
              <a:t>nguyên</a:t>
            </a:r>
            <a:r>
              <a:rPr lang="en-US" sz="4000" dirty="0">
                <a:solidFill>
                  <a:srgbClr val="C00000"/>
                </a:solidFill>
                <a:latin typeface="Times Neue Roman"/>
              </a:rPr>
              <a:t> </a:t>
            </a:r>
            <a:r>
              <a:rPr lang="en-US" sz="4000" dirty="0" err="1">
                <a:solidFill>
                  <a:srgbClr val="C00000"/>
                </a:solidFill>
                <a:latin typeface="Times Neue Roman"/>
              </a:rPr>
              <a:t>tố</a:t>
            </a:r>
            <a:r>
              <a:rPr lang="en-US" sz="4000" dirty="0">
                <a:solidFill>
                  <a:srgbClr val="C00000"/>
                </a:solidFill>
                <a:latin typeface="Times Neue Roman"/>
              </a:rPr>
              <a:t> </a:t>
            </a:r>
            <a:r>
              <a:rPr lang="en-US" sz="4000" dirty="0" err="1">
                <a:solidFill>
                  <a:srgbClr val="C00000"/>
                </a:solidFill>
                <a:latin typeface="Times Neue Roman"/>
              </a:rPr>
              <a:t>khí</a:t>
            </a:r>
            <a:r>
              <a:rPr lang="en-US" sz="4000" dirty="0">
                <a:solidFill>
                  <a:srgbClr val="C00000"/>
                </a:solidFill>
                <a:latin typeface="Times Neue Roman"/>
              </a:rPr>
              <a:t> </a:t>
            </a:r>
            <a:r>
              <a:rPr lang="en-US" sz="4000" dirty="0" err="1">
                <a:solidFill>
                  <a:srgbClr val="C00000"/>
                </a:solidFill>
                <a:latin typeface="Times Neue Roman"/>
              </a:rPr>
              <a:t>hiếm</a:t>
            </a:r>
            <a:r>
              <a:rPr lang="en-US" sz="4000" dirty="0">
                <a:solidFill>
                  <a:srgbClr val="C00000"/>
                </a:solidFill>
                <a:latin typeface="Times Neue Roman"/>
              </a:rPr>
              <a:t> </a:t>
            </a:r>
            <a:r>
              <a:rPr lang="en-US" sz="4000" dirty="0" err="1">
                <a:solidFill>
                  <a:srgbClr val="C00000"/>
                </a:solidFill>
                <a:latin typeface="Times Neue Roman"/>
              </a:rPr>
              <a:t>trong</a:t>
            </a:r>
            <a:r>
              <a:rPr lang="en-US" sz="4000" dirty="0">
                <a:solidFill>
                  <a:srgbClr val="C00000"/>
                </a:solidFill>
                <a:latin typeface="Times Neue Roman"/>
              </a:rPr>
              <a:t> </a:t>
            </a:r>
            <a:r>
              <a:rPr lang="en-US" sz="4000" dirty="0" err="1">
                <a:solidFill>
                  <a:srgbClr val="C00000"/>
                </a:solidFill>
                <a:latin typeface="Times Neue Roman"/>
              </a:rPr>
              <a:t>bảng</a:t>
            </a:r>
            <a:r>
              <a:rPr lang="en-US" sz="4000" dirty="0">
                <a:solidFill>
                  <a:srgbClr val="C00000"/>
                </a:solidFill>
                <a:latin typeface="Times Neue Roman"/>
              </a:rPr>
              <a:t> </a:t>
            </a:r>
            <a:r>
              <a:rPr lang="en-US" sz="4000" dirty="0" err="1">
                <a:solidFill>
                  <a:srgbClr val="C00000"/>
                </a:solidFill>
                <a:latin typeface="Times Neue Roman"/>
              </a:rPr>
              <a:t>tuần</a:t>
            </a:r>
            <a:r>
              <a:rPr lang="en-US" sz="4000" dirty="0">
                <a:solidFill>
                  <a:srgbClr val="C00000"/>
                </a:solidFill>
                <a:latin typeface="Times Neue Roman"/>
              </a:rPr>
              <a:t> </a:t>
            </a:r>
            <a:r>
              <a:rPr lang="en-US" sz="4000" dirty="0" err="1">
                <a:solidFill>
                  <a:srgbClr val="C00000"/>
                </a:solidFill>
                <a:latin typeface="Times Neue Roman"/>
              </a:rPr>
              <a:t>hoàn</a:t>
            </a:r>
            <a:r>
              <a:rPr lang="en-US" sz="4000" dirty="0">
                <a:solidFill>
                  <a:srgbClr val="C00000"/>
                </a:solidFill>
                <a:latin typeface="Times Neue Roman"/>
              </a:rPr>
              <a:t> </a:t>
            </a:r>
            <a:r>
              <a:rPr lang="en-US" sz="4000" dirty="0" err="1">
                <a:solidFill>
                  <a:srgbClr val="C00000"/>
                </a:solidFill>
                <a:latin typeface="Times Neue Roman"/>
              </a:rPr>
              <a:t>được</a:t>
            </a:r>
            <a:r>
              <a:rPr lang="en-US" sz="4000" dirty="0">
                <a:solidFill>
                  <a:srgbClr val="C00000"/>
                </a:solidFill>
                <a:latin typeface="Times Neue Roman"/>
              </a:rPr>
              <a:t> </a:t>
            </a:r>
            <a:r>
              <a:rPr lang="en-US" sz="4000" dirty="0" err="1">
                <a:solidFill>
                  <a:srgbClr val="C00000"/>
                </a:solidFill>
                <a:latin typeface="Times Neue Roman"/>
              </a:rPr>
              <a:t>tô</a:t>
            </a:r>
            <a:r>
              <a:rPr lang="en-US" sz="4000" dirty="0">
                <a:solidFill>
                  <a:srgbClr val="C00000"/>
                </a:solidFill>
                <a:latin typeface="Times Neue Roman"/>
              </a:rPr>
              <a:t> </a:t>
            </a:r>
            <a:r>
              <a:rPr lang="en-US" sz="4000" dirty="0" err="1">
                <a:solidFill>
                  <a:srgbClr val="C00000"/>
                </a:solidFill>
                <a:latin typeface="Times Neue Roman"/>
              </a:rPr>
              <a:t>màu</a:t>
            </a:r>
            <a:r>
              <a:rPr lang="en-US" sz="4000" dirty="0">
                <a:solidFill>
                  <a:srgbClr val="C00000"/>
                </a:solidFill>
                <a:latin typeface="Times Neue Roman"/>
              </a:rPr>
              <a:t> </a:t>
            </a:r>
            <a:r>
              <a:rPr lang="en-US" sz="4000" dirty="0" err="1">
                <a:solidFill>
                  <a:srgbClr val="C00000"/>
                </a:solidFill>
                <a:latin typeface="Times Neue Roman"/>
              </a:rPr>
              <a:t>gì</a:t>
            </a:r>
            <a:r>
              <a:rPr lang="en-US" sz="4000" dirty="0">
                <a:solidFill>
                  <a:srgbClr val="C00000"/>
                </a:solidFill>
                <a:latin typeface="Times Neue Roman"/>
              </a:rPr>
              <a:t>? </a:t>
            </a:r>
            <a:r>
              <a:rPr lang="en-US" sz="4000" dirty="0" err="1">
                <a:solidFill>
                  <a:srgbClr val="C00000"/>
                </a:solidFill>
                <a:latin typeface="Times Neue Roman"/>
              </a:rPr>
              <a:t>thuộc</a:t>
            </a:r>
            <a:r>
              <a:rPr lang="en-US" sz="4000" dirty="0">
                <a:solidFill>
                  <a:srgbClr val="C00000"/>
                </a:solidFill>
                <a:latin typeface="Times Neue Roman"/>
              </a:rPr>
              <a:t> </a:t>
            </a:r>
            <a:r>
              <a:rPr lang="en-US" sz="4000" dirty="0" err="1">
                <a:solidFill>
                  <a:srgbClr val="C00000"/>
                </a:solidFill>
                <a:latin typeface="Times Neue Roman"/>
              </a:rPr>
              <a:t>nhóm</a:t>
            </a:r>
            <a:r>
              <a:rPr lang="en-US" sz="4000" dirty="0">
                <a:solidFill>
                  <a:srgbClr val="C00000"/>
                </a:solidFill>
                <a:latin typeface="Times Neue Roman"/>
              </a:rPr>
              <a:t> </a:t>
            </a:r>
            <a:r>
              <a:rPr lang="en-US" sz="4000" dirty="0" err="1">
                <a:solidFill>
                  <a:srgbClr val="C00000"/>
                </a:solidFill>
                <a:latin typeface="Times Neue Roman"/>
              </a:rPr>
              <a:t>nào</a:t>
            </a:r>
            <a:r>
              <a:rPr lang="en-US" sz="4000" dirty="0">
                <a:solidFill>
                  <a:srgbClr val="C00000"/>
                </a:solidFill>
                <a:latin typeface="Times Neue Roman"/>
              </a:rPr>
              <a:t>?</a:t>
            </a:r>
            <a:endParaRPr lang="vi-VN" sz="4000" dirty="0">
              <a:solidFill>
                <a:srgbClr val="C00000"/>
              </a:solidFill>
              <a:latin typeface="Times Neue Roman"/>
            </a:endParaRPr>
          </a:p>
          <a:p>
            <a:pPr marL="734042" lvl="1" indent="-367020">
              <a:lnSpc>
                <a:spcPts val="4759"/>
              </a:lnSpc>
              <a:buFont typeface="Arial"/>
              <a:buChar char="•"/>
            </a:pPr>
            <a:endParaRPr lang="vi-VN" sz="4000" dirty="0">
              <a:solidFill>
                <a:srgbClr val="C00000"/>
              </a:solidFill>
              <a:latin typeface="Times Neue Roman"/>
            </a:endParaRPr>
          </a:p>
          <a:p>
            <a:pPr marL="367022" lvl="1">
              <a:lnSpc>
                <a:spcPts val="4759"/>
              </a:lnSpc>
            </a:pPr>
            <a:endParaRPr lang="en-US" sz="4000" dirty="0">
              <a:solidFill>
                <a:srgbClr val="C00000"/>
              </a:solidFill>
              <a:latin typeface="Times Neue Roman"/>
            </a:endParaRPr>
          </a:p>
          <a:p>
            <a:pPr marL="734042" lvl="1" indent="-367020">
              <a:lnSpc>
                <a:spcPts val="4759"/>
              </a:lnSpc>
              <a:buFont typeface="Arial"/>
              <a:buChar char="•"/>
            </a:pPr>
            <a:r>
              <a:rPr lang="en-US" sz="4000" dirty="0" err="1">
                <a:solidFill>
                  <a:srgbClr val="0070C0"/>
                </a:solidFill>
                <a:latin typeface="Times Neue Roman"/>
              </a:rPr>
              <a:t>Các</a:t>
            </a:r>
            <a:r>
              <a:rPr lang="en-US" sz="4000" dirty="0">
                <a:solidFill>
                  <a:srgbClr val="0070C0"/>
                </a:solidFill>
                <a:latin typeface="Times Neue Roman"/>
              </a:rPr>
              <a:t> </a:t>
            </a:r>
            <a:r>
              <a:rPr lang="en-US" sz="4000" dirty="0" err="1">
                <a:solidFill>
                  <a:srgbClr val="0070C0"/>
                </a:solidFill>
                <a:latin typeface="Times Neue Roman"/>
              </a:rPr>
              <a:t>nguyên</a:t>
            </a:r>
            <a:r>
              <a:rPr lang="en-US" sz="4000" dirty="0">
                <a:solidFill>
                  <a:srgbClr val="0070C0"/>
                </a:solidFill>
                <a:latin typeface="Times Neue Roman"/>
              </a:rPr>
              <a:t> </a:t>
            </a:r>
            <a:r>
              <a:rPr lang="en-US" sz="4000" dirty="0" err="1">
                <a:solidFill>
                  <a:srgbClr val="0070C0"/>
                </a:solidFill>
                <a:latin typeface="Times Neue Roman"/>
              </a:rPr>
              <a:t>tố</a:t>
            </a:r>
            <a:r>
              <a:rPr lang="en-US" sz="4000" dirty="0">
                <a:solidFill>
                  <a:srgbClr val="0070C0"/>
                </a:solidFill>
                <a:latin typeface="Times Neue Roman"/>
              </a:rPr>
              <a:t> </a:t>
            </a:r>
            <a:r>
              <a:rPr lang="en-US" sz="4000" dirty="0" err="1">
                <a:solidFill>
                  <a:srgbClr val="0070C0"/>
                </a:solidFill>
                <a:latin typeface="Times Neue Roman"/>
              </a:rPr>
              <a:t>khí</a:t>
            </a:r>
            <a:r>
              <a:rPr lang="en-US" sz="4000" dirty="0">
                <a:solidFill>
                  <a:srgbClr val="0070C0"/>
                </a:solidFill>
                <a:latin typeface="Times Neue Roman"/>
              </a:rPr>
              <a:t> </a:t>
            </a:r>
            <a:r>
              <a:rPr lang="en-US" sz="4000" dirty="0" err="1">
                <a:solidFill>
                  <a:srgbClr val="0070C0"/>
                </a:solidFill>
                <a:latin typeface="Times Neue Roman"/>
              </a:rPr>
              <a:t>hiếm</a:t>
            </a:r>
            <a:r>
              <a:rPr lang="en-US" sz="4000" dirty="0">
                <a:solidFill>
                  <a:srgbClr val="0070C0"/>
                </a:solidFill>
                <a:latin typeface="Times Neue Roman"/>
              </a:rPr>
              <a:t> </a:t>
            </a:r>
            <a:r>
              <a:rPr lang="en-US" sz="4000" dirty="0" err="1">
                <a:solidFill>
                  <a:srgbClr val="0070C0"/>
                </a:solidFill>
                <a:latin typeface="Times Neue Roman"/>
              </a:rPr>
              <a:t>trong</a:t>
            </a:r>
            <a:r>
              <a:rPr lang="en-US" sz="4000" dirty="0">
                <a:solidFill>
                  <a:srgbClr val="0070C0"/>
                </a:solidFill>
                <a:latin typeface="Times Neue Roman"/>
              </a:rPr>
              <a:t> </a:t>
            </a:r>
            <a:r>
              <a:rPr lang="en-US" sz="4000" dirty="0" err="1">
                <a:solidFill>
                  <a:srgbClr val="0070C0"/>
                </a:solidFill>
                <a:latin typeface="Times Neue Roman"/>
              </a:rPr>
              <a:t>bảng</a:t>
            </a:r>
            <a:r>
              <a:rPr lang="en-US" sz="4000" dirty="0">
                <a:solidFill>
                  <a:srgbClr val="0070C0"/>
                </a:solidFill>
                <a:latin typeface="Times Neue Roman"/>
              </a:rPr>
              <a:t> </a:t>
            </a:r>
            <a:r>
              <a:rPr lang="en-US" sz="4000" dirty="0" err="1">
                <a:solidFill>
                  <a:srgbClr val="0070C0"/>
                </a:solidFill>
                <a:latin typeface="Times Neue Roman"/>
              </a:rPr>
              <a:t>tuần</a:t>
            </a:r>
            <a:r>
              <a:rPr lang="en-US" sz="4000" dirty="0">
                <a:solidFill>
                  <a:srgbClr val="0070C0"/>
                </a:solidFill>
                <a:latin typeface="Times Neue Roman"/>
              </a:rPr>
              <a:t> </a:t>
            </a:r>
            <a:r>
              <a:rPr lang="en-US" sz="4000" dirty="0" err="1">
                <a:solidFill>
                  <a:srgbClr val="0070C0"/>
                </a:solidFill>
                <a:latin typeface="Times Neue Roman"/>
              </a:rPr>
              <a:t>hoàn</a:t>
            </a:r>
            <a:r>
              <a:rPr lang="en-US" sz="4000" dirty="0">
                <a:solidFill>
                  <a:srgbClr val="0070C0"/>
                </a:solidFill>
                <a:latin typeface="Times Neue Roman"/>
              </a:rPr>
              <a:t> </a:t>
            </a:r>
            <a:r>
              <a:rPr lang="en-US" sz="4000" dirty="0" err="1">
                <a:solidFill>
                  <a:srgbClr val="0070C0"/>
                </a:solidFill>
                <a:latin typeface="Times Neue Roman"/>
              </a:rPr>
              <a:t>được</a:t>
            </a:r>
            <a:r>
              <a:rPr lang="en-US" sz="4000" dirty="0">
                <a:solidFill>
                  <a:srgbClr val="0070C0"/>
                </a:solidFill>
                <a:latin typeface="Times Neue Roman"/>
              </a:rPr>
              <a:t> </a:t>
            </a:r>
            <a:r>
              <a:rPr lang="en-US" sz="4000" dirty="0" err="1">
                <a:solidFill>
                  <a:srgbClr val="0070C0"/>
                </a:solidFill>
                <a:latin typeface="Times Neue Roman"/>
              </a:rPr>
              <a:t>tô</a:t>
            </a:r>
            <a:r>
              <a:rPr lang="en-US" sz="4000" dirty="0">
                <a:solidFill>
                  <a:srgbClr val="0070C0"/>
                </a:solidFill>
                <a:latin typeface="Times Neue Roman"/>
              </a:rPr>
              <a:t> </a:t>
            </a:r>
            <a:r>
              <a:rPr lang="en-US" sz="4000" dirty="0" err="1">
                <a:solidFill>
                  <a:srgbClr val="0070C0"/>
                </a:solidFill>
                <a:latin typeface="Times Neue Roman"/>
              </a:rPr>
              <a:t>màu</a:t>
            </a:r>
            <a:r>
              <a:rPr lang="en-US" sz="4000" dirty="0">
                <a:solidFill>
                  <a:srgbClr val="0070C0"/>
                </a:solidFill>
                <a:latin typeface="Times Neue Roman"/>
              </a:rPr>
              <a:t> cam, </a:t>
            </a:r>
            <a:r>
              <a:rPr lang="en-US" sz="4000" dirty="0" err="1">
                <a:solidFill>
                  <a:srgbClr val="0070C0"/>
                </a:solidFill>
                <a:latin typeface="Times Neue Roman"/>
              </a:rPr>
              <a:t>thuộc</a:t>
            </a:r>
            <a:r>
              <a:rPr lang="en-US" sz="4000" dirty="0">
                <a:solidFill>
                  <a:srgbClr val="0070C0"/>
                </a:solidFill>
                <a:latin typeface="Times Neue Roman"/>
              </a:rPr>
              <a:t> </a:t>
            </a:r>
            <a:r>
              <a:rPr lang="en-US" sz="4000" dirty="0" err="1">
                <a:solidFill>
                  <a:srgbClr val="0070C0"/>
                </a:solidFill>
                <a:latin typeface="Times Neue Roman"/>
              </a:rPr>
              <a:t>nhóm</a:t>
            </a:r>
            <a:r>
              <a:rPr lang="en-US" sz="4000" dirty="0">
                <a:solidFill>
                  <a:srgbClr val="0070C0"/>
                </a:solidFill>
                <a:latin typeface="Times Neue Roman"/>
              </a:rPr>
              <a:t> VIIIA</a:t>
            </a:r>
          </a:p>
          <a:p>
            <a:pPr marL="367022" lvl="1">
              <a:lnSpc>
                <a:spcPts val="4759"/>
              </a:lnSpc>
            </a:pPr>
            <a:endParaRPr lang="en-US" sz="4000" dirty="0">
              <a:solidFill>
                <a:srgbClr val="C00000"/>
              </a:solidFill>
              <a:latin typeface="Times Neue Roman"/>
            </a:endParaRPr>
          </a:p>
        </p:txBody>
      </p:sp>
    </p:spTree>
    <p:extLst>
      <p:ext uri="{BB962C8B-B14F-4D97-AF65-F5344CB8AC3E}">
        <p14:creationId xmlns:p14="http://schemas.microsoft.com/office/powerpoint/2010/main" val="3732514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3">
                                            <p:txEl>
                                              <p:pRg st="1" end="1"/>
                                            </p:txEl>
                                          </p:spTgt>
                                        </p:tgtEl>
                                        <p:attrNameLst>
                                          <p:attrName>style.visibility</p:attrName>
                                        </p:attrNameLst>
                                      </p:cBhvr>
                                      <p:to>
                                        <p:strVal val="visible"/>
                                      </p:to>
                                    </p:set>
                                    <p:animEffect transition="in" filter="wheel(1)">
                                      <p:cBhvr>
                                        <p:cTn id="7" dur="2000"/>
                                        <p:tgtEl>
                                          <p:spTgt spid="2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3">
                                            <p:txEl>
                                              <p:pRg st="4" end="4"/>
                                            </p:txEl>
                                          </p:spTgt>
                                        </p:tgtEl>
                                        <p:attrNameLst>
                                          <p:attrName>style.visibility</p:attrName>
                                        </p:attrNameLst>
                                      </p:cBhvr>
                                      <p:to>
                                        <p:strVal val="visible"/>
                                      </p:to>
                                    </p:set>
                                    <p:animEffect transition="in" filter="wheel(1)">
                                      <p:cBhvr>
                                        <p:cTn id="12" dur="2000"/>
                                        <p:tgtEl>
                                          <p:spTgt spid="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p:cNvGrpSpPr>
          <p:nvPr/>
        </p:nvGrpSpPr>
        <p:grpSpPr bwMode="auto">
          <a:xfrm>
            <a:off x="2835730" y="2493918"/>
            <a:ext cx="1130618" cy="544830"/>
            <a:chOff x="1496" y="238"/>
            <a:chExt cx="1187" cy="571"/>
          </a:xfrm>
        </p:grpSpPr>
        <p:sp>
          <p:nvSpPr>
            <p:cNvPr id="5" name="Freeform 4"/>
            <p:cNvSpPr>
              <a:spLocks/>
            </p:cNvSpPr>
            <p:nvPr/>
          </p:nvSpPr>
          <p:spPr bwMode="auto">
            <a:xfrm>
              <a:off x="1504" y="245"/>
              <a:ext cx="1170" cy="555"/>
            </a:xfrm>
            <a:custGeom>
              <a:avLst/>
              <a:gdLst>
                <a:gd name="T0" fmla="+- 0 1504 1504"/>
                <a:gd name="T1" fmla="*/ T0 w 1170"/>
                <a:gd name="T2" fmla="+- 0 710 246"/>
                <a:gd name="T3" fmla="*/ 710 h 555"/>
                <a:gd name="T4" fmla="+- 0 1504 1504"/>
                <a:gd name="T5" fmla="*/ T4 w 1170"/>
                <a:gd name="T6" fmla="+- 0 494 246"/>
                <a:gd name="T7" fmla="*/ 494 h 555"/>
                <a:gd name="T8" fmla="+- 0 1504 1504"/>
                <a:gd name="T9" fmla="*/ T8 w 1170"/>
                <a:gd name="T10" fmla="+- 0 383 246"/>
                <a:gd name="T11" fmla="*/ 383 h 555"/>
                <a:gd name="T12" fmla="+- 0 1504 1504"/>
                <a:gd name="T13" fmla="*/ T12 w 1170"/>
                <a:gd name="T14" fmla="+- 0 342 246"/>
                <a:gd name="T15" fmla="*/ 342 h 555"/>
                <a:gd name="T16" fmla="+- 0 1532 1504"/>
                <a:gd name="T17" fmla="*/ T16 w 1170"/>
                <a:gd name="T18" fmla="+- 0 272 246"/>
                <a:gd name="T19" fmla="*/ 272 h 555"/>
                <a:gd name="T20" fmla="+- 0 1599 1504"/>
                <a:gd name="T21" fmla="*/ T20 w 1170"/>
                <a:gd name="T22" fmla="+- 0 246 246"/>
                <a:gd name="T23" fmla="*/ 246 h 555"/>
                <a:gd name="T24" fmla="+- 0 2166 1504"/>
                <a:gd name="T25" fmla="*/ T24 w 1170"/>
                <a:gd name="T26" fmla="+- 0 246 246"/>
                <a:gd name="T27" fmla="*/ 246 h 555"/>
                <a:gd name="T28" fmla="+- 0 2457 1504"/>
                <a:gd name="T29" fmla="*/ T28 w 1170"/>
                <a:gd name="T30" fmla="+- 0 246 246"/>
                <a:gd name="T31" fmla="*/ 246 h 555"/>
                <a:gd name="T32" fmla="+- 0 2565 1504"/>
                <a:gd name="T33" fmla="*/ T32 w 1170"/>
                <a:gd name="T34" fmla="+- 0 246 246"/>
                <a:gd name="T35" fmla="*/ 246 h 555"/>
                <a:gd name="T36" fmla="+- 0 2647 1504"/>
                <a:gd name="T37" fmla="*/ T36 w 1170"/>
                <a:gd name="T38" fmla="+- 0 272 246"/>
                <a:gd name="T39" fmla="*/ 272 h 555"/>
                <a:gd name="T40" fmla="+- 0 2674 1504"/>
                <a:gd name="T41" fmla="*/ T40 w 1170"/>
                <a:gd name="T42" fmla="+- 0 336 246"/>
                <a:gd name="T43" fmla="*/ 336 h 555"/>
                <a:gd name="T44" fmla="+- 0 2674 1504"/>
                <a:gd name="T45" fmla="*/ T44 w 1170"/>
                <a:gd name="T46" fmla="+- 0 552 246"/>
                <a:gd name="T47" fmla="*/ 552 h 555"/>
                <a:gd name="T48" fmla="+- 0 2674 1504"/>
                <a:gd name="T49" fmla="*/ T48 w 1170"/>
                <a:gd name="T50" fmla="+- 0 663 246"/>
                <a:gd name="T51" fmla="*/ 663 h 555"/>
                <a:gd name="T52" fmla="+- 0 2674 1504"/>
                <a:gd name="T53" fmla="*/ T52 w 1170"/>
                <a:gd name="T54" fmla="+- 0 704 246"/>
                <a:gd name="T55" fmla="*/ 704 h 555"/>
                <a:gd name="T56" fmla="+- 0 2674 1504"/>
                <a:gd name="T57" fmla="*/ T56 w 1170"/>
                <a:gd name="T58" fmla="+- 0 710 246"/>
                <a:gd name="T59" fmla="*/ 710 h 555"/>
                <a:gd name="T60" fmla="+- 0 2667 1504"/>
                <a:gd name="T61" fmla="*/ T60 w 1170"/>
                <a:gd name="T62" fmla="+- 0 745 246"/>
                <a:gd name="T63" fmla="*/ 745 h 555"/>
                <a:gd name="T64" fmla="+- 0 2647 1504"/>
                <a:gd name="T65" fmla="*/ T64 w 1170"/>
                <a:gd name="T66" fmla="+- 0 773 246"/>
                <a:gd name="T67" fmla="*/ 773 h 555"/>
                <a:gd name="T68" fmla="+- 0 2617 1504"/>
                <a:gd name="T69" fmla="*/ T68 w 1170"/>
                <a:gd name="T70" fmla="+- 0 793 246"/>
                <a:gd name="T71" fmla="*/ 793 h 555"/>
                <a:gd name="T72" fmla="+- 0 2580 1504"/>
                <a:gd name="T73" fmla="*/ T72 w 1170"/>
                <a:gd name="T74" fmla="+- 0 800 246"/>
                <a:gd name="T75" fmla="*/ 800 h 555"/>
                <a:gd name="T76" fmla="+- 0 2013 1504"/>
                <a:gd name="T77" fmla="*/ T76 w 1170"/>
                <a:gd name="T78" fmla="+- 0 800 246"/>
                <a:gd name="T79" fmla="*/ 800 h 555"/>
                <a:gd name="T80" fmla="+- 0 1721 1504"/>
                <a:gd name="T81" fmla="*/ T80 w 1170"/>
                <a:gd name="T82" fmla="+- 0 800 246"/>
                <a:gd name="T83" fmla="*/ 800 h 555"/>
                <a:gd name="T84" fmla="+- 0 1614 1504"/>
                <a:gd name="T85" fmla="*/ T84 w 1170"/>
                <a:gd name="T86" fmla="+- 0 800 246"/>
                <a:gd name="T87" fmla="*/ 800 h 555"/>
                <a:gd name="T88" fmla="+- 0 1532 1504"/>
                <a:gd name="T89" fmla="*/ T88 w 1170"/>
                <a:gd name="T90" fmla="+- 0 773 246"/>
                <a:gd name="T91" fmla="*/ 773 h 555"/>
                <a:gd name="T92" fmla="+- 0 1504 1504"/>
                <a:gd name="T93" fmla="*/ T92 w 1170"/>
                <a:gd name="T94" fmla="+- 0 710 246"/>
                <a:gd name="T95" fmla="*/ 710 h 555"/>
                <a:gd name="T96" fmla="+- 0 1504 1504"/>
                <a:gd name="T97" fmla="*/ T96 w 1170"/>
                <a:gd name="T98" fmla="+- 0 494 246"/>
                <a:gd name="T99" fmla="*/ 494 h 555"/>
                <a:gd name="T100" fmla="+- 0 1504 1504"/>
                <a:gd name="T101" fmla="*/ T100 w 1170"/>
                <a:gd name="T102" fmla="+- 0 383 246"/>
                <a:gd name="T103" fmla="*/ 383 h 555"/>
                <a:gd name="T104" fmla="+- 0 1504 1504"/>
                <a:gd name="T105" fmla="*/ T104 w 1170"/>
                <a:gd name="T106" fmla="+- 0 342 246"/>
                <a:gd name="T107" fmla="*/ 342 h 555"/>
                <a:gd name="T108" fmla="+- 0 1504 1504"/>
                <a:gd name="T109" fmla="*/ T108 w 1170"/>
                <a:gd name="T110" fmla="+- 0 336 246"/>
                <a:gd name="T111" fmla="*/ 336 h 55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Lst>
              <a:rect l="0" t="0" r="r" b="b"/>
              <a:pathLst>
                <a:path w="1170" h="555">
                  <a:moveTo>
                    <a:pt x="0" y="464"/>
                  </a:moveTo>
                  <a:lnTo>
                    <a:pt x="0" y="248"/>
                  </a:lnTo>
                  <a:lnTo>
                    <a:pt x="0" y="137"/>
                  </a:lnTo>
                  <a:lnTo>
                    <a:pt x="0" y="96"/>
                  </a:lnTo>
                  <a:lnTo>
                    <a:pt x="28" y="26"/>
                  </a:lnTo>
                  <a:lnTo>
                    <a:pt x="95" y="0"/>
                  </a:lnTo>
                  <a:lnTo>
                    <a:pt x="662" y="0"/>
                  </a:lnTo>
                  <a:lnTo>
                    <a:pt x="953" y="0"/>
                  </a:lnTo>
                  <a:lnTo>
                    <a:pt x="1061" y="0"/>
                  </a:lnTo>
                  <a:lnTo>
                    <a:pt x="1143" y="26"/>
                  </a:lnTo>
                  <a:lnTo>
                    <a:pt x="1170" y="90"/>
                  </a:lnTo>
                  <a:lnTo>
                    <a:pt x="1170" y="306"/>
                  </a:lnTo>
                  <a:lnTo>
                    <a:pt x="1170" y="417"/>
                  </a:lnTo>
                  <a:lnTo>
                    <a:pt x="1170" y="458"/>
                  </a:lnTo>
                  <a:lnTo>
                    <a:pt x="1170" y="464"/>
                  </a:lnTo>
                  <a:lnTo>
                    <a:pt x="1163" y="499"/>
                  </a:lnTo>
                  <a:lnTo>
                    <a:pt x="1143" y="527"/>
                  </a:lnTo>
                  <a:lnTo>
                    <a:pt x="1113" y="547"/>
                  </a:lnTo>
                  <a:lnTo>
                    <a:pt x="1076" y="554"/>
                  </a:lnTo>
                  <a:lnTo>
                    <a:pt x="509" y="554"/>
                  </a:lnTo>
                  <a:lnTo>
                    <a:pt x="217" y="554"/>
                  </a:lnTo>
                  <a:lnTo>
                    <a:pt x="110" y="554"/>
                  </a:lnTo>
                  <a:lnTo>
                    <a:pt x="28" y="527"/>
                  </a:lnTo>
                  <a:lnTo>
                    <a:pt x="0" y="464"/>
                  </a:lnTo>
                  <a:lnTo>
                    <a:pt x="0" y="248"/>
                  </a:lnTo>
                  <a:lnTo>
                    <a:pt x="0" y="137"/>
                  </a:lnTo>
                  <a:lnTo>
                    <a:pt x="0" y="96"/>
                  </a:lnTo>
                  <a:lnTo>
                    <a:pt x="0" y="90"/>
                  </a:lnTo>
                </a:path>
              </a:pathLst>
            </a:custGeom>
            <a:noFill/>
            <a:ln w="1027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137160" tIns="68580" rIns="137160" bIns="68580" anchor="t" anchorCtr="0" upright="1">
              <a:noAutofit/>
            </a:bodyPr>
            <a:lstStyle/>
            <a:p>
              <a:endParaRPr lang="en-US" sz="4200">
                <a:latin typeface="Times New Roman" panose="02020603050405020304" pitchFamily="18" charset="0"/>
                <a:cs typeface="Times New Roman" panose="02020603050405020304" pitchFamily="18" charset="0"/>
              </a:endParaRP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5" y="402"/>
              <a:ext cx="195"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Group 6"/>
          <p:cNvGrpSpPr>
            <a:grpSpLocks/>
          </p:cNvGrpSpPr>
          <p:nvPr/>
        </p:nvGrpSpPr>
        <p:grpSpPr bwMode="auto">
          <a:xfrm>
            <a:off x="4117795" y="2459628"/>
            <a:ext cx="1275398" cy="544830"/>
            <a:chOff x="2842" y="202"/>
            <a:chExt cx="1339" cy="572"/>
          </a:xfrm>
        </p:grpSpPr>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2" y="479"/>
              <a:ext cx="349" cy="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reeform 8"/>
            <p:cNvSpPr>
              <a:spLocks/>
            </p:cNvSpPr>
            <p:nvPr/>
          </p:nvSpPr>
          <p:spPr bwMode="auto">
            <a:xfrm>
              <a:off x="3173" y="756"/>
              <a:ext cx="677" cy="17"/>
            </a:xfrm>
            <a:custGeom>
              <a:avLst/>
              <a:gdLst>
                <a:gd name="T0" fmla="+- 0 3846 3173"/>
                <a:gd name="T1" fmla="*/ T0 w 677"/>
                <a:gd name="T2" fmla="+- 0 757 757"/>
                <a:gd name="T3" fmla="*/ 757 h 17"/>
                <a:gd name="T4" fmla="+- 0 3177 3173"/>
                <a:gd name="T5" fmla="*/ T4 w 677"/>
                <a:gd name="T6" fmla="+- 0 757 757"/>
                <a:gd name="T7" fmla="*/ 757 h 17"/>
                <a:gd name="T8" fmla="+- 0 3173 3173"/>
                <a:gd name="T9" fmla="*/ T8 w 677"/>
                <a:gd name="T10" fmla="+- 0 760 757"/>
                <a:gd name="T11" fmla="*/ 760 h 17"/>
                <a:gd name="T12" fmla="+- 0 3173 3173"/>
                <a:gd name="T13" fmla="*/ T12 w 677"/>
                <a:gd name="T14" fmla="+- 0 769 757"/>
                <a:gd name="T15" fmla="*/ 769 h 17"/>
                <a:gd name="T16" fmla="+- 0 3177 3173"/>
                <a:gd name="T17" fmla="*/ T16 w 677"/>
                <a:gd name="T18" fmla="+- 0 773 757"/>
                <a:gd name="T19" fmla="*/ 773 h 17"/>
                <a:gd name="T20" fmla="+- 0 3846 3173"/>
                <a:gd name="T21" fmla="*/ T20 w 677"/>
                <a:gd name="T22" fmla="+- 0 773 757"/>
                <a:gd name="T23" fmla="*/ 773 h 17"/>
                <a:gd name="T24" fmla="+- 0 3850 3173"/>
                <a:gd name="T25" fmla="*/ T24 w 677"/>
                <a:gd name="T26" fmla="+- 0 769 757"/>
                <a:gd name="T27" fmla="*/ 769 h 17"/>
                <a:gd name="T28" fmla="+- 0 3850 3173"/>
                <a:gd name="T29" fmla="*/ T28 w 677"/>
                <a:gd name="T30" fmla="+- 0 760 757"/>
                <a:gd name="T31" fmla="*/ 760 h 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677" h="17">
                  <a:moveTo>
                    <a:pt x="673" y="0"/>
                  </a:moveTo>
                  <a:lnTo>
                    <a:pt x="4" y="0"/>
                  </a:lnTo>
                  <a:lnTo>
                    <a:pt x="0" y="3"/>
                  </a:lnTo>
                  <a:lnTo>
                    <a:pt x="0" y="12"/>
                  </a:lnTo>
                  <a:lnTo>
                    <a:pt x="4" y="16"/>
                  </a:lnTo>
                  <a:lnTo>
                    <a:pt x="673" y="16"/>
                  </a:lnTo>
                  <a:lnTo>
                    <a:pt x="677" y="12"/>
                  </a:lnTo>
                  <a:lnTo>
                    <a:pt x="677"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37160" tIns="68580" rIns="137160" bIns="68580" anchor="t" anchorCtr="0" upright="1">
              <a:noAutofit/>
            </a:bodyPr>
            <a:lstStyle/>
            <a:p>
              <a:endParaRPr lang="en-US" sz="4200">
                <a:latin typeface="Times New Roman" panose="02020603050405020304" pitchFamily="18" charset="0"/>
                <a:cs typeface="Times New Roman" panose="02020603050405020304" pitchFamily="18" charset="0"/>
              </a:endParaRPr>
            </a:p>
          </p:txBody>
        </p:sp>
        <p:pic>
          <p:nvPicPr>
            <p:cNvPr id="1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1" y="202"/>
              <a:ext cx="349" cy="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reeform 10"/>
            <p:cNvSpPr>
              <a:spLocks/>
            </p:cNvSpPr>
            <p:nvPr/>
          </p:nvSpPr>
          <p:spPr bwMode="auto">
            <a:xfrm>
              <a:off x="3173" y="203"/>
              <a:ext cx="677" cy="17"/>
            </a:xfrm>
            <a:custGeom>
              <a:avLst/>
              <a:gdLst>
                <a:gd name="T0" fmla="+- 0 3846 3173"/>
                <a:gd name="T1" fmla="*/ T0 w 677"/>
                <a:gd name="T2" fmla="+- 0 203 203"/>
                <a:gd name="T3" fmla="*/ 203 h 17"/>
                <a:gd name="T4" fmla="+- 0 3177 3173"/>
                <a:gd name="T5" fmla="*/ T4 w 677"/>
                <a:gd name="T6" fmla="+- 0 203 203"/>
                <a:gd name="T7" fmla="*/ 203 h 17"/>
                <a:gd name="T8" fmla="+- 0 3173 3173"/>
                <a:gd name="T9" fmla="*/ T8 w 677"/>
                <a:gd name="T10" fmla="+- 0 207 203"/>
                <a:gd name="T11" fmla="*/ 207 h 17"/>
                <a:gd name="T12" fmla="+- 0 3173 3173"/>
                <a:gd name="T13" fmla="*/ T12 w 677"/>
                <a:gd name="T14" fmla="+- 0 216 203"/>
                <a:gd name="T15" fmla="*/ 216 h 17"/>
                <a:gd name="T16" fmla="+- 0 3177 3173"/>
                <a:gd name="T17" fmla="*/ T16 w 677"/>
                <a:gd name="T18" fmla="+- 0 219 203"/>
                <a:gd name="T19" fmla="*/ 219 h 17"/>
                <a:gd name="T20" fmla="+- 0 3846 3173"/>
                <a:gd name="T21" fmla="*/ T20 w 677"/>
                <a:gd name="T22" fmla="+- 0 219 203"/>
                <a:gd name="T23" fmla="*/ 219 h 17"/>
                <a:gd name="T24" fmla="+- 0 3850 3173"/>
                <a:gd name="T25" fmla="*/ T24 w 677"/>
                <a:gd name="T26" fmla="+- 0 216 203"/>
                <a:gd name="T27" fmla="*/ 216 h 17"/>
                <a:gd name="T28" fmla="+- 0 3850 3173"/>
                <a:gd name="T29" fmla="*/ T28 w 677"/>
                <a:gd name="T30" fmla="+- 0 207 203"/>
                <a:gd name="T31" fmla="*/ 207 h 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677" h="17">
                  <a:moveTo>
                    <a:pt x="673" y="0"/>
                  </a:moveTo>
                  <a:lnTo>
                    <a:pt x="4" y="0"/>
                  </a:lnTo>
                  <a:lnTo>
                    <a:pt x="0" y="4"/>
                  </a:lnTo>
                  <a:lnTo>
                    <a:pt x="0" y="13"/>
                  </a:lnTo>
                  <a:lnTo>
                    <a:pt x="4" y="16"/>
                  </a:lnTo>
                  <a:lnTo>
                    <a:pt x="673" y="16"/>
                  </a:lnTo>
                  <a:lnTo>
                    <a:pt x="677" y="13"/>
                  </a:lnTo>
                  <a:lnTo>
                    <a:pt x="677"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37160" tIns="68580" rIns="137160" bIns="68580" anchor="t" anchorCtr="0" upright="1">
              <a:noAutofit/>
            </a:bodyPr>
            <a:lstStyle/>
            <a:p>
              <a:endParaRPr lang="en-US" sz="4200">
                <a:latin typeface="Times New Roman" panose="02020603050405020304" pitchFamily="18" charset="0"/>
                <a:cs typeface="Times New Roman" panose="02020603050405020304" pitchFamily="18" charset="0"/>
              </a:endParaRPr>
            </a:p>
          </p:txBody>
        </p:sp>
        <p:pic>
          <p:nvPicPr>
            <p:cNvPr id="12"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2" y="202"/>
              <a:ext cx="349" cy="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21" y="359"/>
              <a:ext cx="214"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69" y="423"/>
              <a:ext cx="154"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 name="Group 14"/>
          <p:cNvGrpSpPr>
            <a:grpSpLocks/>
          </p:cNvGrpSpPr>
          <p:nvPr/>
        </p:nvGrpSpPr>
        <p:grpSpPr bwMode="auto">
          <a:xfrm>
            <a:off x="5538925" y="2504396"/>
            <a:ext cx="1130618" cy="543878"/>
            <a:chOff x="4334" y="249"/>
            <a:chExt cx="1187" cy="571"/>
          </a:xfrm>
        </p:grpSpPr>
        <p:sp>
          <p:nvSpPr>
            <p:cNvPr id="16" name="Freeform 15"/>
            <p:cNvSpPr>
              <a:spLocks/>
            </p:cNvSpPr>
            <p:nvPr/>
          </p:nvSpPr>
          <p:spPr bwMode="auto">
            <a:xfrm>
              <a:off x="4342" y="256"/>
              <a:ext cx="1170" cy="555"/>
            </a:xfrm>
            <a:custGeom>
              <a:avLst/>
              <a:gdLst>
                <a:gd name="T0" fmla="+- 0 4343 4343"/>
                <a:gd name="T1" fmla="*/ T0 w 1170"/>
                <a:gd name="T2" fmla="+- 0 721 257"/>
                <a:gd name="T3" fmla="*/ 721 h 555"/>
                <a:gd name="T4" fmla="+- 0 4343 4343"/>
                <a:gd name="T5" fmla="*/ T4 w 1170"/>
                <a:gd name="T6" fmla="+- 0 505 257"/>
                <a:gd name="T7" fmla="*/ 505 h 555"/>
                <a:gd name="T8" fmla="+- 0 4343 4343"/>
                <a:gd name="T9" fmla="*/ T8 w 1170"/>
                <a:gd name="T10" fmla="+- 0 394 257"/>
                <a:gd name="T11" fmla="*/ 394 h 555"/>
                <a:gd name="T12" fmla="+- 0 4343 4343"/>
                <a:gd name="T13" fmla="*/ T12 w 1170"/>
                <a:gd name="T14" fmla="+- 0 353 257"/>
                <a:gd name="T15" fmla="*/ 353 h 555"/>
                <a:gd name="T16" fmla="+- 0 4370 4343"/>
                <a:gd name="T17" fmla="*/ T16 w 1170"/>
                <a:gd name="T18" fmla="+- 0 283 257"/>
                <a:gd name="T19" fmla="*/ 283 h 555"/>
                <a:gd name="T20" fmla="+- 0 4437 4343"/>
                <a:gd name="T21" fmla="*/ T20 w 1170"/>
                <a:gd name="T22" fmla="+- 0 257 257"/>
                <a:gd name="T23" fmla="*/ 257 h 555"/>
                <a:gd name="T24" fmla="+- 0 5004 4343"/>
                <a:gd name="T25" fmla="*/ T24 w 1170"/>
                <a:gd name="T26" fmla="+- 0 257 257"/>
                <a:gd name="T27" fmla="*/ 257 h 555"/>
                <a:gd name="T28" fmla="+- 0 5295 4343"/>
                <a:gd name="T29" fmla="*/ T28 w 1170"/>
                <a:gd name="T30" fmla="+- 0 257 257"/>
                <a:gd name="T31" fmla="*/ 257 h 555"/>
                <a:gd name="T32" fmla="+- 0 5403 4343"/>
                <a:gd name="T33" fmla="*/ T32 w 1170"/>
                <a:gd name="T34" fmla="+- 0 257 257"/>
                <a:gd name="T35" fmla="*/ 257 h 555"/>
                <a:gd name="T36" fmla="+- 0 5485 4343"/>
                <a:gd name="T37" fmla="*/ T36 w 1170"/>
                <a:gd name="T38" fmla="+- 0 283 257"/>
                <a:gd name="T39" fmla="*/ 283 h 555"/>
                <a:gd name="T40" fmla="+- 0 5512 4343"/>
                <a:gd name="T41" fmla="*/ T40 w 1170"/>
                <a:gd name="T42" fmla="+- 0 347 257"/>
                <a:gd name="T43" fmla="*/ 347 h 555"/>
                <a:gd name="T44" fmla="+- 0 5512 4343"/>
                <a:gd name="T45" fmla="*/ T44 w 1170"/>
                <a:gd name="T46" fmla="+- 0 563 257"/>
                <a:gd name="T47" fmla="*/ 563 h 555"/>
                <a:gd name="T48" fmla="+- 0 5512 4343"/>
                <a:gd name="T49" fmla="*/ T48 w 1170"/>
                <a:gd name="T50" fmla="+- 0 674 257"/>
                <a:gd name="T51" fmla="*/ 674 h 555"/>
                <a:gd name="T52" fmla="+- 0 5512 4343"/>
                <a:gd name="T53" fmla="*/ T52 w 1170"/>
                <a:gd name="T54" fmla="+- 0 715 257"/>
                <a:gd name="T55" fmla="*/ 715 h 555"/>
                <a:gd name="T56" fmla="+- 0 5512 4343"/>
                <a:gd name="T57" fmla="*/ T56 w 1170"/>
                <a:gd name="T58" fmla="+- 0 721 257"/>
                <a:gd name="T59" fmla="*/ 721 h 555"/>
                <a:gd name="T60" fmla="+- 0 5505 4343"/>
                <a:gd name="T61" fmla="*/ T60 w 1170"/>
                <a:gd name="T62" fmla="+- 0 756 257"/>
                <a:gd name="T63" fmla="*/ 756 h 555"/>
                <a:gd name="T64" fmla="+- 0 5485 4343"/>
                <a:gd name="T65" fmla="*/ T64 w 1170"/>
                <a:gd name="T66" fmla="+- 0 785 257"/>
                <a:gd name="T67" fmla="*/ 785 h 555"/>
                <a:gd name="T68" fmla="+- 0 5455 4343"/>
                <a:gd name="T69" fmla="*/ T68 w 1170"/>
                <a:gd name="T70" fmla="+- 0 804 257"/>
                <a:gd name="T71" fmla="*/ 804 h 555"/>
                <a:gd name="T72" fmla="+- 0 5418 4343"/>
                <a:gd name="T73" fmla="*/ T72 w 1170"/>
                <a:gd name="T74" fmla="+- 0 811 257"/>
                <a:gd name="T75" fmla="*/ 811 h 555"/>
                <a:gd name="T76" fmla="+- 0 4851 4343"/>
                <a:gd name="T77" fmla="*/ T76 w 1170"/>
                <a:gd name="T78" fmla="+- 0 811 257"/>
                <a:gd name="T79" fmla="*/ 811 h 555"/>
                <a:gd name="T80" fmla="+- 0 4559 4343"/>
                <a:gd name="T81" fmla="*/ T80 w 1170"/>
                <a:gd name="T82" fmla="+- 0 811 257"/>
                <a:gd name="T83" fmla="*/ 811 h 555"/>
                <a:gd name="T84" fmla="+- 0 4452 4343"/>
                <a:gd name="T85" fmla="*/ T84 w 1170"/>
                <a:gd name="T86" fmla="+- 0 811 257"/>
                <a:gd name="T87" fmla="*/ 811 h 555"/>
                <a:gd name="T88" fmla="+- 0 4437 4343"/>
                <a:gd name="T89" fmla="*/ T88 w 1170"/>
                <a:gd name="T90" fmla="+- 0 811 257"/>
                <a:gd name="T91" fmla="*/ 811 h 555"/>
                <a:gd name="T92" fmla="+- 0 4400 4343"/>
                <a:gd name="T93" fmla="*/ T92 w 1170"/>
                <a:gd name="T94" fmla="+- 0 804 257"/>
                <a:gd name="T95" fmla="*/ 804 h 555"/>
                <a:gd name="T96" fmla="+- 0 4370 4343"/>
                <a:gd name="T97" fmla="*/ T96 w 1170"/>
                <a:gd name="T98" fmla="+- 0 785 257"/>
                <a:gd name="T99" fmla="*/ 785 h 555"/>
                <a:gd name="T100" fmla="+- 0 4350 4343"/>
                <a:gd name="T101" fmla="*/ T100 w 1170"/>
                <a:gd name="T102" fmla="+- 0 756 257"/>
                <a:gd name="T103" fmla="*/ 756 h 555"/>
                <a:gd name="T104" fmla="+- 0 4343 4343"/>
                <a:gd name="T105" fmla="*/ T104 w 1170"/>
                <a:gd name="T106" fmla="+- 0 721 257"/>
                <a:gd name="T107" fmla="*/ 721 h 555"/>
                <a:gd name="T108" fmla="+- 0 4343 4343"/>
                <a:gd name="T109" fmla="*/ T108 w 1170"/>
                <a:gd name="T110" fmla="+- 0 505 257"/>
                <a:gd name="T111" fmla="*/ 505 h 555"/>
                <a:gd name="T112" fmla="+- 0 4343 4343"/>
                <a:gd name="T113" fmla="*/ T112 w 1170"/>
                <a:gd name="T114" fmla="+- 0 394 257"/>
                <a:gd name="T115" fmla="*/ 394 h 555"/>
                <a:gd name="T116" fmla="+- 0 4343 4343"/>
                <a:gd name="T117" fmla="*/ T116 w 1170"/>
                <a:gd name="T118" fmla="+- 0 353 257"/>
                <a:gd name="T119" fmla="*/ 353 h 555"/>
                <a:gd name="T120" fmla="+- 0 4343 4343"/>
                <a:gd name="T121" fmla="*/ T120 w 1170"/>
                <a:gd name="T122" fmla="+- 0 347 257"/>
                <a:gd name="T123" fmla="*/ 347 h 55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Lst>
              <a:rect l="0" t="0" r="r" b="b"/>
              <a:pathLst>
                <a:path w="1170" h="555">
                  <a:moveTo>
                    <a:pt x="0" y="464"/>
                  </a:moveTo>
                  <a:lnTo>
                    <a:pt x="0" y="248"/>
                  </a:lnTo>
                  <a:lnTo>
                    <a:pt x="0" y="137"/>
                  </a:lnTo>
                  <a:lnTo>
                    <a:pt x="0" y="96"/>
                  </a:lnTo>
                  <a:lnTo>
                    <a:pt x="27" y="26"/>
                  </a:lnTo>
                  <a:lnTo>
                    <a:pt x="94" y="0"/>
                  </a:lnTo>
                  <a:lnTo>
                    <a:pt x="661" y="0"/>
                  </a:lnTo>
                  <a:lnTo>
                    <a:pt x="952" y="0"/>
                  </a:lnTo>
                  <a:lnTo>
                    <a:pt x="1060" y="0"/>
                  </a:lnTo>
                  <a:lnTo>
                    <a:pt x="1142" y="26"/>
                  </a:lnTo>
                  <a:lnTo>
                    <a:pt x="1169" y="90"/>
                  </a:lnTo>
                  <a:lnTo>
                    <a:pt x="1169" y="306"/>
                  </a:lnTo>
                  <a:lnTo>
                    <a:pt x="1169" y="417"/>
                  </a:lnTo>
                  <a:lnTo>
                    <a:pt x="1169" y="458"/>
                  </a:lnTo>
                  <a:lnTo>
                    <a:pt x="1169" y="464"/>
                  </a:lnTo>
                  <a:lnTo>
                    <a:pt x="1162" y="499"/>
                  </a:lnTo>
                  <a:lnTo>
                    <a:pt x="1142" y="528"/>
                  </a:lnTo>
                  <a:lnTo>
                    <a:pt x="1112" y="547"/>
                  </a:lnTo>
                  <a:lnTo>
                    <a:pt x="1075" y="554"/>
                  </a:lnTo>
                  <a:lnTo>
                    <a:pt x="508" y="554"/>
                  </a:lnTo>
                  <a:lnTo>
                    <a:pt x="216" y="554"/>
                  </a:lnTo>
                  <a:lnTo>
                    <a:pt x="109" y="554"/>
                  </a:lnTo>
                  <a:lnTo>
                    <a:pt x="94" y="554"/>
                  </a:lnTo>
                  <a:lnTo>
                    <a:pt x="57" y="547"/>
                  </a:lnTo>
                  <a:lnTo>
                    <a:pt x="27" y="528"/>
                  </a:lnTo>
                  <a:lnTo>
                    <a:pt x="7" y="499"/>
                  </a:lnTo>
                  <a:lnTo>
                    <a:pt x="0" y="464"/>
                  </a:lnTo>
                  <a:lnTo>
                    <a:pt x="0" y="248"/>
                  </a:lnTo>
                  <a:lnTo>
                    <a:pt x="0" y="137"/>
                  </a:lnTo>
                  <a:lnTo>
                    <a:pt x="0" y="96"/>
                  </a:lnTo>
                  <a:lnTo>
                    <a:pt x="0" y="90"/>
                  </a:lnTo>
                </a:path>
              </a:pathLst>
            </a:custGeom>
            <a:noFill/>
            <a:ln w="1027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137160" tIns="68580" rIns="137160" bIns="68580" anchor="t" anchorCtr="0" upright="1">
              <a:noAutofit/>
            </a:bodyPr>
            <a:lstStyle/>
            <a:p>
              <a:endParaRPr lang="en-US" sz="4200">
                <a:latin typeface="Times New Roman" panose="02020603050405020304" pitchFamily="18" charset="0"/>
                <a:cs typeface="Times New Roman" panose="02020603050405020304" pitchFamily="18" charset="0"/>
              </a:endParaRPr>
            </a:p>
          </p:txBody>
        </p:sp>
        <p:pic>
          <p:nvPicPr>
            <p:cNvPr id="17" name="Picture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93" y="413"/>
              <a:ext cx="436"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 name="Group 17"/>
          <p:cNvGrpSpPr>
            <a:grpSpLocks/>
          </p:cNvGrpSpPr>
          <p:nvPr/>
        </p:nvGrpSpPr>
        <p:grpSpPr bwMode="auto">
          <a:xfrm>
            <a:off x="6862900" y="2520589"/>
            <a:ext cx="1138238" cy="526733"/>
            <a:chOff x="5724" y="266"/>
            <a:chExt cx="1195" cy="553"/>
          </a:xfrm>
        </p:grpSpPr>
        <p:sp>
          <p:nvSpPr>
            <p:cNvPr id="19" name="Freeform 18"/>
            <p:cNvSpPr>
              <a:spLocks/>
            </p:cNvSpPr>
            <p:nvPr/>
          </p:nvSpPr>
          <p:spPr bwMode="auto">
            <a:xfrm>
              <a:off x="5732" y="273"/>
              <a:ext cx="1179" cy="537"/>
            </a:xfrm>
            <a:custGeom>
              <a:avLst/>
              <a:gdLst>
                <a:gd name="T0" fmla="+- 0 6910 5732"/>
                <a:gd name="T1" fmla="*/ T0 w 1179"/>
                <a:gd name="T2" fmla="+- 0 811 274"/>
                <a:gd name="T3" fmla="*/ 811 h 537"/>
                <a:gd name="T4" fmla="+- 0 6910 5732"/>
                <a:gd name="T5" fmla="*/ T4 w 1179"/>
                <a:gd name="T6" fmla="+- 0 500 274"/>
                <a:gd name="T7" fmla="*/ 500 h 537"/>
                <a:gd name="T8" fmla="+- 0 6910 5732"/>
                <a:gd name="T9" fmla="*/ T8 w 1179"/>
                <a:gd name="T10" fmla="+- 0 341 274"/>
                <a:gd name="T11" fmla="*/ 341 h 537"/>
                <a:gd name="T12" fmla="+- 0 6910 5732"/>
                <a:gd name="T13" fmla="*/ T12 w 1179"/>
                <a:gd name="T14" fmla="+- 0 282 274"/>
                <a:gd name="T15" fmla="*/ 282 h 537"/>
                <a:gd name="T16" fmla="+- 0 6910 5732"/>
                <a:gd name="T17" fmla="*/ T16 w 1179"/>
                <a:gd name="T18" fmla="+- 0 274 274"/>
                <a:gd name="T19" fmla="*/ 274 h 537"/>
                <a:gd name="T20" fmla="+- 0 6229 5732"/>
                <a:gd name="T21" fmla="*/ T20 w 1179"/>
                <a:gd name="T22" fmla="+- 0 274 274"/>
                <a:gd name="T23" fmla="*/ 274 h 537"/>
                <a:gd name="T24" fmla="+- 0 5879 5732"/>
                <a:gd name="T25" fmla="*/ T24 w 1179"/>
                <a:gd name="T26" fmla="+- 0 274 274"/>
                <a:gd name="T27" fmla="*/ 274 h 537"/>
                <a:gd name="T28" fmla="+- 0 5751 5732"/>
                <a:gd name="T29" fmla="*/ T28 w 1179"/>
                <a:gd name="T30" fmla="+- 0 274 274"/>
                <a:gd name="T31" fmla="*/ 274 h 537"/>
                <a:gd name="T32" fmla="+- 0 5732 5732"/>
                <a:gd name="T33" fmla="*/ T32 w 1179"/>
                <a:gd name="T34" fmla="+- 0 274 274"/>
                <a:gd name="T35" fmla="*/ 274 h 537"/>
                <a:gd name="T36" fmla="+- 0 5732 5732"/>
                <a:gd name="T37" fmla="*/ T36 w 1179"/>
                <a:gd name="T38" fmla="+- 0 584 274"/>
                <a:gd name="T39" fmla="*/ 584 h 537"/>
                <a:gd name="T40" fmla="+- 0 5732 5732"/>
                <a:gd name="T41" fmla="*/ T40 w 1179"/>
                <a:gd name="T42" fmla="+- 0 743 274"/>
                <a:gd name="T43" fmla="*/ 743 h 537"/>
                <a:gd name="T44" fmla="+- 0 5732 5732"/>
                <a:gd name="T45" fmla="*/ T44 w 1179"/>
                <a:gd name="T46" fmla="+- 0 802 274"/>
                <a:gd name="T47" fmla="*/ 802 h 537"/>
                <a:gd name="T48" fmla="+- 0 5732 5732"/>
                <a:gd name="T49" fmla="*/ T48 w 1179"/>
                <a:gd name="T50" fmla="+- 0 811 274"/>
                <a:gd name="T51" fmla="*/ 811 h 537"/>
                <a:gd name="T52" fmla="+- 0 6413 5732"/>
                <a:gd name="T53" fmla="*/ T52 w 1179"/>
                <a:gd name="T54" fmla="+- 0 811 274"/>
                <a:gd name="T55" fmla="*/ 811 h 537"/>
                <a:gd name="T56" fmla="+- 0 6763 5732"/>
                <a:gd name="T57" fmla="*/ T56 w 1179"/>
                <a:gd name="T58" fmla="+- 0 811 274"/>
                <a:gd name="T59" fmla="*/ 811 h 537"/>
                <a:gd name="T60" fmla="+- 0 6892 5732"/>
                <a:gd name="T61" fmla="*/ T60 w 1179"/>
                <a:gd name="T62" fmla="+- 0 811 274"/>
                <a:gd name="T63" fmla="*/ 811 h 537"/>
                <a:gd name="T64" fmla="+- 0 6910 5732"/>
                <a:gd name="T65" fmla="*/ T64 w 1179"/>
                <a:gd name="T66" fmla="+- 0 811 274"/>
                <a:gd name="T67" fmla="*/ 811 h 537"/>
                <a:gd name="T68" fmla="+- 0 6910 5732"/>
                <a:gd name="T69" fmla="*/ T68 w 1179"/>
                <a:gd name="T70" fmla="+- 0 500 274"/>
                <a:gd name="T71" fmla="*/ 500 h 537"/>
                <a:gd name="T72" fmla="+- 0 6910 5732"/>
                <a:gd name="T73" fmla="*/ T72 w 1179"/>
                <a:gd name="T74" fmla="+- 0 341 274"/>
                <a:gd name="T75" fmla="*/ 341 h 537"/>
                <a:gd name="T76" fmla="+- 0 6910 5732"/>
                <a:gd name="T77" fmla="*/ T76 w 1179"/>
                <a:gd name="T78" fmla="+- 0 282 274"/>
                <a:gd name="T79" fmla="*/ 282 h 537"/>
                <a:gd name="T80" fmla="+- 0 6910 5732"/>
                <a:gd name="T81" fmla="*/ T80 w 1179"/>
                <a:gd name="T82" fmla="+- 0 274 274"/>
                <a:gd name="T83" fmla="*/ 274 h 53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1179" h="537">
                  <a:moveTo>
                    <a:pt x="1178" y="537"/>
                  </a:moveTo>
                  <a:lnTo>
                    <a:pt x="1178" y="226"/>
                  </a:lnTo>
                  <a:lnTo>
                    <a:pt x="1178" y="67"/>
                  </a:lnTo>
                  <a:lnTo>
                    <a:pt x="1178" y="8"/>
                  </a:lnTo>
                  <a:lnTo>
                    <a:pt x="1178" y="0"/>
                  </a:lnTo>
                  <a:lnTo>
                    <a:pt x="497" y="0"/>
                  </a:lnTo>
                  <a:lnTo>
                    <a:pt x="147" y="0"/>
                  </a:lnTo>
                  <a:lnTo>
                    <a:pt x="19" y="0"/>
                  </a:lnTo>
                  <a:lnTo>
                    <a:pt x="0" y="0"/>
                  </a:lnTo>
                  <a:lnTo>
                    <a:pt x="0" y="310"/>
                  </a:lnTo>
                  <a:lnTo>
                    <a:pt x="0" y="469"/>
                  </a:lnTo>
                  <a:lnTo>
                    <a:pt x="0" y="528"/>
                  </a:lnTo>
                  <a:lnTo>
                    <a:pt x="0" y="537"/>
                  </a:lnTo>
                  <a:lnTo>
                    <a:pt x="681" y="537"/>
                  </a:lnTo>
                  <a:lnTo>
                    <a:pt x="1031" y="537"/>
                  </a:lnTo>
                  <a:lnTo>
                    <a:pt x="1160" y="537"/>
                  </a:lnTo>
                  <a:lnTo>
                    <a:pt x="1178" y="537"/>
                  </a:lnTo>
                  <a:lnTo>
                    <a:pt x="1178" y="226"/>
                  </a:lnTo>
                  <a:lnTo>
                    <a:pt x="1178" y="67"/>
                  </a:lnTo>
                  <a:lnTo>
                    <a:pt x="1178" y="8"/>
                  </a:lnTo>
                  <a:lnTo>
                    <a:pt x="1178" y="0"/>
                  </a:lnTo>
                </a:path>
              </a:pathLst>
            </a:custGeom>
            <a:noFill/>
            <a:ln w="1027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137160" tIns="68580" rIns="137160" bIns="68580" anchor="t" anchorCtr="0" upright="1">
              <a:noAutofit/>
            </a:bodyPr>
            <a:lstStyle/>
            <a:p>
              <a:endParaRPr lang="en-US" sz="4200">
                <a:latin typeface="Times New Roman" panose="02020603050405020304" pitchFamily="18" charset="0"/>
                <a:cs typeface="Times New Roman" panose="02020603050405020304" pitchFamily="18" charset="0"/>
              </a:endParaRPr>
            </a:p>
          </p:txBody>
        </p:sp>
        <p:pic>
          <p:nvPicPr>
            <p:cNvPr id="20" name="Picture 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75" y="412"/>
              <a:ext cx="22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30" y="486"/>
              <a:ext cx="173"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2" name="Group 21"/>
          <p:cNvGrpSpPr>
            <a:grpSpLocks/>
          </p:cNvGrpSpPr>
          <p:nvPr/>
        </p:nvGrpSpPr>
        <p:grpSpPr bwMode="auto">
          <a:xfrm>
            <a:off x="8156395" y="2492013"/>
            <a:ext cx="1275398" cy="544830"/>
            <a:chOff x="7082" y="236"/>
            <a:chExt cx="1339" cy="572"/>
          </a:xfrm>
        </p:grpSpPr>
        <p:pic>
          <p:nvPicPr>
            <p:cNvPr id="23" name="Picture 2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81" y="512"/>
              <a:ext cx="349" cy="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Freeform 23"/>
            <p:cNvSpPr>
              <a:spLocks/>
            </p:cNvSpPr>
            <p:nvPr/>
          </p:nvSpPr>
          <p:spPr bwMode="auto">
            <a:xfrm>
              <a:off x="7412" y="790"/>
              <a:ext cx="677" cy="17"/>
            </a:xfrm>
            <a:custGeom>
              <a:avLst/>
              <a:gdLst>
                <a:gd name="T0" fmla="+- 0 8085 7412"/>
                <a:gd name="T1" fmla="*/ T0 w 677"/>
                <a:gd name="T2" fmla="+- 0 791 791"/>
                <a:gd name="T3" fmla="*/ 791 h 17"/>
                <a:gd name="T4" fmla="+- 0 7416 7412"/>
                <a:gd name="T5" fmla="*/ T4 w 677"/>
                <a:gd name="T6" fmla="+- 0 791 791"/>
                <a:gd name="T7" fmla="*/ 791 h 17"/>
                <a:gd name="T8" fmla="+- 0 7412 7412"/>
                <a:gd name="T9" fmla="*/ T8 w 677"/>
                <a:gd name="T10" fmla="+- 0 794 791"/>
                <a:gd name="T11" fmla="*/ 794 h 17"/>
                <a:gd name="T12" fmla="+- 0 7412 7412"/>
                <a:gd name="T13" fmla="*/ T12 w 677"/>
                <a:gd name="T14" fmla="+- 0 803 791"/>
                <a:gd name="T15" fmla="*/ 803 h 17"/>
                <a:gd name="T16" fmla="+- 0 7416 7412"/>
                <a:gd name="T17" fmla="*/ T16 w 677"/>
                <a:gd name="T18" fmla="+- 0 807 791"/>
                <a:gd name="T19" fmla="*/ 807 h 17"/>
                <a:gd name="T20" fmla="+- 0 8085 7412"/>
                <a:gd name="T21" fmla="*/ T20 w 677"/>
                <a:gd name="T22" fmla="+- 0 807 791"/>
                <a:gd name="T23" fmla="*/ 807 h 17"/>
                <a:gd name="T24" fmla="+- 0 8089 7412"/>
                <a:gd name="T25" fmla="*/ T24 w 677"/>
                <a:gd name="T26" fmla="+- 0 803 791"/>
                <a:gd name="T27" fmla="*/ 803 h 17"/>
                <a:gd name="T28" fmla="+- 0 8089 7412"/>
                <a:gd name="T29" fmla="*/ T28 w 677"/>
                <a:gd name="T30" fmla="+- 0 794 791"/>
                <a:gd name="T31" fmla="*/ 794 h 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677" h="17">
                  <a:moveTo>
                    <a:pt x="673" y="0"/>
                  </a:moveTo>
                  <a:lnTo>
                    <a:pt x="4" y="0"/>
                  </a:lnTo>
                  <a:lnTo>
                    <a:pt x="0" y="3"/>
                  </a:lnTo>
                  <a:lnTo>
                    <a:pt x="0" y="12"/>
                  </a:lnTo>
                  <a:lnTo>
                    <a:pt x="4" y="16"/>
                  </a:lnTo>
                  <a:lnTo>
                    <a:pt x="673" y="16"/>
                  </a:lnTo>
                  <a:lnTo>
                    <a:pt x="677" y="12"/>
                  </a:lnTo>
                  <a:lnTo>
                    <a:pt x="677"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37160" tIns="68580" rIns="137160" bIns="68580" anchor="t" anchorCtr="0" upright="1">
              <a:noAutofit/>
            </a:bodyPr>
            <a:lstStyle/>
            <a:p>
              <a:endParaRPr lang="en-US" sz="4200">
                <a:latin typeface="Times New Roman" panose="02020603050405020304" pitchFamily="18" charset="0"/>
                <a:cs typeface="Times New Roman" panose="02020603050405020304" pitchFamily="18" charset="0"/>
              </a:endParaRPr>
            </a:p>
          </p:txBody>
        </p:sp>
        <p:pic>
          <p:nvPicPr>
            <p:cNvPr id="25" name="Picture 2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071" y="236"/>
              <a:ext cx="349" cy="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Freeform 25"/>
            <p:cNvSpPr>
              <a:spLocks/>
            </p:cNvSpPr>
            <p:nvPr/>
          </p:nvSpPr>
          <p:spPr bwMode="auto">
            <a:xfrm>
              <a:off x="7412" y="236"/>
              <a:ext cx="677" cy="17"/>
            </a:xfrm>
            <a:custGeom>
              <a:avLst/>
              <a:gdLst>
                <a:gd name="T0" fmla="+- 0 8085 7412"/>
                <a:gd name="T1" fmla="*/ T0 w 677"/>
                <a:gd name="T2" fmla="+- 0 237 237"/>
                <a:gd name="T3" fmla="*/ 237 h 17"/>
                <a:gd name="T4" fmla="+- 0 7416 7412"/>
                <a:gd name="T5" fmla="*/ T4 w 677"/>
                <a:gd name="T6" fmla="+- 0 237 237"/>
                <a:gd name="T7" fmla="*/ 237 h 17"/>
                <a:gd name="T8" fmla="+- 0 7412 7412"/>
                <a:gd name="T9" fmla="*/ T8 w 677"/>
                <a:gd name="T10" fmla="+- 0 241 237"/>
                <a:gd name="T11" fmla="*/ 241 h 17"/>
                <a:gd name="T12" fmla="+- 0 7412 7412"/>
                <a:gd name="T13" fmla="*/ T12 w 677"/>
                <a:gd name="T14" fmla="+- 0 249 237"/>
                <a:gd name="T15" fmla="*/ 249 h 17"/>
                <a:gd name="T16" fmla="+- 0 7416 7412"/>
                <a:gd name="T17" fmla="*/ T16 w 677"/>
                <a:gd name="T18" fmla="+- 0 253 237"/>
                <a:gd name="T19" fmla="*/ 253 h 17"/>
                <a:gd name="T20" fmla="+- 0 8085 7412"/>
                <a:gd name="T21" fmla="*/ T20 w 677"/>
                <a:gd name="T22" fmla="+- 0 253 237"/>
                <a:gd name="T23" fmla="*/ 253 h 17"/>
                <a:gd name="T24" fmla="+- 0 8089 7412"/>
                <a:gd name="T25" fmla="*/ T24 w 677"/>
                <a:gd name="T26" fmla="+- 0 249 237"/>
                <a:gd name="T27" fmla="*/ 249 h 17"/>
                <a:gd name="T28" fmla="+- 0 8089 7412"/>
                <a:gd name="T29" fmla="*/ T28 w 677"/>
                <a:gd name="T30" fmla="+- 0 241 237"/>
                <a:gd name="T31" fmla="*/ 241 h 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677" h="17">
                  <a:moveTo>
                    <a:pt x="673" y="0"/>
                  </a:moveTo>
                  <a:lnTo>
                    <a:pt x="4" y="0"/>
                  </a:lnTo>
                  <a:lnTo>
                    <a:pt x="0" y="4"/>
                  </a:lnTo>
                  <a:lnTo>
                    <a:pt x="0" y="12"/>
                  </a:lnTo>
                  <a:lnTo>
                    <a:pt x="4" y="16"/>
                  </a:lnTo>
                  <a:lnTo>
                    <a:pt x="673" y="16"/>
                  </a:lnTo>
                  <a:lnTo>
                    <a:pt x="677" y="12"/>
                  </a:lnTo>
                  <a:lnTo>
                    <a:pt x="677"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137160" tIns="68580" rIns="137160" bIns="68580" anchor="t" anchorCtr="0" upright="1">
              <a:noAutofit/>
            </a:bodyPr>
            <a:lstStyle/>
            <a:p>
              <a:endParaRPr lang="en-US" sz="4200">
                <a:latin typeface="Times New Roman" panose="02020603050405020304" pitchFamily="18" charset="0"/>
                <a:cs typeface="Times New Roman" panose="02020603050405020304" pitchFamily="18" charset="0"/>
              </a:endParaRPr>
            </a:p>
          </p:txBody>
        </p:sp>
        <p:pic>
          <p:nvPicPr>
            <p:cNvPr id="27" name="Picture 2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81" y="236"/>
              <a:ext cx="349" cy="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584" y="416"/>
              <a:ext cx="358"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9" name="Group 28"/>
          <p:cNvGrpSpPr>
            <a:grpSpLocks/>
          </p:cNvGrpSpPr>
          <p:nvPr/>
        </p:nvGrpSpPr>
        <p:grpSpPr bwMode="auto">
          <a:xfrm>
            <a:off x="9591812" y="2493919"/>
            <a:ext cx="1130618" cy="543878"/>
            <a:chOff x="8589" y="238"/>
            <a:chExt cx="1187" cy="571"/>
          </a:xfrm>
        </p:grpSpPr>
        <p:sp>
          <p:nvSpPr>
            <p:cNvPr id="30" name="Freeform 29"/>
            <p:cNvSpPr>
              <a:spLocks/>
            </p:cNvSpPr>
            <p:nvPr/>
          </p:nvSpPr>
          <p:spPr bwMode="auto">
            <a:xfrm>
              <a:off x="8597" y="245"/>
              <a:ext cx="1170" cy="555"/>
            </a:xfrm>
            <a:custGeom>
              <a:avLst/>
              <a:gdLst>
                <a:gd name="T0" fmla="+- 0 8597 8597"/>
                <a:gd name="T1" fmla="*/ T0 w 1170"/>
                <a:gd name="T2" fmla="+- 0 710 246"/>
                <a:gd name="T3" fmla="*/ 710 h 555"/>
                <a:gd name="T4" fmla="+- 0 8597 8597"/>
                <a:gd name="T5" fmla="*/ T4 w 1170"/>
                <a:gd name="T6" fmla="+- 0 494 246"/>
                <a:gd name="T7" fmla="*/ 494 h 555"/>
                <a:gd name="T8" fmla="+- 0 8597 8597"/>
                <a:gd name="T9" fmla="*/ T8 w 1170"/>
                <a:gd name="T10" fmla="+- 0 383 246"/>
                <a:gd name="T11" fmla="*/ 383 h 555"/>
                <a:gd name="T12" fmla="+- 0 8597 8597"/>
                <a:gd name="T13" fmla="*/ T12 w 1170"/>
                <a:gd name="T14" fmla="+- 0 342 246"/>
                <a:gd name="T15" fmla="*/ 342 h 555"/>
                <a:gd name="T16" fmla="+- 0 8597 8597"/>
                <a:gd name="T17" fmla="*/ T16 w 1170"/>
                <a:gd name="T18" fmla="+- 0 336 246"/>
                <a:gd name="T19" fmla="*/ 336 h 555"/>
                <a:gd name="T20" fmla="+- 0 8605 8597"/>
                <a:gd name="T21" fmla="*/ T20 w 1170"/>
                <a:gd name="T22" fmla="+- 0 301 246"/>
                <a:gd name="T23" fmla="*/ 301 h 555"/>
                <a:gd name="T24" fmla="+- 0 8625 8597"/>
                <a:gd name="T25" fmla="*/ T24 w 1170"/>
                <a:gd name="T26" fmla="+- 0 272 246"/>
                <a:gd name="T27" fmla="*/ 272 h 555"/>
                <a:gd name="T28" fmla="+- 0 8655 8597"/>
                <a:gd name="T29" fmla="*/ T28 w 1170"/>
                <a:gd name="T30" fmla="+- 0 253 246"/>
                <a:gd name="T31" fmla="*/ 253 h 555"/>
                <a:gd name="T32" fmla="+- 0 8691 8597"/>
                <a:gd name="T33" fmla="*/ T32 w 1170"/>
                <a:gd name="T34" fmla="+- 0 246 246"/>
                <a:gd name="T35" fmla="*/ 246 h 555"/>
                <a:gd name="T36" fmla="+- 0 9259 8597"/>
                <a:gd name="T37" fmla="*/ T36 w 1170"/>
                <a:gd name="T38" fmla="+- 0 246 246"/>
                <a:gd name="T39" fmla="*/ 246 h 555"/>
                <a:gd name="T40" fmla="+- 0 9550 8597"/>
                <a:gd name="T41" fmla="*/ T40 w 1170"/>
                <a:gd name="T42" fmla="+- 0 246 246"/>
                <a:gd name="T43" fmla="*/ 246 h 555"/>
                <a:gd name="T44" fmla="+- 0 9657 8597"/>
                <a:gd name="T45" fmla="*/ T44 w 1170"/>
                <a:gd name="T46" fmla="+- 0 246 246"/>
                <a:gd name="T47" fmla="*/ 246 h 555"/>
                <a:gd name="T48" fmla="+- 0 9739 8597"/>
                <a:gd name="T49" fmla="*/ T48 w 1170"/>
                <a:gd name="T50" fmla="+- 0 272 246"/>
                <a:gd name="T51" fmla="*/ 272 h 555"/>
                <a:gd name="T52" fmla="+- 0 9767 8597"/>
                <a:gd name="T53" fmla="*/ T52 w 1170"/>
                <a:gd name="T54" fmla="+- 0 336 246"/>
                <a:gd name="T55" fmla="*/ 336 h 555"/>
                <a:gd name="T56" fmla="+- 0 9767 8597"/>
                <a:gd name="T57" fmla="*/ T56 w 1170"/>
                <a:gd name="T58" fmla="+- 0 552 246"/>
                <a:gd name="T59" fmla="*/ 552 h 555"/>
                <a:gd name="T60" fmla="+- 0 9767 8597"/>
                <a:gd name="T61" fmla="*/ T60 w 1170"/>
                <a:gd name="T62" fmla="+- 0 663 246"/>
                <a:gd name="T63" fmla="*/ 663 h 555"/>
                <a:gd name="T64" fmla="+- 0 9767 8597"/>
                <a:gd name="T65" fmla="*/ T64 w 1170"/>
                <a:gd name="T66" fmla="+- 0 704 246"/>
                <a:gd name="T67" fmla="*/ 704 h 555"/>
                <a:gd name="T68" fmla="+- 0 9767 8597"/>
                <a:gd name="T69" fmla="*/ T68 w 1170"/>
                <a:gd name="T70" fmla="+- 0 710 246"/>
                <a:gd name="T71" fmla="*/ 710 h 555"/>
                <a:gd name="T72" fmla="+- 0 9760 8597"/>
                <a:gd name="T73" fmla="*/ T72 w 1170"/>
                <a:gd name="T74" fmla="+- 0 745 246"/>
                <a:gd name="T75" fmla="*/ 745 h 555"/>
                <a:gd name="T76" fmla="+- 0 9739 8597"/>
                <a:gd name="T77" fmla="*/ T76 w 1170"/>
                <a:gd name="T78" fmla="+- 0 773 246"/>
                <a:gd name="T79" fmla="*/ 773 h 555"/>
                <a:gd name="T80" fmla="+- 0 9709 8597"/>
                <a:gd name="T81" fmla="*/ T80 w 1170"/>
                <a:gd name="T82" fmla="+- 0 793 246"/>
                <a:gd name="T83" fmla="*/ 793 h 555"/>
                <a:gd name="T84" fmla="+- 0 9673 8597"/>
                <a:gd name="T85" fmla="*/ T84 w 1170"/>
                <a:gd name="T86" fmla="+- 0 800 246"/>
                <a:gd name="T87" fmla="*/ 800 h 555"/>
                <a:gd name="T88" fmla="+- 0 9105 8597"/>
                <a:gd name="T89" fmla="*/ T88 w 1170"/>
                <a:gd name="T90" fmla="+- 0 800 246"/>
                <a:gd name="T91" fmla="*/ 800 h 555"/>
                <a:gd name="T92" fmla="+- 0 8814 8597"/>
                <a:gd name="T93" fmla="*/ T92 w 1170"/>
                <a:gd name="T94" fmla="+- 0 800 246"/>
                <a:gd name="T95" fmla="*/ 800 h 555"/>
                <a:gd name="T96" fmla="+- 0 8707 8597"/>
                <a:gd name="T97" fmla="*/ T96 w 1170"/>
                <a:gd name="T98" fmla="+- 0 800 246"/>
                <a:gd name="T99" fmla="*/ 800 h 555"/>
                <a:gd name="T100" fmla="+- 0 8691 8597"/>
                <a:gd name="T101" fmla="*/ T100 w 1170"/>
                <a:gd name="T102" fmla="+- 0 800 246"/>
                <a:gd name="T103" fmla="*/ 800 h 555"/>
                <a:gd name="T104" fmla="+- 0 8655 8597"/>
                <a:gd name="T105" fmla="*/ T104 w 1170"/>
                <a:gd name="T106" fmla="+- 0 793 246"/>
                <a:gd name="T107" fmla="*/ 793 h 555"/>
                <a:gd name="T108" fmla="+- 0 8605 8597"/>
                <a:gd name="T109" fmla="*/ T108 w 1170"/>
                <a:gd name="T110" fmla="+- 0 745 246"/>
                <a:gd name="T111" fmla="*/ 745 h 555"/>
                <a:gd name="T112" fmla="+- 0 8597 8597"/>
                <a:gd name="T113" fmla="*/ T112 w 1170"/>
                <a:gd name="T114" fmla="+- 0 494 246"/>
                <a:gd name="T115" fmla="*/ 494 h 555"/>
                <a:gd name="T116" fmla="+- 0 8597 8597"/>
                <a:gd name="T117" fmla="*/ T116 w 1170"/>
                <a:gd name="T118" fmla="+- 0 383 246"/>
                <a:gd name="T119" fmla="*/ 383 h 555"/>
                <a:gd name="T120" fmla="+- 0 8597 8597"/>
                <a:gd name="T121" fmla="*/ T120 w 1170"/>
                <a:gd name="T122" fmla="+- 0 342 246"/>
                <a:gd name="T123" fmla="*/ 342 h 555"/>
                <a:gd name="T124" fmla="+- 0 8597 8597"/>
                <a:gd name="T125" fmla="*/ T124 w 1170"/>
                <a:gd name="T126" fmla="+- 0 336 246"/>
                <a:gd name="T127" fmla="*/ 336 h 55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1170" h="555">
                  <a:moveTo>
                    <a:pt x="0" y="464"/>
                  </a:moveTo>
                  <a:lnTo>
                    <a:pt x="0" y="248"/>
                  </a:lnTo>
                  <a:lnTo>
                    <a:pt x="0" y="137"/>
                  </a:lnTo>
                  <a:lnTo>
                    <a:pt x="0" y="96"/>
                  </a:lnTo>
                  <a:lnTo>
                    <a:pt x="0" y="90"/>
                  </a:lnTo>
                  <a:lnTo>
                    <a:pt x="8" y="55"/>
                  </a:lnTo>
                  <a:lnTo>
                    <a:pt x="28" y="26"/>
                  </a:lnTo>
                  <a:lnTo>
                    <a:pt x="58" y="7"/>
                  </a:lnTo>
                  <a:lnTo>
                    <a:pt x="94" y="0"/>
                  </a:lnTo>
                  <a:lnTo>
                    <a:pt x="662" y="0"/>
                  </a:lnTo>
                  <a:lnTo>
                    <a:pt x="953" y="0"/>
                  </a:lnTo>
                  <a:lnTo>
                    <a:pt x="1060" y="0"/>
                  </a:lnTo>
                  <a:lnTo>
                    <a:pt x="1142" y="26"/>
                  </a:lnTo>
                  <a:lnTo>
                    <a:pt x="1170" y="90"/>
                  </a:lnTo>
                  <a:lnTo>
                    <a:pt x="1170" y="306"/>
                  </a:lnTo>
                  <a:lnTo>
                    <a:pt x="1170" y="417"/>
                  </a:lnTo>
                  <a:lnTo>
                    <a:pt x="1170" y="458"/>
                  </a:lnTo>
                  <a:lnTo>
                    <a:pt x="1170" y="464"/>
                  </a:lnTo>
                  <a:lnTo>
                    <a:pt x="1163" y="499"/>
                  </a:lnTo>
                  <a:lnTo>
                    <a:pt x="1142" y="527"/>
                  </a:lnTo>
                  <a:lnTo>
                    <a:pt x="1112" y="547"/>
                  </a:lnTo>
                  <a:lnTo>
                    <a:pt x="1076" y="554"/>
                  </a:lnTo>
                  <a:lnTo>
                    <a:pt x="508" y="554"/>
                  </a:lnTo>
                  <a:lnTo>
                    <a:pt x="217" y="554"/>
                  </a:lnTo>
                  <a:lnTo>
                    <a:pt x="110" y="554"/>
                  </a:lnTo>
                  <a:lnTo>
                    <a:pt x="94" y="554"/>
                  </a:lnTo>
                  <a:lnTo>
                    <a:pt x="58" y="547"/>
                  </a:lnTo>
                  <a:lnTo>
                    <a:pt x="8" y="499"/>
                  </a:lnTo>
                  <a:lnTo>
                    <a:pt x="0" y="248"/>
                  </a:lnTo>
                  <a:lnTo>
                    <a:pt x="0" y="137"/>
                  </a:lnTo>
                  <a:lnTo>
                    <a:pt x="0" y="96"/>
                  </a:lnTo>
                  <a:lnTo>
                    <a:pt x="0" y="90"/>
                  </a:lnTo>
                </a:path>
              </a:pathLst>
            </a:custGeom>
            <a:noFill/>
            <a:ln w="1027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137160" tIns="68580" rIns="137160" bIns="68580" anchor="t" anchorCtr="0" upright="1">
              <a:noAutofit/>
            </a:bodyPr>
            <a:lstStyle/>
            <a:p>
              <a:endParaRPr lang="en-US" sz="4200">
                <a:latin typeface="Times New Roman" panose="02020603050405020304" pitchFamily="18" charset="0"/>
                <a:cs typeface="Times New Roman" panose="02020603050405020304" pitchFamily="18" charset="0"/>
              </a:endParaRPr>
            </a:p>
          </p:txBody>
        </p:sp>
        <p:pic>
          <p:nvPicPr>
            <p:cNvPr id="31" name="Picture 3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986" y="416"/>
              <a:ext cx="401"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2" name="Group 31"/>
          <p:cNvGrpSpPr>
            <a:grpSpLocks/>
          </p:cNvGrpSpPr>
          <p:nvPr/>
        </p:nvGrpSpPr>
        <p:grpSpPr bwMode="auto">
          <a:xfrm>
            <a:off x="10868162" y="2506301"/>
            <a:ext cx="1138238" cy="526733"/>
            <a:chOff x="9929" y="251"/>
            <a:chExt cx="1195" cy="553"/>
          </a:xfrm>
        </p:grpSpPr>
        <p:sp>
          <p:nvSpPr>
            <p:cNvPr id="33" name="Freeform 32"/>
            <p:cNvSpPr>
              <a:spLocks/>
            </p:cNvSpPr>
            <p:nvPr/>
          </p:nvSpPr>
          <p:spPr bwMode="auto">
            <a:xfrm>
              <a:off x="9936" y="259"/>
              <a:ext cx="1179" cy="537"/>
            </a:xfrm>
            <a:custGeom>
              <a:avLst/>
              <a:gdLst>
                <a:gd name="T0" fmla="+- 0 11115 9937"/>
                <a:gd name="T1" fmla="*/ T0 w 1179"/>
                <a:gd name="T2" fmla="+- 0 796 259"/>
                <a:gd name="T3" fmla="*/ 796 h 537"/>
                <a:gd name="T4" fmla="+- 0 11115 9937"/>
                <a:gd name="T5" fmla="*/ T4 w 1179"/>
                <a:gd name="T6" fmla="+- 0 486 259"/>
                <a:gd name="T7" fmla="*/ 486 h 537"/>
                <a:gd name="T8" fmla="+- 0 11115 9937"/>
                <a:gd name="T9" fmla="*/ T8 w 1179"/>
                <a:gd name="T10" fmla="+- 0 327 259"/>
                <a:gd name="T11" fmla="*/ 327 h 537"/>
                <a:gd name="T12" fmla="+- 0 11115 9937"/>
                <a:gd name="T13" fmla="*/ T12 w 1179"/>
                <a:gd name="T14" fmla="+- 0 268 259"/>
                <a:gd name="T15" fmla="*/ 268 h 537"/>
                <a:gd name="T16" fmla="+- 0 11115 9937"/>
                <a:gd name="T17" fmla="*/ T16 w 1179"/>
                <a:gd name="T18" fmla="+- 0 259 259"/>
                <a:gd name="T19" fmla="*/ 259 h 537"/>
                <a:gd name="T20" fmla="+- 0 10434 9937"/>
                <a:gd name="T21" fmla="*/ T20 w 1179"/>
                <a:gd name="T22" fmla="+- 0 259 259"/>
                <a:gd name="T23" fmla="*/ 259 h 537"/>
                <a:gd name="T24" fmla="+- 0 10084 9937"/>
                <a:gd name="T25" fmla="*/ T24 w 1179"/>
                <a:gd name="T26" fmla="+- 0 259 259"/>
                <a:gd name="T27" fmla="*/ 259 h 537"/>
                <a:gd name="T28" fmla="+- 0 9955 9937"/>
                <a:gd name="T29" fmla="*/ T28 w 1179"/>
                <a:gd name="T30" fmla="+- 0 259 259"/>
                <a:gd name="T31" fmla="*/ 259 h 537"/>
                <a:gd name="T32" fmla="+- 0 9937 9937"/>
                <a:gd name="T33" fmla="*/ T32 w 1179"/>
                <a:gd name="T34" fmla="+- 0 259 259"/>
                <a:gd name="T35" fmla="*/ 259 h 537"/>
                <a:gd name="T36" fmla="+- 0 9937 9937"/>
                <a:gd name="T37" fmla="*/ T36 w 1179"/>
                <a:gd name="T38" fmla="+- 0 570 259"/>
                <a:gd name="T39" fmla="*/ 570 h 537"/>
                <a:gd name="T40" fmla="+- 0 9937 9937"/>
                <a:gd name="T41" fmla="*/ T40 w 1179"/>
                <a:gd name="T42" fmla="+- 0 729 259"/>
                <a:gd name="T43" fmla="*/ 729 h 537"/>
                <a:gd name="T44" fmla="+- 0 9937 9937"/>
                <a:gd name="T45" fmla="*/ T44 w 1179"/>
                <a:gd name="T46" fmla="+- 0 788 259"/>
                <a:gd name="T47" fmla="*/ 788 h 537"/>
                <a:gd name="T48" fmla="+- 0 9937 9937"/>
                <a:gd name="T49" fmla="*/ T48 w 1179"/>
                <a:gd name="T50" fmla="+- 0 796 259"/>
                <a:gd name="T51" fmla="*/ 796 h 537"/>
                <a:gd name="T52" fmla="+- 0 10618 9937"/>
                <a:gd name="T53" fmla="*/ T52 w 1179"/>
                <a:gd name="T54" fmla="+- 0 796 259"/>
                <a:gd name="T55" fmla="*/ 796 h 537"/>
                <a:gd name="T56" fmla="+- 0 10968 9937"/>
                <a:gd name="T57" fmla="*/ T56 w 1179"/>
                <a:gd name="T58" fmla="+- 0 796 259"/>
                <a:gd name="T59" fmla="*/ 796 h 537"/>
                <a:gd name="T60" fmla="+- 0 11097 9937"/>
                <a:gd name="T61" fmla="*/ T60 w 1179"/>
                <a:gd name="T62" fmla="+- 0 796 259"/>
                <a:gd name="T63" fmla="*/ 796 h 537"/>
                <a:gd name="T64" fmla="+- 0 11115 9937"/>
                <a:gd name="T65" fmla="*/ T64 w 1179"/>
                <a:gd name="T66" fmla="+- 0 796 259"/>
                <a:gd name="T67" fmla="*/ 796 h 537"/>
                <a:gd name="T68" fmla="+- 0 11115 9937"/>
                <a:gd name="T69" fmla="*/ T68 w 1179"/>
                <a:gd name="T70" fmla="+- 0 486 259"/>
                <a:gd name="T71" fmla="*/ 486 h 537"/>
                <a:gd name="T72" fmla="+- 0 11115 9937"/>
                <a:gd name="T73" fmla="*/ T72 w 1179"/>
                <a:gd name="T74" fmla="+- 0 327 259"/>
                <a:gd name="T75" fmla="*/ 327 h 537"/>
                <a:gd name="T76" fmla="+- 0 11115 9937"/>
                <a:gd name="T77" fmla="*/ T76 w 1179"/>
                <a:gd name="T78" fmla="+- 0 268 259"/>
                <a:gd name="T79" fmla="*/ 268 h 537"/>
                <a:gd name="T80" fmla="+- 0 11115 9937"/>
                <a:gd name="T81" fmla="*/ T80 w 1179"/>
                <a:gd name="T82" fmla="+- 0 259 259"/>
                <a:gd name="T83" fmla="*/ 259 h 53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1179" h="537">
                  <a:moveTo>
                    <a:pt x="1178" y="537"/>
                  </a:moveTo>
                  <a:lnTo>
                    <a:pt x="1178" y="227"/>
                  </a:lnTo>
                  <a:lnTo>
                    <a:pt x="1178" y="68"/>
                  </a:lnTo>
                  <a:lnTo>
                    <a:pt x="1178" y="9"/>
                  </a:lnTo>
                  <a:lnTo>
                    <a:pt x="1178" y="0"/>
                  </a:lnTo>
                  <a:lnTo>
                    <a:pt x="497" y="0"/>
                  </a:lnTo>
                  <a:lnTo>
                    <a:pt x="147" y="0"/>
                  </a:lnTo>
                  <a:lnTo>
                    <a:pt x="18" y="0"/>
                  </a:lnTo>
                  <a:lnTo>
                    <a:pt x="0" y="0"/>
                  </a:lnTo>
                  <a:lnTo>
                    <a:pt x="0" y="311"/>
                  </a:lnTo>
                  <a:lnTo>
                    <a:pt x="0" y="470"/>
                  </a:lnTo>
                  <a:lnTo>
                    <a:pt x="0" y="529"/>
                  </a:lnTo>
                  <a:lnTo>
                    <a:pt x="0" y="537"/>
                  </a:lnTo>
                  <a:lnTo>
                    <a:pt x="681" y="537"/>
                  </a:lnTo>
                  <a:lnTo>
                    <a:pt x="1031" y="537"/>
                  </a:lnTo>
                  <a:lnTo>
                    <a:pt x="1160" y="537"/>
                  </a:lnTo>
                  <a:lnTo>
                    <a:pt x="1178" y="537"/>
                  </a:lnTo>
                  <a:lnTo>
                    <a:pt x="1178" y="227"/>
                  </a:lnTo>
                  <a:lnTo>
                    <a:pt x="1178" y="68"/>
                  </a:lnTo>
                  <a:lnTo>
                    <a:pt x="1178" y="9"/>
                  </a:lnTo>
                  <a:lnTo>
                    <a:pt x="1178" y="0"/>
                  </a:lnTo>
                </a:path>
              </a:pathLst>
            </a:custGeom>
            <a:noFill/>
            <a:ln w="1027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137160" tIns="68580" rIns="137160" bIns="68580" anchor="t" anchorCtr="0" upright="1">
              <a:noAutofit/>
            </a:bodyPr>
            <a:lstStyle/>
            <a:p>
              <a:endParaRPr lang="en-US" sz="4200">
                <a:latin typeface="Times New Roman" panose="02020603050405020304" pitchFamily="18" charset="0"/>
                <a:cs typeface="Times New Roman" panose="02020603050405020304" pitchFamily="18" charset="0"/>
              </a:endParaRPr>
            </a:p>
          </p:txBody>
        </p:sp>
        <p:pic>
          <p:nvPicPr>
            <p:cNvPr id="34" name="Picture 3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314" y="396"/>
              <a:ext cx="275"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5" name="Rectangle 32"/>
          <p:cNvSpPr>
            <a:spLocks noChangeArrowheads="1"/>
          </p:cNvSpPr>
          <p:nvPr/>
        </p:nvSpPr>
        <p:spPr bwMode="auto">
          <a:xfrm>
            <a:off x="2213844" y="936974"/>
            <a:ext cx="5445080" cy="1431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37160" tIns="68580" rIns="137160" bIns="68580" numCol="1" anchor="ctr" anchorCtr="0" compatLnSpc="1">
            <a:prstTxWarp prst="textNoShape">
              <a:avLst/>
            </a:prstTxWarp>
            <a:spAutoFit/>
          </a:bodyPr>
          <a:lstStyle/>
          <a:p>
            <a:pPr defTabSz="1371600" eaLnBrk="0" fontAlgn="base" hangingPunct="0">
              <a:spcBef>
                <a:spcPct val="0"/>
              </a:spcBef>
              <a:spcAft>
                <a:spcPct val="0"/>
              </a:spcAft>
            </a:pPr>
            <a:r>
              <a:rPr lang="vi-VN" altLang="en-US" sz="4200" dirty="0">
                <a:solidFill>
                  <a:srgbClr val="FF0000"/>
                </a:solidFill>
                <a:latin typeface="+mj-lt"/>
                <a:ea typeface="Times New Roman" panose="02020603050405020304" pitchFamily="18" charset="0"/>
              </a:rPr>
              <a:t>Cho các nguyên tố sau:</a:t>
            </a:r>
            <a:endParaRPr lang="en-US" altLang="en-US" sz="4200" dirty="0">
              <a:solidFill>
                <a:srgbClr val="FF0000"/>
              </a:solidFill>
              <a:latin typeface="+mj-lt"/>
            </a:endParaRPr>
          </a:p>
          <a:p>
            <a:pPr defTabSz="1371600" eaLnBrk="0" fontAlgn="base" hangingPunct="0">
              <a:spcBef>
                <a:spcPct val="0"/>
              </a:spcBef>
              <a:spcAft>
                <a:spcPct val="0"/>
              </a:spcAft>
            </a:pPr>
            <a:endParaRPr lang="en-US" altLang="en-US" sz="4200" dirty="0">
              <a:latin typeface="Arial" panose="020B0604020202020204" pitchFamily="34" charset="0"/>
            </a:endParaRPr>
          </a:p>
        </p:txBody>
      </p:sp>
      <p:sp>
        <p:nvSpPr>
          <p:cNvPr id="36" name="Rectangle 33"/>
          <p:cNvSpPr>
            <a:spLocks noChangeArrowheads="1"/>
          </p:cNvSpPr>
          <p:nvPr/>
        </p:nvSpPr>
        <p:spPr bwMode="auto">
          <a:xfrm>
            <a:off x="1186579" y="3188120"/>
            <a:ext cx="15577931" cy="5555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7160" tIns="68580" rIns="137160" bIns="68580" numCol="1" anchor="ctr" anchorCtr="0" compatLnSpc="1">
            <a:prstTxWarp prst="textNoShape">
              <a:avLst/>
            </a:prstTxWarp>
            <a:spAutoFit/>
          </a:bodyPr>
          <a:lstStyle>
            <a:lvl1pPr eaLnBrk="0" fontAlgn="base" hangingPunct="0">
              <a:spcBef>
                <a:spcPct val="0"/>
              </a:spcBef>
              <a:spcAft>
                <a:spcPct val="0"/>
              </a:spcAft>
              <a:tabLst>
                <a:tab pos="257175" algn="l"/>
              </a:tabLst>
              <a:defRPr>
                <a:solidFill>
                  <a:schemeClr val="tx1"/>
                </a:solidFill>
                <a:latin typeface="Arial" panose="020B0604020202020204" pitchFamily="34" charset="0"/>
              </a:defRPr>
            </a:lvl1pPr>
            <a:lvl2pPr eaLnBrk="0" fontAlgn="base" hangingPunct="0">
              <a:spcBef>
                <a:spcPct val="0"/>
              </a:spcBef>
              <a:spcAft>
                <a:spcPct val="0"/>
              </a:spcAft>
              <a:tabLst>
                <a:tab pos="257175" algn="l"/>
              </a:tabLst>
              <a:defRPr>
                <a:solidFill>
                  <a:schemeClr val="tx1"/>
                </a:solidFill>
                <a:latin typeface="Arial" panose="020B0604020202020204" pitchFamily="34" charset="0"/>
              </a:defRPr>
            </a:lvl2pPr>
            <a:lvl3pPr eaLnBrk="0" fontAlgn="base" hangingPunct="0">
              <a:spcBef>
                <a:spcPct val="0"/>
              </a:spcBef>
              <a:spcAft>
                <a:spcPct val="0"/>
              </a:spcAft>
              <a:tabLst>
                <a:tab pos="257175" algn="l"/>
              </a:tabLst>
              <a:defRPr>
                <a:solidFill>
                  <a:schemeClr val="tx1"/>
                </a:solidFill>
                <a:latin typeface="Arial" panose="020B0604020202020204" pitchFamily="34" charset="0"/>
              </a:defRPr>
            </a:lvl3pPr>
            <a:lvl4pPr eaLnBrk="0" fontAlgn="base" hangingPunct="0">
              <a:spcBef>
                <a:spcPct val="0"/>
              </a:spcBef>
              <a:spcAft>
                <a:spcPct val="0"/>
              </a:spcAft>
              <a:tabLst>
                <a:tab pos="257175" algn="l"/>
              </a:tabLst>
              <a:defRPr>
                <a:solidFill>
                  <a:schemeClr val="tx1"/>
                </a:solidFill>
                <a:latin typeface="Arial" panose="020B0604020202020204" pitchFamily="34" charset="0"/>
              </a:defRPr>
            </a:lvl4pPr>
            <a:lvl5pPr eaLnBrk="0" fontAlgn="base" hangingPunct="0">
              <a:spcBef>
                <a:spcPct val="0"/>
              </a:spcBef>
              <a:spcAft>
                <a:spcPct val="0"/>
              </a:spcAft>
              <a:tabLst>
                <a:tab pos="257175" algn="l"/>
              </a:tabLst>
              <a:defRPr>
                <a:solidFill>
                  <a:schemeClr val="tx1"/>
                </a:solidFill>
                <a:latin typeface="Arial" panose="020B0604020202020204" pitchFamily="34" charset="0"/>
              </a:defRPr>
            </a:lvl5pPr>
            <a:lvl6pPr eaLnBrk="0" fontAlgn="base" hangingPunct="0">
              <a:spcBef>
                <a:spcPct val="0"/>
              </a:spcBef>
              <a:spcAft>
                <a:spcPct val="0"/>
              </a:spcAft>
              <a:tabLst>
                <a:tab pos="257175" algn="l"/>
              </a:tabLst>
              <a:defRPr>
                <a:solidFill>
                  <a:schemeClr val="tx1"/>
                </a:solidFill>
                <a:latin typeface="Arial" panose="020B0604020202020204" pitchFamily="34" charset="0"/>
              </a:defRPr>
            </a:lvl6pPr>
            <a:lvl7pPr eaLnBrk="0" fontAlgn="base" hangingPunct="0">
              <a:spcBef>
                <a:spcPct val="0"/>
              </a:spcBef>
              <a:spcAft>
                <a:spcPct val="0"/>
              </a:spcAft>
              <a:tabLst>
                <a:tab pos="257175" algn="l"/>
              </a:tabLst>
              <a:defRPr>
                <a:solidFill>
                  <a:schemeClr val="tx1"/>
                </a:solidFill>
                <a:latin typeface="Arial" panose="020B0604020202020204" pitchFamily="34" charset="0"/>
              </a:defRPr>
            </a:lvl7pPr>
            <a:lvl8pPr eaLnBrk="0" fontAlgn="base" hangingPunct="0">
              <a:spcBef>
                <a:spcPct val="0"/>
              </a:spcBef>
              <a:spcAft>
                <a:spcPct val="0"/>
              </a:spcAft>
              <a:tabLst>
                <a:tab pos="257175" algn="l"/>
              </a:tabLst>
              <a:defRPr>
                <a:solidFill>
                  <a:schemeClr val="tx1"/>
                </a:solidFill>
                <a:latin typeface="Arial" panose="020B0604020202020204" pitchFamily="34" charset="0"/>
              </a:defRPr>
            </a:lvl8pPr>
            <a:lvl9pPr eaLnBrk="0" fontAlgn="base" hangingPunct="0">
              <a:spcBef>
                <a:spcPct val="0"/>
              </a:spcBef>
              <a:spcAft>
                <a:spcPct val="0"/>
              </a:spcAft>
              <a:tabLst>
                <a:tab pos="257175" algn="l"/>
              </a:tabLst>
              <a:defRPr>
                <a:solidFill>
                  <a:schemeClr val="tx1"/>
                </a:solidFill>
                <a:latin typeface="Arial" panose="020B0604020202020204" pitchFamily="34" charset="0"/>
              </a:defRPr>
            </a:lvl9pPr>
          </a:lstStyle>
          <a:p>
            <a:pPr algn="just" defTabSz="1371600">
              <a:tabLst>
                <a:tab pos="385763" algn="l"/>
              </a:tabLst>
            </a:pPr>
            <a:r>
              <a:rPr lang="en-US" altLang="en-US" sz="40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altLang="en-US" sz="40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Sử dụng bảng tuần hoàn, hãy cho biết trong các nguyên tố trên, </a:t>
            </a:r>
            <a:endParaRPr lang="en-US" altLang="en-US" sz="40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defTabSz="1371600">
              <a:tabLst>
                <a:tab pos="385763" algn="l"/>
              </a:tabLst>
            </a:pPr>
            <a:r>
              <a:rPr lang="vi-VN" altLang="en-US" sz="40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nguyên tố nào là kim loại, nguyên tố nào là phi kim.</a:t>
            </a:r>
          </a:p>
          <a:p>
            <a:pPr algn="just" defTabSz="1371600">
              <a:tabLst>
                <a:tab pos="385763" algn="l"/>
              </a:tabLst>
            </a:pPr>
            <a:endParaRPr lang="vi-VN" altLang="en-US" sz="40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defTabSz="1371600">
              <a:tabLst>
                <a:tab pos="385763" algn="l"/>
              </a:tabLst>
            </a:pPr>
            <a:endParaRPr lang="vi-VN" altLang="en-US" sz="40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vi-VN" sz="3200" b="1" dirty="0">
                <a:cs typeface="Times New Roman" panose="02020603050405020304" pitchFamily="18" charset="0"/>
              </a:rPr>
              <a:t>Dựa vào bảng tuần hoàn ta xác định được :</a:t>
            </a:r>
          </a:p>
          <a:p>
            <a:r>
              <a:rPr lang="vi-VN" sz="3200" dirty="0">
                <a:cs typeface="Times New Roman" panose="02020603050405020304" pitchFamily="18" charset="0"/>
              </a:rPr>
              <a:t>-Nguyên tố kim loại: Ba, Rb, Cu, Fe.</a:t>
            </a:r>
            <a:endParaRPr lang="en-US" sz="3200" dirty="0">
              <a:cs typeface="Times New Roman" panose="02020603050405020304" pitchFamily="18" charset="0"/>
            </a:endParaRPr>
          </a:p>
          <a:p>
            <a:r>
              <a:rPr lang="en-US" sz="3200" dirty="0"/>
              <a:t>-</a:t>
            </a:r>
            <a:r>
              <a:rPr lang="vi-VN" sz="3200" dirty="0"/>
              <a:t>Nguyên tố phi kim: P, Si.</a:t>
            </a:r>
            <a:endParaRPr lang="en-US" sz="3200" dirty="0"/>
          </a:p>
          <a:p>
            <a:r>
              <a:rPr lang="en-US" sz="3200" dirty="0"/>
              <a:t>-</a:t>
            </a:r>
            <a:r>
              <a:rPr lang="vi-VN" sz="3200" dirty="0"/>
              <a:t>Ngoài ra nguyên tố Ne là khí hiếm.</a:t>
            </a:r>
            <a:endParaRPr lang="en-US" sz="3200" dirty="0"/>
          </a:p>
          <a:p>
            <a:pPr algn="just" defTabSz="1371600">
              <a:tabLst>
                <a:tab pos="385763" algn="l"/>
              </a:tabLst>
            </a:pPr>
            <a:endParaRPr lang="vi-VN" altLang="en-US" sz="3200" dirty="0">
              <a:solidFill>
                <a:schemeClr val="tx2">
                  <a:lumMod val="50000"/>
                </a:schemeClr>
              </a:solidFill>
              <a:latin typeface="Times New Roman" panose="02020603050405020304" pitchFamily="18" charset="0"/>
              <a:cs typeface="Times New Roman" panose="02020603050405020304" pitchFamily="18" charset="0"/>
            </a:endParaRPr>
          </a:p>
          <a:p>
            <a:pPr algn="just" defTabSz="1371600">
              <a:tabLst>
                <a:tab pos="385763" algn="l"/>
              </a:tabLst>
            </a:pPr>
            <a:endParaRPr lang="en-US" altLang="en-US" sz="3200" dirty="0">
              <a:solidFill>
                <a:schemeClr val="tx2">
                  <a:lumMod val="50000"/>
                </a:schemeClr>
              </a:solidFill>
              <a:latin typeface="Times New Roman" panose="02020603050405020304" pitchFamily="18" charset="0"/>
              <a:cs typeface="Times New Roman" panose="02020603050405020304" pitchFamily="18" charset="0"/>
            </a:endParaRPr>
          </a:p>
        </p:txBody>
      </p:sp>
      <p:pic>
        <p:nvPicPr>
          <p:cNvPr id="37" name="Picture 2" descr="Tập hợp tuyển tập hình ảnh dấu chấm hỏi đẹp, sáng tạo nhất ..."/>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999105" y="783383"/>
            <a:ext cx="839967" cy="1115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141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6">
                                            <p:txEl>
                                              <p:pRg st="4" end="4"/>
                                            </p:txEl>
                                          </p:spTgt>
                                        </p:tgtEl>
                                        <p:attrNameLst>
                                          <p:attrName>style.visibility</p:attrName>
                                        </p:attrNameLst>
                                      </p:cBhvr>
                                      <p:to>
                                        <p:strVal val="visible"/>
                                      </p:to>
                                    </p:set>
                                    <p:animEffect transition="in" filter="barn(inVertical)">
                                      <p:cBhvr>
                                        <p:cTn id="7" dur="500"/>
                                        <p:tgtEl>
                                          <p:spTgt spid="36">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6">
                                            <p:txEl>
                                              <p:pRg st="5" end="5"/>
                                            </p:txEl>
                                          </p:spTgt>
                                        </p:tgtEl>
                                        <p:attrNameLst>
                                          <p:attrName>style.visibility</p:attrName>
                                        </p:attrNameLst>
                                      </p:cBhvr>
                                      <p:to>
                                        <p:strVal val="visible"/>
                                      </p:to>
                                    </p:set>
                                    <p:animEffect transition="in" filter="barn(inVertical)">
                                      <p:cBhvr>
                                        <p:cTn id="12" dur="500"/>
                                        <p:tgtEl>
                                          <p:spTgt spid="36">
                                            <p:txEl>
                                              <p:pRg st="5" end="5"/>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6">
                                            <p:txEl>
                                              <p:pRg st="6" end="6"/>
                                            </p:txEl>
                                          </p:spTgt>
                                        </p:tgtEl>
                                        <p:attrNameLst>
                                          <p:attrName>style.visibility</p:attrName>
                                        </p:attrNameLst>
                                      </p:cBhvr>
                                      <p:to>
                                        <p:strVal val="visible"/>
                                      </p:to>
                                    </p:set>
                                    <p:animEffect transition="in" filter="barn(inVertical)">
                                      <p:cBhvr>
                                        <p:cTn id="15" dur="500"/>
                                        <p:tgtEl>
                                          <p:spTgt spid="36">
                                            <p:txEl>
                                              <p:pRg st="6" end="6"/>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6">
                                            <p:txEl>
                                              <p:pRg st="7" end="7"/>
                                            </p:txEl>
                                          </p:spTgt>
                                        </p:tgtEl>
                                        <p:attrNameLst>
                                          <p:attrName>style.visibility</p:attrName>
                                        </p:attrNameLst>
                                      </p:cBhvr>
                                      <p:to>
                                        <p:strVal val="visible"/>
                                      </p:to>
                                    </p:set>
                                    <p:animEffect transition="in" filter="barn(inVertical)">
                                      <p:cBhvr>
                                        <p:cTn id="18" dur="500"/>
                                        <p:tgtEl>
                                          <p:spTgt spid="3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7990" y="2476499"/>
            <a:ext cx="17210598" cy="6948351"/>
          </a:xfrm>
        </p:spPr>
        <p:txBody>
          <a:bodyPr>
            <a:normAutofit fontScale="25000" lnSpcReduction="20000"/>
          </a:bodyPr>
          <a:lstStyle/>
          <a:p>
            <a:pPr marL="0" indent="0">
              <a:buNone/>
            </a:pPr>
            <a:r>
              <a:rPr lang="en-US" sz="16000" b="1" dirty="0">
                <a:latin typeface="+mj-lt"/>
              </a:rPr>
              <a:t>*</a:t>
            </a:r>
            <a:r>
              <a:rPr lang="vi-VN" sz="16000" b="1" dirty="0">
                <a:latin typeface="+mj-lt"/>
              </a:rPr>
              <a:t>Ứng dụng trong đời sống của một nguyên tố trong số các nguyên tố trên:</a:t>
            </a:r>
            <a:endParaRPr lang="en-US" sz="16000" b="1" dirty="0">
              <a:latin typeface="+mj-lt"/>
            </a:endParaRPr>
          </a:p>
          <a:p>
            <a:pPr marL="0" indent="0">
              <a:buNone/>
            </a:pPr>
            <a:r>
              <a:rPr lang="en-US" sz="16000" dirty="0">
                <a:latin typeface="+mj-lt"/>
              </a:rPr>
              <a:t>- </a:t>
            </a:r>
            <a:r>
              <a:rPr lang="vi-VN" sz="16000" dirty="0">
                <a:latin typeface="+mj-lt"/>
              </a:rPr>
              <a:t>Copper (Cu): làm lõi dây dẫn điện, que hàn đồng, đúc tượng, nam châm điện từ, các động cơ máy móc,…</a:t>
            </a:r>
            <a:endParaRPr lang="en-US" sz="16000" dirty="0">
              <a:latin typeface="+mj-lt"/>
            </a:endParaRPr>
          </a:p>
          <a:p>
            <a:pPr marL="0" indent="0">
              <a:buNone/>
            </a:pPr>
            <a:r>
              <a:rPr lang="en-US" sz="16000" dirty="0">
                <a:latin typeface="+mj-lt"/>
              </a:rPr>
              <a:t>- </a:t>
            </a:r>
            <a:r>
              <a:rPr lang="vi-VN" sz="16000" dirty="0">
                <a:latin typeface="+mj-lt"/>
              </a:rPr>
              <a:t>Iron (Fe): Dùng để chế tạo các đồ dùng gia đình như dao, kéo, bàn ghế, máy giặt, bồn rửa bát; xây dựng công trình (nhà, cầu, đường sắt,…); khung xe (xe máy, xe đạp, ô tô,…);…</a:t>
            </a:r>
            <a:endParaRPr lang="en-US" sz="16000" dirty="0">
              <a:latin typeface="+mj-lt"/>
            </a:endParaRPr>
          </a:p>
          <a:p>
            <a:pPr marL="0" indent="0">
              <a:buNone/>
            </a:pPr>
            <a:r>
              <a:rPr lang="en-US" sz="16000" dirty="0">
                <a:latin typeface="+mj-lt"/>
              </a:rPr>
              <a:t>- </a:t>
            </a:r>
            <a:r>
              <a:rPr lang="vi-VN" sz="16000" dirty="0">
                <a:latin typeface="+mj-lt"/>
              </a:rPr>
              <a:t>Silicon (Si): là thành phần cơ bản tạo nên thủy tinh, ngoài ra được dùng làm chất bán dẫn trong các linh kiện điện tử, thành phần cấu tạo nên thép, gạch, xi măng,...</a:t>
            </a:r>
            <a:endParaRPr lang="en-US" sz="16000" dirty="0">
              <a:latin typeface="+mj-lt"/>
            </a:endParaRPr>
          </a:p>
          <a:p>
            <a:pPr marL="0" indent="0">
              <a:buNone/>
            </a:pPr>
            <a:r>
              <a:rPr lang="en-US" sz="16000" dirty="0">
                <a:latin typeface="+mj-lt"/>
              </a:rPr>
              <a:t>- </a:t>
            </a:r>
            <a:r>
              <a:rPr lang="vi-VN" sz="16000" dirty="0">
                <a:latin typeface="+mj-lt"/>
              </a:rPr>
              <a:t>Phosphorus (P): là nguyên liệu để sản xuất diêm, các loại thuốc súng, bom, đạn khói, phân bón,..</a:t>
            </a:r>
            <a:endParaRPr lang="en-US" sz="16000" dirty="0">
              <a:latin typeface="+mj-lt"/>
            </a:endParaRPr>
          </a:p>
          <a:p>
            <a:endParaRPr lang="en-US" dirty="0">
              <a:latin typeface="+mj-lt"/>
            </a:endParaRPr>
          </a:p>
        </p:txBody>
      </p:sp>
      <p:sp>
        <p:nvSpPr>
          <p:cNvPr id="2" name="Rectangle 1">
            <a:extLst>
              <a:ext uri="{FF2B5EF4-FFF2-40B4-BE49-F238E27FC236}">
                <a16:creationId xmlns:a16="http://schemas.microsoft.com/office/drawing/2014/main" id="{9143D8A8-8497-4A95-BA85-A4D0A169AE00}"/>
              </a:ext>
            </a:extLst>
          </p:cNvPr>
          <p:cNvSpPr/>
          <p:nvPr/>
        </p:nvSpPr>
        <p:spPr>
          <a:xfrm>
            <a:off x="1981200" y="538984"/>
            <a:ext cx="15163800" cy="1323439"/>
          </a:xfrm>
          <a:prstGeom prst="rect">
            <a:avLst/>
          </a:prstGeom>
        </p:spPr>
        <p:txBody>
          <a:bodyPr wrap="square">
            <a:spAutoFit/>
          </a:bodyPr>
          <a:lstStyle/>
          <a:p>
            <a:pPr algn="just" defTabSz="1371600">
              <a:tabLst>
                <a:tab pos="385763" algn="l"/>
              </a:tabLst>
            </a:pPr>
            <a:r>
              <a:rPr lang="vi-VN" altLang="en-US" sz="40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altLang="en-US" sz="40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altLang="en-US" sz="40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Nêu ứng dụng trong đời sống của một nguyên tố trong số </a:t>
            </a:r>
            <a:endParaRPr lang="en-US" altLang="en-US" sz="40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defTabSz="1371600">
              <a:tabLst>
                <a:tab pos="385763" algn="l"/>
              </a:tabLst>
            </a:pPr>
            <a:r>
              <a:rPr lang="vi-VN" altLang="en-US" sz="40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các nguyên tố trên (Cu, Fe, Si, P).</a:t>
            </a:r>
            <a:endParaRPr lang="vi-VN" altLang="en-US" sz="40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9812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28109" y="430155"/>
            <a:ext cx="9144000" cy="2862322"/>
          </a:xfrm>
          <a:prstGeom prst="rect">
            <a:avLst/>
          </a:prstGeom>
        </p:spPr>
        <p:txBody>
          <a:bodyPr>
            <a:spAutoFit/>
          </a:bodyPr>
          <a:lstStyle/>
          <a:p>
            <a:pPr algn="just"/>
            <a:r>
              <a:rPr lang="en-US" sz="3600" b="1" dirty="0" err="1">
                <a:solidFill>
                  <a:srgbClr val="C00000"/>
                </a:solidFill>
                <a:latin typeface="Times New Roman" panose="02020603050405020304" pitchFamily="18" charset="0"/>
              </a:rPr>
              <a:t>Câu</a:t>
            </a:r>
            <a:r>
              <a:rPr lang="en-US" sz="3600" b="1" dirty="0">
                <a:solidFill>
                  <a:srgbClr val="C00000"/>
                </a:solidFill>
                <a:latin typeface="Times New Roman" panose="02020603050405020304" pitchFamily="18" charset="0"/>
              </a:rPr>
              <a:t> 1:</a:t>
            </a:r>
            <a:r>
              <a:rPr lang="en-US" sz="3600" dirty="0">
                <a:solidFill>
                  <a:srgbClr val="C00000"/>
                </a:solidFill>
                <a:latin typeface="Times New Roman" panose="02020603050405020304" pitchFamily="18" charset="0"/>
              </a:rPr>
              <a:t> </a:t>
            </a:r>
            <a:r>
              <a:rPr lang="en-US" sz="3600" dirty="0" err="1">
                <a:solidFill>
                  <a:srgbClr val="C00000"/>
                </a:solidFill>
                <a:latin typeface="Times New Roman" panose="02020603050405020304" pitchFamily="18" charset="0"/>
              </a:rPr>
              <a:t>Các</a:t>
            </a:r>
            <a:r>
              <a:rPr lang="en-US" sz="3600" dirty="0">
                <a:solidFill>
                  <a:srgbClr val="C00000"/>
                </a:solidFill>
                <a:latin typeface="Times New Roman" panose="02020603050405020304" pitchFamily="18" charset="0"/>
              </a:rPr>
              <a:t> </a:t>
            </a:r>
            <a:r>
              <a:rPr lang="en-US" sz="3600" dirty="0" err="1">
                <a:solidFill>
                  <a:srgbClr val="C00000"/>
                </a:solidFill>
                <a:latin typeface="Times New Roman" panose="02020603050405020304" pitchFamily="18" charset="0"/>
              </a:rPr>
              <a:t>nguyên</a:t>
            </a:r>
            <a:r>
              <a:rPr lang="en-US" sz="3600" dirty="0">
                <a:solidFill>
                  <a:srgbClr val="C00000"/>
                </a:solidFill>
                <a:latin typeface="Times New Roman" panose="02020603050405020304" pitchFamily="18" charset="0"/>
              </a:rPr>
              <a:t> </a:t>
            </a:r>
            <a:r>
              <a:rPr lang="en-US" sz="3600" dirty="0" err="1">
                <a:solidFill>
                  <a:srgbClr val="C00000"/>
                </a:solidFill>
                <a:latin typeface="Times New Roman" panose="02020603050405020304" pitchFamily="18" charset="0"/>
              </a:rPr>
              <a:t>tố</a:t>
            </a:r>
            <a:r>
              <a:rPr lang="en-US" sz="3600" dirty="0">
                <a:solidFill>
                  <a:srgbClr val="C00000"/>
                </a:solidFill>
                <a:latin typeface="Times New Roman" panose="02020603050405020304" pitchFamily="18" charset="0"/>
              </a:rPr>
              <a:t> </a:t>
            </a:r>
            <a:r>
              <a:rPr lang="en-US" sz="3600" dirty="0" err="1">
                <a:solidFill>
                  <a:srgbClr val="C00000"/>
                </a:solidFill>
                <a:latin typeface="Times New Roman" panose="02020603050405020304" pitchFamily="18" charset="0"/>
              </a:rPr>
              <a:t>khí</a:t>
            </a:r>
            <a:r>
              <a:rPr lang="en-US" sz="3600" dirty="0">
                <a:solidFill>
                  <a:srgbClr val="C00000"/>
                </a:solidFill>
                <a:latin typeface="Times New Roman" panose="02020603050405020304" pitchFamily="18" charset="0"/>
              </a:rPr>
              <a:t> </a:t>
            </a:r>
            <a:r>
              <a:rPr lang="en-US" sz="3600" dirty="0" err="1">
                <a:solidFill>
                  <a:srgbClr val="C00000"/>
                </a:solidFill>
                <a:latin typeface="Times New Roman" panose="02020603050405020304" pitchFamily="18" charset="0"/>
              </a:rPr>
              <a:t>hiếm</a:t>
            </a:r>
            <a:r>
              <a:rPr lang="en-US" sz="3600" dirty="0">
                <a:solidFill>
                  <a:srgbClr val="C00000"/>
                </a:solidFill>
                <a:latin typeface="Times New Roman" panose="02020603050405020304" pitchFamily="18" charset="0"/>
              </a:rPr>
              <a:t> </a:t>
            </a:r>
            <a:r>
              <a:rPr lang="en-US" sz="3600" dirty="0" err="1">
                <a:solidFill>
                  <a:srgbClr val="C00000"/>
                </a:solidFill>
                <a:latin typeface="Times New Roman" panose="02020603050405020304" pitchFamily="18" charset="0"/>
              </a:rPr>
              <a:t>nằm</a:t>
            </a:r>
            <a:r>
              <a:rPr lang="en-US" sz="3600" dirty="0">
                <a:solidFill>
                  <a:srgbClr val="C00000"/>
                </a:solidFill>
                <a:latin typeface="Times New Roman" panose="02020603050405020304" pitchFamily="18" charset="0"/>
              </a:rPr>
              <a:t> ở </a:t>
            </a:r>
            <a:r>
              <a:rPr lang="en-US" sz="3600" dirty="0" err="1">
                <a:solidFill>
                  <a:srgbClr val="C00000"/>
                </a:solidFill>
                <a:latin typeface="Times New Roman" panose="02020603050405020304" pitchFamily="18" charset="0"/>
              </a:rPr>
              <a:t>nhóm</a:t>
            </a:r>
            <a:endParaRPr lang="en-US" sz="3600" dirty="0">
              <a:solidFill>
                <a:srgbClr val="C00000"/>
              </a:solidFill>
              <a:latin typeface="Times New Roman" panose="02020603050405020304" pitchFamily="18" charset="0"/>
            </a:endParaRPr>
          </a:p>
          <a:p>
            <a:pPr algn="just"/>
            <a:r>
              <a:rPr lang="en-US" sz="3600" dirty="0">
                <a:latin typeface="Times New Roman" panose="02020603050405020304" pitchFamily="18" charset="0"/>
              </a:rPr>
              <a:t>A. IA.</a:t>
            </a:r>
          </a:p>
          <a:p>
            <a:pPr algn="just"/>
            <a:r>
              <a:rPr lang="en-US" sz="3600" dirty="0">
                <a:latin typeface="Times New Roman" panose="02020603050405020304" pitchFamily="18" charset="0"/>
              </a:rPr>
              <a:t>B. IIA.</a:t>
            </a:r>
          </a:p>
          <a:p>
            <a:pPr algn="just"/>
            <a:r>
              <a:rPr lang="en-US" sz="3600" dirty="0">
                <a:latin typeface="Times New Roman" panose="02020603050405020304" pitchFamily="18" charset="0"/>
              </a:rPr>
              <a:t>C. VIIA.</a:t>
            </a:r>
          </a:p>
          <a:p>
            <a:pPr algn="just"/>
            <a:r>
              <a:rPr lang="en-US" sz="3600" dirty="0">
                <a:latin typeface="Times New Roman" panose="02020603050405020304" pitchFamily="18" charset="0"/>
              </a:rPr>
              <a:t>D. VIIIA</a:t>
            </a:r>
            <a:r>
              <a:rPr lang="en-US" sz="3600" b="1" dirty="0">
                <a:latin typeface="Times New Roman" panose="02020603050405020304" pitchFamily="18" charset="0"/>
              </a:rPr>
              <a:t>.</a:t>
            </a:r>
            <a:endParaRPr lang="en-US" sz="3600" dirty="0">
              <a:latin typeface="Times New Roman" panose="02020603050405020304" pitchFamily="18" charset="0"/>
            </a:endParaRPr>
          </a:p>
        </p:txBody>
      </p:sp>
      <p:sp>
        <p:nvSpPr>
          <p:cNvPr id="5" name="Rectangle 4"/>
          <p:cNvSpPr/>
          <p:nvPr/>
        </p:nvSpPr>
        <p:spPr>
          <a:xfrm>
            <a:off x="2690948" y="3921709"/>
            <a:ext cx="14336486" cy="3416320"/>
          </a:xfrm>
          <a:prstGeom prst="rect">
            <a:avLst/>
          </a:prstGeom>
        </p:spPr>
        <p:txBody>
          <a:bodyPr wrap="square">
            <a:spAutoFit/>
          </a:bodyPr>
          <a:lstStyle/>
          <a:p>
            <a:pPr algn="just"/>
            <a:r>
              <a:rPr lang="vi-VN" sz="3600" b="1" dirty="0">
                <a:solidFill>
                  <a:srgbClr val="008000"/>
                </a:solidFill>
                <a:latin typeface="Times New Roman" panose="02020603050405020304" pitchFamily="18" charset="0"/>
              </a:rPr>
              <a:t>Câu </a:t>
            </a:r>
            <a:r>
              <a:rPr lang="en-US" sz="3600" b="1" dirty="0">
                <a:solidFill>
                  <a:srgbClr val="008000"/>
                </a:solidFill>
                <a:latin typeface="Times New Roman" panose="02020603050405020304" pitchFamily="18" charset="0"/>
              </a:rPr>
              <a:t>2</a:t>
            </a:r>
            <a:r>
              <a:rPr lang="vi-VN" sz="3600" b="1" dirty="0">
                <a:solidFill>
                  <a:srgbClr val="008000"/>
                </a:solidFill>
                <a:latin typeface="Times New Roman" panose="02020603050405020304" pitchFamily="18" charset="0"/>
              </a:rPr>
              <a:t>:</a:t>
            </a:r>
            <a:r>
              <a:rPr lang="vi-VN" sz="3600" b="1" dirty="0">
                <a:latin typeface="Times New Roman" panose="02020603050405020304" pitchFamily="18" charset="0"/>
              </a:rPr>
              <a:t> </a:t>
            </a:r>
            <a:r>
              <a:rPr lang="vi-VN" sz="3600" dirty="0">
                <a:latin typeface="Times New Roman" panose="02020603050405020304" pitchFamily="18" charset="0"/>
              </a:rPr>
              <a:t>Phát biểu nào sau đây không đúng?</a:t>
            </a:r>
          </a:p>
          <a:p>
            <a:pPr algn="just"/>
            <a:r>
              <a:rPr lang="vi-VN" sz="3600" dirty="0">
                <a:latin typeface="Times New Roman" panose="02020603050405020304" pitchFamily="18" charset="0"/>
              </a:rPr>
              <a:t>A. Các nguyên tố phi kim tập trung ở các nhóm VA, VIA, VIIA.</a:t>
            </a:r>
          </a:p>
          <a:p>
            <a:pPr algn="just"/>
            <a:r>
              <a:rPr lang="vi-VN" sz="3600" dirty="0">
                <a:latin typeface="Times New Roman" panose="02020603050405020304" pitchFamily="18" charset="0"/>
              </a:rPr>
              <a:t>B. Các nguyên tố khí hiếm nằm ở nhóm VIIIA.</a:t>
            </a:r>
          </a:p>
          <a:p>
            <a:pPr algn="just"/>
            <a:r>
              <a:rPr lang="vi-VN" sz="3600" dirty="0">
                <a:latin typeface="Times New Roman" panose="02020603050405020304" pitchFamily="18" charset="0"/>
              </a:rPr>
              <a:t>C. Các nguyên tố kim loại có mặt ở tất cả các nhóm trong bảng tuần hoàn.</a:t>
            </a:r>
          </a:p>
          <a:p>
            <a:pPr algn="just"/>
            <a:r>
              <a:rPr lang="vi-VN" sz="3600" dirty="0">
                <a:latin typeface="Times New Roman" panose="02020603050405020304" pitchFamily="18" charset="0"/>
              </a:rPr>
              <a:t>D. Các nguyên tố lanthanide và actinide, mỗi họ gồm 14 nguyên tố được xếp</a:t>
            </a:r>
            <a:br>
              <a:rPr lang="vi-VN" sz="3600" dirty="0">
                <a:latin typeface="Times New Roman" panose="02020603050405020304" pitchFamily="18" charset="0"/>
              </a:rPr>
            </a:br>
            <a:r>
              <a:rPr lang="vi-VN" sz="3600" dirty="0">
                <a:latin typeface="Times New Roman" panose="02020603050405020304" pitchFamily="18" charset="0"/>
              </a:rPr>
              <a:t>riêng thành hai dãy ở cuối bảng.</a:t>
            </a:r>
          </a:p>
        </p:txBody>
      </p:sp>
      <p:sp>
        <p:nvSpPr>
          <p:cNvPr id="6" name="Oval 5"/>
          <p:cNvSpPr/>
          <p:nvPr/>
        </p:nvSpPr>
        <p:spPr>
          <a:xfrm>
            <a:off x="2690949" y="2690227"/>
            <a:ext cx="744582" cy="71167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700" b="1" dirty="0"/>
          </a:p>
        </p:txBody>
      </p:sp>
      <p:sp>
        <p:nvSpPr>
          <p:cNvPr id="7" name="Oval 6"/>
          <p:cNvSpPr/>
          <p:nvPr/>
        </p:nvSpPr>
        <p:spPr>
          <a:xfrm>
            <a:off x="2455818" y="5639419"/>
            <a:ext cx="744582" cy="71167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700" b="1" dirty="0"/>
          </a:p>
        </p:txBody>
      </p:sp>
    </p:spTree>
    <p:extLst>
      <p:ext uri="{BB962C8B-B14F-4D97-AF65-F5344CB8AC3E}">
        <p14:creationId xmlns:p14="http://schemas.microsoft.com/office/powerpoint/2010/main" val="1329727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down)">
                                      <p:cBhvr>
                                        <p:cTn id="30" dur="580">
                                          <p:stCondLst>
                                            <p:cond delay="0"/>
                                          </p:stCondLst>
                                        </p:cTn>
                                        <p:tgtEl>
                                          <p:spTgt spid="7"/>
                                        </p:tgtEl>
                                      </p:cBhvr>
                                    </p:animEffect>
                                    <p:anim calcmode="lin" valueType="num">
                                      <p:cBhvr>
                                        <p:cTn id="31"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6" dur="26">
                                          <p:stCondLst>
                                            <p:cond delay="650"/>
                                          </p:stCondLst>
                                        </p:cTn>
                                        <p:tgtEl>
                                          <p:spTgt spid="7"/>
                                        </p:tgtEl>
                                      </p:cBhvr>
                                      <p:to x="100000" y="60000"/>
                                    </p:animScale>
                                    <p:animScale>
                                      <p:cBhvr>
                                        <p:cTn id="37" dur="166" decel="50000">
                                          <p:stCondLst>
                                            <p:cond delay="676"/>
                                          </p:stCondLst>
                                        </p:cTn>
                                        <p:tgtEl>
                                          <p:spTgt spid="7"/>
                                        </p:tgtEl>
                                      </p:cBhvr>
                                      <p:to x="100000" y="100000"/>
                                    </p:animScale>
                                    <p:animScale>
                                      <p:cBhvr>
                                        <p:cTn id="38" dur="26">
                                          <p:stCondLst>
                                            <p:cond delay="1312"/>
                                          </p:stCondLst>
                                        </p:cTn>
                                        <p:tgtEl>
                                          <p:spTgt spid="7"/>
                                        </p:tgtEl>
                                      </p:cBhvr>
                                      <p:to x="100000" y="80000"/>
                                    </p:animScale>
                                    <p:animScale>
                                      <p:cBhvr>
                                        <p:cTn id="39" dur="166" decel="50000">
                                          <p:stCondLst>
                                            <p:cond delay="1338"/>
                                          </p:stCondLst>
                                        </p:cTn>
                                        <p:tgtEl>
                                          <p:spTgt spid="7"/>
                                        </p:tgtEl>
                                      </p:cBhvr>
                                      <p:to x="100000" y="100000"/>
                                    </p:animScale>
                                    <p:animScale>
                                      <p:cBhvr>
                                        <p:cTn id="40" dur="26">
                                          <p:stCondLst>
                                            <p:cond delay="1642"/>
                                          </p:stCondLst>
                                        </p:cTn>
                                        <p:tgtEl>
                                          <p:spTgt spid="7"/>
                                        </p:tgtEl>
                                      </p:cBhvr>
                                      <p:to x="100000" y="90000"/>
                                    </p:animScale>
                                    <p:animScale>
                                      <p:cBhvr>
                                        <p:cTn id="41" dur="166" decel="50000">
                                          <p:stCondLst>
                                            <p:cond delay="1668"/>
                                          </p:stCondLst>
                                        </p:cTn>
                                        <p:tgtEl>
                                          <p:spTgt spid="7"/>
                                        </p:tgtEl>
                                      </p:cBhvr>
                                      <p:to x="100000" y="100000"/>
                                    </p:animScale>
                                    <p:animScale>
                                      <p:cBhvr>
                                        <p:cTn id="42" dur="26">
                                          <p:stCondLst>
                                            <p:cond delay="1808"/>
                                          </p:stCondLst>
                                        </p:cTn>
                                        <p:tgtEl>
                                          <p:spTgt spid="7"/>
                                        </p:tgtEl>
                                      </p:cBhvr>
                                      <p:to x="100000" y="95000"/>
                                    </p:animScale>
                                    <p:animScale>
                                      <p:cBhvr>
                                        <p:cTn id="43"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4599" y="4695654"/>
            <a:ext cx="14336487" cy="3416320"/>
          </a:xfrm>
          <a:prstGeom prst="rect">
            <a:avLst/>
          </a:prstGeom>
        </p:spPr>
        <p:txBody>
          <a:bodyPr wrap="square">
            <a:spAutoFit/>
          </a:bodyPr>
          <a:lstStyle/>
          <a:p>
            <a:pPr algn="just"/>
            <a:r>
              <a:rPr lang="en-US" sz="3600" b="1" dirty="0" err="1">
                <a:solidFill>
                  <a:srgbClr val="C00000"/>
                </a:solidFill>
                <a:latin typeface="Times New Roman" panose="02020603050405020304" pitchFamily="18" charset="0"/>
              </a:rPr>
              <a:t>Câu</a:t>
            </a:r>
            <a:r>
              <a:rPr lang="en-US" sz="3600" b="1" dirty="0">
                <a:solidFill>
                  <a:srgbClr val="C00000"/>
                </a:solidFill>
                <a:latin typeface="Times New Roman" panose="02020603050405020304" pitchFamily="18" charset="0"/>
              </a:rPr>
              <a:t> 4:</a:t>
            </a:r>
            <a:r>
              <a:rPr lang="en-US" sz="3600" dirty="0">
                <a:solidFill>
                  <a:srgbClr val="C00000"/>
                </a:solidFill>
                <a:latin typeface="Times New Roman" panose="02020603050405020304" pitchFamily="18" charset="0"/>
              </a:rPr>
              <a:t> </a:t>
            </a:r>
            <a:r>
              <a:rPr lang="en-US" sz="3600" dirty="0" err="1">
                <a:solidFill>
                  <a:srgbClr val="C00000"/>
                </a:solidFill>
                <a:latin typeface="Times New Roman" panose="02020603050405020304" pitchFamily="18" charset="0"/>
              </a:rPr>
              <a:t>Nguyên</a:t>
            </a:r>
            <a:r>
              <a:rPr lang="en-US" sz="3600" dirty="0">
                <a:solidFill>
                  <a:srgbClr val="C00000"/>
                </a:solidFill>
                <a:latin typeface="Times New Roman" panose="02020603050405020304" pitchFamily="18" charset="0"/>
              </a:rPr>
              <a:t> </a:t>
            </a:r>
            <a:r>
              <a:rPr lang="en-US" sz="3600" dirty="0" err="1">
                <a:solidFill>
                  <a:srgbClr val="C00000"/>
                </a:solidFill>
                <a:latin typeface="Times New Roman" panose="02020603050405020304" pitchFamily="18" charset="0"/>
              </a:rPr>
              <a:t>tử</a:t>
            </a:r>
            <a:r>
              <a:rPr lang="en-US" sz="3600" dirty="0">
                <a:solidFill>
                  <a:srgbClr val="C00000"/>
                </a:solidFill>
                <a:latin typeface="Times New Roman" panose="02020603050405020304" pitchFamily="18" charset="0"/>
              </a:rPr>
              <a:t> </a:t>
            </a:r>
            <a:r>
              <a:rPr lang="en-US" sz="3600" dirty="0" err="1">
                <a:solidFill>
                  <a:srgbClr val="C00000"/>
                </a:solidFill>
                <a:latin typeface="Times New Roman" panose="02020603050405020304" pitchFamily="18" charset="0"/>
              </a:rPr>
              <a:t>của</a:t>
            </a:r>
            <a:r>
              <a:rPr lang="en-US" sz="3600" dirty="0">
                <a:solidFill>
                  <a:srgbClr val="C00000"/>
                </a:solidFill>
                <a:latin typeface="Times New Roman" panose="02020603050405020304" pitchFamily="18" charset="0"/>
              </a:rPr>
              <a:t> </a:t>
            </a:r>
            <a:r>
              <a:rPr lang="en-US" sz="3600" dirty="0" err="1">
                <a:solidFill>
                  <a:srgbClr val="C00000"/>
                </a:solidFill>
                <a:latin typeface="Times New Roman" panose="02020603050405020304" pitchFamily="18" charset="0"/>
              </a:rPr>
              <a:t>nguyên</a:t>
            </a:r>
            <a:r>
              <a:rPr lang="en-US" sz="3600" dirty="0">
                <a:solidFill>
                  <a:srgbClr val="C00000"/>
                </a:solidFill>
                <a:latin typeface="Times New Roman" panose="02020603050405020304" pitchFamily="18" charset="0"/>
              </a:rPr>
              <a:t> </a:t>
            </a:r>
            <a:r>
              <a:rPr lang="en-US" sz="3600" dirty="0" err="1">
                <a:solidFill>
                  <a:srgbClr val="C00000"/>
                </a:solidFill>
                <a:latin typeface="Times New Roman" panose="02020603050405020304" pitchFamily="18" charset="0"/>
              </a:rPr>
              <a:t>tố</a:t>
            </a:r>
            <a:r>
              <a:rPr lang="en-US" sz="3600" dirty="0">
                <a:solidFill>
                  <a:srgbClr val="C00000"/>
                </a:solidFill>
                <a:latin typeface="Times New Roman" panose="02020603050405020304" pitchFamily="18" charset="0"/>
              </a:rPr>
              <a:t> X </a:t>
            </a:r>
            <a:r>
              <a:rPr lang="en-US" sz="3600" dirty="0" err="1">
                <a:solidFill>
                  <a:srgbClr val="C00000"/>
                </a:solidFill>
                <a:latin typeface="Times New Roman" panose="02020603050405020304" pitchFamily="18" charset="0"/>
              </a:rPr>
              <a:t>có</a:t>
            </a:r>
            <a:r>
              <a:rPr lang="en-US" sz="3600" dirty="0">
                <a:solidFill>
                  <a:srgbClr val="C00000"/>
                </a:solidFill>
                <a:latin typeface="Times New Roman" panose="02020603050405020304" pitchFamily="18" charset="0"/>
              </a:rPr>
              <a:t> 3 </a:t>
            </a:r>
            <a:r>
              <a:rPr lang="en-US" sz="3600" dirty="0" err="1">
                <a:solidFill>
                  <a:srgbClr val="C00000"/>
                </a:solidFill>
                <a:latin typeface="Times New Roman" panose="02020603050405020304" pitchFamily="18" charset="0"/>
              </a:rPr>
              <a:t>lớp</a:t>
            </a:r>
            <a:r>
              <a:rPr lang="en-US" sz="3600" dirty="0">
                <a:solidFill>
                  <a:srgbClr val="C00000"/>
                </a:solidFill>
                <a:latin typeface="Times New Roman" panose="02020603050405020304" pitchFamily="18" charset="0"/>
              </a:rPr>
              <a:t> electron, </a:t>
            </a:r>
            <a:r>
              <a:rPr lang="en-US" sz="3600" dirty="0" err="1">
                <a:solidFill>
                  <a:srgbClr val="C00000"/>
                </a:solidFill>
                <a:latin typeface="Times New Roman" panose="02020603050405020304" pitchFamily="18" charset="0"/>
              </a:rPr>
              <a:t>lớp</a:t>
            </a:r>
            <a:r>
              <a:rPr lang="en-US" sz="3600" dirty="0">
                <a:solidFill>
                  <a:srgbClr val="C00000"/>
                </a:solidFill>
                <a:latin typeface="Times New Roman" panose="02020603050405020304" pitchFamily="18" charset="0"/>
              </a:rPr>
              <a:t> electron </a:t>
            </a:r>
            <a:r>
              <a:rPr lang="en-US" sz="3600" dirty="0" err="1">
                <a:solidFill>
                  <a:srgbClr val="C00000"/>
                </a:solidFill>
                <a:latin typeface="Times New Roman" panose="02020603050405020304" pitchFamily="18" charset="0"/>
              </a:rPr>
              <a:t>ngoài</a:t>
            </a:r>
            <a:r>
              <a:rPr lang="en-US" sz="3600" dirty="0">
                <a:solidFill>
                  <a:srgbClr val="C00000"/>
                </a:solidFill>
                <a:latin typeface="Times New Roman" panose="02020603050405020304" pitchFamily="18" charset="0"/>
              </a:rPr>
              <a:t> </a:t>
            </a:r>
            <a:r>
              <a:rPr lang="en-US" sz="3600" dirty="0" err="1">
                <a:solidFill>
                  <a:srgbClr val="C00000"/>
                </a:solidFill>
                <a:latin typeface="Times New Roman" panose="02020603050405020304" pitchFamily="18" charset="0"/>
              </a:rPr>
              <a:t>cùng</a:t>
            </a:r>
            <a:r>
              <a:rPr lang="en-US" sz="3600" dirty="0">
                <a:solidFill>
                  <a:srgbClr val="C00000"/>
                </a:solidFill>
                <a:latin typeface="Times New Roman" panose="02020603050405020304" pitchFamily="18" charset="0"/>
              </a:rPr>
              <a:t> </a:t>
            </a:r>
            <a:r>
              <a:rPr lang="en-US" sz="3600" dirty="0" err="1">
                <a:solidFill>
                  <a:srgbClr val="C00000"/>
                </a:solidFill>
                <a:latin typeface="Times New Roman" panose="02020603050405020304" pitchFamily="18" charset="0"/>
              </a:rPr>
              <a:t>có</a:t>
            </a:r>
            <a:r>
              <a:rPr lang="en-US" sz="3600" dirty="0">
                <a:solidFill>
                  <a:srgbClr val="C00000"/>
                </a:solidFill>
                <a:latin typeface="Times New Roman" panose="02020603050405020304" pitchFamily="18" charset="0"/>
              </a:rPr>
              <a:t> 2 electron. </a:t>
            </a:r>
            <a:r>
              <a:rPr lang="en-US" sz="3600" dirty="0" err="1">
                <a:solidFill>
                  <a:srgbClr val="C00000"/>
                </a:solidFill>
                <a:latin typeface="Times New Roman" panose="02020603050405020304" pitchFamily="18" charset="0"/>
              </a:rPr>
              <a:t>Vị</a:t>
            </a:r>
            <a:r>
              <a:rPr lang="en-US" sz="3600" dirty="0">
                <a:solidFill>
                  <a:srgbClr val="C00000"/>
                </a:solidFill>
                <a:latin typeface="Times New Roman" panose="02020603050405020304" pitchFamily="18" charset="0"/>
              </a:rPr>
              <a:t> </a:t>
            </a:r>
            <a:r>
              <a:rPr lang="en-US" sz="3600" dirty="0" err="1">
                <a:solidFill>
                  <a:srgbClr val="C00000"/>
                </a:solidFill>
                <a:latin typeface="Times New Roman" panose="02020603050405020304" pitchFamily="18" charset="0"/>
              </a:rPr>
              <a:t>trí</a:t>
            </a:r>
            <a:r>
              <a:rPr lang="en-US" sz="3600" dirty="0">
                <a:solidFill>
                  <a:srgbClr val="C00000"/>
                </a:solidFill>
                <a:latin typeface="Times New Roman" panose="02020603050405020304" pitchFamily="18" charset="0"/>
              </a:rPr>
              <a:t> </a:t>
            </a:r>
            <a:r>
              <a:rPr lang="en-US" sz="3600" dirty="0" err="1">
                <a:solidFill>
                  <a:srgbClr val="C00000"/>
                </a:solidFill>
                <a:latin typeface="Times New Roman" panose="02020603050405020304" pitchFamily="18" charset="0"/>
              </a:rPr>
              <a:t>của</a:t>
            </a:r>
            <a:r>
              <a:rPr lang="en-US" sz="3600" dirty="0">
                <a:solidFill>
                  <a:srgbClr val="C00000"/>
                </a:solidFill>
                <a:latin typeface="Times New Roman" panose="02020603050405020304" pitchFamily="18" charset="0"/>
              </a:rPr>
              <a:t> </a:t>
            </a:r>
            <a:r>
              <a:rPr lang="en-US" sz="3600" dirty="0" err="1">
                <a:solidFill>
                  <a:srgbClr val="C00000"/>
                </a:solidFill>
                <a:latin typeface="Times New Roman" panose="02020603050405020304" pitchFamily="18" charset="0"/>
              </a:rPr>
              <a:t>nguyên</a:t>
            </a:r>
            <a:r>
              <a:rPr lang="en-US" sz="3600" dirty="0">
                <a:solidFill>
                  <a:srgbClr val="C00000"/>
                </a:solidFill>
                <a:latin typeface="Times New Roman" panose="02020603050405020304" pitchFamily="18" charset="0"/>
              </a:rPr>
              <a:t> </a:t>
            </a:r>
            <a:r>
              <a:rPr lang="en-US" sz="3600" dirty="0" err="1">
                <a:solidFill>
                  <a:srgbClr val="C00000"/>
                </a:solidFill>
                <a:latin typeface="Times New Roman" panose="02020603050405020304" pitchFamily="18" charset="0"/>
              </a:rPr>
              <a:t>tố</a:t>
            </a:r>
            <a:r>
              <a:rPr lang="en-US" sz="3600" dirty="0">
                <a:solidFill>
                  <a:srgbClr val="C00000"/>
                </a:solidFill>
                <a:latin typeface="Times New Roman" panose="02020603050405020304" pitchFamily="18" charset="0"/>
              </a:rPr>
              <a:t> X </a:t>
            </a:r>
            <a:r>
              <a:rPr lang="en-US" sz="3600" dirty="0" err="1">
                <a:solidFill>
                  <a:srgbClr val="C00000"/>
                </a:solidFill>
                <a:latin typeface="Times New Roman" panose="02020603050405020304" pitchFamily="18" charset="0"/>
              </a:rPr>
              <a:t>là</a:t>
            </a:r>
            <a:endParaRPr lang="en-US" sz="3600" dirty="0">
              <a:solidFill>
                <a:srgbClr val="C00000"/>
              </a:solidFill>
              <a:latin typeface="Times New Roman" panose="02020603050405020304" pitchFamily="18" charset="0"/>
            </a:endParaRPr>
          </a:p>
          <a:p>
            <a:pPr algn="just"/>
            <a:r>
              <a:rPr lang="en-US" sz="3600" dirty="0">
                <a:latin typeface="Times New Roman" panose="02020603050405020304" pitchFamily="18" charset="0"/>
              </a:rPr>
              <a:t>A. </a:t>
            </a:r>
            <a:r>
              <a:rPr lang="en-US" sz="3600" dirty="0" err="1">
                <a:latin typeface="Times New Roman" panose="02020603050405020304" pitchFamily="18" charset="0"/>
              </a:rPr>
              <a:t>Thuộc</a:t>
            </a:r>
            <a:r>
              <a:rPr lang="en-US" sz="3600" dirty="0">
                <a:latin typeface="Times New Roman" panose="02020603050405020304" pitchFamily="18" charset="0"/>
              </a:rPr>
              <a:t> </a:t>
            </a:r>
            <a:r>
              <a:rPr lang="en-US" sz="3600" dirty="0" err="1">
                <a:latin typeface="Times New Roman" panose="02020603050405020304" pitchFamily="18" charset="0"/>
              </a:rPr>
              <a:t>chu</a:t>
            </a:r>
            <a:r>
              <a:rPr lang="en-US" sz="3600" dirty="0">
                <a:latin typeface="Times New Roman" panose="02020603050405020304" pitchFamily="18" charset="0"/>
              </a:rPr>
              <a:t> </a:t>
            </a:r>
            <a:r>
              <a:rPr lang="en-US" sz="3600" dirty="0" err="1">
                <a:latin typeface="Times New Roman" panose="02020603050405020304" pitchFamily="18" charset="0"/>
              </a:rPr>
              <a:t>kỳ</a:t>
            </a:r>
            <a:r>
              <a:rPr lang="en-US" sz="3600" dirty="0">
                <a:latin typeface="Times New Roman" panose="02020603050405020304" pitchFamily="18" charset="0"/>
              </a:rPr>
              <a:t> 3, </a:t>
            </a:r>
            <a:r>
              <a:rPr lang="en-US" sz="3600" dirty="0" err="1">
                <a:latin typeface="Times New Roman" panose="02020603050405020304" pitchFamily="18" charset="0"/>
              </a:rPr>
              <a:t>nhóm</a:t>
            </a:r>
            <a:r>
              <a:rPr lang="en-US" sz="3600" dirty="0">
                <a:latin typeface="Times New Roman" panose="02020603050405020304" pitchFamily="18" charset="0"/>
              </a:rPr>
              <a:t> VIA</a:t>
            </a:r>
          </a:p>
          <a:p>
            <a:pPr algn="just"/>
            <a:r>
              <a:rPr lang="en-US" sz="3600" dirty="0">
                <a:latin typeface="Times New Roman" panose="02020603050405020304" pitchFamily="18" charset="0"/>
              </a:rPr>
              <a:t>B. </a:t>
            </a:r>
            <a:r>
              <a:rPr lang="en-US" sz="3600" dirty="0" err="1">
                <a:latin typeface="Times New Roman" panose="02020603050405020304" pitchFamily="18" charset="0"/>
              </a:rPr>
              <a:t>Thuộc</a:t>
            </a:r>
            <a:r>
              <a:rPr lang="en-US" sz="3600" dirty="0">
                <a:latin typeface="Times New Roman" panose="02020603050405020304" pitchFamily="18" charset="0"/>
              </a:rPr>
              <a:t> </a:t>
            </a:r>
            <a:r>
              <a:rPr lang="en-US" sz="3600" dirty="0" err="1">
                <a:latin typeface="Times New Roman" panose="02020603050405020304" pitchFamily="18" charset="0"/>
              </a:rPr>
              <a:t>chu</a:t>
            </a:r>
            <a:r>
              <a:rPr lang="en-US" sz="3600" dirty="0">
                <a:latin typeface="Times New Roman" panose="02020603050405020304" pitchFamily="18" charset="0"/>
              </a:rPr>
              <a:t> </a:t>
            </a:r>
            <a:r>
              <a:rPr lang="en-US" sz="3600" dirty="0" err="1">
                <a:latin typeface="Times New Roman" panose="02020603050405020304" pitchFamily="18" charset="0"/>
              </a:rPr>
              <a:t>kỳ</a:t>
            </a:r>
            <a:r>
              <a:rPr lang="en-US" sz="3600" dirty="0">
                <a:latin typeface="Times New Roman" panose="02020603050405020304" pitchFamily="18" charset="0"/>
              </a:rPr>
              <a:t> 3, </a:t>
            </a:r>
            <a:r>
              <a:rPr lang="en-US" sz="3600" dirty="0" err="1">
                <a:latin typeface="Times New Roman" panose="02020603050405020304" pitchFamily="18" charset="0"/>
              </a:rPr>
              <a:t>nhóm</a:t>
            </a:r>
            <a:r>
              <a:rPr lang="en-US" sz="3600" dirty="0">
                <a:latin typeface="Times New Roman" panose="02020603050405020304" pitchFamily="18" charset="0"/>
              </a:rPr>
              <a:t> IIA.</a:t>
            </a:r>
          </a:p>
          <a:p>
            <a:pPr algn="just"/>
            <a:r>
              <a:rPr lang="en-US" sz="3600" dirty="0">
                <a:latin typeface="Times New Roman" panose="02020603050405020304" pitchFamily="18" charset="0"/>
              </a:rPr>
              <a:t>C. </a:t>
            </a:r>
            <a:r>
              <a:rPr lang="en-US" sz="3600" dirty="0" err="1">
                <a:latin typeface="Times New Roman" panose="02020603050405020304" pitchFamily="18" charset="0"/>
              </a:rPr>
              <a:t>Thuộc</a:t>
            </a:r>
            <a:r>
              <a:rPr lang="en-US" sz="3600" dirty="0">
                <a:latin typeface="Times New Roman" panose="02020603050405020304" pitchFamily="18" charset="0"/>
              </a:rPr>
              <a:t> </a:t>
            </a:r>
            <a:r>
              <a:rPr lang="en-US" sz="3600" dirty="0" err="1">
                <a:latin typeface="Times New Roman" panose="02020603050405020304" pitchFamily="18" charset="0"/>
              </a:rPr>
              <a:t>chu</a:t>
            </a:r>
            <a:r>
              <a:rPr lang="en-US" sz="3600" dirty="0">
                <a:latin typeface="Times New Roman" panose="02020603050405020304" pitchFamily="18" charset="0"/>
              </a:rPr>
              <a:t> </a:t>
            </a:r>
            <a:r>
              <a:rPr lang="en-US" sz="3600" dirty="0" err="1">
                <a:latin typeface="Times New Roman" panose="02020603050405020304" pitchFamily="18" charset="0"/>
              </a:rPr>
              <a:t>kỳ</a:t>
            </a:r>
            <a:r>
              <a:rPr lang="en-US" sz="3600" dirty="0">
                <a:latin typeface="Times New Roman" panose="02020603050405020304" pitchFamily="18" charset="0"/>
              </a:rPr>
              <a:t> 2, </a:t>
            </a:r>
            <a:r>
              <a:rPr lang="en-US" sz="3600" dirty="0" err="1">
                <a:latin typeface="Times New Roman" panose="02020603050405020304" pitchFamily="18" charset="0"/>
              </a:rPr>
              <a:t>nhóm</a:t>
            </a:r>
            <a:r>
              <a:rPr lang="en-US" sz="3600" dirty="0">
                <a:latin typeface="Times New Roman" panose="02020603050405020304" pitchFamily="18" charset="0"/>
              </a:rPr>
              <a:t> IIIA</a:t>
            </a:r>
          </a:p>
          <a:p>
            <a:pPr algn="just"/>
            <a:r>
              <a:rPr lang="en-US" sz="3600" dirty="0">
                <a:latin typeface="Times New Roman" panose="02020603050405020304" pitchFamily="18" charset="0"/>
              </a:rPr>
              <a:t>D. </a:t>
            </a:r>
            <a:r>
              <a:rPr lang="en-US" sz="3600" dirty="0" err="1">
                <a:latin typeface="Times New Roman" panose="02020603050405020304" pitchFamily="18" charset="0"/>
              </a:rPr>
              <a:t>Thuộc</a:t>
            </a:r>
            <a:r>
              <a:rPr lang="en-US" sz="3600" dirty="0">
                <a:latin typeface="Times New Roman" panose="02020603050405020304" pitchFamily="18" charset="0"/>
              </a:rPr>
              <a:t> </a:t>
            </a:r>
            <a:r>
              <a:rPr lang="en-US" sz="3600" dirty="0" err="1">
                <a:latin typeface="Times New Roman" panose="02020603050405020304" pitchFamily="18" charset="0"/>
              </a:rPr>
              <a:t>chu</a:t>
            </a:r>
            <a:r>
              <a:rPr lang="en-US" sz="3600" dirty="0">
                <a:latin typeface="Times New Roman" panose="02020603050405020304" pitchFamily="18" charset="0"/>
              </a:rPr>
              <a:t> </a:t>
            </a:r>
            <a:r>
              <a:rPr lang="en-US" sz="3600" dirty="0" err="1">
                <a:latin typeface="Times New Roman" panose="02020603050405020304" pitchFamily="18" charset="0"/>
              </a:rPr>
              <a:t>kỳ</a:t>
            </a:r>
            <a:r>
              <a:rPr lang="en-US" sz="3600" dirty="0">
                <a:latin typeface="Times New Roman" panose="02020603050405020304" pitchFamily="18" charset="0"/>
              </a:rPr>
              <a:t> 2, </a:t>
            </a:r>
            <a:r>
              <a:rPr lang="en-US" sz="3600" dirty="0" err="1">
                <a:latin typeface="Times New Roman" panose="02020603050405020304" pitchFamily="18" charset="0"/>
              </a:rPr>
              <a:t>nhóm</a:t>
            </a:r>
            <a:r>
              <a:rPr lang="en-US" sz="3600" dirty="0">
                <a:latin typeface="Times New Roman" panose="02020603050405020304" pitchFamily="18" charset="0"/>
              </a:rPr>
              <a:t> VIA</a:t>
            </a:r>
          </a:p>
        </p:txBody>
      </p:sp>
      <p:sp>
        <p:nvSpPr>
          <p:cNvPr id="3" name="Rectangle 2"/>
          <p:cNvSpPr/>
          <p:nvPr/>
        </p:nvSpPr>
        <p:spPr>
          <a:xfrm>
            <a:off x="2514599" y="966990"/>
            <a:ext cx="14062166" cy="3416320"/>
          </a:xfrm>
          <a:prstGeom prst="rect">
            <a:avLst/>
          </a:prstGeom>
        </p:spPr>
        <p:txBody>
          <a:bodyPr wrap="square">
            <a:spAutoFit/>
          </a:bodyPr>
          <a:lstStyle/>
          <a:p>
            <a:pPr algn="just"/>
            <a:r>
              <a:rPr lang="en-US" sz="3600" b="1" dirty="0" err="1">
                <a:solidFill>
                  <a:srgbClr val="C00000"/>
                </a:solidFill>
                <a:latin typeface="Times New Roman" panose="02020603050405020304" pitchFamily="18" charset="0"/>
              </a:rPr>
              <a:t>Câu</a:t>
            </a:r>
            <a:r>
              <a:rPr lang="en-US" sz="3600" b="1" dirty="0">
                <a:solidFill>
                  <a:srgbClr val="C00000"/>
                </a:solidFill>
                <a:latin typeface="Times New Roman" panose="02020603050405020304" pitchFamily="18" charset="0"/>
              </a:rPr>
              <a:t> 3: </a:t>
            </a:r>
            <a:r>
              <a:rPr lang="en-US" sz="3600" dirty="0" err="1">
                <a:solidFill>
                  <a:srgbClr val="C00000"/>
                </a:solidFill>
                <a:latin typeface="Times New Roman" panose="02020603050405020304" pitchFamily="18" charset="0"/>
              </a:rPr>
              <a:t>Nguyên</a:t>
            </a:r>
            <a:r>
              <a:rPr lang="en-US" sz="3600" dirty="0">
                <a:solidFill>
                  <a:srgbClr val="C00000"/>
                </a:solidFill>
                <a:latin typeface="Times New Roman" panose="02020603050405020304" pitchFamily="18" charset="0"/>
              </a:rPr>
              <a:t> </a:t>
            </a:r>
            <a:r>
              <a:rPr lang="en-US" sz="3600" dirty="0" err="1">
                <a:solidFill>
                  <a:srgbClr val="C00000"/>
                </a:solidFill>
                <a:latin typeface="Times New Roman" panose="02020603050405020304" pitchFamily="18" charset="0"/>
              </a:rPr>
              <a:t>tố</a:t>
            </a:r>
            <a:r>
              <a:rPr lang="en-US" sz="3600" dirty="0">
                <a:solidFill>
                  <a:srgbClr val="C00000"/>
                </a:solidFill>
                <a:latin typeface="Times New Roman" panose="02020603050405020304" pitchFamily="18" charset="0"/>
              </a:rPr>
              <a:t> X </a:t>
            </a:r>
            <a:r>
              <a:rPr lang="en-US" sz="3600" dirty="0" err="1">
                <a:solidFill>
                  <a:srgbClr val="C00000"/>
                </a:solidFill>
                <a:latin typeface="Times New Roman" panose="02020603050405020304" pitchFamily="18" charset="0"/>
              </a:rPr>
              <a:t>có</a:t>
            </a:r>
            <a:r>
              <a:rPr lang="en-US" sz="3600" dirty="0">
                <a:solidFill>
                  <a:srgbClr val="C00000"/>
                </a:solidFill>
                <a:latin typeface="Times New Roman" panose="02020603050405020304" pitchFamily="18" charset="0"/>
              </a:rPr>
              <a:t> </a:t>
            </a:r>
            <a:r>
              <a:rPr lang="en-US" sz="3600" dirty="0" err="1">
                <a:solidFill>
                  <a:srgbClr val="C00000"/>
                </a:solidFill>
                <a:latin typeface="Times New Roman" panose="02020603050405020304" pitchFamily="18" charset="0"/>
              </a:rPr>
              <a:t>số</a:t>
            </a:r>
            <a:r>
              <a:rPr lang="en-US" sz="3600" dirty="0">
                <a:solidFill>
                  <a:srgbClr val="C00000"/>
                </a:solidFill>
                <a:latin typeface="Times New Roman" panose="02020603050405020304" pitchFamily="18" charset="0"/>
              </a:rPr>
              <a:t> </a:t>
            </a:r>
            <a:r>
              <a:rPr lang="en-US" sz="3600" dirty="0" err="1">
                <a:solidFill>
                  <a:srgbClr val="C00000"/>
                </a:solidFill>
                <a:latin typeface="Times New Roman" panose="02020603050405020304" pitchFamily="18" charset="0"/>
              </a:rPr>
              <a:t>thứ</a:t>
            </a:r>
            <a:r>
              <a:rPr lang="en-US" sz="3600" dirty="0">
                <a:solidFill>
                  <a:srgbClr val="C00000"/>
                </a:solidFill>
                <a:latin typeface="Times New Roman" panose="02020603050405020304" pitchFamily="18" charset="0"/>
              </a:rPr>
              <a:t> </a:t>
            </a:r>
            <a:r>
              <a:rPr lang="en-US" sz="3600" dirty="0" err="1">
                <a:solidFill>
                  <a:srgbClr val="C00000"/>
                </a:solidFill>
                <a:latin typeface="Times New Roman" panose="02020603050405020304" pitchFamily="18" charset="0"/>
              </a:rPr>
              <a:t>tự</a:t>
            </a:r>
            <a:r>
              <a:rPr lang="en-US" sz="3600" dirty="0">
                <a:solidFill>
                  <a:srgbClr val="C00000"/>
                </a:solidFill>
                <a:latin typeface="Times New Roman" panose="02020603050405020304" pitchFamily="18" charset="0"/>
              </a:rPr>
              <a:t> 15 </a:t>
            </a:r>
            <a:r>
              <a:rPr lang="en-US" sz="3600" dirty="0" err="1">
                <a:solidFill>
                  <a:srgbClr val="C00000"/>
                </a:solidFill>
                <a:latin typeface="Times New Roman" panose="02020603050405020304" pitchFamily="18" charset="0"/>
              </a:rPr>
              <a:t>trong</a:t>
            </a:r>
            <a:r>
              <a:rPr lang="en-US" sz="3600" dirty="0">
                <a:solidFill>
                  <a:srgbClr val="C00000"/>
                </a:solidFill>
                <a:latin typeface="Times New Roman" panose="02020603050405020304" pitchFamily="18" charset="0"/>
              </a:rPr>
              <a:t> </a:t>
            </a:r>
            <a:r>
              <a:rPr lang="en-US" sz="3600" dirty="0" err="1">
                <a:solidFill>
                  <a:srgbClr val="C00000"/>
                </a:solidFill>
                <a:latin typeface="Times New Roman" panose="02020603050405020304" pitchFamily="18" charset="0"/>
              </a:rPr>
              <a:t>bảng</a:t>
            </a:r>
            <a:r>
              <a:rPr lang="en-US" sz="3600" dirty="0">
                <a:solidFill>
                  <a:srgbClr val="C00000"/>
                </a:solidFill>
                <a:latin typeface="Times New Roman" panose="02020603050405020304" pitchFamily="18" charset="0"/>
              </a:rPr>
              <a:t> </a:t>
            </a:r>
            <a:r>
              <a:rPr lang="en-US" sz="3600" dirty="0" err="1">
                <a:solidFill>
                  <a:srgbClr val="C00000"/>
                </a:solidFill>
                <a:latin typeface="Times New Roman" panose="02020603050405020304" pitchFamily="18" charset="0"/>
              </a:rPr>
              <a:t>tuần</a:t>
            </a:r>
            <a:r>
              <a:rPr lang="en-US" sz="3600" dirty="0">
                <a:solidFill>
                  <a:srgbClr val="C00000"/>
                </a:solidFill>
                <a:latin typeface="Times New Roman" panose="02020603050405020304" pitchFamily="18" charset="0"/>
              </a:rPr>
              <a:t> </a:t>
            </a:r>
            <a:r>
              <a:rPr lang="en-US" sz="3600" dirty="0" err="1">
                <a:solidFill>
                  <a:srgbClr val="C00000"/>
                </a:solidFill>
                <a:latin typeface="Times New Roman" panose="02020603050405020304" pitchFamily="18" charset="0"/>
              </a:rPr>
              <a:t>hoàn</a:t>
            </a:r>
            <a:r>
              <a:rPr lang="en-US" sz="3600" dirty="0">
                <a:solidFill>
                  <a:srgbClr val="C00000"/>
                </a:solidFill>
                <a:latin typeface="Times New Roman" panose="02020603050405020304" pitchFamily="18" charset="0"/>
              </a:rPr>
              <a:t>. </a:t>
            </a:r>
            <a:r>
              <a:rPr lang="en-US" sz="3600" dirty="0" err="1">
                <a:solidFill>
                  <a:srgbClr val="C00000"/>
                </a:solidFill>
                <a:latin typeface="Times New Roman" panose="02020603050405020304" pitchFamily="18" charset="0"/>
              </a:rPr>
              <a:t>Nguyên</a:t>
            </a:r>
            <a:r>
              <a:rPr lang="en-US" sz="3600" dirty="0">
                <a:solidFill>
                  <a:srgbClr val="C00000"/>
                </a:solidFill>
                <a:latin typeface="Times New Roman" panose="02020603050405020304" pitchFamily="18" charset="0"/>
              </a:rPr>
              <a:t> </a:t>
            </a:r>
            <a:r>
              <a:rPr lang="en-US" sz="3600" dirty="0" err="1">
                <a:solidFill>
                  <a:srgbClr val="C00000"/>
                </a:solidFill>
                <a:latin typeface="Times New Roman" panose="02020603050405020304" pitchFamily="18" charset="0"/>
              </a:rPr>
              <a:t>tố</a:t>
            </a:r>
            <a:r>
              <a:rPr lang="en-US" sz="3600" dirty="0">
                <a:solidFill>
                  <a:srgbClr val="C00000"/>
                </a:solidFill>
                <a:latin typeface="Times New Roman" panose="02020603050405020304" pitchFamily="18" charset="0"/>
              </a:rPr>
              <a:t> </a:t>
            </a:r>
            <a:r>
              <a:rPr lang="en-US" sz="3600" dirty="0" err="1">
                <a:solidFill>
                  <a:srgbClr val="C00000"/>
                </a:solidFill>
                <a:latin typeface="Times New Roman" panose="02020603050405020304" pitchFamily="18" charset="0"/>
              </a:rPr>
              <a:t>đó</a:t>
            </a:r>
            <a:r>
              <a:rPr lang="en-US" sz="3600" dirty="0">
                <a:solidFill>
                  <a:srgbClr val="C00000"/>
                </a:solidFill>
                <a:latin typeface="Times New Roman" panose="02020603050405020304" pitchFamily="18" charset="0"/>
              </a:rPr>
              <a:t> ở </a:t>
            </a:r>
            <a:r>
              <a:rPr lang="en-US" sz="3600" dirty="0" err="1">
                <a:solidFill>
                  <a:srgbClr val="C00000"/>
                </a:solidFill>
                <a:latin typeface="Times New Roman" panose="02020603050405020304" pitchFamily="18" charset="0"/>
              </a:rPr>
              <a:t>chu</a:t>
            </a:r>
            <a:r>
              <a:rPr lang="en-US" sz="3600" dirty="0">
                <a:solidFill>
                  <a:srgbClr val="C00000"/>
                </a:solidFill>
                <a:latin typeface="Times New Roman" panose="02020603050405020304" pitchFamily="18" charset="0"/>
              </a:rPr>
              <a:t> </a:t>
            </a:r>
            <a:r>
              <a:rPr lang="en-US" sz="3600" dirty="0" err="1">
                <a:solidFill>
                  <a:srgbClr val="C00000"/>
                </a:solidFill>
                <a:latin typeface="Times New Roman" panose="02020603050405020304" pitchFamily="18" charset="0"/>
              </a:rPr>
              <a:t>kì</a:t>
            </a:r>
            <a:endParaRPr lang="en-US" sz="3600" dirty="0">
              <a:solidFill>
                <a:srgbClr val="C00000"/>
              </a:solidFill>
              <a:latin typeface="Times New Roman" panose="02020603050405020304" pitchFamily="18" charset="0"/>
            </a:endParaRPr>
          </a:p>
          <a:p>
            <a:pPr algn="just"/>
            <a:r>
              <a:rPr lang="en-US" sz="3600" dirty="0">
                <a:latin typeface="Times New Roman" panose="02020603050405020304" pitchFamily="18" charset="0"/>
              </a:rPr>
              <a:t>A. 1</a:t>
            </a:r>
          </a:p>
          <a:p>
            <a:pPr algn="just"/>
            <a:r>
              <a:rPr lang="en-US" sz="3600" dirty="0">
                <a:latin typeface="Times New Roman" panose="02020603050405020304" pitchFamily="18" charset="0"/>
              </a:rPr>
              <a:t>B. 2</a:t>
            </a:r>
          </a:p>
          <a:p>
            <a:pPr algn="just"/>
            <a:r>
              <a:rPr lang="en-US" sz="3600" dirty="0">
                <a:latin typeface="Times New Roman" panose="02020603050405020304" pitchFamily="18" charset="0"/>
              </a:rPr>
              <a:t>C. 3.</a:t>
            </a:r>
          </a:p>
          <a:p>
            <a:pPr algn="just"/>
            <a:r>
              <a:rPr lang="en-US" sz="3600" dirty="0">
                <a:latin typeface="Times New Roman" panose="02020603050405020304" pitchFamily="18" charset="0"/>
              </a:rPr>
              <a:t>D. 4</a:t>
            </a:r>
          </a:p>
        </p:txBody>
      </p:sp>
      <p:sp>
        <p:nvSpPr>
          <p:cNvPr id="4" name="Oval 3"/>
          <p:cNvSpPr/>
          <p:nvPr/>
        </p:nvSpPr>
        <p:spPr>
          <a:xfrm>
            <a:off x="2364377" y="3265331"/>
            <a:ext cx="744582" cy="71167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700" b="1" dirty="0"/>
          </a:p>
        </p:txBody>
      </p:sp>
      <p:sp>
        <p:nvSpPr>
          <p:cNvPr id="5" name="Oval 4"/>
          <p:cNvSpPr/>
          <p:nvPr/>
        </p:nvSpPr>
        <p:spPr>
          <a:xfrm>
            <a:off x="2364377" y="6426898"/>
            <a:ext cx="744582" cy="71167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700" b="1" dirty="0"/>
          </a:p>
        </p:txBody>
      </p:sp>
    </p:spTree>
    <p:extLst>
      <p:ext uri="{BB962C8B-B14F-4D97-AF65-F5344CB8AC3E}">
        <p14:creationId xmlns:p14="http://schemas.microsoft.com/office/powerpoint/2010/main" val="907417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down)">
                                      <p:cBhvr>
                                        <p:cTn id="30" dur="580">
                                          <p:stCondLst>
                                            <p:cond delay="0"/>
                                          </p:stCondLst>
                                        </p:cTn>
                                        <p:tgtEl>
                                          <p:spTgt spid="5"/>
                                        </p:tgtEl>
                                      </p:cBhvr>
                                    </p:animEffect>
                                    <p:anim calcmode="lin" valueType="num">
                                      <p:cBhvr>
                                        <p:cTn id="31"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6" dur="26">
                                          <p:stCondLst>
                                            <p:cond delay="650"/>
                                          </p:stCondLst>
                                        </p:cTn>
                                        <p:tgtEl>
                                          <p:spTgt spid="5"/>
                                        </p:tgtEl>
                                      </p:cBhvr>
                                      <p:to x="100000" y="60000"/>
                                    </p:animScale>
                                    <p:animScale>
                                      <p:cBhvr>
                                        <p:cTn id="37" dur="166" decel="50000">
                                          <p:stCondLst>
                                            <p:cond delay="676"/>
                                          </p:stCondLst>
                                        </p:cTn>
                                        <p:tgtEl>
                                          <p:spTgt spid="5"/>
                                        </p:tgtEl>
                                      </p:cBhvr>
                                      <p:to x="100000" y="100000"/>
                                    </p:animScale>
                                    <p:animScale>
                                      <p:cBhvr>
                                        <p:cTn id="38" dur="26">
                                          <p:stCondLst>
                                            <p:cond delay="1312"/>
                                          </p:stCondLst>
                                        </p:cTn>
                                        <p:tgtEl>
                                          <p:spTgt spid="5"/>
                                        </p:tgtEl>
                                      </p:cBhvr>
                                      <p:to x="100000" y="80000"/>
                                    </p:animScale>
                                    <p:animScale>
                                      <p:cBhvr>
                                        <p:cTn id="39" dur="166" decel="50000">
                                          <p:stCondLst>
                                            <p:cond delay="1338"/>
                                          </p:stCondLst>
                                        </p:cTn>
                                        <p:tgtEl>
                                          <p:spTgt spid="5"/>
                                        </p:tgtEl>
                                      </p:cBhvr>
                                      <p:to x="100000" y="100000"/>
                                    </p:animScale>
                                    <p:animScale>
                                      <p:cBhvr>
                                        <p:cTn id="40" dur="26">
                                          <p:stCondLst>
                                            <p:cond delay="1642"/>
                                          </p:stCondLst>
                                        </p:cTn>
                                        <p:tgtEl>
                                          <p:spTgt spid="5"/>
                                        </p:tgtEl>
                                      </p:cBhvr>
                                      <p:to x="100000" y="90000"/>
                                    </p:animScale>
                                    <p:animScale>
                                      <p:cBhvr>
                                        <p:cTn id="41" dur="166" decel="50000">
                                          <p:stCondLst>
                                            <p:cond delay="1668"/>
                                          </p:stCondLst>
                                        </p:cTn>
                                        <p:tgtEl>
                                          <p:spTgt spid="5"/>
                                        </p:tgtEl>
                                      </p:cBhvr>
                                      <p:to x="100000" y="100000"/>
                                    </p:animScale>
                                    <p:animScale>
                                      <p:cBhvr>
                                        <p:cTn id="42" dur="26">
                                          <p:stCondLst>
                                            <p:cond delay="1808"/>
                                          </p:stCondLst>
                                        </p:cTn>
                                        <p:tgtEl>
                                          <p:spTgt spid="5"/>
                                        </p:tgtEl>
                                      </p:cBhvr>
                                      <p:to x="100000" y="95000"/>
                                    </p:animScale>
                                    <p:animScale>
                                      <p:cBhvr>
                                        <p:cTn id="43"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rot="711410">
            <a:off x="5928395" y="7126145"/>
            <a:ext cx="9526" cy="615553"/>
          </a:xfrm>
          <a:prstGeom prst="rect">
            <a:avLst/>
          </a:prstGeom>
        </p:spPr>
        <p:txBody>
          <a:bodyPr lIns="0" tIns="0" rIns="0" bIns="0" rtlCol="0" anchor="t">
            <a:spAutoFit/>
          </a:bodyPr>
          <a:lstStyle/>
          <a:p>
            <a:pPr algn="ctr">
              <a:lnSpc>
                <a:spcPts val="4759"/>
              </a:lnSpc>
            </a:pPr>
            <a:endParaRPr/>
          </a:p>
        </p:txBody>
      </p:sp>
      <p:sp>
        <p:nvSpPr>
          <p:cNvPr id="9" name="AutoShape 9"/>
          <p:cNvSpPr/>
          <p:nvPr/>
        </p:nvSpPr>
        <p:spPr>
          <a:xfrm rot="-2549145">
            <a:off x="-21858692" y="5214939"/>
            <a:ext cx="3944976" cy="0"/>
          </a:xfrm>
          <a:prstGeom prst="line">
            <a:avLst/>
          </a:prstGeom>
          <a:ln w="47625" cap="flat">
            <a:solidFill>
              <a:srgbClr val="000000"/>
            </a:solidFill>
            <a:prstDash val="solid"/>
            <a:headEnd type="none" w="sm" len="sm"/>
            <a:tailEnd type="none" w="sm" len="sm"/>
          </a:ln>
        </p:spPr>
      </p:sp>
      <p:sp>
        <p:nvSpPr>
          <p:cNvPr id="10" name="TextBox 10"/>
          <p:cNvSpPr txBox="1"/>
          <p:nvPr/>
        </p:nvSpPr>
        <p:spPr>
          <a:xfrm>
            <a:off x="1881380" y="458557"/>
            <a:ext cx="14383068" cy="705321"/>
          </a:xfrm>
          <a:prstGeom prst="rect">
            <a:avLst/>
          </a:prstGeom>
        </p:spPr>
        <p:txBody>
          <a:bodyPr lIns="0" tIns="0" rIns="0" bIns="0" rtlCol="0" anchor="t">
            <a:spAutoFit/>
          </a:bodyPr>
          <a:lstStyle/>
          <a:p>
            <a:pPr algn="ctr">
              <a:lnSpc>
                <a:spcPts val="5498"/>
              </a:lnSpc>
            </a:pPr>
            <a:r>
              <a:rPr lang="en-US" sz="5500" dirty="0">
                <a:latin typeface="Times Neue Roman"/>
              </a:rPr>
              <a:t>LUYỆN TẬP</a:t>
            </a:r>
          </a:p>
        </p:txBody>
      </p:sp>
      <p:sp>
        <p:nvSpPr>
          <p:cNvPr id="12" name="TextBox 12"/>
          <p:cNvSpPr txBox="1"/>
          <p:nvPr/>
        </p:nvSpPr>
        <p:spPr>
          <a:xfrm>
            <a:off x="7592884" y="4760339"/>
            <a:ext cx="112216" cy="615553"/>
          </a:xfrm>
          <a:prstGeom prst="rect">
            <a:avLst/>
          </a:prstGeom>
        </p:spPr>
        <p:txBody>
          <a:bodyPr lIns="0" tIns="0" rIns="0" bIns="0" rtlCol="0" anchor="t">
            <a:spAutoFit/>
          </a:bodyPr>
          <a:lstStyle/>
          <a:p>
            <a:pPr algn="ctr">
              <a:lnSpc>
                <a:spcPts val="4759"/>
              </a:lnSpc>
            </a:pPr>
            <a:r>
              <a:rPr lang="en-US" sz="3400">
                <a:latin typeface="Noto Sans"/>
              </a:rPr>
              <a:t> </a:t>
            </a:r>
          </a:p>
        </p:txBody>
      </p:sp>
      <p:sp>
        <p:nvSpPr>
          <p:cNvPr id="13" name="TextBox 13"/>
          <p:cNvSpPr txBox="1"/>
          <p:nvPr/>
        </p:nvSpPr>
        <p:spPr>
          <a:xfrm>
            <a:off x="-15424814" y="-1149963"/>
            <a:ext cx="18073764" cy="1205458"/>
          </a:xfrm>
          <a:prstGeom prst="rect">
            <a:avLst/>
          </a:prstGeom>
        </p:spPr>
        <p:txBody>
          <a:bodyPr lIns="0" tIns="0" rIns="0" bIns="0" rtlCol="0" anchor="t">
            <a:spAutoFit/>
          </a:bodyPr>
          <a:lstStyle/>
          <a:p>
            <a:pPr>
              <a:lnSpc>
                <a:spcPts val="4704"/>
              </a:lnSpc>
            </a:pPr>
            <a:r>
              <a:rPr lang="en-US" sz="3400">
                <a:latin typeface="Noto Sans"/>
              </a:rPr>
              <a:t>2. Cấu tạo bảng tuần hoàn các nguyên tố hóa học</a:t>
            </a:r>
          </a:p>
          <a:p>
            <a:pPr>
              <a:lnSpc>
                <a:spcPts val="4704"/>
              </a:lnSpc>
            </a:pPr>
            <a:endParaRPr lang="en-US" sz="3400">
              <a:latin typeface="Noto Sans"/>
            </a:endParaRPr>
          </a:p>
        </p:txBody>
      </p:sp>
      <p:sp>
        <p:nvSpPr>
          <p:cNvPr id="15" name="TextBox 15"/>
          <p:cNvSpPr txBox="1"/>
          <p:nvPr/>
        </p:nvSpPr>
        <p:spPr>
          <a:xfrm>
            <a:off x="6331365" y="6578605"/>
            <a:ext cx="9526" cy="615553"/>
          </a:xfrm>
          <a:prstGeom prst="rect">
            <a:avLst/>
          </a:prstGeom>
        </p:spPr>
        <p:txBody>
          <a:bodyPr lIns="0" tIns="0" rIns="0" bIns="0" rtlCol="0" anchor="t">
            <a:spAutoFit/>
          </a:bodyPr>
          <a:lstStyle/>
          <a:p>
            <a:pPr algn="ctr">
              <a:lnSpc>
                <a:spcPts val="4759"/>
              </a:lnSpc>
            </a:pPr>
            <a:endParaRPr/>
          </a:p>
        </p:txBody>
      </p:sp>
      <p:sp>
        <p:nvSpPr>
          <p:cNvPr id="16" name="TextBox 16"/>
          <p:cNvSpPr txBox="1"/>
          <p:nvPr/>
        </p:nvSpPr>
        <p:spPr>
          <a:xfrm>
            <a:off x="3225949" y="1143536"/>
            <a:ext cx="12147724" cy="571695"/>
          </a:xfrm>
          <a:prstGeom prst="rect">
            <a:avLst/>
          </a:prstGeom>
        </p:spPr>
        <p:txBody>
          <a:bodyPr wrap="square" lIns="0" tIns="0" rIns="0" bIns="0" rtlCol="0" anchor="t">
            <a:spAutoFit/>
          </a:bodyPr>
          <a:lstStyle/>
          <a:p>
            <a:pPr algn="ctr">
              <a:lnSpc>
                <a:spcPts val="4759"/>
              </a:lnSpc>
            </a:pPr>
            <a:r>
              <a:rPr lang="en-US" sz="3400" dirty="0" err="1">
                <a:solidFill>
                  <a:srgbClr val="C00000"/>
                </a:solidFill>
                <a:latin typeface="Times Neue Roman"/>
              </a:rPr>
              <a:t>Hãy</a:t>
            </a:r>
            <a:r>
              <a:rPr lang="en-US" sz="3400" dirty="0">
                <a:solidFill>
                  <a:srgbClr val="C00000"/>
                </a:solidFill>
                <a:latin typeface="Times Neue Roman"/>
              </a:rPr>
              <a:t> </a:t>
            </a:r>
            <a:r>
              <a:rPr lang="en-US" sz="3400" dirty="0" err="1">
                <a:solidFill>
                  <a:srgbClr val="C00000"/>
                </a:solidFill>
                <a:latin typeface="Times Neue Roman"/>
              </a:rPr>
              <a:t>khoanh</a:t>
            </a:r>
            <a:r>
              <a:rPr lang="en-US" sz="3400" dirty="0">
                <a:solidFill>
                  <a:srgbClr val="C00000"/>
                </a:solidFill>
                <a:latin typeface="Times Neue Roman"/>
              </a:rPr>
              <a:t> </a:t>
            </a:r>
            <a:r>
              <a:rPr lang="en-US" sz="3400" dirty="0" err="1">
                <a:solidFill>
                  <a:srgbClr val="C00000"/>
                </a:solidFill>
                <a:latin typeface="Times Neue Roman"/>
              </a:rPr>
              <a:t>tròn</a:t>
            </a:r>
            <a:r>
              <a:rPr lang="en-US" sz="3400" dirty="0">
                <a:solidFill>
                  <a:srgbClr val="C00000"/>
                </a:solidFill>
                <a:latin typeface="Times Neue Roman"/>
              </a:rPr>
              <a:t> </a:t>
            </a:r>
            <a:r>
              <a:rPr lang="en-US" sz="3400" dirty="0" err="1">
                <a:solidFill>
                  <a:srgbClr val="C00000"/>
                </a:solidFill>
                <a:latin typeface="Times Neue Roman"/>
              </a:rPr>
              <a:t>vào</a:t>
            </a:r>
            <a:r>
              <a:rPr lang="en-US" sz="3400" dirty="0">
                <a:solidFill>
                  <a:srgbClr val="C00000"/>
                </a:solidFill>
                <a:latin typeface="Times Neue Roman"/>
              </a:rPr>
              <a:t> </a:t>
            </a:r>
            <a:r>
              <a:rPr lang="en-US" sz="3400" dirty="0" err="1">
                <a:solidFill>
                  <a:srgbClr val="C00000"/>
                </a:solidFill>
                <a:latin typeface="Times Neue Roman"/>
              </a:rPr>
              <a:t>câu</a:t>
            </a:r>
            <a:r>
              <a:rPr lang="en-US" sz="3400" dirty="0">
                <a:solidFill>
                  <a:srgbClr val="C00000"/>
                </a:solidFill>
                <a:latin typeface="Times Neue Roman"/>
              </a:rPr>
              <a:t> </a:t>
            </a:r>
            <a:r>
              <a:rPr lang="en-US" sz="3400" dirty="0" err="1">
                <a:solidFill>
                  <a:srgbClr val="C00000"/>
                </a:solidFill>
                <a:latin typeface="Times Neue Roman"/>
              </a:rPr>
              <a:t>trả</a:t>
            </a:r>
            <a:r>
              <a:rPr lang="en-US" sz="3400" dirty="0">
                <a:solidFill>
                  <a:srgbClr val="C00000"/>
                </a:solidFill>
                <a:latin typeface="Times Neue Roman"/>
              </a:rPr>
              <a:t> </a:t>
            </a:r>
            <a:r>
              <a:rPr lang="en-US" sz="3400" dirty="0" err="1">
                <a:solidFill>
                  <a:srgbClr val="C00000"/>
                </a:solidFill>
                <a:latin typeface="Times Neue Roman"/>
              </a:rPr>
              <a:t>lời</a:t>
            </a:r>
            <a:r>
              <a:rPr lang="en-US" sz="3400" dirty="0">
                <a:solidFill>
                  <a:srgbClr val="C00000"/>
                </a:solidFill>
                <a:latin typeface="Times Neue Roman"/>
              </a:rPr>
              <a:t> </a:t>
            </a:r>
            <a:r>
              <a:rPr lang="en-US" sz="3400" dirty="0" err="1">
                <a:solidFill>
                  <a:srgbClr val="C00000"/>
                </a:solidFill>
                <a:latin typeface="Times Neue Roman"/>
              </a:rPr>
              <a:t>đúng</a:t>
            </a:r>
            <a:endParaRPr lang="en-US" sz="3400" dirty="0">
              <a:solidFill>
                <a:srgbClr val="C00000"/>
              </a:solidFill>
              <a:latin typeface="Times Neue Roman"/>
            </a:endParaRPr>
          </a:p>
        </p:txBody>
      </p:sp>
      <p:sp>
        <p:nvSpPr>
          <p:cNvPr id="17" name="TextBox 17"/>
          <p:cNvSpPr txBox="1"/>
          <p:nvPr/>
        </p:nvSpPr>
        <p:spPr>
          <a:xfrm>
            <a:off x="1276570" y="2762339"/>
            <a:ext cx="6648668" cy="615553"/>
          </a:xfrm>
          <a:prstGeom prst="rect">
            <a:avLst/>
          </a:prstGeom>
        </p:spPr>
        <p:txBody>
          <a:bodyPr lIns="0" tIns="0" rIns="0" bIns="0" rtlCol="0" anchor="t">
            <a:spAutoFit/>
          </a:bodyPr>
          <a:lstStyle/>
          <a:p>
            <a:pPr algn="ctr">
              <a:lnSpc>
                <a:spcPts val="4759"/>
              </a:lnSpc>
            </a:pPr>
            <a:r>
              <a:rPr lang="en-US" sz="3400" dirty="0">
                <a:latin typeface="Times Neue Roman"/>
              </a:rPr>
              <a:t>A. </a:t>
            </a:r>
            <a:r>
              <a:rPr lang="en-US" sz="3400" dirty="0" err="1">
                <a:latin typeface="Times Neue Roman"/>
              </a:rPr>
              <a:t>thứ</a:t>
            </a:r>
            <a:r>
              <a:rPr lang="en-US" sz="3400" dirty="0">
                <a:latin typeface="Times Neue Roman"/>
              </a:rPr>
              <a:t> </a:t>
            </a:r>
            <a:r>
              <a:rPr lang="en-US" sz="3400" dirty="0" err="1">
                <a:latin typeface="Times Neue Roman"/>
              </a:rPr>
              <a:t>tự</a:t>
            </a:r>
            <a:r>
              <a:rPr lang="en-US" sz="3400" dirty="0">
                <a:latin typeface="Times Neue Roman"/>
              </a:rPr>
              <a:t> </a:t>
            </a:r>
            <a:r>
              <a:rPr lang="en-US" sz="3400" dirty="0" err="1">
                <a:latin typeface="Times Neue Roman"/>
              </a:rPr>
              <a:t>chữ</a:t>
            </a:r>
            <a:r>
              <a:rPr lang="en-US" sz="3400" dirty="0">
                <a:latin typeface="Times Neue Roman"/>
              </a:rPr>
              <a:t> </a:t>
            </a:r>
            <a:r>
              <a:rPr lang="en-US" sz="3400" dirty="0" err="1">
                <a:latin typeface="Times Neue Roman"/>
              </a:rPr>
              <a:t>cái</a:t>
            </a:r>
            <a:r>
              <a:rPr lang="en-US" sz="3400" dirty="0">
                <a:latin typeface="Times Neue Roman"/>
              </a:rPr>
              <a:t> </a:t>
            </a:r>
            <a:r>
              <a:rPr lang="en-US" sz="3400" dirty="0" err="1">
                <a:latin typeface="Times Neue Roman"/>
              </a:rPr>
              <a:t>trong</a:t>
            </a:r>
            <a:r>
              <a:rPr lang="en-US" sz="3400" dirty="0">
                <a:latin typeface="Times Neue Roman"/>
              </a:rPr>
              <a:t> </a:t>
            </a:r>
            <a:r>
              <a:rPr lang="en-US" sz="3400" dirty="0" err="1">
                <a:latin typeface="Times Neue Roman"/>
              </a:rPr>
              <a:t>từ</a:t>
            </a:r>
            <a:r>
              <a:rPr lang="en-US" sz="3400" dirty="0">
                <a:latin typeface="Times Neue Roman"/>
              </a:rPr>
              <a:t> </a:t>
            </a:r>
            <a:r>
              <a:rPr lang="en-US" sz="3400" dirty="0" err="1">
                <a:latin typeface="Times Neue Roman"/>
              </a:rPr>
              <a:t>điển</a:t>
            </a:r>
            <a:r>
              <a:rPr lang="en-US" sz="3400" dirty="0">
                <a:latin typeface="Times Neue Roman"/>
              </a:rPr>
              <a:t>.</a:t>
            </a:r>
          </a:p>
        </p:txBody>
      </p:sp>
      <p:sp>
        <p:nvSpPr>
          <p:cNvPr id="18" name="TextBox 18"/>
          <p:cNvSpPr txBox="1"/>
          <p:nvPr/>
        </p:nvSpPr>
        <p:spPr>
          <a:xfrm>
            <a:off x="9659305" y="3019196"/>
            <a:ext cx="7690322" cy="615553"/>
          </a:xfrm>
          <a:prstGeom prst="rect">
            <a:avLst/>
          </a:prstGeom>
        </p:spPr>
        <p:txBody>
          <a:bodyPr lIns="0" tIns="0" rIns="0" bIns="0" rtlCol="0" anchor="t">
            <a:spAutoFit/>
          </a:bodyPr>
          <a:lstStyle/>
          <a:p>
            <a:pPr algn="ctr">
              <a:lnSpc>
                <a:spcPts val="4759"/>
              </a:lnSpc>
            </a:pPr>
            <a:r>
              <a:rPr lang="en-US" sz="3400" dirty="0">
                <a:latin typeface="Times Neue Roman"/>
              </a:rPr>
              <a:t>          B. </a:t>
            </a:r>
            <a:r>
              <a:rPr lang="en-US" sz="3400" dirty="0" err="1">
                <a:latin typeface="Times Neue Roman"/>
              </a:rPr>
              <a:t>thứ</a:t>
            </a:r>
            <a:r>
              <a:rPr lang="en-US" sz="3400" dirty="0">
                <a:latin typeface="Times Neue Roman"/>
              </a:rPr>
              <a:t> </a:t>
            </a:r>
            <a:r>
              <a:rPr lang="en-US" sz="3400" dirty="0" err="1">
                <a:latin typeface="Times Neue Roman"/>
              </a:rPr>
              <a:t>tự</a:t>
            </a:r>
            <a:r>
              <a:rPr lang="en-US" sz="3400" dirty="0">
                <a:latin typeface="Times Neue Roman"/>
              </a:rPr>
              <a:t> </a:t>
            </a:r>
            <a:r>
              <a:rPr lang="en-US" sz="3400" dirty="0" err="1">
                <a:latin typeface="Times Neue Roman"/>
              </a:rPr>
              <a:t>tăng</a:t>
            </a:r>
            <a:r>
              <a:rPr lang="en-US" sz="3400" dirty="0">
                <a:latin typeface="Times Neue Roman"/>
              </a:rPr>
              <a:t> </a:t>
            </a:r>
            <a:r>
              <a:rPr lang="en-US" sz="3400" dirty="0" err="1">
                <a:latin typeface="Times Neue Roman"/>
              </a:rPr>
              <a:t>dần</a:t>
            </a:r>
            <a:r>
              <a:rPr lang="en-US" sz="3400" dirty="0">
                <a:latin typeface="Times Neue Roman"/>
              </a:rPr>
              <a:t> </a:t>
            </a:r>
            <a:r>
              <a:rPr lang="en-US" sz="3400" dirty="0" err="1">
                <a:latin typeface="Times Neue Roman"/>
              </a:rPr>
              <a:t>điện</a:t>
            </a:r>
            <a:r>
              <a:rPr lang="en-US" sz="3400" dirty="0">
                <a:latin typeface="Times Neue Roman"/>
              </a:rPr>
              <a:t> </a:t>
            </a:r>
            <a:r>
              <a:rPr lang="en-US" sz="3400" dirty="0" err="1">
                <a:latin typeface="Times Neue Roman"/>
              </a:rPr>
              <a:t>tích</a:t>
            </a:r>
            <a:r>
              <a:rPr lang="en-US" sz="3400" dirty="0">
                <a:latin typeface="Times Neue Roman"/>
              </a:rPr>
              <a:t> </a:t>
            </a:r>
            <a:r>
              <a:rPr lang="en-US" sz="3400" dirty="0" err="1">
                <a:latin typeface="Times Neue Roman"/>
              </a:rPr>
              <a:t>hạt</a:t>
            </a:r>
            <a:r>
              <a:rPr lang="en-US" sz="3400" dirty="0">
                <a:latin typeface="Times Neue Roman"/>
              </a:rPr>
              <a:t> </a:t>
            </a:r>
            <a:r>
              <a:rPr lang="en-US" sz="3400" dirty="0" err="1">
                <a:latin typeface="Times Neue Roman"/>
              </a:rPr>
              <a:t>nhân</a:t>
            </a:r>
            <a:endParaRPr lang="en-US" sz="3400" dirty="0">
              <a:latin typeface="Times Neue Roman"/>
            </a:endParaRPr>
          </a:p>
        </p:txBody>
      </p:sp>
      <p:sp>
        <p:nvSpPr>
          <p:cNvPr id="19" name="TextBox 19"/>
          <p:cNvSpPr txBox="1"/>
          <p:nvPr/>
        </p:nvSpPr>
        <p:spPr>
          <a:xfrm>
            <a:off x="1248742" y="3598923"/>
            <a:ext cx="9114458" cy="615553"/>
          </a:xfrm>
          <a:prstGeom prst="rect">
            <a:avLst/>
          </a:prstGeom>
        </p:spPr>
        <p:txBody>
          <a:bodyPr wrap="square" lIns="0" tIns="0" rIns="0" bIns="0" rtlCol="0" anchor="t">
            <a:spAutoFit/>
          </a:bodyPr>
          <a:lstStyle/>
          <a:p>
            <a:pPr>
              <a:lnSpc>
                <a:spcPts val="4759"/>
              </a:lnSpc>
            </a:pPr>
            <a:r>
              <a:rPr lang="en-US" sz="3400" dirty="0">
                <a:latin typeface="Times Neue Roman"/>
              </a:rPr>
              <a:t>C. </a:t>
            </a:r>
            <a:r>
              <a:rPr lang="en-US" sz="3400" dirty="0" err="1">
                <a:latin typeface="Times Neue Roman"/>
              </a:rPr>
              <a:t>thứ</a:t>
            </a:r>
            <a:r>
              <a:rPr lang="en-US" sz="3400" dirty="0">
                <a:latin typeface="Times Neue Roman"/>
              </a:rPr>
              <a:t> </a:t>
            </a:r>
            <a:r>
              <a:rPr lang="en-US" sz="3400" dirty="0" err="1">
                <a:latin typeface="Times Neue Roman"/>
              </a:rPr>
              <a:t>tự</a:t>
            </a:r>
            <a:r>
              <a:rPr lang="en-US" sz="3400" dirty="0">
                <a:latin typeface="Times Neue Roman"/>
              </a:rPr>
              <a:t> </a:t>
            </a:r>
            <a:r>
              <a:rPr lang="en-US" sz="3400" dirty="0" err="1">
                <a:latin typeface="Times Neue Roman"/>
              </a:rPr>
              <a:t>tăng</a:t>
            </a:r>
            <a:r>
              <a:rPr lang="en-US" sz="3400" dirty="0">
                <a:latin typeface="Times Neue Roman"/>
              </a:rPr>
              <a:t> </a:t>
            </a:r>
            <a:r>
              <a:rPr lang="en-US" sz="3400" dirty="0" err="1">
                <a:latin typeface="Times Neue Roman"/>
              </a:rPr>
              <a:t>dần</a:t>
            </a:r>
            <a:r>
              <a:rPr lang="en-US" sz="3400" dirty="0">
                <a:latin typeface="Times Neue Roman"/>
              </a:rPr>
              <a:t> </a:t>
            </a:r>
            <a:r>
              <a:rPr lang="en-US" sz="3400" dirty="0" err="1">
                <a:latin typeface="Times Neue Roman"/>
              </a:rPr>
              <a:t>số</a:t>
            </a:r>
            <a:r>
              <a:rPr lang="en-US" sz="3400" dirty="0">
                <a:latin typeface="Times Neue Roman"/>
              </a:rPr>
              <a:t> </a:t>
            </a:r>
            <a:r>
              <a:rPr lang="en-US" sz="3400" dirty="0" err="1">
                <a:latin typeface="Times Neue Roman"/>
              </a:rPr>
              <a:t>hạt</a:t>
            </a:r>
            <a:r>
              <a:rPr lang="en-US" sz="3400" dirty="0">
                <a:latin typeface="Times Neue Roman"/>
              </a:rPr>
              <a:t> electron </a:t>
            </a:r>
            <a:r>
              <a:rPr lang="en-US" sz="3400" dirty="0" err="1">
                <a:latin typeface="Times Neue Roman"/>
              </a:rPr>
              <a:t>lớp</a:t>
            </a:r>
            <a:r>
              <a:rPr lang="en-US" sz="3400" dirty="0">
                <a:latin typeface="Times Neue Roman"/>
              </a:rPr>
              <a:t> </a:t>
            </a:r>
            <a:r>
              <a:rPr lang="en-US" sz="3400" dirty="0" err="1">
                <a:latin typeface="Times Neue Roman"/>
              </a:rPr>
              <a:t>ngoài</a:t>
            </a:r>
            <a:r>
              <a:rPr lang="en-US" sz="3400" dirty="0">
                <a:latin typeface="Times Neue Roman"/>
              </a:rPr>
              <a:t> </a:t>
            </a:r>
            <a:r>
              <a:rPr lang="en-US" sz="3400" dirty="0" err="1">
                <a:latin typeface="Times Neue Roman"/>
              </a:rPr>
              <a:t>cùng</a:t>
            </a:r>
            <a:r>
              <a:rPr lang="en-US" sz="3400" dirty="0">
                <a:latin typeface="Times Neue Roman"/>
              </a:rPr>
              <a:t>.</a:t>
            </a:r>
          </a:p>
        </p:txBody>
      </p:sp>
      <p:sp>
        <p:nvSpPr>
          <p:cNvPr id="20" name="TextBox 20"/>
          <p:cNvSpPr txBox="1"/>
          <p:nvPr/>
        </p:nvSpPr>
        <p:spPr>
          <a:xfrm>
            <a:off x="10250596" y="3666262"/>
            <a:ext cx="7351604" cy="615553"/>
          </a:xfrm>
          <a:prstGeom prst="rect">
            <a:avLst/>
          </a:prstGeom>
        </p:spPr>
        <p:txBody>
          <a:bodyPr wrap="square" lIns="0" tIns="0" rIns="0" bIns="0" rtlCol="0" anchor="t">
            <a:spAutoFit/>
          </a:bodyPr>
          <a:lstStyle/>
          <a:p>
            <a:pPr algn="ctr">
              <a:lnSpc>
                <a:spcPts val="4759"/>
              </a:lnSpc>
            </a:pPr>
            <a:r>
              <a:rPr lang="en-US" sz="3400" dirty="0">
                <a:latin typeface="Times Neue Roman"/>
              </a:rPr>
              <a:t>D. </a:t>
            </a:r>
            <a:r>
              <a:rPr lang="en-US" sz="3400" dirty="0" err="1">
                <a:latin typeface="Times Neue Roman"/>
              </a:rPr>
              <a:t>thứ</a:t>
            </a:r>
            <a:r>
              <a:rPr lang="en-US" sz="3400" dirty="0">
                <a:latin typeface="Times Neue Roman"/>
              </a:rPr>
              <a:t> </a:t>
            </a:r>
            <a:r>
              <a:rPr lang="en-US" sz="3400" dirty="0" err="1">
                <a:latin typeface="Times Neue Roman"/>
              </a:rPr>
              <a:t>tự</a:t>
            </a:r>
            <a:r>
              <a:rPr lang="en-US" sz="3400" dirty="0">
                <a:latin typeface="Times Neue Roman"/>
              </a:rPr>
              <a:t> </a:t>
            </a:r>
            <a:r>
              <a:rPr lang="en-US" sz="3400" dirty="0" err="1">
                <a:latin typeface="Times Neue Roman"/>
              </a:rPr>
              <a:t>tăng</a:t>
            </a:r>
            <a:r>
              <a:rPr lang="en-US" sz="3400" dirty="0">
                <a:latin typeface="Times Neue Roman"/>
              </a:rPr>
              <a:t> </a:t>
            </a:r>
            <a:r>
              <a:rPr lang="en-US" sz="3400" dirty="0" err="1">
                <a:latin typeface="Times Neue Roman"/>
              </a:rPr>
              <a:t>dần</a:t>
            </a:r>
            <a:r>
              <a:rPr lang="en-US" sz="3400" dirty="0">
                <a:latin typeface="Times Neue Roman"/>
              </a:rPr>
              <a:t> </a:t>
            </a:r>
            <a:r>
              <a:rPr lang="en-US" sz="3400" dirty="0" err="1">
                <a:latin typeface="Times Neue Roman"/>
              </a:rPr>
              <a:t>số</a:t>
            </a:r>
            <a:r>
              <a:rPr lang="en-US" sz="3400" dirty="0">
                <a:latin typeface="Times Neue Roman"/>
              </a:rPr>
              <a:t> </a:t>
            </a:r>
            <a:r>
              <a:rPr lang="en-US" sz="3400" dirty="0" err="1">
                <a:latin typeface="Times Neue Roman"/>
              </a:rPr>
              <a:t>hạt</a:t>
            </a:r>
            <a:r>
              <a:rPr lang="en-US" sz="3400" dirty="0">
                <a:latin typeface="Times Neue Roman"/>
              </a:rPr>
              <a:t> neutron</a:t>
            </a:r>
          </a:p>
        </p:txBody>
      </p:sp>
      <p:sp>
        <p:nvSpPr>
          <p:cNvPr id="21" name="TextBox 21"/>
          <p:cNvSpPr txBox="1"/>
          <p:nvPr/>
        </p:nvSpPr>
        <p:spPr>
          <a:xfrm>
            <a:off x="1028705" y="2000339"/>
            <a:ext cx="17080558" cy="571695"/>
          </a:xfrm>
          <a:prstGeom prst="rect">
            <a:avLst/>
          </a:prstGeom>
        </p:spPr>
        <p:txBody>
          <a:bodyPr lIns="0" tIns="0" rIns="0" bIns="0" rtlCol="0" anchor="t">
            <a:spAutoFit/>
          </a:bodyPr>
          <a:lstStyle/>
          <a:p>
            <a:pPr algn="ctr">
              <a:lnSpc>
                <a:spcPts val="4759"/>
              </a:lnSpc>
            </a:pPr>
            <a:r>
              <a:rPr lang="en-US" sz="3400" dirty="0" err="1">
                <a:solidFill>
                  <a:srgbClr val="C00000"/>
                </a:solidFill>
                <a:latin typeface="Times Neue Roman"/>
              </a:rPr>
              <a:t>Câu</a:t>
            </a:r>
            <a:r>
              <a:rPr lang="en-US" sz="3400" dirty="0">
                <a:solidFill>
                  <a:srgbClr val="C00000"/>
                </a:solidFill>
                <a:latin typeface="Times Neue Roman"/>
              </a:rPr>
              <a:t> </a:t>
            </a:r>
            <a:r>
              <a:rPr lang="en-US" sz="3400" dirty="0" err="1">
                <a:solidFill>
                  <a:srgbClr val="C00000"/>
                </a:solidFill>
                <a:latin typeface="Times Neue Roman"/>
              </a:rPr>
              <a:t>hỏi</a:t>
            </a:r>
            <a:r>
              <a:rPr lang="en-US" sz="3400" dirty="0">
                <a:solidFill>
                  <a:srgbClr val="C00000"/>
                </a:solidFill>
                <a:latin typeface="Times Neue Roman"/>
              </a:rPr>
              <a:t> 1. </a:t>
            </a:r>
            <a:r>
              <a:rPr lang="en-US" sz="3400" dirty="0" err="1">
                <a:solidFill>
                  <a:srgbClr val="C00000"/>
                </a:solidFill>
                <a:latin typeface="Times Neue Roman"/>
              </a:rPr>
              <a:t>Trong</a:t>
            </a:r>
            <a:r>
              <a:rPr lang="en-US" sz="3400" dirty="0">
                <a:solidFill>
                  <a:srgbClr val="C00000"/>
                </a:solidFill>
                <a:latin typeface="Times Neue Roman"/>
              </a:rPr>
              <a:t> </a:t>
            </a:r>
            <a:r>
              <a:rPr lang="en-US" sz="3400" dirty="0" err="1">
                <a:solidFill>
                  <a:srgbClr val="C00000"/>
                </a:solidFill>
                <a:latin typeface="Times Neue Roman"/>
              </a:rPr>
              <a:t>bảng</a:t>
            </a:r>
            <a:r>
              <a:rPr lang="en-US" sz="3400" dirty="0">
                <a:solidFill>
                  <a:srgbClr val="C00000"/>
                </a:solidFill>
                <a:latin typeface="Times Neue Roman"/>
              </a:rPr>
              <a:t> </a:t>
            </a:r>
            <a:r>
              <a:rPr lang="en-US" sz="3400" dirty="0" err="1">
                <a:solidFill>
                  <a:srgbClr val="C00000"/>
                </a:solidFill>
                <a:latin typeface="Times Neue Roman"/>
              </a:rPr>
              <a:t>tuần</a:t>
            </a:r>
            <a:r>
              <a:rPr lang="en-US" sz="3400" dirty="0">
                <a:solidFill>
                  <a:srgbClr val="C00000"/>
                </a:solidFill>
                <a:latin typeface="Times Neue Roman"/>
              </a:rPr>
              <a:t> </a:t>
            </a:r>
            <a:r>
              <a:rPr lang="en-US" sz="3400" dirty="0" err="1">
                <a:solidFill>
                  <a:srgbClr val="C00000"/>
                </a:solidFill>
                <a:latin typeface="Times Neue Roman"/>
              </a:rPr>
              <a:t>hoàn</a:t>
            </a:r>
            <a:r>
              <a:rPr lang="en-US" sz="3400" dirty="0">
                <a:solidFill>
                  <a:srgbClr val="C00000"/>
                </a:solidFill>
                <a:latin typeface="Times Neue Roman"/>
              </a:rPr>
              <a:t>, </a:t>
            </a:r>
            <a:r>
              <a:rPr lang="en-US" sz="3400" dirty="0" err="1">
                <a:solidFill>
                  <a:srgbClr val="C00000"/>
                </a:solidFill>
                <a:latin typeface="Times Neue Roman"/>
              </a:rPr>
              <a:t>các</a:t>
            </a:r>
            <a:r>
              <a:rPr lang="en-US" sz="3400" dirty="0">
                <a:solidFill>
                  <a:srgbClr val="C00000"/>
                </a:solidFill>
                <a:latin typeface="Times Neue Roman"/>
              </a:rPr>
              <a:t> </a:t>
            </a:r>
            <a:r>
              <a:rPr lang="en-US" sz="3400" dirty="0" err="1">
                <a:solidFill>
                  <a:srgbClr val="C00000"/>
                </a:solidFill>
                <a:latin typeface="Times Neue Roman"/>
              </a:rPr>
              <a:t>nguyên</a:t>
            </a:r>
            <a:r>
              <a:rPr lang="en-US" sz="3400" dirty="0">
                <a:solidFill>
                  <a:srgbClr val="C00000"/>
                </a:solidFill>
                <a:latin typeface="Times Neue Roman"/>
              </a:rPr>
              <a:t> </a:t>
            </a:r>
            <a:r>
              <a:rPr lang="en-US" sz="3400" dirty="0" err="1">
                <a:solidFill>
                  <a:srgbClr val="C00000"/>
                </a:solidFill>
                <a:latin typeface="Times Neue Roman"/>
              </a:rPr>
              <a:t>tố</a:t>
            </a:r>
            <a:r>
              <a:rPr lang="en-US" sz="3400" dirty="0">
                <a:solidFill>
                  <a:srgbClr val="C00000"/>
                </a:solidFill>
                <a:latin typeface="Times Neue Roman"/>
              </a:rPr>
              <a:t> </a:t>
            </a:r>
            <a:r>
              <a:rPr lang="en-US" sz="3400" dirty="0" err="1">
                <a:solidFill>
                  <a:srgbClr val="C00000"/>
                </a:solidFill>
                <a:latin typeface="Times Neue Roman"/>
              </a:rPr>
              <a:t>hoá</a:t>
            </a:r>
            <a:r>
              <a:rPr lang="en-US" sz="3400" dirty="0">
                <a:solidFill>
                  <a:srgbClr val="C00000"/>
                </a:solidFill>
                <a:latin typeface="Times Neue Roman"/>
              </a:rPr>
              <a:t> </a:t>
            </a:r>
            <a:r>
              <a:rPr lang="en-US" sz="3400" dirty="0" err="1">
                <a:solidFill>
                  <a:srgbClr val="C00000"/>
                </a:solidFill>
                <a:latin typeface="Times Neue Roman"/>
              </a:rPr>
              <a:t>học</a:t>
            </a:r>
            <a:r>
              <a:rPr lang="en-US" sz="3400" dirty="0">
                <a:solidFill>
                  <a:srgbClr val="C00000"/>
                </a:solidFill>
                <a:latin typeface="Times Neue Roman"/>
              </a:rPr>
              <a:t> </a:t>
            </a:r>
            <a:r>
              <a:rPr lang="en-US" sz="3400" dirty="0" err="1">
                <a:solidFill>
                  <a:srgbClr val="C00000"/>
                </a:solidFill>
                <a:latin typeface="Times Neue Roman"/>
              </a:rPr>
              <a:t>được</a:t>
            </a:r>
            <a:r>
              <a:rPr lang="en-US" sz="3400" dirty="0">
                <a:solidFill>
                  <a:srgbClr val="C00000"/>
                </a:solidFill>
                <a:latin typeface="Times Neue Roman"/>
              </a:rPr>
              <a:t> </a:t>
            </a:r>
            <a:r>
              <a:rPr lang="en-US" sz="3400" dirty="0" err="1">
                <a:solidFill>
                  <a:srgbClr val="C00000"/>
                </a:solidFill>
                <a:latin typeface="Times Neue Roman"/>
              </a:rPr>
              <a:t>sắp</a:t>
            </a:r>
            <a:r>
              <a:rPr lang="en-US" sz="3400" dirty="0">
                <a:solidFill>
                  <a:srgbClr val="C00000"/>
                </a:solidFill>
                <a:latin typeface="Times Neue Roman"/>
              </a:rPr>
              <a:t> </a:t>
            </a:r>
            <a:r>
              <a:rPr lang="en-US" sz="3400" dirty="0" err="1">
                <a:solidFill>
                  <a:srgbClr val="C00000"/>
                </a:solidFill>
                <a:latin typeface="Times Neue Roman"/>
              </a:rPr>
              <a:t>xếp</a:t>
            </a:r>
            <a:r>
              <a:rPr lang="en-US" sz="3400" dirty="0">
                <a:solidFill>
                  <a:srgbClr val="C00000"/>
                </a:solidFill>
                <a:latin typeface="Times Neue Roman"/>
              </a:rPr>
              <a:t> </a:t>
            </a:r>
            <a:r>
              <a:rPr lang="en-US" sz="3400" dirty="0" err="1">
                <a:solidFill>
                  <a:srgbClr val="C00000"/>
                </a:solidFill>
                <a:latin typeface="Times Neue Roman"/>
              </a:rPr>
              <a:t>theo</a:t>
            </a:r>
            <a:r>
              <a:rPr lang="en-US" sz="3400" dirty="0">
                <a:solidFill>
                  <a:srgbClr val="C00000"/>
                </a:solidFill>
                <a:latin typeface="Times Neue Roman"/>
              </a:rPr>
              <a:t>:</a:t>
            </a:r>
          </a:p>
        </p:txBody>
      </p:sp>
      <p:sp>
        <p:nvSpPr>
          <p:cNvPr id="22" name="TextBox 22"/>
          <p:cNvSpPr txBox="1"/>
          <p:nvPr/>
        </p:nvSpPr>
        <p:spPr>
          <a:xfrm>
            <a:off x="142930" y="4374143"/>
            <a:ext cx="16849540" cy="571695"/>
          </a:xfrm>
          <a:prstGeom prst="rect">
            <a:avLst/>
          </a:prstGeom>
        </p:spPr>
        <p:txBody>
          <a:bodyPr lIns="0" tIns="0" rIns="0" bIns="0" rtlCol="0" anchor="t">
            <a:spAutoFit/>
          </a:bodyPr>
          <a:lstStyle/>
          <a:p>
            <a:pPr algn="ctr">
              <a:lnSpc>
                <a:spcPts val="4759"/>
              </a:lnSpc>
            </a:pPr>
            <a:r>
              <a:rPr lang="en-US" sz="3400" dirty="0" err="1">
                <a:solidFill>
                  <a:srgbClr val="C00000"/>
                </a:solidFill>
                <a:latin typeface="Times Neue Roman"/>
              </a:rPr>
              <a:t>Câu</a:t>
            </a:r>
            <a:r>
              <a:rPr lang="en-US" sz="3400" dirty="0">
                <a:solidFill>
                  <a:srgbClr val="C00000"/>
                </a:solidFill>
                <a:latin typeface="Times Neue Roman"/>
              </a:rPr>
              <a:t> 2. </a:t>
            </a:r>
            <a:r>
              <a:rPr lang="en-US" sz="3400" dirty="0" err="1">
                <a:solidFill>
                  <a:srgbClr val="C00000"/>
                </a:solidFill>
                <a:latin typeface="Times Neue Roman"/>
              </a:rPr>
              <a:t>Những</a:t>
            </a:r>
            <a:r>
              <a:rPr lang="en-US" sz="3400" dirty="0">
                <a:solidFill>
                  <a:srgbClr val="C00000"/>
                </a:solidFill>
                <a:latin typeface="Times Neue Roman"/>
              </a:rPr>
              <a:t> </a:t>
            </a:r>
            <a:r>
              <a:rPr lang="en-US" sz="3400" dirty="0" err="1">
                <a:solidFill>
                  <a:srgbClr val="C00000"/>
                </a:solidFill>
                <a:latin typeface="Times Neue Roman"/>
              </a:rPr>
              <a:t>nguyên</a:t>
            </a:r>
            <a:r>
              <a:rPr lang="en-US" sz="3400" dirty="0">
                <a:solidFill>
                  <a:srgbClr val="C00000"/>
                </a:solidFill>
                <a:latin typeface="Times Neue Roman"/>
              </a:rPr>
              <a:t> </a:t>
            </a:r>
            <a:r>
              <a:rPr lang="en-US" sz="3400" dirty="0" err="1">
                <a:solidFill>
                  <a:srgbClr val="C00000"/>
                </a:solidFill>
                <a:latin typeface="Times Neue Roman"/>
              </a:rPr>
              <a:t>tố</a:t>
            </a:r>
            <a:r>
              <a:rPr lang="en-US" sz="3400" dirty="0">
                <a:solidFill>
                  <a:srgbClr val="C00000"/>
                </a:solidFill>
                <a:latin typeface="Times Neue Roman"/>
              </a:rPr>
              <a:t> </a:t>
            </a:r>
            <a:r>
              <a:rPr lang="en-US" sz="3400" dirty="0" err="1">
                <a:solidFill>
                  <a:srgbClr val="C00000"/>
                </a:solidFill>
                <a:latin typeface="Times Neue Roman"/>
              </a:rPr>
              <a:t>hoá</a:t>
            </a:r>
            <a:r>
              <a:rPr lang="en-US" sz="3400" dirty="0">
                <a:solidFill>
                  <a:srgbClr val="C00000"/>
                </a:solidFill>
                <a:latin typeface="Times Neue Roman"/>
              </a:rPr>
              <a:t> </a:t>
            </a:r>
            <a:r>
              <a:rPr lang="en-US" sz="3400" dirty="0" err="1">
                <a:solidFill>
                  <a:srgbClr val="C00000"/>
                </a:solidFill>
                <a:latin typeface="Times Neue Roman"/>
              </a:rPr>
              <a:t>học</a:t>
            </a:r>
            <a:r>
              <a:rPr lang="en-US" sz="3400" dirty="0">
                <a:solidFill>
                  <a:srgbClr val="C00000"/>
                </a:solidFill>
                <a:latin typeface="Times Neue Roman"/>
              </a:rPr>
              <a:t> </a:t>
            </a:r>
            <a:r>
              <a:rPr lang="en-US" sz="3400" dirty="0" err="1">
                <a:solidFill>
                  <a:srgbClr val="C00000"/>
                </a:solidFill>
                <a:latin typeface="Times Neue Roman"/>
              </a:rPr>
              <a:t>nào</a:t>
            </a:r>
            <a:r>
              <a:rPr lang="en-US" sz="3400" dirty="0">
                <a:solidFill>
                  <a:srgbClr val="C00000"/>
                </a:solidFill>
                <a:latin typeface="Times Neue Roman"/>
              </a:rPr>
              <a:t> </a:t>
            </a:r>
            <a:r>
              <a:rPr lang="en-US" sz="3400" dirty="0" err="1">
                <a:solidFill>
                  <a:srgbClr val="C00000"/>
                </a:solidFill>
                <a:latin typeface="Times Neue Roman"/>
              </a:rPr>
              <a:t>sau</a:t>
            </a:r>
            <a:r>
              <a:rPr lang="en-US" sz="3400" dirty="0">
                <a:solidFill>
                  <a:srgbClr val="C00000"/>
                </a:solidFill>
                <a:latin typeface="Times Neue Roman"/>
              </a:rPr>
              <a:t> </a:t>
            </a:r>
            <a:r>
              <a:rPr lang="en-US" sz="3400" dirty="0" err="1">
                <a:solidFill>
                  <a:srgbClr val="C00000"/>
                </a:solidFill>
                <a:latin typeface="Times Neue Roman"/>
              </a:rPr>
              <a:t>đây</a:t>
            </a:r>
            <a:r>
              <a:rPr lang="en-US" sz="3400" dirty="0">
                <a:solidFill>
                  <a:srgbClr val="C00000"/>
                </a:solidFill>
                <a:latin typeface="Times Neue Roman"/>
              </a:rPr>
              <a:t> </a:t>
            </a:r>
            <a:r>
              <a:rPr lang="en-US" sz="3400" dirty="0" err="1">
                <a:solidFill>
                  <a:srgbClr val="C00000"/>
                </a:solidFill>
                <a:latin typeface="Times Neue Roman"/>
              </a:rPr>
              <a:t>thuộc</a:t>
            </a:r>
            <a:r>
              <a:rPr lang="en-US" sz="3400" dirty="0">
                <a:solidFill>
                  <a:srgbClr val="C00000"/>
                </a:solidFill>
                <a:latin typeface="Times Neue Roman"/>
              </a:rPr>
              <a:t> </a:t>
            </a:r>
            <a:r>
              <a:rPr lang="en-US" sz="3400" dirty="0" err="1">
                <a:solidFill>
                  <a:srgbClr val="C00000"/>
                </a:solidFill>
                <a:latin typeface="Times Neue Roman"/>
              </a:rPr>
              <a:t>cùng</a:t>
            </a:r>
            <a:r>
              <a:rPr lang="en-US" sz="3400" dirty="0">
                <a:solidFill>
                  <a:srgbClr val="C00000"/>
                </a:solidFill>
                <a:latin typeface="Times Neue Roman"/>
              </a:rPr>
              <a:t> </a:t>
            </a:r>
            <a:r>
              <a:rPr lang="en-US" sz="3400" dirty="0" err="1">
                <a:solidFill>
                  <a:srgbClr val="C00000"/>
                </a:solidFill>
                <a:latin typeface="Times Neue Roman"/>
              </a:rPr>
              <a:t>một</a:t>
            </a:r>
            <a:r>
              <a:rPr lang="en-US" sz="3400" dirty="0">
                <a:solidFill>
                  <a:srgbClr val="C00000"/>
                </a:solidFill>
                <a:latin typeface="Times Neue Roman"/>
              </a:rPr>
              <a:t> </a:t>
            </a:r>
            <a:r>
              <a:rPr lang="en-US" sz="3400" dirty="0" err="1">
                <a:solidFill>
                  <a:srgbClr val="C00000"/>
                </a:solidFill>
                <a:latin typeface="Times Neue Roman"/>
              </a:rPr>
              <a:t>nhóm</a:t>
            </a:r>
            <a:r>
              <a:rPr lang="en-US" sz="3400" dirty="0">
                <a:solidFill>
                  <a:srgbClr val="C00000"/>
                </a:solidFill>
                <a:latin typeface="Times Neue Roman"/>
              </a:rPr>
              <a:t>?</a:t>
            </a:r>
          </a:p>
        </p:txBody>
      </p:sp>
      <p:sp>
        <p:nvSpPr>
          <p:cNvPr id="23" name="TextBox 23"/>
          <p:cNvSpPr txBox="1"/>
          <p:nvPr/>
        </p:nvSpPr>
        <p:spPr>
          <a:xfrm>
            <a:off x="9299811" y="5335783"/>
            <a:ext cx="3322142" cy="1231106"/>
          </a:xfrm>
          <a:prstGeom prst="rect">
            <a:avLst/>
          </a:prstGeom>
        </p:spPr>
        <p:txBody>
          <a:bodyPr lIns="0" tIns="0" rIns="0" bIns="0" rtlCol="0" anchor="t">
            <a:spAutoFit/>
          </a:bodyPr>
          <a:lstStyle/>
          <a:p>
            <a:pPr algn="ctr">
              <a:lnSpc>
                <a:spcPts val="4759"/>
              </a:lnSpc>
            </a:pPr>
            <a:r>
              <a:rPr lang="en-US" sz="3400" dirty="0">
                <a:latin typeface="Times Neue Roman"/>
              </a:rPr>
              <a:t>C. Na, Mg, K         </a:t>
            </a:r>
          </a:p>
          <a:p>
            <a:pPr algn="ctr">
              <a:lnSpc>
                <a:spcPts val="4759"/>
              </a:lnSpc>
            </a:pPr>
            <a:endParaRPr lang="en-US" sz="3400" dirty="0">
              <a:latin typeface="Times Neue Roman"/>
            </a:endParaRPr>
          </a:p>
        </p:txBody>
      </p:sp>
      <p:sp>
        <p:nvSpPr>
          <p:cNvPr id="24" name="TextBox 24"/>
          <p:cNvSpPr txBox="1"/>
          <p:nvPr/>
        </p:nvSpPr>
        <p:spPr>
          <a:xfrm>
            <a:off x="769503" y="5322256"/>
            <a:ext cx="5854602" cy="615553"/>
          </a:xfrm>
          <a:prstGeom prst="rect">
            <a:avLst/>
          </a:prstGeom>
        </p:spPr>
        <p:txBody>
          <a:bodyPr lIns="0" tIns="0" rIns="0" bIns="0" rtlCol="0" anchor="t">
            <a:spAutoFit/>
          </a:bodyPr>
          <a:lstStyle/>
          <a:p>
            <a:pPr algn="ctr">
              <a:lnSpc>
                <a:spcPts val="4759"/>
              </a:lnSpc>
              <a:spcBef>
                <a:spcPct val="0"/>
              </a:spcBef>
            </a:pPr>
            <a:r>
              <a:rPr lang="en-US" sz="3400" dirty="0">
                <a:latin typeface="Times Neue Roman"/>
              </a:rPr>
              <a:t>A. O, S, Se                 </a:t>
            </a:r>
          </a:p>
        </p:txBody>
      </p:sp>
      <p:sp>
        <p:nvSpPr>
          <p:cNvPr id="25" name="TextBox 25"/>
          <p:cNvSpPr txBox="1"/>
          <p:nvPr/>
        </p:nvSpPr>
        <p:spPr>
          <a:xfrm>
            <a:off x="5615639" y="5436820"/>
            <a:ext cx="3088718" cy="551433"/>
          </a:xfrm>
          <a:prstGeom prst="rect">
            <a:avLst/>
          </a:prstGeom>
        </p:spPr>
        <p:txBody>
          <a:bodyPr lIns="0" tIns="0" rIns="0" bIns="0" rtlCol="0" anchor="t">
            <a:spAutoFit/>
          </a:bodyPr>
          <a:lstStyle/>
          <a:p>
            <a:pPr algn="ctr">
              <a:lnSpc>
                <a:spcPts val="4273"/>
              </a:lnSpc>
              <a:spcBef>
                <a:spcPct val="0"/>
              </a:spcBef>
            </a:pPr>
            <a:r>
              <a:rPr lang="en-US" sz="3000" dirty="0">
                <a:latin typeface="Times Neue Roman"/>
              </a:rPr>
              <a:t>B. N, O, F                 </a:t>
            </a:r>
          </a:p>
        </p:txBody>
      </p:sp>
      <p:sp>
        <p:nvSpPr>
          <p:cNvPr id="26" name="TextBox 26"/>
          <p:cNvSpPr txBox="1"/>
          <p:nvPr/>
        </p:nvSpPr>
        <p:spPr>
          <a:xfrm>
            <a:off x="12547461" y="5392965"/>
            <a:ext cx="5854602" cy="615553"/>
          </a:xfrm>
          <a:prstGeom prst="rect">
            <a:avLst/>
          </a:prstGeom>
        </p:spPr>
        <p:txBody>
          <a:bodyPr lIns="0" tIns="0" rIns="0" bIns="0" rtlCol="0" anchor="t">
            <a:spAutoFit/>
          </a:bodyPr>
          <a:lstStyle/>
          <a:p>
            <a:pPr algn="ctr">
              <a:lnSpc>
                <a:spcPts val="4759"/>
              </a:lnSpc>
              <a:spcBef>
                <a:spcPct val="0"/>
              </a:spcBef>
            </a:pPr>
            <a:r>
              <a:rPr lang="en-US" sz="3400" dirty="0">
                <a:latin typeface="Times Neue Roman"/>
              </a:rPr>
              <a:t>D. Ne, Na, Mg</a:t>
            </a:r>
          </a:p>
        </p:txBody>
      </p:sp>
      <p:sp>
        <p:nvSpPr>
          <p:cNvPr id="27" name="TextBox 27"/>
          <p:cNvSpPr txBox="1"/>
          <p:nvPr/>
        </p:nvSpPr>
        <p:spPr>
          <a:xfrm>
            <a:off x="29547" y="5925734"/>
            <a:ext cx="17349622" cy="571695"/>
          </a:xfrm>
          <a:prstGeom prst="rect">
            <a:avLst/>
          </a:prstGeom>
        </p:spPr>
        <p:txBody>
          <a:bodyPr lIns="0" tIns="0" rIns="0" bIns="0" rtlCol="0" anchor="t">
            <a:spAutoFit/>
          </a:bodyPr>
          <a:lstStyle/>
          <a:p>
            <a:pPr algn="ctr">
              <a:lnSpc>
                <a:spcPts val="4759"/>
              </a:lnSpc>
            </a:pPr>
            <a:r>
              <a:rPr lang="en-US" sz="3400" dirty="0" err="1">
                <a:solidFill>
                  <a:srgbClr val="C00000"/>
                </a:solidFill>
                <a:latin typeface="Times Neue Roman"/>
              </a:rPr>
              <a:t>Câu</a:t>
            </a:r>
            <a:r>
              <a:rPr lang="en-US" sz="3400" dirty="0">
                <a:solidFill>
                  <a:srgbClr val="C00000"/>
                </a:solidFill>
                <a:latin typeface="Times Neue Roman"/>
              </a:rPr>
              <a:t> </a:t>
            </a:r>
            <a:r>
              <a:rPr lang="en-US" sz="3400" dirty="0" err="1">
                <a:solidFill>
                  <a:srgbClr val="C00000"/>
                </a:solidFill>
                <a:latin typeface="Times Neue Roman"/>
              </a:rPr>
              <a:t>hỏi</a:t>
            </a:r>
            <a:r>
              <a:rPr lang="en-US" sz="3400" dirty="0">
                <a:solidFill>
                  <a:srgbClr val="C00000"/>
                </a:solidFill>
                <a:latin typeface="Times Neue Roman"/>
              </a:rPr>
              <a:t> 3. </a:t>
            </a:r>
            <a:r>
              <a:rPr lang="en-US" sz="3400" dirty="0" err="1">
                <a:solidFill>
                  <a:srgbClr val="C00000"/>
                </a:solidFill>
                <a:latin typeface="Times Neue Roman"/>
              </a:rPr>
              <a:t>Những</a:t>
            </a:r>
            <a:r>
              <a:rPr lang="en-US" sz="3400" dirty="0">
                <a:solidFill>
                  <a:srgbClr val="C00000"/>
                </a:solidFill>
                <a:latin typeface="Times Neue Roman"/>
              </a:rPr>
              <a:t> </a:t>
            </a:r>
            <a:r>
              <a:rPr lang="en-US" sz="3400" dirty="0" err="1">
                <a:solidFill>
                  <a:srgbClr val="C00000"/>
                </a:solidFill>
                <a:latin typeface="Times Neue Roman"/>
              </a:rPr>
              <a:t>nguyên</a:t>
            </a:r>
            <a:r>
              <a:rPr lang="en-US" sz="3400" dirty="0">
                <a:solidFill>
                  <a:srgbClr val="C00000"/>
                </a:solidFill>
                <a:latin typeface="Times Neue Roman"/>
              </a:rPr>
              <a:t> </a:t>
            </a:r>
            <a:r>
              <a:rPr lang="en-US" sz="3400" dirty="0" err="1">
                <a:solidFill>
                  <a:srgbClr val="C00000"/>
                </a:solidFill>
                <a:latin typeface="Times Neue Roman"/>
              </a:rPr>
              <a:t>tố</a:t>
            </a:r>
            <a:r>
              <a:rPr lang="en-US" sz="3400" dirty="0">
                <a:solidFill>
                  <a:srgbClr val="C00000"/>
                </a:solidFill>
                <a:latin typeface="Times Neue Roman"/>
              </a:rPr>
              <a:t> </a:t>
            </a:r>
            <a:r>
              <a:rPr lang="en-US" sz="3400" dirty="0" err="1">
                <a:solidFill>
                  <a:srgbClr val="C00000"/>
                </a:solidFill>
                <a:latin typeface="Times Neue Roman"/>
              </a:rPr>
              <a:t>hoá</a:t>
            </a:r>
            <a:r>
              <a:rPr lang="en-US" sz="3400" dirty="0">
                <a:solidFill>
                  <a:srgbClr val="C00000"/>
                </a:solidFill>
                <a:latin typeface="Times Neue Roman"/>
              </a:rPr>
              <a:t> </a:t>
            </a:r>
            <a:r>
              <a:rPr lang="en-US" sz="3400" dirty="0" err="1">
                <a:solidFill>
                  <a:srgbClr val="C00000"/>
                </a:solidFill>
                <a:latin typeface="Times Neue Roman"/>
              </a:rPr>
              <a:t>học</a:t>
            </a:r>
            <a:r>
              <a:rPr lang="en-US" sz="3400" dirty="0">
                <a:solidFill>
                  <a:srgbClr val="C00000"/>
                </a:solidFill>
                <a:latin typeface="Times Neue Roman"/>
              </a:rPr>
              <a:t> </a:t>
            </a:r>
            <a:r>
              <a:rPr lang="en-US" sz="3400" dirty="0" err="1">
                <a:solidFill>
                  <a:srgbClr val="C00000"/>
                </a:solidFill>
                <a:latin typeface="Times Neue Roman"/>
              </a:rPr>
              <a:t>nào</a:t>
            </a:r>
            <a:r>
              <a:rPr lang="en-US" sz="3400" dirty="0">
                <a:solidFill>
                  <a:srgbClr val="C00000"/>
                </a:solidFill>
                <a:latin typeface="Times Neue Roman"/>
              </a:rPr>
              <a:t> </a:t>
            </a:r>
            <a:r>
              <a:rPr lang="en-US" sz="3400" dirty="0" err="1">
                <a:solidFill>
                  <a:srgbClr val="C00000"/>
                </a:solidFill>
                <a:latin typeface="Times Neue Roman"/>
              </a:rPr>
              <a:t>sau</a:t>
            </a:r>
            <a:r>
              <a:rPr lang="en-US" sz="3400" dirty="0">
                <a:solidFill>
                  <a:srgbClr val="C00000"/>
                </a:solidFill>
                <a:latin typeface="Times Neue Roman"/>
              </a:rPr>
              <a:t> </a:t>
            </a:r>
            <a:r>
              <a:rPr lang="en-US" sz="3400" dirty="0" err="1">
                <a:solidFill>
                  <a:srgbClr val="C00000"/>
                </a:solidFill>
                <a:latin typeface="Times Neue Roman"/>
              </a:rPr>
              <a:t>đây</a:t>
            </a:r>
            <a:r>
              <a:rPr lang="en-US" sz="3400" dirty="0">
                <a:solidFill>
                  <a:srgbClr val="C00000"/>
                </a:solidFill>
                <a:latin typeface="Times Neue Roman"/>
              </a:rPr>
              <a:t> </a:t>
            </a:r>
            <a:r>
              <a:rPr lang="en-US" sz="3400" dirty="0" err="1">
                <a:solidFill>
                  <a:srgbClr val="C00000"/>
                </a:solidFill>
                <a:latin typeface="Times Neue Roman"/>
              </a:rPr>
              <a:t>thuộc</a:t>
            </a:r>
            <a:r>
              <a:rPr lang="en-US" sz="3400" dirty="0">
                <a:solidFill>
                  <a:srgbClr val="C00000"/>
                </a:solidFill>
                <a:latin typeface="Times Neue Roman"/>
              </a:rPr>
              <a:t> </a:t>
            </a:r>
            <a:r>
              <a:rPr lang="en-US" sz="3400" dirty="0" err="1">
                <a:solidFill>
                  <a:srgbClr val="C00000"/>
                </a:solidFill>
                <a:latin typeface="Times Neue Roman"/>
              </a:rPr>
              <a:t>cùng</a:t>
            </a:r>
            <a:r>
              <a:rPr lang="en-US" sz="3400" dirty="0">
                <a:solidFill>
                  <a:srgbClr val="C00000"/>
                </a:solidFill>
                <a:latin typeface="Times Neue Roman"/>
              </a:rPr>
              <a:t> </a:t>
            </a:r>
            <a:r>
              <a:rPr lang="en-US" sz="3400" dirty="0" err="1">
                <a:solidFill>
                  <a:srgbClr val="C00000"/>
                </a:solidFill>
                <a:latin typeface="Times Neue Roman"/>
              </a:rPr>
              <a:t>một</a:t>
            </a:r>
            <a:r>
              <a:rPr lang="en-US" sz="3400" dirty="0">
                <a:solidFill>
                  <a:srgbClr val="C00000"/>
                </a:solidFill>
                <a:latin typeface="Times Neue Roman"/>
              </a:rPr>
              <a:t> </a:t>
            </a:r>
            <a:r>
              <a:rPr lang="en-US" sz="3400" dirty="0" err="1">
                <a:solidFill>
                  <a:srgbClr val="C00000"/>
                </a:solidFill>
                <a:latin typeface="Times Neue Roman"/>
              </a:rPr>
              <a:t>chu</a:t>
            </a:r>
            <a:r>
              <a:rPr lang="en-US" sz="3400" dirty="0">
                <a:solidFill>
                  <a:srgbClr val="C00000"/>
                </a:solidFill>
                <a:latin typeface="Times Neue Roman"/>
              </a:rPr>
              <a:t> </a:t>
            </a:r>
            <a:r>
              <a:rPr lang="en-US" sz="3400" dirty="0" err="1">
                <a:solidFill>
                  <a:srgbClr val="C00000"/>
                </a:solidFill>
                <a:latin typeface="Times Neue Roman"/>
              </a:rPr>
              <a:t>kì</a:t>
            </a:r>
            <a:r>
              <a:rPr lang="en-US" sz="3400" dirty="0">
                <a:solidFill>
                  <a:srgbClr val="C00000"/>
                </a:solidFill>
                <a:latin typeface="Times Neue Roman"/>
              </a:rPr>
              <a:t>?</a:t>
            </a:r>
          </a:p>
        </p:txBody>
      </p:sp>
      <p:sp>
        <p:nvSpPr>
          <p:cNvPr id="28" name="TextBox 28"/>
          <p:cNvSpPr txBox="1"/>
          <p:nvPr/>
        </p:nvSpPr>
        <p:spPr>
          <a:xfrm>
            <a:off x="5434490" y="6496596"/>
            <a:ext cx="2490748" cy="1231106"/>
          </a:xfrm>
          <a:prstGeom prst="rect">
            <a:avLst/>
          </a:prstGeom>
        </p:spPr>
        <p:txBody>
          <a:bodyPr lIns="0" tIns="0" rIns="0" bIns="0" rtlCol="0" anchor="t">
            <a:spAutoFit/>
          </a:bodyPr>
          <a:lstStyle/>
          <a:p>
            <a:pPr algn="ctr">
              <a:lnSpc>
                <a:spcPts val="4759"/>
              </a:lnSpc>
            </a:pPr>
            <a:r>
              <a:rPr lang="en-US" sz="3400" dirty="0">
                <a:latin typeface="Times Neue Roman"/>
              </a:rPr>
              <a:t>B. Mg, P, </a:t>
            </a:r>
            <a:r>
              <a:rPr lang="en-US" sz="3400" dirty="0" err="1">
                <a:latin typeface="Times Neue Roman"/>
              </a:rPr>
              <a:t>Ar</a:t>
            </a:r>
            <a:r>
              <a:rPr lang="en-US" sz="3400" dirty="0">
                <a:latin typeface="Times Neue Roman"/>
              </a:rPr>
              <a:t>        </a:t>
            </a:r>
          </a:p>
          <a:p>
            <a:pPr algn="ctr">
              <a:lnSpc>
                <a:spcPts val="4759"/>
              </a:lnSpc>
            </a:pPr>
            <a:endParaRPr lang="en-US" sz="3400" dirty="0">
              <a:latin typeface="Times Neue Roman"/>
            </a:endParaRPr>
          </a:p>
        </p:txBody>
      </p:sp>
      <p:sp>
        <p:nvSpPr>
          <p:cNvPr id="29" name="TextBox 29"/>
          <p:cNvSpPr txBox="1"/>
          <p:nvPr/>
        </p:nvSpPr>
        <p:spPr>
          <a:xfrm>
            <a:off x="8704354" y="6526382"/>
            <a:ext cx="2788736" cy="1128514"/>
          </a:xfrm>
          <a:prstGeom prst="rect">
            <a:avLst/>
          </a:prstGeom>
        </p:spPr>
        <p:txBody>
          <a:bodyPr lIns="0" tIns="0" rIns="0" bIns="0" rtlCol="0" anchor="t">
            <a:spAutoFit/>
          </a:bodyPr>
          <a:lstStyle/>
          <a:p>
            <a:pPr algn="ctr">
              <a:lnSpc>
                <a:spcPts val="4416"/>
              </a:lnSpc>
            </a:pPr>
            <a:r>
              <a:rPr lang="en-US" sz="3200" dirty="0">
                <a:latin typeface="Times Neue Roman"/>
              </a:rPr>
              <a:t>C. K, Fe, Ag     </a:t>
            </a:r>
          </a:p>
          <a:p>
            <a:pPr algn="ctr">
              <a:lnSpc>
                <a:spcPts val="4416"/>
              </a:lnSpc>
            </a:pPr>
            <a:endParaRPr lang="en-US" sz="3200" dirty="0">
              <a:latin typeface="Times Neue Roman"/>
            </a:endParaRPr>
          </a:p>
        </p:txBody>
      </p:sp>
      <p:sp>
        <p:nvSpPr>
          <p:cNvPr id="30" name="TextBox 30"/>
          <p:cNvSpPr txBox="1"/>
          <p:nvPr/>
        </p:nvSpPr>
        <p:spPr>
          <a:xfrm>
            <a:off x="14417565" y="7098398"/>
            <a:ext cx="9526" cy="615553"/>
          </a:xfrm>
          <a:prstGeom prst="rect">
            <a:avLst/>
          </a:prstGeom>
        </p:spPr>
        <p:txBody>
          <a:bodyPr lIns="0" tIns="0" rIns="0" bIns="0" rtlCol="0" anchor="t">
            <a:spAutoFit/>
          </a:bodyPr>
          <a:lstStyle/>
          <a:p>
            <a:pPr algn="ctr">
              <a:lnSpc>
                <a:spcPts val="4759"/>
              </a:lnSpc>
            </a:pPr>
            <a:endParaRPr/>
          </a:p>
        </p:txBody>
      </p:sp>
      <p:sp>
        <p:nvSpPr>
          <p:cNvPr id="31" name="TextBox 31"/>
          <p:cNvSpPr txBox="1"/>
          <p:nvPr/>
        </p:nvSpPr>
        <p:spPr>
          <a:xfrm>
            <a:off x="2281817" y="6608935"/>
            <a:ext cx="2319090" cy="615553"/>
          </a:xfrm>
          <a:prstGeom prst="rect">
            <a:avLst/>
          </a:prstGeom>
        </p:spPr>
        <p:txBody>
          <a:bodyPr lIns="0" tIns="0" rIns="0" bIns="0" rtlCol="0" anchor="t">
            <a:spAutoFit/>
          </a:bodyPr>
          <a:lstStyle/>
          <a:p>
            <a:pPr algn="ctr">
              <a:lnSpc>
                <a:spcPts val="4759"/>
              </a:lnSpc>
              <a:spcBef>
                <a:spcPct val="0"/>
              </a:spcBef>
            </a:pPr>
            <a:r>
              <a:rPr lang="en-US" sz="3400" dirty="0">
                <a:latin typeface="Times Neue Roman"/>
              </a:rPr>
              <a:t>A. Li, Si, Ne               </a:t>
            </a:r>
          </a:p>
        </p:txBody>
      </p:sp>
      <p:sp>
        <p:nvSpPr>
          <p:cNvPr id="32" name="TextBox 32"/>
          <p:cNvSpPr txBox="1"/>
          <p:nvPr/>
        </p:nvSpPr>
        <p:spPr>
          <a:xfrm>
            <a:off x="12712864" y="6458501"/>
            <a:ext cx="4136676" cy="641201"/>
          </a:xfrm>
          <a:prstGeom prst="rect">
            <a:avLst/>
          </a:prstGeom>
        </p:spPr>
        <p:txBody>
          <a:bodyPr wrap="square" lIns="0" tIns="0" rIns="0" bIns="0" rtlCol="0" anchor="t">
            <a:spAutoFit/>
          </a:bodyPr>
          <a:lstStyle/>
          <a:p>
            <a:pPr algn="ctr">
              <a:lnSpc>
                <a:spcPts val="4980"/>
              </a:lnSpc>
              <a:spcBef>
                <a:spcPct val="0"/>
              </a:spcBef>
            </a:pPr>
            <a:r>
              <a:rPr lang="en-US" sz="3600" dirty="0">
                <a:latin typeface="Times Neue Roman"/>
              </a:rPr>
              <a:t>D. B, Al, In</a:t>
            </a:r>
          </a:p>
        </p:txBody>
      </p:sp>
      <p:sp>
        <p:nvSpPr>
          <p:cNvPr id="33" name="TextBox 33"/>
          <p:cNvSpPr txBox="1"/>
          <p:nvPr/>
        </p:nvSpPr>
        <p:spPr>
          <a:xfrm>
            <a:off x="10643803" y="8398364"/>
            <a:ext cx="7099206" cy="615553"/>
          </a:xfrm>
          <a:prstGeom prst="rect">
            <a:avLst/>
          </a:prstGeom>
        </p:spPr>
        <p:txBody>
          <a:bodyPr lIns="0" tIns="0" rIns="0" bIns="0" rtlCol="0" anchor="t">
            <a:spAutoFit/>
          </a:bodyPr>
          <a:lstStyle/>
          <a:p>
            <a:pPr algn="ctr">
              <a:lnSpc>
                <a:spcPts val="4759"/>
              </a:lnSpc>
            </a:pPr>
            <a:r>
              <a:rPr lang="en-US" sz="3400" dirty="0" err="1">
                <a:latin typeface="Times Neue Roman"/>
              </a:rPr>
              <a:t>B.Ge</a:t>
            </a:r>
            <a:r>
              <a:rPr lang="en-US" sz="3400" dirty="0">
                <a:latin typeface="Times Neue Roman"/>
              </a:rPr>
              <a:t>, </a:t>
            </a:r>
            <a:r>
              <a:rPr lang="en-US" sz="3400" dirty="0" err="1">
                <a:latin typeface="Times Neue Roman"/>
              </a:rPr>
              <a:t>Pb</a:t>
            </a:r>
            <a:r>
              <a:rPr lang="en-US" sz="3400" dirty="0">
                <a:latin typeface="Times Neue Roman"/>
              </a:rPr>
              <a:t>, </a:t>
            </a:r>
            <a:r>
              <a:rPr lang="en-US" sz="3400" dirty="0" err="1">
                <a:latin typeface="Times Neue Roman"/>
              </a:rPr>
              <a:t>Ar</a:t>
            </a:r>
            <a:r>
              <a:rPr lang="en-US" sz="3400" dirty="0">
                <a:latin typeface="Times Neue Roman"/>
              </a:rPr>
              <a:t>, Ba, Hg Br, S, C, Mo</a:t>
            </a:r>
          </a:p>
        </p:txBody>
      </p:sp>
      <p:sp>
        <p:nvSpPr>
          <p:cNvPr id="34" name="TextBox 34"/>
          <p:cNvSpPr txBox="1"/>
          <p:nvPr/>
        </p:nvSpPr>
        <p:spPr>
          <a:xfrm>
            <a:off x="1949821" y="7265524"/>
            <a:ext cx="15238326" cy="1231106"/>
          </a:xfrm>
          <a:prstGeom prst="rect">
            <a:avLst/>
          </a:prstGeom>
        </p:spPr>
        <p:txBody>
          <a:bodyPr lIns="0" tIns="0" rIns="0" bIns="0" rtlCol="0" anchor="t">
            <a:spAutoFit/>
          </a:bodyPr>
          <a:lstStyle/>
          <a:p>
            <a:pPr>
              <a:lnSpc>
                <a:spcPts val="4759"/>
              </a:lnSpc>
              <a:spcBef>
                <a:spcPct val="0"/>
              </a:spcBef>
            </a:pPr>
            <a:r>
              <a:rPr lang="en-US" sz="3400" dirty="0" err="1">
                <a:solidFill>
                  <a:srgbClr val="C00000"/>
                </a:solidFill>
                <a:latin typeface="Times Neue Roman"/>
              </a:rPr>
              <a:t>Câu</a:t>
            </a:r>
            <a:r>
              <a:rPr lang="en-US" sz="3400" dirty="0">
                <a:solidFill>
                  <a:srgbClr val="C00000"/>
                </a:solidFill>
                <a:latin typeface="Times Neue Roman"/>
              </a:rPr>
              <a:t> </a:t>
            </a:r>
            <a:r>
              <a:rPr lang="en-US" sz="3400" dirty="0" err="1">
                <a:solidFill>
                  <a:srgbClr val="C00000"/>
                </a:solidFill>
                <a:latin typeface="Times Neue Roman"/>
              </a:rPr>
              <a:t>hỏi</a:t>
            </a:r>
            <a:r>
              <a:rPr lang="en-US" sz="3400" dirty="0">
                <a:solidFill>
                  <a:srgbClr val="C00000"/>
                </a:solidFill>
                <a:latin typeface="Times Neue Roman"/>
              </a:rPr>
              <a:t> 4. Cho </a:t>
            </a:r>
            <a:r>
              <a:rPr lang="en-US" sz="3400" dirty="0" err="1">
                <a:solidFill>
                  <a:srgbClr val="C00000"/>
                </a:solidFill>
                <a:latin typeface="Times Neue Roman"/>
              </a:rPr>
              <a:t>các</a:t>
            </a:r>
            <a:r>
              <a:rPr lang="en-US" sz="3400" dirty="0">
                <a:solidFill>
                  <a:srgbClr val="C00000"/>
                </a:solidFill>
                <a:latin typeface="Times Neue Roman"/>
              </a:rPr>
              <a:t> </a:t>
            </a:r>
            <a:r>
              <a:rPr lang="en-US" sz="3400" dirty="0" err="1">
                <a:solidFill>
                  <a:srgbClr val="C00000"/>
                </a:solidFill>
                <a:latin typeface="Times Neue Roman"/>
              </a:rPr>
              <a:t>nguyên</a:t>
            </a:r>
            <a:r>
              <a:rPr lang="en-US" sz="3400" dirty="0">
                <a:solidFill>
                  <a:srgbClr val="C00000"/>
                </a:solidFill>
                <a:latin typeface="Times Neue Roman"/>
              </a:rPr>
              <a:t> </a:t>
            </a:r>
            <a:r>
              <a:rPr lang="en-US" sz="3400" dirty="0" err="1">
                <a:solidFill>
                  <a:srgbClr val="C00000"/>
                </a:solidFill>
                <a:latin typeface="Times Neue Roman"/>
              </a:rPr>
              <a:t>tố</a:t>
            </a:r>
            <a:r>
              <a:rPr lang="en-US" sz="3400" dirty="0">
                <a:solidFill>
                  <a:srgbClr val="C00000"/>
                </a:solidFill>
                <a:latin typeface="Times Neue Roman"/>
              </a:rPr>
              <a:t> </a:t>
            </a:r>
            <a:r>
              <a:rPr lang="en-US" sz="3400" dirty="0" err="1">
                <a:solidFill>
                  <a:srgbClr val="C00000"/>
                </a:solidFill>
                <a:latin typeface="Times Neue Roman"/>
              </a:rPr>
              <a:t>sau</a:t>
            </a:r>
            <a:r>
              <a:rPr lang="en-US" sz="3400" dirty="0">
                <a:solidFill>
                  <a:srgbClr val="C00000"/>
                </a:solidFill>
                <a:latin typeface="Times Neue Roman"/>
              </a:rPr>
              <a:t>: Ge, S, Br, </a:t>
            </a:r>
            <a:r>
              <a:rPr lang="en-US" sz="3400" dirty="0" err="1">
                <a:solidFill>
                  <a:srgbClr val="C00000"/>
                </a:solidFill>
                <a:latin typeface="Times Neue Roman"/>
              </a:rPr>
              <a:t>Pb</a:t>
            </a:r>
            <a:r>
              <a:rPr lang="en-US" sz="3400" dirty="0">
                <a:solidFill>
                  <a:srgbClr val="C00000"/>
                </a:solidFill>
                <a:latin typeface="Times Neue Roman"/>
              </a:rPr>
              <a:t>, C, Mo, Ba, </a:t>
            </a:r>
            <a:r>
              <a:rPr lang="en-US" sz="3400" dirty="0" err="1">
                <a:solidFill>
                  <a:srgbClr val="C00000"/>
                </a:solidFill>
                <a:latin typeface="Times Neue Roman"/>
              </a:rPr>
              <a:t>Ar</a:t>
            </a:r>
            <a:r>
              <a:rPr lang="en-US" sz="3400" dirty="0">
                <a:solidFill>
                  <a:srgbClr val="C00000"/>
                </a:solidFill>
                <a:latin typeface="Times Neue Roman"/>
              </a:rPr>
              <a:t>, Hg. </a:t>
            </a:r>
            <a:r>
              <a:rPr lang="en-US" sz="3400" dirty="0" err="1">
                <a:solidFill>
                  <a:srgbClr val="C00000"/>
                </a:solidFill>
                <a:latin typeface="Times Neue Roman"/>
              </a:rPr>
              <a:t>Hãy</a:t>
            </a:r>
            <a:r>
              <a:rPr lang="en-US" sz="3400" dirty="0">
                <a:solidFill>
                  <a:srgbClr val="C00000"/>
                </a:solidFill>
                <a:latin typeface="Times Neue Roman"/>
              </a:rPr>
              <a:t> </a:t>
            </a:r>
            <a:r>
              <a:rPr lang="en-US" sz="3400" dirty="0" err="1">
                <a:solidFill>
                  <a:srgbClr val="C00000"/>
                </a:solidFill>
                <a:latin typeface="Times Neue Roman"/>
              </a:rPr>
              <a:t>sắp</a:t>
            </a:r>
            <a:r>
              <a:rPr lang="en-US" sz="3400" dirty="0">
                <a:solidFill>
                  <a:srgbClr val="C00000"/>
                </a:solidFill>
                <a:latin typeface="Times Neue Roman"/>
              </a:rPr>
              <a:t> </a:t>
            </a:r>
            <a:r>
              <a:rPr lang="en-US" sz="3400" dirty="0" err="1">
                <a:solidFill>
                  <a:srgbClr val="C00000"/>
                </a:solidFill>
                <a:latin typeface="Times Neue Roman"/>
              </a:rPr>
              <a:t>xếp</a:t>
            </a:r>
            <a:r>
              <a:rPr lang="en-US" sz="3400" dirty="0">
                <a:solidFill>
                  <a:srgbClr val="C00000"/>
                </a:solidFill>
                <a:latin typeface="Times Neue Roman"/>
              </a:rPr>
              <a:t> </a:t>
            </a:r>
            <a:r>
              <a:rPr lang="en-US" sz="3400" dirty="0" err="1">
                <a:solidFill>
                  <a:srgbClr val="C00000"/>
                </a:solidFill>
                <a:latin typeface="Times Neue Roman"/>
              </a:rPr>
              <a:t>chúng</a:t>
            </a:r>
            <a:r>
              <a:rPr lang="en-US" sz="3400" dirty="0">
                <a:solidFill>
                  <a:srgbClr val="C00000"/>
                </a:solidFill>
                <a:latin typeface="Times Neue Roman"/>
              </a:rPr>
              <a:t> </a:t>
            </a:r>
            <a:r>
              <a:rPr lang="en-US" sz="3400" dirty="0" err="1">
                <a:solidFill>
                  <a:srgbClr val="C00000"/>
                </a:solidFill>
                <a:latin typeface="Times Neue Roman"/>
              </a:rPr>
              <a:t>theo</a:t>
            </a:r>
            <a:r>
              <a:rPr lang="en-US" sz="3400" dirty="0">
                <a:solidFill>
                  <a:srgbClr val="C00000"/>
                </a:solidFill>
                <a:latin typeface="Times Neue Roman"/>
              </a:rPr>
              <a:t> </a:t>
            </a:r>
            <a:r>
              <a:rPr lang="en-US" sz="3400" dirty="0" err="1">
                <a:solidFill>
                  <a:srgbClr val="C00000"/>
                </a:solidFill>
                <a:latin typeface="Times Neue Roman"/>
              </a:rPr>
              <a:t>thứ</a:t>
            </a:r>
            <a:r>
              <a:rPr lang="en-US" sz="3400" dirty="0">
                <a:solidFill>
                  <a:srgbClr val="C00000"/>
                </a:solidFill>
                <a:latin typeface="Times Neue Roman"/>
              </a:rPr>
              <a:t> </a:t>
            </a:r>
            <a:r>
              <a:rPr lang="en-US" sz="3400" dirty="0" err="1">
                <a:solidFill>
                  <a:srgbClr val="C00000"/>
                </a:solidFill>
                <a:latin typeface="Times Neue Roman"/>
              </a:rPr>
              <a:t>tự</a:t>
            </a:r>
            <a:r>
              <a:rPr lang="en-US" sz="3400" dirty="0">
                <a:solidFill>
                  <a:srgbClr val="C00000"/>
                </a:solidFill>
                <a:latin typeface="Times Neue Roman"/>
              </a:rPr>
              <a:t> </a:t>
            </a:r>
            <a:r>
              <a:rPr lang="en-US" sz="3400" dirty="0" err="1">
                <a:solidFill>
                  <a:srgbClr val="C00000"/>
                </a:solidFill>
                <a:latin typeface="Times Neue Roman"/>
              </a:rPr>
              <a:t>kim</a:t>
            </a:r>
            <a:r>
              <a:rPr lang="en-US" sz="3400" dirty="0">
                <a:solidFill>
                  <a:srgbClr val="C00000"/>
                </a:solidFill>
                <a:latin typeface="Times Neue Roman"/>
              </a:rPr>
              <a:t> </a:t>
            </a:r>
            <a:r>
              <a:rPr lang="en-US" sz="3400" dirty="0" err="1">
                <a:solidFill>
                  <a:srgbClr val="C00000"/>
                </a:solidFill>
                <a:latin typeface="Times Neue Roman"/>
              </a:rPr>
              <a:t>loại</a:t>
            </a:r>
            <a:r>
              <a:rPr lang="en-US" sz="3400" dirty="0">
                <a:solidFill>
                  <a:srgbClr val="C00000"/>
                </a:solidFill>
                <a:latin typeface="Times Neue Roman"/>
              </a:rPr>
              <a:t> , phi </a:t>
            </a:r>
            <a:r>
              <a:rPr lang="en-US" sz="3400" dirty="0" err="1">
                <a:solidFill>
                  <a:srgbClr val="C00000"/>
                </a:solidFill>
                <a:latin typeface="Times Neue Roman"/>
              </a:rPr>
              <a:t>kim</a:t>
            </a:r>
            <a:r>
              <a:rPr lang="en-US" sz="3400" dirty="0">
                <a:solidFill>
                  <a:srgbClr val="C00000"/>
                </a:solidFill>
                <a:latin typeface="Times Neue Roman"/>
              </a:rPr>
              <a:t> </a:t>
            </a:r>
            <a:r>
              <a:rPr lang="en-US" sz="3400" dirty="0" err="1">
                <a:solidFill>
                  <a:srgbClr val="C00000"/>
                </a:solidFill>
                <a:latin typeface="Times Neue Roman"/>
              </a:rPr>
              <a:t>loại</a:t>
            </a:r>
            <a:r>
              <a:rPr lang="en-US" sz="3400" dirty="0">
                <a:solidFill>
                  <a:srgbClr val="C00000"/>
                </a:solidFill>
                <a:latin typeface="Times Neue Roman"/>
              </a:rPr>
              <a:t>, </a:t>
            </a:r>
            <a:r>
              <a:rPr lang="en-US" sz="3400" dirty="0" err="1">
                <a:solidFill>
                  <a:srgbClr val="C00000"/>
                </a:solidFill>
                <a:latin typeface="Times Neue Roman"/>
              </a:rPr>
              <a:t>khí</a:t>
            </a:r>
            <a:r>
              <a:rPr lang="en-US" sz="3400" dirty="0">
                <a:solidFill>
                  <a:srgbClr val="C00000"/>
                </a:solidFill>
                <a:latin typeface="Times Neue Roman"/>
              </a:rPr>
              <a:t> </a:t>
            </a:r>
            <a:r>
              <a:rPr lang="en-US" sz="3400" dirty="0" err="1">
                <a:solidFill>
                  <a:srgbClr val="C00000"/>
                </a:solidFill>
                <a:latin typeface="Times Neue Roman"/>
              </a:rPr>
              <a:t>kiếm</a:t>
            </a:r>
            <a:r>
              <a:rPr lang="en-US" sz="3400" dirty="0">
                <a:solidFill>
                  <a:srgbClr val="C00000"/>
                </a:solidFill>
                <a:latin typeface="Times Neue Roman"/>
              </a:rPr>
              <a:t>?</a:t>
            </a:r>
          </a:p>
        </p:txBody>
      </p:sp>
      <p:sp>
        <p:nvSpPr>
          <p:cNvPr id="35" name="TextBox 35"/>
          <p:cNvSpPr txBox="1"/>
          <p:nvPr/>
        </p:nvSpPr>
        <p:spPr>
          <a:xfrm>
            <a:off x="1507581" y="8465039"/>
            <a:ext cx="6917194" cy="615553"/>
          </a:xfrm>
          <a:prstGeom prst="rect">
            <a:avLst/>
          </a:prstGeom>
        </p:spPr>
        <p:txBody>
          <a:bodyPr lIns="0" tIns="0" rIns="0" bIns="0" rtlCol="0" anchor="t">
            <a:spAutoFit/>
          </a:bodyPr>
          <a:lstStyle/>
          <a:p>
            <a:pPr algn="ctr">
              <a:lnSpc>
                <a:spcPts val="4759"/>
              </a:lnSpc>
              <a:spcBef>
                <a:spcPct val="0"/>
              </a:spcBef>
            </a:pPr>
            <a:r>
              <a:rPr lang="en-US" sz="3400" dirty="0" err="1">
                <a:latin typeface="Times Neue Roman"/>
              </a:rPr>
              <a:t>A.Ge</a:t>
            </a:r>
            <a:r>
              <a:rPr lang="en-US" sz="3400" dirty="0">
                <a:latin typeface="Times Neue Roman"/>
              </a:rPr>
              <a:t>, </a:t>
            </a:r>
            <a:r>
              <a:rPr lang="en-US" sz="3400" dirty="0" err="1">
                <a:latin typeface="Times Neue Roman"/>
              </a:rPr>
              <a:t>Pb</a:t>
            </a:r>
            <a:r>
              <a:rPr lang="en-US" sz="3400" dirty="0">
                <a:latin typeface="Times Neue Roman"/>
              </a:rPr>
              <a:t>, Mo, Ba, Hg Br, S, C, </a:t>
            </a:r>
            <a:r>
              <a:rPr lang="en-US" sz="3400" dirty="0" err="1">
                <a:latin typeface="Times Neue Roman"/>
              </a:rPr>
              <a:t>Ar</a:t>
            </a:r>
            <a:endParaRPr lang="en-US" sz="3400" dirty="0">
              <a:latin typeface="Times Neue Roman"/>
            </a:endParaRPr>
          </a:p>
        </p:txBody>
      </p:sp>
      <p:sp>
        <p:nvSpPr>
          <p:cNvPr id="36" name="TextBox 36"/>
          <p:cNvSpPr txBox="1"/>
          <p:nvPr/>
        </p:nvSpPr>
        <p:spPr>
          <a:xfrm>
            <a:off x="1507581" y="9372604"/>
            <a:ext cx="7722802" cy="615553"/>
          </a:xfrm>
          <a:prstGeom prst="rect">
            <a:avLst/>
          </a:prstGeom>
        </p:spPr>
        <p:txBody>
          <a:bodyPr lIns="0" tIns="0" rIns="0" bIns="0" rtlCol="0" anchor="t">
            <a:spAutoFit/>
          </a:bodyPr>
          <a:lstStyle/>
          <a:p>
            <a:pPr algn="ctr">
              <a:lnSpc>
                <a:spcPts val="4759"/>
              </a:lnSpc>
              <a:spcBef>
                <a:spcPct val="0"/>
              </a:spcBef>
            </a:pPr>
            <a:r>
              <a:rPr lang="en-US" sz="3400" dirty="0" err="1">
                <a:latin typeface="Times Neue Roman"/>
              </a:rPr>
              <a:t>C.Ge</a:t>
            </a:r>
            <a:r>
              <a:rPr lang="en-US" sz="3400" dirty="0">
                <a:latin typeface="Times Neue Roman"/>
              </a:rPr>
              <a:t>, </a:t>
            </a:r>
            <a:r>
              <a:rPr lang="en-US" sz="3400" dirty="0" err="1">
                <a:latin typeface="Times Neue Roman"/>
              </a:rPr>
              <a:t>Pb</a:t>
            </a:r>
            <a:r>
              <a:rPr lang="en-US" sz="3400" dirty="0">
                <a:latin typeface="Times Neue Roman"/>
              </a:rPr>
              <a:t>, Mo, Ba, , Br, Hg , S, C, </a:t>
            </a:r>
            <a:r>
              <a:rPr lang="en-US" sz="3400" dirty="0" err="1">
                <a:latin typeface="Times Neue Roman"/>
              </a:rPr>
              <a:t>Ar</a:t>
            </a:r>
            <a:endParaRPr lang="en-US" sz="3400" dirty="0">
              <a:latin typeface="Times Neue Roman"/>
            </a:endParaRPr>
          </a:p>
        </p:txBody>
      </p:sp>
      <p:sp>
        <p:nvSpPr>
          <p:cNvPr id="37" name="TextBox 37"/>
          <p:cNvSpPr txBox="1"/>
          <p:nvPr/>
        </p:nvSpPr>
        <p:spPr>
          <a:xfrm>
            <a:off x="10993547" y="9178780"/>
            <a:ext cx="6020694" cy="615553"/>
          </a:xfrm>
          <a:prstGeom prst="rect">
            <a:avLst/>
          </a:prstGeom>
        </p:spPr>
        <p:txBody>
          <a:bodyPr lIns="0" tIns="0" rIns="0" bIns="0" rtlCol="0" anchor="t">
            <a:spAutoFit/>
          </a:bodyPr>
          <a:lstStyle/>
          <a:p>
            <a:pPr algn="ctr">
              <a:lnSpc>
                <a:spcPts val="4759"/>
              </a:lnSpc>
              <a:spcBef>
                <a:spcPct val="0"/>
              </a:spcBef>
            </a:pPr>
            <a:r>
              <a:rPr lang="en-US" sz="3400" dirty="0">
                <a:latin typeface="Times Neue Roman"/>
              </a:rPr>
              <a:t>A.S, </a:t>
            </a:r>
            <a:r>
              <a:rPr lang="en-US" sz="3400" dirty="0" err="1">
                <a:latin typeface="Times Neue Roman"/>
              </a:rPr>
              <a:t>Pb</a:t>
            </a:r>
            <a:r>
              <a:rPr lang="en-US" sz="3400" dirty="0">
                <a:latin typeface="Times Neue Roman"/>
              </a:rPr>
              <a:t>, Mo, Ba, Hg Br, Ge, C, </a:t>
            </a:r>
            <a:r>
              <a:rPr lang="en-US" sz="3400" dirty="0" err="1">
                <a:latin typeface="Times Neue Roman"/>
              </a:rPr>
              <a:t>Ar</a:t>
            </a:r>
            <a:endParaRPr lang="en-US" sz="3400" dirty="0">
              <a:latin typeface="Times Neue Roman"/>
            </a:endParaRPr>
          </a:p>
        </p:txBody>
      </p:sp>
      <p:sp>
        <p:nvSpPr>
          <p:cNvPr id="39" name="Oval 38"/>
          <p:cNvSpPr/>
          <p:nvPr/>
        </p:nvSpPr>
        <p:spPr>
          <a:xfrm>
            <a:off x="2438400" y="5378482"/>
            <a:ext cx="673212" cy="585353"/>
          </a:xfrm>
          <a:prstGeom prst="ellipse">
            <a:avLst/>
          </a:prstGeom>
          <a:noFill/>
        </p:spPr>
        <p:style>
          <a:lnRef idx="2">
            <a:schemeClr val="accent2">
              <a:shade val="50000"/>
            </a:schemeClr>
          </a:lnRef>
          <a:fillRef idx="1">
            <a:schemeClr val="accent2"/>
          </a:fillRef>
          <a:effectRef idx="0">
            <a:schemeClr val="accent2"/>
          </a:effectRef>
          <a:fontRef idx="minor">
            <a:schemeClr val="lt1"/>
          </a:fontRef>
        </p:style>
        <p:txBody>
          <a:bodyPr lIns="91439" tIns="45719" rIns="91439" bIns="45719" rtlCol="0" anchor="ctr"/>
          <a:lstStyle/>
          <a:p>
            <a:pPr algn="ctr"/>
            <a:endParaRPr lang="en-US">
              <a:solidFill>
                <a:schemeClr val="tx1"/>
              </a:solidFill>
            </a:endParaRPr>
          </a:p>
        </p:txBody>
      </p:sp>
      <p:sp>
        <p:nvSpPr>
          <p:cNvPr id="40" name="Oval 39"/>
          <p:cNvSpPr/>
          <p:nvPr/>
        </p:nvSpPr>
        <p:spPr>
          <a:xfrm>
            <a:off x="5380023" y="6535010"/>
            <a:ext cx="538174" cy="585353"/>
          </a:xfrm>
          <a:prstGeom prst="ellipse">
            <a:avLst/>
          </a:prstGeom>
          <a:noFill/>
        </p:spPr>
        <p:style>
          <a:lnRef idx="2">
            <a:schemeClr val="accent2">
              <a:shade val="50000"/>
            </a:schemeClr>
          </a:lnRef>
          <a:fillRef idx="1">
            <a:schemeClr val="accent2"/>
          </a:fillRef>
          <a:effectRef idx="0">
            <a:schemeClr val="accent2"/>
          </a:effectRef>
          <a:fontRef idx="minor">
            <a:schemeClr val="lt1"/>
          </a:fontRef>
        </p:style>
        <p:txBody>
          <a:bodyPr lIns="91439" tIns="45719" rIns="91439" bIns="45719" rtlCol="0" anchor="ctr"/>
          <a:lstStyle/>
          <a:p>
            <a:pPr algn="ctr"/>
            <a:endParaRPr lang="en-US">
              <a:solidFill>
                <a:schemeClr val="tx1"/>
              </a:solidFill>
            </a:endParaRPr>
          </a:p>
        </p:txBody>
      </p:sp>
      <p:sp>
        <p:nvSpPr>
          <p:cNvPr id="41" name="Oval 40"/>
          <p:cNvSpPr/>
          <p:nvPr/>
        </p:nvSpPr>
        <p:spPr>
          <a:xfrm>
            <a:off x="1692063" y="8527904"/>
            <a:ext cx="553598" cy="542372"/>
          </a:xfrm>
          <a:prstGeom prst="ellipse">
            <a:avLst/>
          </a:prstGeom>
          <a:noFill/>
        </p:spPr>
        <p:style>
          <a:lnRef idx="2">
            <a:schemeClr val="accent2">
              <a:shade val="50000"/>
            </a:schemeClr>
          </a:lnRef>
          <a:fillRef idx="1">
            <a:schemeClr val="accent2"/>
          </a:fillRef>
          <a:effectRef idx="0">
            <a:schemeClr val="accent2"/>
          </a:effectRef>
          <a:fontRef idx="minor">
            <a:schemeClr val="lt1"/>
          </a:fontRef>
        </p:style>
        <p:txBody>
          <a:bodyPr lIns="91439" tIns="45719" rIns="91439" bIns="45719" rtlCol="0" anchor="ctr"/>
          <a:lstStyle/>
          <a:p>
            <a:pPr algn="ctr"/>
            <a:endParaRPr lang="en-US">
              <a:solidFill>
                <a:schemeClr val="tx1"/>
              </a:solidFill>
            </a:endParaRPr>
          </a:p>
        </p:txBody>
      </p:sp>
      <p:sp>
        <p:nvSpPr>
          <p:cNvPr id="38" name="Oval 37"/>
          <p:cNvSpPr/>
          <p:nvPr/>
        </p:nvSpPr>
        <p:spPr>
          <a:xfrm>
            <a:off x="10823482" y="3103965"/>
            <a:ext cx="530318" cy="494955"/>
          </a:xfrm>
          <a:prstGeom prst="ellipse">
            <a:avLst/>
          </a:prstGeom>
          <a:noFill/>
        </p:spPr>
        <p:style>
          <a:lnRef idx="2">
            <a:schemeClr val="accent2">
              <a:shade val="50000"/>
            </a:schemeClr>
          </a:lnRef>
          <a:fillRef idx="1">
            <a:schemeClr val="accent2"/>
          </a:fillRef>
          <a:effectRef idx="0">
            <a:schemeClr val="accent2"/>
          </a:effectRef>
          <a:fontRef idx="minor">
            <a:schemeClr val="lt1"/>
          </a:fontRef>
        </p:style>
        <p:txBody>
          <a:bodyPr lIns="91439" tIns="45719" rIns="91439" bIns="45719" rtlCol="0" anchor="ctr"/>
          <a:lstStyle/>
          <a:p>
            <a:pPr algn="ctr"/>
            <a:endParaRPr lang="en-US"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additive="base">
                                        <p:cTn id="37" dur="500" fill="hold"/>
                                        <p:tgtEl>
                                          <p:spTgt spid="38"/>
                                        </p:tgtEl>
                                        <p:attrNameLst>
                                          <p:attrName>ppt_x</p:attrName>
                                        </p:attrNameLst>
                                      </p:cBhvr>
                                      <p:tavLst>
                                        <p:tav tm="0">
                                          <p:val>
                                            <p:strVal val="#ppt_x"/>
                                          </p:val>
                                        </p:tav>
                                        <p:tav tm="100000">
                                          <p:val>
                                            <p:strVal val="#ppt_x"/>
                                          </p:val>
                                        </p:tav>
                                      </p:tavLst>
                                    </p:anim>
                                    <p:anim calcmode="lin" valueType="num">
                                      <p:cBhvr additive="base">
                                        <p:cTn id="3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ppt_x"/>
                                          </p:val>
                                        </p:tav>
                                        <p:tav tm="100000">
                                          <p:val>
                                            <p:strVal val="#ppt_x"/>
                                          </p:val>
                                        </p:tav>
                                      </p:tavLst>
                                    </p:anim>
                                    <p:anim calcmode="lin" valueType="num">
                                      <p:cBhvr additive="base">
                                        <p:cTn id="44" dur="500" fill="hold"/>
                                        <p:tgtEl>
                                          <p:spTgt spid="22"/>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additive="base">
                                        <p:cTn id="47" dur="500" fill="hold"/>
                                        <p:tgtEl>
                                          <p:spTgt spid="24"/>
                                        </p:tgtEl>
                                        <p:attrNameLst>
                                          <p:attrName>ppt_x</p:attrName>
                                        </p:attrNameLst>
                                      </p:cBhvr>
                                      <p:tavLst>
                                        <p:tav tm="0">
                                          <p:val>
                                            <p:strVal val="#ppt_x"/>
                                          </p:val>
                                        </p:tav>
                                        <p:tav tm="100000">
                                          <p:val>
                                            <p:strVal val="#ppt_x"/>
                                          </p:val>
                                        </p:tav>
                                      </p:tavLst>
                                    </p:anim>
                                    <p:anim calcmode="lin" valueType="num">
                                      <p:cBhvr additive="base">
                                        <p:cTn id="48" dur="500" fill="hold"/>
                                        <p:tgtEl>
                                          <p:spTgt spid="24"/>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additive="base">
                                        <p:cTn id="51" dur="500" fill="hold"/>
                                        <p:tgtEl>
                                          <p:spTgt spid="25"/>
                                        </p:tgtEl>
                                        <p:attrNameLst>
                                          <p:attrName>ppt_x</p:attrName>
                                        </p:attrNameLst>
                                      </p:cBhvr>
                                      <p:tavLst>
                                        <p:tav tm="0">
                                          <p:val>
                                            <p:strVal val="#ppt_x"/>
                                          </p:val>
                                        </p:tav>
                                        <p:tav tm="100000">
                                          <p:val>
                                            <p:strVal val="#ppt_x"/>
                                          </p:val>
                                        </p:tav>
                                      </p:tavLst>
                                    </p:anim>
                                    <p:anim calcmode="lin" valueType="num">
                                      <p:cBhvr additive="base">
                                        <p:cTn id="52" dur="500" fill="hold"/>
                                        <p:tgtEl>
                                          <p:spTgt spid="25"/>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500" fill="hold"/>
                                        <p:tgtEl>
                                          <p:spTgt spid="23"/>
                                        </p:tgtEl>
                                        <p:attrNameLst>
                                          <p:attrName>ppt_x</p:attrName>
                                        </p:attrNameLst>
                                      </p:cBhvr>
                                      <p:tavLst>
                                        <p:tav tm="0">
                                          <p:val>
                                            <p:strVal val="#ppt_x"/>
                                          </p:val>
                                        </p:tav>
                                        <p:tav tm="100000">
                                          <p:val>
                                            <p:strVal val="#ppt_x"/>
                                          </p:val>
                                        </p:tav>
                                      </p:tavLst>
                                    </p:anim>
                                    <p:anim calcmode="lin" valueType="num">
                                      <p:cBhvr additive="base">
                                        <p:cTn id="56" dur="5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500" fill="hold"/>
                                        <p:tgtEl>
                                          <p:spTgt spid="26"/>
                                        </p:tgtEl>
                                        <p:attrNameLst>
                                          <p:attrName>ppt_x</p:attrName>
                                        </p:attrNameLst>
                                      </p:cBhvr>
                                      <p:tavLst>
                                        <p:tav tm="0">
                                          <p:val>
                                            <p:strVal val="#ppt_x"/>
                                          </p:val>
                                        </p:tav>
                                        <p:tav tm="100000">
                                          <p:val>
                                            <p:strVal val="#ppt_x"/>
                                          </p:val>
                                        </p:tav>
                                      </p:tavLst>
                                    </p:anim>
                                    <p:anim calcmode="lin" valueType="num">
                                      <p:cBhvr additive="base">
                                        <p:cTn id="6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additive="base">
                                        <p:cTn id="65" dur="500" fill="hold"/>
                                        <p:tgtEl>
                                          <p:spTgt spid="39"/>
                                        </p:tgtEl>
                                        <p:attrNameLst>
                                          <p:attrName>ppt_x</p:attrName>
                                        </p:attrNameLst>
                                      </p:cBhvr>
                                      <p:tavLst>
                                        <p:tav tm="0">
                                          <p:val>
                                            <p:strVal val="#ppt_x"/>
                                          </p:val>
                                        </p:tav>
                                        <p:tav tm="100000">
                                          <p:val>
                                            <p:strVal val="#ppt_x"/>
                                          </p:val>
                                        </p:tav>
                                      </p:tavLst>
                                    </p:anim>
                                    <p:anim calcmode="lin" valueType="num">
                                      <p:cBhvr additive="base">
                                        <p:cTn id="66"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1"/>
                                        </p:tgtEl>
                                        <p:attrNameLst>
                                          <p:attrName>style.visibility</p:attrName>
                                        </p:attrNameLst>
                                      </p:cBhvr>
                                      <p:to>
                                        <p:strVal val="visible"/>
                                      </p:to>
                                    </p:set>
                                    <p:anim calcmode="lin" valueType="num">
                                      <p:cBhvr additive="base">
                                        <p:cTn id="75" dur="500" fill="hold"/>
                                        <p:tgtEl>
                                          <p:spTgt spid="31"/>
                                        </p:tgtEl>
                                        <p:attrNameLst>
                                          <p:attrName>ppt_x</p:attrName>
                                        </p:attrNameLst>
                                      </p:cBhvr>
                                      <p:tavLst>
                                        <p:tav tm="0">
                                          <p:val>
                                            <p:strVal val="#ppt_x"/>
                                          </p:val>
                                        </p:tav>
                                        <p:tav tm="100000">
                                          <p:val>
                                            <p:strVal val="#ppt_x"/>
                                          </p:val>
                                        </p:tav>
                                      </p:tavLst>
                                    </p:anim>
                                    <p:anim calcmode="lin" valueType="num">
                                      <p:cBhvr additive="base">
                                        <p:cTn id="76" dur="500" fill="hold"/>
                                        <p:tgtEl>
                                          <p:spTgt spid="31"/>
                                        </p:tgtEl>
                                        <p:attrNameLst>
                                          <p:attrName>ppt_y</p:attrName>
                                        </p:attrNameLst>
                                      </p:cBhvr>
                                      <p:tavLst>
                                        <p:tav tm="0">
                                          <p:val>
                                            <p:strVal val="1+#ppt_h/2"/>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1000"/>
                                        <p:tgtEl>
                                          <p:spTgt spid="28"/>
                                        </p:tgtEl>
                                      </p:cBhvr>
                                    </p:animEffect>
                                    <p:anim calcmode="lin" valueType="num">
                                      <p:cBhvr>
                                        <p:cTn id="80" dur="1000" fill="hold"/>
                                        <p:tgtEl>
                                          <p:spTgt spid="28"/>
                                        </p:tgtEl>
                                        <p:attrNameLst>
                                          <p:attrName>ppt_x</p:attrName>
                                        </p:attrNameLst>
                                      </p:cBhvr>
                                      <p:tavLst>
                                        <p:tav tm="0">
                                          <p:val>
                                            <p:strVal val="#ppt_x"/>
                                          </p:val>
                                        </p:tav>
                                        <p:tav tm="100000">
                                          <p:val>
                                            <p:strVal val="#ppt_x"/>
                                          </p:val>
                                        </p:tav>
                                      </p:tavLst>
                                    </p:anim>
                                    <p:anim calcmode="lin" valueType="num">
                                      <p:cBhvr>
                                        <p:cTn id="81" dur="1000" fill="hold"/>
                                        <p:tgtEl>
                                          <p:spTgt spid="28"/>
                                        </p:tgtEl>
                                        <p:attrNameLst>
                                          <p:attrName>ppt_y</p:attrName>
                                        </p:attrNameLst>
                                      </p:cBhvr>
                                      <p:tavLst>
                                        <p:tav tm="0">
                                          <p:val>
                                            <p:strVal val="#ppt_y+.1"/>
                                          </p:val>
                                        </p:tav>
                                        <p:tav tm="100000">
                                          <p:val>
                                            <p:strVal val="#ppt_y"/>
                                          </p:val>
                                        </p:tav>
                                      </p:tavLst>
                                    </p:anim>
                                  </p:childTnLst>
                                </p:cTn>
                              </p:par>
                              <p:par>
                                <p:cTn id="82" presetID="2" presetClass="entr" presetSubtype="4" fill="hold" grpId="0" nodeType="with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additive="base">
                                        <p:cTn id="84" dur="500" fill="hold"/>
                                        <p:tgtEl>
                                          <p:spTgt spid="29"/>
                                        </p:tgtEl>
                                        <p:attrNameLst>
                                          <p:attrName>ppt_x</p:attrName>
                                        </p:attrNameLst>
                                      </p:cBhvr>
                                      <p:tavLst>
                                        <p:tav tm="0">
                                          <p:val>
                                            <p:strVal val="#ppt_x"/>
                                          </p:val>
                                        </p:tav>
                                        <p:tav tm="100000">
                                          <p:val>
                                            <p:strVal val="#ppt_x"/>
                                          </p:val>
                                        </p:tav>
                                      </p:tavLst>
                                    </p:anim>
                                    <p:anim calcmode="lin" valueType="num">
                                      <p:cBhvr additive="base">
                                        <p:cTn id="85" dur="500" fill="hold"/>
                                        <p:tgtEl>
                                          <p:spTgt spid="29"/>
                                        </p:tgtEl>
                                        <p:attrNameLst>
                                          <p:attrName>ppt_y</p:attrName>
                                        </p:attrNameLst>
                                      </p:cBhvr>
                                      <p:tavLst>
                                        <p:tav tm="0">
                                          <p:val>
                                            <p:strVal val="1+#ppt_h/2"/>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fade">
                                      <p:cBhvr>
                                        <p:cTn id="88" dur="1000"/>
                                        <p:tgtEl>
                                          <p:spTgt spid="32"/>
                                        </p:tgtEl>
                                      </p:cBhvr>
                                    </p:animEffect>
                                    <p:anim calcmode="lin" valueType="num">
                                      <p:cBhvr>
                                        <p:cTn id="89" dur="1000" fill="hold"/>
                                        <p:tgtEl>
                                          <p:spTgt spid="32"/>
                                        </p:tgtEl>
                                        <p:attrNameLst>
                                          <p:attrName>ppt_x</p:attrName>
                                        </p:attrNameLst>
                                      </p:cBhvr>
                                      <p:tavLst>
                                        <p:tav tm="0">
                                          <p:val>
                                            <p:strVal val="#ppt_x"/>
                                          </p:val>
                                        </p:tav>
                                        <p:tav tm="100000">
                                          <p:val>
                                            <p:strVal val="#ppt_x"/>
                                          </p:val>
                                        </p:tav>
                                      </p:tavLst>
                                    </p:anim>
                                    <p:anim calcmode="lin" valueType="num">
                                      <p:cBhvr>
                                        <p:cTn id="9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additive="base">
                                        <p:cTn id="95" dur="500" fill="hold"/>
                                        <p:tgtEl>
                                          <p:spTgt spid="40"/>
                                        </p:tgtEl>
                                        <p:attrNameLst>
                                          <p:attrName>ppt_x</p:attrName>
                                        </p:attrNameLst>
                                      </p:cBhvr>
                                      <p:tavLst>
                                        <p:tav tm="0">
                                          <p:val>
                                            <p:strVal val="#ppt_x"/>
                                          </p:val>
                                        </p:tav>
                                        <p:tav tm="100000">
                                          <p:val>
                                            <p:strVal val="#ppt_x"/>
                                          </p:val>
                                        </p:tav>
                                      </p:tavLst>
                                    </p:anim>
                                    <p:anim calcmode="lin" valueType="num">
                                      <p:cBhvr additive="base">
                                        <p:cTn id="96"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34"/>
                                        </p:tgtEl>
                                        <p:attrNameLst>
                                          <p:attrName>style.visibility</p:attrName>
                                        </p:attrNameLst>
                                      </p:cBhvr>
                                      <p:to>
                                        <p:strVal val="visible"/>
                                      </p:to>
                                    </p:set>
                                    <p:anim calcmode="lin" valueType="num">
                                      <p:cBhvr additive="base">
                                        <p:cTn id="101" dur="500" fill="hold"/>
                                        <p:tgtEl>
                                          <p:spTgt spid="34"/>
                                        </p:tgtEl>
                                        <p:attrNameLst>
                                          <p:attrName>ppt_x</p:attrName>
                                        </p:attrNameLst>
                                      </p:cBhvr>
                                      <p:tavLst>
                                        <p:tav tm="0">
                                          <p:val>
                                            <p:strVal val="#ppt_x"/>
                                          </p:val>
                                        </p:tav>
                                        <p:tav tm="100000">
                                          <p:val>
                                            <p:strVal val="#ppt_x"/>
                                          </p:val>
                                        </p:tav>
                                      </p:tavLst>
                                    </p:anim>
                                    <p:anim calcmode="lin" valueType="num">
                                      <p:cBhvr additive="base">
                                        <p:cTn id="102" dur="500" fill="hold"/>
                                        <p:tgtEl>
                                          <p:spTgt spid="34"/>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35"/>
                                        </p:tgtEl>
                                        <p:attrNameLst>
                                          <p:attrName>style.visibility</p:attrName>
                                        </p:attrNameLst>
                                      </p:cBhvr>
                                      <p:to>
                                        <p:strVal val="visible"/>
                                      </p:to>
                                    </p:set>
                                    <p:anim calcmode="lin" valueType="num">
                                      <p:cBhvr additive="base">
                                        <p:cTn id="105" dur="500" fill="hold"/>
                                        <p:tgtEl>
                                          <p:spTgt spid="35"/>
                                        </p:tgtEl>
                                        <p:attrNameLst>
                                          <p:attrName>ppt_x</p:attrName>
                                        </p:attrNameLst>
                                      </p:cBhvr>
                                      <p:tavLst>
                                        <p:tav tm="0">
                                          <p:val>
                                            <p:strVal val="#ppt_x"/>
                                          </p:val>
                                        </p:tav>
                                        <p:tav tm="100000">
                                          <p:val>
                                            <p:strVal val="#ppt_x"/>
                                          </p:val>
                                        </p:tav>
                                      </p:tavLst>
                                    </p:anim>
                                    <p:anim calcmode="lin" valueType="num">
                                      <p:cBhvr additive="base">
                                        <p:cTn id="106" dur="500" fill="hold"/>
                                        <p:tgtEl>
                                          <p:spTgt spid="35"/>
                                        </p:tgtEl>
                                        <p:attrNameLst>
                                          <p:attrName>ppt_y</p:attrName>
                                        </p:attrNameLst>
                                      </p:cBhvr>
                                      <p:tavLst>
                                        <p:tav tm="0">
                                          <p:val>
                                            <p:strVal val="1+#ppt_h/2"/>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fade">
                                      <p:cBhvr>
                                        <p:cTn id="109" dur="1000"/>
                                        <p:tgtEl>
                                          <p:spTgt spid="33"/>
                                        </p:tgtEl>
                                      </p:cBhvr>
                                    </p:animEffect>
                                    <p:anim calcmode="lin" valueType="num">
                                      <p:cBhvr>
                                        <p:cTn id="110" dur="1000" fill="hold"/>
                                        <p:tgtEl>
                                          <p:spTgt spid="33"/>
                                        </p:tgtEl>
                                        <p:attrNameLst>
                                          <p:attrName>ppt_x</p:attrName>
                                        </p:attrNameLst>
                                      </p:cBhvr>
                                      <p:tavLst>
                                        <p:tav tm="0">
                                          <p:val>
                                            <p:strVal val="#ppt_x"/>
                                          </p:val>
                                        </p:tav>
                                        <p:tav tm="100000">
                                          <p:val>
                                            <p:strVal val="#ppt_x"/>
                                          </p:val>
                                        </p:tav>
                                      </p:tavLst>
                                    </p:anim>
                                    <p:anim calcmode="lin" valueType="num">
                                      <p:cBhvr>
                                        <p:cTn id="111" dur="1000" fill="hold"/>
                                        <p:tgtEl>
                                          <p:spTgt spid="33"/>
                                        </p:tgtEl>
                                        <p:attrNameLst>
                                          <p:attrName>ppt_y</p:attrName>
                                        </p:attrNameLst>
                                      </p:cBhvr>
                                      <p:tavLst>
                                        <p:tav tm="0">
                                          <p:val>
                                            <p:strVal val="#ppt_y+.1"/>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6"/>
                                        </p:tgtEl>
                                        <p:attrNameLst>
                                          <p:attrName>style.visibility</p:attrName>
                                        </p:attrNameLst>
                                      </p:cBhvr>
                                      <p:to>
                                        <p:strVal val="visible"/>
                                      </p:to>
                                    </p:set>
                                    <p:anim calcmode="lin" valueType="num">
                                      <p:cBhvr additive="base">
                                        <p:cTn id="114" dur="500" fill="hold"/>
                                        <p:tgtEl>
                                          <p:spTgt spid="36"/>
                                        </p:tgtEl>
                                        <p:attrNameLst>
                                          <p:attrName>ppt_x</p:attrName>
                                        </p:attrNameLst>
                                      </p:cBhvr>
                                      <p:tavLst>
                                        <p:tav tm="0">
                                          <p:val>
                                            <p:strVal val="#ppt_x"/>
                                          </p:val>
                                        </p:tav>
                                        <p:tav tm="100000">
                                          <p:val>
                                            <p:strVal val="#ppt_x"/>
                                          </p:val>
                                        </p:tav>
                                      </p:tavLst>
                                    </p:anim>
                                    <p:anim calcmode="lin" valueType="num">
                                      <p:cBhvr additive="base">
                                        <p:cTn id="115" dur="500" fill="hold"/>
                                        <p:tgtEl>
                                          <p:spTgt spid="3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additive="base">
                                        <p:cTn id="118" dur="500" fill="hold"/>
                                        <p:tgtEl>
                                          <p:spTgt spid="37"/>
                                        </p:tgtEl>
                                        <p:attrNameLst>
                                          <p:attrName>ppt_x</p:attrName>
                                        </p:attrNameLst>
                                      </p:cBhvr>
                                      <p:tavLst>
                                        <p:tav tm="0">
                                          <p:val>
                                            <p:strVal val="#ppt_x"/>
                                          </p:val>
                                        </p:tav>
                                        <p:tav tm="100000">
                                          <p:val>
                                            <p:strVal val="#ppt_x"/>
                                          </p:val>
                                        </p:tav>
                                      </p:tavLst>
                                    </p:anim>
                                    <p:anim calcmode="lin" valueType="num">
                                      <p:cBhvr additive="base">
                                        <p:cTn id="119"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2" presetClass="entr" presetSubtype="4" fill="hold" grpId="0" nodeType="clickEffect">
                                  <p:stCondLst>
                                    <p:cond delay="0"/>
                                  </p:stCondLst>
                                  <p:childTnLst>
                                    <p:set>
                                      <p:cBhvr>
                                        <p:cTn id="123" dur="1" fill="hold">
                                          <p:stCondLst>
                                            <p:cond delay="0"/>
                                          </p:stCondLst>
                                        </p:cTn>
                                        <p:tgtEl>
                                          <p:spTgt spid="41"/>
                                        </p:tgtEl>
                                        <p:attrNameLst>
                                          <p:attrName>style.visibility</p:attrName>
                                        </p:attrNameLst>
                                      </p:cBhvr>
                                      <p:to>
                                        <p:strVal val="visible"/>
                                      </p:to>
                                    </p:set>
                                    <p:anim calcmode="lin" valueType="num">
                                      <p:cBhvr additive="base">
                                        <p:cTn id="124" dur="500" fill="hold"/>
                                        <p:tgtEl>
                                          <p:spTgt spid="41"/>
                                        </p:tgtEl>
                                        <p:attrNameLst>
                                          <p:attrName>ppt_x</p:attrName>
                                        </p:attrNameLst>
                                      </p:cBhvr>
                                      <p:tavLst>
                                        <p:tav tm="0">
                                          <p:val>
                                            <p:strVal val="#ppt_x"/>
                                          </p:val>
                                        </p:tav>
                                        <p:tav tm="100000">
                                          <p:val>
                                            <p:strVal val="#ppt_x"/>
                                          </p:val>
                                        </p:tav>
                                      </p:tavLst>
                                    </p:anim>
                                    <p:anim calcmode="lin" valueType="num">
                                      <p:cBhvr additive="base">
                                        <p:cTn id="125"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1" grpId="0"/>
      <p:bldP spid="32" grpId="0"/>
      <p:bldP spid="33" grpId="0"/>
      <p:bldP spid="34" grpId="0"/>
      <p:bldP spid="35" grpId="0"/>
      <p:bldP spid="36" grpId="0"/>
      <p:bldP spid="37" grpId="0"/>
      <p:bldP spid="39" grpId="0" animBg="1"/>
      <p:bldP spid="40" grpId="0" animBg="1"/>
      <p:bldP spid="41" grpId="0" animBg="1"/>
      <p:bldP spid="3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PHIẾU HỌC TẬP</a:t>
            </a:r>
            <a:br>
              <a:rPr lang="en-US" sz="3600" dirty="0">
                <a:solidFill>
                  <a:srgbClr val="FF0000"/>
                </a:solidFill>
                <a:latin typeface="Times New Roman" panose="02020603050405020304" pitchFamily="18" charset="0"/>
                <a:cs typeface="Times New Roman" panose="02020603050405020304" pitchFamily="18" charset="0"/>
              </a:rPr>
            </a:br>
            <a:r>
              <a:rPr lang="vi-VN" sz="3600" b="1" dirty="0">
                <a:solidFill>
                  <a:srgbClr val="FF0000"/>
                </a:solidFill>
                <a:latin typeface="Times New Roman" panose="02020603050405020304" pitchFamily="18" charset="0"/>
                <a:cs typeface="Times New Roman" panose="02020603050405020304" pitchFamily="18" charset="0"/>
              </a:rPr>
              <a:t>BÀI 4. SƠ LƯỢC VẼ BẢNG TUÂN HOÀN CÁC NGUYÊN TỐ HOÁ HỌC</a:t>
            </a:r>
            <a:br>
              <a:rPr lang="en-US" sz="3600" b="1" dirty="0">
                <a:solidFill>
                  <a:srgbClr val="FF0000"/>
                </a:solidFill>
                <a:latin typeface="Times New Roman" panose="02020603050405020304" pitchFamily="18" charset="0"/>
                <a:cs typeface="Times New Roman" panose="02020603050405020304" pitchFamily="18" charset="0"/>
              </a:rPr>
            </a:b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55000" lnSpcReduction="20000"/>
          </a:bodyPr>
          <a:lstStyle/>
          <a:p>
            <a:r>
              <a:rPr lang="en-US" dirty="0" err="1"/>
              <a:t>Họ</a:t>
            </a:r>
            <a:r>
              <a:rPr lang="en-US" dirty="0"/>
              <a:t> </a:t>
            </a:r>
            <a:r>
              <a:rPr lang="en-US" dirty="0" err="1"/>
              <a:t>và</a:t>
            </a:r>
            <a:r>
              <a:rPr lang="en-US" dirty="0"/>
              <a:t> </a:t>
            </a:r>
            <a:r>
              <a:rPr lang="en-US" dirty="0" err="1"/>
              <a:t>tên</a:t>
            </a:r>
            <a:r>
              <a:rPr lang="en-US" dirty="0"/>
              <a:t>: ……………………………………………………………… </a:t>
            </a:r>
          </a:p>
          <a:p>
            <a:r>
              <a:rPr lang="en-US" dirty="0" err="1"/>
              <a:t>Lớp</a:t>
            </a:r>
            <a:r>
              <a:rPr lang="en-US" dirty="0"/>
              <a:t>: ……………………………. </a:t>
            </a:r>
            <a:r>
              <a:rPr lang="en-US" dirty="0" err="1"/>
              <a:t>Nhóm</a:t>
            </a:r>
            <a:r>
              <a:rPr lang="en-US" dirty="0"/>
              <a:t>: ……</a:t>
            </a:r>
          </a:p>
          <a:p>
            <a:pPr lvl="0"/>
            <a:r>
              <a:rPr lang="en-US" i="1" dirty="0" err="1"/>
              <a:t>Tìm</a:t>
            </a:r>
            <a:r>
              <a:rPr lang="en-US" i="1" dirty="0"/>
              <a:t> </a:t>
            </a:r>
            <a:r>
              <a:rPr lang="en-US" i="1" dirty="0" err="1"/>
              <a:t>hiểu</a:t>
            </a:r>
            <a:r>
              <a:rPr lang="en-US" i="1" dirty="0"/>
              <a:t> </a:t>
            </a:r>
            <a:r>
              <a:rPr lang="en-US" i="1" dirty="0" err="1"/>
              <a:t>vị</a:t>
            </a:r>
            <a:r>
              <a:rPr lang="en-US" i="1" dirty="0"/>
              <a:t> </a:t>
            </a:r>
            <a:r>
              <a:rPr lang="en-US" i="1" dirty="0" err="1"/>
              <a:t>trí</a:t>
            </a:r>
            <a:r>
              <a:rPr lang="en-US" i="1" dirty="0"/>
              <a:t> </a:t>
            </a:r>
            <a:r>
              <a:rPr lang="en-US" i="1" dirty="0" err="1"/>
              <a:t>trong</a:t>
            </a:r>
            <a:r>
              <a:rPr lang="en-US" i="1" dirty="0"/>
              <a:t> </a:t>
            </a:r>
            <a:r>
              <a:rPr lang="en-US" i="1" dirty="0" err="1"/>
              <a:t>bảng</a:t>
            </a:r>
            <a:r>
              <a:rPr lang="en-US" i="1" dirty="0"/>
              <a:t> </a:t>
            </a:r>
            <a:r>
              <a:rPr lang="en-US" i="1" dirty="0" err="1"/>
              <a:t>tuần</a:t>
            </a:r>
            <a:r>
              <a:rPr lang="en-US" i="1" dirty="0"/>
              <a:t> </a:t>
            </a:r>
            <a:r>
              <a:rPr lang="en-US" i="1" dirty="0" err="1"/>
              <a:t>hoàn</a:t>
            </a:r>
            <a:r>
              <a:rPr lang="en-US" i="1" dirty="0"/>
              <a:t>, </a:t>
            </a:r>
            <a:r>
              <a:rPr lang="en-US" i="1" dirty="0" err="1"/>
              <a:t>thể</a:t>
            </a:r>
            <a:r>
              <a:rPr lang="en-US" i="1" dirty="0"/>
              <a:t> </a:t>
            </a:r>
            <a:r>
              <a:rPr lang="en-US" i="1" dirty="0" err="1"/>
              <a:t>và</a:t>
            </a:r>
            <a:r>
              <a:rPr lang="en-US" i="1" dirty="0"/>
              <a:t> </a:t>
            </a:r>
            <a:r>
              <a:rPr lang="en-US" i="1" dirty="0" err="1"/>
              <a:t>tính</a:t>
            </a:r>
            <a:r>
              <a:rPr lang="en-US" i="1" dirty="0"/>
              <a:t> </a:t>
            </a:r>
            <a:r>
              <a:rPr lang="en-US" i="1" dirty="0" err="1"/>
              <a:t>chất</a:t>
            </a:r>
            <a:r>
              <a:rPr lang="en-US" i="1" dirty="0"/>
              <a:t> </a:t>
            </a:r>
            <a:r>
              <a:rPr lang="en-US" i="1" dirty="0" err="1"/>
              <a:t>của</a:t>
            </a:r>
            <a:r>
              <a:rPr lang="en-US" i="1" dirty="0"/>
              <a:t> </a:t>
            </a:r>
            <a:r>
              <a:rPr lang="en-US" i="1" dirty="0" err="1"/>
              <a:t>một</a:t>
            </a:r>
            <a:r>
              <a:rPr lang="en-US" i="1" dirty="0"/>
              <a:t> </a:t>
            </a:r>
            <a:r>
              <a:rPr lang="en-US" i="1" dirty="0" err="1"/>
              <a:t>số</a:t>
            </a:r>
            <a:r>
              <a:rPr lang="en-US" i="1" dirty="0"/>
              <a:t> </a:t>
            </a:r>
            <a:r>
              <a:rPr lang="en-US" i="1" dirty="0" err="1"/>
              <a:t>nguyên</a:t>
            </a:r>
            <a:r>
              <a:rPr lang="en-US" i="1" dirty="0"/>
              <a:t> </a:t>
            </a:r>
            <a:r>
              <a:rPr lang="en-US" i="1" dirty="0" err="1"/>
              <a:t>kim</a:t>
            </a:r>
            <a:r>
              <a:rPr lang="en-US" i="1" dirty="0"/>
              <a:t> </a:t>
            </a:r>
            <a:r>
              <a:rPr lang="en-US" i="1" dirty="0" err="1"/>
              <a:t>loại</a:t>
            </a:r>
            <a:r>
              <a:rPr lang="en-US" i="1" dirty="0"/>
              <a:t>, phi </a:t>
            </a:r>
            <a:r>
              <a:rPr lang="en-US" i="1" dirty="0" err="1"/>
              <a:t>kim</a:t>
            </a:r>
            <a:r>
              <a:rPr lang="en-US" i="1" dirty="0"/>
              <a:t>, </a:t>
            </a:r>
            <a:r>
              <a:rPr lang="en-US" i="1" dirty="0" err="1"/>
              <a:t>khí</a:t>
            </a:r>
            <a:r>
              <a:rPr lang="en-US" i="1" dirty="0"/>
              <a:t> </a:t>
            </a:r>
            <a:r>
              <a:rPr lang="en-US" i="1" dirty="0" err="1"/>
              <a:t>hiếm</a:t>
            </a:r>
            <a:r>
              <a:rPr lang="en-US" i="1" dirty="0"/>
              <a:t>:</a:t>
            </a:r>
            <a:endParaRPr lang="en-US" dirty="0"/>
          </a:p>
          <a:p>
            <a:pPr lvl="0"/>
            <a:r>
              <a:rPr lang="en-US" dirty="0" err="1"/>
              <a:t>Hãy</a:t>
            </a:r>
            <a:r>
              <a:rPr lang="en-US" dirty="0"/>
              <a:t> </a:t>
            </a:r>
            <a:r>
              <a:rPr lang="en-US" dirty="0" err="1"/>
              <a:t>sắp</a:t>
            </a:r>
            <a:r>
              <a:rPr lang="en-US" dirty="0"/>
              <a:t> </a:t>
            </a:r>
            <a:r>
              <a:rPr lang="en-US" dirty="0" err="1"/>
              <a:t>xếp</a:t>
            </a:r>
            <a:r>
              <a:rPr lang="en-US" dirty="0"/>
              <a:t> </a:t>
            </a:r>
            <a:r>
              <a:rPr lang="en-US" dirty="0" err="1"/>
              <a:t>số</a:t>
            </a:r>
            <a:r>
              <a:rPr lang="en-US" dirty="0"/>
              <a:t> </a:t>
            </a:r>
            <a:r>
              <a:rPr lang="en-US" dirty="0" err="1"/>
              <a:t>đơn</a:t>
            </a:r>
            <a:r>
              <a:rPr lang="en-US" dirty="0"/>
              <a:t> </a:t>
            </a:r>
            <a:r>
              <a:rPr lang="en-US" dirty="0" err="1"/>
              <a:t>vị</a:t>
            </a:r>
            <a:r>
              <a:rPr lang="en-US" dirty="0"/>
              <a:t> </a:t>
            </a:r>
            <a:r>
              <a:rPr lang="en-US" dirty="0" err="1"/>
              <a:t>điện</a:t>
            </a:r>
            <a:r>
              <a:rPr lang="en-US" dirty="0"/>
              <a:t> </a:t>
            </a:r>
            <a:r>
              <a:rPr lang="en-US" dirty="0" err="1"/>
              <a:t>tích</a:t>
            </a:r>
            <a:r>
              <a:rPr lang="en-US" dirty="0"/>
              <a:t> </a:t>
            </a:r>
            <a:r>
              <a:rPr lang="en-US" dirty="0" err="1"/>
              <a:t>hạt</a:t>
            </a:r>
            <a:r>
              <a:rPr lang="en-US" dirty="0"/>
              <a:t> </a:t>
            </a:r>
            <a:r>
              <a:rPr lang="en-US" dirty="0" err="1"/>
              <a:t>nhân</a:t>
            </a:r>
            <a:r>
              <a:rPr lang="en-US" dirty="0"/>
              <a:t> </a:t>
            </a:r>
            <a:r>
              <a:rPr lang="en-US" dirty="0" err="1"/>
              <a:t>của</a:t>
            </a:r>
            <a:r>
              <a:rPr lang="en-US" dirty="0"/>
              <a:t> </a:t>
            </a:r>
            <a:r>
              <a:rPr lang="en-US" dirty="0" err="1"/>
              <a:t>các</a:t>
            </a:r>
            <a:r>
              <a:rPr lang="en-US" dirty="0"/>
              <a:t> </a:t>
            </a:r>
            <a:r>
              <a:rPr lang="en-US" dirty="0" err="1"/>
              <a:t>nguyên</a:t>
            </a:r>
            <a:r>
              <a:rPr lang="en-US" dirty="0"/>
              <a:t> </a:t>
            </a:r>
            <a:r>
              <a:rPr lang="en-US" dirty="0" err="1"/>
              <a:t>tố</a:t>
            </a:r>
            <a:r>
              <a:rPr lang="en-US" dirty="0"/>
              <a:t> </a:t>
            </a:r>
            <a:r>
              <a:rPr lang="en-US" dirty="0" err="1"/>
              <a:t>sau</a:t>
            </a:r>
            <a:r>
              <a:rPr lang="en-US" dirty="0"/>
              <a:t> </a:t>
            </a:r>
            <a:r>
              <a:rPr lang="en-US" dirty="0" err="1"/>
              <a:t>theo</a:t>
            </a:r>
            <a:r>
              <a:rPr lang="en-US" dirty="0"/>
              <a:t> </a:t>
            </a:r>
            <a:r>
              <a:rPr lang="en-US" dirty="0" err="1"/>
              <a:t>thứ</a:t>
            </a:r>
            <a:r>
              <a:rPr lang="en-US" dirty="0"/>
              <a:t> </a:t>
            </a:r>
            <a:r>
              <a:rPr lang="en-US" dirty="0" err="1"/>
              <a:t>tự</a:t>
            </a:r>
            <a:r>
              <a:rPr lang="en-US" dirty="0"/>
              <a:t> </a:t>
            </a:r>
            <a:r>
              <a:rPr lang="en-US" dirty="0" err="1"/>
              <a:t>tăng</a:t>
            </a:r>
            <a:r>
              <a:rPr lang="en-US" dirty="0"/>
              <a:t> </a:t>
            </a:r>
          </a:p>
          <a:p>
            <a:r>
              <a:rPr lang="en-US" dirty="0"/>
              <a:t>Li, Na, N, Fe, Br. 	</a:t>
            </a:r>
          </a:p>
          <a:p>
            <a:pPr lvl="0"/>
            <a:r>
              <a:rPr lang="en-US" dirty="0" err="1"/>
              <a:t>Hãy</a:t>
            </a:r>
            <a:r>
              <a:rPr lang="en-US" dirty="0"/>
              <a:t> </a:t>
            </a:r>
            <a:r>
              <a:rPr lang="en-US" dirty="0" err="1"/>
              <a:t>cho</a:t>
            </a:r>
            <a:r>
              <a:rPr lang="en-US" dirty="0"/>
              <a:t> </a:t>
            </a:r>
            <a:r>
              <a:rPr lang="en-US" dirty="0" err="1"/>
              <a:t>biết</a:t>
            </a:r>
            <a:r>
              <a:rPr lang="en-US" dirty="0"/>
              <a:t> </a:t>
            </a:r>
            <a:r>
              <a:rPr lang="en-US" dirty="0" err="1"/>
              <a:t>số</a:t>
            </a:r>
            <a:r>
              <a:rPr lang="en-US" dirty="0"/>
              <a:t> </a:t>
            </a:r>
            <a:r>
              <a:rPr lang="en-US" dirty="0" err="1"/>
              <a:t>lớp</a:t>
            </a:r>
            <a:r>
              <a:rPr lang="en-US" dirty="0"/>
              <a:t> electron </a:t>
            </a:r>
            <a:r>
              <a:rPr lang="en-US" dirty="0" err="1"/>
              <a:t>và</a:t>
            </a:r>
            <a:r>
              <a:rPr lang="en-US" dirty="0"/>
              <a:t> </a:t>
            </a:r>
            <a:r>
              <a:rPr lang="en-US" dirty="0" err="1"/>
              <a:t>số</a:t>
            </a:r>
            <a:r>
              <a:rPr lang="en-US" dirty="0"/>
              <a:t> electron </a:t>
            </a:r>
            <a:r>
              <a:rPr lang="en-US" dirty="0" err="1"/>
              <a:t>lớp</a:t>
            </a:r>
            <a:r>
              <a:rPr lang="en-US" dirty="0"/>
              <a:t> </a:t>
            </a:r>
            <a:r>
              <a:rPr lang="en-US" dirty="0" err="1"/>
              <a:t>ngoài</a:t>
            </a:r>
            <a:r>
              <a:rPr lang="en-US" dirty="0"/>
              <a:t> </a:t>
            </a:r>
            <a:r>
              <a:rPr lang="en-US" dirty="0" err="1"/>
              <a:t>cùng</a:t>
            </a:r>
            <a:r>
              <a:rPr lang="en-US" dirty="0"/>
              <a:t> </a:t>
            </a:r>
            <a:r>
              <a:rPr lang="en-US" dirty="0" err="1"/>
              <a:t>trong</a:t>
            </a:r>
            <a:r>
              <a:rPr lang="en-US" dirty="0"/>
              <a:t> </a:t>
            </a:r>
            <a:r>
              <a:rPr lang="en-US" dirty="0" err="1"/>
              <a:t>nguyên</a:t>
            </a:r>
            <a:r>
              <a:rPr lang="en-US" dirty="0"/>
              <a:t> </a:t>
            </a:r>
            <a:r>
              <a:rPr lang="en-US" dirty="0" err="1"/>
              <a:t>tử</a:t>
            </a:r>
            <a:r>
              <a:rPr lang="en-US" dirty="0"/>
              <a:t> </a:t>
            </a:r>
            <a:r>
              <a:rPr lang="en-US" dirty="0" err="1"/>
              <a:t>các</a:t>
            </a:r>
            <a:r>
              <a:rPr lang="en-US" dirty="0"/>
              <a:t> </a:t>
            </a:r>
            <a:r>
              <a:rPr lang="en-US" dirty="0" err="1"/>
              <a:t>nguyên</a:t>
            </a:r>
            <a:r>
              <a:rPr lang="en-US" dirty="0"/>
              <a:t> </a:t>
            </a:r>
            <a:r>
              <a:rPr lang="en-US" dirty="0" err="1"/>
              <a:t>tố</a:t>
            </a:r>
            <a:r>
              <a:rPr lang="en-US" dirty="0"/>
              <a:t> Li, Na, N, Fe, Br. </a:t>
            </a:r>
            <a:r>
              <a:rPr lang="en-US" dirty="0" err="1"/>
              <a:t>Giải</a:t>
            </a:r>
            <a:r>
              <a:rPr lang="en-US" dirty="0"/>
              <a:t> </a:t>
            </a:r>
            <a:r>
              <a:rPr lang="en-US" dirty="0" err="1"/>
              <a:t>thích</a:t>
            </a:r>
            <a:r>
              <a:rPr lang="en-US" dirty="0"/>
              <a:t>. 	</a:t>
            </a:r>
          </a:p>
          <a:p>
            <a:pPr lvl="0"/>
            <a:r>
              <a:rPr lang="en-US" dirty="0" err="1"/>
              <a:t>Hãy</a:t>
            </a:r>
            <a:r>
              <a:rPr lang="en-US" dirty="0"/>
              <a:t> </a:t>
            </a:r>
            <a:r>
              <a:rPr lang="en-US" dirty="0" err="1"/>
              <a:t>tô</a:t>
            </a:r>
            <a:r>
              <a:rPr lang="en-US" dirty="0"/>
              <a:t> </a:t>
            </a:r>
            <a:r>
              <a:rPr lang="en-US" dirty="0" err="1"/>
              <a:t>màu</a:t>
            </a:r>
            <a:r>
              <a:rPr lang="en-US" dirty="0"/>
              <a:t> </a:t>
            </a:r>
            <a:r>
              <a:rPr lang="en-US" dirty="0" err="1"/>
              <a:t>xanh</a:t>
            </a:r>
            <a:r>
              <a:rPr lang="en-US" dirty="0"/>
              <a:t> </a:t>
            </a:r>
            <a:r>
              <a:rPr lang="en-US" dirty="0" err="1"/>
              <a:t>cho</a:t>
            </a:r>
            <a:r>
              <a:rPr lang="en-US" dirty="0"/>
              <a:t> </a:t>
            </a:r>
            <a:r>
              <a:rPr lang="en-US" dirty="0" err="1"/>
              <a:t>các</a:t>
            </a:r>
            <a:r>
              <a:rPr lang="en-US" dirty="0"/>
              <a:t> </a:t>
            </a:r>
            <a:r>
              <a:rPr lang="en-US" dirty="0" err="1"/>
              <a:t>nguyên</a:t>
            </a:r>
            <a:r>
              <a:rPr lang="en-US" dirty="0"/>
              <a:t> </a:t>
            </a:r>
            <a:r>
              <a:rPr lang="en-US" dirty="0" err="1"/>
              <a:t>tố</a:t>
            </a:r>
            <a:r>
              <a:rPr lang="en-US" dirty="0"/>
              <a:t> </a:t>
            </a:r>
            <a:r>
              <a:rPr lang="en-US" dirty="0" err="1"/>
              <a:t>kim</a:t>
            </a:r>
            <a:r>
              <a:rPr lang="en-US" dirty="0"/>
              <a:t> </a:t>
            </a:r>
            <a:r>
              <a:rPr lang="en-US" dirty="0" err="1"/>
              <a:t>loại</a:t>
            </a:r>
            <a:r>
              <a:rPr lang="en-US" dirty="0"/>
              <a:t>, </a:t>
            </a:r>
            <a:r>
              <a:rPr lang="en-US" dirty="0" err="1"/>
              <a:t>màu</a:t>
            </a:r>
            <a:r>
              <a:rPr lang="en-US" dirty="0"/>
              <a:t> </a:t>
            </a:r>
            <a:r>
              <a:rPr lang="en-US" dirty="0" err="1"/>
              <a:t>hồng</a:t>
            </a:r>
            <a:r>
              <a:rPr lang="en-US" dirty="0"/>
              <a:t> </a:t>
            </a:r>
            <a:r>
              <a:rPr lang="en-US" dirty="0" err="1"/>
              <a:t>cho</a:t>
            </a:r>
            <a:r>
              <a:rPr lang="en-US" dirty="0"/>
              <a:t> </a:t>
            </a:r>
            <a:r>
              <a:rPr lang="en-US" dirty="0" err="1"/>
              <a:t>các</a:t>
            </a:r>
            <a:r>
              <a:rPr lang="en-US" dirty="0"/>
              <a:t> </a:t>
            </a:r>
            <a:r>
              <a:rPr lang="en-US" dirty="0" err="1"/>
              <a:t>nguyên</a:t>
            </a:r>
            <a:r>
              <a:rPr lang="en-US" dirty="0"/>
              <a:t> </a:t>
            </a:r>
            <a:r>
              <a:rPr lang="en-US" dirty="0" err="1"/>
              <a:t>tố</a:t>
            </a:r>
            <a:r>
              <a:rPr lang="en-US" dirty="0"/>
              <a:t> phi </a:t>
            </a:r>
            <a:r>
              <a:rPr lang="en-US" dirty="0" err="1"/>
              <a:t>kim</a:t>
            </a:r>
            <a:r>
              <a:rPr lang="en-US" dirty="0"/>
              <a:t> </a:t>
            </a:r>
            <a:r>
              <a:rPr lang="en-US" dirty="0" err="1"/>
              <a:t>và</a:t>
            </a:r>
            <a:r>
              <a:rPr lang="en-US" dirty="0"/>
              <a:t> </a:t>
            </a:r>
            <a:r>
              <a:rPr lang="en-US" dirty="0" err="1"/>
              <a:t>màu</a:t>
            </a:r>
            <a:r>
              <a:rPr lang="en-US" dirty="0"/>
              <a:t> </a:t>
            </a:r>
            <a:r>
              <a:rPr lang="en-US" dirty="0" err="1"/>
              <a:t>vàng</a:t>
            </a:r>
            <a:r>
              <a:rPr lang="en-US" dirty="0"/>
              <a:t> </a:t>
            </a:r>
            <a:r>
              <a:rPr lang="en-US" dirty="0" err="1"/>
              <a:t>cho</a:t>
            </a:r>
            <a:r>
              <a:rPr lang="en-US" dirty="0"/>
              <a:t> </a:t>
            </a:r>
            <a:r>
              <a:rPr lang="en-US" dirty="0" err="1"/>
              <a:t>các</a:t>
            </a:r>
            <a:r>
              <a:rPr lang="en-US" dirty="0"/>
              <a:t> </a:t>
            </a:r>
            <a:r>
              <a:rPr lang="en-US" dirty="0" err="1"/>
              <a:t>nguyên</a:t>
            </a:r>
            <a:r>
              <a:rPr lang="en-US" dirty="0"/>
              <a:t> </a:t>
            </a:r>
            <a:r>
              <a:rPr lang="en-US" dirty="0" err="1"/>
              <a:t>tố</a:t>
            </a:r>
            <a:r>
              <a:rPr lang="en-US" dirty="0"/>
              <a:t> </a:t>
            </a:r>
            <a:r>
              <a:rPr lang="en-US" dirty="0" err="1"/>
              <a:t>khí</a:t>
            </a:r>
            <a:r>
              <a:rPr lang="en-US" dirty="0"/>
              <a:t> </a:t>
            </a:r>
            <a:r>
              <a:rPr lang="en-US" dirty="0" err="1"/>
              <a:t>hiếm</a:t>
            </a:r>
            <a:r>
              <a:rPr lang="en-US" dirty="0"/>
              <a:t> </a:t>
            </a:r>
            <a:r>
              <a:rPr lang="en-US" dirty="0" err="1"/>
              <a:t>trong</a:t>
            </a:r>
            <a:r>
              <a:rPr lang="en-US" dirty="0"/>
              <a:t> </a:t>
            </a:r>
            <a:r>
              <a:rPr lang="en-US" dirty="0" err="1"/>
              <a:t>bảng</a:t>
            </a:r>
            <a:r>
              <a:rPr lang="en-US" dirty="0"/>
              <a:t>. 	</a:t>
            </a:r>
          </a:p>
          <a:p>
            <a:pPr lvl="0"/>
            <a:r>
              <a:rPr lang="en-US" dirty="0" err="1"/>
              <a:t>Hãy</a:t>
            </a:r>
            <a:r>
              <a:rPr lang="en-US" dirty="0"/>
              <a:t> </a:t>
            </a:r>
            <a:r>
              <a:rPr lang="en-US" dirty="0" err="1"/>
              <a:t>nêu</a:t>
            </a:r>
            <a:r>
              <a:rPr lang="en-US" dirty="0"/>
              <a:t> </a:t>
            </a:r>
            <a:r>
              <a:rPr lang="en-US" dirty="0" err="1"/>
              <a:t>ít</a:t>
            </a:r>
            <a:r>
              <a:rPr lang="en-US" dirty="0"/>
              <a:t> </a:t>
            </a:r>
            <a:r>
              <a:rPr lang="en-US" dirty="0" err="1"/>
              <a:t>nhất</a:t>
            </a:r>
            <a:r>
              <a:rPr lang="en-US" dirty="0"/>
              <a:t> 2 </a:t>
            </a:r>
            <a:r>
              <a:rPr lang="en-US" dirty="0" err="1"/>
              <a:t>tính</a:t>
            </a:r>
            <a:r>
              <a:rPr lang="en-US" dirty="0"/>
              <a:t> </a:t>
            </a:r>
            <a:r>
              <a:rPr lang="en-US" dirty="0" err="1"/>
              <a:t>chất</a:t>
            </a:r>
            <a:r>
              <a:rPr lang="en-US" dirty="0"/>
              <a:t> (</a:t>
            </a:r>
            <a:r>
              <a:rPr lang="en-US" dirty="0" err="1"/>
              <a:t>ví</a:t>
            </a:r>
            <a:r>
              <a:rPr lang="en-US" dirty="0"/>
              <a:t> </a:t>
            </a:r>
            <a:r>
              <a:rPr lang="en-US" dirty="0" err="1"/>
              <a:t>dụ</a:t>
            </a:r>
            <a:r>
              <a:rPr lang="en-US" dirty="0"/>
              <a:t>: </a:t>
            </a:r>
            <a:r>
              <a:rPr lang="en-US" dirty="0" err="1"/>
              <a:t>thể</a:t>
            </a:r>
            <a:r>
              <a:rPr lang="en-US" dirty="0"/>
              <a:t> </a:t>
            </a:r>
            <a:r>
              <a:rPr lang="en-US" dirty="0" err="1"/>
              <a:t>và</a:t>
            </a:r>
            <a:r>
              <a:rPr lang="en-US" dirty="0"/>
              <a:t> </a:t>
            </a:r>
            <a:r>
              <a:rPr lang="en-US" dirty="0" err="1"/>
              <a:t>màu</a:t>
            </a:r>
            <a:r>
              <a:rPr lang="en-US" dirty="0"/>
              <a:t> </a:t>
            </a:r>
            <a:r>
              <a:rPr lang="en-US" dirty="0" err="1"/>
              <a:t>sắc</a:t>
            </a:r>
            <a:r>
              <a:rPr lang="en-US" dirty="0"/>
              <a:t>), </a:t>
            </a:r>
            <a:r>
              <a:rPr lang="en-US" dirty="0" err="1"/>
              <a:t>ít</a:t>
            </a:r>
            <a:r>
              <a:rPr lang="en-US" dirty="0"/>
              <a:t> </a:t>
            </a:r>
            <a:r>
              <a:rPr lang="en-US" dirty="0" err="1"/>
              <a:t>nhất</a:t>
            </a:r>
            <a:r>
              <a:rPr lang="en-US" dirty="0"/>
              <a:t> 3 </a:t>
            </a:r>
            <a:r>
              <a:rPr lang="en-US" dirty="0" err="1"/>
              <a:t>ứng</a:t>
            </a:r>
            <a:r>
              <a:rPr lang="en-US" dirty="0"/>
              <a:t> </a:t>
            </a:r>
            <a:r>
              <a:rPr lang="en-US" dirty="0" err="1"/>
              <a:t>dụng</a:t>
            </a:r>
            <a:r>
              <a:rPr lang="en-US" dirty="0"/>
              <a:t> </a:t>
            </a:r>
            <a:r>
              <a:rPr lang="en-US" strike="sngStrike" dirty="0"/>
              <a:t> </a:t>
            </a:r>
            <a:r>
              <a:rPr lang="en-US" dirty="0" err="1"/>
              <a:t>của</a:t>
            </a:r>
            <a:r>
              <a:rPr lang="en-US" dirty="0"/>
              <a:t> </a:t>
            </a:r>
            <a:r>
              <a:rPr lang="en-US" dirty="0" err="1"/>
              <a:t>một</a:t>
            </a:r>
            <a:r>
              <a:rPr lang="en-US" dirty="0"/>
              <a:t> </a:t>
            </a:r>
            <a:r>
              <a:rPr lang="en-US" dirty="0" err="1"/>
              <a:t>nguyên</a:t>
            </a:r>
            <a:r>
              <a:rPr lang="en-US" dirty="0"/>
              <a:t> </a:t>
            </a:r>
            <a:r>
              <a:rPr lang="en-US" dirty="0" err="1"/>
              <a:t>tố</a:t>
            </a:r>
            <a:r>
              <a:rPr lang="en-US" dirty="0"/>
              <a:t> </a:t>
            </a:r>
            <a:r>
              <a:rPr lang="en-US" dirty="0" err="1"/>
              <a:t>kim</a:t>
            </a:r>
            <a:r>
              <a:rPr lang="en-US" dirty="0"/>
              <a:t> </a:t>
            </a:r>
            <a:r>
              <a:rPr lang="en-US" dirty="0" err="1"/>
              <a:t>loại</a:t>
            </a:r>
            <a:r>
              <a:rPr lang="en-US" dirty="0"/>
              <a:t>, </a:t>
            </a:r>
            <a:r>
              <a:rPr lang="en-US" dirty="0" err="1"/>
              <a:t>một</a:t>
            </a:r>
            <a:r>
              <a:rPr lang="en-US" dirty="0"/>
              <a:t> </a:t>
            </a:r>
            <a:r>
              <a:rPr lang="en-US" dirty="0" err="1"/>
              <a:t>nguyên</a:t>
            </a:r>
            <a:r>
              <a:rPr lang="en-US" dirty="0"/>
              <a:t> </a:t>
            </a:r>
            <a:r>
              <a:rPr lang="en-US" dirty="0" err="1"/>
              <a:t>tố</a:t>
            </a:r>
            <a:r>
              <a:rPr lang="en-US" dirty="0"/>
              <a:t> phi </a:t>
            </a:r>
            <a:r>
              <a:rPr lang="en-US" dirty="0" err="1"/>
              <a:t>kim</a:t>
            </a:r>
            <a:r>
              <a:rPr lang="en-US" dirty="0"/>
              <a:t> </a:t>
            </a:r>
            <a:r>
              <a:rPr lang="en-US" dirty="0" err="1"/>
              <a:t>và</a:t>
            </a:r>
            <a:r>
              <a:rPr lang="en-US" dirty="0"/>
              <a:t> </a:t>
            </a:r>
            <a:r>
              <a:rPr lang="en-US" dirty="0" err="1"/>
              <a:t>một</a:t>
            </a:r>
            <a:r>
              <a:rPr lang="en-US" dirty="0"/>
              <a:t> </a:t>
            </a:r>
            <a:r>
              <a:rPr lang="en-US" dirty="0" err="1"/>
              <a:t>nguyên</a:t>
            </a:r>
            <a:r>
              <a:rPr lang="en-US" dirty="0"/>
              <a:t> </a:t>
            </a:r>
            <a:r>
              <a:rPr lang="en-US" dirty="0" err="1"/>
              <a:t>tố</a:t>
            </a:r>
            <a:r>
              <a:rPr lang="en-US" dirty="0"/>
              <a:t> </a:t>
            </a:r>
            <a:r>
              <a:rPr lang="en-US" dirty="0" err="1"/>
              <a:t>khí</a:t>
            </a:r>
            <a:r>
              <a:rPr lang="en-US" dirty="0"/>
              <a:t> </a:t>
            </a:r>
            <a:r>
              <a:rPr lang="en-US" dirty="0" err="1"/>
              <a:t>hiếm</a:t>
            </a:r>
            <a:r>
              <a:rPr lang="en-US" dirty="0"/>
              <a:t> </a:t>
            </a:r>
            <a:r>
              <a:rPr lang="en-US" dirty="0" err="1"/>
              <a:t>bất</a:t>
            </a:r>
            <a:r>
              <a:rPr lang="en-US" dirty="0"/>
              <a:t> </a:t>
            </a:r>
            <a:r>
              <a:rPr lang="en-US" dirty="0" err="1"/>
              <a:t>kì</a:t>
            </a:r>
            <a:r>
              <a:rPr lang="en-US" dirty="0"/>
              <a:t> </a:t>
            </a:r>
            <a:r>
              <a:rPr lang="en-US" dirty="0" err="1"/>
              <a:t>trong</a:t>
            </a:r>
            <a:r>
              <a:rPr lang="en-US" dirty="0"/>
              <a:t> </a:t>
            </a:r>
            <a:r>
              <a:rPr lang="en-US" dirty="0" err="1"/>
              <a:t>bảng</a:t>
            </a:r>
            <a:r>
              <a:rPr lang="en-US" dirty="0"/>
              <a:t> </a:t>
            </a:r>
            <a:r>
              <a:rPr lang="en-US" dirty="0" err="1"/>
              <a:t>trên</a:t>
            </a:r>
            <a:r>
              <a:rPr lang="en-US" dirty="0"/>
              <a:t>. </a:t>
            </a:r>
            <a:br>
              <a:rPr lang="en-US" dirty="0"/>
            </a:br>
            <a:endParaRPr lang="en-US" dirty="0"/>
          </a:p>
          <a:p>
            <a:endParaRPr lang="en-US" dirty="0"/>
          </a:p>
        </p:txBody>
      </p:sp>
    </p:spTree>
    <p:extLst>
      <p:ext uri="{BB962C8B-B14F-4D97-AF65-F5344CB8AC3E}">
        <p14:creationId xmlns:p14="http://schemas.microsoft.com/office/powerpoint/2010/main" val="2466358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533400" y="1121618"/>
            <a:ext cx="17526000" cy="494879"/>
          </a:xfrm>
          <a:prstGeom prst="rect">
            <a:avLst/>
          </a:prstGeom>
        </p:spPr>
        <p:txBody>
          <a:bodyPr wrap="square" lIns="0" tIns="0" rIns="0" bIns="0" rtlCol="0" anchor="t">
            <a:spAutoFit/>
          </a:bodyPr>
          <a:lstStyle/>
          <a:p>
            <a:pPr>
              <a:lnSpc>
                <a:spcPts val="3498"/>
              </a:lnSpc>
            </a:pPr>
            <a:r>
              <a:rPr lang="en-US" sz="4400" dirty="0">
                <a:solidFill>
                  <a:srgbClr val="C00000"/>
                </a:solidFill>
                <a:latin typeface="Times Neue Roman Bold"/>
              </a:rPr>
              <a:t>BÀI 4: SƠ LƯỢC BẢNG TUẦN HOÀN CÁC NGUYÊN TỐ HÓA HỌC</a:t>
            </a:r>
          </a:p>
        </p:txBody>
      </p:sp>
      <p:sp>
        <p:nvSpPr>
          <p:cNvPr id="9" name="TextBox 9"/>
          <p:cNvSpPr txBox="1"/>
          <p:nvPr/>
        </p:nvSpPr>
        <p:spPr>
          <a:xfrm>
            <a:off x="7592884" y="6541317"/>
            <a:ext cx="112216" cy="615553"/>
          </a:xfrm>
          <a:prstGeom prst="rect">
            <a:avLst/>
          </a:prstGeom>
        </p:spPr>
        <p:txBody>
          <a:bodyPr lIns="0" tIns="0" rIns="0" bIns="0" rtlCol="0" anchor="t">
            <a:spAutoFit/>
          </a:bodyPr>
          <a:lstStyle/>
          <a:p>
            <a:pPr algn="ctr">
              <a:lnSpc>
                <a:spcPts val="4759"/>
              </a:lnSpc>
            </a:pPr>
            <a:r>
              <a:rPr lang="en-US" sz="4400">
                <a:latin typeface="Noto Sans"/>
              </a:rPr>
              <a:t> </a:t>
            </a:r>
          </a:p>
        </p:txBody>
      </p:sp>
      <p:sp>
        <p:nvSpPr>
          <p:cNvPr id="10" name="TextBox 10"/>
          <p:cNvSpPr txBox="1"/>
          <p:nvPr/>
        </p:nvSpPr>
        <p:spPr>
          <a:xfrm>
            <a:off x="914400" y="2705100"/>
            <a:ext cx="16764000" cy="615553"/>
          </a:xfrm>
          <a:prstGeom prst="rect">
            <a:avLst/>
          </a:prstGeom>
        </p:spPr>
        <p:txBody>
          <a:bodyPr wrap="square" lIns="0" tIns="0" rIns="0" bIns="0" rtlCol="0" anchor="t">
            <a:spAutoFit/>
          </a:bodyPr>
          <a:lstStyle/>
          <a:p>
            <a:pPr>
              <a:lnSpc>
                <a:spcPts val="4759"/>
              </a:lnSpc>
            </a:pPr>
            <a:r>
              <a:rPr lang="en-US" sz="4400" dirty="0">
                <a:solidFill>
                  <a:srgbClr val="C00000"/>
                </a:solidFill>
                <a:latin typeface="Noto Sans"/>
              </a:rPr>
              <a:t>1. </a:t>
            </a:r>
            <a:r>
              <a:rPr lang="en-US" sz="4400" dirty="0" err="1">
                <a:solidFill>
                  <a:srgbClr val="C00000"/>
                </a:solidFill>
                <a:latin typeface="Noto Sans"/>
              </a:rPr>
              <a:t>Nguyên</a:t>
            </a:r>
            <a:r>
              <a:rPr lang="en-US" sz="4400" dirty="0">
                <a:solidFill>
                  <a:srgbClr val="C00000"/>
                </a:solidFill>
                <a:latin typeface="Noto Sans"/>
              </a:rPr>
              <a:t> </a:t>
            </a:r>
            <a:r>
              <a:rPr lang="en-US" sz="4400" dirty="0" err="1">
                <a:solidFill>
                  <a:srgbClr val="C00000"/>
                </a:solidFill>
                <a:latin typeface="Noto Sans"/>
              </a:rPr>
              <a:t>tắc</a:t>
            </a:r>
            <a:r>
              <a:rPr lang="en-US" sz="4400" dirty="0">
                <a:solidFill>
                  <a:srgbClr val="C00000"/>
                </a:solidFill>
                <a:latin typeface="Noto Sans"/>
              </a:rPr>
              <a:t> </a:t>
            </a:r>
            <a:r>
              <a:rPr lang="en-US" sz="4400" dirty="0" err="1">
                <a:solidFill>
                  <a:srgbClr val="C00000"/>
                </a:solidFill>
                <a:latin typeface="Noto Sans"/>
              </a:rPr>
              <a:t>xây</a:t>
            </a:r>
            <a:r>
              <a:rPr lang="en-US" sz="4400" dirty="0">
                <a:solidFill>
                  <a:srgbClr val="C00000"/>
                </a:solidFill>
                <a:latin typeface="Noto Sans"/>
              </a:rPr>
              <a:t> </a:t>
            </a:r>
            <a:r>
              <a:rPr lang="en-US" sz="4400" dirty="0" err="1">
                <a:solidFill>
                  <a:srgbClr val="C00000"/>
                </a:solidFill>
                <a:latin typeface="Noto Sans"/>
              </a:rPr>
              <a:t>dựng</a:t>
            </a:r>
            <a:r>
              <a:rPr lang="en-US" sz="4400" dirty="0">
                <a:solidFill>
                  <a:srgbClr val="C00000"/>
                </a:solidFill>
                <a:latin typeface="Noto Sans"/>
              </a:rPr>
              <a:t> </a:t>
            </a:r>
            <a:r>
              <a:rPr lang="en-US" sz="4400" dirty="0" err="1">
                <a:solidFill>
                  <a:srgbClr val="C00000"/>
                </a:solidFill>
                <a:latin typeface="Noto Sans"/>
              </a:rPr>
              <a:t>bảng</a:t>
            </a:r>
            <a:r>
              <a:rPr lang="en-US" sz="4400" dirty="0">
                <a:solidFill>
                  <a:srgbClr val="C00000"/>
                </a:solidFill>
                <a:latin typeface="Noto Sans"/>
              </a:rPr>
              <a:t> </a:t>
            </a:r>
            <a:r>
              <a:rPr lang="en-US" sz="4400" dirty="0" err="1">
                <a:solidFill>
                  <a:srgbClr val="C00000"/>
                </a:solidFill>
                <a:latin typeface="Noto Sans"/>
              </a:rPr>
              <a:t>tuần</a:t>
            </a:r>
            <a:r>
              <a:rPr lang="en-US" sz="4400" dirty="0">
                <a:solidFill>
                  <a:srgbClr val="C00000"/>
                </a:solidFill>
                <a:latin typeface="Noto Sans"/>
              </a:rPr>
              <a:t> </a:t>
            </a:r>
            <a:r>
              <a:rPr lang="en-US" sz="4400" dirty="0" err="1">
                <a:solidFill>
                  <a:srgbClr val="C00000"/>
                </a:solidFill>
                <a:latin typeface="Noto Sans"/>
              </a:rPr>
              <a:t>hoàn</a:t>
            </a:r>
            <a:r>
              <a:rPr lang="en-US" sz="4400" dirty="0">
                <a:solidFill>
                  <a:srgbClr val="C00000"/>
                </a:solidFill>
                <a:latin typeface="Noto Sans"/>
              </a:rPr>
              <a:t> </a:t>
            </a:r>
            <a:r>
              <a:rPr lang="en-US" sz="4400" dirty="0" err="1">
                <a:solidFill>
                  <a:srgbClr val="C00000"/>
                </a:solidFill>
                <a:latin typeface="Noto Sans"/>
              </a:rPr>
              <a:t>các</a:t>
            </a:r>
            <a:r>
              <a:rPr lang="en-US" sz="4400" dirty="0">
                <a:solidFill>
                  <a:srgbClr val="C00000"/>
                </a:solidFill>
                <a:latin typeface="Noto Sans"/>
              </a:rPr>
              <a:t> </a:t>
            </a:r>
            <a:r>
              <a:rPr lang="en-US" sz="4400" dirty="0" err="1">
                <a:solidFill>
                  <a:srgbClr val="C00000"/>
                </a:solidFill>
                <a:latin typeface="Noto Sans"/>
              </a:rPr>
              <a:t>nguyên</a:t>
            </a:r>
            <a:r>
              <a:rPr lang="en-US" sz="4400" dirty="0">
                <a:solidFill>
                  <a:srgbClr val="C00000"/>
                </a:solidFill>
                <a:latin typeface="Noto Sans"/>
              </a:rPr>
              <a:t> </a:t>
            </a:r>
            <a:r>
              <a:rPr lang="en-US" sz="4400" dirty="0" err="1">
                <a:solidFill>
                  <a:srgbClr val="C00000"/>
                </a:solidFill>
                <a:latin typeface="Noto Sans"/>
              </a:rPr>
              <a:t>tố</a:t>
            </a:r>
            <a:r>
              <a:rPr lang="en-US" sz="4400" dirty="0">
                <a:solidFill>
                  <a:srgbClr val="C00000"/>
                </a:solidFill>
                <a:latin typeface="Noto Sans"/>
              </a:rPr>
              <a:t> </a:t>
            </a:r>
            <a:r>
              <a:rPr lang="en-US" sz="4400" dirty="0" err="1">
                <a:solidFill>
                  <a:srgbClr val="C00000"/>
                </a:solidFill>
                <a:latin typeface="Noto Sans"/>
              </a:rPr>
              <a:t>hóa</a:t>
            </a:r>
            <a:r>
              <a:rPr lang="en-US" sz="4400" dirty="0">
                <a:solidFill>
                  <a:srgbClr val="C00000"/>
                </a:solidFill>
                <a:latin typeface="Noto Sans"/>
              </a:rPr>
              <a:t> </a:t>
            </a:r>
            <a:r>
              <a:rPr lang="en-US" sz="4400" dirty="0" err="1">
                <a:solidFill>
                  <a:srgbClr val="C00000"/>
                </a:solidFill>
                <a:latin typeface="Noto Sans"/>
              </a:rPr>
              <a:t>học</a:t>
            </a:r>
            <a:r>
              <a:rPr lang="en-US" sz="4400" dirty="0">
                <a:solidFill>
                  <a:srgbClr val="C00000"/>
                </a:solidFill>
                <a:latin typeface="Noto Sans"/>
              </a:rPr>
              <a:t>: </a:t>
            </a:r>
          </a:p>
        </p:txBody>
      </p:sp>
      <p:sp>
        <p:nvSpPr>
          <p:cNvPr id="4" name="Rectangle 3"/>
          <p:cNvSpPr/>
          <p:nvPr/>
        </p:nvSpPr>
        <p:spPr>
          <a:xfrm>
            <a:off x="914400" y="3908117"/>
            <a:ext cx="16383000" cy="5892767"/>
          </a:xfrm>
          <a:prstGeom prst="rect">
            <a:avLst/>
          </a:prstGeom>
        </p:spPr>
        <p:txBody>
          <a:bodyPr wrap="square">
            <a:spAutoFit/>
          </a:bodyPr>
          <a:lstStyle/>
          <a:p>
            <a:pPr>
              <a:lnSpc>
                <a:spcPts val="4146"/>
              </a:lnSpc>
            </a:pPr>
            <a:r>
              <a:rPr lang="en-US" sz="4400" dirty="0">
                <a:latin typeface="Noto Sans"/>
              </a:rPr>
              <a:t> a) </a:t>
            </a:r>
            <a:r>
              <a:rPr lang="en-US" sz="4400" dirty="0" err="1">
                <a:latin typeface="Noto Sans"/>
              </a:rPr>
              <a:t>Nguyên</a:t>
            </a:r>
            <a:r>
              <a:rPr lang="en-US" sz="4400" dirty="0">
                <a:latin typeface="Noto Sans"/>
              </a:rPr>
              <a:t> </a:t>
            </a:r>
            <a:r>
              <a:rPr lang="en-US" sz="4400" dirty="0" err="1">
                <a:latin typeface="Noto Sans"/>
              </a:rPr>
              <a:t>tử</a:t>
            </a:r>
            <a:r>
              <a:rPr lang="en-US" sz="4400" dirty="0">
                <a:latin typeface="Noto Sans"/>
              </a:rPr>
              <a:t> </a:t>
            </a:r>
            <a:r>
              <a:rPr lang="en-US" sz="4400" dirty="0" err="1">
                <a:latin typeface="Noto Sans"/>
              </a:rPr>
              <a:t>của</a:t>
            </a:r>
            <a:r>
              <a:rPr lang="en-US" sz="4400" dirty="0">
                <a:latin typeface="Noto Sans"/>
              </a:rPr>
              <a:t> </a:t>
            </a:r>
            <a:r>
              <a:rPr lang="en-US" sz="4400" dirty="0" err="1">
                <a:latin typeface="Noto Sans"/>
              </a:rPr>
              <a:t>những</a:t>
            </a:r>
            <a:r>
              <a:rPr lang="en-US" sz="4400" dirty="0">
                <a:latin typeface="Noto Sans"/>
              </a:rPr>
              <a:t> </a:t>
            </a:r>
            <a:r>
              <a:rPr lang="en-US" sz="4400" dirty="0" err="1">
                <a:latin typeface="Noto Sans"/>
              </a:rPr>
              <a:t>nguyên</a:t>
            </a:r>
            <a:r>
              <a:rPr lang="en-US" sz="4400" dirty="0">
                <a:latin typeface="Noto Sans"/>
              </a:rPr>
              <a:t> </a:t>
            </a:r>
            <a:r>
              <a:rPr lang="en-US" sz="4400" dirty="0" err="1">
                <a:latin typeface="Noto Sans"/>
              </a:rPr>
              <a:t>tố</a:t>
            </a:r>
            <a:r>
              <a:rPr lang="en-US" sz="4400" dirty="0">
                <a:latin typeface="Noto Sans"/>
              </a:rPr>
              <a:t> </a:t>
            </a:r>
            <a:r>
              <a:rPr lang="en-US" sz="4400" dirty="0" err="1">
                <a:latin typeface="Noto Sans"/>
              </a:rPr>
              <a:t>có</a:t>
            </a:r>
            <a:r>
              <a:rPr lang="en-US" sz="4400" dirty="0">
                <a:latin typeface="Noto Sans"/>
              </a:rPr>
              <a:t> </a:t>
            </a:r>
            <a:r>
              <a:rPr lang="en-US" sz="4400" dirty="0" err="1">
                <a:latin typeface="Noto Sans"/>
              </a:rPr>
              <a:t>cùng</a:t>
            </a:r>
            <a:r>
              <a:rPr lang="en-US" sz="4400" dirty="0">
                <a:latin typeface="Noto Sans"/>
              </a:rPr>
              <a:t> </a:t>
            </a:r>
            <a:r>
              <a:rPr lang="en-US" sz="4400" dirty="0" err="1">
                <a:latin typeface="Noto Sans"/>
              </a:rPr>
              <a:t>số</a:t>
            </a:r>
            <a:r>
              <a:rPr lang="en-US" sz="4400" dirty="0">
                <a:latin typeface="Noto Sans"/>
              </a:rPr>
              <a:t> </a:t>
            </a:r>
            <a:r>
              <a:rPr lang="en-US" sz="4400" dirty="0" err="1">
                <a:latin typeface="Noto Sans"/>
              </a:rPr>
              <a:t>lớp</a:t>
            </a:r>
            <a:r>
              <a:rPr lang="en-US" sz="4400" dirty="0">
                <a:latin typeface="Noto Sans"/>
              </a:rPr>
              <a:t> electron </a:t>
            </a:r>
          </a:p>
          <a:p>
            <a:pPr>
              <a:lnSpc>
                <a:spcPts val="4146"/>
              </a:lnSpc>
            </a:pPr>
            <a:endParaRPr lang="en-US" sz="4400" dirty="0">
              <a:latin typeface="Noto Sans"/>
            </a:endParaRPr>
          </a:p>
          <a:p>
            <a:pPr>
              <a:lnSpc>
                <a:spcPts val="4146"/>
              </a:lnSpc>
            </a:pPr>
            <a:r>
              <a:rPr lang="en-US" sz="4400" dirty="0">
                <a:latin typeface="Noto Sans"/>
              </a:rPr>
              <a:t>(</a:t>
            </a:r>
            <a:r>
              <a:rPr lang="en-US" sz="4400" dirty="0" err="1">
                <a:latin typeface="Noto Sans"/>
              </a:rPr>
              <a:t>Hình</a:t>
            </a:r>
            <a:r>
              <a:rPr lang="en-US" sz="4400" dirty="0">
                <a:latin typeface="Noto Sans"/>
              </a:rPr>
              <a:t> 4.1 </a:t>
            </a:r>
            <a:r>
              <a:rPr lang="en-US" sz="4400" dirty="0" err="1">
                <a:latin typeface="Noto Sans"/>
              </a:rPr>
              <a:t>sgk</a:t>
            </a:r>
            <a:r>
              <a:rPr lang="en-US" sz="4400" dirty="0">
                <a:latin typeface="Noto Sans"/>
              </a:rPr>
              <a:t>/tr22):</a:t>
            </a:r>
          </a:p>
          <a:p>
            <a:pPr>
              <a:lnSpc>
                <a:spcPts val="4146"/>
              </a:lnSpc>
            </a:pPr>
            <a:endParaRPr lang="en-US" sz="4400" dirty="0">
              <a:latin typeface="Noto Sans"/>
            </a:endParaRPr>
          </a:p>
          <a:p>
            <a:pPr marL="639373" lvl="1" indent="-319687">
              <a:lnSpc>
                <a:spcPts val="4146"/>
              </a:lnSpc>
              <a:buFont typeface="Arial"/>
              <a:buChar char="•"/>
            </a:pPr>
            <a:r>
              <a:rPr lang="en-US" sz="4400" dirty="0">
                <a:latin typeface="Noto Sans"/>
              </a:rPr>
              <a:t>1 </a:t>
            </a:r>
            <a:r>
              <a:rPr lang="en-US" sz="4400" dirty="0" err="1">
                <a:latin typeface="Noto Sans"/>
              </a:rPr>
              <a:t>lớp</a:t>
            </a:r>
            <a:r>
              <a:rPr lang="en-US" sz="4400" dirty="0">
                <a:latin typeface="Noto Sans"/>
              </a:rPr>
              <a:t> e: H, He</a:t>
            </a:r>
          </a:p>
          <a:p>
            <a:pPr marL="319686" lvl="1">
              <a:lnSpc>
                <a:spcPts val="4146"/>
              </a:lnSpc>
            </a:pPr>
            <a:endParaRPr lang="en-US" sz="4400" dirty="0">
              <a:latin typeface="Noto Sans"/>
            </a:endParaRPr>
          </a:p>
          <a:p>
            <a:pPr marL="639373" lvl="1" indent="-319687">
              <a:lnSpc>
                <a:spcPts val="4146"/>
              </a:lnSpc>
              <a:buFont typeface="Arial"/>
              <a:buChar char="•"/>
            </a:pPr>
            <a:r>
              <a:rPr lang="en-US" sz="4400" dirty="0">
                <a:latin typeface="Noto Sans"/>
              </a:rPr>
              <a:t>2 </a:t>
            </a:r>
            <a:r>
              <a:rPr lang="en-US" sz="4400" dirty="0" err="1">
                <a:latin typeface="Noto Sans"/>
              </a:rPr>
              <a:t>lớp</a:t>
            </a:r>
            <a:r>
              <a:rPr lang="en-US" sz="4400" dirty="0">
                <a:latin typeface="Noto Sans"/>
              </a:rPr>
              <a:t> e: Li, Be, B, C, N, O, F, Ne</a:t>
            </a:r>
          </a:p>
          <a:p>
            <a:pPr marL="319686" lvl="1">
              <a:lnSpc>
                <a:spcPts val="4146"/>
              </a:lnSpc>
            </a:pPr>
            <a:endParaRPr lang="en-US" sz="4400" dirty="0">
              <a:latin typeface="Noto Sans"/>
            </a:endParaRPr>
          </a:p>
          <a:p>
            <a:pPr marL="639373" lvl="1" indent="-319687">
              <a:lnSpc>
                <a:spcPts val="4146"/>
              </a:lnSpc>
              <a:buFont typeface="Arial"/>
              <a:buChar char="•"/>
            </a:pPr>
            <a:r>
              <a:rPr lang="en-US" sz="4400" dirty="0">
                <a:latin typeface="Noto Sans"/>
              </a:rPr>
              <a:t>3 </a:t>
            </a:r>
            <a:r>
              <a:rPr lang="en-US" sz="4400" dirty="0" err="1">
                <a:latin typeface="Noto Sans"/>
              </a:rPr>
              <a:t>lớp</a:t>
            </a:r>
            <a:r>
              <a:rPr lang="en-US" sz="4400" dirty="0">
                <a:latin typeface="Noto Sans"/>
              </a:rPr>
              <a:t> e: Na, Mg, Al, Si, P, S, </a:t>
            </a:r>
            <a:r>
              <a:rPr lang="en-US" sz="4400" dirty="0" err="1">
                <a:latin typeface="Noto Sans"/>
              </a:rPr>
              <a:t>Cl</a:t>
            </a:r>
            <a:r>
              <a:rPr lang="en-US" sz="4400" dirty="0">
                <a:latin typeface="Noto Sans"/>
              </a:rPr>
              <a:t>, </a:t>
            </a:r>
            <a:r>
              <a:rPr lang="en-US" sz="4400" dirty="0" err="1">
                <a:latin typeface="Noto Sans"/>
              </a:rPr>
              <a:t>Ar</a:t>
            </a:r>
            <a:endParaRPr lang="en-US" sz="4400" dirty="0">
              <a:latin typeface="Noto Sans"/>
            </a:endParaRPr>
          </a:p>
          <a:p>
            <a:pPr marL="319686" lvl="1">
              <a:lnSpc>
                <a:spcPts val="4146"/>
              </a:lnSpc>
            </a:pPr>
            <a:endParaRPr lang="en-US" sz="4400" dirty="0">
              <a:latin typeface="Noto Sans"/>
            </a:endParaRPr>
          </a:p>
          <a:p>
            <a:pPr marL="639373" lvl="1" indent="-319687">
              <a:lnSpc>
                <a:spcPts val="4146"/>
              </a:lnSpc>
              <a:buFont typeface="Arial"/>
              <a:buChar char="•"/>
            </a:pPr>
            <a:r>
              <a:rPr lang="en-US" sz="4400" dirty="0">
                <a:latin typeface="Noto Sans"/>
              </a:rPr>
              <a:t>4 </a:t>
            </a:r>
            <a:r>
              <a:rPr lang="en-US" sz="4400" dirty="0" err="1">
                <a:latin typeface="Noto Sans"/>
              </a:rPr>
              <a:t>lớp</a:t>
            </a:r>
            <a:r>
              <a:rPr lang="en-US" sz="4400" dirty="0">
                <a:latin typeface="Noto Sans"/>
              </a:rPr>
              <a:t> e: </a:t>
            </a:r>
            <a:r>
              <a:rPr lang="en-US" sz="4400" dirty="0" err="1">
                <a:latin typeface="Noto Sans"/>
              </a:rPr>
              <a:t>K,Ca</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1000"/>
                                        <p:tgtEl>
                                          <p:spTgt spid="4">
                                            <p:txEl>
                                              <p:pRg st="2" end="2"/>
                                            </p:txEl>
                                          </p:spTgt>
                                        </p:tgtEl>
                                      </p:cBhvr>
                                    </p:animEffect>
                                    <p:anim calcmode="lin" valueType="num">
                                      <p:cBhvr>
                                        <p:cTn id="1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circle(in)">
                                      <p:cBhvr>
                                        <p:cTn id="19" dur="2000"/>
                                        <p:tgtEl>
                                          <p:spTgt spid="4">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Effect transition="in" filter="wheel(1)">
                                      <p:cBhvr>
                                        <p:cTn id="24" dur="2000"/>
                                        <p:tgtEl>
                                          <p:spTgt spid="4">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animEffect transition="in" filter="wipe(down)">
                                      <p:cBhvr>
                                        <p:cTn id="29" dur="500"/>
                                        <p:tgtEl>
                                          <p:spTgt spid="4">
                                            <p:txEl>
                                              <p:pRg st="8" end="8"/>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xEl>
                                              <p:pRg st="10" end="10"/>
                                            </p:txEl>
                                          </p:spTgt>
                                        </p:tgtEl>
                                        <p:attrNameLst>
                                          <p:attrName>style.visibility</p:attrName>
                                        </p:attrNameLst>
                                      </p:cBhvr>
                                      <p:to>
                                        <p:strVal val="visible"/>
                                      </p:to>
                                    </p:set>
                                    <p:animEffect transition="in" filter="fade">
                                      <p:cBhvr>
                                        <p:cTn id="34"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rot="711410">
            <a:off x="5928395" y="7330514"/>
            <a:ext cx="9526" cy="615553"/>
          </a:xfrm>
          <a:prstGeom prst="rect">
            <a:avLst/>
          </a:prstGeom>
        </p:spPr>
        <p:txBody>
          <a:bodyPr lIns="0" tIns="0" rIns="0" bIns="0" rtlCol="0" anchor="t">
            <a:spAutoFit/>
          </a:bodyPr>
          <a:lstStyle/>
          <a:p>
            <a:pPr algn="ctr">
              <a:lnSpc>
                <a:spcPts val="4759"/>
              </a:lnSpc>
            </a:pPr>
            <a:endParaRPr/>
          </a:p>
        </p:txBody>
      </p:sp>
      <p:sp>
        <p:nvSpPr>
          <p:cNvPr id="9" name="AutoShape 9"/>
          <p:cNvSpPr/>
          <p:nvPr/>
        </p:nvSpPr>
        <p:spPr>
          <a:xfrm rot="-2549145">
            <a:off x="-21858692" y="5214939"/>
            <a:ext cx="3944976" cy="0"/>
          </a:xfrm>
          <a:prstGeom prst="line">
            <a:avLst/>
          </a:prstGeom>
          <a:ln w="47625" cap="flat">
            <a:solidFill>
              <a:srgbClr val="000000"/>
            </a:solidFill>
            <a:prstDash val="solid"/>
            <a:headEnd type="none" w="sm" len="sm"/>
            <a:tailEnd type="none" w="sm" len="sm"/>
          </a:ln>
        </p:spPr>
      </p:sp>
      <p:sp>
        <p:nvSpPr>
          <p:cNvPr id="11" name="TextBox 11"/>
          <p:cNvSpPr txBox="1"/>
          <p:nvPr/>
        </p:nvSpPr>
        <p:spPr>
          <a:xfrm>
            <a:off x="7592884" y="4760339"/>
            <a:ext cx="112216" cy="615553"/>
          </a:xfrm>
          <a:prstGeom prst="rect">
            <a:avLst/>
          </a:prstGeom>
        </p:spPr>
        <p:txBody>
          <a:bodyPr lIns="0" tIns="0" rIns="0" bIns="0" rtlCol="0" anchor="t">
            <a:spAutoFit/>
          </a:bodyPr>
          <a:lstStyle/>
          <a:p>
            <a:pPr algn="ctr">
              <a:lnSpc>
                <a:spcPts val="4759"/>
              </a:lnSpc>
            </a:pPr>
            <a:r>
              <a:rPr lang="en-US" sz="3400">
                <a:latin typeface="Noto Sans"/>
              </a:rPr>
              <a:t> </a:t>
            </a:r>
          </a:p>
        </p:txBody>
      </p:sp>
      <p:sp>
        <p:nvSpPr>
          <p:cNvPr id="12" name="TextBox 12"/>
          <p:cNvSpPr txBox="1"/>
          <p:nvPr/>
        </p:nvSpPr>
        <p:spPr>
          <a:xfrm>
            <a:off x="-15424814" y="-1149963"/>
            <a:ext cx="18073764" cy="1205458"/>
          </a:xfrm>
          <a:prstGeom prst="rect">
            <a:avLst/>
          </a:prstGeom>
        </p:spPr>
        <p:txBody>
          <a:bodyPr lIns="0" tIns="0" rIns="0" bIns="0" rtlCol="0" anchor="t">
            <a:spAutoFit/>
          </a:bodyPr>
          <a:lstStyle/>
          <a:p>
            <a:pPr>
              <a:lnSpc>
                <a:spcPts val="4704"/>
              </a:lnSpc>
            </a:pPr>
            <a:r>
              <a:rPr lang="en-US" sz="3400">
                <a:latin typeface="Noto Sans"/>
              </a:rPr>
              <a:t>2. Cấu tạo bảng tuần hoàn các nguyên tố hóa học</a:t>
            </a:r>
          </a:p>
          <a:p>
            <a:pPr>
              <a:lnSpc>
                <a:spcPts val="4704"/>
              </a:lnSpc>
            </a:pPr>
            <a:endParaRPr lang="en-US" sz="3400">
              <a:latin typeface="Noto Sans"/>
            </a:endParaRPr>
          </a:p>
        </p:txBody>
      </p:sp>
      <p:sp>
        <p:nvSpPr>
          <p:cNvPr id="14" name="TextBox 14"/>
          <p:cNvSpPr txBox="1"/>
          <p:nvPr/>
        </p:nvSpPr>
        <p:spPr>
          <a:xfrm>
            <a:off x="6331365" y="6578605"/>
            <a:ext cx="9526" cy="615553"/>
          </a:xfrm>
          <a:prstGeom prst="rect">
            <a:avLst/>
          </a:prstGeom>
        </p:spPr>
        <p:txBody>
          <a:bodyPr lIns="0" tIns="0" rIns="0" bIns="0" rtlCol="0" anchor="t">
            <a:spAutoFit/>
          </a:bodyPr>
          <a:lstStyle/>
          <a:p>
            <a:pPr algn="ctr">
              <a:lnSpc>
                <a:spcPts val="4759"/>
              </a:lnSpc>
            </a:pPr>
            <a:endParaRPr/>
          </a:p>
        </p:txBody>
      </p:sp>
      <p:sp>
        <p:nvSpPr>
          <p:cNvPr id="16" name="TextBox 16"/>
          <p:cNvSpPr txBox="1"/>
          <p:nvPr/>
        </p:nvSpPr>
        <p:spPr>
          <a:xfrm>
            <a:off x="14417565" y="7098398"/>
            <a:ext cx="9526" cy="615553"/>
          </a:xfrm>
          <a:prstGeom prst="rect">
            <a:avLst/>
          </a:prstGeom>
        </p:spPr>
        <p:txBody>
          <a:bodyPr lIns="0" tIns="0" rIns="0" bIns="0" rtlCol="0" anchor="t">
            <a:spAutoFit/>
          </a:bodyPr>
          <a:lstStyle/>
          <a:p>
            <a:pPr algn="ctr">
              <a:lnSpc>
                <a:spcPts val="4759"/>
              </a:lnSpc>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2015236" y="340243"/>
            <a:ext cx="14383068" cy="448841"/>
          </a:xfrm>
          <a:prstGeom prst="rect">
            <a:avLst/>
          </a:prstGeom>
        </p:spPr>
        <p:txBody>
          <a:bodyPr lIns="0" tIns="0" rIns="0" bIns="0" rtlCol="0" anchor="t">
            <a:spAutoFit/>
          </a:bodyPr>
          <a:lstStyle/>
          <a:p>
            <a:pPr algn="ctr">
              <a:lnSpc>
                <a:spcPts val="3498"/>
              </a:lnSpc>
            </a:pPr>
            <a:r>
              <a:rPr lang="en-US" sz="3600" dirty="0">
                <a:latin typeface="Times Neue Roman Bold"/>
              </a:rPr>
              <a:t>BÀI 4: SƠ LƯỢC BẢNG TUẦN HOÀN CÁC NGUYÊN TỐ HÓA HỌC</a:t>
            </a:r>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799637">
            <a:off x="901639" y="1528088"/>
            <a:ext cx="1211882" cy="1344668"/>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276575" y="7132637"/>
            <a:ext cx="1477338" cy="2125667"/>
          </a:xfrm>
          <a:prstGeom prst="rect">
            <a:avLst/>
          </a:prstGeom>
        </p:spPr>
      </p:pic>
      <p:pic>
        <p:nvPicPr>
          <p:cNvPr id="8" name="Picture 8"/>
          <p:cNvPicPr>
            <a:picLocks noChangeAspect="1"/>
          </p:cNvPicPr>
          <p:nvPr/>
        </p:nvPicPr>
        <p:blipFill>
          <a:blip r:embed="rId6"/>
          <a:srcRect l="1452" t="1297" r="3516" b="5594"/>
          <a:stretch>
            <a:fillRect/>
          </a:stretch>
        </p:blipFill>
        <p:spPr>
          <a:xfrm>
            <a:off x="170083" y="791090"/>
            <a:ext cx="15089258" cy="9932190"/>
          </a:xfrm>
          <a:prstGeom prst="rect">
            <a:avLst/>
          </a:prstGeom>
        </p:spPr>
      </p:pic>
      <p:sp>
        <p:nvSpPr>
          <p:cNvPr id="9" name="TextBox 9"/>
          <p:cNvSpPr txBox="1"/>
          <p:nvPr/>
        </p:nvSpPr>
        <p:spPr>
          <a:xfrm>
            <a:off x="7592884" y="4760339"/>
            <a:ext cx="112216" cy="615553"/>
          </a:xfrm>
          <a:prstGeom prst="rect">
            <a:avLst/>
          </a:prstGeom>
        </p:spPr>
        <p:txBody>
          <a:bodyPr lIns="0" tIns="0" rIns="0" bIns="0" rtlCol="0" anchor="t">
            <a:spAutoFit/>
          </a:bodyPr>
          <a:lstStyle/>
          <a:p>
            <a:pPr algn="ctr">
              <a:lnSpc>
                <a:spcPts val="4759"/>
              </a:lnSpc>
            </a:pPr>
            <a:r>
              <a:rPr lang="en-US" sz="3400">
                <a:latin typeface="Noto Sans"/>
              </a:rPr>
              <a:t> </a:t>
            </a:r>
          </a:p>
        </p:txBody>
      </p:sp>
      <p:sp>
        <p:nvSpPr>
          <p:cNvPr id="10" name="TextBox 10"/>
          <p:cNvSpPr txBox="1"/>
          <p:nvPr/>
        </p:nvSpPr>
        <p:spPr>
          <a:xfrm>
            <a:off x="2971800" y="805958"/>
            <a:ext cx="10170854" cy="2462213"/>
          </a:xfrm>
          <a:prstGeom prst="rect">
            <a:avLst/>
          </a:prstGeom>
          <a:solidFill>
            <a:srgbClr val="FFC000"/>
          </a:solidFill>
        </p:spPr>
        <p:txBody>
          <a:bodyPr wrap="square" lIns="0" tIns="0" rIns="0" bIns="0" rtlCol="0" anchor="t">
            <a:spAutoFit/>
          </a:bodyPr>
          <a:lstStyle/>
          <a:p>
            <a:pPr>
              <a:lnSpc>
                <a:spcPts val="4759"/>
              </a:lnSpc>
            </a:pPr>
            <a:r>
              <a:rPr lang="en-US" sz="3400" dirty="0" err="1">
                <a:latin typeface="Times Neue Roman"/>
              </a:rPr>
              <a:t>Quan</a:t>
            </a:r>
            <a:r>
              <a:rPr lang="en-US" sz="3400" dirty="0">
                <a:latin typeface="Times Neue Roman"/>
              </a:rPr>
              <a:t> </a:t>
            </a:r>
            <a:r>
              <a:rPr lang="en-US" sz="3400" dirty="0" err="1">
                <a:latin typeface="Times Neue Roman"/>
              </a:rPr>
              <a:t>sát</a:t>
            </a:r>
            <a:r>
              <a:rPr lang="en-US" sz="3400" dirty="0">
                <a:latin typeface="Times Neue Roman"/>
              </a:rPr>
              <a:t> </a:t>
            </a:r>
            <a:r>
              <a:rPr lang="en-US" sz="3400" dirty="0" err="1">
                <a:latin typeface="Times Neue Roman"/>
              </a:rPr>
              <a:t>hình</a:t>
            </a:r>
            <a:r>
              <a:rPr lang="en-US" sz="3400" dirty="0">
                <a:latin typeface="Times Neue Roman"/>
              </a:rPr>
              <a:t> 4.1 </a:t>
            </a:r>
            <a:r>
              <a:rPr lang="en-US" sz="3400" dirty="0" err="1">
                <a:latin typeface="Times Neue Roman"/>
              </a:rPr>
              <a:t>trang</a:t>
            </a:r>
            <a:r>
              <a:rPr lang="en-US" sz="3400" dirty="0">
                <a:latin typeface="Times Neue Roman"/>
              </a:rPr>
              <a:t> 22 SGK </a:t>
            </a:r>
            <a:r>
              <a:rPr lang="en-US" sz="3400" dirty="0" err="1">
                <a:latin typeface="Times Neue Roman"/>
              </a:rPr>
              <a:t>cho</a:t>
            </a:r>
            <a:r>
              <a:rPr lang="en-US" sz="3400" dirty="0">
                <a:latin typeface="Times Neue Roman"/>
              </a:rPr>
              <a:t> </a:t>
            </a:r>
            <a:r>
              <a:rPr lang="en-US" sz="3400" dirty="0" err="1">
                <a:latin typeface="Times Neue Roman"/>
              </a:rPr>
              <a:t>biết</a:t>
            </a:r>
            <a:r>
              <a:rPr lang="en-US" sz="3400" dirty="0">
                <a:latin typeface="Times Neue Roman"/>
              </a:rPr>
              <a:t>: </a:t>
            </a:r>
          </a:p>
          <a:p>
            <a:pPr>
              <a:lnSpc>
                <a:spcPts val="4759"/>
              </a:lnSpc>
            </a:pPr>
            <a:r>
              <a:rPr lang="en-US" sz="3400" dirty="0">
                <a:latin typeface="Times Neue Roman"/>
              </a:rPr>
              <a:t>b) </a:t>
            </a:r>
            <a:r>
              <a:rPr lang="en-US" sz="3400" dirty="0" err="1">
                <a:latin typeface="Times Neue Roman"/>
              </a:rPr>
              <a:t>Nguyên</a:t>
            </a:r>
            <a:r>
              <a:rPr lang="en-US" sz="3400" dirty="0">
                <a:latin typeface="Times Neue Roman"/>
              </a:rPr>
              <a:t> </a:t>
            </a:r>
            <a:r>
              <a:rPr lang="en-US" sz="3400" dirty="0" err="1">
                <a:latin typeface="Times Neue Roman"/>
              </a:rPr>
              <a:t>tử</a:t>
            </a:r>
            <a:r>
              <a:rPr lang="en-US" sz="3400" dirty="0">
                <a:latin typeface="Times Neue Roman"/>
              </a:rPr>
              <a:t> </a:t>
            </a:r>
            <a:r>
              <a:rPr lang="en-US" sz="3400" dirty="0" err="1">
                <a:latin typeface="Times Neue Roman"/>
              </a:rPr>
              <a:t>của</a:t>
            </a:r>
            <a:r>
              <a:rPr lang="en-US" sz="3400" dirty="0">
                <a:latin typeface="Times Neue Roman"/>
              </a:rPr>
              <a:t> </a:t>
            </a:r>
            <a:r>
              <a:rPr lang="en-US" sz="3400" dirty="0" err="1">
                <a:latin typeface="Times Neue Roman"/>
              </a:rPr>
              <a:t>những</a:t>
            </a:r>
            <a:r>
              <a:rPr lang="en-US" sz="3400" dirty="0">
                <a:latin typeface="Times Neue Roman"/>
              </a:rPr>
              <a:t> </a:t>
            </a:r>
            <a:r>
              <a:rPr lang="en-US" sz="3400" dirty="0" err="1">
                <a:latin typeface="Times Neue Roman"/>
              </a:rPr>
              <a:t>nguyên</a:t>
            </a:r>
            <a:r>
              <a:rPr lang="en-US" sz="3400" dirty="0">
                <a:latin typeface="Times Neue Roman"/>
              </a:rPr>
              <a:t> </a:t>
            </a:r>
            <a:r>
              <a:rPr lang="en-US" sz="3400" dirty="0" err="1">
                <a:latin typeface="Times Neue Roman"/>
              </a:rPr>
              <a:t>tố</a:t>
            </a:r>
            <a:r>
              <a:rPr lang="en-US" sz="3400" dirty="0">
                <a:latin typeface="Times Neue Roman"/>
              </a:rPr>
              <a:t> </a:t>
            </a:r>
            <a:r>
              <a:rPr lang="en-US" sz="3400" dirty="0" err="1">
                <a:latin typeface="Times Neue Roman"/>
              </a:rPr>
              <a:t>nào</a:t>
            </a:r>
            <a:r>
              <a:rPr lang="en-US" sz="3400" dirty="0">
                <a:latin typeface="Times Neue Roman"/>
              </a:rPr>
              <a:t> </a:t>
            </a:r>
            <a:r>
              <a:rPr lang="en-US" sz="3400" dirty="0" err="1">
                <a:latin typeface="Times Neue Roman"/>
              </a:rPr>
              <a:t>có</a:t>
            </a:r>
            <a:r>
              <a:rPr lang="en-US" sz="3400" dirty="0">
                <a:latin typeface="Times Neue Roman"/>
              </a:rPr>
              <a:t> </a:t>
            </a:r>
            <a:r>
              <a:rPr lang="en-US" sz="3400" dirty="0" err="1">
                <a:latin typeface="Times Neue Roman"/>
              </a:rPr>
              <a:t>số</a:t>
            </a:r>
            <a:r>
              <a:rPr lang="en-US" sz="3400" dirty="0">
                <a:latin typeface="Times Neue Roman"/>
              </a:rPr>
              <a:t> electron ở </a:t>
            </a:r>
            <a:r>
              <a:rPr lang="en-US" sz="3400" dirty="0" err="1">
                <a:latin typeface="Times Neue Roman"/>
              </a:rPr>
              <a:t>lớp</a:t>
            </a:r>
            <a:r>
              <a:rPr lang="en-US" sz="3400" dirty="0">
                <a:latin typeface="Times Neue Roman"/>
              </a:rPr>
              <a:t> </a:t>
            </a:r>
            <a:r>
              <a:rPr lang="en-US" sz="3400" dirty="0" err="1">
                <a:latin typeface="Times Neue Roman"/>
              </a:rPr>
              <a:t>ngoài</a:t>
            </a:r>
            <a:r>
              <a:rPr lang="en-US" sz="3400" dirty="0">
                <a:latin typeface="Times Neue Roman"/>
              </a:rPr>
              <a:t> </a:t>
            </a:r>
            <a:r>
              <a:rPr lang="en-US" sz="3400" dirty="0" err="1">
                <a:latin typeface="Times Neue Roman"/>
              </a:rPr>
              <a:t>cùng</a:t>
            </a:r>
            <a:r>
              <a:rPr lang="en-US" sz="3400" dirty="0">
                <a:latin typeface="Times Neue Roman"/>
              </a:rPr>
              <a:t> </a:t>
            </a:r>
            <a:r>
              <a:rPr lang="en-US" sz="3400" dirty="0" err="1">
                <a:latin typeface="Times Neue Roman"/>
              </a:rPr>
              <a:t>bằng</a:t>
            </a:r>
            <a:r>
              <a:rPr lang="en-US" sz="3400" dirty="0">
                <a:latin typeface="Times Neue Roman"/>
              </a:rPr>
              <a:t> </a:t>
            </a:r>
            <a:r>
              <a:rPr lang="en-US" sz="3400" dirty="0" err="1">
                <a:latin typeface="Times Neue Roman"/>
              </a:rPr>
              <a:t>nhau</a:t>
            </a:r>
            <a:r>
              <a:rPr lang="en-US" sz="3400" dirty="0">
                <a:latin typeface="Times Neue Roman"/>
              </a:rPr>
              <a:t>?</a:t>
            </a:r>
          </a:p>
          <a:p>
            <a:pPr algn="ctr">
              <a:lnSpc>
                <a:spcPts val="4759"/>
              </a:lnSpc>
            </a:pPr>
            <a:endParaRPr lang="en-US" sz="3400" dirty="0">
              <a:latin typeface="Times Neue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995676"/>
            <a:ext cx="15925800" cy="6119624"/>
          </a:xfrm>
          <a:prstGeom prst="rect">
            <a:avLst/>
          </a:prstGeom>
        </p:spPr>
        <p:txBody>
          <a:bodyPr wrap="square">
            <a:spAutoFit/>
          </a:bodyPr>
          <a:lstStyle/>
          <a:p>
            <a:pPr algn="just">
              <a:lnSpc>
                <a:spcPts val="4736"/>
              </a:lnSpc>
            </a:pPr>
            <a:r>
              <a:rPr lang="en-US" sz="4000" dirty="0">
                <a:latin typeface="Noto Sans"/>
              </a:rPr>
              <a:t>b) </a:t>
            </a:r>
            <a:r>
              <a:rPr lang="en-US" sz="4000" dirty="0" err="1">
                <a:latin typeface="Noto Sans"/>
              </a:rPr>
              <a:t>Nguyên</a:t>
            </a:r>
            <a:r>
              <a:rPr lang="en-US" sz="4000" dirty="0">
                <a:latin typeface="Noto Sans"/>
              </a:rPr>
              <a:t> </a:t>
            </a:r>
            <a:r>
              <a:rPr lang="en-US" sz="4000" dirty="0" err="1">
                <a:latin typeface="Noto Sans"/>
              </a:rPr>
              <a:t>tử</a:t>
            </a:r>
            <a:r>
              <a:rPr lang="en-US" sz="4000" dirty="0">
                <a:latin typeface="Noto Sans"/>
              </a:rPr>
              <a:t> </a:t>
            </a:r>
            <a:r>
              <a:rPr lang="en-US" sz="4000" dirty="0" err="1">
                <a:latin typeface="Noto Sans"/>
              </a:rPr>
              <a:t>của</a:t>
            </a:r>
            <a:r>
              <a:rPr lang="en-US" sz="4000" dirty="0">
                <a:latin typeface="Noto Sans"/>
              </a:rPr>
              <a:t> </a:t>
            </a:r>
            <a:r>
              <a:rPr lang="en-US" sz="4000" dirty="0" err="1">
                <a:latin typeface="Noto Sans"/>
              </a:rPr>
              <a:t>những</a:t>
            </a:r>
            <a:r>
              <a:rPr lang="en-US" sz="4000" dirty="0">
                <a:latin typeface="Noto Sans"/>
              </a:rPr>
              <a:t> </a:t>
            </a:r>
            <a:r>
              <a:rPr lang="en-US" sz="4000" dirty="0" err="1">
                <a:latin typeface="Noto Sans"/>
              </a:rPr>
              <a:t>nguyên</a:t>
            </a:r>
            <a:r>
              <a:rPr lang="en-US" sz="4000" dirty="0">
                <a:latin typeface="Noto Sans"/>
              </a:rPr>
              <a:t> </a:t>
            </a:r>
            <a:r>
              <a:rPr lang="en-US" sz="4000" dirty="0" err="1">
                <a:latin typeface="Noto Sans"/>
              </a:rPr>
              <a:t>tố</a:t>
            </a:r>
            <a:r>
              <a:rPr lang="en-US" sz="4000" dirty="0">
                <a:latin typeface="Noto Sans"/>
              </a:rPr>
              <a:t> </a:t>
            </a:r>
            <a:r>
              <a:rPr lang="en-US" sz="4000" dirty="0" err="1">
                <a:latin typeface="Noto Sans"/>
              </a:rPr>
              <a:t>có</a:t>
            </a:r>
            <a:r>
              <a:rPr lang="en-US" sz="4000" dirty="0">
                <a:latin typeface="Noto Sans"/>
              </a:rPr>
              <a:t> </a:t>
            </a:r>
            <a:r>
              <a:rPr lang="en-US" sz="4000" dirty="0" err="1">
                <a:latin typeface="Noto Sans"/>
              </a:rPr>
              <a:t>số</a:t>
            </a:r>
            <a:r>
              <a:rPr lang="en-US" sz="4000" dirty="0">
                <a:latin typeface="Noto Sans"/>
              </a:rPr>
              <a:t> electron ở </a:t>
            </a:r>
            <a:r>
              <a:rPr lang="en-US" sz="4000" dirty="0" err="1">
                <a:latin typeface="Noto Sans"/>
              </a:rPr>
              <a:t>lớp</a:t>
            </a:r>
            <a:r>
              <a:rPr lang="en-US" sz="4000" dirty="0">
                <a:latin typeface="Noto Sans"/>
              </a:rPr>
              <a:t> </a:t>
            </a:r>
            <a:r>
              <a:rPr lang="en-US" sz="4000" dirty="0" err="1">
                <a:latin typeface="Noto Sans"/>
              </a:rPr>
              <a:t>ngoài</a:t>
            </a:r>
            <a:r>
              <a:rPr lang="en-US" sz="4000" dirty="0">
                <a:latin typeface="Noto Sans"/>
              </a:rPr>
              <a:t> </a:t>
            </a:r>
            <a:r>
              <a:rPr lang="en-US" sz="4000" dirty="0" err="1">
                <a:latin typeface="Noto Sans"/>
              </a:rPr>
              <a:t>cùng</a:t>
            </a:r>
            <a:r>
              <a:rPr lang="en-US" sz="4000" dirty="0">
                <a:latin typeface="Noto Sans"/>
              </a:rPr>
              <a:t> </a:t>
            </a:r>
            <a:r>
              <a:rPr lang="en-US" sz="4000" dirty="0" err="1">
                <a:latin typeface="Noto Sans"/>
              </a:rPr>
              <a:t>bằng</a:t>
            </a:r>
            <a:r>
              <a:rPr lang="en-US" sz="4000" dirty="0">
                <a:latin typeface="Noto Sans"/>
              </a:rPr>
              <a:t> </a:t>
            </a:r>
            <a:r>
              <a:rPr lang="en-US" sz="4000" dirty="0" err="1">
                <a:latin typeface="Noto Sans"/>
              </a:rPr>
              <a:t>nhau</a:t>
            </a:r>
            <a:r>
              <a:rPr lang="en-US" sz="4000" dirty="0">
                <a:latin typeface="Noto Sans"/>
              </a:rPr>
              <a:t> (</a:t>
            </a:r>
            <a:r>
              <a:rPr lang="en-US" sz="4000" dirty="0" err="1">
                <a:latin typeface="Noto Sans"/>
              </a:rPr>
              <a:t>Hình</a:t>
            </a:r>
            <a:r>
              <a:rPr lang="en-US" sz="4000" dirty="0">
                <a:latin typeface="Noto Sans"/>
              </a:rPr>
              <a:t> 4.1 </a:t>
            </a:r>
            <a:r>
              <a:rPr lang="en-US" sz="4000" dirty="0" err="1">
                <a:latin typeface="Noto Sans"/>
              </a:rPr>
              <a:t>sgk</a:t>
            </a:r>
            <a:r>
              <a:rPr lang="en-US" sz="4000" dirty="0">
                <a:latin typeface="Noto Sans"/>
              </a:rPr>
              <a:t>/tr22) : </a:t>
            </a:r>
          </a:p>
          <a:p>
            <a:pPr marL="730412" lvl="1" indent="-365204">
              <a:lnSpc>
                <a:spcPts val="4736"/>
              </a:lnSpc>
              <a:buFont typeface="Arial"/>
              <a:buChar char="•"/>
            </a:pPr>
            <a:r>
              <a:rPr lang="en-US" sz="4000" dirty="0">
                <a:latin typeface="Noto Sans"/>
              </a:rPr>
              <a:t>1 electron ở </a:t>
            </a:r>
            <a:r>
              <a:rPr lang="en-US" sz="4000" dirty="0" err="1">
                <a:latin typeface="Noto Sans"/>
              </a:rPr>
              <a:t>lớp</a:t>
            </a:r>
            <a:r>
              <a:rPr lang="en-US" sz="4000" dirty="0">
                <a:latin typeface="Noto Sans"/>
              </a:rPr>
              <a:t> </a:t>
            </a:r>
            <a:r>
              <a:rPr lang="en-US" sz="4000" dirty="0" err="1">
                <a:latin typeface="Noto Sans"/>
              </a:rPr>
              <a:t>ngoài</a:t>
            </a:r>
            <a:r>
              <a:rPr lang="en-US" sz="4000" dirty="0">
                <a:latin typeface="Noto Sans"/>
              </a:rPr>
              <a:t> </a:t>
            </a:r>
            <a:r>
              <a:rPr lang="en-US" sz="4000" dirty="0" err="1">
                <a:latin typeface="Noto Sans"/>
              </a:rPr>
              <a:t>cùng</a:t>
            </a:r>
            <a:r>
              <a:rPr lang="en-US" sz="4000" dirty="0">
                <a:latin typeface="Noto Sans"/>
              </a:rPr>
              <a:t> : H, Li, Na, K</a:t>
            </a:r>
          </a:p>
          <a:p>
            <a:pPr marL="730412" lvl="1" indent="-365204">
              <a:lnSpc>
                <a:spcPts val="4736"/>
              </a:lnSpc>
              <a:buFont typeface="Arial"/>
              <a:buChar char="•"/>
            </a:pPr>
            <a:r>
              <a:rPr lang="en-US" sz="4000" dirty="0">
                <a:latin typeface="Noto Sans"/>
              </a:rPr>
              <a:t>2 electron ở </a:t>
            </a:r>
            <a:r>
              <a:rPr lang="en-US" sz="4000" dirty="0" err="1">
                <a:latin typeface="Noto Sans"/>
              </a:rPr>
              <a:t>lớp</a:t>
            </a:r>
            <a:r>
              <a:rPr lang="en-US" sz="4000" dirty="0">
                <a:latin typeface="Noto Sans"/>
              </a:rPr>
              <a:t> </a:t>
            </a:r>
            <a:r>
              <a:rPr lang="en-US" sz="4000" dirty="0" err="1">
                <a:latin typeface="Noto Sans"/>
              </a:rPr>
              <a:t>ngoài</a:t>
            </a:r>
            <a:r>
              <a:rPr lang="en-US" sz="4000" dirty="0">
                <a:latin typeface="Noto Sans"/>
              </a:rPr>
              <a:t> </a:t>
            </a:r>
            <a:r>
              <a:rPr lang="en-US" sz="4000" dirty="0" err="1">
                <a:latin typeface="Noto Sans"/>
              </a:rPr>
              <a:t>cùng</a:t>
            </a:r>
            <a:r>
              <a:rPr lang="en-US" sz="4000" dirty="0">
                <a:latin typeface="Noto Sans"/>
              </a:rPr>
              <a:t> : Be, Mg, </a:t>
            </a:r>
            <a:r>
              <a:rPr lang="en-US" sz="4000" dirty="0" err="1">
                <a:latin typeface="Noto Sans"/>
              </a:rPr>
              <a:t>Ca</a:t>
            </a:r>
            <a:r>
              <a:rPr lang="en-US" sz="4000" dirty="0">
                <a:latin typeface="Noto Sans"/>
              </a:rPr>
              <a:t>, He</a:t>
            </a:r>
          </a:p>
          <a:p>
            <a:pPr marL="730412" lvl="1" indent="-365204">
              <a:lnSpc>
                <a:spcPts val="4736"/>
              </a:lnSpc>
              <a:buFont typeface="Arial"/>
              <a:buChar char="•"/>
            </a:pPr>
            <a:r>
              <a:rPr lang="en-US" sz="4000" dirty="0">
                <a:latin typeface="Noto Sans"/>
              </a:rPr>
              <a:t>3 electron ở </a:t>
            </a:r>
            <a:r>
              <a:rPr lang="en-US" sz="4000" dirty="0" err="1">
                <a:latin typeface="Noto Sans"/>
              </a:rPr>
              <a:t>lớp</a:t>
            </a:r>
            <a:r>
              <a:rPr lang="en-US" sz="4000" dirty="0">
                <a:latin typeface="Noto Sans"/>
              </a:rPr>
              <a:t> </a:t>
            </a:r>
            <a:r>
              <a:rPr lang="en-US" sz="4000" dirty="0" err="1">
                <a:latin typeface="Noto Sans"/>
              </a:rPr>
              <a:t>ngoài</a:t>
            </a:r>
            <a:r>
              <a:rPr lang="en-US" sz="4000" dirty="0">
                <a:latin typeface="Noto Sans"/>
              </a:rPr>
              <a:t> </a:t>
            </a:r>
            <a:r>
              <a:rPr lang="en-US" sz="4000" dirty="0" err="1">
                <a:latin typeface="Noto Sans"/>
              </a:rPr>
              <a:t>cùng</a:t>
            </a:r>
            <a:r>
              <a:rPr lang="en-US" sz="4000" dirty="0">
                <a:latin typeface="Noto Sans"/>
              </a:rPr>
              <a:t> : B, Al</a:t>
            </a:r>
          </a:p>
          <a:p>
            <a:pPr marL="730412" lvl="1" indent="-365204">
              <a:lnSpc>
                <a:spcPts val="4736"/>
              </a:lnSpc>
              <a:buFont typeface="Arial"/>
              <a:buChar char="•"/>
            </a:pPr>
            <a:r>
              <a:rPr lang="en-US" sz="4000" dirty="0">
                <a:latin typeface="Noto Sans"/>
              </a:rPr>
              <a:t>4 electron ở </a:t>
            </a:r>
            <a:r>
              <a:rPr lang="en-US" sz="4000" dirty="0" err="1">
                <a:latin typeface="Noto Sans"/>
              </a:rPr>
              <a:t>lớp</a:t>
            </a:r>
            <a:r>
              <a:rPr lang="en-US" sz="4000" dirty="0">
                <a:latin typeface="Noto Sans"/>
              </a:rPr>
              <a:t> </a:t>
            </a:r>
            <a:r>
              <a:rPr lang="en-US" sz="4000" dirty="0" err="1">
                <a:latin typeface="Noto Sans"/>
              </a:rPr>
              <a:t>ngoài</a:t>
            </a:r>
            <a:r>
              <a:rPr lang="en-US" sz="4000" dirty="0">
                <a:latin typeface="Noto Sans"/>
              </a:rPr>
              <a:t> </a:t>
            </a:r>
            <a:r>
              <a:rPr lang="en-US" sz="4000" dirty="0" err="1">
                <a:latin typeface="Noto Sans"/>
              </a:rPr>
              <a:t>cùng</a:t>
            </a:r>
            <a:r>
              <a:rPr lang="en-US" sz="4000" dirty="0">
                <a:latin typeface="Noto Sans"/>
              </a:rPr>
              <a:t> : C, Si</a:t>
            </a:r>
          </a:p>
          <a:p>
            <a:pPr marL="730412" lvl="1" indent="-365204">
              <a:lnSpc>
                <a:spcPts val="4736"/>
              </a:lnSpc>
              <a:buFont typeface="Arial"/>
              <a:buChar char="•"/>
            </a:pPr>
            <a:r>
              <a:rPr lang="en-US" sz="4000" dirty="0">
                <a:latin typeface="Noto Sans"/>
              </a:rPr>
              <a:t>5 electron ở </a:t>
            </a:r>
            <a:r>
              <a:rPr lang="en-US" sz="4000" dirty="0" err="1">
                <a:latin typeface="Noto Sans"/>
              </a:rPr>
              <a:t>lớp</a:t>
            </a:r>
            <a:r>
              <a:rPr lang="en-US" sz="4000" dirty="0">
                <a:latin typeface="Noto Sans"/>
              </a:rPr>
              <a:t> </a:t>
            </a:r>
            <a:r>
              <a:rPr lang="en-US" sz="4000" dirty="0" err="1">
                <a:latin typeface="Noto Sans"/>
              </a:rPr>
              <a:t>ngoài</a:t>
            </a:r>
            <a:r>
              <a:rPr lang="en-US" sz="4000" dirty="0">
                <a:latin typeface="Noto Sans"/>
              </a:rPr>
              <a:t> </a:t>
            </a:r>
            <a:r>
              <a:rPr lang="en-US" sz="4000" dirty="0" err="1">
                <a:latin typeface="Noto Sans"/>
              </a:rPr>
              <a:t>cùng</a:t>
            </a:r>
            <a:r>
              <a:rPr lang="en-US" sz="4000" dirty="0">
                <a:latin typeface="Noto Sans"/>
              </a:rPr>
              <a:t> : N, P</a:t>
            </a:r>
          </a:p>
          <a:p>
            <a:pPr marL="730412" lvl="1" indent="-365204">
              <a:lnSpc>
                <a:spcPts val="4736"/>
              </a:lnSpc>
              <a:buFont typeface="Arial"/>
              <a:buChar char="•"/>
            </a:pPr>
            <a:r>
              <a:rPr lang="en-US" sz="4000" dirty="0">
                <a:latin typeface="Noto Sans"/>
              </a:rPr>
              <a:t>6 electron ở </a:t>
            </a:r>
            <a:r>
              <a:rPr lang="en-US" sz="4000" dirty="0" err="1">
                <a:latin typeface="Noto Sans"/>
              </a:rPr>
              <a:t>lớp</a:t>
            </a:r>
            <a:r>
              <a:rPr lang="en-US" sz="4000" dirty="0">
                <a:latin typeface="Noto Sans"/>
              </a:rPr>
              <a:t> </a:t>
            </a:r>
            <a:r>
              <a:rPr lang="en-US" sz="4000" dirty="0" err="1">
                <a:latin typeface="Noto Sans"/>
              </a:rPr>
              <a:t>ngoài</a:t>
            </a:r>
            <a:r>
              <a:rPr lang="en-US" sz="4000" dirty="0">
                <a:latin typeface="Noto Sans"/>
              </a:rPr>
              <a:t> </a:t>
            </a:r>
            <a:r>
              <a:rPr lang="en-US" sz="4000" dirty="0" err="1">
                <a:latin typeface="Noto Sans"/>
              </a:rPr>
              <a:t>cùng</a:t>
            </a:r>
            <a:r>
              <a:rPr lang="en-US" sz="4000" dirty="0">
                <a:latin typeface="Noto Sans"/>
              </a:rPr>
              <a:t> : O, S</a:t>
            </a:r>
          </a:p>
          <a:p>
            <a:pPr marL="730412" lvl="1" indent="-365204">
              <a:lnSpc>
                <a:spcPts val="4736"/>
              </a:lnSpc>
              <a:buFont typeface="Arial"/>
              <a:buChar char="•"/>
            </a:pPr>
            <a:r>
              <a:rPr lang="en-US" sz="4000" dirty="0">
                <a:latin typeface="Noto Sans"/>
              </a:rPr>
              <a:t>7 electron ở </a:t>
            </a:r>
            <a:r>
              <a:rPr lang="en-US" sz="4000" dirty="0" err="1">
                <a:latin typeface="Noto Sans"/>
              </a:rPr>
              <a:t>lớp</a:t>
            </a:r>
            <a:r>
              <a:rPr lang="en-US" sz="4000" dirty="0">
                <a:latin typeface="Noto Sans"/>
              </a:rPr>
              <a:t> </a:t>
            </a:r>
            <a:r>
              <a:rPr lang="en-US" sz="4000" dirty="0" err="1">
                <a:latin typeface="Noto Sans"/>
              </a:rPr>
              <a:t>ngoài</a:t>
            </a:r>
            <a:r>
              <a:rPr lang="en-US" sz="4000" dirty="0">
                <a:latin typeface="Noto Sans"/>
              </a:rPr>
              <a:t> </a:t>
            </a:r>
            <a:r>
              <a:rPr lang="en-US" sz="4000" dirty="0" err="1">
                <a:latin typeface="Noto Sans"/>
              </a:rPr>
              <a:t>cùng</a:t>
            </a:r>
            <a:r>
              <a:rPr lang="en-US" sz="4000" dirty="0">
                <a:latin typeface="Noto Sans"/>
              </a:rPr>
              <a:t> : F, </a:t>
            </a:r>
            <a:r>
              <a:rPr lang="en-US" sz="4000" dirty="0" err="1">
                <a:latin typeface="Noto Sans"/>
              </a:rPr>
              <a:t>Cl</a:t>
            </a:r>
            <a:endParaRPr lang="en-US" sz="4000" dirty="0">
              <a:latin typeface="Noto Sans"/>
            </a:endParaRPr>
          </a:p>
          <a:p>
            <a:pPr marL="730412" lvl="1" indent="-365204">
              <a:lnSpc>
                <a:spcPts val="4736"/>
              </a:lnSpc>
              <a:buFont typeface="Arial"/>
              <a:buChar char="•"/>
            </a:pPr>
            <a:r>
              <a:rPr lang="en-US" sz="4000" dirty="0">
                <a:latin typeface="Noto Sans"/>
              </a:rPr>
              <a:t>8 electron ở </a:t>
            </a:r>
            <a:r>
              <a:rPr lang="en-US" sz="4000" dirty="0" err="1">
                <a:latin typeface="Noto Sans"/>
              </a:rPr>
              <a:t>lớp</a:t>
            </a:r>
            <a:r>
              <a:rPr lang="en-US" sz="4000" dirty="0">
                <a:latin typeface="Noto Sans"/>
              </a:rPr>
              <a:t> </a:t>
            </a:r>
            <a:r>
              <a:rPr lang="en-US" sz="4000" dirty="0" err="1">
                <a:latin typeface="Noto Sans"/>
              </a:rPr>
              <a:t>ngoài</a:t>
            </a:r>
            <a:r>
              <a:rPr lang="en-US" sz="4000" dirty="0">
                <a:latin typeface="Noto Sans"/>
              </a:rPr>
              <a:t> </a:t>
            </a:r>
            <a:r>
              <a:rPr lang="en-US" sz="4000" dirty="0" err="1">
                <a:latin typeface="Noto Sans"/>
              </a:rPr>
              <a:t>cùng</a:t>
            </a:r>
            <a:r>
              <a:rPr lang="en-US" sz="4000" dirty="0">
                <a:latin typeface="Noto Sans"/>
              </a:rPr>
              <a:t> : Ne, </a:t>
            </a:r>
            <a:r>
              <a:rPr lang="en-US" sz="4000" dirty="0" err="1">
                <a:latin typeface="Noto Sans"/>
              </a:rPr>
              <a:t>Ar</a:t>
            </a:r>
            <a:endParaRPr lang="en-US" sz="4000" dirty="0">
              <a:latin typeface="Noto Sans"/>
            </a:endParaRPr>
          </a:p>
        </p:txBody>
      </p:sp>
      <p:sp>
        <p:nvSpPr>
          <p:cNvPr id="3" name="TextBox 10"/>
          <p:cNvSpPr txBox="1"/>
          <p:nvPr/>
        </p:nvSpPr>
        <p:spPr>
          <a:xfrm>
            <a:off x="845696" y="419100"/>
            <a:ext cx="16908904" cy="1231106"/>
          </a:xfrm>
          <a:prstGeom prst="rect">
            <a:avLst/>
          </a:prstGeom>
        </p:spPr>
        <p:txBody>
          <a:bodyPr wrap="square" lIns="0" tIns="0" rIns="0" bIns="0" rtlCol="0" anchor="t">
            <a:spAutoFit/>
          </a:bodyPr>
          <a:lstStyle/>
          <a:p>
            <a:pPr>
              <a:lnSpc>
                <a:spcPts val="4759"/>
              </a:lnSpc>
            </a:pPr>
            <a:r>
              <a:rPr lang="en-US" sz="4000" dirty="0">
                <a:solidFill>
                  <a:srgbClr val="C00000"/>
                </a:solidFill>
                <a:latin typeface="Noto Sans"/>
              </a:rPr>
              <a:t>1. </a:t>
            </a:r>
            <a:r>
              <a:rPr lang="en-US" sz="4000" dirty="0" err="1">
                <a:solidFill>
                  <a:srgbClr val="C00000"/>
                </a:solidFill>
                <a:latin typeface="Noto Sans"/>
              </a:rPr>
              <a:t>Nguyên</a:t>
            </a:r>
            <a:r>
              <a:rPr lang="en-US" sz="4000" dirty="0">
                <a:solidFill>
                  <a:srgbClr val="C00000"/>
                </a:solidFill>
                <a:latin typeface="Noto Sans"/>
              </a:rPr>
              <a:t> </a:t>
            </a:r>
            <a:r>
              <a:rPr lang="en-US" sz="4000" dirty="0" err="1">
                <a:solidFill>
                  <a:srgbClr val="C00000"/>
                </a:solidFill>
                <a:latin typeface="Noto Sans"/>
              </a:rPr>
              <a:t>tắc</a:t>
            </a:r>
            <a:r>
              <a:rPr lang="en-US" sz="4000" dirty="0">
                <a:solidFill>
                  <a:srgbClr val="C00000"/>
                </a:solidFill>
                <a:latin typeface="Noto Sans"/>
              </a:rPr>
              <a:t> </a:t>
            </a:r>
            <a:r>
              <a:rPr lang="en-US" sz="4000" dirty="0" err="1">
                <a:solidFill>
                  <a:srgbClr val="C00000"/>
                </a:solidFill>
                <a:latin typeface="Noto Sans"/>
              </a:rPr>
              <a:t>xây</a:t>
            </a:r>
            <a:r>
              <a:rPr lang="en-US" sz="4000" dirty="0">
                <a:solidFill>
                  <a:srgbClr val="C00000"/>
                </a:solidFill>
                <a:latin typeface="Noto Sans"/>
              </a:rPr>
              <a:t> </a:t>
            </a:r>
            <a:r>
              <a:rPr lang="en-US" sz="4000" dirty="0" err="1">
                <a:solidFill>
                  <a:srgbClr val="C00000"/>
                </a:solidFill>
                <a:latin typeface="Noto Sans"/>
              </a:rPr>
              <a:t>dựng</a:t>
            </a:r>
            <a:r>
              <a:rPr lang="en-US" sz="4000" dirty="0">
                <a:solidFill>
                  <a:srgbClr val="C00000"/>
                </a:solidFill>
                <a:latin typeface="Noto Sans"/>
              </a:rPr>
              <a:t> </a:t>
            </a:r>
            <a:r>
              <a:rPr lang="en-US" sz="4000" dirty="0" err="1">
                <a:solidFill>
                  <a:srgbClr val="C00000"/>
                </a:solidFill>
                <a:latin typeface="Noto Sans"/>
              </a:rPr>
              <a:t>bảng</a:t>
            </a:r>
            <a:r>
              <a:rPr lang="en-US" sz="4000" dirty="0">
                <a:solidFill>
                  <a:srgbClr val="C00000"/>
                </a:solidFill>
                <a:latin typeface="Noto Sans"/>
              </a:rPr>
              <a:t> </a:t>
            </a:r>
            <a:r>
              <a:rPr lang="en-US" sz="4000" dirty="0" err="1">
                <a:solidFill>
                  <a:srgbClr val="C00000"/>
                </a:solidFill>
                <a:latin typeface="Noto Sans"/>
              </a:rPr>
              <a:t>tuần</a:t>
            </a:r>
            <a:r>
              <a:rPr lang="en-US" sz="4000" dirty="0">
                <a:solidFill>
                  <a:srgbClr val="C00000"/>
                </a:solidFill>
                <a:latin typeface="Noto Sans"/>
              </a:rPr>
              <a:t> </a:t>
            </a:r>
            <a:r>
              <a:rPr lang="en-US" sz="4000" dirty="0" err="1">
                <a:solidFill>
                  <a:srgbClr val="C00000"/>
                </a:solidFill>
                <a:latin typeface="Noto Sans"/>
              </a:rPr>
              <a:t>hoàn</a:t>
            </a:r>
            <a:r>
              <a:rPr lang="en-US" sz="4000" dirty="0">
                <a:solidFill>
                  <a:srgbClr val="C00000"/>
                </a:solidFill>
                <a:latin typeface="Noto Sans"/>
              </a:rPr>
              <a:t> </a:t>
            </a:r>
            <a:r>
              <a:rPr lang="en-US" sz="4000" dirty="0" err="1">
                <a:solidFill>
                  <a:srgbClr val="C00000"/>
                </a:solidFill>
                <a:latin typeface="Noto Sans"/>
              </a:rPr>
              <a:t>các</a:t>
            </a:r>
            <a:r>
              <a:rPr lang="en-US" sz="4000" dirty="0">
                <a:solidFill>
                  <a:srgbClr val="C00000"/>
                </a:solidFill>
                <a:latin typeface="Noto Sans"/>
              </a:rPr>
              <a:t> </a:t>
            </a:r>
            <a:r>
              <a:rPr lang="en-US" sz="4000" dirty="0" err="1">
                <a:solidFill>
                  <a:srgbClr val="C00000"/>
                </a:solidFill>
                <a:latin typeface="Noto Sans"/>
              </a:rPr>
              <a:t>nguyên</a:t>
            </a:r>
            <a:r>
              <a:rPr lang="en-US" sz="4000" dirty="0">
                <a:solidFill>
                  <a:srgbClr val="C00000"/>
                </a:solidFill>
                <a:latin typeface="Noto Sans"/>
              </a:rPr>
              <a:t> </a:t>
            </a:r>
            <a:r>
              <a:rPr lang="en-US" sz="4000" dirty="0" err="1">
                <a:solidFill>
                  <a:srgbClr val="C00000"/>
                </a:solidFill>
                <a:latin typeface="Noto Sans"/>
              </a:rPr>
              <a:t>tố</a:t>
            </a:r>
            <a:r>
              <a:rPr lang="en-US" sz="4000" dirty="0">
                <a:solidFill>
                  <a:srgbClr val="C00000"/>
                </a:solidFill>
                <a:latin typeface="Noto Sans"/>
              </a:rPr>
              <a:t> </a:t>
            </a:r>
            <a:r>
              <a:rPr lang="en-US" sz="4000" dirty="0" err="1">
                <a:solidFill>
                  <a:srgbClr val="C00000"/>
                </a:solidFill>
                <a:latin typeface="Noto Sans"/>
              </a:rPr>
              <a:t>hóa</a:t>
            </a:r>
            <a:r>
              <a:rPr lang="en-US" sz="4000" dirty="0">
                <a:solidFill>
                  <a:srgbClr val="C00000"/>
                </a:solidFill>
                <a:latin typeface="Noto Sans"/>
              </a:rPr>
              <a:t> </a:t>
            </a:r>
            <a:r>
              <a:rPr lang="en-US" sz="4000" dirty="0" err="1">
                <a:solidFill>
                  <a:srgbClr val="C00000"/>
                </a:solidFill>
                <a:latin typeface="Noto Sans"/>
              </a:rPr>
              <a:t>học</a:t>
            </a:r>
            <a:endParaRPr lang="en-US" sz="4000" dirty="0">
              <a:solidFill>
                <a:srgbClr val="C00000"/>
              </a:solidFill>
              <a:latin typeface="Noto Sans"/>
            </a:endParaRPr>
          </a:p>
          <a:p>
            <a:pPr>
              <a:lnSpc>
                <a:spcPts val="4759"/>
              </a:lnSpc>
            </a:pPr>
            <a:r>
              <a:rPr lang="en-US" sz="4000" dirty="0">
                <a:latin typeface="Noto Sans"/>
              </a:rPr>
              <a:t>a) </a:t>
            </a:r>
            <a:r>
              <a:rPr lang="en-US" sz="4000" dirty="0" err="1">
                <a:latin typeface="Noto Sans"/>
              </a:rPr>
              <a:t>Nguyên</a:t>
            </a:r>
            <a:r>
              <a:rPr lang="en-US" sz="4000" dirty="0">
                <a:latin typeface="Noto Sans"/>
              </a:rPr>
              <a:t> </a:t>
            </a:r>
            <a:r>
              <a:rPr lang="en-US" sz="4000" dirty="0" err="1">
                <a:latin typeface="Noto Sans"/>
              </a:rPr>
              <a:t>tử</a:t>
            </a:r>
            <a:r>
              <a:rPr lang="en-US" sz="4000" dirty="0">
                <a:latin typeface="Noto Sans"/>
              </a:rPr>
              <a:t> </a:t>
            </a:r>
            <a:r>
              <a:rPr lang="en-US" sz="4000" dirty="0" err="1">
                <a:latin typeface="Noto Sans"/>
              </a:rPr>
              <a:t>của</a:t>
            </a:r>
            <a:r>
              <a:rPr lang="en-US" sz="4000" dirty="0">
                <a:latin typeface="Noto Sans"/>
              </a:rPr>
              <a:t> </a:t>
            </a:r>
            <a:r>
              <a:rPr lang="en-US" sz="4000" dirty="0" err="1">
                <a:latin typeface="Noto Sans"/>
              </a:rPr>
              <a:t>những</a:t>
            </a:r>
            <a:r>
              <a:rPr lang="en-US" sz="4000" dirty="0">
                <a:latin typeface="Noto Sans"/>
              </a:rPr>
              <a:t> </a:t>
            </a:r>
            <a:r>
              <a:rPr lang="en-US" sz="4000" dirty="0" err="1">
                <a:latin typeface="Noto Sans"/>
              </a:rPr>
              <a:t>nguyên</a:t>
            </a:r>
            <a:r>
              <a:rPr lang="en-US" sz="4000" dirty="0">
                <a:latin typeface="Noto Sans"/>
              </a:rPr>
              <a:t> </a:t>
            </a:r>
            <a:r>
              <a:rPr lang="en-US" sz="4000" dirty="0" err="1">
                <a:latin typeface="Noto Sans"/>
              </a:rPr>
              <a:t>tố</a:t>
            </a:r>
            <a:r>
              <a:rPr lang="en-US" sz="4000" dirty="0">
                <a:latin typeface="Noto Sans"/>
              </a:rPr>
              <a:t> </a:t>
            </a:r>
            <a:r>
              <a:rPr lang="en-US" sz="4000" dirty="0" err="1">
                <a:latin typeface="Noto Sans"/>
              </a:rPr>
              <a:t>có</a:t>
            </a:r>
            <a:r>
              <a:rPr lang="en-US" sz="4000" dirty="0">
                <a:latin typeface="Noto Sans"/>
              </a:rPr>
              <a:t> </a:t>
            </a:r>
            <a:r>
              <a:rPr lang="en-US" sz="4000" dirty="0" err="1">
                <a:latin typeface="Noto Sans"/>
              </a:rPr>
              <a:t>cùng</a:t>
            </a:r>
            <a:r>
              <a:rPr lang="en-US" sz="4000" dirty="0">
                <a:latin typeface="Noto Sans"/>
              </a:rPr>
              <a:t> </a:t>
            </a:r>
            <a:r>
              <a:rPr lang="en-US" sz="4000" dirty="0" err="1">
                <a:latin typeface="Noto Sans"/>
              </a:rPr>
              <a:t>số</a:t>
            </a:r>
            <a:r>
              <a:rPr lang="en-US" sz="4000" dirty="0">
                <a:latin typeface="Noto Sans"/>
              </a:rPr>
              <a:t> </a:t>
            </a:r>
            <a:r>
              <a:rPr lang="en-US" sz="4000" dirty="0" err="1">
                <a:latin typeface="Noto Sans"/>
              </a:rPr>
              <a:t>lớp</a:t>
            </a:r>
            <a:r>
              <a:rPr lang="en-US" sz="4000" dirty="0">
                <a:latin typeface="Noto Sans"/>
              </a:rPr>
              <a:t> electron</a:t>
            </a:r>
          </a:p>
        </p:txBody>
      </p:sp>
      <p:sp>
        <p:nvSpPr>
          <p:cNvPr id="4" name="TextBox 12"/>
          <p:cNvSpPr txBox="1"/>
          <p:nvPr/>
        </p:nvSpPr>
        <p:spPr>
          <a:xfrm>
            <a:off x="381000" y="8420100"/>
            <a:ext cx="17990512" cy="1231106"/>
          </a:xfrm>
          <a:prstGeom prst="rect">
            <a:avLst/>
          </a:prstGeom>
        </p:spPr>
        <p:txBody>
          <a:bodyPr lIns="0" tIns="0" rIns="0" bIns="0" rtlCol="0" anchor="t">
            <a:spAutoFit/>
          </a:bodyPr>
          <a:lstStyle/>
          <a:p>
            <a:pPr>
              <a:lnSpc>
                <a:spcPts val="4759"/>
              </a:lnSpc>
            </a:pPr>
            <a:r>
              <a:rPr lang="en-US" sz="4000" dirty="0">
                <a:latin typeface="Noto Sans"/>
              </a:rPr>
              <a:t>*</a:t>
            </a:r>
            <a:r>
              <a:rPr lang="en-US" sz="4000" dirty="0" err="1">
                <a:latin typeface="Noto Sans"/>
              </a:rPr>
              <a:t>Riêng</a:t>
            </a:r>
            <a:r>
              <a:rPr lang="en-US" sz="4000" dirty="0">
                <a:latin typeface="Noto Sans"/>
              </a:rPr>
              <a:t> He </a:t>
            </a:r>
            <a:r>
              <a:rPr lang="en-US" sz="4000" dirty="0" err="1">
                <a:latin typeface="Noto Sans"/>
              </a:rPr>
              <a:t>chỉ</a:t>
            </a:r>
            <a:r>
              <a:rPr lang="en-US" sz="4000" dirty="0">
                <a:latin typeface="Noto Sans"/>
              </a:rPr>
              <a:t> </a:t>
            </a:r>
            <a:r>
              <a:rPr lang="en-US" sz="4000" dirty="0" err="1">
                <a:latin typeface="Noto Sans"/>
              </a:rPr>
              <a:t>có</a:t>
            </a:r>
            <a:r>
              <a:rPr lang="en-US" sz="4000" dirty="0">
                <a:latin typeface="Noto Sans"/>
              </a:rPr>
              <a:t> 2 electron ở </a:t>
            </a:r>
            <a:r>
              <a:rPr lang="en-US" sz="4000" dirty="0" err="1">
                <a:latin typeface="Noto Sans"/>
              </a:rPr>
              <a:t>lớp</a:t>
            </a:r>
            <a:r>
              <a:rPr lang="en-US" sz="4000" dirty="0">
                <a:latin typeface="Noto Sans"/>
              </a:rPr>
              <a:t> </a:t>
            </a:r>
            <a:r>
              <a:rPr lang="en-US" sz="4000" dirty="0" err="1">
                <a:latin typeface="Noto Sans"/>
              </a:rPr>
              <a:t>ngoài</a:t>
            </a:r>
            <a:r>
              <a:rPr lang="en-US" sz="4000" dirty="0">
                <a:latin typeface="Noto Sans"/>
              </a:rPr>
              <a:t> </a:t>
            </a:r>
            <a:r>
              <a:rPr lang="en-US" sz="4000" dirty="0" err="1">
                <a:latin typeface="Noto Sans"/>
              </a:rPr>
              <a:t>cùng</a:t>
            </a:r>
            <a:r>
              <a:rPr lang="en-US" sz="4000" dirty="0">
                <a:latin typeface="Noto Sans"/>
              </a:rPr>
              <a:t>, </a:t>
            </a:r>
            <a:r>
              <a:rPr lang="en-US" sz="4000" dirty="0" err="1">
                <a:latin typeface="Noto Sans"/>
              </a:rPr>
              <a:t>lại</a:t>
            </a:r>
            <a:r>
              <a:rPr lang="en-US" sz="4000" dirty="0">
                <a:latin typeface="Noto Sans"/>
              </a:rPr>
              <a:t> </a:t>
            </a:r>
            <a:r>
              <a:rPr lang="en-US" sz="4000" dirty="0" err="1">
                <a:latin typeface="Noto Sans"/>
              </a:rPr>
              <a:t>được</a:t>
            </a:r>
            <a:r>
              <a:rPr lang="en-US" sz="4000" dirty="0">
                <a:latin typeface="Noto Sans"/>
              </a:rPr>
              <a:t> </a:t>
            </a:r>
            <a:r>
              <a:rPr lang="en-US" sz="4000" dirty="0" err="1">
                <a:latin typeface="Noto Sans"/>
              </a:rPr>
              <a:t>xếp</a:t>
            </a:r>
            <a:r>
              <a:rPr lang="en-US" sz="4000" dirty="0">
                <a:latin typeface="Noto Sans"/>
              </a:rPr>
              <a:t> </a:t>
            </a:r>
            <a:r>
              <a:rPr lang="en-US" sz="4000" dirty="0" err="1">
                <a:latin typeface="Noto Sans"/>
              </a:rPr>
              <a:t>vào</a:t>
            </a:r>
            <a:r>
              <a:rPr lang="en-US" sz="4000" dirty="0">
                <a:latin typeface="Noto Sans"/>
              </a:rPr>
              <a:t> </a:t>
            </a:r>
            <a:r>
              <a:rPr lang="en-US" sz="4000" dirty="0" err="1">
                <a:latin typeface="Noto Sans"/>
              </a:rPr>
              <a:t>nhóm</a:t>
            </a:r>
            <a:r>
              <a:rPr lang="en-US" sz="4000" dirty="0">
                <a:latin typeface="Noto Sans"/>
              </a:rPr>
              <a:t> VIIIA.</a:t>
            </a:r>
          </a:p>
          <a:p>
            <a:pPr algn="ctr">
              <a:lnSpc>
                <a:spcPts val="4759"/>
              </a:lnSpc>
            </a:pPr>
            <a:endParaRPr lang="en-US" sz="4000" dirty="0">
              <a:latin typeface="Noto Sans"/>
            </a:endParaRPr>
          </a:p>
        </p:txBody>
      </p:sp>
    </p:spTree>
    <p:extLst>
      <p:ext uri="{BB962C8B-B14F-4D97-AF65-F5344CB8AC3E}">
        <p14:creationId xmlns:p14="http://schemas.microsoft.com/office/powerpoint/2010/main" val="2665448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21" presetClass="entr" presetSubtype="1" fill="hold"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heel(1)">
                                      <p:cBhvr>
                                        <p:cTn id="10" dur="20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circle(in)">
                                      <p:cBhvr>
                                        <p:cTn id="15" dur="2000"/>
                                        <p:tgtEl>
                                          <p:spTgt spid="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wipe(down)">
                                      <p:cBhvr>
                                        <p:cTn id="20" dur="500"/>
                                        <p:tgtEl>
                                          <p:spTgt spid="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barn(inVertical)">
                                      <p:cBhvr>
                                        <p:cTn id="25" dur="500"/>
                                        <p:tgtEl>
                                          <p:spTgt spid="2">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animEffect transition="in" filter="barn(inVertical)">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barn(inVertical)">
                                      <p:cBhvr>
                                        <p:cTn id="35" dur="500"/>
                                        <p:tgtEl>
                                          <p:spTgt spid="2">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nodeType="clickEffect">
                                  <p:stCondLst>
                                    <p:cond delay="0"/>
                                  </p:stCondLst>
                                  <p:childTnLst>
                                    <p:set>
                                      <p:cBhvr>
                                        <p:cTn id="39" dur="1" fill="hold">
                                          <p:stCondLst>
                                            <p:cond delay="0"/>
                                          </p:stCondLst>
                                        </p:cTn>
                                        <p:tgtEl>
                                          <p:spTgt spid="2">
                                            <p:txEl>
                                              <p:pRg st="6" end="6"/>
                                            </p:txEl>
                                          </p:spTgt>
                                        </p:tgtEl>
                                        <p:attrNameLst>
                                          <p:attrName>style.visibility</p:attrName>
                                        </p:attrNameLst>
                                      </p:cBhvr>
                                      <p:to>
                                        <p:strVal val="visible"/>
                                      </p:to>
                                    </p:set>
                                    <p:animEffect transition="in" filter="wheel(1)">
                                      <p:cBhvr>
                                        <p:cTn id="40" dur="2000"/>
                                        <p:tgtEl>
                                          <p:spTgt spid="2">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2">
                                            <p:txEl>
                                              <p:pRg st="7" end="7"/>
                                            </p:txEl>
                                          </p:spTgt>
                                        </p:tgtEl>
                                        <p:attrNameLst>
                                          <p:attrName>style.visibility</p:attrName>
                                        </p:attrNameLst>
                                      </p:cBhvr>
                                      <p:to>
                                        <p:strVal val="visible"/>
                                      </p:to>
                                    </p:set>
                                    <p:animEffect transition="in" filter="fade">
                                      <p:cBhvr>
                                        <p:cTn id="45" dur="1000"/>
                                        <p:tgtEl>
                                          <p:spTgt spid="2">
                                            <p:txEl>
                                              <p:pRg st="7" end="7"/>
                                            </p:txEl>
                                          </p:spTgt>
                                        </p:tgtEl>
                                      </p:cBhvr>
                                    </p:animEffect>
                                    <p:anim calcmode="lin" valueType="num">
                                      <p:cBhvr>
                                        <p:cTn id="46"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2">
                                            <p:txEl>
                                              <p:pRg st="8" end="8"/>
                                            </p:txEl>
                                          </p:spTgt>
                                        </p:tgtEl>
                                        <p:attrNameLst>
                                          <p:attrName>style.visibility</p:attrName>
                                        </p:attrNameLst>
                                      </p:cBhvr>
                                      <p:to>
                                        <p:strVal val="visible"/>
                                      </p:to>
                                    </p:set>
                                    <p:animEffect transition="in" filter="circle(in)">
                                      <p:cBhvr>
                                        <p:cTn id="52" dur="2000"/>
                                        <p:tgtEl>
                                          <p:spTgt spid="2">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circle(in)">
                                      <p:cBhvr>
                                        <p:cTn id="5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381000" y="686691"/>
            <a:ext cx="17144999" cy="1308050"/>
          </a:xfrm>
          <a:prstGeom prst="rect">
            <a:avLst/>
          </a:prstGeom>
        </p:spPr>
        <p:txBody>
          <a:bodyPr wrap="square" lIns="0" tIns="0" rIns="0" bIns="0" rtlCol="0" anchor="t">
            <a:spAutoFit/>
          </a:bodyPr>
          <a:lstStyle/>
          <a:p>
            <a:pPr algn="ctr">
              <a:lnSpc>
                <a:spcPts val="3411"/>
              </a:lnSpc>
            </a:pPr>
            <a:r>
              <a:rPr lang="en-US" sz="4000" dirty="0">
                <a:solidFill>
                  <a:srgbClr val="C00000"/>
                </a:solidFill>
                <a:latin typeface="Times Neue Roman Bold"/>
              </a:rPr>
              <a:t>BÀI 4: SƠ LƯỢC BẢNG TUẦN HOÀN CÁC NGUYÊN TỐ HÓA HỌC</a:t>
            </a:r>
          </a:p>
          <a:p>
            <a:pPr algn="ctr">
              <a:lnSpc>
                <a:spcPts val="3411"/>
              </a:lnSpc>
            </a:pPr>
            <a:endParaRPr lang="en-US" sz="4000" dirty="0">
              <a:solidFill>
                <a:srgbClr val="C00000"/>
              </a:solidFill>
              <a:latin typeface="Times Neue Roman Bold"/>
            </a:endParaRPr>
          </a:p>
          <a:p>
            <a:pPr>
              <a:lnSpc>
                <a:spcPts val="3411"/>
              </a:lnSpc>
            </a:pPr>
            <a:r>
              <a:rPr lang="en-US" sz="4000" dirty="0">
                <a:solidFill>
                  <a:srgbClr val="C00000"/>
                </a:solidFill>
                <a:latin typeface="Times Neue Roman Bold"/>
              </a:rPr>
              <a:t>1. </a:t>
            </a:r>
            <a:r>
              <a:rPr lang="en-US" sz="4000" dirty="0" err="1">
                <a:solidFill>
                  <a:srgbClr val="C00000"/>
                </a:solidFill>
                <a:latin typeface="Times Neue Roman Bold"/>
              </a:rPr>
              <a:t>Nguyên</a:t>
            </a:r>
            <a:r>
              <a:rPr lang="en-US" sz="4000" dirty="0">
                <a:solidFill>
                  <a:srgbClr val="C00000"/>
                </a:solidFill>
                <a:latin typeface="Times Neue Roman Bold"/>
              </a:rPr>
              <a:t> </a:t>
            </a:r>
            <a:r>
              <a:rPr lang="en-US" sz="4000" dirty="0" err="1">
                <a:solidFill>
                  <a:srgbClr val="C00000"/>
                </a:solidFill>
                <a:latin typeface="Times Neue Roman Bold"/>
              </a:rPr>
              <a:t>tắc</a:t>
            </a:r>
            <a:r>
              <a:rPr lang="en-US" sz="4000" dirty="0">
                <a:solidFill>
                  <a:srgbClr val="C00000"/>
                </a:solidFill>
                <a:latin typeface="Times Neue Roman Bold"/>
              </a:rPr>
              <a:t> </a:t>
            </a:r>
            <a:r>
              <a:rPr lang="en-US" sz="4000" dirty="0" err="1">
                <a:solidFill>
                  <a:srgbClr val="C00000"/>
                </a:solidFill>
                <a:latin typeface="Times Neue Roman Bold"/>
              </a:rPr>
              <a:t>xây</a:t>
            </a:r>
            <a:r>
              <a:rPr lang="en-US" sz="4000" dirty="0">
                <a:solidFill>
                  <a:srgbClr val="C00000"/>
                </a:solidFill>
                <a:latin typeface="Times Neue Roman Bold"/>
              </a:rPr>
              <a:t> </a:t>
            </a:r>
            <a:r>
              <a:rPr lang="en-US" sz="4000" dirty="0" err="1">
                <a:solidFill>
                  <a:srgbClr val="C00000"/>
                </a:solidFill>
                <a:latin typeface="Times Neue Roman Bold"/>
              </a:rPr>
              <a:t>dựng</a:t>
            </a:r>
            <a:r>
              <a:rPr lang="en-US" sz="4000" dirty="0">
                <a:solidFill>
                  <a:srgbClr val="C00000"/>
                </a:solidFill>
                <a:latin typeface="Times Neue Roman Bold"/>
              </a:rPr>
              <a:t> </a:t>
            </a:r>
            <a:r>
              <a:rPr lang="en-US" sz="4000" dirty="0" err="1">
                <a:solidFill>
                  <a:srgbClr val="C00000"/>
                </a:solidFill>
                <a:latin typeface="Times Neue Roman Bold"/>
              </a:rPr>
              <a:t>bảng</a:t>
            </a:r>
            <a:r>
              <a:rPr lang="en-US" sz="4000" dirty="0">
                <a:solidFill>
                  <a:srgbClr val="C00000"/>
                </a:solidFill>
                <a:latin typeface="Times Neue Roman Bold"/>
              </a:rPr>
              <a:t> </a:t>
            </a:r>
            <a:r>
              <a:rPr lang="en-US" sz="4000" dirty="0" err="1">
                <a:solidFill>
                  <a:srgbClr val="C00000"/>
                </a:solidFill>
                <a:latin typeface="Times Neue Roman Bold"/>
              </a:rPr>
              <a:t>tuần</a:t>
            </a:r>
            <a:r>
              <a:rPr lang="en-US" sz="4000" dirty="0">
                <a:solidFill>
                  <a:srgbClr val="C00000"/>
                </a:solidFill>
                <a:latin typeface="Times Neue Roman Bold"/>
              </a:rPr>
              <a:t> </a:t>
            </a:r>
            <a:r>
              <a:rPr lang="en-US" sz="4000" dirty="0" err="1">
                <a:solidFill>
                  <a:srgbClr val="C00000"/>
                </a:solidFill>
                <a:latin typeface="Times Neue Roman Bold"/>
              </a:rPr>
              <a:t>hoàn</a:t>
            </a:r>
            <a:r>
              <a:rPr lang="en-US" sz="4000" dirty="0">
                <a:solidFill>
                  <a:srgbClr val="C00000"/>
                </a:solidFill>
                <a:latin typeface="Times Neue Roman Bold"/>
              </a:rPr>
              <a:t> </a:t>
            </a:r>
            <a:r>
              <a:rPr lang="en-US" sz="4000" dirty="0" err="1">
                <a:solidFill>
                  <a:srgbClr val="C00000"/>
                </a:solidFill>
                <a:latin typeface="Times Neue Roman Bold"/>
              </a:rPr>
              <a:t>các</a:t>
            </a:r>
            <a:r>
              <a:rPr lang="en-US" sz="4000" dirty="0">
                <a:solidFill>
                  <a:srgbClr val="C00000"/>
                </a:solidFill>
                <a:latin typeface="Times Neue Roman Bold"/>
              </a:rPr>
              <a:t> </a:t>
            </a:r>
            <a:r>
              <a:rPr lang="en-US" sz="4000" dirty="0" err="1">
                <a:solidFill>
                  <a:srgbClr val="C00000"/>
                </a:solidFill>
                <a:latin typeface="Times Neue Roman Bold"/>
              </a:rPr>
              <a:t>nguyên</a:t>
            </a:r>
            <a:r>
              <a:rPr lang="en-US" sz="4000" dirty="0">
                <a:solidFill>
                  <a:srgbClr val="C00000"/>
                </a:solidFill>
                <a:latin typeface="Times Neue Roman Bold"/>
              </a:rPr>
              <a:t> </a:t>
            </a:r>
            <a:r>
              <a:rPr lang="en-US" sz="4000" dirty="0" err="1">
                <a:solidFill>
                  <a:srgbClr val="C00000"/>
                </a:solidFill>
                <a:latin typeface="Times Neue Roman Bold"/>
              </a:rPr>
              <a:t>tố</a:t>
            </a:r>
            <a:r>
              <a:rPr lang="en-US" sz="4000" dirty="0">
                <a:solidFill>
                  <a:srgbClr val="C00000"/>
                </a:solidFill>
                <a:latin typeface="Times Neue Roman Bold"/>
              </a:rPr>
              <a:t> </a:t>
            </a:r>
            <a:r>
              <a:rPr lang="en-US" sz="4000" dirty="0" err="1">
                <a:solidFill>
                  <a:srgbClr val="C00000"/>
                </a:solidFill>
                <a:latin typeface="Times Neue Roman Bold"/>
              </a:rPr>
              <a:t>hóa</a:t>
            </a:r>
            <a:r>
              <a:rPr lang="en-US" sz="4000" dirty="0">
                <a:solidFill>
                  <a:srgbClr val="C00000"/>
                </a:solidFill>
                <a:latin typeface="Times Neue Roman Bold"/>
              </a:rPr>
              <a:t> </a:t>
            </a:r>
            <a:r>
              <a:rPr lang="en-US" sz="4000" dirty="0" err="1">
                <a:solidFill>
                  <a:srgbClr val="C00000"/>
                </a:solidFill>
                <a:latin typeface="Times Neue Roman Bold"/>
              </a:rPr>
              <a:t>học</a:t>
            </a:r>
            <a:r>
              <a:rPr lang="en-US" sz="4000" dirty="0">
                <a:solidFill>
                  <a:srgbClr val="C00000"/>
                </a:solidFill>
                <a:latin typeface="Times Neue Roman Bold"/>
              </a:rPr>
              <a:t> :</a:t>
            </a:r>
          </a:p>
        </p:txBody>
      </p:sp>
      <p:sp>
        <p:nvSpPr>
          <p:cNvPr id="9" name="TextBox 9"/>
          <p:cNvSpPr txBox="1"/>
          <p:nvPr/>
        </p:nvSpPr>
        <p:spPr>
          <a:xfrm>
            <a:off x="7592884" y="4760339"/>
            <a:ext cx="112216" cy="615553"/>
          </a:xfrm>
          <a:prstGeom prst="rect">
            <a:avLst/>
          </a:prstGeom>
        </p:spPr>
        <p:txBody>
          <a:bodyPr lIns="0" tIns="0" rIns="0" bIns="0" rtlCol="0" anchor="t">
            <a:spAutoFit/>
          </a:bodyPr>
          <a:lstStyle/>
          <a:p>
            <a:pPr algn="ctr">
              <a:lnSpc>
                <a:spcPts val="4759"/>
              </a:lnSpc>
            </a:pPr>
            <a:r>
              <a:rPr lang="en-US" sz="4000">
                <a:solidFill>
                  <a:srgbClr val="C00000"/>
                </a:solidFill>
                <a:latin typeface="Noto Sans"/>
              </a:rPr>
              <a:t> </a:t>
            </a:r>
          </a:p>
        </p:txBody>
      </p:sp>
      <p:sp>
        <p:nvSpPr>
          <p:cNvPr id="11" name="TextBox 11"/>
          <p:cNvSpPr txBox="1"/>
          <p:nvPr/>
        </p:nvSpPr>
        <p:spPr>
          <a:xfrm>
            <a:off x="609600" y="2764537"/>
            <a:ext cx="15654853" cy="615553"/>
          </a:xfrm>
          <a:prstGeom prst="rect">
            <a:avLst/>
          </a:prstGeom>
        </p:spPr>
        <p:txBody>
          <a:bodyPr wrap="square" lIns="0" tIns="0" rIns="0" bIns="0" rtlCol="0" anchor="t">
            <a:spAutoFit/>
          </a:bodyPr>
          <a:lstStyle/>
          <a:p>
            <a:pPr algn="ctr">
              <a:lnSpc>
                <a:spcPts val="4759"/>
              </a:lnSpc>
            </a:pPr>
            <a:r>
              <a:rPr lang="en-US" sz="4000" dirty="0" err="1">
                <a:solidFill>
                  <a:srgbClr val="CC3300"/>
                </a:solidFill>
                <a:latin typeface="Times Neue Roman"/>
              </a:rPr>
              <a:t>Vậy</a:t>
            </a:r>
            <a:r>
              <a:rPr lang="en-US" sz="4000" dirty="0">
                <a:solidFill>
                  <a:srgbClr val="CC3300"/>
                </a:solidFill>
                <a:latin typeface="Times Neue Roman"/>
              </a:rPr>
              <a:t> </a:t>
            </a:r>
            <a:r>
              <a:rPr lang="en-US" sz="4000" dirty="0" err="1">
                <a:solidFill>
                  <a:srgbClr val="CC3300"/>
                </a:solidFill>
                <a:latin typeface="Times Neue Roman"/>
              </a:rPr>
              <a:t>em</a:t>
            </a:r>
            <a:r>
              <a:rPr lang="en-US" sz="4000" dirty="0">
                <a:solidFill>
                  <a:srgbClr val="CC3300"/>
                </a:solidFill>
                <a:latin typeface="Times Neue Roman"/>
              </a:rPr>
              <a:t> </a:t>
            </a:r>
            <a:r>
              <a:rPr lang="en-US" sz="4000" dirty="0" err="1">
                <a:solidFill>
                  <a:srgbClr val="CC3300"/>
                </a:solidFill>
                <a:latin typeface="Times Neue Roman"/>
              </a:rPr>
              <a:t>có</a:t>
            </a:r>
            <a:r>
              <a:rPr lang="en-US" sz="4000" dirty="0">
                <a:solidFill>
                  <a:srgbClr val="CC3300"/>
                </a:solidFill>
                <a:latin typeface="Times Neue Roman"/>
              </a:rPr>
              <a:t> </a:t>
            </a:r>
            <a:r>
              <a:rPr lang="en-US" sz="4000" dirty="0" err="1">
                <a:solidFill>
                  <a:srgbClr val="CC3300"/>
                </a:solidFill>
                <a:latin typeface="Times Neue Roman"/>
              </a:rPr>
              <a:t>nhận</a:t>
            </a:r>
            <a:r>
              <a:rPr lang="en-US" sz="4000" dirty="0">
                <a:solidFill>
                  <a:srgbClr val="CC3300"/>
                </a:solidFill>
                <a:latin typeface="Times Neue Roman"/>
              </a:rPr>
              <a:t> </a:t>
            </a:r>
            <a:r>
              <a:rPr lang="en-US" sz="4000" dirty="0" err="1">
                <a:solidFill>
                  <a:srgbClr val="CC3300"/>
                </a:solidFill>
                <a:latin typeface="Times Neue Roman"/>
              </a:rPr>
              <a:t>xét</a:t>
            </a:r>
            <a:r>
              <a:rPr lang="en-US" sz="4000" dirty="0">
                <a:solidFill>
                  <a:srgbClr val="CC3300"/>
                </a:solidFill>
                <a:latin typeface="Times Neue Roman"/>
              </a:rPr>
              <a:t> </a:t>
            </a:r>
            <a:r>
              <a:rPr lang="en-US" sz="4000" dirty="0" err="1">
                <a:solidFill>
                  <a:srgbClr val="CC3300"/>
                </a:solidFill>
                <a:latin typeface="Times Neue Roman"/>
              </a:rPr>
              <a:t>gì</a:t>
            </a:r>
            <a:r>
              <a:rPr lang="en-US" sz="4000" dirty="0">
                <a:solidFill>
                  <a:srgbClr val="CC3300"/>
                </a:solidFill>
                <a:latin typeface="Times Neue Roman"/>
              </a:rPr>
              <a:t> </a:t>
            </a:r>
            <a:r>
              <a:rPr lang="en-US" sz="4000" dirty="0" err="1">
                <a:solidFill>
                  <a:srgbClr val="CC3300"/>
                </a:solidFill>
                <a:latin typeface="Times Neue Roman"/>
              </a:rPr>
              <a:t>về</a:t>
            </a:r>
            <a:r>
              <a:rPr lang="en-US" sz="4000" dirty="0">
                <a:solidFill>
                  <a:srgbClr val="CC3300"/>
                </a:solidFill>
                <a:latin typeface="Times Neue Roman"/>
              </a:rPr>
              <a:t> </a:t>
            </a:r>
            <a:r>
              <a:rPr lang="en-US" sz="4000" dirty="0" err="1">
                <a:solidFill>
                  <a:srgbClr val="CC3300"/>
                </a:solidFill>
                <a:latin typeface="Times Neue Roman"/>
              </a:rPr>
              <a:t>nguyên</a:t>
            </a:r>
            <a:r>
              <a:rPr lang="en-US" sz="4000" dirty="0">
                <a:solidFill>
                  <a:srgbClr val="CC3300"/>
                </a:solidFill>
                <a:latin typeface="Times Neue Roman"/>
              </a:rPr>
              <a:t> </a:t>
            </a:r>
            <a:r>
              <a:rPr lang="en-US" sz="4000" dirty="0" err="1">
                <a:solidFill>
                  <a:srgbClr val="CC3300"/>
                </a:solidFill>
                <a:latin typeface="Times Neue Roman"/>
              </a:rPr>
              <a:t>tắc</a:t>
            </a:r>
            <a:r>
              <a:rPr lang="en-US" sz="4000" dirty="0">
                <a:solidFill>
                  <a:srgbClr val="CC3300"/>
                </a:solidFill>
                <a:latin typeface="Times Neue Roman"/>
              </a:rPr>
              <a:t> </a:t>
            </a:r>
            <a:r>
              <a:rPr lang="en-US" sz="4000" dirty="0" err="1">
                <a:solidFill>
                  <a:srgbClr val="CC3300"/>
                </a:solidFill>
                <a:latin typeface="Times Neue Roman"/>
              </a:rPr>
              <a:t>xây</a:t>
            </a:r>
            <a:r>
              <a:rPr lang="en-US" sz="4000" dirty="0">
                <a:solidFill>
                  <a:srgbClr val="CC3300"/>
                </a:solidFill>
                <a:latin typeface="Times Neue Roman"/>
              </a:rPr>
              <a:t> </a:t>
            </a:r>
            <a:r>
              <a:rPr lang="en-US" sz="4000" dirty="0" err="1">
                <a:solidFill>
                  <a:srgbClr val="CC3300"/>
                </a:solidFill>
                <a:latin typeface="Times Neue Roman"/>
              </a:rPr>
              <a:t>dựng</a:t>
            </a:r>
            <a:r>
              <a:rPr lang="en-US" sz="4000" dirty="0">
                <a:solidFill>
                  <a:srgbClr val="CC3300"/>
                </a:solidFill>
                <a:latin typeface="Times Neue Roman"/>
              </a:rPr>
              <a:t> </a:t>
            </a:r>
            <a:r>
              <a:rPr lang="en-US" sz="4000" dirty="0" err="1">
                <a:solidFill>
                  <a:srgbClr val="CC3300"/>
                </a:solidFill>
                <a:latin typeface="Times Neue Roman"/>
              </a:rPr>
              <a:t>bảng</a:t>
            </a:r>
            <a:r>
              <a:rPr lang="en-US" sz="4000" dirty="0">
                <a:solidFill>
                  <a:srgbClr val="CC3300"/>
                </a:solidFill>
                <a:latin typeface="Times Neue Roman"/>
              </a:rPr>
              <a:t> </a:t>
            </a:r>
            <a:r>
              <a:rPr lang="en-US" sz="4000" dirty="0" err="1">
                <a:solidFill>
                  <a:srgbClr val="CC3300"/>
                </a:solidFill>
                <a:latin typeface="Times Neue Roman"/>
              </a:rPr>
              <a:t>tuần</a:t>
            </a:r>
            <a:r>
              <a:rPr lang="en-US" sz="4000" dirty="0">
                <a:solidFill>
                  <a:srgbClr val="CC3300"/>
                </a:solidFill>
                <a:latin typeface="Times Neue Roman"/>
              </a:rPr>
              <a:t> </a:t>
            </a:r>
            <a:r>
              <a:rPr lang="en-US" sz="4000" dirty="0" err="1">
                <a:solidFill>
                  <a:srgbClr val="CC3300"/>
                </a:solidFill>
                <a:latin typeface="Times Neue Roman"/>
              </a:rPr>
              <a:t>hoàn</a:t>
            </a:r>
            <a:r>
              <a:rPr lang="en-US" sz="4000" dirty="0">
                <a:solidFill>
                  <a:srgbClr val="CC3300"/>
                </a:solidFill>
                <a:latin typeface="Times Neue Roman"/>
              </a:rPr>
              <a:t>? </a:t>
            </a:r>
          </a:p>
        </p:txBody>
      </p:sp>
      <p:sp>
        <p:nvSpPr>
          <p:cNvPr id="12" name="TextBox 12"/>
          <p:cNvSpPr txBox="1"/>
          <p:nvPr/>
        </p:nvSpPr>
        <p:spPr>
          <a:xfrm>
            <a:off x="304800" y="6362700"/>
            <a:ext cx="17571282" cy="1205458"/>
          </a:xfrm>
          <a:prstGeom prst="rect">
            <a:avLst/>
          </a:prstGeom>
          <a:solidFill>
            <a:schemeClr val="bg1"/>
          </a:solidFill>
        </p:spPr>
        <p:txBody>
          <a:bodyPr wrap="square" lIns="0" tIns="0" rIns="0" bIns="0" rtlCol="0" anchor="t">
            <a:spAutoFit/>
          </a:bodyPr>
          <a:lstStyle/>
          <a:p>
            <a:pPr>
              <a:lnSpc>
                <a:spcPts val="4704"/>
              </a:lnSpc>
            </a:pPr>
            <a:endParaRPr sz="4000" dirty="0">
              <a:solidFill>
                <a:srgbClr val="0070C0"/>
              </a:solidFill>
            </a:endParaRPr>
          </a:p>
          <a:p>
            <a:pPr marL="1182633" lvl="2" indent="-362720">
              <a:lnSpc>
                <a:spcPts val="4704"/>
              </a:lnSpc>
              <a:buFont typeface="Arial"/>
              <a:buChar char="•"/>
            </a:pPr>
            <a:r>
              <a:rPr lang="en-US" sz="4000" dirty="0" err="1">
                <a:solidFill>
                  <a:srgbClr val="0070C0"/>
                </a:solidFill>
                <a:latin typeface="Times Neue Roman"/>
              </a:rPr>
              <a:t>Các</a:t>
            </a:r>
            <a:r>
              <a:rPr lang="en-US" sz="4000" dirty="0">
                <a:solidFill>
                  <a:srgbClr val="0070C0"/>
                </a:solidFill>
                <a:latin typeface="Times Neue Roman"/>
              </a:rPr>
              <a:t> </a:t>
            </a:r>
            <a:r>
              <a:rPr lang="en-US" sz="4000" dirty="0" err="1">
                <a:solidFill>
                  <a:srgbClr val="0070C0"/>
                </a:solidFill>
                <a:latin typeface="Times Neue Roman"/>
              </a:rPr>
              <a:t>nguyên</a:t>
            </a:r>
            <a:r>
              <a:rPr lang="en-US" sz="4000" dirty="0">
                <a:solidFill>
                  <a:srgbClr val="0070C0"/>
                </a:solidFill>
                <a:latin typeface="Times Neue Roman"/>
              </a:rPr>
              <a:t> </a:t>
            </a:r>
            <a:r>
              <a:rPr lang="en-US" sz="4000" dirty="0" err="1">
                <a:solidFill>
                  <a:srgbClr val="0070C0"/>
                </a:solidFill>
                <a:latin typeface="Times Neue Roman"/>
              </a:rPr>
              <a:t>tố</a:t>
            </a:r>
            <a:r>
              <a:rPr lang="en-US" sz="4000" dirty="0">
                <a:solidFill>
                  <a:srgbClr val="0070C0"/>
                </a:solidFill>
                <a:latin typeface="Times Neue Roman"/>
              </a:rPr>
              <a:t> </a:t>
            </a:r>
            <a:r>
              <a:rPr lang="en-US" sz="4000" dirty="0" err="1">
                <a:solidFill>
                  <a:srgbClr val="0070C0"/>
                </a:solidFill>
                <a:latin typeface="Times Neue Roman"/>
              </a:rPr>
              <a:t>có</a:t>
            </a:r>
            <a:r>
              <a:rPr lang="en-US" sz="4000" dirty="0">
                <a:solidFill>
                  <a:srgbClr val="0070C0"/>
                </a:solidFill>
                <a:latin typeface="Times Neue Roman"/>
              </a:rPr>
              <a:t> </a:t>
            </a:r>
            <a:r>
              <a:rPr lang="en-US" sz="4000" dirty="0" err="1">
                <a:solidFill>
                  <a:srgbClr val="0070C0"/>
                </a:solidFill>
                <a:latin typeface="Times Neue Roman"/>
              </a:rPr>
              <a:t>tính</a:t>
            </a:r>
            <a:r>
              <a:rPr lang="en-US" sz="4000" dirty="0">
                <a:solidFill>
                  <a:srgbClr val="0070C0"/>
                </a:solidFill>
                <a:latin typeface="Times Neue Roman"/>
              </a:rPr>
              <a:t> </a:t>
            </a:r>
            <a:r>
              <a:rPr lang="en-US" sz="4000" dirty="0" err="1">
                <a:solidFill>
                  <a:srgbClr val="0070C0"/>
                </a:solidFill>
                <a:latin typeface="Times Neue Roman"/>
              </a:rPr>
              <a:t>chất</a:t>
            </a:r>
            <a:r>
              <a:rPr lang="en-US" sz="4000" dirty="0">
                <a:solidFill>
                  <a:srgbClr val="0070C0"/>
                </a:solidFill>
                <a:latin typeface="Times Neue Roman"/>
              </a:rPr>
              <a:t> </a:t>
            </a:r>
            <a:r>
              <a:rPr lang="en-US" sz="4000" dirty="0" err="1">
                <a:solidFill>
                  <a:srgbClr val="0070C0"/>
                </a:solidFill>
                <a:latin typeface="Times Neue Roman"/>
              </a:rPr>
              <a:t>hóa</a:t>
            </a:r>
            <a:r>
              <a:rPr lang="en-US" sz="4000" dirty="0">
                <a:solidFill>
                  <a:srgbClr val="0070C0"/>
                </a:solidFill>
                <a:latin typeface="Times Neue Roman"/>
              </a:rPr>
              <a:t> </a:t>
            </a:r>
            <a:r>
              <a:rPr lang="en-US" sz="4000" dirty="0" err="1">
                <a:solidFill>
                  <a:srgbClr val="0070C0"/>
                </a:solidFill>
                <a:latin typeface="Times Neue Roman"/>
              </a:rPr>
              <a:t>học</a:t>
            </a:r>
            <a:r>
              <a:rPr lang="en-US" sz="4000" dirty="0">
                <a:solidFill>
                  <a:srgbClr val="0070C0"/>
                </a:solidFill>
                <a:latin typeface="Times Neue Roman"/>
              </a:rPr>
              <a:t> </a:t>
            </a:r>
            <a:r>
              <a:rPr lang="en-US" sz="4000" dirty="0" err="1">
                <a:solidFill>
                  <a:srgbClr val="0070C0"/>
                </a:solidFill>
                <a:latin typeface="Times Neue Roman"/>
              </a:rPr>
              <a:t>tương</a:t>
            </a:r>
            <a:r>
              <a:rPr lang="en-US" sz="4000" dirty="0">
                <a:solidFill>
                  <a:srgbClr val="0070C0"/>
                </a:solidFill>
                <a:latin typeface="Times Neue Roman"/>
              </a:rPr>
              <a:t> </a:t>
            </a:r>
            <a:r>
              <a:rPr lang="en-US" sz="4000" dirty="0" err="1">
                <a:solidFill>
                  <a:srgbClr val="0070C0"/>
                </a:solidFill>
                <a:latin typeface="Times Neue Roman"/>
              </a:rPr>
              <a:t>tự</a:t>
            </a:r>
            <a:r>
              <a:rPr lang="en-US" sz="4000" dirty="0">
                <a:solidFill>
                  <a:srgbClr val="0070C0"/>
                </a:solidFill>
                <a:latin typeface="Times Neue Roman"/>
              </a:rPr>
              <a:t> </a:t>
            </a:r>
            <a:r>
              <a:rPr lang="en-US" sz="4000" dirty="0" err="1">
                <a:solidFill>
                  <a:srgbClr val="0070C0"/>
                </a:solidFill>
                <a:latin typeface="Times Neue Roman"/>
              </a:rPr>
              <a:t>nhau</a:t>
            </a:r>
            <a:r>
              <a:rPr lang="en-US" sz="4000" dirty="0">
                <a:solidFill>
                  <a:srgbClr val="0070C0"/>
                </a:solidFill>
                <a:latin typeface="Times Neue Roman"/>
              </a:rPr>
              <a:t> </a:t>
            </a:r>
            <a:r>
              <a:rPr lang="en-US" sz="4000" dirty="0" err="1">
                <a:solidFill>
                  <a:srgbClr val="0070C0"/>
                </a:solidFill>
                <a:latin typeface="Times Neue Roman"/>
              </a:rPr>
              <a:t>được</a:t>
            </a:r>
            <a:r>
              <a:rPr lang="en-US" sz="4000" dirty="0">
                <a:solidFill>
                  <a:srgbClr val="0070C0"/>
                </a:solidFill>
                <a:latin typeface="Times Neue Roman"/>
              </a:rPr>
              <a:t> </a:t>
            </a:r>
            <a:r>
              <a:rPr lang="en-US" sz="4000" dirty="0" err="1">
                <a:solidFill>
                  <a:srgbClr val="0070C0"/>
                </a:solidFill>
                <a:latin typeface="Times Neue Roman"/>
              </a:rPr>
              <a:t>xếp</a:t>
            </a:r>
            <a:r>
              <a:rPr lang="en-US" sz="4000" dirty="0">
                <a:solidFill>
                  <a:srgbClr val="0070C0"/>
                </a:solidFill>
                <a:latin typeface="Times Neue Roman"/>
              </a:rPr>
              <a:t> </a:t>
            </a:r>
            <a:r>
              <a:rPr lang="en-US" sz="4000" dirty="0" err="1">
                <a:solidFill>
                  <a:srgbClr val="0070C0"/>
                </a:solidFill>
                <a:latin typeface="Times Neue Roman"/>
              </a:rPr>
              <a:t>thành</a:t>
            </a:r>
            <a:r>
              <a:rPr lang="en-US" sz="4000" dirty="0">
                <a:solidFill>
                  <a:srgbClr val="0070C0"/>
                </a:solidFill>
                <a:latin typeface="Times Neue Roman"/>
              </a:rPr>
              <a:t> </a:t>
            </a:r>
            <a:r>
              <a:rPr lang="en-US" sz="4000" dirty="0" err="1">
                <a:solidFill>
                  <a:srgbClr val="0070C0"/>
                </a:solidFill>
                <a:latin typeface="Times Neue Roman"/>
              </a:rPr>
              <a:t>một</a:t>
            </a:r>
            <a:r>
              <a:rPr lang="en-US" sz="4000" dirty="0">
                <a:solidFill>
                  <a:srgbClr val="0070C0"/>
                </a:solidFill>
                <a:latin typeface="Times Neue Roman"/>
              </a:rPr>
              <a:t> </a:t>
            </a:r>
            <a:r>
              <a:rPr lang="en-US" sz="4000" dirty="0" err="1">
                <a:solidFill>
                  <a:srgbClr val="0070C0"/>
                </a:solidFill>
                <a:latin typeface="Times Neue Roman"/>
              </a:rPr>
              <a:t>cột</a:t>
            </a:r>
            <a:endParaRPr lang="en-US" sz="4000" dirty="0">
              <a:solidFill>
                <a:srgbClr val="0070C0"/>
              </a:solidFill>
              <a:latin typeface="Times Neue Roman"/>
            </a:endParaRPr>
          </a:p>
        </p:txBody>
      </p:sp>
      <p:sp>
        <p:nvSpPr>
          <p:cNvPr id="14" name="TextBox 14"/>
          <p:cNvSpPr txBox="1"/>
          <p:nvPr/>
        </p:nvSpPr>
        <p:spPr>
          <a:xfrm>
            <a:off x="609600" y="3695700"/>
            <a:ext cx="17536228" cy="1231106"/>
          </a:xfrm>
          <a:prstGeom prst="rect">
            <a:avLst/>
          </a:prstGeom>
          <a:solidFill>
            <a:schemeClr val="bg1"/>
          </a:solidFill>
        </p:spPr>
        <p:txBody>
          <a:bodyPr wrap="square" lIns="0" tIns="0" rIns="0" bIns="0" rtlCol="0" anchor="t">
            <a:spAutoFit/>
          </a:bodyPr>
          <a:lstStyle/>
          <a:p>
            <a:pPr marL="734042" lvl="1" indent="-367020">
              <a:lnSpc>
                <a:spcPts val="4759"/>
              </a:lnSpc>
              <a:buFont typeface="Arial"/>
              <a:buChar char="•"/>
            </a:pPr>
            <a:r>
              <a:rPr lang="en-US" sz="4000" dirty="0" err="1">
                <a:solidFill>
                  <a:srgbClr val="0070C0"/>
                </a:solidFill>
                <a:latin typeface="Times Neue Roman"/>
              </a:rPr>
              <a:t>Các</a:t>
            </a:r>
            <a:r>
              <a:rPr lang="en-US" sz="4000" dirty="0">
                <a:solidFill>
                  <a:srgbClr val="0070C0"/>
                </a:solidFill>
                <a:latin typeface="Times Neue Roman"/>
              </a:rPr>
              <a:t> </a:t>
            </a:r>
            <a:r>
              <a:rPr lang="en-US" sz="4000" dirty="0" err="1">
                <a:solidFill>
                  <a:srgbClr val="0070C0"/>
                </a:solidFill>
                <a:latin typeface="Times Neue Roman"/>
              </a:rPr>
              <a:t>nguyên</a:t>
            </a:r>
            <a:r>
              <a:rPr lang="en-US" sz="4000" dirty="0">
                <a:solidFill>
                  <a:srgbClr val="0070C0"/>
                </a:solidFill>
                <a:latin typeface="Times Neue Roman"/>
              </a:rPr>
              <a:t> </a:t>
            </a:r>
            <a:r>
              <a:rPr lang="en-US" sz="4000" dirty="0" err="1">
                <a:solidFill>
                  <a:srgbClr val="0070C0"/>
                </a:solidFill>
                <a:latin typeface="Times Neue Roman"/>
              </a:rPr>
              <a:t>tố</a:t>
            </a:r>
            <a:r>
              <a:rPr lang="en-US" sz="4000" dirty="0">
                <a:solidFill>
                  <a:srgbClr val="0070C0"/>
                </a:solidFill>
                <a:latin typeface="Times Neue Roman"/>
              </a:rPr>
              <a:t> </a:t>
            </a:r>
            <a:r>
              <a:rPr lang="en-US" sz="4000" dirty="0" err="1">
                <a:solidFill>
                  <a:srgbClr val="0070C0"/>
                </a:solidFill>
                <a:latin typeface="Times Neue Roman"/>
              </a:rPr>
              <a:t>hóa</a:t>
            </a:r>
            <a:r>
              <a:rPr lang="en-US" sz="4000" dirty="0">
                <a:solidFill>
                  <a:srgbClr val="0070C0"/>
                </a:solidFill>
                <a:latin typeface="Times Neue Roman"/>
              </a:rPr>
              <a:t> </a:t>
            </a:r>
            <a:r>
              <a:rPr lang="en-US" sz="4000" dirty="0" err="1">
                <a:solidFill>
                  <a:srgbClr val="0070C0"/>
                </a:solidFill>
                <a:latin typeface="Times Neue Roman"/>
              </a:rPr>
              <a:t>học</a:t>
            </a:r>
            <a:r>
              <a:rPr lang="en-US" sz="4000" dirty="0">
                <a:solidFill>
                  <a:srgbClr val="0070C0"/>
                </a:solidFill>
                <a:latin typeface="Times Neue Roman"/>
              </a:rPr>
              <a:t> </a:t>
            </a:r>
            <a:r>
              <a:rPr lang="en-US" sz="4000" dirty="0" err="1">
                <a:solidFill>
                  <a:srgbClr val="0070C0"/>
                </a:solidFill>
                <a:latin typeface="Times Neue Roman"/>
              </a:rPr>
              <a:t>trong</a:t>
            </a:r>
            <a:r>
              <a:rPr lang="en-US" sz="4000" dirty="0">
                <a:solidFill>
                  <a:srgbClr val="0070C0"/>
                </a:solidFill>
                <a:latin typeface="Times Neue Roman"/>
              </a:rPr>
              <a:t> </a:t>
            </a:r>
            <a:r>
              <a:rPr lang="en-US" sz="4000" dirty="0" err="1">
                <a:solidFill>
                  <a:srgbClr val="0070C0"/>
                </a:solidFill>
                <a:latin typeface="Times Neue Roman"/>
              </a:rPr>
              <a:t>bảng</a:t>
            </a:r>
            <a:r>
              <a:rPr lang="en-US" sz="4000" dirty="0">
                <a:solidFill>
                  <a:srgbClr val="0070C0"/>
                </a:solidFill>
                <a:latin typeface="Times Neue Roman"/>
              </a:rPr>
              <a:t> </a:t>
            </a:r>
            <a:r>
              <a:rPr lang="en-US" sz="4000" dirty="0" err="1">
                <a:solidFill>
                  <a:srgbClr val="0070C0"/>
                </a:solidFill>
                <a:latin typeface="Times Neue Roman"/>
              </a:rPr>
              <a:t>tuần</a:t>
            </a:r>
            <a:r>
              <a:rPr lang="en-US" sz="4000" dirty="0">
                <a:solidFill>
                  <a:srgbClr val="0070C0"/>
                </a:solidFill>
                <a:latin typeface="Times Neue Roman"/>
              </a:rPr>
              <a:t> </a:t>
            </a:r>
            <a:r>
              <a:rPr lang="en-US" sz="4000" dirty="0" err="1">
                <a:solidFill>
                  <a:srgbClr val="0070C0"/>
                </a:solidFill>
                <a:latin typeface="Times Neue Roman"/>
              </a:rPr>
              <a:t>hoàn</a:t>
            </a:r>
            <a:r>
              <a:rPr lang="en-US" sz="4000" dirty="0">
                <a:solidFill>
                  <a:srgbClr val="0070C0"/>
                </a:solidFill>
                <a:latin typeface="Times Neue Roman"/>
              </a:rPr>
              <a:t> </a:t>
            </a:r>
            <a:r>
              <a:rPr lang="en-US" sz="4000" dirty="0" err="1">
                <a:solidFill>
                  <a:srgbClr val="0070C0"/>
                </a:solidFill>
                <a:latin typeface="Times Neue Roman"/>
              </a:rPr>
              <a:t>được</a:t>
            </a:r>
            <a:r>
              <a:rPr lang="en-US" sz="4000" dirty="0">
                <a:solidFill>
                  <a:srgbClr val="0070C0"/>
                </a:solidFill>
                <a:latin typeface="Times Neue Roman"/>
              </a:rPr>
              <a:t> </a:t>
            </a:r>
            <a:r>
              <a:rPr lang="en-US" sz="4000" dirty="0" err="1">
                <a:solidFill>
                  <a:srgbClr val="0070C0"/>
                </a:solidFill>
                <a:latin typeface="Times Neue Roman"/>
              </a:rPr>
              <a:t>sắp</a:t>
            </a:r>
            <a:r>
              <a:rPr lang="en-US" sz="4000" dirty="0">
                <a:solidFill>
                  <a:srgbClr val="0070C0"/>
                </a:solidFill>
                <a:latin typeface="Times Neue Roman"/>
              </a:rPr>
              <a:t> </a:t>
            </a:r>
            <a:r>
              <a:rPr lang="en-US" sz="4000" dirty="0" err="1">
                <a:solidFill>
                  <a:srgbClr val="0070C0"/>
                </a:solidFill>
                <a:latin typeface="Times Neue Roman"/>
              </a:rPr>
              <a:t>xếp</a:t>
            </a:r>
            <a:r>
              <a:rPr lang="en-US" sz="4000" dirty="0">
                <a:solidFill>
                  <a:srgbClr val="0070C0"/>
                </a:solidFill>
                <a:latin typeface="Times Neue Roman"/>
              </a:rPr>
              <a:t> </a:t>
            </a:r>
            <a:r>
              <a:rPr lang="en-US" sz="4000" dirty="0" err="1">
                <a:solidFill>
                  <a:srgbClr val="0070C0"/>
                </a:solidFill>
                <a:latin typeface="Times Neue Roman"/>
              </a:rPr>
              <a:t>theo</a:t>
            </a:r>
            <a:r>
              <a:rPr lang="en-US" sz="4000" dirty="0">
                <a:solidFill>
                  <a:srgbClr val="0070C0"/>
                </a:solidFill>
                <a:latin typeface="Times Neue Roman"/>
              </a:rPr>
              <a:t> </a:t>
            </a:r>
            <a:r>
              <a:rPr lang="en-US" sz="4000" dirty="0" err="1">
                <a:solidFill>
                  <a:srgbClr val="0070C0"/>
                </a:solidFill>
                <a:latin typeface="Times Neue Roman"/>
              </a:rPr>
              <a:t>chiều</a:t>
            </a:r>
            <a:r>
              <a:rPr lang="en-US" sz="4000" dirty="0">
                <a:solidFill>
                  <a:srgbClr val="0070C0"/>
                </a:solidFill>
                <a:latin typeface="Times Neue Roman"/>
              </a:rPr>
              <a:t> </a:t>
            </a:r>
            <a:r>
              <a:rPr lang="en-US" sz="4000" dirty="0" err="1">
                <a:solidFill>
                  <a:srgbClr val="0070C0"/>
                </a:solidFill>
                <a:latin typeface="Times Neue Roman"/>
              </a:rPr>
              <a:t>tăng</a:t>
            </a:r>
            <a:r>
              <a:rPr lang="en-US" sz="4000" dirty="0">
                <a:solidFill>
                  <a:srgbClr val="0070C0"/>
                </a:solidFill>
                <a:latin typeface="Times Neue Roman"/>
              </a:rPr>
              <a:t> </a:t>
            </a:r>
            <a:r>
              <a:rPr lang="en-US" sz="4000" dirty="0" err="1">
                <a:solidFill>
                  <a:srgbClr val="0070C0"/>
                </a:solidFill>
                <a:latin typeface="Times Neue Roman"/>
              </a:rPr>
              <a:t>dần</a:t>
            </a:r>
            <a:r>
              <a:rPr lang="en-US" sz="4000" dirty="0">
                <a:solidFill>
                  <a:srgbClr val="0070C0"/>
                </a:solidFill>
                <a:latin typeface="Times Neue Roman"/>
              </a:rPr>
              <a:t> </a:t>
            </a:r>
            <a:r>
              <a:rPr lang="en-US" sz="4000" dirty="0" err="1">
                <a:solidFill>
                  <a:srgbClr val="0070C0"/>
                </a:solidFill>
                <a:latin typeface="Times Neue Roman"/>
              </a:rPr>
              <a:t>điện</a:t>
            </a:r>
            <a:r>
              <a:rPr lang="en-US" sz="4000" dirty="0">
                <a:solidFill>
                  <a:srgbClr val="0070C0"/>
                </a:solidFill>
                <a:latin typeface="Times Neue Roman"/>
              </a:rPr>
              <a:t> </a:t>
            </a:r>
            <a:r>
              <a:rPr lang="en-US" sz="4000" dirty="0" err="1">
                <a:solidFill>
                  <a:srgbClr val="0070C0"/>
                </a:solidFill>
                <a:latin typeface="Times Neue Roman"/>
              </a:rPr>
              <a:t>tích</a:t>
            </a:r>
            <a:r>
              <a:rPr lang="en-US" sz="4000" dirty="0">
                <a:solidFill>
                  <a:srgbClr val="0070C0"/>
                </a:solidFill>
                <a:latin typeface="Times Neue Roman"/>
              </a:rPr>
              <a:t> </a:t>
            </a:r>
            <a:r>
              <a:rPr lang="en-US" sz="4000" dirty="0" err="1">
                <a:solidFill>
                  <a:srgbClr val="0070C0"/>
                </a:solidFill>
                <a:latin typeface="Times Neue Roman"/>
              </a:rPr>
              <a:t>hạt</a:t>
            </a:r>
            <a:r>
              <a:rPr lang="en-US" sz="4000" dirty="0">
                <a:solidFill>
                  <a:srgbClr val="0070C0"/>
                </a:solidFill>
                <a:latin typeface="Times Neue Roman"/>
              </a:rPr>
              <a:t> </a:t>
            </a:r>
            <a:r>
              <a:rPr lang="en-US" sz="4000" dirty="0" err="1">
                <a:solidFill>
                  <a:srgbClr val="0070C0"/>
                </a:solidFill>
                <a:latin typeface="Times Neue Roman"/>
              </a:rPr>
              <a:t>nhân</a:t>
            </a:r>
            <a:r>
              <a:rPr lang="en-US" sz="4000" dirty="0">
                <a:solidFill>
                  <a:srgbClr val="0070C0"/>
                </a:solidFill>
                <a:latin typeface="Times Neue Roman"/>
              </a:rPr>
              <a:t> </a:t>
            </a:r>
            <a:r>
              <a:rPr lang="en-US" sz="4000" dirty="0" err="1">
                <a:solidFill>
                  <a:srgbClr val="0070C0"/>
                </a:solidFill>
                <a:latin typeface="Times Neue Roman"/>
              </a:rPr>
              <a:t>của</a:t>
            </a:r>
            <a:r>
              <a:rPr lang="en-US" sz="4000" dirty="0">
                <a:solidFill>
                  <a:srgbClr val="0070C0"/>
                </a:solidFill>
                <a:latin typeface="Times Neue Roman"/>
              </a:rPr>
              <a:t> </a:t>
            </a:r>
            <a:r>
              <a:rPr lang="en-US" sz="4000" dirty="0" err="1">
                <a:solidFill>
                  <a:srgbClr val="0070C0"/>
                </a:solidFill>
                <a:latin typeface="Times Neue Roman"/>
              </a:rPr>
              <a:t>nguyên</a:t>
            </a:r>
            <a:r>
              <a:rPr lang="en-US" sz="4000" dirty="0">
                <a:solidFill>
                  <a:srgbClr val="0070C0"/>
                </a:solidFill>
                <a:latin typeface="Times Neue Roman"/>
              </a:rPr>
              <a:t> </a:t>
            </a:r>
            <a:r>
              <a:rPr lang="en-US" sz="4000" dirty="0" err="1">
                <a:solidFill>
                  <a:srgbClr val="0070C0"/>
                </a:solidFill>
                <a:latin typeface="Times Neue Roman"/>
              </a:rPr>
              <a:t>tử</a:t>
            </a:r>
            <a:r>
              <a:rPr lang="en-US" sz="4000" dirty="0">
                <a:solidFill>
                  <a:srgbClr val="0070C0"/>
                </a:solidFill>
                <a:latin typeface="Times Neue Roman"/>
              </a:rPr>
              <a:t>.</a:t>
            </a:r>
          </a:p>
        </p:txBody>
      </p:sp>
      <p:sp>
        <p:nvSpPr>
          <p:cNvPr id="15" name="TextBox 15"/>
          <p:cNvSpPr txBox="1"/>
          <p:nvPr/>
        </p:nvSpPr>
        <p:spPr>
          <a:xfrm>
            <a:off x="609600" y="5207794"/>
            <a:ext cx="17536228" cy="1231106"/>
          </a:xfrm>
          <a:prstGeom prst="rect">
            <a:avLst/>
          </a:prstGeom>
          <a:solidFill>
            <a:schemeClr val="bg1"/>
          </a:solidFill>
        </p:spPr>
        <p:txBody>
          <a:bodyPr wrap="square" lIns="0" tIns="0" rIns="0" bIns="0" rtlCol="0" anchor="t">
            <a:spAutoFit/>
          </a:bodyPr>
          <a:lstStyle/>
          <a:p>
            <a:pPr marL="734042" lvl="1" indent="-367020">
              <a:lnSpc>
                <a:spcPts val="4759"/>
              </a:lnSpc>
              <a:buFont typeface="Arial"/>
              <a:buChar char="•"/>
            </a:pPr>
            <a:r>
              <a:rPr lang="en-US" sz="4000" dirty="0" err="1">
                <a:solidFill>
                  <a:srgbClr val="0070C0"/>
                </a:solidFill>
                <a:latin typeface="Times Neue Roman"/>
              </a:rPr>
              <a:t>Các</a:t>
            </a:r>
            <a:r>
              <a:rPr lang="en-US" sz="4000" dirty="0">
                <a:solidFill>
                  <a:srgbClr val="0070C0"/>
                </a:solidFill>
                <a:latin typeface="Times Neue Roman"/>
              </a:rPr>
              <a:t> </a:t>
            </a:r>
            <a:r>
              <a:rPr lang="en-US" sz="4000" dirty="0" err="1">
                <a:solidFill>
                  <a:srgbClr val="0070C0"/>
                </a:solidFill>
                <a:latin typeface="Times Neue Roman"/>
              </a:rPr>
              <a:t>nguyên</a:t>
            </a:r>
            <a:r>
              <a:rPr lang="en-US" sz="4000" dirty="0">
                <a:solidFill>
                  <a:srgbClr val="0070C0"/>
                </a:solidFill>
                <a:latin typeface="Times Neue Roman"/>
              </a:rPr>
              <a:t> </a:t>
            </a:r>
            <a:r>
              <a:rPr lang="en-US" sz="4000" dirty="0" err="1">
                <a:solidFill>
                  <a:srgbClr val="0070C0"/>
                </a:solidFill>
                <a:latin typeface="Times Neue Roman"/>
              </a:rPr>
              <a:t>tố</a:t>
            </a:r>
            <a:r>
              <a:rPr lang="en-US" sz="4000" dirty="0">
                <a:solidFill>
                  <a:srgbClr val="0070C0"/>
                </a:solidFill>
                <a:latin typeface="Times Neue Roman"/>
              </a:rPr>
              <a:t> </a:t>
            </a:r>
            <a:r>
              <a:rPr lang="en-US" sz="4000" dirty="0" err="1">
                <a:solidFill>
                  <a:srgbClr val="0070C0"/>
                </a:solidFill>
                <a:latin typeface="Times Neue Roman"/>
              </a:rPr>
              <a:t>hóa</a:t>
            </a:r>
            <a:r>
              <a:rPr lang="en-US" sz="4000" dirty="0">
                <a:solidFill>
                  <a:srgbClr val="0070C0"/>
                </a:solidFill>
                <a:latin typeface="Times Neue Roman"/>
              </a:rPr>
              <a:t> </a:t>
            </a:r>
            <a:r>
              <a:rPr lang="en-US" sz="4000" dirty="0" err="1">
                <a:solidFill>
                  <a:srgbClr val="0070C0"/>
                </a:solidFill>
                <a:latin typeface="Times Neue Roman"/>
              </a:rPr>
              <a:t>học</a:t>
            </a:r>
            <a:r>
              <a:rPr lang="en-US" sz="4000" dirty="0">
                <a:solidFill>
                  <a:srgbClr val="0070C0"/>
                </a:solidFill>
                <a:latin typeface="Times Neue Roman"/>
              </a:rPr>
              <a:t> </a:t>
            </a:r>
            <a:r>
              <a:rPr lang="en-US" sz="4000" dirty="0" err="1">
                <a:solidFill>
                  <a:srgbClr val="0070C0"/>
                </a:solidFill>
                <a:latin typeface="Times Neue Roman"/>
              </a:rPr>
              <a:t>có</a:t>
            </a:r>
            <a:r>
              <a:rPr lang="en-US" sz="4000" dirty="0">
                <a:solidFill>
                  <a:srgbClr val="0070C0"/>
                </a:solidFill>
                <a:latin typeface="Times Neue Roman"/>
              </a:rPr>
              <a:t> </a:t>
            </a:r>
            <a:r>
              <a:rPr lang="en-US" sz="4000" dirty="0" err="1">
                <a:solidFill>
                  <a:srgbClr val="0070C0"/>
                </a:solidFill>
                <a:latin typeface="Times Neue Roman"/>
              </a:rPr>
              <a:t>cùng</a:t>
            </a:r>
            <a:r>
              <a:rPr lang="en-US" sz="4000" dirty="0">
                <a:solidFill>
                  <a:srgbClr val="0070C0"/>
                </a:solidFill>
                <a:latin typeface="Times Neue Roman"/>
              </a:rPr>
              <a:t> </a:t>
            </a:r>
            <a:r>
              <a:rPr lang="en-US" sz="4000" dirty="0" err="1">
                <a:solidFill>
                  <a:srgbClr val="0070C0"/>
                </a:solidFill>
                <a:latin typeface="Times Neue Roman"/>
              </a:rPr>
              <a:t>số</a:t>
            </a:r>
            <a:r>
              <a:rPr lang="en-US" sz="4000" dirty="0">
                <a:solidFill>
                  <a:srgbClr val="0070C0"/>
                </a:solidFill>
                <a:latin typeface="Times Neue Roman"/>
              </a:rPr>
              <a:t> </a:t>
            </a:r>
            <a:r>
              <a:rPr lang="en-US" sz="4000" dirty="0" err="1">
                <a:solidFill>
                  <a:srgbClr val="0070C0"/>
                </a:solidFill>
                <a:latin typeface="Times Neue Roman"/>
              </a:rPr>
              <a:t>lớp</a:t>
            </a:r>
            <a:r>
              <a:rPr lang="en-US" sz="4000" dirty="0">
                <a:solidFill>
                  <a:srgbClr val="0070C0"/>
                </a:solidFill>
                <a:latin typeface="Times Neue Roman"/>
              </a:rPr>
              <a:t> electron </a:t>
            </a:r>
            <a:r>
              <a:rPr lang="en-US" sz="4000" dirty="0" err="1">
                <a:solidFill>
                  <a:srgbClr val="0070C0"/>
                </a:solidFill>
                <a:latin typeface="Times Neue Roman"/>
              </a:rPr>
              <a:t>trong</a:t>
            </a:r>
            <a:r>
              <a:rPr lang="en-US" sz="4000" dirty="0">
                <a:solidFill>
                  <a:srgbClr val="0070C0"/>
                </a:solidFill>
                <a:latin typeface="Times Neue Roman"/>
              </a:rPr>
              <a:t> </a:t>
            </a:r>
            <a:r>
              <a:rPr lang="en-US" sz="4000" dirty="0" err="1">
                <a:solidFill>
                  <a:srgbClr val="0070C0"/>
                </a:solidFill>
                <a:latin typeface="Times Neue Roman"/>
              </a:rPr>
              <a:t>nguyên</a:t>
            </a:r>
            <a:r>
              <a:rPr lang="en-US" sz="4000" dirty="0">
                <a:solidFill>
                  <a:srgbClr val="0070C0"/>
                </a:solidFill>
                <a:latin typeface="Times Neue Roman"/>
              </a:rPr>
              <a:t> </a:t>
            </a:r>
            <a:r>
              <a:rPr lang="en-US" sz="4000" dirty="0" err="1">
                <a:solidFill>
                  <a:srgbClr val="0070C0"/>
                </a:solidFill>
                <a:latin typeface="Times Neue Roman"/>
              </a:rPr>
              <a:t>tử</a:t>
            </a:r>
            <a:r>
              <a:rPr lang="en-US" sz="4000" dirty="0">
                <a:solidFill>
                  <a:srgbClr val="0070C0"/>
                </a:solidFill>
                <a:latin typeface="Times Neue Roman"/>
              </a:rPr>
              <a:t> </a:t>
            </a:r>
            <a:r>
              <a:rPr lang="en-US" sz="4000" dirty="0" err="1">
                <a:solidFill>
                  <a:srgbClr val="0070C0"/>
                </a:solidFill>
                <a:latin typeface="Times Neue Roman"/>
              </a:rPr>
              <a:t>được</a:t>
            </a:r>
            <a:r>
              <a:rPr lang="en-US" sz="4000" dirty="0">
                <a:solidFill>
                  <a:srgbClr val="0070C0"/>
                </a:solidFill>
                <a:latin typeface="Times Neue Roman"/>
              </a:rPr>
              <a:t> </a:t>
            </a:r>
            <a:r>
              <a:rPr lang="en-US" sz="4000" dirty="0" err="1">
                <a:solidFill>
                  <a:srgbClr val="0070C0"/>
                </a:solidFill>
                <a:latin typeface="Times Neue Roman"/>
              </a:rPr>
              <a:t>xếp</a:t>
            </a:r>
            <a:r>
              <a:rPr lang="en-US" sz="4000" dirty="0">
                <a:solidFill>
                  <a:srgbClr val="0070C0"/>
                </a:solidFill>
                <a:latin typeface="Times Neue Roman"/>
              </a:rPr>
              <a:t> </a:t>
            </a:r>
            <a:r>
              <a:rPr lang="en-US" sz="4000" dirty="0" err="1">
                <a:solidFill>
                  <a:srgbClr val="0070C0"/>
                </a:solidFill>
                <a:latin typeface="Times Neue Roman"/>
              </a:rPr>
              <a:t>thành</a:t>
            </a:r>
            <a:r>
              <a:rPr lang="en-US" sz="4000" dirty="0">
                <a:solidFill>
                  <a:srgbClr val="0070C0"/>
                </a:solidFill>
                <a:latin typeface="Times Neue Roman"/>
              </a:rPr>
              <a:t> </a:t>
            </a:r>
            <a:r>
              <a:rPr lang="en-US" sz="4000" dirty="0" err="1">
                <a:solidFill>
                  <a:srgbClr val="0070C0"/>
                </a:solidFill>
                <a:latin typeface="Times Neue Roman"/>
              </a:rPr>
              <a:t>một</a:t>
            </a:r>
            <a:r>
              <a:rPr lang="en-US" sz="4000" dirty="0">
                <a:solidFill>
                  <a:srgbClr val="0070C0"/>
                </a:solidFill>
                <a:latin typeface="Times Neue Roman"/>
              </a:rPr>
              <a:t> </a:t>
            </a:r>
            <a:r>
              <a:rPr lang="en-US" sz="4000" dirty="0" err="1">
                <a:solidFill>
                  <a:srgbClr val="0070C0"/>
                </a:solidFill>
                <a:latin typeface="Times Neue Roman"/>
              </a:rPr>
              <a:t>hàng</a:t>
            </a:r>
            <a:r>
              <a:rPr lang="en-US" sz="4000" dirty="0">
                <a:solidFill>
                  <a:srgbClr val="0070C0"/>
                </a:solidFill>
                <a:latin typeface="Times Neue Roman"/>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ChangeAspect="1"/>
          </p:cNvPicPr>
          <p:nvPr/>
        </p:nvPicPr>
        <p:blipFill>
          <a:blip r:embed="rId2"/>
          <a:srcRect/>
          <a:stretch>
            <a:fillRect/>
          </a:stretch>
        </p:blipFill>
        <p:spPr>
          <a:xfrm>
            <a:off x="609600" y="2826093"/>
            <a:ext cx="16935945" cy="7270408"/>
          </a:xfrm>
          <a:prstGeom prst="rect">
            <a:avLst/>
          </a:prstGeom>
        </p:spPr>
      </p:pic>
      <p:sp>
        <p:nvSpPr>
          <p:cNvPr id="10" name="TextBox 10"/>
          <p:cNvSpPr txBox="1"/>
          <p:nvPr/>
        </p:nvSpPr>
        <p:spPr>
          <a:xfrm>
            <a:off x="7592884" y="4760339"/>
            <a:ext cx="112216" cy="615553"/>
          </a:xfrm>
          <a:prstGeom prst="rect">
            <a:avLst/>
          </a:prstGeom>
        </p:spPr>
        <p:txBody>
          <a:bodyPr lIns="0" tIns="0" rIns="0" bIns="0" rtlCol="0" anchor="t">
            <a:spAutoFit/>
          </a:bodyPr>
          <a:lstStyle/>
          <a:p>
            <a:pPr algn="ctr">
              <a:lnSpc>
                <a:spcPts val="4759"/>
              </a:lnSpc>
            </a:pPr>
            <a:r>
              <a:rPr lang="en-US" sz="3600">
                <a:solidFill>
                  <a:srgbClr val="C00000"/>
                </a:solidFill>
                <a:latin typeface="Noto Sans"/>
              </a:rPr>
              <a:t> </a:t>
            </a:r>
          </a:p>
        </p:txBody>
      </p:sp>
      <p:sp>
        <p:nvSpPr>
          <p:cNvPr id="11" name="TextBox 11"/>
          <p:cNvSpPr txBox="1"/>
          <p:nvPr/>
        </p:nvSpPr>
        <p:spPr>
          <a:xfrm>
            <a:off x="320263" y="495300"/>
            <a:ext cx="18581426" cy="1205458"/>
          </a:xfrm>
          <a:prstGeom prst="rect">
            <a:avLst/>
          </a:prstGeom>
        </p:spPr>
        <p:txBody>
          <a:bodyPr wrap="square" lIns="0" tIns="0" rIns="0" bIns="0" rtlCol="0" anchor="t">
            <a:spAutoFit/>
          </a:bodyPr>
          <a:lstStyle/>
          <a:p>
            <a:pPr>
              <a:lnSpc>
                <a:spcPts val="4704"/>
              </a:lnSpc>
            </a:pPr>
            <a:r>
              <a:rPr lang="en-US" sz="3600" dirty="0">
                <a:solidFill>
                  <a:srgbClr val="C00000"/>
                </a:solidFill>
                <a:latin typeface="Times Neue Roman"/>
              </a:rPr>
              <a:t>2. </a:t>
            </a:r>
            <a:r>
              <a:rPr lang="en-US" sz="3600" b="1" dirty="0" err="1">
                <a:solidFill>
                  <a:srgbClr val="C00000"/>
                </a:solidFill>
                <a:latin typeface="Times Neue Roman"/>
              </a:rPr>
              <a:t>Cấu</a:t>
            </a:r>
            <a:r>
              <a:rPr lang="en-US" sz="3600" b="1" dirty="0">
                <a:solidFill>
                  <a:srgbClr val="C00000"/>
                </a:solidFill>
                <a:latin typeface="Times Neue Roman"/>
              </a:rPr>
              <a:t> </a:t>
            </a:r>
            <a:r>
              <a:rPr lang="en-US" sz="3600" b="1" dirty="0" err="1">
                <a:solidFill>
                  <a:srgbClr val="C00000"/>
                </a:solidFill>
                <a:latin typeface="Times Neue Roman"/>
              </a:rPr>
              <a:t>tạo</a:t>
            </a:r>
            <a:r>
              <a:rPr lang="en-US" sz="3600" b="1" dirty="0">
                <a:solidFill>
                  <a:srgbClr val="C00000"/>
                </a:solidFill>
                <a:latin typeface="Times Neue Roman"/>
              </a:rPr>
              <a:t> </a:t>
            </a:r>
            <a:r>
              <a:rPr lang="en-US" sz="3600" b="1" dirty="0" err="1">
                <a:solidFill>
                  <a:srgbClr val="C00000"/>
                </a:solidFill>
                <a:latin typeface="Times Neue Roman"/>
              </a:rPr>
              <a:t>bảng</a:t>
            </a:r>
            <a:r>
              <a:rPr lang="en-US" sz="3600" b="1" dirty="0">
                <a:solidFill>
                  <a:srgbClr val="C00000"/>
                </a:solidFill>
                <a:latin typeface="Times Neue Roman"/>
              </a:rPr>
              <a:t> </a:t>
            </a:r>
            <a:r>
              <a:rPr lang="en-US" sz="3600" b="1" dirty="0" err="1">
                <a:solidFill>
                  <a:srgbClr val="C00000"/>
                </a:solidFill>
                <a:latin typeface="Times Neue Roman"/>
              </a:rPr>
              <a:t>tuần</a:t>
            </a:r>
            <a:r>
              <a:rPr lang="en-US" sz="3600" b="1" dirty="0">
                <a:solidFill>
                  <a:srgbClr val="C00000"/>
                </a:solidFill>
                <a:latin typeface="Times Neue Roman"/>
              </a:rPr>
              <a:t> </a:t>
            </a:r>
            <a:r>
              <a:rPr lang="en-US" sz="3600" b="1" dirty="0" err="1">
                <a:solidFill>
                  <a:srgbClr val="C00000"/>
                </a:solidFill>
                <a:latin typeface="Times Neue Roman"/>
              </a:rPr>
              <a:t>hoàn</a:t>
            </a:r>
            <a:r>
              <a:rPr lang="en-US" sz="3600" b="1" dirty="0">
                <a:solidFill>
                  <a:srgbClr val="C00000"/>
                </a:solidFill>
                <a:latin typeface="Times Neue Roman"/>
              </a:rPr>
              <a:t> </a:t>
            </a:r>
            <a:r>
              <a:rPr lang="en-US" sz="3600" b="1" dirty="0" err="1">
                <a:solidFill>
                  <a:srgbClr val="C00000"/>
                </a:solidFill>
                <a:latin typeface="Times Neue Roman"/>
              </a:rPr>
              <a:t>các</a:t>
            </a:r>
            <a:r>
              <a:rPr lang="en-US" sz="3600" b="1" dirty="0">
                <a:solidFill>
                  <a:srgbClr val="C00000"/>
                </a:solidFill>
                <a:latin typeface="Times Neue Roman"/>
              </a:rPr>
              <a:t> </a:t>
            </a:r>
            <a:r>
              <a:rPr lang="en-US" sz="3600" b="1" dirty="0" err="1">
                <a:solidFill>
                  <a:srgbClr val="C00000"/>
                </a:solidFill>
                <a:latin typeface="Times Neue Roman"/>
              </a:rPr>
              <a:t>nguyên</a:t>
            </a:r>
            <a:r>
              <a:rPr lang="en-US" sz="3600" b="1" dirty="0">
                <a:solidFill>
                  <a:srgbClr val="C00000"/>
                </a:solidFill>
                <a:latin typeface="Times Neue Roman"/>
              </a:rPr>
              <a:t> </a:t>
            </a:r>
            <a:r>
              <a:rPr lang="en-US" sz="3600" b="1" dirty="0" err="1">
                <a:solidFill>
                  <a:srgbClr val="C00000"/>
                </a:solidFill>
                <a:latin typeface="Times Neue Roman"/>
              </a:rPr>
              <a:t>tố</a:t>
            </a:r>
            <a:r>
              <a:rPr lang="en-US" sz="3600" b="1" dirty="0">
                <a:solidFill>
                  <a:srgbClr val="C00000"/>
                </a:solidFill>
                <a:latin typeface="Times Neue Roman"/>
              </a:rPr>
              <a:t> </a:t>
            </a:r>
            <a:r>
              <a:rPr lang="en-US" sz="3600" b="1" dirty="0" err="1">
                <a:solidFill>
                  <a:srgbClr val="C00000"/>
                </a:solidFill>
                <a:latin typeface="Times Neue Roman"/>
              </a:rPr>
              <a:t>hóa</a:t>
            </a:r>
            <a:r>
              <a:rPr lang="en-US" sz="3600" b="1" dirty="0">
                <a:solidFill>
                  <a:srgbClr val="C00000"/>
                </a:solidFill>
                <a:latin typeface="Times Neue Roman"/>
              </a:rPr>
              <a:t> </a:t>
            </a:r>
            <a:r>
              <a:rPr lang="en-US" sz="3600" b="1" dirty="0" err="1">
                <a:solidFill>
                  <a:srgbClr val="C00000"/>
                </a:solidFill>
                <a:latin typeface="Times Neue Roman"/>
              </a:rPr>
              <a:t>học</a:t>
            </a:r>
            <a:r>
              <a:rPr lang="en-US" sz="3600" b="1" dirty="0">
                <a:solidFill>
                  <a:srgbClr val="C00000"/>
                </a:solidFill>
                <a:latin typeface="Times Neue Roman"/>
              </a:rPr>
              <a:t> :</a:t>
            </a:r>
          </a:p>
          <a:p>
            <a:pPr>
              <a:lnSpc>
                <a:spcPts val="4704"/>
              </a:lnSpc>
            </a:pPr>
            <a:endParaRPr lang="en-US" sz="3600" dirty="0">
              <a:solidFill>
                <a:srgbClr val="C00000"/>
              </a:solidFill>
              <a:latin typeface="Times Neue Roman"/>
            </a:endParaRPr>
          </a:p>
        </p:txBody>
      </p:sp>
      <p:sp>
        <p:nvSpPr>
          <p:cNvPr id="12" name="TextBox 12"/>
          <p:cNvSpPr txBox="1"/>
          <p:nvPr/>
        </p:nvSpPr>
        <p:spPr>
          <a:xfrm>
            <a:off x="838200" y="1169703"/>
            <a:ext cx="14452820" cy="578172"/>
          </a:xfrm>
          <a:prstGeom prst="rect">
            <a:avLst/>
          </a:prstGeom>
        </p:spPr>
        <p:txBody>
          <a:bodyPr wrap="square" lIns="0" tIns="0" rIns="0" bIns="0" rtlCol="0" anchor="t">
            <a:spAutoFit/>
          </a:bodyPr>
          <a:lstStyle/>
          <a:p>
            <a:pPr>
              <a:lnSpc>
                <a:spcPts val="4759"/>
              </a:lnSpc>
            </a:pPr>
            <a:r>
              <a:rPr lang="en-US" sz="3600" dirty="0">
                <a:solidFill>
                  <a:srgbClr val="C00000"/>
                </a:solidFill>
                <a:latin typeface="Times Neue Roman"/>
              </a:rPr>
              <a:t>a. </a:t>
            </a:r>
            <a:r>
              <a:rPr lang="en-US" sz="3600" dirty="0" err="1">
                <a:solidFill>
                  <a:srgbClr val="C00000"/>
                </a:solidFill>
                <a:latin typeface="Times Neue Roman"/>
              </a:rPr>
              <a:t>Mô</a:t>
            </a:r>
            <a:r>
              <a:rPr lang="en-US" sz="3600" dirty="0">
                <a:solidFill>
                  <a:srgbClr val="C00000"/>
                </a:solidFill>
                <a:latin typeface="Times Neue Roman"/>
              </a:rPr>
              <a:t> </a:t>
            </a:r>
            <a:r>
              <a:rPr lang="en-US" sz="3600" dirty="0" err="1">
                <a:solidFill>
                  <a:srgbClr val="C00000"/>
                </a:solidFill>
                <a:latin typeface="Times Neue Roman"/>
              </a:rPr>
              <a:t>tả</a:t>
            </a:r>
            <a:r>
              <a:rPr lang="en-US" sz="3600" dirty="0">
                <a:solidFill>
                  <a:srgbClr val="C00000"/>
                </a:solidFill>
                <a:latin typeface="Times Neue Roman"/>
              </a:rPr>
              <a:t> </a:t>
            </a:r>
            <a:r>
              <a:rPr lang="en-US" sz="3600" dirty="0" err="1">
                <a:solidFill>
                  <a:srgbClr val="C00000"/>
                </a:solidFill>
                <a:latin typeface="Times Neue Roman"/>
              </a:rPr>
              <a:t>cấu</a:t>
            </a:r>
            <a:r>
              <a:rPr lang="en-US" sz="3600" dirty="0">
                <a:solidFill>
                  <a:srgbClr val="C00000"/>
                </a:solidFill>
                <a:latin typeface="Times Neue Roman"/>
              </a:rPr>
              <a:t> </a:t>
            </a:r>
            <a:r>
              <a:rPr lang="en-US" sz="3600" dirty="0" err="1">
                <a:solidFill>
                  <a:srgbClr val="C00000"/>
                </a:solidFill>
                <a:latin typeface="Times Neue Roman"/>
              </a:rPr>
              <a:t>tạo</a:t>
            </a:r>
            <a:r>
              <a:rPr lang="en-US" sz="3600" dirty="0">
                <a:solidFill>
                  <a:srgbClr val="C00000"/>
                </a:solidFill>
                <a:latin typeface="Times Neue Roman"/>
              </a:rPr>
              <a:t> </a:t>
            </a:r>
            <a:r>
              <a:rPr lang="en-US" sz="3600" dirty="0" err="1">
                <a:solidFill>
                  <a:srgbClr val="C00000"/>
                </a:solidFill>
                <a:latin typeface="Times Neue Roman"/>
              </a:rPr>
              <a:t>của</a:t>
            </a:r>
            <a:r>
              <a:rPr lang="en-US" sz="3600" dirty="0">
                <a:solidFill>
                  <a:srgbClr val="C00000"/>
                </a:solidFill>
                <a:latin typeface="Times Neue Roman"/>
              </a:rPr>
              <a:t> </a:t>
            </a:r>
            <a:r>
              <a:rPr lang="en-US" sz="3600" dirty="0" err="1">
                <a:solidFill>
                  <a:srgbClr val="C00000"/>
                </a:solidFill>
                <a:latin typeface="Times Neue Roman"/>
              </a:rPr>
              <a:t>bảng</a:t>
            </a:r>
            <a:r>
              <a:rPr lang="en-US" sz="3600" dirty="0">
                <a:solidFill>
                  <a:srgbClr val="C00000"/>
                </a:solidFill>
                <a:latin typeface="Times Neue Roman"/>
              </a:rPr>
              <a:t> </a:t>
            </a:r>
            <a:r>
              <a:rPr lang="en-US" sz="3600" dirty="0" err="1">
                <a:solidFill>
                  <a:srgbClr val="C00000"/>
                </a:solidFill>
                <a:latin typeface="Times Neue Roman"/>
              </a:rPr>
              <a:t>tuần</a:t>
            </a:r>
            <a:r>
              <a:rPr lang="en-US" sz="3600" dirty="0">
                <a:solidFill>
                  <a:srgbClr val="C00000"/>
                </a:solidFill>
                <a:latin typeface="Times Neue Roman"/>
              </a:rPr>
              <a:t> </a:t>
            </a:r>
            <a:r>
              <a:rPr lang="en-US" sz="3600" dirty="0" err="1">
                <a:solidFill>
                  <a:srgbClr val="C00000"/>
                </a:solidFill>
                <a:latin typeface="Times Neue Roman"/>
              </a:rPr>
              <a:t>hoàn</a:t>
            </a:r>
            <a:r>
              <a:rPr lang="en-US" sz="3600" dirty="0">
                <a:solidFill>
                  <a:srgbClr val="C00000"/>
                </a:solidFill>
                <a:latin typeface="Times Neue Roman"/>
              </a:rPr>
              <a:t> </a:t>
            </a:r>
            <a:r>
              <a:rPr lang="en-US" sz="3600" dirty="0" err="1">
                <a:solidFill>
                  <a:srgbClr val="C00000"/>
                </a:solidFill>
                <a:latin typeface="Times Neue Roman"/>
              </a:rPr>
              <a:t>các</a:t>
            </a:r>
            <a:r>
              <a:rPr lang="en-US" sz="3600" dirty="0">
                <a:solidFill>
                  <a:srgbClr val="C00000"/>
                </a:solidFill>
                <a:latin typeface="Times Neue Roman"/>
              </a:rPr>
              <a:t> </a:t>
            </a:r>
            <a:r>
              <a:rPr lang="en-US" sz="3600" dirty="0" err="1">
                <a:solidFill>
                  <a:srgbClr val="C00000"/>
                </a:solidFill>
                <a:latin typeface="Times Neue Roman"/>
              </a:rPr>
              <a:t>nguyên</a:t>
            </a:r>
            <a:r>
              <a:rPr lang="en-US" sz="3600" dirty="0">
                <a:solidFill>
                  <a:srgbClr val="C00000"/>
                </a:solidFill>
                <a:latin typeface="Times Neue Roman"/>
              </a:rPr>
              <a:t> </a:t>
            </a:r>
            <a:r>
              <a:rPr lang="en-US" sz="3600" dirty="0" err="1">
                <a:solidFill>
                  <a:srgbClr val="C00000"/>
                </a:solidFill>
                <a:latin typeface="Times Neue Roman"/>
              </a:rPr>
              <a:t>tố</a:t>
            </a:r>
            <a:r>
              <a:rPr lang="en-US" sz="3600" dirty="0">
                <a:solidFill>
                  <a:srgbClr val="C00000"/>
                </a:solidFill>
                <a:latin typeface="Times Neue Roman"/>
              </a:rPr>
              <a:t> </a:t>
            </a:r>
            <a:r>
              <a:rPr lang="en-US" sz="3600" dirty="0" err="1">
                <a:solidFill>
                  <a:srgbClr val="C00000"/>
                </a:solidFill>
                <a:latin typeface="Times Neue Roman"/>
              </a:rPr>
              <a:t>hóa</a:t>
            </a:r>
            <a:r>
              <a:rPr lang="en-US" sz="3600" dirty="0">
                <a:solidFill>
                  <a:srgbClr val="C00000"/>
                </a:solidFill>
                <a:latin typeface="Times Neue Roman"/>
              </a:rPr>
              <a:t> </a:t>
            </a:r>
            <a:r>
              <a:rPr lang="en-US" sz="3600" dirty="0" err="1">
                <a:solidFill>
                  <a:srgbClr val="C00000"/>
                </a:solidFill>
                <a:latin typeface="Times Neue Roman"/>
              </a:rPr>
              <a:t>học</a:t>
            </a:r>
            <a:endParaRPr lang="en-US" sz="3600" dirty="0">
              <a:solidFill>
                <a:srgbClr val="C00000"/>
              </a:solidFill>
              <a:latin typeface="Times Neue Roman"/>
            </a:endParaRPr>
          </a:p>
        </p:txBody>
      </p:sp>
      <p:sp>
        <p:nvSpPr>
          <p:cNvPr id="13" name="TextBox 13"/>
          <p:cNvSpPr txBox="1"/>
          <p:nvPr/>
        </p:nvSpPr>
        <p:spPr>
          <a:xfrm>
            <a:off x="859971" y="1974339"/>
            <a:ext cx="16021539" cy="578172"/>
          </a:xfrm>
          <a:prstGeom prst="rect">
            <a:avLst/>
          </a:prstGeom>
        </p:spPr>
        <p:txBody>
          <a:bodyPr wrap="square" lIns="0" tIns="0" rIns="0" bIns="0" rtlCol="0" anchor="t">
            <a:spAutoFit/>
          </a:bodyPr>
          <a:lstStyle/>
          <a:p>
            <a:pPr>
              <a:lnSpc>
                <a:spcPts val="4759"/>
              </a:lnSpc>
            </a:pPr>
            <a:r>
              <a:rPr lang="en-US" sz="3600" dirty="0" err="1">
                <a:latin typeface="Times Neue Roman"/>
              </a:rPr>
              <a:t>Quan</a:t>
            </a:r>
            <a:r>
              <a:rPr lang="en-US" sz="3600" dirty="0">
                <a:latin typeface="Times Neue Roman"/>
              </a:rPr>
              <a:t> </a:t>
            </a:r>
            <a:r>
              <a:rPr lang="en-US" sz="3600" dirty="0" err="1">
                <a:latin typeface="Times Neue Roman"/>
              </a:rPr>
              <a:t>sát</a:t>
            </a:r>
            <a:r>
              <a:rPr lang="en-US" sz="3600" dirty="0">
                <a:latin typeface="Times Neue Roman"/>
              </a:rPr>
              <a:t> </a:t>
            </a:r>
            <a:r>
              <a:rPr lang="en-US" sz="3600" dirty="0" err="1">
                <a:latin typeface="Times Neue Roman"/>
              </a:rPr>
              <a:t>bảng</a:t>
            </a:r>
            <a:r>
              <a:rPr lang="en-US" sz="3600" dirty="0">
                <a:latin typeface="Times Neue Roman"/>
              </a:rPr>
              <a:t> </a:t>
            </a:r>
            <a:r>
              <a:rPr lang="en-US" sz="3600" dirty="0" err="1">
                <a:latin typeface="Times Neue Roman"/>
              </a:rPr>
              <a:t>tuần</a:t>
            </a:r>
            <a:r>
              <a:rPr lang="en-US" sz="3600" dirty="0">
                <a:latin typeface="Times Neue Roman"/>
              </a:rPr>
              <a:t> </a:t>
            </a:r>
            <a:r>
              <a:rPr lang="en-US" sz="3600" dirty="0" err="1">
                <a:latin typeface="Times Neue Roman"/>
              </a:rPr>
              <a:t>hoàn</a:t>
            </a:r>
            <a:r>
              <a:rPr lang="en-US" sz="3600" dirty="0">
                <a:latin typeface="Times Neue Roman"/>
              </a:rPr>
              <a:t> </a:t>
            </a:r>
            <a:r>
              <a:rPr lang="en-US" sz="3600" dirty="0" err="1">
                <a:latin typeface="Times Neue Roman"/>
              </a:rPr>
              <a:t>các</a:t>
            </a:r>
            <a:r>
              <a:rPr lang="en-US" sz="3600" dirty="0">
                <a:latin typeface="Times Neue Roman"/>
              </a:rPr>
              <a:t> </a:t>
            </a:r>
            <a:r>
              <a:rPr lang="en-US" sz="3600" dirty="0" err="1">
                <a:latin typeface="Times Neue Roman"/>
              </a:rPr>
              <a:t>nguyên</a:t>
            </a:r>
            <a:r>
              <a:rPr lang="en-US" sz="3600" dirty="0">
                <a:latin typeface="Times Neue Roman"/>
              </a:rPr>
              <a:t> </a:t>
            </a:r>
            <a:r>
              <a:rPr lang="en-US" sz="3600" dirty="0" err="1">
                <a:latin typeface="Times Neue Roman"/>
              </a:rPr>
              <a:t>tố</a:t>
            </a:r>
            <a:r>
              <a:rPr lang="en-US" sz="3600" dirty="0">
                <a:latin typeface="Times Neue Roman"/>
              </a:rPr>
              <a:t> </a:t>
            </a:r>
            <a:r>
              <a:rPr lang="en-US" sz="3600" dirty="0" err="1">
                <a:latin typeface="Times Neue Roman"/>
              </a:rPr>
              <a:t>hóa</a:t>
            </a:r>
            <a:r>
              <a:rPr lang="en-US" sz="3600" dirty="0">
                <a:latin typeface="Times Neue Roman"/>
              </a:rPr>
              <a:t> </a:t>
            </a:r>
            <a:r>
              <a:rPr lang="en-US" sz="3600" dirty="0" err="1">
                <a:latin typeface="Times Neue Roman"/>
              </a:rPr>
              <a:t>học</a:t>
            </a:r>
            <a:r>
              <a:rPr lang="en-US" sz="3600" dirty="0">
                <a:latin typeface="Times Neue Roman"/>
              </a:rPr>
              <a:t> </a:t>
            </a:r>
            <a:r>
              <a:rPr lang="en-US" sz="3600" dirty="0" err="1">
                <a:latin typeface="Times Neue Roman"/>
              </a:rPr>
              <a:t>cho</a:t>
            </a:r>
            <a:r>
              <a:rPr lang="en-US" sz="3600" dirty="0">
                <a:latin typeface="Times Neue Roman"/>
              </a:rPr>
              <a:t> </a:t>
            </a:r>
            <a:r>
              <a:rPr lang="en-US" sz="3600" dirty="0" err="1">
                <a:latin typeface="Times Neue Roman"/>
              </a:rPr>
              <a:t>biết</a:t>
            </a:r>
            <a:r>
              <a:rPr lang="en-US" sz="3600" dirty="0">
                <a:latin typeface="Times Neue Roman"/>
              </a:rPr>
              <a:t> </a:t>
            </a:r>
            <a:r>
              <a:rPr lang="en-US" sz="3600" dirty="0" err="1">
                <a:latin typeface="Times Neue Roman"/>
              </a:rPr>
              <a:t>cấu</a:t>
            </a:r>
            <a:r>
              <a:rPr lang="en-US" sz="3600" dirty="0">
                <a:latin typeface="Times Neue Roman"/>
              </a:rPr>
              <a:t> </a:t>
            </a:r>
            <a:r>
              <a:rPr lang="en-US" sz="3600" dirty="0" err="1">
                <a:latin typeface="Times Neue Roman"/>
              </a:rPr>
              <a:t>tạo</a:t>
            </a:r>
            <a:r>
              <a:rPr lang="en-US" sz="3600" dirty="0">
                <a:latin typeface="Times Neue Roman"/>
              </a:rPr>
              <a:t> </a:t>
            </a:r>
            <a:r>
              <a:rPr lang="en-US" sz="3600" dirty="0" err="1">
                <a:latin typeface="Times Neue Roman"/>
              </a:rPr>
              <a:t>của</a:t>
            </a:r>
            <a:r>
              <a:rPr lang="en-US" sz="3600" dirty="0">
                <a:latin typeface="Times Neue Roman"/>
              </a:rPr>
              <a:t> </a:t>
            </a:r>
            <a:r>
              <a:rPr lang="en-US" sz="3600" dirty="0" err="1">
                <a:latin typeface="Times Neue Roman"/>
              </a:rPr>
              <a:t>bảng</a:t>
            </a:r>
            <a:r>
              <a:rPr lang="en-US" sz="3600" dirty="0">
                <a:latin typeface="Times Neue Roman"/>
              </a:rPr>
              <a:t> </a:t>
            </a:r>
            <a:r>
              <a:rPr lang="en-US" sz="3600" dirty="0" err="1">
                <a:latin typeface="Times Neue Roman"/>
              </a:rPr>
              <a:t>như</a:t>
            </a:r>
            <a:r>
              <a:rPr lang="en-US" sz="3600" dirty="0">
                <a:latin typeface="Times Neue Roman"/>
              </a:rPr>
              <a:t> </a:t>
            </a:r>
            <a:r>
              <a:rPr lang="en-US" sz="3600" dirty="0" err="1">
                <a:latin typeface="Times Neue Roman"/>
              </a:rPr>
              <a:t>thế</a:t>
            </a:r>
            <a:r>
              <a:rPr lang="en-US" sz="3600" dirty="0">
                <a:latin typeface="Times Neue Roman"/>
              </a:rPr>
              <a:t> </a:t>
            </a:r>
            <a:r>
              <a:rPr lang="en-US" sz="3600" dirty="0" err="1">
                <a:latin typeface="Times Neue Roman"/>
              </a:rPr>
              <a:t>nào</a:t>
            </a:r>
            <a:r>
              <a:rPr lang="en-US" sz="3600" dirty="0">
                <a:latin typeface="Times Neue Roman"/>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570</TotalTime>
  <Words>4208</Words>
  <Application>Microsoft Office PowerPoint</Application>
  <PresentationFormat>Custom</PresentationFormat>
  <Paragraphs>415</Paragraphs>
  <Slides>50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TeXGyreAdventor</vt:lpstr>
      <vt:lpstr>Arial</vt:lpstr>
      <vt:lpstr>Times New Roman</vt:lpstr>
      <vt:lpstr>Noto Sans</vt:lpstr>
      <vt:lpstr>Arial</vt:lpstr>
      <vt:lpstr>Calibri</vt:lpstr>
      <vt:lpstr>Times Neue Roman</vt:lpstr>
      <vt:lpstr>Times Neue Roman Bold</vt:lpstr>
      <vt:lpstr>Office Theme</vt:lpstr>
      <vt:lpstr>KHOA HỌC TỰ NHIÊN 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Sử dụng bảng tuần hoàn, hãy xác định vị trí (số thứ tự, chu kì, nhóm) của các nguyên tố có tên trong Hình 4.7 </vt:lpstr>
      <vt:lpstr>PowerPoint Presentation</vt:lpstr>
      <vt:lpstr>PowerPoint Presentation</vt:lpstr>
      <vt:lpstr>PowerPoint Presentation</vt:lpstr>
      <vt:lpstr>PowerPoint Presentation</vt:lpstr>
      <vt:lpstr>PowerPoint Presentation</vt:lpstr>
      <vt:lpstr>5.Các nguyên tố khí hiếm </vt:lpstr>
      <vt:lpstr>1. Sử dụng bảng tuần hoàn, hãy xác định vị trí (số thứ tự, chu kì, nhóm) của khí hiếm neon. </vt:lpstr>
      <vt:lpstr>PowerPoint Presentation</vt:lpstr>
      <vt:lpstr>PowerPoint Presentation</vt:lpstr>
      <vt:lpstr>PowerPoint Presentation</vt:lpstr>
      <vt:lpstr>PowerPoint Presentation</vt:lpstr>
      <vt:lpstr>PowerPoint Presentation</vt:lpstr>
      <vt:lpstr>PowerPoint Presentation</vt:lpstr>
      <vt:lpstr>PHIẾU HỌC TẬP BÀI 4. SƠ LƯỢC VẼ BẢNG TUÂN HOÀN CÁC NGUYÊN TỐ HOÁ HỌC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4 : SƠ LƯỢC BẢNG TUẦN HOÀN CÁC NTHH</dc:title>
  <dc:creator>Administrator</dc:creator>
  <cp:lastModifiedBy>user</cp:lastModifiedBy>
  <cp:revision>61</cp:revision>
  <dcterms:created xsi:type="dcterms:W3CDTF">2006-08-16T00:00:00Z</dcterms:created>
  <dcterms:modified xsi:type="dcterms:W3CDTF">2024-07-29T09:19:55Z</dcterms:modified>
  <dc:identifier>DAFGF1rHFas</dc:identifier>
</cp:coreProperties>
</file>