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66" r:id="rId5"/>
    <p:sldId id="267" r:id="rId6"/>
    <p:sldId id="260" r:id="rId7"/>
    <p:sldId id="271" r:id="rId8"/>
    <p:sldId id="261" r:id="rId9"/>
    <p:sldId id="274" r:id="rId10"/>
    <p:sldId id="275" r:id="rId11"/>
    <p:sldId id="276" r:id="rId12"/>
    <p:sldId id="277" r:id="rId13"/>
    <p:sldId id="278" r:id="rId14"/>
    <p:sldId id="279" r:id="rId15"/>
    <p:sldId id="262" r:id="rId16"/>
    <p:sldId id="280"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4" autoAdjust="0"/>
    <p:restoredTop sz="94660"/>
  </p:normalViewPr>
  <p:slideViewPr>
    <p:cSldViewPr>
      <p:cViewPr>
        <p:scale>
          <a:sx n="63" d="100"/>
          <a:sy n="63" d="100"/>
        </p:scale>
        <p:origin x="-1997" y="-48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1644D-413E-47EC-A79C-6F840028EF10}" type="datetimeFigureOut">
              <a:rPr lang="en-US" smtClean="0"/>
              <a:t>1/23/2024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DE3C4-2DBB-4D79-BCEB-8D125DC64EE0}" type="slidenum">
              <a:rPr lang="en-US" smtClean="0"/>
              <a:t>‹#›</a:t>
            </a:fld>
            <a:endParaRPr lang="en-US"/>
          </a:p>
        </p:txBody>
      </p:sp>
    </p:spTree>
    <p:extLst>
      <p:ext uri="{BB962C8B-B14F-4D97-AF65-F5344CB8AC3E}">
        <p14:creationId xmlns:p14="http://schemas.microsoft.com/office/powerpoint/2010/main" val="188430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2"/>
          <p:cNvSpPr txBox="1">
            <a:spLocks noGrp="1" noRot="1" noChangeAspect="1" noChangeArrowheads="1" noTextEdit="1"/>
          </p:cNvSpPr>
          <p:nvPr>
            <p:ph type="sldImg"/>
          </p:nvPr>
        </p:nvSpPr>
        <p:spPr>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7988D6-CB4C-4C44-AFA1-6146B8E250C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A9C1-4746-4391-8AB4-EE67576A5713}"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988D6-CB4C-4C44-AFA1-6146B8E250C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988D6-CB4C-4C44-AFA1-6146B8E250C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A60E9C67-14A1-4471-975A-48773B28EC94}" type="slidenum">
              <a:rPr lang="en-US"/>
              <a:pPr>
                <a:defRPr/>
              </a:pPr>
              <a:t>‹#›</a:t>
            </a:fld>
            <a:endParaRPr lang="en-US"/>
          </a:p>
        </p:txBody>
      </p:sp>
    </p:spTree>
    <p:extLst>
      <p:ext uri="{BB962C8B-B14F-4D97-AF65-F5344CB8AC3E}">
        <p14:creationId xmlns:p14="http://schemas.microsoft.com/office/powerpoint/2010/main" val="355432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7988D6-CB4C-4C44-AFA1-6146B8E250C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A9C1-4746-4391-8AB4-EE67576A571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988D6-CB4C-4C44-AFA1-6146B8E250C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C7988D6-CB4C-4C44-AFA1-6146B8E250C7}"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DA9C1-4746-4391-8AB4-EE67576A571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7988D6-CB4C-4C44-AFA1-6146B8E250C7}"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DA9C1-4746-4391-8AB4-EE67576A571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7988D6-CB4C-4C44-AFA1-6146B8E250C7}"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988D6-CB4C-4C44-AFA1-6146B8E250C7}"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988D6-CB4C-4C44-AFA1-6146B8E250C7}"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988D6-CB4C-4C44-AFA1-6146B8E250C7}"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DA9C1-4746-4391-8AB4-EE67576A5713}"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C7988D6-CB4C-4C44-AFA1-6146B8E250C7}" type="datetimeFigureOut">
              <a:rPr lang="en-US" smtClean="0"/>
              <a:t>1/23/2024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1EDA9C1-4746-4391-8AB4-EE67576A57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628" y="1872974"/>
            <a:ext cx="7722744" cy="3416320"/>
          </a:xfrm>
          <a:prstGeom prst="rect">
            <a:avLst/>
          </a:prstGeom>
          <a:noFill/>
        </p:spPr>
        <p:txBody>
          <a:bodyPr wrap="square" lIns="91440" tIns="45720" rIns="91440" bIns="45720">
            <a:prstTxWarp prst="textInflate">
              <a:avLst/>
            </a:prstTxWarp>
            <a:spAutoFit/>
          </a:bodyPr>
          <a:lstStyle/>
          <a:p>
            <a:pPr algn="ctr"/>
            <a:r>
              <a:rPr lang="en-US" sz="5400" b="1" kern="10" dirty="0">
                <a:solidFill>
                  <a:srgbClr val="0000FF"/>
                </a:solidFill>
                <a:effectLst>
                  <a:outerShdw dist="35921" dir="2700000" algn="ctr" rotWithShape="0">
                    <a:srgbClr val="990000"/>
                  </a:outerShdw>
                </a:effectLst>
                <a:latin typeface="Times New Roman"/>
                <a:cs typeface="Times New Roman"/>
              </a:rPr>
              <a:t>CUỘC VẬN ĐỘNG DÂN CHỦ </a:t>
            </a:r>
          </a:p>
          <a:p>
            <a:pPr algn="ctr"/>
            <a:r>
              <a:rPr lang="en-US" sz="5400" b="1" kern="10" dirty="0">
                <a:solidFill>
                  <a:srgbClr val="0000FF"/>
                </a:solidFill>
                <a:effectLst>
                  <a:outerShdw dist="35921" dir="2700000" algn="ctr" rotWithShape="0">
                    <a:srgbClr val="990000"/>
                  </a:outerShdw>
                </a:effectLst>
                <a:latin typeface="Times New Roman"/>
                <a:cs typeface="Times New Roman"/>
              </a:rPr>
              <a:t>TRONG NHỮNG NĂM 1936 - 1939</a:t>
            </a:r>
          </a:p>
        </p:txBody>
      </p:sp>
      <p:sp>
        <p:nvSpPr>
          <p:cNvPr id="5" name="TextBox 4"/>
          <p:cNvSpPr txBox="1"/>
          <p:nvPr/>
        </p:nvSpPr>
        <p:spPr>
          <a:xfrm>
            <a:off x="1295400" y="838200"/>
            <a:ext cx="6629400" cy="769441"/>
          </a:xfrm>
          <a:prstGeom prst="rect">
            <a:avLst/>
          </a:prstGeom>
          <a:noFill/>
        </p:spPr>
        <p:txBody>
          <a:bodyPr wrap="square" rtlCol="0">
            <a:spAutoFit/>
          </a:bodyPr>
          <a:lstStyle/>
          <a:p>
            <a:pPr algn="ctr"/>
            <a:r>
              <a:rPr lang="en-US" sz="4400" b="1" dirty="0" err="1" smtClean="0">
                <a:solidFill>
                  <a:srgbClr val="FF0000"/>
                </a:solidFill>
                <a:latin typeface="Times New Roman" pitchFamily="18" charset="0"/>
                <a:cs typeface="Times New Roman" pitchFamily="18" charset="0"/>
              </a:rPr>
              <a:t>Tiết</a:t>
            </a:r>
            <a:r>
              <a:rPr lang="en-US" sz="4400" b="1" dirty="0" smtClean="0">
                <a:solidFill>
                  <a:srgbClr val="FF0000"/>
                </a:solidFill>
                <a:latin typeface="Times New Roman" pitchFamily="18" charset="0"/>
                <a:cs typeface="Times New Roman" pitchFamily="18" charset="0"/>
              </a:rPr>
              <a:t> 24 – </a:t>
            </a:r>
            <a:r>
              <a:rPr lang="en-US" sz="4400" b="1" dirty="0" err="1" smtClean="0">
                <a:solidFill>
                  <a:srgbClr val="FF0000"/>
                </a:solidFill>
                <a:latin typeface="Times New Roman" pitchFamily="18" charset="0"/>
                <a:cs typeface="Times New Roman" pitchFamily="18" charset="0"/>
              </a:rPr>
              <a:t>Bài</a:t>
            </a:r>
            <a:r>
              <a:rPr lang="en-US" sz="4400" b="1" dirty="0" smtClean="0">
                <a:solidFill>
                  <a:srgbClr val="FF0000"/>
                </a:solidFill>
                <a:latin typeface="Times New Roman" pitchFamily="18" charset="0"/>
                <a:cs typeface="Times New Roman" pitchFamily="18" charset="0"/>
              </a:rPr>
              <a:t> 20:</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60343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990600"/>
            <a:ext cx="9144000" cy="838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II. Mặt trận dân chủ Đông Dương và phong trào dấu tranh đòi tự do, dân chủ.</a:t>
            </a:r>
          </a:p>
        </p:txBody>
      </p:sp>
      <p:sp>
        <p:nvSpPr>
          <p:cNvPr id="6" name="Rectangle 5"/>
          <p:cNvSpPr>
            <a:spLocks noChangeArrowheads="1"/>
          </p:cNvSpPr>
          <p:nvPr/>
        </p:nvSpPr>
        <p:spPr bwMode="auto">
          <a:xfrm>
            <a:off x="0" y="1828800"/>
            <a:ext cx="9144000" cy="6096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1. Chủ trương của Đảng:</a:t>
            </a:r>
          </a:p>
        </p:txBody>
      </p:sp>
      <p:sp>
        <p:nvSpPr>
          <p:cNvPr id="11" name="Rectangle 10"/>
          <p:cNvSpPr>
            <a:spLocks noChangeArrowheads="1"/>
          </p:cNvSpPr>
          <p:nvPr/>
        </p:nvSpPr>
        <p:spPr bwMode="auto">
          <a:xfrm>
            <a:off x="413657" y="3657600"/>
            <a:ext cx="8001000" cy="1219200"/>
          </a:xfrm>
          <a:prstGeom prst="rect">
            <a:avLst/>
          </a:prstGeom>
          <a:noFill/>
          <a:ln w="9525">
            <a:noFill/>
            <a:miter lim="800000"/>
            <a:headEnd/>
            <a:tailEnd/>
          </a:ln>
          <a:effectLst/>
        </p:spPr>
        <p:txBody>
          <a:bodyPr anchor="ctr"/>
          <a:lstStyle/>
          <a:p>
            <a:pPr algn="ctr"/>
            <a:r>
              <a:rPr lang="en-US" sz="2800" b="1">
                <a:solidFill>
                  <a:srgbClr val="C00000"/>
                </a:solidFill>
                <a:latin typeface="Times New Roman" pitchFamily="18" charset="0"/>
              </a:rPr>
              <a:t>Các em có suy nghĩ và nhận xét gì về chủ trương mà Đảng Công sản Đông Dương đã đề ra trong giai đoạn 1936 - 1939?</a:t>
            </a:r>
          </a:p>
        </p:txBody>
      </p:sp>
      <p:sp>
        <p:nvSpPr>
          <p:cNvPr id="2" name="Rectangle 7">
            <a:extLst>
              <a:ext uri="{FF2B5EF4-FFF2-40B4-BE49-F238E27FC236}">
                <a16:creationId xmlns:a16="http://schemas.microsoft.com/office/drawing/2014/main" xmlns="" id="{C7F8F8FE-30F9-A74A-9300-1A95F9178499}"/>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lvl="0"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dirty="0" err="1">
                <a:solidFill>
                  <a:srgbClr val="0000FF"/>
                </a:solidFill>
                <a:latin typeface="Times New Roman" pitchFamily="18" charset="0"/>
                <a:cs typeface="Times New Roman" pitchFamily="18" charset="0"/>
              </a:rPr>
              <a:t>Bài</a:t>
            </a:r>
            <a:r>
              <a:rPr lang="en-US" sz="2400" b="1" u="sng" dirty="0">
                <a:solidFill>
                  <a:srgbClr val="0000FF"/>
                </a:solidFill>
                <a:latin typeface="Times New Roman" pitchFamily="18" charset="0"/>
                <a:cs typeface="Times New Roman" pitchFamily="18" charset="0"/>
              </a:rPr>
              <a:t> </a:t>
            </a:r>
            <a:r>
              <a:rPr lang="en-US" sz="2400" b="1" u="sng" dirty="0" smtClean="0">
                <a:solidFill>
                  <a:srgbClr val="0000FF"/>
                </a:solidFill>
                <a:latin typeface="Times New Roman" pitchFamily="18" charset="0"/>
                <a:cs typeface="Times New Roman" pitchFamily="18" charset="0"/>
              </a:rPr>
              <a:t>20 </a:t>
            </a:r>
            <a:r>
              <a:rPr lang="en-US" sz="2400" b="1" u="sng" dirty="0" err="1">
                <a:solidFill>
                  <a:srgbClr val="0000FF"/>
                </a:solidFill>
                <a:latin typeface="Times New Roman" pitchFamily="18" charset="0"/>
                <a:cs typeface="Times New Roman" pitchFamily="18" charset="0"/>
              </a:rPr>
              <a:t>Tiết</a:t>
            </a:r>
            <a:r>
              <a:rPr lang="en-US" sz="2400" b="1" u="sng" dirty="0">
                <a:solidFill>
                  <a:srgbClr val="0000FF"/>
                </a:solidFill>
                <a:latin typeface="Times New Roman" pitchFamily="18" charset="0"/>
                <a:cs typeface="Times New Roman" pitchFamily="18" charset="0"/>
              </a:rPr>
              <a:t> 24</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dirty="0" smtClean="0">
                <a:solidFill>
                  <a:srgbClr val="002060"/>
                </a:solidFill>
                <a:latin typeface="Times New Roman" pitchFamily="18" charset="0"/>
                <a:cs typeface="Times New Roman" pitchFamily="18" charset="0"/>
              </a:rPr>
              <a:t>CUỘC </a:t>
            </a:r>
            <a:r>
              <a:rPr lang="en-US" sz="2400" b="1" dirty="0">
                <a:solidFill>
                  <a:srgbClr val="002060"/>
                </a:solidFill>
                <a:latin typeface="Times New Roman" pitchFamily="18" charset="0"/>
                <a:cs typeface="Times New Roman" pitchFamily="18" charset="0"/>
              </a:rPr>
              <a:t>VẬN ĐỘNG DÂN CHỦ TRONG NHỮNG NĂM 1936-1939</a:t>
            </a:r>
          </a:p>
        </p:txBody>
      </p:sp>
    </p:spTree>
    <p:extLst>
      <p:ext uri="{BB962C8B-B14F-4D97-AF65-F5344CB8AC3E}">
        <p14:creationId xmlns:p14="http://schemas.microsoft.com/office/powerpoint/2010/main" val="71945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990600"/>
            <a:ext cx="9144000" cy="838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II. Mặt trận dân chủ Đông Dương và phong trào dấu tranh đòi tự do, dân chủ.</a:t>
            </a:r>
          </a:p>
        </p:txBody>
      </p:sp>
      <p:sp>
        <p:nvSpPr>
          <p:cNvPr id="6" name="Rectangle 5"/>
          <p:cNvSpPr>
            <a:spLocks noChangeArrowheads="1"/>
          </p:cNvSpPr>
          <p:nvPr/>
        </p:nvSpPr>
        <p:spPr bwMode="auto">
          <a:xfrm>
            <a:off x="0" y="1828800"/>
            <a:ext cx="9144000" cy="609600"/>
          </a:xfrm>
          <a:prstGeom prst="rect">
            <a:avLst/>
          </a:prstGeom>
          <a:noFill/>
          <a:ln w="9525">
            <a:noFill/>
            <a:miter lim="800000"/>
            <a:headEnd/>
            <a:tailEnd/>
          </a:ln>
          <a:effectLst/>
        </p:spPr>
        <p:txBody>
          <a:bodyPr anchor="ctr"/>
          <a:lstStyle/>
          <a:p>
            <a:r>
              <a:rPr lang="en-US" sz="3000" b="1" dirty="0">
                <a:solidFill>
                  <a:srgbClr val="0000FF"/>
                </a:solidFill>
                <a:latin typeface="Times New Roman" pitchFamily="18" charset="0"/>
              </a:rPr>
              <a:t>2. </a:t>
            </a:r>
            <a:r>
              <a:rPr lang="en-US" sz="3000" b="1" dirty="0" err="1">
                <a:solidFill>
                  <a:srgbClr val="0000FF"/>
                </a:solidFill>
                <a:latin typeface="Times New Roman" pitchFamily="18" charset="0"/>
              </a:rPr>
              <a:t>Các</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phong</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trào</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tiêu</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biểu</a:t>
            </a:r>
            <a:r>
              <a:rPr lang="en-US" sz="3000" b="1" dirty="0">
                <a:solidFill>
                  <a:srgbClr val="0000FF"/>
                </a:solidFill>
                <a:latin typeface="Times New Roman" pitchFamily="18" charset="0"/>
              </a:rPr>
              <a:t>:</a:t>
            </a:r>
          </a:p>
        </p:txBody>
      </p:sp>
      <p:sp>
        <p:nvSpPr>
          <p:cNvPr id="7" name="Rectangle 6"/>
          <p:cNvSpPr>
            <a:spLocks noChangeArrowheads="1"/>
          </p:cNvSpPr>
          <p:nvPr/>
        </p:nvSpPr>
        <p:spPr bwMode="auto">
          <a:xfrm>
            <a:off x="0" y="2438400"/>
            <a:ext cx="9144000" cy="609600"/>
          </a:xfrm>
          <a:prstGeom prst="rect">
            <a:avLst/>
          </a:prstGeom>
          <a:noFill/>
          <a:ln w="9525">
            <a:noFill/>
            <a:miter lim="800000"/>
            <a:headEnd/>
            <a:tailEnd/>
          </a:ln>
          <a:effectLst/>
        </p:spPr>
        <p:txBody>
          <a:bodyPr anchor="ctr"/>
          <a:lstStyle/>
          <a:p>
            <a:r>
              <a:rPr lang="en-US" sz="3000" dirty="0">
                <a:solidFill>
                  <a:srgbClr val="0000FF"/>
                </a:solidFill>
                <a:latin typeface="Times New Roman" pitchFamily="18" charset="0"/>
              </a:rPr>
              <a:t>- </a:t>
            </a:r>
            <a:r>
              <a:rPr lang="en-US" sz="3000" dirty="0" err="1">
                <a:solidFill>
                  <a:srgbClr val="0000FF"/>
                </a:solidFill>
                <a:latin typeface="Times New Roman" pitchFamily="18" charset="0"/>
              </a:rPr>
              <a:t>Tháng</a:t>
            </a:r>
            <a:r>
              <a:rPr lang="en-US" sz="3000" dirty="0">
                <a:solidFill>
                  <a:srgbClr val="0000FF"/>
                </a:solidFill>
                <a:latin typeface="Times New Roman" pitchFamily="18" charset="0"/>
              </a:rPr>
              <a:t> 8/1936 </a:t>
            </a:r>
            <a:r>
              <a:rPr lang="en-US" sz="3000" dirty="0" err="1">
                <a:solidFill>
                  <a:srgbClr val="0000FF"/>
                </a:solidFill>
                <a:latin typeface="Times New Roman" pitchFamily="18" charset="0"/>
              </a:rPr>
              <a:t>Phong</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trào</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Đông</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Dương</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đại</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hội</a:t>
            </a:r>
            <a:r>
              <a:rPr lang="en-US" sz="3000" dirty="0">
                <a:solidFill>
                  <a:srgbClr val="0000FF"/>
                </a:solidFill>
                <a:latin typeface="Times New Roman" pitchFamily="18" charset="0"/>
              </a:rPr>
              <a:t>.</a:t>
            </a:r>
          </a:p>
        </p:txBody>
      </p:sp>
      <p:sp>
        <p:nvSpPr>
          <p:cNvPr id="9" name="Rectangle 8"/>
          <p:cNvSpPr>
            <a:spLocks noChangeArrowheads="1"/>
          </p:cNvSpPr>
          <p:nvPr/>
        </p:nvSpPr>
        <p:spPr bwMode="auto">
          <a:xfrm>
            <a:off x="0" y="3418114"/>
            <a:ext cx="9144000" cy="762000"/>
          </a:xfrm>
          <a:prstGeom prst="rect">
            <a:avLst/>
          </a:prstGeom>
          <a:noFill/>
          <a:ln w="9525">
            <a:noFill/>
            <a:miter lim="800000"/>
            <a:headEnd/>
            <a:tailEnd/>
          </a:ln>
          <a:effectLst/>
        </p:spPr>
        <p:txBody>
          <a:bodyPr anchor="ctr"/>
          <a:lstStyle/>
          <a:p>
            <a:r>
              <a:rPr lang="en-US" sz="3000" dirty="0">
                <a:solidFill>
                  <a:srgbClr val="0000FF"/>
                </a:solidFill>
                <a:latin typeface="Times New Roman" pitchFamily="18" charset="0"/>
              </a:rPr>
              <a:t>- 1937 </a:t>
            </a:r>
            <a:r>
              <a:rPr lang="en-US" sz="3000" dirty="0" err="1">
                <a:solidFill>
                  <a:srgbClr val="0000FF"/>
                </a:solidFill>
                <a:latin typeface="Times New Roman" pitchFamily="18" charset="0"/>
              </a:rPr>
              <a:t>Phong</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trào</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đoán</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phái</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viên</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chính</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phủ</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Pháp</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và</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toàn</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quyền</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mới</a:t>
            </a:r>
            <a:r>
              <a:rPr lang="en-US" sz="3000" dirty="0">
                <a:solidFill>
                  <a:srgbClr val="0000FF"/>
                </a:solidFill>
                <a:latin typeface="Times New Roman" pitchFamily="18" charset="0"/>
              </a:rPr>
              <a:t>.</a:t>
            </a:r>
          </a:p>
        </p:txBody>
      </p:sp>
      <p:sp>
        <p:nvSpPr>
          <p:cNvPr id="10" name="Rectangle 9"/>
          <p:cNvSpPr>
            <a:spLocks noChangeArrowheads="1"/>
          </p:cNvSpPr>
          <p:nvPr/>
        </p:nvSpPr>
        <p:spPr bwMode="auto">
          <a:xfrm>
            <a:off x="0" y="4299857"/>
            <a:ext cx="9144000" cy="762000"/>
          </a:xfrm>
          <a:prstGeom prst="rect">
            <a:avLst/>
          </a:prstGeom>
          <a:noFill/>
          <a:ln w="9525">
            <a:noFill/>
            <a:miter lim="800000"/>
            <a:headEnd/>
            <a:tailEnd/>
          </a:ln>
          <a:effectLst/>
        </p:spPr>
        <p:txBody>
          <a:bodyPr anchor="ctr"/>
          <a:lstStyle/>
          <a:p>
            <a:r>
              <a:rPr lang="en-US" sz="3000">
                <a:solidFill>
                  <a:srgbClr val="0000FF"/>
                </a:solidFill>
                <a:latin typeface="Times New Roman" pitchFamily="18" charset="0"/>
              </a:rPr>
              <a:t>- 01/5/1938 Cuộc mítting tại khu đấu xảo (Hà Nội).</a:t>
            </a:r>
          </a:p>
        </p:txBody>
      </p:sp>
      <p:sp>
        <p:nvSpPr>
          <p:cNvPr id="2" name="Rectangle 7">
            <a:extLst>
              <a:ext uri="{FF2B5EF4-FFF2-40B4-BE49-F238E27FC236}">
                <a16:creationId xmlns:a16="http://schemas.microsoft.com/office/drawing/2014/main" xmlns="" id="{73D8DF3E-55D3-D94F-9C9F-BD6EEE334FF1}"/>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lvl="0"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dirty="0" err="1">
                <a:solidFill>
                  <a:srgbClr val="0000FF"/>
                </a:solidFill>
                <a:latin typeface="Times New Roman" pitchFamily="18" charset="0"/>
                <a:cs typeface="Times New Roman" pitchFamily="18" charset="0"/>
              </a:rPr>
              <a:t>Bài</a:t>
            </a:r>
            <a:r>
              <a:rPr lang="en-US" sz="2400" b="1" u="sng" dirty="0">
                <a:solidFill>
                  <a:srgbClr val="0000FF"/>
                </a:solidFill>
                <a:latin typeface="Times New Roman" pitchFamily="18" charset="0"/>
                <a:cs typeface="Times New Roman" pitchFamily="18" charset="0"/>
              </a:rPr>
              <a:t> </a:t>
            </a:r>
            <a:r>
              <a:rPr lang="en-US" sz="2400" b="1" u="sng" dirty="0" smtClean="0">
                <a:solidFill>
                  <a:srgbClr val="0000FF"/>
                </a:solidFill>
                <a:latin typeface="Times New Roman" pitchFamily="18" charset="0"/>
                <a:cs typeface="Times New Roman" pitchFamily="18" charset="0"/>
              </a:rPr>
              <a:t>20 </a:t>
            </a:r>
            <a:r>
              <a:rPr lang="en-US" sz="2400" b="1" u="sng" dirty="0" err="1">
                <a:solidFill>
                  <a:srgbClr val="0000FF"/>
                </a:solidFill>
                <a:latin typeface="Times New Roman" pitchFamily="18" charset="0"/>
                <a:cs typeface="Times New Roman" pitchFamily="18" charset="0"/>
              </a:rPr>
              <a:t>Tiết</a:t>
            </a:r>
            <a:r>
              <a:rPr lang="en-US" sz="2400" b="1" u="sng" dirty="0">
                <a:solidFill>
                  <a:srgbClr val="0000FF"/>
                </a:solidFill>
                <a:latin typeface="Times New Roman" pitchFamily="18" charset="0"/>
                <a:cs typeface="Times New Roman" pitchFamily="18" charset="0"/>
              </a:rPr>
              <a:t> 24</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dirty="0" smtClean="0">
                <a:solidFill>
                  <a:srgbClr val="002060"/>
                </a:solidFill>
                <a:latin typeface="Times New Roman" pitchFamily="18" charset="0"/>
                <a:cs typeface="Times New Roman" pitchFamily="18" charset="0"/>
              </a:rPr>
              <a:t>CUỘC </a:t>
            </a:r>
            <a:r>
              <a:rPr lang="en-US" sz="2400" b="1" dirty="0">
                <a:solidFill>
                  <a:srgbClr val="002060"/>
                </a:solidFill>
                <a:latin typeface="Times New Roman" pitchFamily="18" charset="0"/>
                <a:cs typeface="Times New Roman" pitchFamily="18" charset="0"/>
              </a:rPr>
              <a:t>VẬN ĐỘNG DÂN CHỦ TRONG NHỮNG NĂM 1936-1939</a:t>
            </a:r>
          </a:p>
        </p:txBody>
      </p:sp>
    </p:spTree>
    <p:extLst>
      <p:ext uri="{BB962C8B-B14F-4D97-AF65-F5344CB8AC3E}">
        <p14:creationId xmlns:p14="http://schemas.microsoft.com/office/powerpoint/2010/main" val="195422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04-Cuoc-mitting-11908-30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0"/>
            <a:ext cx="4724400" cy="2971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723" name="Picture 6" descr="SGK%20Lich%20su%2012%20tap%202%20hinh%207_jpg"/>
          <p:cNvPicPr>
            <a:picLocks noGrp="1" noChangeAspect="1" noChangeArrowheads="1"/>
          </p:cNvPicPr>
          <p:nvPr>
            <p:ph type="body" idx="4294967295"/>
          </p:nvPr>
        </p:nvPicPr>
        <p:blipFill>
          <a:blip r:embed="rId3">
            <a:lum bright="6000" contrast="6000"/>
            <a:extLst>
              <a:ext uri="{28A0092B-C50C-407E-A947-70E740481C1C}">
                <a14:useLocalDpi xmlns:a14="http://schemas.microsoft.com/office/drawing/2010/main" val="0"/>
              </a:ext>
            </a:extLst>
          </a:blip>
          <a:srcRect/>
          <a:stretch>
            <a:fillRect/>
          </a:stretch>
        </p:blipFill>
        <p:spPr>
          <a:xfrm>
            <a:off x="4724400" y="3048000"/>
            <a:ext cx="4419600" cy="3200400"/>
          </a:xfrm>
          <a:noFill/>
          <a:ln w="28575">
            <a:solidFill>
              <a:schemeClr val="bg1"/>
            </a:solidFill>
            <a:miter lim="800000"/>
            <a:headEnd/>
            <a:tailEnd/>
          </a:ln>
        </p:spPr>
      </p:pic>
      <p:pic>
        <p:nvPicPr>
          <p:cNvPr id="30724" name="Picture 7" descr="5">
            <a:hlinkClick r:id="rId4" action="ppaction://hlinksldjump"/>
          </p:cNvPr>
          <p:cNvPicPr>
            <a:picLocks noChangeAspect="1" noChangeArrowheads="1"/>
          </p:cNvPicPr>
          <p:nvPr/>
        </p:nvPicPr>
        <p:blipFill>
          <a:blip r:embed="rId5">
            <a:lum bright="12000" contrast="12000"/>
            <a:extLst>
              <a:ext uri="{28A0092B-C50C-407E-A947-70E740481C1C}">
                <a14:useLocalDpi xmlns:a14="http://schemas.microsoft.com/office/drawing/2010/main" val="0"/>
              </a:ext>
            </a:extLst>
          </a:blip>
          <a:srcRect/>
          <a:stretch>
            <a:fillRect/>
          </a:stretch>
        </p:blipFill>
        <p:spPr bwMode="auto">
          <a:xfrm>
            <a:off x="0" y="2971800"/>
            <a:ext cx="4724400" cy="3352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725" name="Text Box 8"/>
          <p:cNvSpPr txBox="1">
            <a:spLocks noChangeArrowheads="1"/>
          </p:cNvSpPr>
          <p:nvPr/>
        </p:nvSpPr>
        <p:spPr bwMode="auto">
          <a:xfrm>
            <a:off x="228600" y="6457950"/>
            <a:ext cx="86868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a:lnSpc>
                <a:spcPct val="85000"/>
              </a:lnSpc>
              <a:spcBef>
                <a:spcPct val="45000"/>
              </a:spcBef>
              <a:spcAft>
                <a:spcPct val="20000"/>
              </a:spcAft>
            </a:pPr>
            <a:r>
              <a:rPr lang="en-US" sz="2000" b="1" i="1">
                <a:solidFill>
                  <a:srgbClr val="C00000"/>
                </a:solidFill>
                <a:latin typeface="Times New Roman" pitchFamily="18" charset="0"/>
              </a:rPr>
              <a:t>Mít tinh kỉ niệm ngày Quốc tế Lao động (1/5/1938) tại khu Đấu Xảo </a:t>
            </a:r>
          </a:p>
        </p:txBody>
      </p:sp>
      <p:sp>
        <p:nvSpPr>
          <p:cNvPr id="30727" name="Text Box 7"/>
          <p:cNvSpPr txBox="1">
            <a:spLocks noChangeArrowheads="1"/>
          </p:cNvSpPr>
          <p:nvPr/>
        </p:nvSpPr>
        <p:spPr bwMode="auto">
          <a:xfrm>
            <a:off x="4724400" y="136525"/>
            <a:ext cx="4419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i="1">
                <a:solidFill>
                  <a:srgbClr val="0000FF"/>
                </a:solidFill>
                <a:latin typeface="Times New Roman" pitchFamily="18" charset="0"/>
              </a:rPr>
              <a:t>Ngày Quốc tế lao động 1/5/1938, tại Khu Đấu xảo( Hà Nội), đã diễn ra một cuộc mít tinh khổng lồ của 2,5 vạn người hô vang các khẩu hiệu đòi tự do lập hội ái hữu, nghiệp đoàn, đòi thi hành triệt để luật lao động, đòi giảm thuế, chống phát xít, chống chiến tranh đế quốc, ủng hộ hoà bình và chống nạn sinh hoạt đắt đỏ. </a:t>
            </a:r>
          </a:p>
        </p:txBody>
      </p:sp>
    </p:spTree>
    <p:extLst>
      <p:ext uri="{BB962C8B-B14F-4D97-AF65-F5344CB8AC3E}">
        <p14:creationId xmlns:p14="http://schemas.microsoft.com/office/powerpoint/2010/main" val="2248727451"/>
      </p:ext>
    </p:extLst>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990600"/>
            <a:ext cx="9144000" cy="838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II. Mặt trận dân chủ Đông Dương và phong trào dấu tranh đòi tự do, dân chủ.</a:t>
            </a:r>
          </a:p>
        </p:txBody>
      </p:sp>
      <p:sp>
        <p:nvSpPr>
          <p:cNvPr id="6" name="Rectangle 5"/>
          <p:cNvSpPr>
            <a:spLocks noChangeArrowheads="1"/>
          </p:cNvSpPr>
          <p:nvPr/>
        </p:nvSpPr>
        <p:spPr bwMode="auto">
          <a:xfrm>
            <a:off x="0" y="1828800"/>
            <a:ext cx="9144000" cy="6096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2. Các phong trào tiêu biểu:</a:t>
            </a:r>
          </a:p>
        </p:txBody>
      </p:sp>
      <p:sp>
        <p:nvSpPr>
          <p:cNvPr id="7" name="Rectangle 6"/>
          <p:cNvSpPr>
            <a:spLocks noChangeArrowheads="1"/>
          </p:cNvSpPr>
          <p:nvPr/>
        </p:nvSpPr>
        <p:spPr bwMode="auto">
          <a:xfrm>
            <a:off x="0" y="2438400"/>
            <a:ext cx="9144000" cy="609600"/>
          </a:xfrm>
          <a:prstGeom prst="rect">
            <a:avLst/>
          </a:prstGeom>
          <a:noFill/>
          <a:ln w="9525">
            <a:noFill/>
            <a:miter lim="800000"/>
            <a:headEnd/>
            <a:tailEnd/>
          </a:ln>
          <a:effectLst/>
        </p:spPr>
        <p:txBody>
          <a:bodyPr anchor="ctr"/>
          <a:lstStyle/>
          <a:p>
            <a:r>
              <a:rPr lang="en-US" sz="3000">
                <a:solidFill>
                  <a:srgbClr val="0000FF"/>
                </a:solidFill>
                <a:latin typeface="Times New Roman" pitchFamily="18" charset="0"/>
              </a:rPr>
              <a:t>- Báo chí công khai: Tiền phong, Dân chúng, Lao động...</a:t>
            </a:r>
          </a:p>
        </p:txBody>
      </p:sp>
      <p:pic>
        <p:nvPicPr>
          <p:cNvPr id="8" name="Picture 2"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04800" y="3200400"/>
            <a:ext cx="4318658" cy="2895600"/>
          </a:xfrm>
          <a:prstGeom prst="rect">
            <a:avLst/>
          </a:prstGeom>
          <a:noFill/>
        </p:spPr>
      </p:pic>
      <p:sp>
        <p:nvSpPr>
          <p:cNvPr id="11" name="Text Box 3"/>
          <p:cNvSpPr txBox="1">
            <a:spLocks noChangeArrowheads="1"/>
          </p:cNvSpPr>
          <p:nvPr/>
        </p:nvSpPr>
        <p:spPr bwMode="auto">
          <a:xfrm>
            <a:off x="4724400" y="4297624"/>
            <a:ext cx="3442944" cy="46166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en-US" sz="2400" b="1" i="1">
                <a:solidFill>
                  <a:srgbClr val="C00000"/>
                </a:solidFill>
                <a:latin typeface="Times New Roman" pitchFamily="18" charset="0"/>
              </a:rPr>
              <a:t>Báo chí năm 1935 - 1939</a:t>
            </a:r>
          </a:p>
        </p:txBody>
      </p:sp>
      <p:sp>
        <p:nvSpPr>
          <p:cNvPr id="2" name="Rectangle 7">
            <a:extLst>
              <a:ext uri="{FF2B5EF4-FFF2-40B4-BE49-F238E27FC236}">
                <a16:creationId xmlns:a16="http://schemas.microsoft.com/office/drawing/2014/main" xmlns="" id="{92B2303D-B42F-F54F-9BC1-EA1068E637AB}"/>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lvl="0"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dirty="0" err="1">
                <a:solidFill>
                  <a:srgbClr val="0000FF"/>
                </a:solidFill>
                <a:latin typeface="Times New Roman" pitchFamily="18" charset="0"/>
                <a:cs typeface="Times New Roman" pitchFamily="18" charset="0"/>
              </a:rPr>
              <a:t>Bài</a:t>
            </a:r>
            <a:r>
              <a:rPr lang="en-US" sz="2400" b="1" u="sng" dirty="0">
                <a:solidFill>
                  <a:srgbClr val="0000FF"/>
                </a:solidFill>
                <a:latin typeface="Times New Roman" pitchFamily="18" charset="0"/>
                <a:cs typeface="Times New Roman" pitchFamily="18" charset="0"/>
              </a:rPr>
              <a:t> </a:t>
            </a:r>
            <a:r>
              <a:rPr lang="en-US" sz="2400" b="1" u="sng" dirty="0" smtClean="0">
                <a:solidFill>
                  <a:srgbClr val="0000FF"/>
                </a:solidFill>
                <a:latin typeface="Times New Roman" pitchFamily="18" charset="0"/>
                <a:cs typeface="Times New Roman" pitchFamily="18" charset="0"/>
              </a:rPr>
              <a:t>20 </a:t>
            </a:r>
            <a:r>
              <a:rPr lang="en-US" sz="2400" b="1" u="sng" dirty="0" err="1">
                <a:solidFill>
                  <a:srgbClr val="0000FF"/>
                </a:solidFill>
                <a:latin typeface="Times New Roman" pitchFamily="18" charset="0"/>
                <a:cs typeface="Times New Roman" pitchFamily="18" charset="0"/>
              </a:rPr>
              <a:t>Tiết</a:t>
            </a:r>
            <a:r>
              <a:rPr lang="en-US" sz="2400" b="1" u="sng" dirty="0">
                <a:solidFill>
                  <a:srgbClr val="0000FF"/>
                </a:solidFill>
                <a:latin typeface="Times New Roman" pitchFamily="18" charset="0"/>
                <a:cs typeface="Times New Roman" pitchFamily="18" charset="0"/>
              </a:rPr>
              <a:t> 24</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dirty="0" smtClean="0">
                <a:solidFill>
                  <a:srgbClr val="002060"/>
                </a:solidFill>
                <a:latin typeface="Times New Roman" pitchFamily="18" charset="0"/>
                <a:cs typeface="Times New Roman" pitchFamily="18" charset="0"/>
              </a:rPr>
              <a:t>CUỘC </a:t>
            </a:r>
            <a:r>
              <a:rPr lang="en-US" sz="2400" b="1" dirty="0">
                <a:solidFill>
                  <a:srgbClr val="002060"/>
                </a:solidFill>
                <a:latin typeface="Times New Roman" pitchFamily="18" charset="0"/>
                <a:cs typeface="Times New Roman" pitchFamily="18" charset="0"/>
              </a:rPr>
              <a:t>VẬN ĐỘNG DÂN CHỦ TRONG NHỮNG NĂM 1936-1939</a:t>
            </a:r>
          </a:p>
        </p:txBody>
      </p:sp>
    </p:spTree>
    <p:extLst>
      <p:ext uri="{BB962C8B-B14F-4D97-AF65-F5344CB8AC3E}">
        <p14:creationId xmlns:p14="http://schemas.microsoft.com/office/powerpoint/2010/main" val="232882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360"/>
                                          </p:val>
                                        </p:tav>
                                        <p:tav tm="100000">
                                          <p:val>
                                            <p:fltVal val="0"/>
                                          </p:val>
                                        </p:tav>
                                      </p:tavLst>
                                    </p:anim>
                                    <p:animEffect transition="in" filter="fade">
                                      <p:cBhvr>
                                        <p:cTn id="13" dur="1000"/>
                                        <p:tgtEl>
                                          <p:spTgt spid="8"/>
                                        </p:tgtEl>
                                      </p:cBhvr>
                                    </p:animEffect>
                                  </p:childTnLst>
                                </p:cTn>
                              </p:par>
                              <p:par>
                                <p:cTn id="14" presetID="49" presetClass="entr" presetSubtype="0" decel="10000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 calcmode="lin" valueType="num">
                                      <p:cBhvr>
                                        <p:cTn id="18" dur="1000" fill="hold"/>
                                        <p:tgtEl>
                                          <p:spTgt spid="11"/>
                                        </p:tgtEl>
                                        <p:attrNameLst>
                                          <p:attrName>style.rotation</p:attrName>
                                        </p:attrNameLst>
                                      </p:cBhvr>
                                      <p:tavLst>
                                        <p:tav tm="0">
                                          <p:val>
                                            <p:fltVal val="360"/>
                                          </p:val>
                                        </p:tav>
                                        <p:tav tm="100000">
                                          <p:val>
                                            <p:fltVal val="0"/>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10886" y="885371"/>
            <a:ext cx="9144000" cy="457200"/>
          </a:xfrm>
          <a:prstGeom prst="rect">
            <a:avLst/>
          </a:prstGeom>
          <a:noFill/>
          <a:ln w="9525">
            <a:noFill/>
            <a:miter lim="800000"/>
            <a:headEnd/>
            <a:tailEnd/>
          </a:ln>
          <a:effectLst/>
        </p:spPr>
        <p:txBody>
          <a:bodyPr anchor="ctr"/>
          <a:lstStyle/>
          <a:p>
            <a:r>
              <a:rPr lang="en-US" sz="3000" b="1" dirty="0">
                <a:solidFill>
                  <a:srgbClr val="0000FF"/>
                </a:solidFill>
                <a:latin typeface="Times New Roman" pitchFamily="18" charset="0"/>
              </a:rPr>
              <a:t>III. Ý </a:t>
            </a:r>
            <a:r>
              <a:rPr lang="en-US" sz="3000" b="1" dirty="0" err="1">
                <a:solidFill>
                  <a:srgbClr val="0000FF"/>
                </a:solidFill>
                <a:latin typeface="Times New Roman" pitchFamily="18" charset="0"/>
              </a:rPr>
              <a:t>nghĩa</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của</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phong</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trào</a:t>
            </a:r>
            <a:r>
              <a:rPr lang="en-US" sz="3000" b="1" dirty="0">
                <a:solidFill>
                  <a:srgbClr val="0000FF"/>
                </a:solidFill>
                <a:latin typeface="Times New Roman" pitchFamily="18" charset="0"/>
              </a:rPr>
              <a:t>.</a:t>
            </a:r>
          </a:p>
        </p:txBody>
      </p:sp>
      <p:sp>
        <p:nvSpPr>
          <p:cNvPr id="6" name="Rectangle 5"/>
          <p:cNvSpPr>
            <a:spLocks noChangeArrowheads="1"/>
          </p:cNvSpPr>
          <p:nvPr/>
        </p:nvSpPr>
        <p:spPr bwMode="auto">
          <a:xfrm>
            <a:off x="152400" y="1828800"/>
            <a:ext cx="8763000" cy="4114800"/>
          </a:xfrm>
          <a:prstGeom prst="rect">
            <a:avLst/>
          </a:prstGeom>
          <a:noFill/>
          <a:ln w="9525">
            <a:noFill/>
            <a:miter lim="800000"/>
            <a:headEnd/>
            <a:tailEnd/>
          </a:ln>
          <a:effectLst/>
        </p:spPr>
        <p:txBody>
          <a:bodyPr anchor="ctr"/>
          <a:lstStyle/>
          <a:p>
            <a:pPr algn="just">
              <a:buClrTx/>
              <a:buFontTx/>
              <a:buNone/>
            </a:pPr>
            <a:r>
              <a:rPr lang="vi-VN" altLang="x-none" sz="3600" dirty="0">
                <a:solidFill>
                  <a:srgbClr val="0000FF"/>
                </a:solidFill>
                <a:latin typeface="Times New Roman" pitchFamily="18" charset="0"/>
                <a:cs typeface="Times New Roman" pitchFamily="18" charset="0"/>
              </a:rPr>
              <a:t>- Trình độ chính trị, công tác của cán bộ, đảng viên </a:t>
            </a:r>
            <a:r>
              <a:rPr lang="vi-VN" altLang="x-none" sz="3600" dirty="0" smtClean="0">
                <a:solidFill>
                  <a:srgbClr val="0000FF"/>
                </a:solidFill>
                <a:latin typeface="Times New Roman" pitchFamily="18" charset="0"/>
                <a:cs typeface="Times New Roman" pitchFamily="18" charset="0"/>
              </a:rPr>
              <a:t>được </a:t>
            </a:r>
            <a:r>
              <a:rPr lang="vi-VN" altLang="x-none" sz="3600" dirty="0">
                <a:solidFill>
                  <a:srgbClr val="0000FF"/>
                </a:solidFill>
                <a:latin typeface="Times New Roman" pitchFamily="18" charset="0"/>
                <a:cs typeface="Times New Roman" pitchFamily="18" charset="0"/>
              </a:rPr>
              <a:t>nâng cao,</a:t>
            </a:r>
            <a:r>
              <a:rPr lang="en-US" altLang="x-none" sz="3600" dirty="0">
                <a:solidFill>
                  <a:srgbClr val="0000FF"/>
                </a:solidFill>
                <a:latin typeface="Times New Roman" pitchFamily="18" charset="0"/>
                <a:cs typeface="Times New Roman" pitchFamily="18" charset="0"/>
              </a:rPr>
              <a:t> </a:t>
            </a:r>
            <a:r>
              <a:rPr lang="vi-VN" altLang="x-none" sz="3600" dirty="0">
                <a:solidFill>
                  <a:srgbClr val="0000FF"/>
                </a:solidFill>
                <a:latin typeface="Times New Roman" pitchFamily="18" charset="0"/>
                <a:cs typeface="Times New Roman" pitchFamily="18" charset="0"/>
              </a:rPr>
              <a:t>uy tín, ảnh hưởng của Đảng được mở rộng.</a:t>
            </a:r>
          </a:p>
          <a:p>
            <a:pPr algn="just">
              <a:buClrTx/>
              <a:buFontTx/>
              <a:buNone/>
            </a:pPr>
            <a:r>
              <a:rPr lang="vi-VN" altLang="x-none" sz="3600" dirty="0">
                <a:solidFill>
                  <a:srgbClr val="0000FF"/>
                </a:solidFill>
                <a:latin typeface="Times New Roman" pitchFamily="18" charset="0"/>
                <a:cs typeface="Times New Roman" pitchFamily="18" charset="0"/>
              </a:rPr>
              <a:t>- Quần chúng được tập dượt đấu </a:t>
            </a:r>
            <a:r>
              <a:rPr lang="vi-VN" altLang="x-none" sz="3600" dirty="0" smtClean="0">
                <a:solidFill>
                  <a:srgbClr val="0000FF"/>
                </a:solidFill>
                <a:latin typeface="Times New Roman" pitchFamily="18" charset="0"/>
                <a:cs typeface="Times New Roman" pitchFamily="18" charset="0"/>
              </a:rPr>
              <a:t>tranh.</a:t>
            </a:r>
            <a:endParaRPr lang="vi-VN" altLang="x-none" sz="3600" dirty="0">
              <a:solidFill>
                <a:srgbClr val="0000FF"/>
              </a:solidFill>
              <a:latin typeface="Times New Roman" pitchFamily="18" charset="0"/>
              <a:cs typeface="Times New Roman" pitchFamily="18" charset="0"/>
            </a:endParaRPr>
          </a:p>
          <a:p>
            <a:pPr algn="just">
              <a:buClrTx/>
              <a:buFontTx/>
              <a:buNone/>
            </a:pPr>
            <a:r>
              <a:rPr lang="vi-VN" altLang="x-none" sz="3600" dirty="0">
                <a:solidFill>
                  <a:srgbClr val="0000FF"/>
                </a:solidFill>
                <a:latin typeface="Times New Roman" pitchFamily="18" charset="0"/>
                <a:cs typeface="Times New Roman" pitchFamily="18" charset="0"/>
              </a:rPr>
              <a:t>- Phong trào là cuộc tập dượt lần thứ hai chuẩn bị cho Cách mạng Tháng Tám năm 1945. </a:t>
            </a:r>
          </a:p>
        </p:txBody>
      </p:sp>
      <p:sp>
        <p:nvSpPr>
          <p:cNvPr id="2" name="Rectangle 7">
            <a:extLst>
              <a:ext uri="{FF2B5EF4-FFF2-40B4-BE49-F238E27FC236}">
                <a16:creationId xmlns:a16="http://schemas.microsoft.com/office/drawing/2014/main" xmlns="" id="{48F6D68F-C27E-9149-891F-9279838D4204}"/>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lvl="0"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dirty="0" err="1">
                <a:solidFill>
                  <a:srgbClr val="0000FF"/>
                </a:solidFill>
                <a:latin typeface="Times New Roman" pitchFamily="18" charset="0"/>
                <a:cs typeface="Times New Roman" pitchFamily="18" charset="0"/>
              </a:rPr>
              <a:t>Bài</a:t>
            </a:r>
            <a:r>
              <a:rPr lang="en-US" sz="2400" b="1" u="sng" dirty="0">
                <a:solidFill>
                  <a:srgbClr val="0000FF"/>
                </a:solidFill>
                <a:latin typeface="Times New Roman" pitchFamily="18" charset="0"/>
                <a:cs typeface="Times New Roman" pitchFamily="18" charset="0"/>
              </a:rPr>
              <a:t> </a:t>
            </a:r>
            <a:r>
              <a:rPr lang="en-US" sz="2400" b="1" u="sng" dirty="0" smtClean="0">
                <a:solidFill>
                  <a:srgbClr val="0000FF"/>
                </a:solidFill>
                <a:latin typeface="Times New Roman" pitchFamily="18" charset="0"/>
                <a:cs typeface="Times New Roman" pitchFamily="18" charset="0"/>
              </a:rPr>
              <a:t>20 </a:t>
            </a:r>
            <a:r>
              <a:rPr lang="en-US" sz="2400" b="1" u="sng" dirty="0" err="1">
                <a:solidFill>
                  <a:srgbClr val="0000FF"/>
                </a:solidFill>
                <a:latin typeface="Times New Roman" pitchFamily="18" charset="0"/>
                <a:cs typeface="Times New Roman" pitchFamily="18" charset="0"/>
              </a:rPr>
              <a:t>Tiết</a:t>
            </a:r>
            <a:r>
              <a:rPr lang="en-US" sz="2400" b="1" u="sng" dirty="0">
                <a:solidFill>
                  <a:srgbClr val="0000FF"/>
                </a:solidFill>
                <a:latin typeface="Times New Roman" pitchFamily="18" charset="0"/>
                <a:cs typeface="Times New Roman" pitchFamily="18" charset="0"/>
              </a:rPr>
              <a:t> 24</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dirty="0" smtClean="0">
                <a:solidFill>
                  <a:srgbClr val="002060"/>
                </a:solidFill>
                <a:latin typeface="Times New Roman" pitchFamily="18" charset="0"/>
                <a:cs typeface="Times New Roman" pitchFamily="18" charset="0"/>
              </a:rPr>
              <a:t>CUỘC </a:t>
            </a:r>
            <a:r>
              <a:rPr lang="en-US" sz="2400" b="1" dirty="0">
                <a:solidFill>
                  <a:srgbClr val="002060"/>
                </a:solidFill>
                <a:latin typeface="Times New Roman" pitchFamily="18" charset="0"/>
                <a:cs typeface="Times New Roman" pitchFamily="18" charset="0"/>
              </a:rPr>
              <a:t>VẬN ĐỘNG DÂN CHỦ TRONG NHỮNG NĂM 1936-1939</a:t>
            </a:r>
          </a:p>
        </p:txBody>
      </p:sp>
    </p:spTree>
    <p:extLst>
      <p:ext uri="{BB962C8B-B14F-4D97-AF65-F5344CB8AC3E}">
        <p14:creationId xmlns:p14="http://schemas.microsoft.com/office/powerpoint/2010/main" val="245931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5"/>
          <p:cNvSpPr>
            <a:spLocks noChangeArrowheads="1"/>
          </p:cNvSpPr>
          <p:nvPr/>
        </p:nvSpPr>
        <p:spPr bwMode="auto">
          <a:xfrm>
            <a:off x="3276600" y="0"/>
            <a:ext cx="2895600" cy="1219200"/>
          </a:xfrm>
          <a:prstGeom prst="ellipse">
            <a:avLst/>
          </a:prstGeom>
          <a:solidFill>
            <a:schemeClr val="accent2"/>
          </a:solidFill>
          <a:ln>
            <a:noFill/>
          </a:ln>
          <a:effectLst/>
        </p:spPr>
        <p:txBody>
          <a:bodyPr wrap="none" lIns="90000" tIns="46800" rIns="90000" bIns="468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solidFill>
                  <a:srgbClr val="FF0000"/>
                </a:solidFill>
                <a:latin typeface="Calibri" pitchFamily="34" charset="0"/>
                <a:ea typeface="Lucida Sans Unicode" pitchFamily="34" charset="0"/>
                <a:cs typeface="Lucida Sans Unicode" pitchFamily="34" charset="0"/>
              </a:rPr>
              <a:t>C</a:t>
            </a:r>
            <a:r>
              <a:rPr lang="vi-VN" sz="3200" b="1">
                <a:solidFill>
                  <a:srgbClr val="FF0000"/>
                </a:solidFill>
                <a:latin typeface="Calibri" pitchFamily="34" charset="0"/>
                <a:ea typeface="Lucida Sans Unicode" pitchFamily="34" charset="0"/>
                <a:cs typeface="Lucida Sans Unicode" pitchFamily="34" charset="0"/>
              </a:rPr>
              <a:t>ỦNG CỐ</a:t>
            </a:r>
          </a:p>
        </p:txBody>
      </p:sp>
      <p:sp>
        <p:nvSpPr>
          <p:cNvPr id="6" name="Text Box 17"/>
          <p:cNvSpPr txBox="1">
            <a:spLocks noChangeArrowheads="1"/>
          </p:cNvSpPr>
          <p:nvPr/>
        </p:nvSpPr>
        <p:spPr bwMode="auto">
          <a:xfrm>
            <a:off x="1600200" y="1981200"/>
            <a:ext cx="5638800" cy="2062103"/>
          </a:xfrm>
          <a:prstGeom prst="rect">
            <a:avLst/>
          </a:prstGeom>
          <a:solidFill>
            <a:schemeClr val="accent5">
              <a:lumMod val="20000"/>
              <a:lumOff val="80000"/>
            </a:schemeClr>
          </a:solidFill>
          <a:ln>
            <a:noFill/>
          </a:ln>
          <a:effec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3200" b="1">
                <a:solidFill>
                  <a:srgbClr val="FF0000"/>
                </a:solidFill>
                <a:latin typeface="Times New Roman" pitchFamily="18" charset="0"/>
              </a:rPr>
              <a:t>Em hãy so sánh phong trào cách mạng 1930-1931 với phong trào 1936-1939 theo mẫu sau:</a:t>
            </a:r>
            <a:endParaRPr lang="en-US" sz="3200" b="1">
              <a:solidFill>
                <a:srgbClr val="FF0000"/>
              </a:solidFill>
              <a:latin typeface=".VnAvant" pitchFamily="34" charset="0"/>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96" y="20445"/>
            <a:ext cx="3048000" cy="335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042891" y="510309"/>
            <a:ext cx="3611418"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88442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75" name="Group 79"/>
          <p:cNvGraphicFramePr>
            <a:graphicFrameLocks noGrp="1"/>
          </p:cNvGraphicFramePr>
          <p:nvPr>
            <p:ph/>
            <p:extLst>
              <p:ext uri="{D42A27DB-BD31-4B8C-83A1-F6EECF244321}">
                <p14:modId xmlns:p14="http://schemas.microsoft.com/office/powerpoint/2010/main" val="1456645817"/>
              </p:ext>
            </p:extLst>
          </p:nvPr>
        </p:nvGraphicFramePr>
        <p:xfrm>
          <a:off x="152400" y="533400"/>
          <a:ext cx="8839200" cy="5921345"/>
        </p:xfrm>
        <a:graphic>
          <a:graphicData uri="http://schemas.openxmlformats.org/drawingml/2006/table">
            <a:tbl>
              <a:tblPr/>
              <a:tblGrid>
                <a:gridCol w="2946400">
                  <a:extLst>
                    <a:ext uri="{9D8B030D-6E8A-4147-A177-3AD203B41FA5}">
                      <a16:colId xmlns:a16="http://schemas.microsoft.com/office/drawing/2014/main" xmlns="" val="20000"/>
                    </a:ext>
                  </a:extLst>
                </a:gridCol>
                <a:gridCol w="2946400">
                  <a:extLst>
                    <a:ext uri="{9D8B030D-6E8A-4147-A177-3AD203B41FA5}">
                      <a16:colId xmlns:a16="http://schemas.microsoft.com/office/drawing/2014/main" xmlns="" val="20001"/>
                    </a:ext>
                  </a:extLst>
                </a:gridCol>
                <a:gridCol w="2946400">
                  <a:extLst>
                    <a:ext uri="{9D8B030D-6E8A-4147-A177-3AD203B41FA5}">
                      <a16:colId xmlns:a16="http://schemas.microsoft.com/office/drawing/2014/main" xmlns="" val="20002"/>
                    </a:ext>
                  </a:extLst>
                </a:gridCol>
              </a:tblGrid>
              <a:tr h="155045">
                <a:tc>
                  <a:txBody>
                    <a:bodyPr/>
                    <a:lstStyle/>
                    <a:p>
                      <a:pPr marL="0" marR="0" lvl="0" indent="0" algn="ctr"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dirty="0">
                          <a:ln>
                            <a:noFill/>
                          </a:ln>
                          <a:effectLst>
                            <a:outerShdw blurRad="38100" dist="38100" dir="2700000" algn="tl">
                              <a:srgbClr val="000000"/>
                            </a:outerShdw>
                          </a:effectLst>
                          <a:latin typeface="Times New Roman" pitchFamily="18" charset="0"/>
                          <a:cs typeface="Times New Roman" pitchFamily="18" charset="0"/>
                        </a:rPr>
                        <a:t>NỘI DUNG</a:t>
                      </a:r>
                      <a:endParaRPr kumimoji="0" lang="en-US" sz="2000" b="1" i="0" u="none" strike="noStrike" cap="none" normalizeH="0" baseline="0" dirty="0">
                        <a:ln>
                          <a:noFill/>
                        </a:ln>
                        <a:solidFill>
                          <a:srgbClr val="FF0000"/>
                        </a:solidFill>
                        <a:effectLst>
                          <a:outerShdw blurRad="38100" dist="38100" dir="2700000" algn="tl">
                            <a:srgbClr val="000000"/>
                          </a:outerShdw>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a:ln>
                            <a:noFill/>
                          </a:ln>
                          <a:effectLst>
                            <a:outerShdw blurRad="38100" dist="38100" dir="2700000" algn="tl">
                              <a:srgbClr val="000000"/>
                            </a:outerShdw>
                          </a:effectLst>
                          <a:latin typeface="Times New Roman" pitchFamily="18" charset="0"/>
                          <a:cs typeface="Times New Roman" pitchFamily="18" charset="0"/>
                        </a:rPr>
                        <a:t>1930-1931</a:t>
                      </a:r>
                      <a:endParaRPr kumimoji="0" lang="en-US" sz="2000" b="1" i="0" u="none" strike="noStrike" cap="none" normalizeH="0" baseline="0">
                        <a:ln>
                          <a:noFill/>
                        </a:ln>
                        <a:solidFill>
                          <a:srgbClr val="FF0000"/>
                        </a:solidFill>
                        <a:effectLst>
                          <a:outerShdw blurRad="38100" dist="38100" dir="2700000" algn="tl">
                            <a:srgbClr val="000000"/>
                          </a:outerShdw>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a:ln>
                            <a:noFill/>
                          </a:ln>
                          <a:effectLst>
                            <a:outerShdw blurRad="38100" dist="38100" dir="2700000" algn="tl">
                              <a:srgbClr val="000000"/>
                            </a:outerShdw>
                          </a:effectLst>
                          <a:latin typeface="Times New Roman" pitchFamily="18" charset="0"/>
                          <a:cs typeface="Times New Roman" pitchFamily="18" charset="0"/>
                        </a:rPr>
                        <a:t>1936-1939</a:t>
                      </a:r>
                      <a:endParaRPr kumimoji="0" lang="en-US" sz="2000" b="1" i="0" u="none" strike="noStrike" cap="none" normalizeH="0" baseline="0">
                        <a:ln>
                          <a:noFill/>
                        </a:ln>
                        <a:solidFill>
                          <a:srgbClr val="FF0000"/>
                        </a:solidFill>
                        <a:effectLst>
                          <a:outerShdw blurRad="38100" dist="38100" dir="2700000" algn="tl">
                            <a:srgbClr val="000000"/>
                          </a:outerShdw>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extLst>
                  <a:ext uri="{0D108BD9-81ED-4DB2-BD59-A6C34878D82A}">
                    <a16:rowId xmlns:a16="http://schemas.microsoft.com/office/drawing/2014/main" xmlns="" val="10000"/>
                  </a:ext>
                </a:extLst>
              </a:tr>
              <a:tr h="646175">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dirty="0" err="1">
                          <a:ln>
                            <a:noFill/>
                          </a:ln>
                          <a:effectLst/>
                          <a:latin typeface="Times New Roman" pitchFamily="18" charset="0"/>
                          <a:cs typeface="Times New Roman" pitchFamily="18" charset="0"/>
                        </a:rPr>
                        <a:t>Kẻ</a:t>
                      </a:r>
                      <a:r>
                        <a:rPr kumimoji="0" lang="en-US" sz="2000" u="none" strike="noStrike" cap="none" normalizeH="0" baseline="0" dirty="0">
                          <a:ln>
                            <a:noFill/>
                          </a:ln>
                          <a:effectLst>
                            <a:outerShdw blurRad="38100" dist="38100" dir="2700000" algn="tl">
                              <a:srgbClr val="000000"/>
                            </a:outerShdw>
                          </a:effectLst>
                          <a:latin typeface="Times New Roman" pitchFamily="18" charset="0"/>
                          <a:cs typeface="Times New Roman" pitchFamily="18" charset="0"/>
                        </a:rPr>
                        <a:t> </a:t>
                      </a:r>
                      <a:r>
                        <a:rPr kumimoji="0" lang="en-US" sz="2000" u="none" strike="noStrike" cap="none" normalizeH="0" baseline="0" dirty="0" err="1">
                          <a:ln>
                            <a:noFill/>
                          </a:ln>
                          <a:effectLst/>
                          <a:latin typeface="Times New Roman" pitchFamily="18" charset="0"/>
                          <a:cs typeface="Times New Roman" pitchFamily="18" charset="0"/>
                        </a:rPr>
                        <a:t>thù</a:t>
                      </a:r>
                      <a:endParaRPr kumimoji="0" lang="en-US" sz="2000" b="1" i="0" u="none" strike="noStrike" cap="none" normalizeH="0" baseline="0" dirty="0">
                        <a:ln>
                          <a:noFill/>
                        </a:ln>
                        <a:solidFill>
                          <a:srgbClr val="002060"/>
                        </a:solidFill>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82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u="none" strike="noStrike" cap="none" normalizeH="0" baseline="0">
                        <a:ln>
                          <a:noFill/>
                        </a:ln>
                        <a:effectLst>
                          <a:outerShdw blurRad="38100" dist="38100" dir="2700000" algn="tl">
                            <a:srgbClr val="FFFFFF"/>
                          </a:outerShdw>
                        </a:effectLst>
                        <a:latin typeface="Times New Roman" pitchFamily="18" charset="0"/>
                        <a:cs typeface="Times New Roman" pitchFamily="18" charset="0"/>
                      </a:endParaRPr>
                    </a:p>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extLst>
                  <a:ext uri="{0D108BD9-81ED-4DB2-BD59-A6C34878D82A}">
                    <a16:rowId xmlns:a16="http://schemas.microsoft.com/office/drawing/2014/main" xmlns="" val="10001"/>
                  </a:ext>
                </a:extLst>
              </a:tr>
              <a:tr h="1549549">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dirty="0" err="1">
                          <a:ln>
                            <a:noFill/>
                          </a:ln>
                          <a:effectLst/>
                          <a:latin typeface="Times New Roman" pitchFamily="18" charset="0"/>
                          <a:cs typeface="Times New Roman" pitchFamily="18" charset="0"/>
                        </a:rPr>
                        <a:t>Nhiệm</a:t>
                      </a:r>
                      <a:r>
                        <a:rPr kumimoji="0" lang="en-US" sz="2000" u="none" strike="noStrike" cap="none" normalizeH="0" baseline="0" dirty="0">
                          <a:ln>
                            <a:noFill/>
                          </a:ln>
                          <a:effectLst/>
                          <a:latin typeface="Times New Roman" pitchFamily="18" charset="0"/>
                          <a:cs typeface="Times New Roman" pitchFamily="18" charset="0"/>
                        </a:rPr>
                        <a:t> </a:t>
                      </a:r>
                      <a:r>
                        <a:rPr kumimoji="0" lang="en-US" sz="2000" u="none" strike="noStrike" cap="none" normalizeH="0" baseline="0" dirty="0" err="1">
                          <a:ln>
                            <a:noFill/>
                          </a:ln>
                          <a:effectLst/>
                          <a:latin typeface="Times New Roman" pitchFamily="18" charset="0"/>
                          <a:cs typeface="Times New Roman" pitchFamily="18" charset="0"/>
                        </a:rPr>
                        <a:t>vụ</a:t>
                      </a:r>
                      <a:endParaRPr kumimoji="0" lang="en-US" sz="2000" u="none" strike="noStrike" cap="none" normalizeH="0" baseline="0" dirty="0">
                        <a:ln>
                          <a:noFill/>
                        </a:ln>
                        <a:effectLst/>
                        <a:latin typeface="Times New Roman" pitchFamily="18" charset="0"/>
                        <a:cs typeface="Times New Roman" pitchFamily="18" charset="0"/>
                      </a:endParaRPr>
                    </a:p>
                    <a:p>
                      <a:pPr marL="0" marR="0" lvl="0" indent="0" algn="l" defTabSz="449263" rtl="0" eaLnBrk="1" fontAlgn="base" latinLnBrk="0" hangingPunct="1">
                        <a:lnSpc>
                          <a:spcPct val="108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dirty="0">
                          <a:ln>
                            <a:noFill/>
                          </a:ln>
                          <a:effectLst/>
                          <a:latin typeface="Times New Roman" pitchFamily="18" charset="0"/>
                          <a:cs typeface="Times New Roman" pitchFamily="18" charset="0"/>
                        </a:rPr>
                        <a:t>(</a:t>
                      </a:r>
                      <a:r>
                        <a:rPr kumimoji="0" lang="en-US" sz="2000" u="none" strike="noStrike" cap="none" normalizeH="0" baseline="0" dirty="0" err="1">
                          <a:ln>
                            <a:noFill/>
                          </a:ln>
                          <a:effectLst/>
                          <a:latin typeface="Times New Roman" pitchFamily="18" charset="0"/>
                          <a:cs typeface="Times New Roman" pitchFamily="18" charset="0"/>
                        </a:rPr>
                        <a:t>Khẩu</a:t>
                      </a:r>
                      <a:r>
                        <a:rPr kumimoji="0" lang="en-US" sz="2000" u="none" strike="noStrike" cap="none" normalizeH="0" baseline="0" dirty="0">
                          <a:ln>
                            <a:noFill/>
                          </a:ln>
                          <a:effectLst/>
                          <a:latin typeface="Times New Roman" pitchFamily="18" charset="0"/>
                          <a:cs typeface="Times New Roman" pitchFamily="18" charset="0"/>
                        </a:rPr>
                        <a:t> </a:t>
                      </a:r>
                      <a:r>
                        <a:rPr kumimoji="0" lang="en-US" sz="2000" u="none" strike="noStrike" cap="none" normalizeH="0" baseline="0" dirty="0" err="1">
                          <a:ln>
                            <a:noFill/>
                          </a:ln>
                          <a:effectLst/>
                          <a:latin typeface="Times New Roman" pitchFamily="18" charset="0"/>
                          <a:cs typeface="Times New Roman" pitchFamily="18" charset="0"/>
                        </a:rPr>
                        <a:t>hiệu</a:t>
                      </a:r>
                      <a:r>
                        <a:rPr kumimoji="0" lang="en-US" sz="2000" u="none" strike="noStrike" cap="none" normalizeH="0" baseline="0" dirty="0">
                          <a:ln>
                            <a:noFill/>
                          </a:ln>
                          <a:effectLst/>
                          <a:latin typeface="Times New Roman" pitchFamily="18" charset="0"/>
                          <a:cs typeface="Times New Roman" pitchFamily="18" charset="0"/>
                        </a:rPr>
                        <a:t>)</a:t>
                      </a:r>
                      <a:endParaRPr kumimoji="0" lang="en-US" sz="2000" b="1" i="0" u="none" strike="noStrike" cap="none" normalizeH="0" baseline="0" dirty="0">
                        <a:ln>
                          <a:noFill/>
                        </a:ln>
                        <a:solidFill>
                          <a:srgbClr val="002060"/>
                        </a:solidFill>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extLst>
                  <a:ext uri="{0D108BD9-81ED-4DB2-BD59-A6C34878D82A}">
                    <a16:rowId xmlns:a16="http://schemas.microsoft.com/office/drawing/2014/main" xmlns="" val="10002"/>
                  </a:ext>
                </a:extLst>
              </a:tr>
              <a:tr h="850982">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dirty="0" err="1">
                          <a:ln>
                            <a:noFill/>
                          </a:ln>
                          <a:effectLst/>
                          <a:latin typeface="Times New Roman" pitchFamily="18" charset="0"/>
                          <a:cs typeface="Times New Roman" pitchFamily="18" charset="0"/>
                        </a:rPr>
                        <a:t>Mặt</a:t>
                      </a:r>
                      <a:r>
                        <a:rPr kumimoji="0" lang="en-US" sz="2000" u="none" strike="noStrike" cap="none" normalizeH="0" baseline="0" dirty="0">
                          <a:ln>
                            <a:noFill/>
                          </a:ln>
                          <a:effectLst/>
                          <a:latin typeface="Times New Roman" pitchFamily="18" charset="0"/>
                          <a:cs typeface="Times New Roman" pitchFamily="18" charset="0"/>
                        </a:rPr>
                        <a:t> </a:t>
                      </a:r>
                      <a:r>
                        <a:rPr kumimoji="0" lang="en-US" sz="2000" u="none" strike="noStrike" cap="none" normalizeH="0" baseline="0" dirty="0" err="1">
                          <a:ln>
                            <a:noFill/>
                          </a:ln>
                          <a:effectLst/>
                          <a:latin typeface="Times New Roman" pitchFamily="18" charset="0"/>
                          <a:cs typeface="Times New Roman" pitchFamily="18" charset="0"/>
                        </a:rPr>
                        <a:t>trận</a:t>
                      </a:r>
                      <a:endParaRPr kumimoji="0" lang="en-US" sz="2000" b="1" i="0" u="none" strike="noStrike" cap="none" normalizeH="0" baseline="0" dirty="0">
                        <a:ln>
                          <a:noFill/>
                        </a:ln>
                        <a:solidFill>
                          <a:srgbClr val="002060"/>
                        </a:solidFill>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extLst>
                  <a:ext uri="{0D108BD9-81ED-4DB2-BD59-A6C34878D82A}">
                    <a16:rowId xmlns:a16="http://schemas.microsoft.com/office/drawing/2014/main" xmlns="" val="10003"/>
                  </a:ext>
                </a:extLst>
              </a:tr>
              <a:tr h="1432063">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dirty="0" err="1">
                          <a:ln>
                            <a:noFill/>
                          </a:ln>
                          <a:effectLst/>
                          <a:latin typeface="Times New Roman" pitchFamily="18" charset="0"/>
                          <a:cs typeface="Times New Roman" pitchFamily="18" charset="0"/>
                        </a:rPr>
                        <a:t>Hình</a:t>
                      </a:r>
                      <a:r>
                        <a:rPr kumimoji="0" lang="en-US" sz="2000" u="none" strike="noStrike" cap="none" normalizeH="0" baseline="0" dirty="0">
                          <a:ln>
                            <a:noFill/>
                          </a:ln>
                          <a:effectLst/>
                          <a:latin typeface="Times New Roman" pitchFamily="18" charset="0"/>
                          <a:cs typeface="Times New Roman" pitchFamily="18" charset="0"/>
                        </a:rPr>
                        <a:t> </a:t>
                      </a:r>
                      <a:r>
                        <a:rPr kumimoji="0" lang="en-US" sz="2000" u="none" strike="noStrike" cap="none" normalizeH="0" baseline="0" dirty="0" err="1">
                          <a:ln>
                            <a:noFill/>
                          </a:ln>
                          <a:effectLst/>
                          <a:latin typeface="Times New Roman" pitchFamily="18" charset="0"/>
                          <a:cs typeface="Times New Roman" pitchFamily="18" charset="0"/>
                        </a:rPr>
                        <a:t>thức</a:t>
                      </a:r>
                      <a:r>
                        <a:rPr kumimoji="0" lang="en-US" sz="2000" u="none" strike="noStrike" cap="none" normalizeH="0" baseline="0" dirty="0">
                          <a:ln>
                            <a:noFill/>
                          </a:ln>
                          <a:effectLst/>
                          <a:latin typeface="Times New Roman" pitchFamily="18" charset="0"/>
                          <a:cs typeface="Times New Roman" pitchFamily="18" charset="0"/>
                        </a:rPr>
                        <a:t> </a:t>
                      </a:r>
                      <a:r>
                        <a:rPr kumimoji="0" lang="en-US" sz="2000" u="none" strike="noStrike" cap="none" normalizeH="0" baseline="0" dirty="0" err="1">
                          <a:ln>
                            <a:noFill/>
                          </a:ln>
                          <a:effectLst/>
                          <a:latin typeface="Times New Roman" pitchFamily="18" charset="0"/>
                          <a:cs typeface="Times New Roman" pitchFamily="18" charset="0"/>
                        </a:rPr>
                        <a:t>và</a:t>
                      </a:r>
                      <a:r>
                        <a:rPr kumimoji="0" lang="en-US" sz="2000" u="none" strike="noStrike" cap="none" normalizeH="0" baseline="0" dirty="0">
                          <a:ln>
                            <a:noFill/>
                          </a:ln>
                          <a:effectLst/>
                          <a:latin typeface="Times New Roman" pitchFamily="18" charset="0"/>
                          <a:cs typeface="Times New Roman" pitchFamily="18" charset="0"/>
                        </a:rPr>
                        <a:t> </a:t>
                      </a:r>
                      <a:r>
                        <a:rPr kumimoji="0" lang="en-US" sz="2000" u="none" strike="noStrike" cap="none" normalizeH="0" baseline="0" dirty="0" err="1">
                          <a:ln>
                            <a:noFill/>
                          </a:ln>
                          <a:effectLst/>
                          <a:latin typeface="Times New Roman" pitchFamily="18" charset="0"/>
                          <a:cs typeface="Times New Roman" pitchFamily="18" charset="0"/>
                        </a:rPr>
                        <a:t>phương</a:t>
                      </a:r>
                      <a:r>
                        <a:rPr kumimoji="0" lang="en-US" sz="2000" u="none" strike="noStrike" cap="none" normalizeH="0" baseline="0" dirty="0">
                          <a:ln>
                            <a:noFill/>
                          </a:ln>
                          <a:effectLst/>
                          <a:latin typeface="Times New Roman" pitchFamily="18" charset="0"/>
                          <a:cs typeface="Times New Roman" pitchFamily="18" charset="0"/>
                        </a:rPr>
                        <a:t> </a:t>
                      </a:r>
                      <a:r>
                        <a:rPr kumimoji="0" lang="en-US" sz="2000" u="none" strike="noStrike" cap="none" normalizeH="0" baseline="0" dirty="0" err="1">
                          <a:ln>
                            <a:noFill/>
                          </a:ln>
                          <a:effectLst/>
                          <a:latin typeface="Times New Roman" pitchFamily="18" charset="0"/>
                          <a:cs typeface="Times New Roman" pitchFamily="18" charset="0"/>
                        </a:rPr>
                        <a:t>pháp</a:t>
                      </a:r>
                      <a:r>
                        <a:rPr kumimoji="0" lang="en-US" sz="2000" u="none" strike="noStrike" cap="none" normalizeH="0" baseline="0" dirty="0">
                          <a:ln>
                            <a:noFill/>
                          </a:ln>
                          <a:effectLst/>
                          <a:latin typeface="Times New Roman" pitchFamily="18" charset="0"/>
                          <a:cs typeface="Times New Roman" pitchFamily="18" charset="0"/>
                        </a:rPr>
                        <a:t> </a:t>
                      </a:r>
                      <a:r>
                        <a:rPr kumimoji="0" lang="en-US" sz="2000" u="none" strike="noStrike" cap="none" normalizeH="0" baseline="0" dirty="0" err="1">
                          <a:ln>
                            <a:noFill/>
                          </a:ln>
                          <a:effectLst/>
                          <a:latin typeface="Times New Roman" pitchFamily="18" charset="0"/>
                          <a:cs typeface="Times New Roman" pitchFamily="18" charset="0"/>
                        </a:rPr>
                        <a:t>đấu</a:t>
                      </a:r>
                      <a:r>
                        <a:rPr kumimoji="0" lang="en-US" sz="2000" u="none" strike="noStrike" cap="none" normalizeH="0" baseline="0" dirty="0">
                          <a:ln>
                            <a:noFill/>
                          </a:ln>
                          <a:effectLst/>
                          <a:latin typeface="Times New Roman" pitchFamily="18" charset="0"/>
                          <a:cs typeface="Times New Roman" pitchFamily="18" charset="0"/>
                        </a:rPr>
                        <a:t> </a:t>
                      </a:r>
                      <a:r>
                        <a:rPr kumimoji="0" lang="en-US" sz="2000" u="none" strike="noStrike" cap="none" normalizeH="0" baseline="0" dirty="0" err="1">
                          <a:ln>
                            <a:noFill/>
                          </a:ln>
                          <a:effectLst/>
                          <a:latin typeface="Times New Roman" pitchFamily="18" charset="0"/>
                          <a:cs typeface="Times New Roman" pitchFamily="18" charset="0"/>
                        </a:rPr>
                        <a:t>tranh</a:t>
                      </a:r>
                      <a:endParaRPr kumimoji="0" lang="en-US" sz="2000" b="1" i="0" u="none" strike="noStrike" cap="none" normalizeH="0" baseline="0" dirty="0">
                        <a:ln>
                          <a:noFill/>
                        </a:ln>
                        <a:solidFill>
                          <a:srgbClr val="002060"/>
                        </a:solidFill>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ts val="100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extLst>
                  <a:ext uri="{0D108BD9-81ED-4DB2-BD59-A6C34878D82A}">
                    <a16:rowId xmlns:a16="http://schemas.microsoft.com/office/drawing/2014/main" xmlns="" val="10004"/>
                  </a:ext>
                </a:extLst>
              </a:tr>
              <a:tr h="1031974">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dirty="0" err="1">
                          <a:ln>
                            <a:noFill/>
                          </a:ln>
                          <a:effectLst/>
                          <a:latin typeface="Times New Roman" pitchFamily="18" charset="0"/>
                          <a:cs typeface="Times New Roman" pitchFamily="18" charset="0"/>
                        </a:rPr>
                        <a:t>Lực</a:t>
                      </a:r>
                      <a:r>
                        <a:rPr kumimoji="0" lang="en-US" sz="2000" u="none" strike="noStrike" cap="none" normalizeH="0" baseline="0" dirty="0">
                          <a:ln>
                            <a:noFill/>
                          </a:ln>
                          <a:effectLst/>
                          <a:latin typeface="Times New Roman" pitchFamily="18" charset="0"/>
                          <a:cs typeface="Times New Roman" pitchFamily="18" charset="0"/>
                        </a:rPr>
                        <a:t> </a:t>
                      </a:r>
                      <a:r>
                        <a:rPr kumimoji="0" lang="en-US" sz="2000" u="none" strike="noStrike" cap="none" normalizeH="0" baseline="0" dirty="0" err="1">
                          <a:ln>
                            <a:noFill/>
                          </a:ln>
                          <a:effectLst/>
                          <a:latin typeface="Times New Roman" pitchFamily="18" charset="0"/>
                          <a:cs typeface="Times New Roman" pitchFamily="18" charset="0"/>
                        </a:rPr>
                        <a:t>lượng</a:t>
                      </a:r>
                      <a:r>
                        <a:rPr kumimoji="0" lang="en-US" sz="2000" u="none" strike="noStrike" cap="none" normalizeH="0" baseline="0" dirty="0">
                          <a:ln>
                            <a:noFill/>
                          </a:ln>
                          <a:effectLst/>
                          <a:latin typeface="Times New Roman" pitchFamily="18" charset="0"/>
                          <a:cs typeface="Times New Roman" pitchFamily="18" charset="0"/>
                        </a:rPr>
                        <a:t> </a:t>
                      </a:r>
                      <a:r>
                        <a:rPr kumimoji="0" lang="en-US" sz="2000" u="none" strike="noStrike" cap="none" normalizeH="0" baseline="0" dirty="0" err="1">
                          <a:ln>
                            <a:noFill/>
                          </a:ln>
                          <a:effectLst/>
                          <a:latin typeface="Times New Roman" pitchFamily="18" charset="0"/>
                          <a:cs typeface="Times New Roman" pitchFamily="18" charset="0"/>
                        </a:rPr>
                        <a:t>tham</a:t>
                      </a:r>
                      <a:r>
                        <a:rPr kumimoji="0" lang="en-US" sz="2000" u="none" strike="noStrike" cap="none" normalizeH="0" baseline="0" dirty="0">
                          <a:ln>
                            <a:noFill/>
                          </a:ln>
                          <a:effectLst/>
                          <a:latin typeface="Times New Roman" pitchFamily="18" charset="0"/>
                          <a:cs typeface="Times New Roman" pitchFamily="18" charset="0"/>
                        </a:rPr>
                        <a:t> </a:t>
                      </a:r>
                      <a:r>
                        <a:rPr kumimoji="0" lang="en-US" sz="2000" u="none" strike="noStrike" cap="none" normalizeH="0" baseline="0" dirty="0" err="1">
                          <a:ln>
                            <a:noFill/>
                          </a:ln>
                          <a:effectLst/>
                          <a:latin typeface="Times New Roman" pitchFamily="18" charset="0"/>
                          <a:cs typeface="Times New Roman" pitchFamily="18" charset="0"/>
                        </a:rPr>
                        <a:t>gia</a:t>
                      </a:r>
                      <a:endParaRPr kumimoji="0" lang="en-US" sz="2000" b="1" i="0" u="none" strike="noStrike" cap="none" normalizeH="0" baseline="0" dirty="0">
                        <a:ln>
                          <a:noFill/>
                        </a:ln>
                        <a:solidFill>
                          <a:srgbClr val="002060"/>
                        </a:solidFill>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extLst>
                  <a:ext uri="{0D108BD9-81ED-4DB2-BD59-A6C34878D82A}">
                    <a16:rowId xmlns:a16="http://schemas.microsoft.com/office/drawing/2014/main" xmlns="" val="10005"/>
                  </a:ext>
                </a:extLst>
              </a:tr>
            </a:tbl>
          </a:graphicData>
        </a:graphic>
      </p:graphicFrame>
      <p:sp>
        <p:nvSpPr>
          <p:cNvPr id="55366" name="Text Box 70"/>
          <p:cNvSpPr txBox="1">
            <a:spLocks noChangeArrowheads="1"/>
          </p:cNvSpPr>
          <p:nvPr/>
        </p:nvSpPr>
        <p:spPr bwMode="auto">
          <a:xfrm>
            <a:off x="3352800" y="1109246"/>
            <a:ext cx="2438400"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latin typeface="Times New Roman" pitchFamily="18" charset="0"/>
                <a:cs typeface="Times New Roman" pitchFamily="18" charset="0"/>
              </a:rPr>
              <a:t>Đế</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quốc</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và</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phong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kiến</a:t>
            </a:r>
            <a:endParaRPr lang="en-US" sz="3200" b="1" dirty="0">
              <a:solidFill>
                <a:srgbClr val="0000FF"/>
              </a:solidFill>
              <a:latin typeface="Times New Roman" pitchFamily="18" charset="0"/>
              <a:cs typeface="Times New Roman" pitchFamily="18" charset="0"/>
            </a:endParaRPr>
          </a:p>
        </p:txBody>
      </p:sp>
      <p:sp>
        <p:nvSpPr>
          <p:cNvPr id="55369" name="Text Box 73"/>
          <p:cNvSpPr txBox="1">
            <a:spLocks noChangeArrowheads="1"/>
          </p:cNvSpPr>
          <p:nvPr/>
        </p:nvSpPr>
        <p:spPr bwMode="auto">
          <a:xfrm>
            <a:off x="6096000" y="1019175"/>
            <a:ext cx="2438400" cy="5810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latin typeface="Times New Roman" pitchFamily="18" charset="0"/>
                <a:cs typeface="Times New Roman" pitchFamily="18" charset="0"/>
              </a:rPr>
              <a:t>Thực</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dân</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Pháp</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phản</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động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tay</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sai</a:t>
            </a:r>
            <a:r>
              <a:rPr lang="en-US" sz="1600" b="1" i="1" dirty="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55370" name="Text Box 74"/>
          <p:cNvSpPr txBox="1">
            <a:spLocks noChangeArrowheads="1"/>
          </p:cNvSpPr>
          <p:nvPr/>
        </p:nvSpPr>
        <p:spPr bwMode="auto">
          <a:xfrm>
            <a:off x="3276600" y="1742182"/>
            <a:ext cx="2438400" cy="107721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latin typeface="Times New Roman" pitchFamily="18" charset="0"/>
                <a:cs typeface="Times New Roman" pitchFamily="18" charset="0"/>
              </a:rPr>
              <a:t>Chống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đế</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quốc</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giành</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độc</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lập</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chống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phong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kiến</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giành</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ruộng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đất</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cho</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dân</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cày</a:t>
            </a:r>
            <a:endParaRPr lang="en-US" sz="3200" b="1" dirty="0">
              <a:solidFill>
                <a:srgbClr val="0000FF"/>
              </a:solidFill>
              <a:latin typeface="Times New Roman" pitchFamily="18" charset="0"/>
              <a:cs typeface="Times New Roman" pitchFamily="18" charset="0"/>
            </a:endParaRPr>
          </a:p>
        </p:txBody>
      </p:sp>
      <p:sp>
        <p:nvSpPr>
          <p:cNvPr id="55371" name="Text Box 75"/>
          <p:cNvSpPr txBox="1">
            <a:spLocks noChangeArrowheads="1"/>
          </p:cNvSpPr>
          <p:nvPr/>
        </p:nvSpPr>
        <p:spPr bwMode="auto">
          <a:xfrm>
            <a:off x="6019800" y="1724561"/>
            <a:ext cx="2971800" cy="132343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latin typeface="Times New Roman" pitchFamily="18" charset="0"/>
                <a:cs typeface="Times New Roman" pitchFamily="18" charset="0"/>
              </a:rPr>
              <a:t>Chống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phát</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xít</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chống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chiến</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tranh</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Chống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thực</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dân</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phản</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động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và</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tay</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sai</a:t>
            </a:r>
            <a:endParaRPr lang="en-US" sz="1600" b="1" i="1" dirty="0">
              <a:solidFill>
                <a:srgbClr val="0000FF"/>
              </a:solidFill>
              <a:latin typeface="Times New Roman" pitchFamily="18" charset="0"/>
              <a:cs typeface="Times New Roman" pitchFamily="18" charset="0"/>
            </a:endParaRPr>
          </a:p>
          <a:p>
            <a:pPr>
              <a:defRPr/>
            </a:pPr>
            <a:r>
              <a:rPr lang="en-US" sz="1600" b="1" i="1" dirty="0" err="1">
                <a:solidFill>
                  <a:srgbClr val="0000FF"/>
                </a:solidFill>
                <a:latin typeface="Times New Roman" pitchFamily="18" charset="0"/>
                <a:cs typeface="Times New Roman" pitchFamily="18" charset="0"/>
              </a:rPr>
              <a:t>Đòi</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tự</a:t>
            </a:r>
            <a:r>
              <a:rPr lang="en-US" sz="1600" b="1" i="1" dirty="0">
                <a:solidFill>
                  <a:srgbClr val="0000FF"/>
                </a:solidFill>
                <a:latin typeface="Times New Roman" pitchFamily="18" charset="0"/>
                <a:cs typeface="Times New Roman" pitchFamily="18" charset="0"/>
              </a:rPr>
              <a:t> do, </a:t>
            </a:r>
            <a:r>
              <a:rPr lang="en-US" sz="1600" b="1" i="1" dirty="0" err="1">
                <a:solidFill>
                  <a:srgbClr val="0000FF"/>
                </a:solidFill>
                <a:latin typeface="Times New Roman" pitchFamily="18" charset="0"/>
                <a:cs typeface="Times New Roman" pitchFamily="18" charset="0"/>
              </a:rPr>
              <a:t>dân</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chủ</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cơm</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áo</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hòa</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bình</a:t>
            </a:r>
            <a:endParaRPr lang="en-US" sz="1600" b="1" dirty="0">
              <a:solidFill>
                <a:srgbClr val="0000FF"/>
              </a:solidFill>
              <a:latin typeface="Times New Roman" pitchFamily="18" charset="0"/>
              <a:cs typeface="Times New Roman" pitchFamily="18" charset="0"/>
            </a:endParaRPr>
          </a:p>
        </p:txBody>
      </p:sp>
      <p:sp>
        <p:nvSpPr>
          <p:cNvPr id="55373" name="Text Box 77"/>
          <p:cNvSpPr txBox="1">
            <a:spLocks noChangeArrowheads="1"/>
          </p:cNvSpPr>
          <p:nvPr/>
        </p:nvSpPr>
        <p:spPr bwMode="auto">
          <a:xfrm>
            <a:off x="3352800" y="3301425"/>
            <a:ext cx="2438400" cy="584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latin typeface="Times New Roman" pitchFamily="18" charset="0"/>
                <a:cs typeface="Times New Roman" pitchFamily="18" charset="0"/>
              </a:rPr>
              <a:t>Bước</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đầu</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thực</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hiện</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liên</a:t>
            </a:r>
            <a:r>
              <a:rPr lang="en-US" sz="1600" b="1" i="1" dirty="0">
                <a:solidFill>
                  <a:srgbClr val="0000FF"/>
                </a:solidFill>
                <a:latin typeface="Times New Roman" pitchFamily="18" charset="0"/>
                <a:cs typeface="Times New Roman" pitchFamily="18" charset="0"/>
              </a:rPr>
              <a:t> minh </a:t>
            </a:r>
            <a:r>
              <a:rPr lang="en-US" sz="1600" b="1" i="1" dirty="0" err="1">
                <a:solidFill>
                  <a:srgbClr val="0000FF"/>
                </a:solidFill>
                <a:latin typeface="Times New Roman" pitchFamily="18" charset="0"/>
                <a:cs typeface="Times New Roman" pitchFamily="18" charset="0"/>
              </a:rPr>
              <a:t>công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nông</a:t>
            </a:r>
            <a:endParaRPr lang="en-US" sz="1600" b="1" dirty="0">
              <a:solidFill>
                <a:srgbClr val="0000FF"/>
              </a:solidFill>
              <a:latin typeface="Times New Roman" pitchFamily="18" charset="0"/>
              <a:cs typeface="Times New Roman" pitchFamily="18" charset="0"/>
            </a:endParaRPr>
          </a:p>
        </p:txBody>
      </p:sp>
      <p:sp>
        <p:nvSpPr>
          <p:cNvPr id="55374" name="Text Box 78"/>
          <p:cNvSpPr txBox="1">
            <a:spLocks noChangeArrowheads="1"/>
          </p:cNvSpPr>
          <p:nvPr/>
        </p:nvSpPr>
        <p:spPr bwMode="auto">
          <a:xfrm>
            <a:off x="6172200" y="3225800"/>
            <a:ext cx="2743200" cy="584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latin typeface="Times New Roman" pitchFamily="18" charset="0"/>
                <a:cs typeface="Times New Roman" pitchFamily="18" charset="0"/>
              </a:rPr>
              <a:t>Mặt</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trận</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nhân</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dân</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phản</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đế</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Đông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Dương</a:t>
            </a:r>
            <a:r>
              <a:rPr lang="en-US" sz="1400" b="1" i="1" dirty="0">
                <a:solidFill>
                  <a:srgbClr val="0000FF"/>
                </a:solidFill>
                <a:latin typeface="Times New Roman" pitchFamily="18" charset="0"/>
                <a:cs typeface="Times New Roman" pitchFamily="18" charset="0"/>
              </a:rPr>
              <a:t> </a:t>
            </a:r>
            <a:endParaRPr lang="en-US" sz="1400" b="1" dirty="0">
              <a:solidFill>
                <a:srgbClr val="0000FF"/>
              </a:solidFill>
              <a:latin typeface="Times New Roman" pitchFamily="18" charset="0"/>
              <a:cs typeface="Times New Roman" pitchFamily="18" charset="0"/>
            </a:endParaRPr>
          </a:p>
        </p:txBody>
      </p:sp>
      <p:sp>
        <p:nvSpPr>
          <p:cNvPr id="55376" name="Text Box 80"/>
          <p:cNvSpPr txBox="1">
            <a:spLocks noChangeArrowheads="1"/>
          </p:cNvSpPr>
          <p:nvPr/>
        </p:nvSpPr>
        <p:spPr bwMode="auto">
          <a:xfrm>
            <a:off x="3200400" y="4104382"/>
            <a:ext cx="2667000" cy="107721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latin typeface="Times New Roman" pitchFamily="18" charset="0"/>
                <a:cs typeface="Times New Roman" pitchFamily="18" charset="0"/>
              </a:rPr>
              <a:t>Bí</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mật</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bất</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hợp</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pháp</a:t>
            </a:r>
            <a:r>
              <a:rPr lang="en-US" sz="1600" b="1" i="1" dirty="0">
                <a:solidFill>
                  <a:srgbClr val="0000FF"/>
                </a:solidFill>
                <a:latin typeface="Times New Roman" pitchFamily="18" charset="0"/>
                <a:cs typeface="Times New Roman" pitchFamily="18" charset="0"/>
              </a:rPr>
              <a:t> </a:t>
            </a:r>
          </a:p>
          <a:p>
            <a:pPr>
              <a:defRPr/>
            </a:pPr>
            <a:r>
              <a:rPr lang="en-US" sz="1600" b="1" i="1" dirty="0" err="1">
                <a:solidFill>
                  <a:srgbClr val="0000FF"/>
                </a:solidFill>
                <a:latin typeface="Times New Roman" pitchFamily="18" charset="0"/>
                <a:cs typeface="Times New Roman" pitchFamily="18" charset="0"/>
              </a:rPr>
              <a:t>Bạo</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động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vũ</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trang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như</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bãi</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công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chuyển</a:t>
            </a:r>
            <a:r>
              <a:rPr lang="en-US" sz="1600" b="1" i="1" dirty="0">
                <a:solidFill>
                  <a:srgbClr val="0000FF"/>
                </a:solidFill>
                <a:latin typeface="Times New Roman" pitchFamily="18" charset="0"/>
                <a:cs typeface="Times New Roman" pitchFamily="18" charset="0"/>
              </a:rPr>
              <a:t> sang </a:t>
            </a:r>
            <a:r>
              <a:rPr lang="en-US" sz="1600" b="1" i="1" dirty="0" err="1">
                <a:solidFill>
                  <a:srgbClr val="0000FF"/>
                </a:solidFill>
                <a:latin typeface="Times New Roman" pitchFamily="18" charset="0"/>
                <a:cs typeface="Times New Roman" pitchFamily="18" charset="0"/>
              </a:rPr>
              <a:t>biểu</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tình</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vũ</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trang</a:t>
            </a:r>
            <a:endParaRPr lang="en-US" sz="1600" b="1" dirty="0">
              <a:solidFill>
                <a:srgbClr val="0000FF"/>
              </a:solidFill>
              <a:latin typeface="Times New Roman" pitchFamily="18" charset="0"/>
              <a:cs typeface="Times New Roman" pitchFamily="18" charset="0"/>
            </a:endParaRPr>
          </a:p>
        </p:txBody>
      </p:sp>
      <p:sp>
        <p:nvSpPr>
          <p:cNvPr id="55377" name="Text Box 81"/>
          <p:cNvSpPr txBox="1">
            <a:spLocks noChangeArrowheads="1"/>
          </p:cNvSpPr>
          <p:nvPr/>
        </p:nvSpPr>
        <p:spPr bwMode="auto">
          <a:xfrm>
            <a:off x="6248400" y="4255527"/>
            <a:ext cx="2438400" cy="7736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2000"/>
              </a:lnSpc>
              <a:spcAft>
                <a:spcPts val="1000"/>
              </a:spcAft>
              <a:buSzPct val="70000"/>
              <a:defRPr/>
            </a:pPr>
            <a:r>
              <a:rPr lang="en-US" b="1" i="1" dirty="0" err="1">
                <a:solidFill>
                  <a:srgbClr val="0000FF"/>
                </a:solidFill>
                <a:latin typeface="Times New Roman" pitchFamily="18" charset="0"/>
                <a:cs typeface="Times New Roman" pitchFamily="18" charset="0"/>
              </a:rPr>
              <a:t>Hợp</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pháp</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nửa</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hợp</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pháp</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công</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khai</a:t>
            </a:r>
            <a:r>
              <a:rPr lang="en-US" b="1" i="1" dirty="0">
                <a:solidFill>
                  <a:srgbClr val="0000FF"/>
                </a:solidFill>
                <a:latin typeface="Times New Roman" pitchFamily="18" charset="0"/>
                <a:cs typeface="Times New Roman" pitchFamily="18" charset="0"/>
              </a:rPr>
              <a:t>  hay </a:t>
            </a:r>
            <a:r>
              <a:rPr lang="en-US" b="1" i="1" dirty="0" err="1">
                <a:solidFill>
                  <a:srgbClr val="0000FF"/>
                </a:solidFill>
                <a:latin typeface="Times New Roman" pitchFamily="18" charset="0"/>
                <a:cs typeface="Times New Roman" pitchFamily="18" charset="0"/>
              </a:rPr>
              <a:t>nửa</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công</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khai</a:t>
            </a:r>
            <a:r>
              <a:rPr lang="en-US" b="1" i="1" dirty="0">
                <a:solidFill>
                  <a:srgbClr val="0000FF"/>
                </a:solidFill>
                <a:latin typeface="Times New Roman" pitchFamily="18" charset="0"/>
                <a:cs typeface="Times New Roman" pitchFamily="18" charset="0"/>
              </a:rPr>
              <a:t>.</a:t>
            </a:r>
            <a:endParaRPr lang="en-US" sz="1600" b="1" dirty="0">
              <a:solidFill>
                <a:srgbClr val="0000FF"/>
              </a:solidFill>
              <a:latin typeface="Times New Roman" pitchFamily="18" charset="0"/>
              <a:cs typeface="Times New Roman" pitchFamily="18" charset="0"/>
            </a:endParaRPr>
          </a:p>
        </p:txBody>
      </p:sp>
      <p:sp>
        <p:nvSpPr>
          <p:cNvPr id="55378" name="Text Box 82"/>
          <p:cNvSpPr txBox="1">
            <a:spLocks noChangeArrowheads="1"/>
          </p:cNvSpPr>
          <p:nvPr/>
        </p:nvSpPr>
        <p:spPr bwMode="auto">
          <a:xfrm>
            <a:off x="3276600" y="5607050"/>
            <a:ext cx="26670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b="1" i="1" dirty="0" err="1">
                <a:solidFill>
                  <a:srgbClr val="0000FF"/>
                </a:solidFill>
                <a:latin typeface="Times New Roman" pitchFamily="18" charset="0"/>
                <a:cs typeface="Times New Roman" pitchFamily="18" charset="0"/>
              </a:rPr>
              <a:t>Công</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nhân</a:t>
            </a:r>
            <a:r>
              <a:rPr lang="en-US" b="1" i="1" dirty="0">
                <a:solidFill>
                  <a:srgbClr val="0000FF"/>
                </a:solidFill>
                <a:latin typeface="Times New Roman" pitchFamily="18" charset="0"/>
                <a:cs typeface="Times New Roman" pitchFamily="18" charset="0"/>
              </a:rPr>
              <a:t>,</a:t>
            </a:r>
          </a:p>
          <a:p>
            <a:pPr algn="ctr">
              <a:defRPr/>
            </a:pPr>
            <a:r>
              <a:rPr lang="en-US" b="1" i="1" dirty="0" err="1">
                <a:solidFill>
                  <a:srgbClr val="0000FF"/>
                </a:solidFill>
                <a:latin typeface="Times New Roman" pitchFamily="18" charset="0"/>
                <a:cs typeface="Times New Roman" pitchFamily="18" charset="0"/>
              </a:rPr>
              <a:t>Nông</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dân</a:t>
            </a:r>
            <a:endParaRPr lang="en-US" sz="1600" b="1" dirty="0">
              <a:solidFill>
                <a:srgbClr val="0000FF"/>
              </a:solidFill>
              <a:latin typeface="Times New Roman" pitchFamily="18" charset="0"/>
              <a:cs typeface="Times New Roman" pitchFamily="18" charset="0"/>
            </a:endParaRPr>
          </a:p>
        </p:txBody>
      </p:sp>
      <p:sp>
        <p:nvSpPr>
          <p:cNvPr id="55379" name="Text Box 83"/>
          <p:cNvSpPr txBox="1">
            <a:spLocks noChangeArrowheads="1"/>
          </p:cNvSpPr>
          <p:nvPr/>
        </p:nvSpPr>
        <p:spPr bwMode="auto">
          <a:xfrm>
            <a:off x="6172200" y="5663625"/>
            <a:ext cx="2667000" cy="584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latin typeface="Times New Roman" pitchFamily="18" charset="0"/>
                <a:cs typeface="Times New Roman" pitchFamily="18" charset="0"/>
              </a:rPr>
              <a:t>Đông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đảo</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không</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phân</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biệt</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thành</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phần</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giai</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cấp</a:t>
            </a:r>
            <a:r>
              <a:rPr lang="en-US" sz="1600" b="1" i="1" dirty="0">
                <a:solidFill>
                  <a:srgbClr val="0000FF"/>
                </a:solidFill>
                <a:latin typeface="Times New Roman" pitchFamily="18" charset="0"/>
                <a:cs typeface="Times New Roman" pitchFamily="18" charset="0"/>
              </a:rPr>
              <a:t>,…. </a:t>
            </a:r>
            <a:endParaRPr lang="en-US" sz="1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97875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5366"/>
                                        </p:tgtEl>
                                        <p:attrNameLst>
                                          <p:attrName>style.visibility</p:attrName>
                                        </p:attrNameLst>
                                      </p:cBhvr>
                                      <p:to>
                                        <p:strVal val="visible"/>
                                      </p:to>
                                    </p:set>
                                    <p:animEffect transition="in" filter="circle(in)">
                                      <p:cBhvr>
                                        <p:cTn id="7" dur="2000"/>
                                        <p:tgtEl>
                                          <p:spTgt spid="5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5369"/>
                                        </p:tgtEl>
                                        <p:attrNameLst>
                                          <p:attrName>style.visibility</p:attrName>
                                        </p:attrNameLst>
                                      </p:cBhvr>
                                      <p:to>
                                        <p:strVal val="visible"/>
                                      </p:to>
                                    </p:set>
                                    <p:animEffect transition="in" filter="circle(in)">
                                      <p:cBhvr>
                                        <p:cTn id="12" dur="2000"/>
                                        <p:tgtEl>
                                          <p:spTgt spid="553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5370"/>
                                        </p:tgtEl>
                                        <p:attrNameLst>
                                          <p:attrName>style.visibility</p:attrName>
                                        </p:attrNameLst>
                                      </p:cBhvr>
                                      <p:to>
                                        <p:strVal val="visible"/>
                                      </p:to>
                                    </p:set>
                                    <p:anim calcmode="lin" valueType="num">
                                      <p:cBhvr additive="base">
                                        <p:cTn id="17" dur="500" fill="hold"/>
                                        <p:tgtEl>
                                          <p:spTgt spid="55370"/>
                                        </p:tgtEl>
                                        <p:attrNameLst>
                                          <p:attrName>ppt_x</p:attrName>
                                        </p:attrNameLst>
                                      </p:cBhvr>
                                      <p:tavLst>
                                        <p:tav tm="0">
                                          <p:val>
                                            <p:strVal val="#ppt_x"/>
                                          </p:val>
                                        </p:tav>
                                        <p:tav tm="100000">
                                          <p:val>
                                            <p:strVal val="#ppt_x"/>
                                          </p:val>
                                        </p:tav>
                                      </p:tavLst>
                                    </p:anim>
                                    <p:anim calcmode="lin" valueType="num">
                                      <p:cBhvr additive="base">
                                        <p:cTn id="18" dur="500" fill="hold"/>
                                        <p:tgtEl>
                                          <p:spTgt spid="5537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5371"/>
                                        </p:tgtEl>
                                        <p:attrNameLst>
                                          <p:attrName>style.visibility</p:attrName>
                                        </p:attrNameLst>
                                      </p:cBhvr>
                                      <p:to>
                                        <p:strVal val="visible"/>
                                      </p:to>
                                    </p:set>
                                    <p:anim calcmode="lin" valueType="num">
                                      <p:cBhvr additive="base">
                                        <p:cTn id="23" dur="500" fill="hold"/>
                                        <p:tgtEl>
                                          <p:spTgt spid="55371"/>
                                        </p:tgtEl>
                                        <p:attrNameLst>
                                          <p:attrName>ppt_x</p:attrName>
                                        </p:attrNameLst>
                                      </p:cBhvr>
                                      <p:tavLst>
                                        <p:tav tm="0">
                                          <p:val>
                                            <p:strVal val="#ppt_x"/>
                                          </p:val>
                                        </p:tav>
                                        <p:tav tm="100000">
                                          <p:val>
                                            <p:strVal val="#ppt_x"/>
                                          </p:val>
                                        </p:tav>
                                      </p:tavLst>
                                    </p:anim>
                                    <p:anim calcmode="lin" valueType="num">
                                      <p:cBhvr additive="base">
                                        <p:cTn id="24" dur="500" fill="hold"/>
                                        <p:tgtEl>
                                          <p:spTgt spid="5537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5373"/>
                                        </p:tgtEl>
                                        <p:attrNameLst>
                                          <p:attrName>style.visibility</p:attrName>
                                        </p:attrNameLst>
                                      </p:cBhvr>
                                      <p:to>
                                        <p:strVal val="visible"/>
                                      </p:to>
                                    </p:set>
                                    <p:animEffect transition="in" filter="barn(inVertical)">
                                      <p:cBhvr>
                                        <p:cTn id="29" dur="500"/>
                                        <p:tgtEl>
                                          <p:spTgt spid="5537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5374"/>
                                        </p:tgtEl>
                                        <p:attrNameLst>
                                          <p:attrName>style.visibility</p:attrName>
                                        </p:attrNameLst>
                                      </p:cBhvr>
                                      <p:to>
                                        <p:strVal val="visible"/>
                                      </p:to>
                                    </p:set>
                                    <p:animEffect transition="in" filter="barn(inVertical)">
                                      <p:cBhvr>
                                        <p:cTn id="34" dur="500"/>
                                        <p:tgtEl>
                                          <p:spTgt spid="5537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5376"/>
                                        </p:tgtEl>
                                        <p:attrNameLst>
                                          <p:attrName>style.visibility</p:attrName>
                                        </p:attrNameLst>
                                      </p:cBhvr>
                                      <p:to>
                                        <p:strVal val="visible"/>
                                      </p:to>
                                    </p:set>
                                    <p:anim calcmode="lin" valueType="num">
                                      <p:cBhvr>
                                        <p:cTn id="39" dur="500" fill="hold"/>
                                        <p:tgtEl>
                                          <p:spTgt spid="55376"/>
                                        </p:tgtEl>
                                        <p:attrNameLst>
                                          <p:attrName>ppt_w</p:attrName>
                                        </p:attrNameLst>
                                      </p:cBhvr>
                                      <p:tavLst>
                                        <p:tav tm="0">
                                          <p:val>
                                            <p:fltVal val="0"/>
                                          </p:val>
                                        </p:tav>
                                        <p:tav tm="100000">
                                          <p:val>
                                            <p:strVal val="#ppt_w"/>
                                          </p:val>
                                        </p:tav>
                                      </p:tavLst>
                                    </p:anim>
                                    <p:anim calcmode="lin" valueType="num">
                                      <p:cBhvr>
                                        <p:cTn id="40" dur="500" fill="hold"/>
                                        <p:tgtEl>
                                          <p:spTgt spid="55376"/>
                                        </p:tgtEl>
                                        <p:attrNameLst>
                                          <p:attrName>ppt_h</p:attrName>
                                        </p:attrNameLst>
                                      </p:cBhvr>
                                      <p:tavLst>
                                        <p:tav tm="0">
                                          <p:val>
                                            <p:fltVal val="0"/>
                                          </p:val>
                                        </p:tav>
                                        <p:tav tm="100000">
                                          <p:val>
                                            <p:strVal val="#ppt_h"/>
                                          </p:val>
                                        </p:tav>
                                      </p:tavLst>
                                    </p:anim>
                                    <p:animEffect transition="in" filter="fade">
                                      <p:cBhvr>
                                        <p:cTn id="41" dur="500"/>
                                        <p:tgtEl>
                                          <p:spTgt spid="5537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5377"/>
                                        </p:tgtEl>
                                        <p:attrNameLst>
                                          <p:attrName>style.visibility</p:attrName>
                                        </p:attrNameLst>
                                      </p:cBhvr>
                                      <p:to>
                                        <p:strVal val="visible"/>
                                      </p:to>
                                    </p:set>
                                    <p:anim calcmode="lin" valueType="num">
                                      <p:cBhvr>
                                        <p:cTn id="46" dur="500" fill="hold"/>
                                        <p:tgtEl>
                                          <p:spTgt spid="55377"/>
                                        </p:tgtEl>
                                        <p:attrNameLst>
                                          <p:attrName>ppt_w</p:attrName>
                                        </p:attrNameLst>
                                      </p:cBhvr>
                                      <p:tavLst>
                                        <p:tav tm="0">
                                          <p:val>
                                            <p:fltVal val="0"/>
                                          </p:val>
                                        </p:tav>
                                        <p:tav tm="100000">
                                          <p:val>
                                            <p:strVal val="#ppt_w"/>
                                          </p:val>
                                        </p:tav>
                                      </p:tavLst>
                                    </p:anim>
                                    <p:anim calcmode="lin" valueType="num">
                                      <p:cBhvr>
                                        <p:cTn id="47" dur="500" fill="hold"/>
                                        <p:tgtEl>
                                          <p:spTgt spid="55377"/>
                                        </p:tgtEl>
                                        <p:attrNameLst>
                                          <p:attrName>ppt_h</p:attrName>
                                        </p:attrNameLst>
                                      </p:cBhvr>
                                      <p:tavLst>
                                        <p:tav tm="0">
                                          <p:val>
                                            <p:fltVal val="0"/>
                                          </p:val>
                                        </p:tav>
                                        <p:tav tm="100000">
                                          <p:val>
                                            <p:strVal val="#ppt_h"/>
                                          </p:val>
                                        </p:tav>
                                      </p:tavLst>
                                    </p:anim>
                                    <p:animEffect transition="in" filter="fade">
                                      <p:cBhvr>
                                        <p:cTn id="48" dur="500"/>
                                        <p:tgtEl>
                                          <p:spTgt spid="5537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55378"/>
                                        </p:tgtEl>
                                        <p:attrNameLst>
                                          <p:attrName>style.visibility</p:attrName>
                                        </p:attrNameLst>
                                      </p:cBhvr>
                                      <p:to>
                                        <p:strVal val="visible"/>
                                      </p:to>
                                    </p:set>
                                    <p:animEffect transition="in" filter="wipe(down)">
                                      <p:cBhvr>
                                        <p:cTn id="53" dur="580">
                                          <p:stCondLst>
                                            <p:cond delay="0"/>
                                          </p:stCondLst>
                                        </p:cTn>
                                        <p:tgtEl>
                                          <p:spTgt spid="55378"/>
                                        </p:tgtEl>
                                      </p:cBhvr>
                                    </p:animEffect>
                                    <p:anim calcmode="lin" valueType="num">
                                      <p:cBhvr>
                                        <p:cTn id="54" dur="1822" tmFilter="0,0; 0.14,0.36; 0.43,0.73; 0.71,0.91; 1.0,1.0">
                                          <p:stCondLst>
                                            <p:cond delay="0"/>
                                          </p:stCondLst>
                                        </p:cTn>
                                        <p:tgtEl>
                                          <p:spTgt spid="55378"/>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5378"/>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5378"/>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5378"/>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5378"/>
                                        </p:tgtEl>
                                        <p:attrNameLst>
                                          <p:attrName>ppt_y</p:attrName>
                                        </p:attrNameLst>
                                      </p:cBhvr>
                                      <p:tavLst>
                                        <p:tav tm="0" fmla="#ppt_y-sin(pi*$)/81">
                                          <p:val>
                                            <p:fltVal val="0"/>
                                          </p:val>
                                        </p:tav>
                                        <p:tav tm="100000">
                                          <p:val>
                                            <p:fltVal val="1"/>
                                          </p:val>
                                        </p:tav>
                                      </p:tavLst>
                                    </p:anim>
                                    <p:animScale>
                                      <p:cBhvr>
                                        <p:cTn id="59" dur="26">
                                          <p:stCondLst>
                                            <p:cond delay="650"/>
                                          </p:stCondLst>
                                        </p:cTn>
                                        <p:tgtEl>
                                          <p:spTgt spid="55378"/>
                                        </p:tgtEl>
                                      </p:cBhvr>
                                      <p:to x="100000" y="60000"/>
                                    </p:animScale>
                                    <p:animScale>
                                      <p:cBhvr>
                                        <p:cTn id="60" dur="166" decel="50000">
                                          <p:stCondLst>
                                            <p:cond delay="676"/>
                                          </p:stCondLst>
                                        </p:cTn>
                                        <p:tgtEl>
                                          <p:spTgt spid="55378"/>
                                        </p:tgtEl>
                                      </p:cBhvr>
                                      <p:to x="100000" y="100000"/>
                                    </p:animScale>
                                    <p:animScale>
                                      <p:cBhvr>
                                        <p:cTn id="61" dur="26">
                                          <p:stCondLst>
                                            <p:cond delay="1312"/>
                                          </p:stCondLst>
                                        </p:cTn>
                                        <p:tgtEl>
                                          <p:spTgt spid="55378"/>
                                        </p:tgtEl>
                                      </p:cBhvr>
                                      <p:to x="100000" y="80000"/>
                                    </p:animScale>
                                    <p:animScale>
                                      <p:cBhvr>
                                        <p:cTn id="62" dur="166" decel="50000">
                                          <p:stCondLst>
                                            <p:cond delay="1338"/>
                                          </p:stCondLst>
                                        </p:cTn>
                                        <p:tgtEl>
                                          <p:spTgt spid="55378"/>
                                        </p:tgtEl>
                                      </p:cBhvr>
                                      <p:to x="100000" y="100000"/>
                                    </p:animScale>
                                    <p:animScale>
                                      <p:cBhvr>
                                        <p:cTn id="63" dur="26">
                                          <p:stCondLst>
                                            <p:cond delay="1642"/>
                                          </p:stCondLst>
                                        </p:cTn>
                                        <p:tgtEl>
                                          <p:spTgt spid="55378"/>
                                        </p:tgtEl>
                                      </p:cBhvr>
                                      <p:to x="100000" y="90000"/>
                                    </p:animScale>
                                    <p:animScale>
                                      <p:cBhvr>
                                        <p:cTn id="64" dur="166" decel="50000">
                                          <p:stCondLst>
                                            <p:cond delay="1668"/>
                                          </p:stCondLst>
                                        </p:cTn>
                                        <p:tgtEl>
                                          <p:spTgt spid="55378"/>
                                        </p:tgtEl>
                                      </p:cBhvr>
                                      <p:to x="100000" y="100000"/>
                                    </p:animScale>
                                    <p:animScale>
                                      <p:cBhvr>
                                        <p:cTn id="65" dur="26">
                                          <p:stCondLst>
                                            <p:cond delay="1808"/>
                                          </p:stCondLst>
                                        </p:cTn>
                                        <p:tgtEl>
                                          <p:spTgt spid="55378"/>
                                        </p:tgtEl>
                                      </p:cBhvr>
                                      <p:to x="100000" y="95000"/>
                                    </p:animScale>
                                    <p:animScale>
                                      <p:cBhvr>
                                        <p:cTn id="66" dur="166" decel="50000">
                                          <p:stCondLst>
                                            <p:cond delay="1834"/>
                                          </p:stCondLst>
                                        </p:cTn>
                                        <p:tgtEl>
                                          <p:spTgt spid="55378"/>
                                        </p:tgtEl>
                                      </p:cBhvr>
                                      <p:to x="100000" y="100000"/>
                                    </p:animScale>
                                  </p:childTnLst>
                                </p:cTn>
                              </p:par>
                            </p:childTnLst>
                          </p:cTn>
                        </p:par>
                      </p:childTnLst>
                    </p:cTn>
                  </p:par>
                  <p:par>
                    <p:cTn id="67" fill="hold" nodeType="clickPar">
                      <p:stCondLst>
                        <p:cond delay="indefinite"/>
                      </p:stCondLst>
                      <p:childTnLst>
                        <p:par>
                          <p:cTn id="68" fill="hold" nodeType="withGroup">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55379"/>
                                        </p:tgtEl>
                                        <p:attrNameLst>
                                          <p:attrName>style.visibility</p:attrName>
                                        </p:attrNameLst>
                                      </p:cBhvr>
                                      <p:to>
                                        <p:strVal val="visible"/>
                                      </p:to>
                                    </p:set>
                                    <p:animEffect transition="in" filter="wipe(down)">
                                      <p:cBhvr>
                                        <p:cTn id="71" dur="580">
                                          <p:stCondLst>
                                            <p:cond delay="0"/>
                                          </p:stCondLst>
                                        </p:cTn>
                                        <p:tgtEl>
                                          <p:spTgt spid="55379"/>
                                        </p:tgtEl>
                                      </p:cBhvr>
                                    </p:animEffect>
                                    <p:anim calcmode="lin" valueType="num">
                                      <p:cBhvr>
                                        <p:cTn id="72" dur="1822" tmFilter="0,0; 0.14,0.36; 0.43,0.73; 0.71,0.91; 1.0,1.0">
                                          <p:stCondLst>
                                            <p:cond delay="0"/>
                                          </p:stCondLst>
                                        </p:cTn>
                                        <p:tgtEl>
                                          <p:spTgt spid="5537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537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537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537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5379"/>
                                        </p:tgtEl>
                                        <p:attrNameLst>
                                          <p:attrName>ppt_y</p:attrName>
                                        </p:attrNameLst>
                                      </p:cBhvr>
                                      <p:tavLst>
                                        <p:tav tm="0" fmla="#ppt_y-sin(pi*$)/81">
                                          <p:val>
                                            <p:fltVal val="0"/>
                                          </p:val>
                                        </p:tav>
                                        <p:tav tm="100000">
                                          <p:val>
                                            <p:fltVal val="1"/>
                                          </p:val>
                                        </p:tav>
                                      </p:tavLst>
                                    </p:anim>
                                    <p:animScale>
                                      <p:cBhvr>
                                        <p:cTn id="77" dur="26">
                                          <p:stCondLst>
                                            <p:cond delay="650"/>
                                          </p:stCondLst>
                                        </p:cTn>
                                        <p:tgtEl>
                                          <p:spTgt spid="55379"/>
                                        </p:tgtEl>
                                      </p:cBhvr>
                                      <p:to x="100000" y="60000"/>
                                    </p:animScale>
                                    <p:animScale>
                                      <p:cBhvr>
                                        <p:cTn id="78" dur="166" decel="50000">
                                          <p:stCondLst>
                                            <p:cond delay="676"/>
                                          </p:stCondLst>
                                        </p:cTn>
                                        <p:tgtEl>
                                          <p:spTgt spid="55379"/>
                                        </p:tgtEl>
                                      </p:cBhvr>
                                      <p:to x="100000" y="100000"/>
                                    </p:animScale>
                                    <p:animScale>
                                      <p:cBhvr>
                                        <p:cTn id="79" dur="26">
                                          <p:stCondLst>
                                            <p:cond delay="1312"/>
                                          </p:stCondLst>
                                        </p:cTn>
                                        <p:tgtEl>
                                          <p:spTgt spid="55379"/>
                                        </p:tgtEl>
                                      </p:cBhvr>
                                      <p:to x="100000" y="80000"/>
                                    </p:animScale>
                                    <p:animScale>
                                      <p:cBhvr>
                                        <p:cTn id="80" dur="166" decel="50000">
                                          <p:stCondLst>
                                            <p:cond delay="1338"/>
                                          </p:stCondLst>
                                        </p:cTn>
                                        <p:tgtEl>
                                          <p:spTgt spid="55379"/>
                                        </p:tgtEl>
                                      </p:cBhvr>
                                      <p:to x="100000" y="100000"/>
                                    </p:animScale>
                                    <p:animScale>
                                      <p:cBhvr>
                                        <p:cTn id="81" dur="26">
                                          <p:stCondLst>
                                            <p:cond delay="1642"/>
                                          </p:stCondLst>
                                        </p:cTn>
                                        <p:tgtEl>
                                          <p:spTgt spid="55379"/>
                                        </p:tgtEl>
                                      </p:cBhvr>
                                      <p:to x="100000" y="90000"/>
                                    </p:animScale>
                                    <p:animScale>
                                      <p:cBhvr>
                                        <p:cTn id="82" dur="166" decel="50000">
                                          <p:stCondLst>
                                            <p:cond delay="1668"/>
                                          </p:stCondLst>
                                        </p:cTn>
                                        <p:tgtEl>
                                          <p:spTgt spid="55379"/>
                                        </p:tgtEl>
                                      </p:cBhvr>
                                      <p:to x="100000" y="100000"/>
                                    </p:animScale>
                                    <p:animScale>
                                      <p:cBhvr>
                                        <p:cTn id="83" dur="26">
                                          <p:stCondLst>
                                            <p:cond delay="1808"/>
                                          </p:stCondLst>
                                        </p:cTn>
                                        <p:tgtEl>
                                          <p:spTgt spid="55379"/>
                                        </p:tgtEl>
                                      </p:cBhvr>
                                      <p:to x="100000" y="95000"/>
                                    </p:animScale>
                                    <p:animScale>
                                      <p:cBhvr>
                                        <p:cTn id="84" dur="166" decel="50000">
                                          <p:stCondLst>
                                            <p:cond delay="1834"/>
                                          </p:stCondLst>
                                        </p:cTn>
                                        <p:tgtEl>
                                          <p:spTgt spid="553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66" grpId="0"/>
      <p:bldP spid="55369" grpId="0"/>
      <p:bldP spid="55370" grpId="0"/>
      <p:bldP spid="55371" grpId="0"/>
      <p:bldP spid="55373" grpId="0"/>
      <p:bldP spid="55374" grpId="0"/>
      <p:bldP spid="55376" grpId="0"/>
      <p:bldP spid="55377" grpId="0"/>
      <p:bldP spid="55378" grpId="0"/>
      <p:bldP spid="553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4"/>
          <p:cNvSpPr>
            <a:spLocks noChangeArrowheads="1"/>
          </p:cNvSpPr>
          <p:nvPr/>
        </p:nvSpPr>
        <p:spPr bwMode="auto">
          <a:xfrm>
            <a:off x="215900" y="215900"/>
            <a:ext cx="8712200" cy="936625"/>
          </a:xfrm>
          <a:prstGeom prst="roundRect">
            <a:avLst>
              <a:gd name="adj" fmla="val 16667"/>
            </a:avLst>
          </a:prstGeom>
          <a:noFill/>
          <a:ln w="9525">
            <a:solidFill>
              <a:srgbClr val="3465AF"/>
            </a:solidFill>
            <a:round/>
            <a:headEnd/>
            <a:tailEnd/>
          </a:ln>
          <a:effectLst/>
        </p:spPr>
        <p:txBody>
          <a:bodyPr wrap="none" lIns="90000" tIns="45000" rIns="90000" bIns="45000" anchor="ctr"/>
          <a:lstStyle/>
          <a:p>
            <a:pPr algn="ctr" defTabSz="449263" eaLnBrk="1" hangingPunct="1">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3600" b="1" dirty="0">
                <a:solidFill>
                  <a:srgbClr val="FF0000"/>
                </a:solidFill>
                <a:latin typeface="Times New Roman" pitchFamily="18" charset="0"/>
                <a:ea typeface="Lucida Sans Unicode" pitchFamily="34" charset="0"/>
                <a:cs typeface="Times New Roman" pitchFamily="18" charset="0"/>
              </a:rPr>
              <a:t>HƯỚNG DẪN VỀ NHÀ</a:t>
            </a:r>
          </a:p>
        </p:txBody>
      </p:sp>
      <p:sp>
        <p:nvSpPr>
          <p:cNvPr id="34819" name="Rectangle 5"/>
          <p:cNvSpPr>
            <a:spLocks noChangeArrowheads="1"/>
          </p:cNvSpPr>
          <p:nvPr/>
        </p:nvSpPr>
        <p:spPr bwMode="auto">
          <a:xfrm>
            <a:off x="228600" y="1295400"/>
            <a:ext cx="8567738" cy="4343400"/>
          </a:xfrm>
          <a:prstGeom prst="rect">
            <a:avLst/>
          </a:prstGeom>
          <a:solidFill>
            <a:schemeClr val="accent3">
              <a:lumMod val="20000"/>
              <a:lumOff val="80000"/>
            </a:schemeClr>
          </a:solidFill>
          <a:ln w="9525">
            <a:solidFill>
              <a:srgbClr val="3465AF"/>
            </a:solidFill>
            <a:round/>
            <a:headEnd/>
            <a:tailEnd/>
          </a:ln>
          <a:effectLst/>
        </p:spPr>
        <p:txBody>
          <a:bodyPr wrap="none" lIns="90000" tIns="45000" rIns="90000" bIns="45000" anchor="ctr"/>
          <a:lstStyle/>
          <a:p>
            <a:pPr defTabSz="449263" eaLnBrk="1" hangingPunct="1">
              <a:buClr>
                <a:srgbClr val="000000"/>
              </a:buClr>
              <a:buSzPct val="100000"/>
              <a:buFont typeface="Times New Roman" pitchFamily="18" charset="0"/>
              <a:buNone/>
            </a:pPr>
            <a:r>
              <a:rPr lang="vi-VN" sz="2800" dirty="0">
                <a:solidFill>
                  <a:srgbClr val="0000FF"/>
                </a:solidFill>
                <a:latin typeface="Times New Roman" pitchFamily="18" charset="0"/>
                <a:ea typeface="Lucida Sans Unicode" pitchFamily="34" charset="0"/>
                <a:cs typeface="Times New Roman" pitchFamily="18" charset="0"/>
              </a:rPr>
              <a:t>1. Học bài </a:t>
            </a:r>
            <a:r>
              <a:rPr lang="en-US" sz="2800" dirty="0" err="1">
                <a:solidFill>
                  <a:srgbClr val="0000FF"/>
                </a:solidFill>
                <a:latin typeface="Times New Roman" pitchFamily="18" charset="0"/>
                <a:ea typeface="Lucida Sans Unicode" pitchFamily="34" charset="0"/>
                <a:cs typeface="Times New Roman" pitchFamily="18" charset="0"/>
              </a:rPr>
              <a:t>cũ</a:t>
            </a:r>
            <a:r>
              <a:rPr lang="vi-VN" sz="2800" dirty="0">
                <a:solidFill>
                  <a:srgbClr val="0000FF"/>
                </a:solidFill>
                <a:latin typeface="Times New Roman" pitchFamily="18" charset="0"/>
                <a:ea typeface="Lucida Sans Unicode" pitchFamily="34" charset="0"/>
                <a:cs typeface="Times New Roman" pitchFamily="18" charset="0"/>
              </a:rPr>
              <a:t>.</a:t>
            </a:r>
          </a:p>
          <a:p>
            <a:pPr defTabSz="449263" eaLnBrk="1" hangingPunct="1">
              <a:buClr>
                <a:srgbClr val="000000"/>
              </a:buClr>
              <a:buSzPct val="100000"/>
              <a:buFont typeface="Times New Roman" pitchFamily="18" charset="0"/>
              <a:buNone/>
            </a:pPr>
            <a:r>
              <a:rPr lang="vi-VN" sz="2800" dirty="0">
                <a:solidFill>
                  <a:srgbClr val="0000FF"/>
                </a:solidFill>
                <a:latin typeface="Times New Roman" pitchFamily="18" charset="0"/>
                <a:ea typeface="Lucida Sans Unicode" pitchFamily="34" charset="0"/>
                <a:cs typeface="Times New Roman" pitchFamily="18" charset="0"/>
              </a:rPr>
              <a:t>2.</a:t>
            </a:r>
            <a:r>
              <a:rPr lang="en-US" sz="2800" dirty="0">
                <a:solidFill>
                  <a:srgbClr val="0000FF"/>
                </a:solidFill>
                <a:latin typeface="Times New Roman" pitchFamily="18" charset="0"/>
                <a:ea typeface="Lucida Sans Unicode" pitchFamily="34" charset="0"/>
                <a:cs typeface="Times New Roman" pitchFamily="18" charset="0"/>
              </a:rPr>
              <a:t> </a:t>
            </a:r>
            <a:r>
              <a:rPr lang="it-IT" sz="2800" dirty="0">
                <a:solidFill>
                  <a:srgbClr val="0000FF"/>
                </a:solidFill>
                <a:latin typeface="Times New Roman" pitchFamily="18" charset="0"/>
                <a:cs typeface="Times New Roman" pitchFamily="18" charset="0"/>
              </a:rPr>
              <a:t>Chuẩn bị bài 21:</a:t>
            </a:r>
            <a:r>
              <a:rPr lang="it-IT" sz="2800" b="1" dirty="0">
                <a:solidFill>
                  <a:srgbClr val="0000FF"/>
                </a:solidFill>
                <a:latin typeface="Times New Roman" pitchFamily="18" charset="0"/>
                <a:cs typeface="Times New Roman" pitchFamily="18" charset="0"/>
              </a:rPr>
              <a:t> VIỆT NAM TRONG NHỮNG </a:t>
            </a:r>
          </a:p>
          <a:p>
            <a:pPr indent="3144838" defTabSz="449263" eaLnBrk="1" hangingPunct="1">
              <a:buClr>
                <a:srgbClr val="000000"/>
              </a:buClr>
              <a:buSzPct val="100000"/>
              <a:buFont typeface="Times New Roman" pitchFamily="18" charset="0"/>
              <a:buNone/>
            </a:pPr>
            <a:r>
              <a:rPr lang="it-IT" sz="2800" b="1" dirty="0">
                <a:solidFill>
                  <a:srgbClr val="0000FF"/>
                </a:solidFill>
                <a:latin typeface="Times New Roman" pitchFamily="18" charset="0"/>
                <a:cs typeface="Times New Roman" pitchFamily="18" charset="0"/>
              </a:rPr>
              <a:t>NĂM 1939 – 1945.</a:t>
            </a:r>
          </a:p>
          <a:p>
            <a:pPr defTabSz="449263"/>
            <a:r>
              <a:rPr lang="it-IT" sz="2800" b="1" dirty="0">
                <a:solidFill>
                  <a:srgbClr val="0000FF"/>
                </a:solidFill>
                <a:latin typeface="Times New Roman" pitchFamily="18" charset="0"/>
                <a:cs typeface="Times New Roman" pitchFamily="18" charset="0"/>
              </a:rPr>
              <a:t>- </a:t>
            </a:r>
            <a:r>
              <a:rPr lang="it-IT" sz="2800" dirty="0">
                <a:solidFill>
                  <a:srgbClr val="0000FF"/>
                </a:solidFill>
                <a:latin typeface="Times New Roman" pitchFamily="18" charset="0"/>
                <a:cs typeface="Times New Roman" pitchFamily="18" charset="0"/>
              </a:rPr>
              <a:t>Hãy cho biết tình hình thế giới và Đông Dương</a:t>
            </a:r>
          </a:p>
          <a:p>
            <a:pPr defTabSz="449263"/>
            <a:r>
              <a:rPr lang="it-IT" sz="2800" dirty="0">
                <a:solidFill>
                  <a:srgbClr val="0000FF"/>
                </a:solidFill>
                <a:latin typeface="Times New Roman" pitchFamily="18" charset="0"/>
                <a:cs typeface="Times New Roman" pitchFamily="18" charset="0"/>
              </a:rPr>
              <a:t> khi Chiến tranh thế giới thứ hai bùng nổ?</a:t>
            </a:r>
            <a:endParaRPr lang="it-IT" sz="2800" b="1" dirty="0">
              <a:solidFill>
                <a:srgbClr val="0000FF"/>
              </a:solidFill>
              <a:latin typeface="Times New Roman" pitchFamily="18" charset="0"/>
              <a:cs typeface="Times New Roman" pitchFamily="18" charset="0"/>
            </a:endParaRPr>
          </a:p>
          <a:p>
            <a:pPr defTabSz="449263"/>
            <a:r>
              <a:rPr lang="it-IT" sz="2800" b="1" dirty="0">
                <a:solidFill>
                  <a:srgbClr val="0000FF"/>
                </a:solidFill>
                <a:latin typeface="Times New Roman" pitchFamily="18" charset="0"/>
                <a:cs typeface="Times New Roman" pitchFamily="18" charset="0"/>
              </a:rPr>
              <a:t>- </a:t>
            </a:r>
            <a:r>
              <a:rPr lang="it-IT" sz="2800" dirty="0">
                <a:solidFill>
                  <a:srgbClr val="0000FF"/>
                </a:solidFill>
                <a:latin typeface="Times New Roman" pitchFamily="18" charset="0"/>
                <a:cs typeface="Times New Roman" pitchFamily="18" charset="0"/>
              </a:rPr>
              <a:t>Nêu những thủ đoạn của Pháp trong việc áp </a:t>
            </a:r>
          </a:p>
          <a:p>
            <a:pPr defTabSz="449263"/>
            <a:r>
              <a:rPr lang="it-IT" sz="2800" dirty="0">
                <a:solidFill>
                  <a:srgbClr val="0000FF"/>
                </a:solidFill>
                <a:latin typeface="Times New Roman" pitchFamily="18" charset="0"/>
                <a:cs typeface="Times New Roman" pitchFamily="18" charset="0"/>
              </a:rPr>
              <a:t>bức bóc lột nhân dân ta?</a:t>
            </a:r>
          </a:p>
          <a:p>
            <a:pPr defTabSz="449263"/>
            <a:r>
              <a:rPr lang="it-IT" sz="2800" dirty="0">
                <a:solidFill>
                  <a:srgbClr val="0000FF"/>
                </a:solidFill>
                <a:latin typeface="Times New Roman" pitchFamily="18" charset="0"/>
                <a:cs typeface="Times New Roman" pitchFamily="18" charset="0"/>
              </a:rPr>
              <a:t>- Nguyên nhân khởi nghĩa Bắc Sơn nổ ra?</a:t>
            </a:r>
          </a:p>
          <a:p>
            <a:pPr defTabSz="449263"/>
            <a:r>
              <a:rPr lang="it-IT" sz="2800" dirty="0">
                <a:solidFill>
                  <a:srgbClr val="0000FF"/>
                </a:solidFill>
                <a:latin typeface="Times New Roman" pitchFamily="18" charset="0"/>
                <a:cs typeface="Times New Roman" pitchFamily="18" charset="0"/>
              </a:rPr>
              <a:t>- Tại sao cuộc khởi nghĩa Nam Kì bùng nổ?</a:t>
            </a:r>
            <a:endParaRPr lang="vi-VN"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221779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96982" y="1115291"/>
            <a:ext cx="9144000" cy="457200"/>
          </a:xfrm>
          <a:prstGeom prst="rect">
            <a:avLst/>
          </a:prstGeom>
          <a:noFill/>
          <a:ln w="9525">
            <a:noFill/>
            <a:miter lim="800000"/>
            <a:headEnd/>
            <a:tailEnd/>
          </a:ln>
          <a:effectLst/>
        </p:spPr>
        <p:txBody>
          <a:bodyPr anchor="ctr"/>
          <a:lstStyle/>
          <a:p>
            <a:r>
              <a:rPr lang="en-US" sz="3000" b="1" dirty="0">
                <a:solidFill>
                  <a:srgbClr val="FF0000"/>
                </a:solidFill>
                <a:latin typeface="Times New Roman" pitchFamily="18" charset="0"/>
              </a:rPr>
              <a:t>I. </a:t>
            </a:r>
            <a:r>
              <a:rPr lang="en-US" sz="3000" b="1" dirty="0" err="1">
                <a:solidFill>
                  <a:srgbClr val="FF0000"/>
                </a:solidFill>
                <a:latin typeface="Times New Roman" pitchFamily="18" charset="0"/>
              </a:rPr>
              <a:t>Tình</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hình</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thế</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giới</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và</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trong</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nước</a:t>
            </a:r>
            <a:r>
              <a:rPr lang="en-US" sz="3000" b="1" dirty="0">
                <a:solidFill>
                  <a:srgbClr val="FF0000"/>
                </a:solidFill>
                <a:latin typeface="Times New Roman" pitchFamily="18" charset="0"/>
              </a:rPr>
              <a:t>.</a:t>
            </a:r>
          </a:p>
        </p:txBody>
      </p:sp>
      <p:sp>
        <p:nvSpPr>
          <p:cNvPr id="6" name="Rectangle 5"/>
          <p:cNvSpPr>
            <a:spLocks noChangeArrowheads="1"/>
          </p:cNvSpPr>
          <p:nvPr/>
        </p:nvSpPr>
        <p:spPr bwMode="auto">
          <a:xfrm>
            <a:off x="76200" y="2209800"/>
            <a:ext cx="9144000" cy="838200"/>
          </a:xfrm>
          <a:prstGeom prst="rect">
            <a:avLst/>
          </a:prstGeom>
          <a:noFill/>
          <a:ln w="9525">
            <a:noFill/>
            <a:miter lim="800000"/>
            <a:headEnd/>
            <a:tailEnd/>
          </a:ln>
          <a:effectLst/>
        </p:spPr>
        <p:txBody>
          <a:bodyPr anchor="ctr"/>
          <a:lstStyle/>
          <a:p>
            <a:r>
              <a:rPr lang="en-US" sz="3000" b="1">
                <a:solidFill>
                  <a:srgbClr val="FF0000"/>
                </a:solidFill>
                <a:latin typeface="Times New Roman" pitchFamily="18" charset="0"/>
              </a:rPr>
              <a:t>II. Mặt trận dân chủ Đông Dương và phong trào dấu tranh đòi tự do, dân chủ.</a:t>
            </a:r>
          </a:p>
        </p:txBody>
      </p:sp>
      <p:sp>
        <p:nvSpPr>
          <p:cNvPr id="7" name="Rectangle 5"/>
          <p:cNvSpPr>
            <a:spLocks noChangeArrowheads="1"/>
          </p:cNvSpPr>
          <p:nvPr/>
        </p:nvSpPr>
        <p:spPr bwMode="auto">
          <a:xfrm>
            <a:off x="96982" y="3733800"/>
            <a:ext cx="9144000" cy="457200"/>
          </a:xfrm>
          <a:prstGeom prst="rect">
            <a:avLst/>
          </a:prstGeom>
          <a:noFill/>
          <a:ln w="9525">
            <a:noFill/>
            <a:miter lim="800000"/>
            <a:headEnd/>
            <a:tailEnd/>
          </a:ln>
          <a:effectLst/>
        </p:spPr>
        <p:txBody>
          <a:bodyPr anchor="ctr"/>
          <a:lstStyle/>
          <a:p>
            <a:r>
              <a:rPr lang="en-US" sz="3000" b="1">
                <a:solidFill>
                  <a:srgbClr val="FF0000"/>
                </a:solidFill>
                <a:latin typeface="Times New Roman" pitchFamily="18" charset="0"/>
              </a:rPr>
              <a:t>III. Ý nghĩa của phong trào.</a:t>
            </a:r>
          </a:p>
        </p:txBody>
      </p:sp>
    </p:spTree>
    <p:extLst>
      <p:ext uri="{BB962C8B-B14F-4D97-AF65-F5344CB8AC3E}">
        <p14:creationId xmlns:p14="http://schemas.microsoft.com/office/powerpoint/2010/main" val="14884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96982" y="914400"/>
            <a:ext cx="9144000" cy="457200"/>
          </a:xfrm>
          <a:prstGeom prst="rect">
            <a:avLst/>
          </a:prstGeom>
          <a:noFill/>
          <a:ln w="9525">
            <a:noFill/>
            <a:miter lim="800000"/>
            <a:headEnd/>
            <a:tailEnd/>
          </a:ln>
          <a:effectLst/>
        </p:spPr>
        <p:txBody>
          <a:bodyPr anchor="ctr"/>
          <a:lstStyle/>
          <a:p>
            <a:r>
              <a:rPr lang="en-US" sz="3000" b="1" dirty="0">
                <a:solidFill>
                  <a:srgbClr val="0000FF"/>
                </a:solidFill>
                <a:latin typeface="Times New Roman" pitchFamily="18" charset="0"/>
              </a:rPr>
              <a:t>I. </a:t>
            </a:r>
            <a:r>
              <a:rPr lang="en-US" sz="3000" b="1" dirty="0" err="1">
                <a:solidFill>
                  <a:srgbClr val="0000FF"/>
                </a:solidFill>
                <a:latin typeface="Times New Roman" pitchFamily="18" charset="0"/>
              </a:rPr>
              <a:t>Tình</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hình</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thế</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giới</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và</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trong</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nước</a:t>
            </a:r>
            <a:r>
              <a:rPr lang="en-US" sz="3000" b="1" dirty="0">
                <a:solidFill>
                  <a:srgbClr val="0000FF"/>
                </a:solidFill>
                <a:latin typeface="Times New Roman" pitchFamily="18" charset="0"/>
              </a:rPr>
              <a:t>.</a:t>
            </a:r>
          </a:p>
        </p:txBody>
      </p:sp>
      <p:sp>
        <p:nvSpPr>
          <p:cNvPr id="6" name="Rectangle 5"/>
          <p:cNvSpPr>
            <a:spLocks noChangeArrowheads="1"/>
          </p:cNvSpPr>
          <p:nvPr/>
        </p:nvSpPr>
        <p:spPr bwMode="auto">
          <a:xfrm>
            <a:off x="94673" y="1524000"/>
            <a:ext cx="9144000" cy="457200"/>
          </a:xfrm>
          <a:prstGeom prst="rect">
            <a:avLst/>
          </a:prstGeom>
          <a:noFill/>
          <a:ln w="9525">
            <a:noFill/>
            <a:miter lim="800000"/>
            <a:headEnd/>
            <a:tailEnd/>
          </a:ln>
          <a:effectLst/>
        </p:spPr>
        <p:txBody>
          <a:bodyPr anchor="ctr"/>
          <a:lstStyle/>
          <a:p>
            <a:r>
              <a:rPr lang="en-US" sz="3000" b="1" dirty="0">
                <a:solidFill>
                  <a:srgbClr val="0000FF"/>
                </a:solidFill>
                <a:latin typeface="Times New Roman" pitchFamily="18" charset="0"/>
              </a:rPr>
              <a:t>1. </a:t>
            </a:r>
            <a:r>
              <a:rPr lang="en-US" sz="3000" b="1" dirty="0" err="1">
                <a:solidFill>
                  <a:srgbClr val="0000FF"/>
                </a:solidFill>
                <a:latin typeface="Times New Roman" pitchFamily="18" charset="0"/>
              </a:rPr>
              <a:t>Tình</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hình</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thế</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giới</a:t>
            </a:r>
            <a:r>
              <a:rPr lang="en-US" sz="3000" b="1" dirty="0">
                <a:solidFill>
                  <a:srgbClr val="0000FF"/>
                </a:solidFill>
                <a:latin typeface="Times New Roman" pitchFamily="18" charset="0"/>
              </a:rPr>
              <a:t>:</a:t>
            </a:r>
          </a:p>
        </p:txBody>
      </p:sp>
      <p:sp>
        <p:nvSpPr>
          <p:cNvPr id="8" name="Rectangle 7"/>
          <p:cNvSpPr>
            <a:spLocks noChangeArrowheads="1"/>
          </p:cNvSpPr>
          <p:nvPr/>
        </p:nvSpPr>
        <p:spPr bwMode="auto">
          <a:xfrm>
            <a:off x="457200" y="2286000"/>
            <a:ext cx="8458200" cy="2133600"/>
          </a:xfrm>
          <a:prstGeom prst="rect">
            <a:avLst/>
          </a:prstGeom>
          <a:noFill/>
          <a:ln w="9525">
            <a:noFill/>
            <a:miter lim="800000"/>
            <a:headEnd/>
            <a:tailEnd/>
          </a:ln>
          <a:effectLst/>
        </p:spPr>
        <p:txBody>
          <a:bodyPr anchor="ctr"/>
          <a:lstStyle/>
          <a:p>
            <a:pPr marL="457200" indent="-457200" algn="just">
              <a:buClrTx/>
              <a:buFontTx/>
              <a:buChar char="-"/>
            </a:pPr>
            <a:r>
              <a:rPr lang="en-US" sz="3000" dirty="0" err="1" smtClean="0">
                <a:solidFill>
                  <a:srgbClr val="0000FF"/>
                </a:solidFill>
                <a:latin typeface="Times New Roman" pitchFamily="18" charset="0"/>
                <a:cs typeface="Times New Roman" pitchFamily="18" charset="0"/>
              </a:rPr>
              <a:t>Sau</a:t>
            </a:r>
            <a:r>
              <a:rPr lang="en-US" sz="3000" dirty="0" smtClean="0">
                <a:solidFill>
                  <a:srgbClr val="0000FF"/>
                </a:solidFill>
                <a:latin typeface="Times New Roman" pitchFamily="18" charset="0"/>
                <a:cs typeface="Times New Roman" pitchFamily="18" charset="0"/>
              </a:rPr>
              <a:t> KHKT (1929-1933) </a:t>
            </a:r>
            <a:r>
              <a:rPr lang="en-US" sz="3000" dirty="0" err="1" smtClean="0">
                <a:solidFill>
                  <a:srgbClr val="0000FF"/>
                </a:solidFill>
                <a:latin typeface="Times New Roman" pitchFamily="18" charset="0"/>
                <a:cs typeface="Times New Roman" pitchFamily="18" charset="0"/>
              </a:rPr>
              <a:t>mâu</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thuẫn</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giữa</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các</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nước</a:t>
            </a:r>
            <a:r>
              <a:rPr lang="en-US" sz="3000" dirty="0" smtClean="0">
                <a:solidFill>
                  <a:srgbClr val="0000FF"/>
                </a:solidFill>
                <a:latin typeface="Times New Roman" pitchFamily="18" charset="0"/>
                <a:cs typeface="Times New Roman" pitchFamily="18" charset="0"/>
              </a:rPr>
              <a:t> TBCN </a:t>
            </a:r>
            <a:r>
              <a:rPr lang="en-US" sz="3000" dirty="0" err="1" smtClean="0">
                <a:solidFill>
                  <a:srgbClr val="0000FF"/>
                </a:solidFill>
                <a:latin typeface="Times New Roman" pitchFamily="18" charset="0"/>
                <a:cs typeface="Times New Roman" pitchFamily="18" charset="0"/>
              </a:rPr>
              <a:t>trở</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nên</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sâu</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sắc</a:t>
            </a:r>
            <a:r>
              <a:rPr lang="en-US" sz="3000" dirty="0" smtClean="0">
                <a:solidFill>
                  <a:srgbClr val="0000FF"/>
                </a:solidFill>
                <a:latin typeface="Times New Roman" pitchFamily="18" charset="0"/>
                <a:cs typeface="Times New Roman" pitchFamily="18" charset="0"/>
              </a:rPr>
              <a:t>.</a:t>
            </a:r>
          </a:p>
          <a:p>
            <a:pPr marL="457200" indent="-457200" algn="just">
              <a:buClrTx/>
              <a:buFontTx/>
              <a:buChar char="-"/>
            </a:pPr>
            <a:r>
              <a:rPr lang="en-US" sz="3000" dirty="0" err="1" smtClean="0">
                <a:solidFill>
                  <a:srgbClr val="0000FF"/>
                </a:solidFill>
                <a:latin typeface="Times New Roman" pitchFamily="18" charset="0"/>
                <a:cs typeface="Times New Roman" pitchFamily="18" charset="0"/>
              </a:rPr>
              <a:t>Thiết</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lập</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chế</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độ</a:t>
            </a:r>
            <a:r>
              <a:rPr lang="en-US" sz="3000" dirty="0" smtClean="0">
                <a:solidFill>
                  <a:srgbClr val="0000FF"/>
                </a:solidFill>
                <a:latin typeface="Times New Roman" pitchFamily="18" charset="0"/>
                <a:cs typeface="Times New Roman" pitchFamily="18" charset="0"/>
              </a:rPr>
              <a:t> </a:t>
            </a:r>
            <a:r>
              <a:rPr lang="vi-VN" altLang="x-none" sz="3200" dirty="0" smtClean="0">
                <a:solidFill>
                  <a:srgbClr val="0000FF"/>
                </a:solidFill>
                <a:latin typeface="Times New Roman" pitchFamily="18" charset="0"/>
                <a:cs typeface="Times New Roman" pitchFamily="18" charset="0"/>
              </a:rPr>
              <a:t>phát </a:t>
            </a:r>
            <a:r>
              <a:rPr lang="vi-VN" altLang="x-none" sz="3200" dirty="0">
                <a:solidFill>
                  <a:srgbClr val="0000FF"/>
                </a:solidFill>
                <a:latin typeface="Times New Roman" pitchFamily="18" charset="0"/>
                <a:cs typeface="Times New Roman" pitchFamily="18" charset="0"/>
              </a:rPr>
              <a:t>xít </a:t>
            </a:r>
            <a:endParaRPr lang="en-US" altLang="x-none" sz="3200" dirty="0" smtClean="0">
              <a:solidFill>
                <a:srgbClr val="0000FF"/>
              </a:solidFill>
              <a:latin typeface="Times New Roman" pitchFamily="18" charset="0"/>
              <a:cs typeface="Times New Roman" pitchFamily="18" charset="0"/>
            </a:endParaRPr>
          </a:p>
          <a:p>
            <a:pPr marL="457200" indent="-457200" algn="just">
              <a:buClrTx/>
              <a:buFontTx/>
              <a:buChar char="-"/>
            </a:pPr>
            <a:r>
              <a:rPr lang="en-US" altLang="x-none" sz="3200" dirty="0">
                <a:solidFill>
                  <a:srgbClr val="0000FF"/>
                </a:solidFill>
                <a:latin typeface="Times New Roman" pitchFamily="18" charset="0"/>
                <a:cs typeface="Times New Roman" pitchFamily="18" charset="0"/>
              </a:rPr>
              <a:t>N</a:t>
            </a:r>
            <a:r>
              <a:rPr lang="vi-VN" altLang="x-none" sz="3200" dirty="0" smtClean="0">
                <a:solidFill>
                  <a:srgbClr val="0000FF"/>
                </a:solidFill>
                <a:latin typeface="Times New Roman" pitchFamily="18" charset="0"/>
                <a:cs typeface="Times New Roman" pitchFamily="18" charset="0"/>
              </a:rPr>
              <a:t>guy </a:t>
            </a:r>
            <a:r>
              <a:rPr lang="vi-VN" altLang="x-none" sz="3200" dirty="0">
                <a:solidFill>
                  <a:srgbClr val="0000FF"/>
                </a:solidFill>
                <a:latin typeface="Times New Roman" pitchFamily="18" charset="0"/>
                <a:cs typeface="Times New Roman" pitchFamily="18" charset="0"/>
              </a:rPr>
              <a:t>cơ </a:t>
            </a:r>
            <a:r>
              <a:rPr lang="en-US" altLang="x-none" sz="3200" dirty="0" err="1" smtClean="0">
                <a:solidFill>
                  <a:srgbClr val="0000FF"/>
                </a:solidFill>
                <a:latin typeface="Times New Roman" pitchFamily="18" charset="0"/>
                <a:cs typeface="Times New Roman" pitchFamily="18" charset="0"/>
              </a:rPr>
              <a:t>dẫn</a:t>
            </a:r>
            <a:r>
              <a:rPr lang="en-US" altLang="x-none" sz="3200" dirty="0" smtClean="0">
                <a:solidFill>
                  <a:srgbClr val="0000FF"/>
                </a:solidFill>
                <a:latin typeface="Times New Roman" pitchFamily="18" charset="0"/>
                <a:cs typeface="Times New Roman" pitchFamily="18" charset="0"/>
              </a:rPr>
              <a:t> </a:t>
            </a:r>
            <a:r>
              <a:rPr lang="en-US" altLang="x-none" sz="3200" dirty="0" err="1" smtClean="0">
                <a:solidFill>
                  <a:srgbClr val="0000FF"/>
                </a:solidFill>
                <a:latin typeface="Times New Roman" pitchFamily="18" charset="0"/>
                <a:cs typeface="Times New Roman" pitchFamily="18" charset="0"/>
              </a:rPr>
              <a:t>tới</a:t>
            </a:r>
            <a:r>
              <a:rPr lang="en-US" altLang="x-none" sz="3200" dirty="0" smtClean="0">
                <a:solidFill>
                  <a:srgbClr val="0000FF"/>
                </a:solidFill>
                <a:latin typeface="Times New Roman" pitchFamily="18" charset="0"/>
                <a:cs typeface="Times New Roman" pitchFamily="18" charset="0"/>
              </a:rPr>
              <a:t> </a:t>
            </a:r>
            <a:r>
              <a:rPr lang="en-US" altLang="x-none" sz="3200" dirty="0" err="1" smtClean="0">
                <a:solidFill>
                  <a:srgbClr val="0000FF"/>
                </a:solidFill>
                <a:latin typeface="Times New Roman" pitchFamily="18" charset="0"/>
                <a:cs typeface="Times New Roman" pitchFamily="18" charset="0"/>
              </a:rPr>
              <a:t>một</a:t>
            </a:r>
            <a:r>
              <a:rPr lang="en-US" altLang="x-none" sz="3200" dirty="0" smtClean="0">
                <a:solidFill>
                  <a:srgbClr val="0000FF"/>
                </a:solidFill>
                <a:latin typeface="Times New Roman" pitchFamily="18" charset="0"/>
                <a:cs typeface="Times New Roman" pitchFamily="18" charset="0"/>
              </a:rPr>
              <a:t> </a:t>
            </a:r>
            <a:r>
              <a:rPr lang="en-US" altLang="x-none" sz="3200" dirty="0" err="1" smtClean="0">
                <a:solidFill>
                  <a:srgbClr val="0000FF"/>
                </a:solidFill>
                <a:latin typeface="Times New Roman" pitchFamily="18" charset="0"/>
                <a:cs typeface="Times New Roman" pitchFamily="18" charset="0"/>
              </a:rPr>
              <a:t>cuộc</a:t>
            </a:r>
            <a:r>
              <a:rPr lang="en-US" altLang="x-none" sz="3200" dirty="0" smtClean="0">
                <a:solidFill>
                  <a:srgbClr val="0000FF"/>
                </a:solidFill>
                <a:latin typeface="Times New Roman" pitchFamily="18" charset="0"/>
                <a:cs typeface="Times New Roman" pitchFamily="18" charset="0"/>
              </a:rPr>
              <a:t> </a:t>
            </a:r>
            <a:r>
              <a:rPr lang="vi-VN" altLang="x-none" sz="3200" dirty="0" smtClean="0">
                <a:solidFill>
                  <a:srgbClr val="0000FF"/>
                </a:solidFill>
                <a:latin typeface="Times New Roman" pitchFamily="18" charset="0"/>
                <a:cs typeface="Times New Roman" pitchFamily="18" charset="0"/>
              </a:rPr>
              <a:t>chiến </a:t>
            </a:r>
            <a:r>
              <a:rPr lang="vi-VN" altLang="x-none" sz="3200" dirty="0">
                <a:solidFill>
                  <a:srgbClr val="0000FF"/>
                </a:solidFill>
                <a:latin typeface="Times New Roman" pitchFamily="18" charset="0"/>
                <a:cs typeface="Times New Roman" pitchFamily="18" charset="0"/>
              </a:rPr>
              <a:t>tranh thế giới</a:t>
            </a:r>
            <a:r>
              <a:rPr lang="en-US" altLang="x-none" sz="3200" dirty="0">
                <a:solidFill>
                  <a:srgbClr val="0000FF"/>
                </a:solidFill>
                <a:latin typeface="Times New Roman" pitchFamily="18" charset="0"/>
                <a:cs typeface="Times New Roman" pitchFamily="18" charset="0"/>
              </a:rPr>
              <a:t> </a:t>
            </a:r>
            <a:r>
              <a:rPr lang="en-US" altLang="x-none" sz="3200" dirty="0" err="1" smtClean="0">
                <a:solidFill>
                  <a:srgbClr val="0000FF"/>
                </a:solidFill>
                <a:latin typeface="Times New Roman" pitchFamily="18" charset="0"/>
                <a:cs typeface="Times New Roman" pitchFamily="18" charset="0"/>
              </a:rPr>
              <a:t>mới</a:t>
            </a:r>
            <a:r>
              <a:rPr lang="en-US" altLang="x-none" sz="3200" dirty="0" smtClean="0">
                <a:solidFill>
                  <a:srgbClr val="0000FF"/>
                </a:solidFill>
                <a:latin typeface="Times New Roman" pitchFamily="18" charset="0"/>
                <a:cs typeface="Times New Roman" pitchFamily="18" charset="0"/>
              </a:rPr>
              <a:t>.</a:t>
            </a:r>
            <a:endParaRPr lang="vi-VN" altLang="x-none" sz="3200" dirty="0">
              <a:solidFill>
                <a:srgbClr val="0000FF"/>
              </a:solidFill>
              <a:latin typeface="Times New Roman" pitchFamily="18" charset="0"/>
              <a:cs typeface="Times New Roman" pitchFamily="18" charset="0"/>
            </a:endParaRPr>
          </a:p>
        </p:txBody>
      </p:sp>
      <p:sp>
        <p:nvSpPr>
          <p:cNvPr id="2" name="Rectangle 7">
            <a:extLst>
              <a:ext uri="{FF2B5EF4-FFF2-40B4-BE49-F238E27FC236}">
                <a16:creationId xmlns:a16="http://schemas.microsoft.com/office/drawing/2014/main" xmlns="" id="{49B0818E-FD24-EB45-8F48-D15CD5D6AFB4}"/>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dirty="0" err="1">
                <a:solidFill>
                  <a:srgbClr val="0000FF"/>
                </a:solidFill>
                <a:latin typeface="Times New Roman" pitchFamily="18" charset="0"/>
                <a:cs typeface="Times New Roman" pitchFamily="18" charset="0"/>
              </a:rPr>
              <a:t>Bài</a:t>
            </a:r>
            <a:r>
              <a:rPr lang="en-US" sz="2400" b="1" u="sng" dirty="0">
                <a:solidFill>
                  <a:srgbClr val="0000FF"/>
                </a:solidFill>
                <a:latin typeface="Times New Roman" pitchFamily="18" charset="0"/>
                <a:cs typeface="Times New Roman" pitchFamily="18" charset="0"/>
              </a:rPr>
              <a:t> </a:t>
            </a:r>
            <a:r>
              <a:rPr lang="en-US" sz="2400" b="1" u="sng" dirty="0" smtClean="0">
                <a:solidFill>
                  <a:srgbClr val="0000FF"/>
                </a:solidFill>
                <a:latin typeface="Times New Roman" pitchFamily="18" charset="0"/>
                <a:cs typeface="Times New Roman" pitchFamily="18" charset="0"/>
              </a:rPr>
              <a:t>20 </a:t>
            </a:r>
            <a:r>
              <a:rPr lang="en-US" sz="2400" b="1" u="sng" dirty="0" err="1" smtClean="0">
                <a:solidFill>
                  <a:srgbClr val="0000FF"/>
                </a:solidFill>
                <a:latin typeface="Times New Roman" pitchFamily="18" charset="0"/>
                <a:cs typeface="Times New Roman" pitchFamily="18" charset="0"/>
              </a:rPr>
              <a:t>Tiết</a:t>
            </a:r>
            <a:r>
              <a:rPr lang="en-US" sz="2400" b="1" u="sng" dirty="0" smtClean="0">
                <a:solidFill>
                  <a:srgbClr val="0000FF"/>
                </a:solidFill>
                <a:latin typeface="Times New Roman" pitchFamily="18" charset="0"/>
                <a:cs typeface="Times New Roman" pitchFamily="18" charset="0"/>
              </a:rPr>
              <a:t> 24</a:t>
            </a:r>
            <a:endParaRPr lang="en-US" sz="2400" b="1" u="sng" dirty="0">
              <a:solidFill>
                <a:srgbClr val="0000FF"/>
              </a:solidFill>
              <a:latin typeface="Times New Roman" pitchFamily="18" charset="0"/>
              <a:cs typeface="Times New Roman" pitchFamily="18" charset="0"/>
            </a:endParaRP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dirty="0">
                <a:solidFill>
                  <a:srgbClr val="002060"/>
                </a:solidFill>
                <a:latin typeface="Times New Roman" pitchFamily="18" charset="0"/>
                <a:cs typeface="Times New Roman" pitchFamily="18" charset="0"/>
              </a:rPr>
              <a:t>CUỘC VẬN ĐỘNG DÂN CHỦ TRONG NHỮNG NĂM 1936-1939</a:t>
            </a:r>
          </a:p>
        </p:txBody>
      </p:sp>
      <p:sp>
        <p:nvSpPr>
          <p:cNvPr id="5" name="TextBox 4"/>
          <p:cNvSpPr txBox="1"/>
          <p:nvPr/>
        </p:nvSpPr>
        <p:spPr>
          <a:xfrm>
            <a:off x="990600" y="4800600"/>
            <a:ext cx="6172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884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94" y="1981200"/>
            <a:ext cx="3211286" cy="228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38" y="4621887"/>
            <a:ext cx="3189742" cy="20682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6326" y="4621887"/>
            <a:ext cx="3265715" cy="20682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 name="Group 2"/>
          <p:cNvGrpSpPr/>
          <p:nvPr/>
        </p:nvGrpSpPr>
        <p:grpSpPr>
          <a:xfrm>
            <a:off x="5118394" y="1905000"/>
            <a:ext cx="3022169" cy="2286000"/>
            <a:chOff x="4572000" y="76200"/>
            <a:chExt cx="4572000" cy="3200400"/>
          </a:xfrm>
        </p:grpSpPr>
        <p:pic>
          <p:nvPicPr>
            <p:cNvPr id="686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76200"/>
              <a:ext cx="4572000"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1524000"/>
              <a:ext cx="1676400" cy="1744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8616" name="Rectangle 8"/>
          <p:cNvSpPr>
            <a:spLocks noChangeArrowheads="1"/>
          </p:cNvSpPr>
          <p:nvPr/>
        </p:nvSpPr>
        <p:spPr bwMode="auto">
          <a:xfrm>
            <a:off x="838200" y="4191000"/>
            <a:ext cx="579127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sz="2200">
                <a:solidFill>
                  <a:srgbClr val="9900CC"/>
                </a:solidFill>
                <a:latin typeface="VNI-Times" pitchFamily="2" charset="0"/>
                <a:sym typeface="Wingdings" pitchFamily="2" charset="2"/>
              </a:rPr>
              <a:t>Đại khủng hoảng kinh tế thế giới (1929-1933) </a:t>
            </a:r>
          </a:p>
        </p:txBody>
      </p:sp>
      <p:sp>
        <p:nvSpPr>
          <p:cNvPr id="14" name="Rectangle 5"/>
          <p:cNvSpPr>
            <a:spLocks noChangeArrowheads="1"/>
          </p:cNvSpPr>
          <p:nvPr/>
        </p:nvSpPr>
        <p:spPr bwMode="auto">
          <a:xfrm>
            <a:off x="96982" y="914400"/>
            <a:ext cx="9144000" cy="457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 Tình hình thế giới và trong nước.</a:t>
            </a:r>
          </a:p>
        </p:txBody>
      </p:sp>
      <p:sp>
        <p:nvSpPr>
          <p:cNvPr id="16" name="Rectangle 15"/>
          <p:cNvSpPr>
            <a:spLocks noChangeArrowheads="1"/>
          </p:cNvSpPr>
          <p:nvPr/>
        </p:nvSpPr>
        <p:spPr bwMode="auto">
          <a:xfrm>
            <a:off x="94673" y="1524000"/>
            <a:ext cx="9144000" cy="457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1. Tình hình thế giới:</a:t>
            </a:r>
          </a:p>
        </p:txBody>
      </p:sp>
      <p:sp>
        <p:nvSpPr>
          <p:cNvPr id="2" name="Rectangle 7">
            <a:extLst>
              <a:ext uri="{FF2B5EF4-FFF2-40B4-BE49-F238E27FC236}">
                <a16:creationId xmlns:a16="http://schemas.microsoft.com/office/drawing/2014/main" xmlns="" id="{F17CD6C0-AA36-EF4B-9359-79FF9E37844F}"/>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lvl="0"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dirty="0" err="1">
                <a:solidFill>
                  <a:srgbClr val="0000FF"/>
                </a:solidFill>
                <a:latin typeface="Times New Roman" pitchFamily="18" charset="0"/>
                <a:cs typeface="Times New Roman" pitchFamily="18" charset="0"/>
              </a:rPr>
              <a:t>Bài</a:t>
            </a:r>
            <a:r>
              <a:rPr lang="en-US" sz="2400" b="1" u="sng" dirty="0">
                <a:solidFill>
                  <a:srgbClr val="0000FF"/>
                </a:solidFill>
                <a:latin typeface="Times New Roman" pitchFamily="18" charset="0"/>
                <a:cs typeface="Times New Roman" pitchFamily="18" charset="0"/>
              </a:rPr>
              <a:t> </a:t>
            </a:r>
            <a:r>
              <a:rPr lang="en-US" sz="2400" b="1" u="sng" dirty="0" smtClean="0">
                <a:solidFill>
                  <a:srgbClr val="0000FF"/>
                </a:solidFill>
                <a:latin typeface="Times New Roman" pitchFamily="18" charset="0"/>
                <a:cs typeface="Times New Roman" pitchFamily="18" charset="0"/>
              </a:rPr>
              <a:t>20 </a:t>
            </a:r>
            <a:r>
              <a:rPr lang="en-US" sz="2400" b="1" u="sng" dirty="0" err="1" smtClean="0">
                <a:solidFill>
                  <a:srgbClr val="0000FF"/>
                </a:solidFill>
                <a:latin typeface="Times New Roman" pitchFamily="18" charset="0"/>
                <a:cs typeface="Times New Roman" pitchFamily="18" charset="0"/>
              </a:rPr>
              <a:t>Tiết</a:t>
            </a:r>
            <a:r>
              <a:rPr lang="en-US" sz="2400" b="1" u="sng" dirty="0" smtClean="0">
                <a:solidFill>
                  <a:srgbClr val="0000FF"/>
                </a:solidFill>
                <a:latin typeface="Times New Roman" pitchFamily="18" charset="0"/>
                <a:cs typeface="Times New Roman" pitchFamily="18" charset="0"/>
              </a:rPr>
              <a:t> </a:t>
            </a:r>
            <a:r>
              <a:rPr lang="en-US" sz="2400" b="1" u="sng" dirty="0">
                <a:solidFill>
                  <a:srgbClr val="0000FF"/>
                </a:solidFill>
                <a:latin typeface="Times New Roman" pitchFamily="18" charset="0"/>
                <a:cs typeface="Times New Roman" pitchFamily="18" charset="0"/>
              </a:rPr>
              <a:t>24</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dirty="0" smtClean="0">
                <a:solidFill>
                  <a:srgbClr val="002060"/>
                </a:solidFill>
                <a:latin typeface="Times New Roman" pitchFamily="18" charset="0"/>
                <a:cs typeface="Times New Roman" pitchFamily="18" charset="0"/>
              </a:rPr>
              <a:t>CUỘC </a:t>
            </a:r>
            <a:r>
              <a:rPr lang="en-US" sz="2400" b="1" dirty="0">
                <a:solidFill>
                  <a:srgbClr val="002060"/>
                </a:solidFill>
                <a:latin typeface="Times New Roman" pitchFamily="18" charset="0"/>
                <a:cs typeface="Times New Roman" pitchFamily="18" charset="0"/>
              </a:rPr>
              <a:t>VẬN ĐỘNG DÂN CHỦ TRONG NHỮNG NĂM 1936-1939</a:t>
            </a:r>
          </a:p>
        </p:txBody>
      </p:sp>
    </p:spTree>
    <p:extLst>
      <p:ext uri="{BB962C8B-B14F-4D97-AF65-F5344CB8AC3E}">
        <p14:creationId xmlns:p14="http://schemas.microsoft.com/office/powerpoint/2010/main" val="3148449427"/>
      </p:ext>
    </p:extLst>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6096000" y="2133600"/>
            <a:ext cx="2971800" cy="4410075"/>
            <a:chOff x="6096000" y="2133600"/>
            <a:chExt cx="2971800" cy="4410075"/>
          </a:xfrm>
        </p:grpSpPr>
        <p:pic>
          <p:nvPicPr>
            <p:cNvPr id="655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33600"/>
              <a:ext cx="2971800" cy="39624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7" name="Text Box 11"/>
            <p:cNvSpPr txBox="1">
              <a:spLocks noChangeArrowheads="1"/>
            </p:cNvSpPr>
            <p:nvPr/>
          </p:nvSpPr>
          <p:spPr bwMode="auto">
            <a:xfrm>
              <a:off x="6448425" y="6178550"/>
              <a:ext cx="2314575" cy="365125"/>
            </a:xfrm>
            <a:prstGeom prst="rect">
              <a:avLst/>
            </a:prstGeom>
            <a:noFill/>
            <a:ln w="2857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b="1">
                  <a:solidFill>
                    <a:srgbClr val="006600"/>
                  </a:solidFill>
                  <a:latin typeface="Times New Roman" pitchFamily="18" charset="0"/>
                </a:rPr>
                <a:t>HI RÔ HI TÔ ( NHẬT )</a:t>
              </a:r>
            </a:p>
          </p:txBody>
        </p:sp>
      </p:grpSp>
      <p:grpSp>
        <p:nvGrpSpPr>
          <p:cNvPr id="3" name="Group 2"/>
          <p:cNvGrpSpPr/>
          <p:nvPr/>
        </p:nvGrpSpPr>
        <p:grpSpPr>
          <a:xfrm>
            <a:off x="76200" y="2133600"/>
            <a:ext cx="2895600" cy="4410075"/>
            <a:chOff x="76200" y="2133600"/>
            <a:chExt cx="2895600" cy="4410075"/>
          </a:xfrm>
        </p:grpSpPr>
        <p:pic>
          <p:nvPicPr>
            <p:cNvPr id="655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33600"/>
              <a:ext cx="2895600" cy="3962400"/>
            </a:xfrm>
            <a:prstGeom prst="rect">
              <a:avLst/>
            </a:prstGeom>
            <a:noFill/>
            <a:ln w="28575">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50" name="Text Box 14"/>
            <p:cNvSpPr txBox="1">
              <a:spLocks noChangeArrowheads="1"/>
            </p:cNvSpPr>
            <p:nvPr/>
          </p:nvSpPr>
          <p:spPr bwMode="auto">
            <a:xfrm>
              <a:off x="463550" y="6178550"/>
              <a:ext cx="1768475" cy="365125"/>
            </a:xfrm>
            <a:prstGeom prst="rect">
              <a:avLst/>
            </a:prstGeom>
            <a:noFill/>
            <a:ln w="2857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b="1">
                  <a:solidFill>
                    <a:srgbClr val="006600"/>
                  </a:solidFill>
                  <a:latin typeface="Times New Roman" pitchFamily="18" charset="0"/>
                </a:rPr>
                <a:t>HÍT - LE ( ĐỨC )</a:t>
              </a:r>
            </a:p>
          </p:txBody>
        </p:sp>
      </p:grpSp>
      <p:grpSp>
        <p:nvGrpSpPr>
          <p:cNvPr id="4" name="Group 3"/>
          <p:cNvGrpSpPr/>
          <p:nvPr/>
        </p:nvGrpSpPr>
        <p:grpSpPr>
          <a:xfrm>
            <a:off x="3048000" y="2133600"/>
            <a:ext cx="2971800" cy="4410075"/>
            <a:chOff x="3048000" y="2133600"/>
            <a:chExt cx="2971800" cy="4410075"/>
          </a:xfrm>
        </p:grpSpPr>
        <p:pic>
          <p:nvPicPr>
            <p:cNvPr id="655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133600"/>
              <a:ext cx="2971800" cy="3962400"/>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51" name="Text Box 15"/>
            <p:cNvSpPr txBox="1">
              <a:spLocks noChangeArrowheads="1"/>
            </p:cNvSpPr>
            <p:nvPr/>
          </p:nvSpPr>
          <p:spPr bwMode="auto">
            <a:xfrm>
              <a:off x="3181350" y="6178550"/>
              <a:ext cx="2559050" cy="365125"/>
            </a:xfrm>
            <a:prstGeom prst="rect">
              <a:avLst/>
            </a:prstGeom>
            <a:noFill/>
            <a:ln w="2857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b="1">
                  <a:solidFill>
                    <a:srgbClr val="006600"/>
                  </a:solidFill>
                  <a:latin typeface="Times New Roman" pitchFamily="18" charset="0"/>
                </a:rPr>
                <a:t>MUT SÔ LI NI ( ITALIA )</a:t>
              </a:r>
            </a:p>
          </p:txBody>
        </p:sp>
      </p:grpSp>
      <p:sp>
        <p:nvSpPr>
          <p:cNvPr id="11" name="Rectangle 5"/>
          <p:cNvSpPr>
            <a:spLocks noChangeArrowheads="1"/>
          </p:cNvSpPr>
          <p:nvPr/>
        </p:nvSpPr>
        <p:spPr bwMode="auto">
          <a:xfrm>
            <a:off x="96982" y="914400"/>
            <a:ext cx="9144000" cy="457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 Tình hình thế giới và trong nước.</a:t>
            </a:r>
          </a:p>
        </p:txBody>
      </p:sp>
      <p:sp>
        <p:nvSpPr>
          <p:cNvPr id="13" name="Rectangle 12"/>
          <p:cNvSpPr>
            <a:spLocks noChangeArrowheads="1"/>
          </p:cNvSpPr>
          <p:nvPr/>
        </p:nvSpPr>
        <p:spPr bwMode="auto">
          <a:xfrm>
            <a:off x="94673" y="1524000"/>
            <a:ext cx="9144000" cy="457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1. Tình hình thế giới:</a:t>
            </a:r>
          </a:p>
        </p:txBody>
      </p:sp>
      <p:sp>
        <p:nvSpPr>
          <p:cNvPr id="2" name="Rectangle 7">
            <a:extLst>
              <a:ext uri="{FF2B5EF4-FFF2-40B4-BE49-F238E27FC236}">
                <a16:creationId xmlns:a16="http://schemas.microsoft.com/office/drawing/2014/main" xmlns="" id="{F18B3532-3F0C-FB44-BF3D-B46E29AA7C21}"/>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lvl="0"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dirty="0" err="1">
                <a:solidFill>
                  <a:srgbClr val="0000FF"/>
                </a:solidFill>
                <a:latin typeface="Times New Roman" pitchFamily="18" charset="0"/>
                <a:cs typeface="Times New Roman" pitchFamily="18" charset="0"/>
              </a:rPr>
              <a:t>Bài</a:t>
            </a:r>
            <a:r>
              <a:rPr lang="en-US" sz="2400" b="1" u="sng" dirty="0">
                <a:solidFill>
                  <a:srgbClr val="0000FF"/>
                </a:solidFill>
                <a:latin typeface="Times New Roman" pitchFamily="18" charset="0"/>
                <a:cs typeface="Times New Roman" pitchFamily="18" charset="0"/>
              </a:rPr>
              <a:t> </a:t>
            </a:r>
            <a:r>
              <a:rPr lang="en-US" sz="2400" b="1" u="sng" dirty="0" smtClean="0">
                <a:solidFill>
                  <a:srgbClr val="0000FF"/>
                </a:solidFill>
                <a:latin typeface="Times New Roman" pitchFamily="18" charset="0"/>
                <a:cs typeface="Times New Roman" pitchFamily="18" charset="0"/>
              </a:rPr>
              <a:t>20 </a:t>
            </a:r>
            <a:r>
              <a:rPr lang="en-US" sz="2400" b="1" u="sng" dirty="0" err="1">
                <a:solidFill>
                  <a:srgbClr val="0000FF"/>
                </a:solidFill>
                <a:latin typeface="Times New Roman" pitchFamily="18" charset="0"/>
                <a:cs typeface="Times New Roman" pitchFamily="18" charset="0"/>
              </a:rPr>
              <a:t>Tiết</a:t>
            </a:r>
            <a:r>
              <a:rPr lang="en-US" sz="2400" b="1" u="sng" dirty="0">
                <a:solidFill>
                  <a:srgbClr val="0000FF"/>
                </a:solidFill>
                <a:latin typeface="Times New Roman" pitchFamily="18" charset="0"/>
                <a:cs typeface="Times New Roman" pitchFamily="18" charset="0"/>
              </a:rPr>
              <a:t> 24</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dirty="0" smtClean="0">
                <a:solidFill>
                  <a:srgbClr val="002060"/>
                </a:solidFill>
                <a:latin typeface="Times New Roman" pitchFamily="18" charset="0"/>
                <a:cs typeface="Times New Roman" pitchFamily="18" charset="0"/>
              </a:rPr>
              <a:t>CUỘC </a:t>
            </a:r>
            <a:r>
              <a:rPr lang="en-US" sz="2400" b="1" dirty="0">
                <a:solidFill>
                  <a:srgbClr val="002060"/>
                </a:solidFill>
                <a:latin typeface="Times New Roman" pitchFamily="18" charset="0"/>
                <a:cs typeface="Times New Roman" pitchFamily="18" charset="0"/>
              </a:rPr>
              <a:t>VẬN ĐỘNG DÂN CHỦ TRONG NHỮNG NĂM 1936-1939</a:t>
            </a:r>
          </a:p>
        </p:txBody>
      </p:sp>
    </p:spTree>
    <p:extLst>
      <p:ext uri="{BB962C8B-B14F-4D97-AF65-F5344CB8AC3E}">
        <p14:creationId xmlns:p14="http://schemas.microsoft.com/office/powerpoint/2010/main" val="1362957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6982" y="1409700"/>
            <a:ext cx="8970818" cy="419100"/>
          </a:xfrm>
          <a:prstGeom prst="rect">
            <a:avLst/>
          </a:prstGeom>
          <a:noFill/>
          <a:ln w="9525">
            <a:noFill/>
            <a:miter lim="800000"/>
            <a:headEnd/>
            <a:tailEnd/>
          </a:ln>
          <a:effectLst/>
        </p:spPr>
        <p:txBody>
          <a:bodyPr anchor="ctr"/>
          <a:lstStyle/>
          <a:p>
            <a:r>
              <a:rPr lang="en-US" sz="3000" b="1" dirty="0">
                <a:solidFill>
                  <a:srgbClr val="0000FF"/>
                </a:solidFill>
                <a:latin typeface="Times New Roman" pitchFamily="18" charset="0"/>
              </a:rPr>
              <a:t>2. </a:t>
            </a:r>
            <a:r>
              <a:rPr lang="en-US" sz="3000" b="1" dirty="0" err="1">
                <a:solidFill>
                  <a:srgbClr val="0000FF"/>
                </a:solidFill>
                <a:latin typeface="Times New Roman" pitchFamily="18" charset="0"/>
              </a:rPr>
              <a:t>Tình</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hình</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trong</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nước</a:t>
            </a:r>
            <a:r>
              <a:rPr lang="en-US" sz="3000" b="1" dirty="0">
                <a:solidFill>
                  <a:srgbClr val="0000FF"/>
                </a:solidFill>
                <a:latin typeface="Times New Roman" pitchFamily="18" charset="0"/>
              </a:rPr>
              <a:t>:</a:t>
            </a:r>
          </a:p>
        </p:txBody>
      </p:sp>
      <p:sp>
        <p:nvSpPr>
          <p:cNvPr id="6" name="Rectangle 5"/>
          <p:cNvSpPr>
            <a:spLocks noChangeArrowheads="1"/>
          </p:cNvSpPr>
          <p:nvPr/>
        </p:nvSpPr>
        <p:spPr bwMode="auto">
          <a:xfrm>
            <a:off x="96982" y="914400"/>
            <a:ext cx="9144000" cy="457200"/>
          </a:xfrm>
          <a:prstGeom prst="rect">
            <a:avLst/>
          </a:prstGeom>
          <a:noFill/>
          <a:ln w="9525">
            <a:noFill/>
            <a:miter lim="800000"/>
            <a:headEnd/>
            <a:tailEnd/>
          </a:ln>
          <a:effectLst/>
        </p:spPr>
        <p:txBody>
          <a:bodyPr anchor="ctr"/>
          <a:lstStyle/>
          <a:p>
            <a:r>
              <a:rPr lang="en-US" sz="3000" b="1" dirty="0">
                <a:solidFill>
                  <a:srgbClr val="0000FF"/>
                </a:solidFill>
                <a:latin typeface="Times New Roman" pitchFamily="18" charset="0"/>
              </a:rPr>
              <a:t>I. </a:t>
            </a:r>
            <a:r>
              <a:rPr lang="en-US" sz="3000" b="1" dirty="0" err="1">
                <a:solidFill>
                  <a:srgbClr val="0000FF"/>
                </a:solidFill>
                <a:latin typeface="Times New Roman" pitchFamily="18" charset="0"/>
              </a:rPr>
              <a:t>Tình</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hình</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thế</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giới</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và</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trong</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nước</a:t>
            </a:r>
            <a:r>
              <a:rPr lang="en-US" sz="3000" b="1" dirty="0">
                <a:solidFill>
                  <a:srgbClr val="0000FF"/>
                </a:solidFill>
                <a:latin typeface="Times New Roman" pitchFamily="18" charset="0"/>
              </a:rPr>
              <a:t>.</a:t>
            </a:r>
          </a:p>
        </p:txBody>
      </p:sp>
      <p:sp>
        <p:nvSpPr>
          <p:cNvPr id="8" name="Rectangle 7"/>
          <p:cNvSpPr>
            <a:spLocks noChangeArrowheads="1"/>
          </p:cNvSpPr>
          <p:nvPr/>
        </p:nvSpPr>
        <p:spPr bwMode="auto">
          <a:xfrm>
            <a:off x="76200" y="2057400"/>
            <a:ext cx="8970818" cy="1447800"/>
          </a:xfrm>
          <a:prstGeom prst="rect">
            <a:avLst/>
          </a:prstGeom>
          <a:noFill/>
          <a:ln w="9525">
            <a:noFill/>
            <a:miter lim="800000"/>
            <a:headEnd/>
            <a:tailEnd/>
          </a:ln>
          <a:effectLst/>
        </p:spPr>
        <p:txBody>
          <a:bodyPr anchor="ctr"/>
          <a:lstStyle/>
          <a:p>
            <a:pPr algn="just"/>
            <a:r>
              <a:rPr lang="en-US" sz="3600" dirty="0">
                <a:solidFill>
                  <a:srgbClr val="0000FF"/>
                </a:solidFill>
                <a:latin typeface="Times New Roman" pitchFamily="18" charset="0"/>
              </a:rPr>
              <a:t>- Do </a:t>
            </a:r>
            <a:r>
              <a:rPr lang="en-US" sz="3600" dirty="0" err="1">
                <a:solidFill>
                  <a:srgbClr val="0000FF"/>
                </a:solidFill>
                <a:latin typeface="Times New Roman" pitchFamily="18" charset="0"/>
              </a:rPr>
              <a:t>hậu</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quả</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của</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cuộc</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khủng</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hoảng</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kinh</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tế</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thế</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giới</a:t>
            </a:r>
            <a:r>
              <a:rPr lang="en-US" sz="3600" dirty="0">
                <a:solidFill>
                  <a:srgbClr val="0000FF"/>
                </a:solidFill>
                <a:latin typeface="Times New Roman" pitchFamily="18" charset="0"/>
              </a:rPr>
              <a:t> (1929 -1933) </a:t>
            </a:r>
            <a:r>
              <a:rPr lang="en-US" sz="3600" dirty="0">
                <a:solidFill>
                  <a:srgbClr val="0000FF"/>
                </a:solidFill>
                <a:latin typeface="Times New Roman" pitchFamily="18" charset="0"/>
                <a:sym typeface="Wingdings" pitchFamily="2" charset="2"/>
              </a:rPr>
              <a:t> </a:t>
            </a:r>
            <a:r>
              <a:rPr lang="en-US" sz="3600" dirty="0" err="1">
                <a:solidFill>
                  <a:srgbClr val="0000FF"/>
                </a:solidFill>
                <a:latin typeface="Times New Roman" pitchFamily="18" charset="0"/>
                <a:sym typeface="Wingdings" pitchFamily="2" charset="2"/>
              </a:rPr>
              <a:t>ảnh</a:t>
            </a:r>
            <a:r>
              <a:rPr lang="en-US" sz="3600" dirty="0">
                <a:solidFill>
                  <a:srgbClr val="0000FF"/>
                </a:solidFill>
                <a:latin typeface="Times New Roman" pitchFamily="18" charset="0"/>
                <a:sym typeface="Wingdings" pitchFamily="2" charset="2"/>
              </a:rPr>
              <a:t> </a:t>
            </a:r>
            <a:r>
              <a:rPr lang="en-US" sz="3600" dirty="0" err="1">
                <a:solidFill>
                  <a:srgbClr val="0000FF"/>
                </a:solidFill>
                <a:latin typeface="Times New Roman" pitchFamily="18" charset="0"/>
                <a:sym typeface="Wingdings" pitchFamily="2" charset="2"/>
              </a:rPr>
              <a:t>hưởng</a:t>
            </a:r>
            <a:r>
              <a:rPr lang="en-US" sz="3600" dirty="0">
                <a:solidFill>
                  <a:srgbClr val="0000FF"/>
                </a:solidFill>
                <a:latin typeface="Times New Roman" pitchFamily="18" charset="0"/>
                <a:sym typeface="Wingdings" pitchFamily="2" charset="2"/>
              </a:rPr>
              <a:t> </a:t>
            </a:r>
            <a:r>
              <a:rPr lang="en-US" sz="3600" dirty="0" err="1">
                <a:solidFill>
                  <a:srgbClr val="0000FF"/>
                </a:solidFill>
                <a:latin typeface="Times New Roman" pitchFamily="18" charset="0"/>
                <a:sym typeface="Wingdings" pitchFamily="2" charset="2"/>
              </a:rPr>
              <a:t>đến</a:t>
            </a:r>
            <a:r>
              <a:rPr lang="en-US" sz="3600" dirty="0">
                <a:solidFill>
                  <a:srgbClr val="0000FF"/>
                </a:solidFill>
                <a:latin typeface="Times New Roman" pitchFamily="18" charset="0"/>
                <a:sym typeface="Wingdings" pitchFamily="2" charset="2"/>
              </a:rPr>
              <a:t> </a:t>
            </a:r>
            <a:r>
              <a:rPr lang="en-US" sz="3600" dirty="0" err="1">
                <a:solidFill>
                  <a:srgbClr val="0000FF"/>
                </a:solidFill>
                <a:latin typeface="Times New Roman" pitchFamily="18" charset="0"/>
                <a:sym typeface="Wingdings" pitchFamily="2" charset="2"/>
              </a:rPr>
              <a:t>đời</a:t>
            </a:r>
            <a:r>
              <a:rPr lang="en-US" sz="3600" dirty="0">
                <a:solidFill>
                  <a:srgbClr val="0000FF"/>
                </a:solidFill>
                <a:latin typeface="Times New Roman" pitchFamily="18" charset="0"/>
                <a:sym typeface="Wingdings" pitchFamily="2" charset="2"/>
              </a:rPr>
              <a:t> </a:t>
            </a:r>
            <a:r>
              <a:rPr lang="en-US" sz="3600" dirty="0" err="1">
                <a:solidFill>
                  <a:srgbClr val="0000FF"/>
                </a:solidFill>
                <a:latin typeface="Times New Roman" pitchFamily="18" charset="0"/>
                <a:sym typeface="Wingdings" pitchFamily="2" charset="2"/>
              </a:rPr>
              <a:t>sống</a:t>
            </a:r>
            <a:r>
              <a:rPr lang="en-US" sz="3600" dirty="0">
                <a:solidFill>
                  <a:srgbClr val="0000FF"/>
                </a:solidFill>
                <a:latin typeface="Times New Roman" pitchFamily="18" charset="0"/>
                <a:sym typeface="Wingdings" pitchFamily="2" charset="2"/>
              </a:rPr>
              <a:t> </a:t>
            </a:r>
            <a:r>
              <a:rPr lang="en-US" sz="3600" dirty="0" err="1">
                <a:solidFill>
                  <a:srgbClr val="0000FF"/>
                </a:solidFill>
                <a:latin typeface="Times New Roman" pitchFamily="18" charset="0"/>
                <a:sym typeface="Wingdings" pitchFamily="2" charset="2"/>
              </a:rPr>
              <a:t>các</a:t>
            </a:r>
            <a:r>
              <a:rPr lang="en-US" sz="3600" dirty="0">
                <a:solidFill>
                  <a:srgbClr val="0000FF"/>
                </a:solidFill>
                <a:latin typeface="Times New Roman" pitchFamily="18" charset="0"/>
                <a:sym typeface="Wingdings" pitchFamily="2" charset="2"/>
              </a:rPr>
              <a:t> </a:t>
            </a:r>
            <a:r>
              <a:rPr lang="en-US" sz="3600" dirty="0" err="1">
                <a:solidFill>
                  <a:srgbClr val="0000FF"/>
                </a:solidFill>
                <a:latin typeface="Times New Roman" pitchFamily="18" charset="0"/>
                <a:sym typeface="Wingdings" pitchFamily="2" charset="2"/>
              </a:rPr>
              <a:t>tầng</a:t>
            </a:r>
            <a:r>
              <a:rPr lang="en-US" sz="3600" dirty="0">
                <a:solidFill>
                  <a:srgbClr val="0000FF"/>
                </a:solidFill>
                <a:latin typeface="Times New Roman" pitchFamily="18" charset="0"/>
                <a:sym typeface="Wingdings" pitchFamily="2" charset="2"/>
              </a:rPr>
              <a:t> </a:t>
            </a:r>
            <a:r>
              <a:rPr lang="en-US" sz="3600" dirty="0" err="1">
                <a:solidFill>
                  <a:srgbClr val="0000FF"/>
                </a:solidFill>
                <a:latin typeface="Times New Roman" pitchFamily="18" charset="0"/>
                <a:sym typeface="Wingdings" pitchFamily="2" charset="2"/>
              </a:rPr>
              <a:t>lớp</a:t>
            </a:r>
            <a:r>
              <a:rPr lang="en-US" sz="3600" dirty="0">
                <a:solidFill>
                  <a:srgbClr val="0000FF"/>
                </a:solidFill>
                <a:latin typeface="Times New Roman" pitchFamily="18" charset="0"/>
                <a:sym typeface="Wingdings" pitchFamily="2" charset="2"/>
              </a:rPr>
              <a:t> </a:t>
            </a:r>
            <a:r>
              <a:rPr lang="en-US" sz="3600" dirty="0" err="1">
                <a:solidFill>
                  <a:srgbClr val="0000FF"/>
                </a:solidFill>
                <a:latin typeface="Times New Roman" pitchFamily="18" charset="0"/>
                <a:sym typeface="Wingdings" pitchFamily="2" charset="2"/>
              </a:rPr>
              <a:t>giai</a:t>
            </a:r>
            <a:r>
              <a:rPr lang="en-US" sz="3600" dirty="0">
                <a:solidFill>
                  <a:srgbClr val="0000FF"/>
                </a:solidFill>
                <a:latin typeface="Times New Roman" pitchFamily="18" charset="0"/>
                <a:sym typeface="Wingdings" pitchFamily="2" charset="2"/>
              </a:rPr>
              <a:t> </a:t>
            </a:r>
            <a:r>
              <a:rPr lang="en-US" sz="3600" dirty="0" err="1">
                <a:solidFill>
                  <a:srgbClr val="0000FF"/>
                </a:solidFill>
                <a:latin typeface="Times New Roman" pitchFamily="18" charset="0"/>
                <a:sym typeface="Wingdings" pitchFamily="2" charset="2"/>
              </a:rPr>
              <a:t>cấp</a:t>
            </a:r>
            <a:r>
              <a:rPr lang="en-US" sz="3600" dirty="0">
                <a:solidFill>
                  <a:srgbClr val="0000FF"/>
                </a:solidFill>
                <a:latin typeface="Times New Roman" pitchFamily="18" charset="0"/>
                <a:sym typeface="Wingdings" pitchFamily="2" charset="2"/>
              </a:rPr>
              <a:t>.</a:t>
            </a:r>
            <a:endParaRPr lang="en-US" sz="3600" dirty="0">
              <a:solidFill>
                <a:srgbClr val="0000FF"/>
              </a:solidFill>
              <a:latin typeface="Times New Roman" pitchFamily="18" charset="0"/>
            </a:endParaRPr>
          </a:p>
        </p:txBody>
      </p:sp>
      <p:sp>
        <p:nvSpPr>
          <p:cNvPr id="2" name="Rectangle 7">
            <a:extLst>
              <a:ext uri="{FF2B5EF4-FFF2-40B4-BE49-F238E27FC236}">
                <a16:creationId xmlns:a16="http://schemas.microsoft.com/office/drawing/2014/main" xmlns="" id="{920BC7A8-1E91-AB4F-A98C-E54A477F8461}"/>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lvl="0"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dirty="0" err="1">
                <a:solidFill>
                  <a:srgbClr val="0000FF"/>
                </a:solidFill>
                <a:latin typeface="Times New Roman" pitchFamily="18" charset="0"/>
                <a:cs typeface="Times New Roman" pitchFamily="18" charset="0"/>
              </a:rPr>
              <a:t>Bài</a:t>
            </a:r>
            <a:r>
              <a:rPr lang="en-US" sz="2400" b="1" u="sng" dirty="0">
                <a:solidFill>
                  <a:srgbClr val="0000FF"/>
                </a:solidFill>
                <a:latin typeface="Times New Roman" pitchFamily="18" charset="0"/>
                <a:cs typeface="Times New Roman" pitchFamily="18" charset="0"/>
              </a:rPr>
              <a:t> </a:t>
            </a:r>
            <a:r>
              <a:rPr lang="en-US" sz="2400" b="1" u="sng" dirty="0" smtClean="0">
                <a:solidFill>
                  <a:srgbClr val="0000FF"/>
                </a:solidFill>
                <a:latin typeface="Times New Roman" pitchFamily="18" charset="0"/>
                <a:cs typeface="Times New Roman" pitchFamily="18" charset="0"/>
              </a:rPr>
              <a:t>20 </a:t>
            </a:r>
            <a:r>
              <a:rPr lang="en-US" sz="2400" b="1" u="sng" dirty="0" err="1">
                <a:solidFill>
                  <a:srgbClr val="0000FF"/>
                </a:solidFill>
                <a:latin typeface="Times New Roman" pitchFamily="18" charset="0"/>
                <a:cs typeface="Times New Roman" pitchFamily="18" charset="0"/>
              </a:rPr>
              <a:t>Tiết</a:t>
            </a:r>
            <a:r>
              <a:rPr lang="en-US" sz="2400" b="1" u="sng" dirty="0">
                <a:solidFill>
                  <a:srgbClr val="0000FF"/>
                </a:solidFill>
                <a:latin typeface="Times New Roman" pitchFamily="18" charset="0"/>
                <a:cs typeface="Times New Roman" pitchFamily="18" charset="0"/>
              </a:rPr>
              <a:t> 24</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dirty="0" smtClean="0">
                <a:solidFill>
                  <a:srgbClr val="002060"/>
                </a:solidFill>
                <a:latin typeface="Times New Roman" pitchFamily="18" charset="0"/>
                <a:cs typeface="Times New Roman" pitchFamily="18" charset="0"/>
              </a:rPr>
              <a:t>CUỘC </a:t>
            </a:r>
            <a:r>
              <a:rPr lang="en-US" sz="2400" b="1" dirty="0">
                <a:solidFill>
                  <a:srgbClr val="002060"/>
                </a:solidFill>
                <a:latin typeface="Times New Roman" pitchFamily="18" charset="0"/>
                <a:cs typeface="Times New Roman" pitchFamily="18" charset="0"/>
              </a:rPr>
              <a:t>VẬN ĐỘNG DÂN CHỦ TRONG NHỮNG NĂM 1936-1939</a:t>
            </a:r>
          </a:p>
        </p:txBody>
      </p:sp>
    </p:spTree>
    <p:extLst>
      <p:ext uri="{BB962C8B-B14F-4D97-AF65-F5344CB8AC3E}">
        <p14:creationId xmlns:p14="http://schemas.microsoft.com/office/powerpoint/2010/main" val="14884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descr="NONG DAN 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4419600" cy="5562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4220" name="Group 12"/>
          <p:cNvGraphicFramePr>
            <a:graphicFrameLocks noGrp="1"/>
          </p:cNvGraphicFramePr>
          <p:nvPr>
            <p:extLst>
              <p:ext uri="{D42A27DB-BD31-4B8C-83A1-F6EECF244321}">
                <p14:modId xmlns:p14="http://schemas.microsoft.com/office/powerpoint/2010/main" val="289880921"/>
              </p:ext>
            </p:extLst>
          </p:nvPr>
        </p:nvGraphicFramePr>
        <p:xfrm>
          <a:off x="1828800" y="6019800"/>
          <a:ext cx="5791200" cy="457200"/>
        </p:xfrm>
        <a:graphic>
          <a:graphicData uri="http://schemas.openxmlformats.org/drawingml/2006/table">
            <a:tbl>
              <a:tblPr/>
              <a:tblGrid>
                <a:gridCol w="5791200">
                  <a:extLst>
                    <a:ext uri="{9D8B030D-6E8A-4147-A177-3AD203B41FA5}">
                      <a16:colId xmlns:a16="http://schemas.microsoft.com/office/drawing/2014/main" xmlns="" val="20000"/>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1" i="1" u="none" strike="noStrike" cap="none" normalizeH="0" baseline="0" dirty="0">
                          <a:ln>
                            <a:noFill/>
                          </a:ln>
                          <a:solidFill>
                            <a:schemeClr val="tx1"/>
                          </a:solidFill>
                          <a:effectLst/>
                          <a:latin typeface="Times New Roman" pitchFamily="18" charset="0"/>
                        </a:rPr>
                        <a:t>Tình cảnh khốn cùng của người nông dân</a:t>
                      </a:r>
                      <a:endParaRPr kumimoji="0" lang="en-US" sz="2000" b="1" i="1"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alpha val="50000"/>
                      </a:srgbClr>
                    </a:solidFill>
                  </a:tcPr>
                </a:tc>
                <a:extLst>
                  <a:ext uri="{0D108BD9-81ED-4DB2-BD59-A6C34878D82A}">
                    <a16:rowId xmlns:a16="http://schemas.microsoft.com/office/drawing/2014/main" xmlns="" val="10000"/>
                  </a:ext>
                </a:extLst>
              </a:tr>
            </a:tbl>
          </a:graphicData>
        </a:graphic>
      </p:graphicFrame>
      <p:pic>
        <p:nvPicPr>
          <p:cNvPr id="1026" name="Picture 2" descr="C:\Users\CHAIDC\Downloads\nong-dan-thoi-x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
            <a:ext cx="43434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436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990600"/>
            <a:ext cx="9144000" cy="838200"/>
          </a:xfrm>
          <a:prstGeom prst="rect">
            <a:avLst/>
          </a:prstGeom>
          <a:noFill/>
          <a:ln w="9525">
            <a:noFill/>
            <a:miter lim="800000"/>
            <a:headEnd/>
            <a:tailEnd/>
          </a:ln>
          <a:effectLst/>
        </p:spPr>
        <p:txBody>
          <a:bodyPr anchor="ctr"/>
          <a:lstStyle/>
          <a:p>
            <a:r>
              <a:rPr lang="en-US" sz="3000" b="1" dirty="0">
                <a:solidFill>
                  <a:srgbClr val="0000FF"/>
                </a:solidFill>
                <a:latin typeface="Times New Roman" pitchFamily="18" charset="0"/>
              </a:rPr>
              <a:t>II. </a:t>
            </a:r>
            <a:r>
              <a:rPr lang="en-US" sz="3000" b="1" dirty="0" err="1">
                <a:solidFill>
                  <a:srgbClr val="0000FF"/>
                </a:solidFill>
                <a:latin typeface="Times New Roman" pitchFamily="18" charset="0"/>
              </a:rPr>
              <a:t>Mặt</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trận</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dân</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chủ</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Đông</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Dương</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và</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phong</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trào</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đ</a:t>
            </a:r>
            <a:r>
              <a:rPr lang="en-US" sz="3000" b="1" dirty="0" err="1" smtClean="0">
                <a:solidFill>
                  <a:srgbClr val="0000FF"/>
                </a:solidFill>
                <a:latin typeface="Times New Roman" pitchFamily="18" charset="0"/>
              </a:rPr>
              <a:t>ấu</a:t>
            </a:r>
            <a:r>
              <a:rPr lang="en-US" sz="3000" b="1" dirty="0" smtClean="0">
                <a:solidFill>
                  <a:srgbClr val="0000FF"/>
                </a:solidFill>
                <a:latin typeface="Times New Roman" pitchFamily="18" charset="0"/>
              </a:rPr>
              <a:t> </a:t>
            </a:r>
            <a:r>
              <a:rPr lang="en-US" sz="3000" b="1" dirty="0" err="1">
                <a:solidFill>
                  <a:srgbClr val="0000FF"/>
                </a:solidFill>
                <a:latin typeface="Times New Roman" pitchFamily="18" charset="0"/>
              </a:rPr>
              <a:t>tranh</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đòi</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tự</a:t>
            </a:r>
            <a:r>
              <a:rPr lang="en-US" sz="3000" b="1" dirty="0">
                <a:solidFill>
                  <a:srgbClr val="0000FF"/>
                </a:solidFill>
                <a:latin typeface="Times New Roman" pitchFamily="18" charset="0"/>
              </a:rPr>
              <a:t> do, </a:t>
            </a:r>
            <a:r>
              <a:rPr lang="en-US" sz="3000" b="1" dirty="0" err="1">
                <a:solidFill>
                  <a:srgbClr val="0000FF"/>
                </a:solidFill>
                <a:latin typeface="Times New Roman" pitchFamily="18" charset="0"/>
              </a:rPr>
              <a:t>dân</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chủ</a:t>
            </a:r>
            <a:r>
              <a:rPr lang="en-US" sz="3000" b="1" dirty="0">
                <a:solidFill>
                  <a:srgbClr val="0000FF"/>
                </a:solidFill>
                <a:latin typeface="Times New Roman" pitchFamily="18" charset="0"/>
              </a:rPr>
              <a:t>.</a:t>
            </a:r>
          </a:p>
        </p:txBody>
      </p:sp>
      <p:sp>
        <p:nvSpPr>
          <p:cNvPr id="6" name="Rectangle 5"/>
          <p:cNvSpPr>
            <a:spLocks noChangeArrowheads="1"/>
          </p:cNvSpPr>
          <p:nvPr/>
        </p:nvSpPr>
        <p:spPr bwMode="auto">
          <a:xfrm>
            <a:off x="0" y="1828800"/>
            <a:ext cx="9144000" cy="609600"/>
          </a:xfrm>
          <a:prstGeom prst="rect">
            <a:avLst/>
          </a:prstGeom>
          <a:noFill/>
          <a:ln w="9525">
            <a:noFill/>
            <a:miter lim="800000"/>
            <a:headEnd/>
            <a:tailEnd/>
          </a:ln>
          <a:effectLst/>
        </p:spPr>
        <p:txBody>
          <a:bodyPr anchor="ctr"/>
          <a:lstStyle/>
          <a:p>
            <a:r>
              <a:rPr lang="en-US" sz="3000" b="1" dirty="0">
                <a:solidFill>
                  <a:srgbClr val="0000FF"/>
                </a:solidFill>
                <a:latin typeface="Times New Roman" pitchFamily="18" charset="0"/>
              </a:rPr>
              <a:t>1. </a:t>
            </a:r>
            <a:r>
              <a:rPr lang="en-US" sz="3000" b="1" dirty="0" err="1">
                <a:solidFill>
                  <a:srgbClr val="0000FF"/>
                </a:solidFill>
                <a:latin typeface="Times New Roman" pitchFamily="18" charset="0"/>
              </a:rPr>
              <a:t>Chủ</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trương</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của</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Đảng</a:t>
            </a:r>
            <a:r>
              <a:rPr lang="en-US" sz="3000" b="1" dirty="0">
                <a:solidFill>
                  <a:srgbClr val="0000FF"/>
                </a:solidFill>
                <a:latin typeface="Times New Roman" pitchFamily="18" charset="0"/>
              </a:rPr>
              <a:t>:</a:t>
            </a:r>
          </a:p>
        </p:txBody>
      </p:sp>
      <p:sp>
        <p:nvSpPr>
          <p:cNvPr id="7" name="Rectangle 6"/>
          <p:cNvSpPr>
            <a:spLocks noChangeArrowheads="1"/>
          </p:cNvSpPr>
          <p:nvPr/>
        </p:nvSpPr>
        <p:spPr bwMode="auto">
          <a:xfrm>
            <a:off x="571500" y="3309257"/>
            <a:ext cx="8001000" cy="914400"/>
          </a:xfrm>
          <a:prstGeom prst="rect">
            <a:avLst/>
          </a:prstGeom>
          <a:noFill/>
          <a:ln w="9525">
            <a:noFill/>
            <a:miter lim="800000"/>
            <a:headEnd/>
            <a:tailEnd/>
          </a:ln>
          <a:effectLst/>
        </p:spPr>
        <p:txBody>
          <a:bodyPr anchor="ctr"/>
          <a:lstStyle/>
          <a:p>
            <a:pPr algn="ctr"/>
            <a:r>
              <a:rPr lang="en-US" sz="3000" b="1" dirty="0" err="1">
                <a:solidFill>
                  <a:srgbClr val="FF0000"/>
                </a:solidFill>
                <a:latin typeface="Times New Roman" pitchFamily="18" charset="0"/>
              </a:rPr>
              <a:t>Tại</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hội</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nghị</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trung</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ương</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Đảng</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Cộng</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sản</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Đông</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Dương</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đã</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đưa</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ra</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những</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chủ</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trương</a:t>
            </a:r>
            <a:r>
              <a:rPr lang="en-US" sz="3000" b="1" dirty="0">
                <a:solidFill>
                  <a:srgbClr val="FF0000"/>
                </a:solidFill>
                <a:latin typeface="Times New Roman" pitchFamily="18" charset="0"/>
              </a:rPr>
              <a:t> </a:t>
            </a:r>
            <a:r>
              <a:rPr lang="en-US" sz="3000" b="1" dirty="0" err="1">
                <a:solidFill>
                  <a:srgbClr val="FF0000"/>
                </a:solidFill>
                <a:latin typeface="Times New Roman" pitchFamily="18" charset="0"/>
              </a:rPr>
              <a:t>nào</a:t>
            </a:r>
            <a:r>
              <a:rPr lang="en-US" sz="3000" b="1" dirty="0">
                <a:solidFill>
                  <a:srgbClr val="FF0000"/>
                </a:solidFill>
                <a:latin typeface="Times New Roman" pitchFamily="18" charset="0"/>
              </a:rPr>
              <a:t>?</a:t>
            </a:r>
          </a:p>
        </p:txBody>
      </p:sp>
      <p:sp>
        <p:nvSpPr>
          <p:cNvPr id="2" name="Rectangle 7">
            <a:extLst>
              <a:ext uri="{FF2B5EF4-FFF2-40B4-BE49-F238E27FC236}">
                <a16:creationId xmlns:a16="http://schemas.microsoft.com/office/drawing/2014/main" xmlns="" id="{5A0EE060-2A38-8D43-A1D0-B06D005F7E03}"/>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lvl="0"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dirty="0" err="1">
                <a:solidFill>
                  <a:srgbClr val="0000FF"/>
                </a:solidFill>
                <a:latin typeface="Times New Roman" pitchFamily="18" charset="0"/>
                <a:cs typeface="Times New Roman" pitchFamily="18" charset="0"/>
              </a:rPr>
              <a:t>Bài</a:t>
            </a:r>
            <a:r>
              <a:rPr lang="en-US" sz="2400" b="1" u="sng" dirty="0">
                <a:solidFill>
                  <a:srgbClr val="0000FF"/>
                </a:solidFill>
                <a:latin typeface="Times New Roman" pitchFamily="18" charset="0"/>
                <a:cs typeface="Times New Roman" pitchFamily="18" charset="0"/>
              </a:rPr>
              <a:t> </a:t>
            </a:r>
            <a:r>
              <a:rPr lang="en-US" sz="2400" b="1" u="sng" dirty="0" smtClean="0">
                <a:solidFill>
                  <a:srgbClr val="0000FF"/>
                </a:solidFill>
                <a:latin typeface="Times New Roman" pitchFamily="18" charset="0"/>
                <a:cs typeface="Times New Roman" pitchFamily="18" charset="0"/>
              </a:rPr>
              <a:t>20 </a:t>
            </a:r>
            <a:r>
              <a:rPr lang="en-US" sz="2400" b="1" u="sng" dirty="0" err="1">
                <a:solidFill>
                  <a:srgbClr val="0000FF"/>
                </a:solidFill>
                <a:latin typeface="Times New Roman" pitchFamily="18" charset="0"/>
                <a:cs typeface="Times New Roman" pitchFamily="18" charset="0"/>
              </a:rPr>
              <a:t>Tiết</a:t>
            </a:r>
            <a:r>
              <a:rPr lang="en-US" sz="2400" b="1" u="sng" dirty="0">
                <a:solidFill>
                  <a:srgbClr val="0000FF"/>
                </a:solidFill>
                <a:latin typeface="Times New Roman" pitchFamily="18" charset="0"/>
                <a:cs typeface="Times New Roman" pitchFamily="18" charset="0"/>
              </a:rPr>
              <a:t> 24</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dirty="0" smtClean="0">
                <a:solidFill>
                  <a:srgbClr val="002060"/>
                </a:solidFill>
                <a:latin typeface="Times New Roman" pitchFamily="18" charset="0"/>
                <a:cs typeface="Times New Roman" pitchFamily="18" charset="0"/>
              </a:rPr>
              <a:t>CUỘC </a:t>
            </a:r>
            <a:r>
              <a:rPr lang="en-US" sz="2400" b="1" dirty="0">
                <a:solidFill>
                  <a:srgbClr val="002060"/>
                </a:solidFill>
                <a:latin typeface="Times New Roman" pitchFamily="18" charset="0"/>
                <a:cs typeface="Times New Roman" pitchFamily="18" charset="0"/>
              </a:rPr>
              <a:t>VẬN ĐỘNG DÂN CHỦ TRONG NHỮNG NĂM 1936-1939</a:t>
            </a:r>
          </a:p>
        </p:txBody>
      </p:sp>
    </p:spTree>
    <p:extLst>
      <p:ext uri="{BB962C8B-B14F-4D97-AF65-F5344CB8AC3E}">
        <p14:creationId xmlns:p14="http://schemas.microsoft.com/office/powerpoint/2010/main" val="14884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4142" y="152400"/>
            <a:ext cx="9144000" cy="838200"/>
          </a:xfrm>
          <a:prstGeom prst="rect">
            <a:avLst/>
          </a:prstGeom>
          <a:noFill/>
          <a:ln w="9525">
            <a:noFill/>
            <a:miter lim="800000"/>
            <a:headEnd/>
            <a:tailEnd/>
          </a:ln>
          <a:effectLst/>
        </p:spPr>
        <p:txBody>
          <a:bodyPr anchor="ctr"/>
          <a:lstStyle/>
          <a:p>
            <a:r>
              <a:rPr lang="en-US" sz="3000" b="1" dirty="0">
                <a:solidFill>
                  <a:srgbClr val="0000FF"/>
                </a:solidFill>
                <a:latin typeface="Times New Roman" pitchFamily="18" charset="0"/>
              </a:rPr>
              <a:t>II. </a:t>
            </a:r>
            <a:r>
              <a:rPr lang="en-US" sz="3000" b="1" dirty="0" err="1">
                <a:solidFill>
                  <a:srgbClr val="0000FF"/>
                </a:solidFill>
                <a:latin typeface="Times New Roman" pitchFamily="18" charset="0"/>
              </a:rPr>
              <a:t>Mặt</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trận</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dân</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chủ</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Đông</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Dương</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và</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phong</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trào</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dấu</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tranh</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đòi</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tự</a:t>
            </a:r>
            <a:r>
              <a:rPr lang="en-US" sz="3000" b="1" dirty="0">
                <a:solidFill>
                  <a:srgbClr val="0000FF"/>
                </a:solidFill>
                <a:latin typeface="Times New Roman" pitchFamily="18" charset="0"/>
              </a:rPr>
              <a:t> do, </a:t>
            </a:r>
            <a:r>
              <a:rPr lang="en-US" sz="3000" b="1" dirty="0" err="1">
                <a:solidFill>
                  <a:srgbClr val="0000FF"/>
                </a:solidFill>
                <a:latin typeface="Times New Roman" pitchFamily="18" charset="0"/>
              </a:rPr>
              <a:t>dân</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chủ</a:t>
            </a:r>
            <a:r>
              <a:rPr lang="en-US" sz="3000" b="1" dirty="0">
                <a:solidFill>
                  <a:srgbClr val="0000FF"/>
                </a:solidFill>
                <a:latin typeface="Times New Roman" pitchFamily="18" charset="0"/>
              </a:rPr>
              <a:t>.</a:t>
            </a:r>
          </a:p>
        </p:txBody>
      </p:sp>
      <p:sp>
        <p:nvSpPr>
          <p:cNvPr id="6" name="Rectangle 5"/>
          <p:cNvSpPr>
            <a:spLocks noChangeArrowheads="1"/>
          </p:cNvSpPr>
          <p:nvPr/>
        </p:nvSpPr>
        <p:spPr bwMode="auto">
          <a:xfrm>
            <a:off x="0" y="1066800"/>
            <a:ext cx="9144000" cy="609600"/>
          </a:xfrm>
          <a:prstGeom prst="rect">
            <a:avLst/>
          </a:prstGeom>
          <a:noFill/>
          <a:ln w="9525">
            <a:noFill/>
            <a:miter lim="800000"/>
            <a:headEnd/>
            <a:tailEnd/>
          </a:ln>
          <a:effectLst/>
        </p:spPr>
        <p:txBody>
          <a:bodyPr anchor="ctr"/>
          <a:lstStyle/>
          <a:p>
            <a:r>
              <a:rPr lang="en-US" sz="3000" b="1" dirty="0">
                <a:solidFill>
                  <a:srgbClr val="0000FF"/>
                </a:solidFill>
                <a:latin typeface="Times New Roman" pitchFamily="18" charset="0"/>
              </a:rPr>
              <a:t>1. </a:t>
            </a:r>
            <a:r>
              <a:rPr lang="en-US" sz="3000" b="1" dirty="0" err="1">
                <a:solidFill>
                  <a:srgbClr val="0000FF"/>
                </a:solidFill>
                <a:latin typeface="Times New Roman" pitchFamily="18" charset="0"/>
              </a:rPr>
              <a:t>Chủ</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trương</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của</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Đảng</a:t>
            </a:r>
            <a:r>
              <a:rPr lang="en-US" sz="3000" b="1" dirty="0">
                <a:solidFill>
                  <a:srgbClr val="0000FF"/>
                </a:solidFill>
                <a:latin typeface="Times New Roman" pitchFamily="18" charset="0"/>
              </a:rPr>
              <a:t>:</a:t>
            </a:r>
          </a:p>
        </p:txBody>
      </p:sp>
      <p:sp>
        <p:nvSpPr>
          <p:cNvPr id="8" name="Rectangle 7"/>
          <p:cNvSpPr>
            <a:spLocks noChangeArrowheads="1"/>
          </p:cNvSpPr>
          <p:nvPr/>
        </p:nvSpPr>
        <p:spPr bwMode="auto">
          <a:xfrm>
            <a:off x="285539" y="1600200"/>
            <a:ext cx="8763000" cy="990600"/>
          </a:xfrm>
          <a:prstGeom prst="rect">
            <a:avLst/>
          </a:prstGeom>
          <a:noFill/>
          <a:ln w="9525">
            <a:noFill/>
            <a:miter lim="800000"/>
            <a:headEnd/>
            <a:tailEnd/>
          </a:ln>
          <a:effectLst/>
        </p:spPr>
        <p:txBody>
          <a:bodyPr anchor="ctr"/>
          <a:lstStyle/>
          <a:p>
            <a:pPr algn="just"/>
            <a:r>
              <a:rPr lang="en-US" sz="3200" dirty="0">
                <a:solidFill>
                  <a:srgbClr val="0000FF"/>
                </a:solidFill>
                <a:latin typeface="Times New Roman" pitchFamily="18" charset="0"/>
              </a:rPr>
              <a:t>- </a:t>
            </a:r>
            <a:r>
              <a:rPr lang="en-US" sz="3200" dirty="0" err="1">
                <a:solidFill>
                  <a:srgbClr val="0000FF"/>
                </a:solidFill>
                <a:latin typeface="Times New Roman" pitchFamily="18" charset="0"/>
              </a:rPr>
              <a:t>Xác</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định</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kẻ</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thù</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cụ</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thể</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trước</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mắt</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là</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bọn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phản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động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Pháp</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và</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bè</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lũ</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tay</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sai</a:t>
            </a:r>
            <a:r>
              <a:rPr lang="en-US" sz="3200" dirty="0">
                <a:solidFill>
                  <a:srgbClr val="0000FF"/>
                </a:solidFill>
                <a:latin typeface="Times New Roman" pitchFamily="18" charset="0"/>
              </a:rPr>
              <a:t>.</a:t>
            </a:r>
          </a:p>
        </p:txBody>
      </p:sp>
      <p:sp>
        <p:nvSpPr>
          <p:cNvPr id="9" name="Rectangle 8"/>
          <p:cNvSpPr>
            <a:spLocks noChangeArrowheads="1"/>
          </p:cNvSpPr>
          <p:nvPr/>
        </p:nvSpPr>
        <p:spPr bwMode="auto">
          <a:xfrm>
            <a:off x="264695" y="2598821"/>
            <a:ext cx="8686800" cy="1306286"/>
          </a:xfrm>
          <a:prstGeom prst="rect">
            <a:avLst/>
          </a:prstGeom>
          <a:noFill/>
          <a:ln w="9525">
            <a:noFill/>
            <a:miter lim="800000"/>
            <a:headEnd/>
            <a:tailEnd/>
          </a:ln>
          <a:effectLst/>
        </p:spPr>
        <p:txBody>
          <a:bodyPr anchor="ctr"/>
          <a:lstStyle/>
          <a:p>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Nhiệm</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vụ</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Chống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phát</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xít</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chống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chiến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tranh</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đế</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quốc</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chống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bọn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phản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động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thuộc</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địa</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và</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tay</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sai</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đòi</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tự</a:t>
            </a:r>
            <a:r>
              <a:rPr lang="en-US" sz="3200" dirty="0">
                <a:solidFill>
                  <a:srgbClr val="0000FF"/>
                </a:solidFill>
                <a:latin typeface="Times New Roman" pitchFamily="18" charset="0"/>
              </a:rPr>
              <a:t> do </a:t>
            </a:r>
            <a:r>
              <a:rPr lang="en-US" sz="3200" dirty="0" err="1">
                <a:solidFill>
                  <a:srgbClr val="0000FF"/>
                </a:solidFill>
                <a:latin typeface="Times New Roman" pitchFamily="18" charset="0"/>
              </a:rPr>
              <a:t>dân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chủ</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cơm</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áo</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và</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hòa</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bình</a:t>
            </a:r>
            <a:r>
              <a:rPr lang="en-US" sz="3200" dirty="0">
                <a:solidFill>
                  <a:srgbClr val="0000FF"/>
                </a:solidFill>
                <a:latin typeface="Times New Roman" pitchFamily="18" charset="0"/>
              </a:rPr>
              <a:t>.</a:t>
            </a:r>
          </a:p>
        </p:txBody>
      </p:sp>
      <p:sp>
        <p:nvSpPr>
          <p:cNvPr id="10" name="Rectangle 9"/>
          <p:cNvSpPr>
            <a:spLocks noChangeArrowheads="1"/>
          </p:cNvSpPr>
          <p:nvPr/>
        </p:nvSpPr>
        <p:spPr bwMode="auto">
          <a:xfrm>
            <a:off x="264695" y="4191000"/>
            <a:ext cx="8572081" cy="1371600"/>
          </a:xfrm>
          <a:prstGeom prst="rect">
            <a:avLst/>
          </a:prstGeom>
          <a:noFill/>
          <a:ln w="9525">
            <a:noFill/>
            <a:miter lim="800000"/>
            <a:headEnd/>
            <a:tailEnd/>
          </a:ln>
          <a:effectLst/>
        </p:spPr>
        <p:txBody>
          <a:bodyPr anchor="ctr"/>
          <a:lstStyle/>
          <a:p>
            <a:pPr algn="just"/>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Chủ</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trương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a:t>
            </a:r>
            <a:r>
              <a:rPr lang="en-US" sz="3200" dirty="0" err="1" smtClean="0">
                <a:solidFill>
                  <a:srgbClr val="0000FF"/>
                </a:solidFill>
                <a:latin typeface="Times New Roman" pitchFamily="18" charset="0"/>
              </a:rPr>
              <a:t>hành</a:t>
            </a:r>
            <a:r>
              <a:rPr lang="en-US" sz="3200" dirty="0" smtClean="0">
                <a:solidFill>
                  <a:srgbClr val="0000FF"/>
                </a:solidFill>
                <a:latin typeface="Times New Roman" pitchFamily="18" charset="0"/>
              </a:rPr>
              <a:t> </a:t>
            </a:r>
            <a:r>
              <a:rPr lang="en-US" sz="3200" dirty="0" err="1">
                <a:solidFill>
                  <a:srgbClr val="0000FF"/>
                </a:solidFill>
                <a:latin typeface="Times New Roman" pitchFamily="18" charset="0"/>
              </a:rPr>
              <a:t>lập</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Mặt</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trận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nhân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dân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phản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đế</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Đông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Dương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sau</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đổi</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thành</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Mặt</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trận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dân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chủ</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Đông</a:t>
            </a:r>
            <a:r>
              <a:rPr lang="en-US" sz="3200" dirty="0">
                <a:solidFill>
                  <a:srgbClr val="0000FF"/>
                </a:solidFill>
                <a:latin typeface="Times New Roman" pitchFamily="18" charset="0"/>
              </a:rPr>
              <a:t> </a:t>
            </a:r>
            <a:r>
              <a:rPr lang="en-US" sz="3200" dirty="0" err="1" smtClean="0">
                <a:solidFill>
                  <a:srgbClr val="0000FF"/>
                </a:solidFill>
                <a:latin typeface="Times New Roman" pitchFamily="18" charset="0"/>
              </a:rPr>
              <a:t>Dương</a:t>
            </a:r>
            <a:r>
              <a:rPr lang="en-US" sz="3200" dirty="0">
                <a:solidFill>
                  <a:srgbClr val="0000FF"/>
                </a:solidFill>
                <a:latin typeface="Times New Roman" pitchFamily="18" charset="0"/>
              </a:rPr>
              <a:t> </a:t>
            </a:r>
            <a:r>
              <a:rPr lang="en-US" sz="3200" dirty="0" smtClean="0">
                <a:solidFill>
                  <a:srgbClr val="0000FF"/>
                </a:solidFill>
                <a:latin typeface="Times New Roman" pitchFamily="18" charset="0"/>
              </a:rPr>
              <a:t>(1936)</a:t>
            </a:r>
            <a:endParaRPr lang="en-US" sz="3200" dirty="0">
              <a:solidFill>
                <a:srgbClr val="0000FF"/>
              </a:solidFill>
              <a:latin typeface="Times New Roman" pitchFamily="18" charset="0"/>
            </a:endParaRPr>
          </a:p>
        </p:txBody>
      </p:sp>
      <p:sp>
        <p:nvSpPr>
          <p:cNvPr id="3" name="TextBox 2"/>
          <p:cNvSpPr txBox="1"/>
          <p:nvPr/>
        </p:nvSpPr>
        <p:spPr>
          <a:xfrm>
            <a:off x="334061" y="5562600"/>
            <a:ext cx="8665956" cy="1569660"/>
          </a:xfrm>
          <a:prstGeom prst="rect">
            <a:avLst/>
          </a:prstGeom>
          <a:noFill/>
        </p:spPr>
        <p:txBody>
          <a:bodyPr wrap="square" rtlCol="0">
            <a:spAutoFit/>
          </a:bodyPr>
          <a:lstStyle/>
          <a:p>
            <a:r>
              <a:rPr lang="en-US" sz="3200" dirty="0">
                <a:solidFill>
                  <a:srgbClr val="0000FF"/>
                </a:solidFill>
                <a:latin typeface="Times New Roman" pitchFamily="18" charset="0"/>
              </a:rPr>
              <a:t>- </a:t>
            </a:r>
            <a:r>
              <a:rPr lang="en-US" sz="3200" dirty="0" err="1">
                <a:solidFill>
                  <a:srgbClr val="0000FF"/>
                </a:solidFill>
                <a:latin typeface="Times New Roman" pitchFamily="18" charset="0"/>
              </a:rPr>
              <a:t>Hình</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thức</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và</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phương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pháp</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đấu</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tranh</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đấu</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tranh</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hợp</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pháp</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nửa</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hợp</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pháp</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công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khai</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nửa</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công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khai</a:t>
            </a:r>
            <a:r>
              <a:rPr lang="en-US" sz="3200" dirty="0">
                <a:solidFill>
                  <a:srgbClr val="0000FF"/>
                </a:solidFill>
                <a:latin typeface="Times New Roman" pitchFamily="18" charset="0"/>
              </a:rPr>
              <a:t>.</a:t>
            </a:r>
          </a:p>
          <a:p>
            <a:endParaRPr lang="en-US" sz="3200" dirty="0"/>
          </a:p>
        </p:txBody>
      </p:sp>
    </p:spTree>
    <p:extLst>
      <p:ext uri="{BB962C8B-B14F-4D97-AF65-F5344CB8AC3E}">
        <p14:creationId xmlns:p14="http://schemas.microsoft.com/office/powerpoint/2010/main" val="232388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3"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153</TotalTime>
  <Words>1097</Words>
  <Application>Microsoft Office PowerPoint</Application>
  <PresentationFormat>On-screen Show (4:3)</PresentationFormat>
  <Paragraphs>102</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PC</cp:lastModifiedBy>
  <cp:revision>83</cp:revision>
  <dcterms:created xsi:type="dcterms:W3CDTF">2020-04-01T08:25:44Z</dcterms:created>
  <dcterms:modified xsi:type="dcterms:W3CDTF">2024-01-23T14:58:06Z</dcterms:modified>
</cp:coreProperties>
</file>