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22"/>
  </p:notesMasterIdLst>
  <p:sldIdLst>
    <p:sldId id="304" r:id="rId2"/>
    <p:sldId id="355" r:id="rId3"/>
    <p:sldId id="378" r:id="rId4"/>
    <p:sldId id="356" r:id="rId5"/>
    <p:sldId id="357" r:id="rId6"/>
    <p:sldId id="361" r:id="rId7"/>
    <p:sldId id="358" r:id="rId8"/>
    <p:sldId id="363" r:id="rId9"/>
    <p:sldId id="359" r:id="rId10"/>
    <p:sldId id="360" r:id="rId11"/>
    <p:sldId id="366" r:id="rId12"/>
    <p:sldId id="364" r:id="rId13"/>
    <p:sldId id="365" r:id="rId14"/>
    <p:sldId id="377" r:id="rId15"/>
    <p:sldId id="352" r:id="rId16"/>
    <p:sldId id="374" r:id="rId17"/>
    <p:sldId id="367" r:id="rId18"/>
    <p:sldId id="368" r:id="rId19"/>
    <p:sldId id="376" r:id="rId20"/>
    <p:sldId id="371" r:id="rId21"/>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CC"/>
    <a:srgbClr val="CCECFF"/>
    <a:srgbClr val="0000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740" autoAdjust="0"/>
    <p:restoredTop sz="94660"/>
  </p:normalViewPr>
  <p:slideViewPr>
    <p:cSldViewPr>
      <p:cViewPr>
        <p:scale>
          <a:sx n="70" d="100"/>
          <a:sy n="70" d="100"/>
        </p:scale>
        <p:origin x="-778" y="-1022"/>
      </p:cViewPr>
      <p:guideLst>
        <p:guide orient="horz" pos="1631"/>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BAE154F-E4B2-4A78-A5B7-A0F83B46AECE}" type="datetimeFigureOut">
              <a:rPr lang="en-US"/>
              <a:pPr>
                <a:defRPr/>
              </a:pPr>
              <a:t>1/11/2022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70D7686-32FE-476C-9062-F986AE009186}" type="slidenum">
              <a:rPr lang="en-US"/>
              <a:pPr>
                <a:defRPr/>
              </a:pPr>
              <a:t>‹#›</a:t>
            </a:fld>
            <a:endParaRPr lang="en-US"/>
          </a:p>
        </p:txBody>
      </p:sp>
    </p:spTree>
    <p:extLst>
      <p:ext uri="{BB962C8B-B14F-4D97-AF65-F5344CB8AC3E}">
        <p14:creationId xmlns:p14="http://schemas.microsoft.com/office/powerpoint/2010/main" val="26134518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381000" y="685800"/>
            <a:ext cx="6096000" cy="3429000"/>
          </a:xfrm>
        </p:spPr>
      </p:sp>
      <p:sp>
        <p:nvSpPr>
          <p:cNvPr id="37891" name="Text Box 3"/>
          <p:cNvSpPr txBox="1">
            <a:spLocks noChangeArrowheads="1"/>
          </p:cNvSpPr>
          <p:nvPr/>
        </p:nvSpPr>
        <p:spPr bwMode="auto">
          <a:xfrm>
            <a:off x="685800" y="4343400"/>
            <a:ext cx="5486400" cy="4114800"/>
          </a:xfrm>
          <a:prstGeom prst="rect">
            <a:avLst/>
          </a:prstGeom>
          <a:noFill/>
          <a:ln w="9525">
            <a:noFill/>
            <a:round/>
            <a:headEnd/>
            <a:tailEnd/>
          </a:ln>
        </p:spPr>
        <p:txBody>
          <a:bodyPr wrap="none" anchor="ctr"/>
          <a:lstStyle/>
          <a:p>
            <a:pPr eaLnBrk="1" hangingPunct="1">
              <a:buClr>
                <a:srgbClr val="000000"/>
              </a:buClr>
              <a:buSzPct val="100000"/>
              <a:buFont typeface="Times New Roman" pitchFamily="18" charset="0"/>
              <a:buNone/>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13A297DA-387E-46C4-BF9F-C7FE4D968C67}" type="datetimeFigureOut">
              <a:rPr lang="en-US" smtClean="0"/>
              <a:pPr>
                <a:defRPr/>
              </a:pPr>
              <a:t>1/11/2022</a:t>
            </a:fld>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846E31B9-7E03-4009-AFF4-3B1B0419904E}"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0AC58B41-376C-4A99-A7CA-1B147A1FA06E}" type="datetimeFigureOut">
              <a:rPr lang="en-US" smtClean="0"/>
              <a:pPr>
                <a:defRPr/>
              </a:pPr>
              <a:t>1/11/2022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A1EA277-B755-43D1-8C1F-61A6940B958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496C3D4B-A9D4-4953-8D2B-6E47A4CE38DC}" type="datetimeFigureOut">
              <a:rPr lang="en-US" smtClean="0"/>
              <a:pPr>
                <a:defRPr/>
              </a:pPr>
              <a:t>1/11/2022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9ADC24-8401-4213-9092-7CE3B7C43D41}"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53D16F0-4356-4828-9936-FC3D37C6EE9A}" type="datetimeFigureOut">
              <a:rPr lang="en-US" smtClean="0"/>
              <a:pPr>
                <a:defRPr/>
              </a:pPr>
              <a:t>1/11/2022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78C32FC-621E-4B95-AAE4-41313280D2B2}"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0453B731-429E-4910-A3A2-0F82D41ABB31}" type="datetimeFigureOut">
              <a:rPr lang="en-US" smtClean="0"/>
              <a:pPr>
                <a:defRPr/>
              </a:pPr>
              <a:t>1/11/2022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A6A0799-F458-4E11-8838-B035188916D0}"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80209EDE-0405-4FFD-84DF-7DC43277B3F9}" type="datetimeFigureOut">
              <a:rPr lang="en-US" smtClean="0"/>
              <a:pPr>
                <a:defRPr/>
              </a:pPr>
              <a:t>1/11/2022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F81CA57-38F2-41DE-A85F-04CAF540E6F3}"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1AAFC23B-8A42-473A-B5EF-350EE39D4252}" type="datetimeFigureOut">
              <a:rPr lang="en-US" smtClean="0"/>
              <a:pPr>
                <a:defRPr/>
              </a:pPr>
              <a:t>1/11/2022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966A938-5EDC-42D7-9251-417FD4AF36BC}"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0EB4B678-03E2-4DAC-980F-472865F30AC0}" type="datetimeFigureOut">
              <a:rPr lang="en-US" smtClean="0"/>
              <a:pPr>
                <a:defRPr/>
              </a:pPr>
              <a:t>1/11/2022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2A42297-71DB-4502-AE17-E722BD0F1D08}"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4022185-F484-40A4-BAD4-94E3A547C946}" type="datetimeFigureOut">
              <a:rPr lang="en-US" smtClean="0"/>
              <a:pPr>
                <a:defRPr/>
              </a:pPr>
              <a:t>1/11/2022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9D9CED0-5401-471C-A30A-B0432F2987FB}"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761CBFA7-5AA6-43F6-A368-AA7EFF7D0448}" type="datetimeFigureOut">
              <a:rPr lang="en-US" smtClean="0"/>
              <a:pPr>
                <a:defRPr/>
              </a:pPr>
              <a:t>1/11/2022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DC8B6D2-7FA1-4908-BD2B-46940180144C}"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D6EA9F21-0330-4C16-B4F4-B86794395965}" type="datetimeFigureOut">
              <a:rPr lang="en-US" smtClean="0"/>
              <a:pPr>
                <a:defRPr/>
              </a:pPr>
              <a:t>1/11/2022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4767263"/>
            <a:ext cx="609600" cy="273844"/>
          </a:xfrm>
        </p:spPr>
        <p:txBody>
          <a:bodyPr/>
          <a:lstStyle/>
          <a:p>
            <a:pPr>
              <a:defRPr/>
            </a:pPr>
            <a:fld id="{3262C6B5-8248-4C97-802F-1828155DABC4}" type="slidenum">
              <a:rPr lang="en-US" smtClean="0"/>
              <a:pPr>
                <a:defRPr/>
              </a:pPr>
              <a:t>‹#›</a:t>
            </a:fld>
            <a:endParaRPr lang="en-US"/>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A25CBC1A-B177-48E3-8B8F-B6568FCA0616}" type="datetimeFigureOut">
              <a:rPr lang="en-US" smtClean="0"/>
              <a:pPr>
                <a:defRPr/>
              </a:pPr>
              <a:t>1/11/2022</a:t>
            </a:fld>
            <a:endParaRPr lang="en-US"/>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40CCB66F-ED81-4869-835B-D7E0E4DCB767}" type="slidenum">
              <a:rPr lang="en-US" smtClean="0"/>
              <a:pPr>
                <a:defRPr/>
              </a:pPr>
              <a:t>‹#›</a:t>
            </a:fld>
            <a:endParaRPr lang="en-US"/>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19.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50+ Khung Powerpoint đẹp nhất"/>
          <p:cNvPicPr>
            <a:picLocks noChangeAspect="1" noChangeArrowheads="1"/>
          </p:cNvPicPr>
          <p:nvPr/>
        </p:nvPicPr>
        <p:blipFill>
          <a:blip r:embed="rId2"/>
          <a:srcRect/>
          <a:stretch>
            <a:fillRect/>
          </a:stretch>
        </p:blipFill>
        <p:spPr bwMode="auto">
          <a:xfrm>
            <a:off x="0" y="0"/>
            <a:ext cx="9421813" cy="5326063"/>
          </a:xfrm>
          <a:prstGeom prst="rect">
            <a:avLst/>
          </a:prstGeom>
          <a:noFill/>
          <a:ln w="9525">
            <a:noFill/>
            <a:miter lim="800000"/>
            <a:headEnd/>
            <a:tailEnd/>
          </a:ln>
        </p:spPr>
      </p:pic>
      <p:pic>
        <p:nvPicPr>
          <p:cNvPr id="14339" name="Picture 2" descr="D:\Users\Administrator\Desktop\Sach-giao-khoa-lich-su-dia-li-6-chan-troi-sang-tao-500x554.jpg"/>
          <p:cNvPicPr>
            <a:picLocks noChangeAspect="1" noChangeArrowheads="1"/>
          </p:cNvPicPr>
          <p:nvPr/>
        </p:nvPicPr>
        <p:blipFill>
          <a:blip r:embed="rId3"/>
          <a:srcRect/>
          <a:stretch>
            <a:fillRect/>
          </a:stretch>
        </p:blipFill>
        <p:spPr bwMode="auto">
          <a:xfrm>
            <a:off x="3657600" y="361950"/>
            <a:ext cx="5257800" cy="441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diamond(in)">
                                      <p:cBhvr>
                                        <p:cTn id="7" dur="2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666750"/>
          <a:ext cx="8763000" cy="2895600"/>
        </p:xfrm>
        <a:graphic>
          <a:graphicData uri="http://schemas.openxmlformats.org/drawingml/2006/table">
            <a:tbl>
              <a:tblPr firstRow="1" bandRow="1">
                <a:tableStyleId>{5C22544A-7EE6-4342-B048-85BDC9FD1C3A}</a:tableStyleId>
              </a:tblPr>
              <a:tblGrid>
                <a:gridCol w="4381500"/>
                <a:gridCol w="4381500"/>
              </a:tblGrid>
              <a:tr h="491113">
                <a:tc>
                  <a:txBody>
                    <a:bodyPr/>
                    <a:lstStyle/>
                    <a:p>
                      <a:pPr algn="ctr"/>
                      <a:r>
                        <a:rPr lang="en-US" sz="1800" baseline="0" dirty="0" smtClean="0">
                          <a:solidFill>
                            <a:srgbClr val="FF0000"/>
                          </a:solidFill>
                          <a:latin typeface="Times New Roman" pitchFamily="18" charset="0"/>
                          <a:cs typeface="Times New Roman" pitchFamily="18" charset="0"/>
                        </a:rPr>
                        <a:t>VĂN HÓA VIỆT NAM </a:t>
                      </a:r>
                      <a:endParaRPr lang="en-US" dirty="0">
                        <a:solidFill>
                          <a:srgbClr val="FF0000"/>
                        </a:solidFill>
                      </a:endParaRPr>
                    </a:p>
                  </a:txBody>
                  <a:tcPr>
                    <a:solidFill>
                      <a:schemeClr val="bg1"/>
                    </a:solidFill>
                  </a:tcPr>
                </a:tc>
                <a:tc>
                  <a:txBody>
                    <a:bodyPr/>
                    <a:lstStyle/>
                    <a:p>
                      <a:pPr algn="ctr"/>
                      <a:r>
                        <a:rPr lang="en-US" sz="1800" baseline="0" dirty="0" smtClean="0">
                          <a:solidFill>
                            <a:srgbClr val="FF0000"/>
                          </a:solidFill>
                          <a:latin typeface="Times New Roman" pitchFamily="18" charset="0"/>
                          <a:cs typeface="Times New Roman" pitchFamily="18" charset="0"/>
                        </a:rPr>
                        <a:t>VĂN HÓA TRUNG QUỐC</a:t>
                      </a:r>
                      <a:endParaRPr lang="en-US" dirty="0">
                        <a:solidFill>
                          <a:srgbClr val="FF0000"/>
                        </a:solidFill>
                      </a:endParaRPr>
                    </a:p>
                  </a:txBody>
                  <a:tcPr>
                    <a:solidFill>
                      <a:schemeClr val="bg1"/>
                    </a:solidFill>
                  </a:tcPr>
                </a:tc>
              </a:tr>
              <a:tr h="2404487">
                <a:tc>
                  <a:txBody>
                    <a:bodyPr/>
                    <a:lstStyle/>
                    <a:p>
                      <a:endParaRPr lang="en-US" dirty="0"/>
                    </a:p>
                  </a:txBody>
                  <a:tcPr/>
                </a:tc>
                <a:tc>
                  <a:txBody>
                    <a:bodyPr/>
                    <a:lstStyle/>
                    <a:p>
                      <a:endParaRPr lang="en-US" dirty="0"/>
                    </a:p>
                  </a:txBody>
                  <a:tcPr/>
                </a:tc>
              </a:tr>
            </a:tbl>
          </a:graphicData>
        </a:graphic>
      </p:graphicFrame>
      <p:graphicFrame>
        <p:nvGraphicFramePr>
          <p:cNvPr id="4" name="Table 3"/>
          <p:cNvGraphicFramePr>
            <a:graphicFrameLocks noGrp="1"/>
          </p:cNvGraphicFramePr>
          <p:nvPr/>
        </p:nvGraphicFramePr>
        <p:xfrm>
          <a:off x="0" y="133350"/>
          <a:ext cx="9144000" cy="457200"/>
        </p:xfrm>
        <a:graphic>
          <a:graphicData uri="http://schemas.openxmlformats.org/drawingml/2006/table">
            <a:tbl>
              <a:tblPr firstRow="1" bandRow="1">
                <a:tableStyleId>{5C22544A-7EE6-4342-B048-85BDC9FD1C3A}</a:tableStyleId>
              </a:tblPr>
              <a:tblGrid>
                <a:gridCol w="9144000"/>
              </a:tblGrid>
              <a:tr h="457200">
                <a:tc>
                  <a:txBody>
                    <a:bodyPr/>
                    <a:lstStyle/>
                    <a:p>
                      <a:r>
                        <a:rPr lang="en-US" sz="2400" dirty="0" smtClean="0">
                          <a:solidFill>
                            <a:srgbClr val="0000CC"/>
                          </a:solidFill>
                          <a:latin typeface="Times New Roman" pitchFamily="18" charset="0"/>
                          <a:cs typeface="Times New Roman" pitchFamily="18" charset="0"/>
                        </a:rPr>
                        <a:t>SO SÁNH</a:t>
                      </a:r>
                      <a:r>
                        <a:rPr lang="en-US" sz="2400" baseline="0" dirty="0" smtClean="0">
                          <a:solidFill>
                            <a:srgbClr val="0000CC"/>
                          </a:solidFill>
                          <a:latin typeface="Times New Roman" pitchFamily="18" charset="0"/>
                          <a:cs typeface="Times New Roman" pitchFamily="18" charset="0"/>
                        </a:rPr>
                        <a:t> VĂN HÓA VIỆT NAM VỚI VĂN HÓA TRUNG QUỐC</a:t>
                      </a:r>
                      <a:endParaRPr lang="en-US" sz="2400" dirty="0">
                        <a:solidFill>
                          <a:srgbClr val="0000CC"/>
                        </a:solidFill>
                        <a:latin typeface="Times New Roman" pitchFamily="18" charset="0"/>
                        <a:cs typeface="Times New Roman" pitchFamily="18" charset="0"/>
                      </a:endParaRPr>
                    </a:p>
                  </a:txBody>
                  <a:tcPr>
                    <a:solidFill>
                      <a:schemeClr val="bg1"/>
                    </a:solidFill>
                  </a:tcPr>
                </a:tc>
              </a:tr>
            </a:tbl>
          </a:graphicData>
        </a:graphic>
      </p:graphicFrame>
      <p:sp>
        <p:nvSpPr>
          <p:cNvPr id="5" name="Rounded Rectangle 4"/>
          <p:cNvSpPr/>
          <p:nvPr/>
        </p:nvSpPr>
        <p:spPr>
          <a:xfrm>
            <a:off x="1066800" y="3714750"/>
            <a:ext cx="6858000" cy="142875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000" b="1" dirty="0" smtClean="0">
              <a:solidFill>
                <a:srgbClr val="0000CC"/>
              </a:solidFill>
              <a:latin typeface="Times New Roman" pitchFamily="18" charset="0"/>
              <a:cs typeface="Times New Roman" pitchFamily="18" charset="0"/>
            </a:endParaRPr>
          </a:p>
          <a:p>
            <a:r>
              <a:rPr lang="nl-NL" sz="2000" b="1" dirty="0" smtClean="0">
                <a:solidFill>
                  <a:srgbClr val="0000CC"/>
                </a:solidFill>
                <a:latin typeface="Times New Roman" pitchFamily="18" charset="0"/>
                <a:cs typeface="Times New Roman" pitchFamily="18" charset="0"/>
              </a:rPr>
              <a:t>Người Việt rất tự hào với cái váy mang đậm yếu tố văn hoá bản địa của mình trong so sánh với văn hoá Trung Quốc:</a:t>
            </a:r>
            <a:endParaRPr lang="en-US" sz="2000" b="1" dirty="0" smtClean="0">
              <a:solidFill>
                <a:srgbClr val="0000CC"/>
              </a:solidFill>
              <a:latin typeface="Times New Roman" pitchFamily="18" charset="0"/>
              <a:cs typeface="Times New Roman" pitchFamily="18" charset="0"/>
            </a:endParaRPr>
          </a:p>
          <a:p>
            <a:pPr algn="ctr"/>
            <a:r>
              <a:rPr lang="nl-NL" sz="2000" b="1" dirty="0" smtClean="0">
                <a:solidFill>
                  <a:srgbClr val="0000CC"/>
                </a:solidFill>
                <a:latin typeface="Times New Roman" pitchFamily="18" charset="0"/>
                <a:cs typeface="Times New Roman" pitchFamily="18" charset="0"/>
              </a:rPr>
              <a:t>“Cái trống mà thủng hai đầu</a:t>
            </a:r>
            <a:endParaRPr lang="en-US" sz="2000" b="1" dirty="0" smtClean="0">
              <a:solidFill>
                <a:srgbClr val="0000CC"/>
              </a:solidFill>
              <a:latin typeface="Times New Roman" pitchFamily="18" charset="0"/>
              <a:cs typeface="Times New Roman" pitchFamily="18" charset="0"/>
            </a:endParaRPr>
          </a:p>
          <a:p>
            <a:pPr algn="ctr"/>
            <a:r>
              <a:rPr lang="nl-NL" sz="2000" b="1" dirty="0" smtClean="0">
                <a:solidFill>
                  <a:srgbClr val="0000CC"/>
                </a:solidFill>
                <a:latin typeface="Times New Roman" pitchFamily="18" charset="0"/>
                <a:cs typeface="Times New Roman" pitchFamily="18" charset="0"/>
              </a:rPr>
              <a:t> Bên ta thời có, bên Tàu thì không” </a:t>
            </a:r>
            <a:endParaRPr lang="en-US" sz="2000" b="1" dirty="0" smtClean="0">
              <a:solidFill>
                <a:srgbClr val="0000CC"/>
              </a:solidFill>
              <a:latin typeface="Times New Roman" pitchFamily="18" charset="0"/>
              <a:cs typeface="Times New Roman" pitchFamily="18" charset="0"/>
            </a:endParaRPr>
          </a:p>
          <a:p>
            <a:pPr algn="ctr"/>
            <a:endParaRPr lang="en-US" dirty="0"/>
          </a:p>
        </p:txBody>
      </p:sp>
      <p:pic>
        <p:nvPicPr>
          <p:cNvPr id="1026" name="Picture 2" descr="C:\Users\HP\Documents\BÁNH CHƯNG VN.jpg"/>
          <p:cNvPicPr>
            <a:picLocks noChangeAspect="1" noChangeArrowheads="1"/>
          </p:cNvPicPr>
          <p:nvPr/>
        </p:nvPicPr>
        <p:blipFill>
          <a:blip r:embed="rId2"/>
          <a:srcRect/>
          <a:stretch>
            <a:fillRect/>
          </a:stretch>
        </p:blipFill>
        <p:spPr bwMode="auto">
          <a:xfrm>
            <a:off x="304800" y="1047750"/>
            <a:ext cx="2057400" cy="1295400"/>
          </a:xfrm>
          <a:prstGeom prst="rect">
            <a:avLst/>
          </a:prstGeom>
          <a:noFill/>
        </p:spPr>
      </p:pic>
      <p:pic>
        <p:nvPicPr>
          <p:cNvPr id="1027" name="Picture 3" descr="C:\Users\HP\Documents\phong-tuc-ngay-tet-1- ĐƯA ÔNG TÁO.jpg"/>
          <p:cNvPicPr>
            <a:picLocks noChangeAspect="1" noChangeArrowheads="1"/>
          </p:cNvPicPr>
          <p:nvPr/>
        </p:nvPicPr>
        <p:blipFill>
          <a:blip r:embed="rId3"/>
          <a:srcRect/>
          <a:stretch>
            <a:fillRect/>
          </a:stretch>
        </p:blipFill>
        <p:spPr bwMode="auto">
          <a:xfrm>
            <a:off x="228600" y="2266950"/>
            <a:ext cx="2133600" cy="1371600"/>
          </a:xfrm>
          <a:prstGeom prst="rect">
            <a:avLst/>
          </a:prstGeom>
          <a:noFill/>
        </p:spPr>
      </p:pic>
      <p:pic>
        <p:nvPicPr>
          <p:cNvPr id="1029" name="Picture 5" descr="C:\Users\HP\Documents\ÁO CƯỚI CỦA TRUNG QUỐC.jpg"/>
          <p:cNvPicPr>
            <a:picLocks noChangeAspect="1" noChangeArrowheads="1"/>
          </p:cNvPicPr>
          <p:nvPr/>
        </p:nvPicPr>
        <p:blipFill>
          <a:blip r:embed="rId4" cstate="print"/>
          <a:srcRect/>
          <a:stretch>
            <a:fillRect/>
          </a:stretch>
        </p:blipFill>
        <p:spPr bwMode="auto">
          <a:xfrm>
            <a:off x="4648200" y="1047750"/>
            <a:ext cx="1752600" cy="2438400"/>
          </a:xfrm>
          <a:prstGeom prst="rect">
            <a:avLst/>
          </a:prstGeom>
          <a:noFill/>
        </p:spPr>
      </p:pic>
      <p:pic>
        <p:nvPicPr>
          <p:cNvPr id="1030" name="Picture 6" descr="C:\Users\HP\Documents\TRANG PHỤC TRUNG QUỐC QUA CÁC TRIỀU ĐẠI.jpg"/>
          <p:cNvPicPr>
            <a:picLocks noChangeAspect="1" noChangeArrowheads="1"/>
          </p:cNvPicPr>
          <p:nvPr/>
        </p:nvPicPr>
        <p:blipFill>
          <a:blip r:embed="rId5"/>
          <a:srcRect/>
          <a:stretch>
            <a:fillRect/>
          </a:stretch>
        </p:blipFill>
        <p:spPr bwMode="auto">
          <a:xfrm>
            <a:off x="6477001" y="1047750"/>
            <a:ext cx="2514599" cy="990600"/>
          </a:xfrm>
          <a:prstGeom prst="rect">
            <a:avLst/>
          </a:prstGeom>
          <a:noFill/>
        </p:spPr>
      </p:pic>
      <p:pic>
        <p:nvPicPr>
          <p:cNvPr id="1031" name="Picture 7" descr="C:\Users\HP\Documents\ÁO DÀI THÂN RỘNG VN.jpg"/>
          <p:cNvPicPr>
            <a:picLocks noChangeAspect="1" noChangeArrowheads="1"/>
          </p:cNvPicPr>
          <p:nvPr/>
        </p:nvPicPr>
        <p:blipFill>
          <a:blip r:embed="rId6"/>
          <a:srcRect/>
          <a:stretch>
            <a:fillRect/>
          </a:stretch>
        </p:blipFill>
        <p:spPr bwMode="auto">
          <a:xfrm>
            <a:off x="2362200" y="2343150"/>
            <a:ext cx="2209800" cy="1219200"/>
          </a:xfrm>
          <a:prstGeom prst="rect">
            <a:avLst/>
          </a:prstGeom>
          <a:noFill/>
        </p:spPr>
      </p:pic>
      <p:pic>
        <p:nvPicPr>
          <p:cNvPr id="1032" name="Picture 8" descr="C:\Users\HP\Documents\politicsofmenshairinchinesehistorybylilsuika-d6igphp-15248026934382017548071.png"/>
          <p:cNvPicPr>
            <a:picLocks noChangeAspect="1" noChangeArrowheads="1"/>
          </p:cNvPicPr>
          <p:nvPr/>
        </p:nvPicPr>
        <p:blipFill>
          <a:blip r:embed="rId7" cstate="print"/>
          <a:srcRect/>
          <a:stretch>
            <a:fillRect/>
          </a:stretch>
        </p:blipFill>
        <p:spPr bwMode="auto">
          <a:xfrm>
            <a:off x="6477000" y="2038350"/>
            <a:ext cx="2514600" cy="1447800"/>
          </a:xfrm>
          <a:prstGeom prst="rect">
            <a:avLst/>
          </a:prstGeom>
          <a:noFill/>
        </p:spPr>
      </p:pic>
      <p:pic>
        <p:nvPicPr>
          <p:cNvPr id="3" name="Picture 2" descr="C:\Users\HP\Documents\ÁO TỨ THÂN.jpg"/>
          <p:cNvPicPr>
            <a:picLocks noChangeAspect="1" noChangeArrowheads="1"/>
          </p:cNvPicPr>
          <p:nvPr/>
        </p:nvPicPr>
        <p:blipFill>
          <a:blip r:embed="rId8"/>
          <a:srcRect/>
          <a:stretch>
            <a:fillRect/>
          </a:stretch>
        </p:blipFill>
        <p:spPr bwMode="auto">
          <a:xfrm>
            <a:off x="2362200" y="1047751"/>
            <a:ext cx="2209800" cy="12953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diamond(in)">
                                      <p:cBhvr>
                                        <p:cTn id="18" dur="2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checkerboard(across)">
                                      <p:cBhvr>
                                        <p:cTn id="23" dur="500"/>
                                        <p:tgtEl>
                                          <p:spTgt spid="1027"/>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ox(in)">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nodeType="clickEffect">
                                  <p:stCondLst>
                                    <p:cond delay="0"/>
                                  </p:stCondLst>
                                  <p:childTnLst>
                                    <p:set>
                                      <p:cBhvr>
                                        <p:cTn id="32" dur="1" fill="hold">
                                          <p:stCondLst>
                                            <p:cond delay="0"/>
                                          </p:stCondLst>
                                        </p:cTn>
                                        <p:tgtEl>
                                          <p:spTgt spid="1031"/>
                                        </p:tgtEl>
                                        <p:attrNameLst>
                                          <p:attrName>style.visibility</p:attrName>
                                        </p:attrNameLst>
                                      </p:cBhvr>
                                      <p:to>
                                        <p:strVal val="visible"/>
                                      </p:to>
                                    </p:set>
                                    <p:animEffect transition="in" filter="wheel(4)">
                                      <p:cBhvr>
                                        <p:cTn id="33" dur="2000"/>
                                        <p:tgtEl>
                                          <p:spTgt spid="1031"/>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nodeType="clickEffect">
                                  <p:stCondLst>
                                    <p:cond delay="0"/>
                                  </p:stCondLst>
                                  <p:childTnLst>
                                    <p:set>
                                      <p:cBhvr>
                                        <p:cTn id="37" dur="1" fill="hold">
                                          <p:stCondLst>
                                            <p:cond delay="0"/>
                                          </p:stCondLst>
                                        </p:cTn>
                                        <p:tgtEl>
                                          <p:spTgt spid="1029"/>
                                        </p:tgtEl>
                                        <p:attrNameLst>
                                          <p:attrName>style.visibility</p:attrName>
                                        </p:attrNameLst>
                                      </p:cBhvr>
                                      <p:to>
                                        <p:strVal val="visible"/>
                                      </p:to>
                                    </p:set>
                                    <p:animEffect transition="in" filter="wheel(4)">
                                      <p:cBhvr>
                                        <p:cTn id="38" dur="2000"/>
                                        <p:tgtEl>
                                          <p:spTgt spid="1029"/>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1030"/>
                                        </p:tgtEl>
                                        <p:attrNameLst>
                                          <p:attrName>style.visibility</p:attrName>
                                        </p:attrNameLst>
                                      </p:cBhvr>
                                      <p:to>
                                        <p:strVal val="visible"/>
                                      </p:to>
                                    </p:set>
                                    <p:animEffect transition="in" filter="box(in)">
                                      <p:cBhvr>
                                        <p:cTn id="43" dur="500"/>
                                        <p:tgtEl>
                                          <p:spTgt spid="1030"/>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nodeType="clickEffect">
                                  <p:stCondLst>
                                    <p:cond delay="0"/>
                                  </p:stCondLst>
                                  <p:childTnLst>
                                    <p:set>
                                      <p:cBhvr>
                                        <p:cTn id="47" dur="1" fill="hold">
                                          <p:stCondLst>
                                            <p:cond delay="0"/>
                                          </p:stCondLst>
                                        </p:cTn>
                                        <p:tgtEl>
                                          <p:spTgt spid="1032"/>
                                        </p:tgtEl>
                                        <p:attrNameLst>
                                          <p:attrName>style.visibility</p:attrName>
                                        </p:attrNameLst>
                                      </p:cBhvr>
                                      <p:to>
                                        <p:strVal val="visible"/>
                                      </p:to>
                                    </p:set>
                                    <p:anim calcmode="lin" valueType="num">
                                      <p:cBhvr>
                                        <p:cTn id="48" dur="1000" fill="hold"/>
                                        <p:tgtEl>
                                          <p:spTgt spid="1032"/>
                                        </p:tgtEl>
                                        <p:attrNameLst>
                                          <p:attrName>ppt_w</p:attrName>
                                        </p:attrNameLst>
                                      </p:cBhvr>
                                      <p:tavLst>
                                        <p:tav tm="0">
                                          <p:val>
                                            <p:strVal val="#ppt_w*0.70"/>
                                          </p:val>
                                        </p:tav>
                                        <p:tav tm="100000">
                                          <p:val>
                                            <p:strVal val="#ppt_w"/>
                                          </p:val>
                                        </p:tav>
                                      </p:tavLst>
                                    </p:anim>
                                    <p:anim calcmode="lin" valueType="num">
                                      <p:cBhvr>
                                        <p:cTn id="49" dur="1000" fill="hold"/>
                                        <p:tgtEl>
                                          <p:spTgt spid="1032"/>
                                        </p:tgtEl>
                                        <p:attrNameLst>
                                          <p:attrName>ppt_h</p:attrName>
                                        </p:attrNameLst>
                                      </p:cBhvr>
                                      <p:tavLst>
                                        <p:tav tm="0">
                                          <p:val>
                                            <p:strVal val="#ppt_h"/>
                                          </p:val>
                                        </p:tav>
                                        <p:tav tm="100000">
                                          <p:val>
                                            <p:strVal val="#ppt_h"/>
                                          </p:val>
                                        </p:tav>
                                      </p:tavLst>
                                    </p:anim>
                                    <p:animEffect transition="in" filter="fade">
                                      <p:cBhvr>
                                        <p:cTn id="50" dur="1000"/>
                                        <p:tgtEl>
                                          <p:spTgt spid="103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down)">
                                      <p:cBhvr>
                                        <p:cTn id="5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152400" y="1123950"/>
            <a:ext cx="88392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Người Việt giữ được phong tục tập quán của mình:</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Sống ở làng quê trong những ngôi nhà giản dị.  </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Người Việt vẫn nghe - nói, truyền lại cho con cháu tiếng mẹ đẻ.</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Những tín ngưỡng truyền thống như thờ cúng tổ tiên, thờ các vị thần tự nhiên tiếp tục được duy trì.</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Phong tục, tập quán vẫn được giữ gìn như tục nhuộm răng, ăn trầu, búi tóc, xăm mình, làm bánh chưng, bánh giầy.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Những phong tục tập quán trên cho thấy chính sách đồng hóa của các triều đại phong kiến phương Bắc đối với nước ta thất bại.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p>
        </p:txBody>
      </p:sp>
      <p:pic>
        <p:nvPicPr>
          <p:cNvPr id="4" name="Picture 3"/>
          <p:cNvPicPr>
            <a:picLocks noChangeAspect="1"/>
          </p:cNvPicPr>
          <p:nvPr/>
        </p:nvPicPr>
        <p:blipFill>
          <a:blip r:embed="rId2" cstate="print"/>
          <a:srcRect/>
          <a:stretch>
            <a:fillRect/>
          </a:stretch>
        </p:blipFill>
        <p:spPr bwMode="auto">
          <a:xfrm>
            <a:off x="304800" y="228600"/>
            <a:ext cx="990600" cy="590550"/>
          </a:xfrm>
          <a:prstGeom prst="rect">
            <a:avLst/>
          </a:prstGeom>
          <a:noFill/>
          <a:ln w="9525">
            <a:noFill/>
            <a:miter lim="800000"/>
            <a:headEnd/>
            <a:tailEnd/>
          </a:ln>
        </p:spPr>
      </p:pic>
      <p:sp>
        <p:nvSpPr>
          <p:cNvPr id="3" name="TextBox 2"/>
          <p:cNvSpPr txBox="1"/>
          <p:nvPr/>
        </p:nvSpPr>
        <p:spPr>
          <a:xfrm>
            <a:off x="533400" y="819150"/>
            <a:ext cx="5410200" cy="646331"/>
          </a:xfrm>
          <a:prstGeom prst="rect">
            <a:avLst/>
          </a:prstGeom>
          <a:noFill/>
        </p:spPr>
        <p:txBody>
          <a:bodyPr wrap="square" rtlCol="0">
            <a:spAutoFit/>
          </a:bodyPr>
          <a:lstStyle/>
          <a:p>
            <a:r>
              <a:rPr lang="fr-FR" b="1" dirty="0">
                <a:solidFill>
                  <a:srgbClr val="FF0000"/>
                </a:solidFill>
                <a:latin typeface="Times New Roman" pitchFamily="18" charset="0"/>
                <a:cs typeface="Times New Roman" pitchFamily="18" charset="0"/>
              </a:rPr>
              <a:t>I/. </a:t>
            </a:r>
            <a:r>
              <a:rPr lang="fr-FR" b="1" u="sng" dirty="0">
                <a:solidFill>
                  <a:srgbClr val="FF0000"/>
                </a:solidFill>
                <a:latin typeface="Times New Roman" pitchFamily="18" charset="0"/>
                <a:cs typeface="Times New Roman" pitchFamily="18" charset="0"/>
              </a:rPr>
              <a:t>ĐẤU TRANH BẢO TỒN VĂN HÓA DÂN TỘC</a:t>
            </a:r>
            <a:endParaRPr lang="en-US" dirty="0">
              <a:solidFill>
                <a:srgbClr val="FF0000"/>
              </a:solidFill>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2705"/>
                                        </p:tgtEl>
                                        <p:attrNameLst>
                                          <p:attrName>style.visibility</p:attrName>
                                        </p:attrNameLst>
                                      </p:cBhvr>
                                      <p:to>
                                        <p:strVal val="visible"/>
                                      </p:to>
                                    </p:set>
                                    <p:animEffect transition="in" filter="checkerboard(across)">
                                      <p:cBhvr>
                                        <p:cTn id="7" dur="500"/>
                                        <p:tgtEl>
                                          <p:spTgt spid="7270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209550"/>
            <a:ext cx="6629400" cy="707886"/>
          </a:xfrm>
          <a:prstGeom prst="rect">
            <a:avLst/>
          </a:prstGeom>
        </p:spPr>
        <p:txBody>
          <a:bodyPr wrap="square">
            <a:spAutoFit/>
          </a:bodyPr>
          <a:lstStyle/>
          <a:p>
            <a:pPr algn="ctr"/>
            <a:r>
              <a:rPr lang="en-US" sz="2000" b="1" i="1" u="sng" dirty="0" smtClean="0">
                <a:solidFill>
                  <a:srgbClr val="FF0000"/>
                </a:solidFill>
                <a:latin typeface="Times New Roman" pitchFamily="18" charset="0"/>
                <a:cs typeface="Times New Roman" pitchFamily="18" charset="0"/>
              </a:rPr>
              <a:t>BÀI 17</a:t>
            </a:r>
            <a:r>
              <a:rPr lang="en-US" sz="2000" b="1" dirty="0" smtClean="0">
                <a:solidFill>
                  <a:srgbClr val="FF0000"/>
                </a:solidFill>
                <a:latin typeface="Times New Roman" pitchFamily="18" charset="0"/>
                <a:cs typeface="Times New Roman" pitchFamily="18" charset="0"/>
              </a:rPr>
              <a:t>: ĐẤU TRANH BẢO TỒN VÀ</a:t>
            </a:r>
            <a:br>
              <a:rPr lang="en-US" sz="2000" b="1" dirty="0" smtClean="0">
                <a:solidFill>
                  <a:srgbClr val="FF0000"/>
                </a:solidFill>
                <a:latin typeface="Times New Roman" pitchFamily="18" charset="0"/>
                <a:cs typeface="Times New Roman" pitchFamily="18" charset="0"/>
              </a:rPr>
            </a:br>
            <a:r>
              <a:rPr lang="en-US" sz="2000" b="1" dirty="0" smtClean="0">
                <a:solidFill>
                  <a:srgbClr val="FF0000"/>
                </a:solidFill>
                <a:latin typeface="Times New Roman" pitchFamily="18" charset="0"/>
                <a:cs typeface="Times New Roman" pitchFamily="18" charset="0"/>
              </a:rPr>
              <a:t> PHÁT TRIỂN VĂN HÓA DÂN TỘC THỜI BẮC THUỘC</a:t>
            </a:r>
            <a:endParaRPr lang="en-US" sz="2000" dirty="0"/>
          </a:p>
        </p:txBody>
      </p:sp>
      <p:sp>
        <p:nvSpPr>
          <p:cNvPr id="3" name="Content Placeholder 2"/>
          <p:cNvSpPr txBox="1">
            <a:spLocks/>
          </p:cNvSpPr>
          <p:nvPr/>
        </p:nvSpPr>
        <p:spPr>
          <a:xfrm>
            <a:off x="609600" y="1047750"/>
            <a:ext cx="6781800" cy="6858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lang="fr-FR" sz="2400" b="1" dirty="0" smtClean="0">
                <a:solidFill>
                  <a:srgbClr val="FF0000"/>
                </a:solidFill>
                <a:latin typeface="Times New Roman" pitchFamily="18" charset="0"/>
                <a:cs typeface="Times New Roman" pitchFamily="18" charset="0"/>
              </a:rPr>
              <a:t>II</a:t>
            </a:r>
            <a:r>
              <a:rPr kumimoji="0" lang="fr-FR" sz="24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fr-FR" sz="2400" b="1" i="0" u="sng"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PHÁT TRIỂN VĂN HÓA DÂN TỘC:</a:t>
            </a:r>
            <a:endParaRPr kumimoji="0" lang="en-US" sz="24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4" name="Table 3"/>
          <p:cNvGraphicFramePr>
            <a:graphicFrameLocks noGrp="1"/>
          </p:cNvGraphicFramePr>
          <p:nvPr/>
        </p:nvGraphicFramePr>
        <p:xfrm>
          <a:off x="0" y="1885950"/>
          <a:ext cx="9144000" cy="3383280"/>
        </p:xfrm>
        <a:graphic>
          <a:graphicData uri="http://schemas.openxmlformats.org/drawingml/2006/table">
            <a:tbl>
              <a:tblPr firstRow="1" bandRow="1">
                <a:tableStyleId>{5C22544A-7EE6-4342-B048-85BDC9FD1C3A}</a:tableStyleId>
              </a:tblPr>
              <a:tblGrid>
                <a:gridCol w="2971800"/>
                <a:gridCol w="3124200"/>
                <a:gridCol w="3048000"/>
              </a:tblGrid>
              <a:tr h="2819400">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lgn="ctr"/>
                      <a:endParaRPr lang="en-US" sz="1800" b="1" kern="1200" dirty="0" smtClean="0">
                        <a:solidFill>
                          <a:srgbClr val="0000CC"/>
                        </a:solidFill>
                        <a:latin typeface="Times New Roman" pitchFamily="18" charset="0"/>
                        <a:ea typeface="+mn-ea"/>
                        <a:cs typeface="Times New Roman" pitchFamily="18" charset="0"/>
                      </a:endParaRPr>
                    </a:p>
                    <a:p>
                      <a:pPr algn="ctr"/>
                      <a:endParaRPr lang="en-US" sz="1800" b="1" kern="1200" dirty="0" smtClean="0">
                        <a:solidFill>
                          <a:srgbClr val="0000CC"/>
                        </a:solidFill>
                        <a:latin typeface="Times New Roman" pitchFamily="18" charset="0"/>
                        <a:ea typeface="+mn-ea"/>
                        <a:cs typeface="Times New Roman" pitchFamily="18" charset="0"/>
                      </a:endParaRPr>
                    </a:p>
                    <a:p>
                      <a:pPr algn="ctr"/>
                      <a:r>
                        <a:rPr lang="en-US" sz="1800" b="1" kern="1200" dirty="0" smtClean="0">
                          <a:solidFill>
                            <a:srgbClr val="0000CC"/>
                          </a:solidFill>
                          <a:latin typeface="Times New Roman" pitchFamily="18" charset="0"/>
                          <a:ea typeface="+mn-ea"/>
                          <a:cs typeface="Times New Roman" pitchFamily="18" charset="0"/>
                        </a:rPr>
                        <a:t>H.17.4: </a:t>
                      </a:r>
                      <a:r>
                        <a:rPr lang="en-US" sz="1800" b="1" kern="1200" dirty="0" err="1" smtClean="0">
                          <a:solidFill>
                            <a:srgbClr val="0000CC"/>
                          </a:solidFill>
                          <a:latin typeface="Times New Roman" pitchFamily="18" charset="0"/>
                          <a:ea typeface="+mn-ea"/>
                          <a:cs typeface="Times New Roman" pitchFamily="18" charset="0"/>
                        </a:rPr>
                        <a:t>Chùa</a:t>
                      </a:r>
                      <a:r>
                        <a:rPr lang="en-US" sz="1800" b="1" kern="1200" dirty="0" smtClean="0">
                          <a:solidFill>
                            <a:srgbClr val="0000CC"/>
                          </a:solidFill>
                          <a:latin typeface="Times New Roman" pitchFamily="18" charset="0"/>
                          <a:ea typeface="+mn-ea"/>
                          <a:cs typeface="Times New Roman" pitchFamily="18" charset="0"/>
                        </a:rPr>
                        <a:t> </a:t>
                      </a:r>
                      <a:r>
                        <a:rPr lang="en-US" sz="1800" b="1" kern="1200" dirty="0" err="1" smtClean="0">
                          <a:solidFill>
                            <a:srgbClr val="0000CC"/>
                          </a:solidFill>
                          <a:latin typeface="Times New Roman" pitchFamily="18" charset="0"/>
                          <a:ea typeface="+mn-ea"/>
                          <a:cs typeface="Times New Roman" pitchFamily="18" charset="0"/>
                        </a:rPr>
                        <a:t>Dâu</a:t>
                      </a:r>
                      <a:r>
                        <a:rPr lang="en-US" sz="1800" b="1" kern="1200" dirty="0" smtClean="0">
                          <a:solidFill>
                            <a:srgbClr val="0000CC"/>
                          </a:solidFill>
                          <a:latin typeface="Times New Roman" pitchFamily="18" charset="0"/>
                          <a:ea typeface="+mn-ea"/>
                          <a:cs typeface="Times New Roman" pitchFamily="18" charset="0"/>
                        </a:rPr>
                        <a:t> </a:t>
                      </a:r>
                    </a:p>
                    <a:p>
                      <a:pPr algn="ctr"/>
                      <a:r>
                        <a:rPr lang="en-US" sz="1800" b="1" kern="1200" dirty="0" smtClean="0">
                          <a:solidFill>
                            <a:srgbClr val="0000CC"/>
                          </a:solidFill>
                          <a:latin typeface="Times New Roman" pitchFamily="18" charset="0"/>
                          <a:ea typeface="+mn-ea"/>
                          <a:cs typeface="Times New Roman" pitchFamily="18" charset="0"/>
                        </a:rPr>
                        <a:t>( </a:t>
                      </a:r>
                      <a:r>
                        <a:rPr lang="en-US" sz="1800" b="1" kern="1200" dirty="0" err="1" smtClean="0">
                          <a:solidFill>
                            <a:srgbClr val="0000CC"/>
                          </a:solidFill>
                          <a:latin typeface="Times New Roman" pitchFamily="18" charset="0"/>
                          <a:ea typeface="+mn-ea"/>
                          <a:cs typeface="Times New Roman" pitchFamily="18" charset="0"/>
                        </a:rPr>
                        <a:t>Thuận</a:t>
                      </a:r>
                      <a:r>
                        <a:rPr lang="en-US" sz="1800" b="1" kern="1200" dirty="0" smtClean="0">
                          <a:solidFill>
                            <a:srgbClr val="0000CC"/>
                          </a:solidFill>
                          <a:latin typeface="Times New Roman" pitchFamily="18" charset="0"/>
                          <a:ea typeface="+mn-ea"/>
                          <a:cs typeface="Times New Roman" pitchFamily="18" charset="0"/>
                        </a:rPr>
                        <a:t> </a:t>
                      </a:r>
                      <a:r>
                        <a:rPr lang="en-US" sz="1800" b="1" kern="1200" dirty="0" err="1" smtClean="0">
                          <a:solidFill>
                            <a:srgbClr val="0000CC"/>
                          </a:solidFill>
                          <a:latin typeface="Times New Roman" pitchFamily="18" charset="0"/>
                          <a:ea typeface="+mn-ea"/>
                          <a:cs typeface="Times New Roman" pitchFamily="18" charset="0"/>
                        </a:rPr>
                        <a:t>Thành-Bắc</a:t>
                      </a:r>
                      <a:r>
                        <a:rPr lang="en-US" sz="1800" b="1" kern="1200" dirty="0" smtClean="0">
                          <a:solidFill>
                            <a:srgbClr val="0000CC"/>
                          </a:solidFill>
                          <a:latin typeface="Times New Roman" pitchFamily="18" charset="0"/>
                          <a:ea typeface="+mn-ea"/>
                          <a:cs typeface="Times New Roman" pitchFamily="18" charset="0"/>
                        </a:rPr>
                        <a:t> </a:t>
                      </a:r>
                      <a:r>
                        <a:rPr lang="en-US" sz="1800" b="1" kern="1200" dirty="0" err="1" smtClean="0">
                          <a:solidFill>
                            <a:srgbClr val="0000CC"/>
                          </a:solidFill>
                          <a:latin typeface="Times New Roman" pitchFamily="18" charset="0"/>
                          <a:ea typeface="+mn-ea"/>
                          <a:cs typeface="Times New Roman" pitchFamily="18" charset="0"/>
                        </a:rPr>
                        <a:t>Ninh</a:t>
                      </a:r>
                      <a:r>
                        <a:rPr lang="en-US" sz="1800" b="1" kern="1200" dirty="0" smtClean="0">
                          <a:solidFill>
                            <a:srgbClr val="0000CC"/>
                          </a:solidFill>
                          <a:latin typeface="Times New Roman" pitchFamily="18" charset="0"/>
                          <a:ea typeface="+mn-ea"/>
                          <a:cs typeface="Times New Roman" pitchFamily="18" charset="0"/>
                        </a:rPr>
                        <a:t> ). </a:t>
                      </a:r>
                      <a:endParaRPr lang="en-US" sz="1800" dirty="0" smtClean="0">
                        <a:solidFill>
                          <a:srgbClr val="0000CC"/>
                        </a:solidFill>
                        <a:latin typeface="Times New Roman" pitchFamily="18" charset="0"/>
                        <a:cs typeface="Times New Roman" pitchFamily="18" charset="0"/>
                      </a:endParaRPr>
                    </a:p>
                    <a:p>
                      <a:endParaRPr lang="en-US" dirty="0"/>
                    </a:p>
                  </a:txBody>
                  <a:tcP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kern="1200" dirty="0" smtClean="0">
                        <a:solidFill>
                          <a:srgbClr val="FF3300"/>
                        </a:solidFill>
                        <a:latin typeface="Times New Roman" pitchFamily="18" charset="0"/>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kern="1200" dirty="0" smtClean="0">
                        <a:solidFill>
                          <a:srgbClr val="FF3300"/>
                        </a:solidFill>
                        <a:latin typeface="Times New Roman" pitchFamily="18" charset="0"/>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kern="1200" dirty="0" smtClean="0">
                        <a:solidFill>
                          <a:srgbClr val="FF3300"/>
                        </a:solidFill>
                        <a:latin typeface="Times New Roman" pitchFamily="18" charset="0"/>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kern="1200" dirty="0" smtClean="0">
                        <a:solidFill>
                          <a:srgbClr val="FF3300"/>
                        </a:solidFill>
                        <a:latin typeface="Times New Roman" pitchFamily="18" charset="0"/>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kern="1200" dirty="0" smtClean="0">
                        <a:solidFill>
                          <a:srgbClr val="FF3300"/>
                        </a:solidFill>
                        <a:latin typeface="Times New Roman" pitchFamily="18" charset="0"/>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kern="1200" dirty="0" smtClean="0">
                        <a:solidFill>
                          <a:srgbClr val="FF3300"/>
                        </a:solidFill>
                        <a:latin typeface="Times New Roman" pitchFamily="18" charset="0"/>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kern="1200" dirty="0" smtClean="0">
                        <a:solidFill>
                          <a:srgbClr val="FF3300"/>
                        </a:solidFill>
                        <a:latin typeface="Times New Roman" pitchFamily="18" charset="0"/>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kern="1200" dirty="0" smtClean="0">
                        <a:solidFill>
                          <a:srgbClr val="FF3300"/>
                        </a:solidFill>
                        <a:latin typeface="Times New Roman" pitchFamily="18" charset="0"/>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kern="1200" dirty="0" smtClean="0">
                        <a:solidFill>
                          <a:srgbClr val="FF3300"/>
                        </a:solidFill>
                        <a:latin typeface="Times New Roman" pitchFamily="18" charset="0"/>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kern="1200" dirty="0" smtClean="0">
                        <a:solidFill>
                          <a:srgbClr val="FF3300"/>
                        </a:solidFill>
                        <a:latin typeface="Times New Roman" pitchFamily="18" charset="0"/>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rgbClr val="FF3300"/>
                          </a:solidFill>
                          <a:latin typeface="Times New Roman" pitchFamily="18" charset="0"/>
                          <a:ea typeface="+mn-ea"/>
                          <a:cs typeface="Times New Roman" pitchFamily="18" charset="0"/>
                        </a:rPr>
                        <a:t>H.17.5 :</a:t>
                      </a:r>
                      <a:r>
                        <a:rPr lang="en-US" sz="1800" b="1" kern="1200" dirty="0" err="1" smtClean="0">
                          <a:solidFill>
                            <a:srgbClr val="FF3300"/>
                          </a:solidFill>
                          <a:latin typeface="Times New Roman" pitchFamily="18" charset="0"/>
                          <a:ea typeface="+mn-ea"/>
                          <a:cs typeface="Times New Roman" pitchFamily="18" charset="0"/>
                        </a:rPr>
                        <a:t>Chuông</a:t>
                      </a:r>
                      <a:r>
                        <a:rPr lang="en-US" sz="1800" b="1" kern="1200" dirty="0" smtClean="0">
                          <a:solidFill>
                            <a:srgbClr val="FF3300"/>
                          </a:solidFill>
                          <a:latin typeface="Times New Roman" pitchFamily="18" charset="0"/>
                          <a:ea typeface="+mn-ea"/>
                          <a:cs typeface="Times New Roman" pitchFamily="18" charset="0"/>
                        </a:rPr>
                        <a:t> </a:t>
                      </a:r>
                      <a:r>
                        <a:rPr lang="en-US" sz="1800" b="1" kern="1200" dirty="0" err="1" smtClean="0">
                          <a:solidFill>
                            <a:srgbClr val="FF3300"/>
                          </a:solidFill>
                          <a:latin typeface="Times New Roman" pitchFamily="18" charset="0"/>
                          <a:ea typeface="+mn-ea"/>
                          <a:cs typeface="Times New Roman" pitchFamily="18" charset="0"/>
                        </a:rPr>
                        <a:t>Thanh</a:t>
                      </a:r>
                      <a:r>
                        <a:rPr lang="en-US" sz="1800" b="1" kern="1200" dirty="0" smtClean="0">
                          <a:solidFill>
                            <a:srgbClr val="FF3300"/>
                          </a:solidFill>
                          <a:latin typeface="Times New Roman" pitchFamily="18" charset="0"/>
                          <a:ea typeface="+mn-ea"/>
                          <a:cs typeface="Times New Roman" pitchFamily="18" charset="0"/>
                        </a:rPr>
                        <a:t> Mai </a:t>
                      </a:r>
                    </a:p>
                    <a:p>
                      <a:endParaRPr lang="en-US" dirty="0">
                        <a:solidFill>
                          <a:srgbClr val="FF3300"/>
                        </a:solidFill>
                        <a:latin typeface="Times New Roman" pitchFamily="18" charset="0"/>
                        <a:cs typeface="Times New Roman" pitchFamily="18" charset="0"/>
                      </a:endParaRPr>
                    </a:p>
                  </a:txBody>
                  <a:tcPr>
                    <a:solidFill>
                      <a:srgbClr val="FFFF00"/>
                    </a:solidFill>
                  </a:tcPr>
                </a:tc>
                <a:tc>
                  <a:txBody>
                    <a:bodyPr/>
                    <a:lstStyle/>
                    <a:p>
                      <a:endParaRPr lang="en-US" sz="1800" b="1" kern="1200" dirty="0" smtClean="0">
                        <a:solidFill>
                          <a:schemeClr val="bg1"/>
                        </a:solidFill>
                        <a:latin typeface="Times New Roman" pitchFamily="18" charset="0"/>
                        <a:ea typeface="+mn-ea"/>
                        <a:cs typeface="Times New Roman" pitchFamily="18" charset="0"/>
                      </a:endParaRPr>
                    </a:p>
                    <a:p>
                      <a:endParaRPr lang="en-US" sz="1800" b="1" kern="1200" dirty="0" smtClean="0">
                        <a:solidFill>
                          <a:schemeClr val="bg1"/>
                        </a:solidFill>
                        <a:latin typeface="Times New Roman" pitchFamily="18" charset="0"/>
                        <a:ea typeface="+mn-ea"/>
                        <a:cs typeface="Times New Roman" pitchFamily="18" charset="0"/>
                      </a:endParaRPr>
                    </a:p>
                    <a:p>
                      <a:endParaRPr lang="en-US" sz="1800" b="1" kern="1200" dirty="0" smtClean="0">
                        <a:solidFill>
                          <a:schemeClr val="bg1"/>
                        </a:solidFill>
                        <a:latin typeface="Times New Roman" pitchFamily="18" charset="0"/>
                        <a:ea typeface="+mn-ea"/>
                        <a:cs typeface="Times New Roman" pitchFamily="18" charset="0"/>
                      </a:endParaRPr>
                    </a:p>
                    <a:p>
                      <a:endParaRPr lang="en-US" sz="1800" b="1" kern="1200" dirty="0" smtClean="0">
                        <a:solidFill>
                          <a:schemeClr val="bg1"/>
                        </a:solidFill>
                        <a:latin typeface="Times New Roman" pitchFamily="18" charset="0"/>
                        <a:ea typeface="+mn-ea"/>
                        <a:cs typeface="Times New Roman" pitchFamily="18" charset="0"/>
                      </a:endParaRPr>
                    </a:p>
                    <a:p>
                      <a:endParaRPr lang="en-US" sz="1800" b="1" kern="1200" dirty="0" smtClean="0">
                        <a:solidFill>
                          <a:schemeClr val="bg1"/>
                        </a:solidFill>
                        <a:latin typeface="Times New Roman" pitchFamily="18" charset="0"/>
                        <a:ea typeface="+mn-ea"/>
                        <a:cs typeface="Times New Roman" pitchFamily="18" charset="0"/>
                      </a:endParaRPr>
                    </a:p>
                    <a:p>
                      <a:endParaRPr lang="en-US" sz="1800" b="1" kern="1200" dirty="0" smtClean="0">
                        <a:solidFill>
                          <a:schemeClr val="bg1"/>
                        </a:solidFill>
                        <a:latin typeface="Times New Roman" pitchFamily="18" charset="0"/>
                        <a:ea typeface="+mn-ea"/>
                        <a:cs typeface="Times New Roman" pitchFamily="18" charset="0"/>
                      </a:endParaRPr>
                    </a:p>
                    <a:p>
                      <a:endParaRPr lang="en-US" sz="1800" b="1" kern="1200" dirty="0" smtClean="0">
                        <a:solidFill>
                          <a:schemeClr val="bg1"/>
                        </a:solidFill>
                        <a:latin typeface="Times New Roman" pitchFamily="18" charset="0"/>
                        <a:ea typeface="+mn-ea"/>
                        <a:cs typeface="Times New Roman" pitchFamily="18" charset="0"/>
                      </a:endParaRPr>
                    </a:p>
                    <a:p>
                      <a:endParaRPr lang="en-US" sz="1800" b="1" kern="1200" dirty="0" smtClean="0">
                        <a:solidFill>
                          <a:schemeClr val="bg1"/>
                        </a:solidFill>
                        <a:latin typeface="Times New Roman" pitchFamily="18" charset="0"/>
                        <a:ea typeface="+mn-ea"/>
                        <a:cs typeface="Times New Roman" pitchFamily="18" charset="0"/>
                      </a:endParaRPr>
                    </a:p>
                    <a:p>
                      <a:endParaRPr lang="en-US" sz="1800" b="1" kern="1200" dirty="0" smtClean="0">
                        <a:solidFill>
                          <a:schemeClr val="bg1"/>
                        </a:solidFill>
                        <a:latin typeface="Times New Roman" pitchFamily="18" charset="0"/>
                        <a:ea typeface="+mn-ea"/>
                        <a:cs typeface="Times New Roman" pitchFamily="18" charset="0"/>
                      </a:endParaRPr>
                    </a:p>
                    <a:p>
                      <a:r>
                        <a:rPr lang="en-US" sz="1800" b="1" kern="1200" dirty="0" smtClean="0">
                          <a:solidFill>
                            <a:schemeClr val="bg1"/>
                          </a:solidFill>
                          <a:latin typeface="Times New Roman" pitchFamily="18" charset="0"/>
                          <a:ea typeface="+mn-ea"/>
                          <a:cs typeface="Times New Roman" pitchFamily="18" charset="0"/>
                        </a:rPr>
                        <a:t>H.17.6: </a:t>
                      </a:r>
                      <a:r>
                        <a:rPr lang="en-US" sz="1800" b="1" kern="1200" dirty="0" err="1" smtClean="0">
                          <a:solidFill>
                            <a:schemeClr val="bg1"/>
                          </a:solidFill>
                          <a:latin typeface="Times New Roman" pitchFamily="18" charset="0"/>
                          <a:ea typeface="+mn-ea"/>
                          <a:cs typeface="Times New Roman" pitchFamily="18" charset="0"/>
                        </a:rPr>
                        <a:t>Khay</a:t>
                      </a:r>
                      <a:r>
                        <a:rPr lang="en-US" sz="1800" b="1" kern="1200" dirty="0" smtClean="0">
                          <a:solidFill>
                            <a:schemeClr val="bg1"/>
                          </a:solidFill>
                          <a:latin typeface="Times New Roman" pitchFamily="18" charset="0"/>
                          <a:ea typeface="+mn-ea"/>
                          <a:cs typeface="Times New Roman" pitchFamily="18" charset="0"/>
                        </a:rPr>
                        <a:t> </a:t>
                      </a:r>
                      <a:r>
                        <a:rPr lang="en-US" sz="1800" b="1" kern="1200" dirty="0" err="1" smtClean="0">
                          <a:solidFill>
                            <a:schemeClr val="bg1"/>
                          </a:solidFill>
                          <a:latin typeface="Times New Roman" pitchFamily="18" charset="0"/>
                          <a:ea typeface="+mn-ea"/>
                          <a:cs typeface="Times New Roman" pitchFamily="18" charset="0"/>
                        </a:rPr>
                        <a:t>gốm</a:t>
                      </a:r>
                      <a:r>
                        <a:rPr lang="en-US" sz="1800" b="1" kern="1200" dirty="0" smtClean="0">
                          <a:solidFill>
                            <a:schemeClr val="bg1"/>
                          </a:solidFill>
                          <a:latin typeface="Times New Roman" pitchFamily="18" charset="0"/>
                          <a:ea typeface="+mn-ea"/>
                          <a:cs typeface="Times New Roman" pitchFamily="18" charset="0"/>
                        </a:rPr>
                        <a:t> TKI – III</a:t>
                      </a:r>
                    </a:p>
                    <a:p>
                      <a:r>
                        <a:rPr lang="en-US" sz="1800" b="1" kern="1200" dirty="0" smtClean="0">
                          <a:solidFill>
                            <a:schemeClr val="bg1"/>
                          </a:solidFill>
                          <a:latin typeface="Times New Roman" pitchFamily="18" charset="0"/>
                          <a:ea typeface="+mn-ea"/>
                          <a:cs typeface="Times New Roman" pitchFamily="18" charset="0"/>
                        </a:rPr>
                        <a:t> (</a:t>
                      </a:r>
                      <a:r>
                        <a:rPr lang="en-US" sz="1800" b="1" kern="1200" dirty="0" err="1" smtClean="0">
                          <a:solidFill>
                            <a:schemeClr val="bg1"/>
                          </a:solidFill>
                          <a:latin typeface="Times New Roman" pitchFamily="18" charset="0"/>
                          <a:ea typeface="+mn-ea"/>
                          <a:cs typeface="Times New Roman" pitchFamily="18" charset="0"/>
                        </a:rPr>
                        <a:t>Lạch</a:t>
                      </a:r>
                      <a:r>
                        <a:rPr lang="en-US" sz="1800" b="1" kern="1200" dirty="0" smtClean="0">
                          <a:solidFill>
                            <a:schemeClr val="bg1"/>
                          </a:solidFill>
                          <a:latin typeface="Times New Roman" pitchFamily="18" charset="0"/>
                          <a:ea typeface="+mn-ea"/>
                          <a:cs typeface="Times New Roman" pitchFamily="18" charset="0"/>
                        </a:rPr>
                        <a:t> </a:t>
                      </a:r>
                      <a:r>
                        <a:rPr lang="en-US" sz="1800" b="1" kern="1200" dirty="0" err="1" smtClean="0">
                          <a:solidFill>
                            <a:schemeClr val="bg1"/>
                          </a:solidFill>
                          <a:latin typeface="Times New Roman" pitchFamily="18" charset="0"/>
                          <a:ea typeface="+mn-ea"/>
                          <a:cs typeface="Times New Roman" pitchFamily="18" charset="0"/>
                        </a:rPr>
                        <a:t>Trường</a:t>
                      </a:r>
                      <a:r>
                        <a:rPr lang="en-US" sz="1800" b="1" kern="1200" dirty="0" smtClean="0">
                          <a:solidFill>
                            <a:schemeClr val="bg1"/>
                          </a:solidFill>
                          <a:latin typeface="Times New Roman" pitchFamily="18" charset="0"/>
                          <a:ea typeface="+mn-ea"/>
                          <a:cs typeface="Times New Roman" pitchFamily="18" charset="0"/>
                        </a:rPr>
                        <a:t>- </a:t>
                      </a:r>
                      <a:r>
                        <a:rPr lang="en-US" sz="1800" b="1" kern="1200" dirty="0" err="1" smtClean="0">
                          <a:solidFill>
                            <a:schemeClr val="bg1"/>
                          </a:solidFill>
                          <a:latin typeface="Times New Roman" pitchFamily="18" charset="0"/>
                          <a:ea typeface="+mn-ea"/>
                          <a:cs typeface="Times New Roman" pitchFamily="18" charset="0"/>
                        </a:rPr>
                        <a:t>Thanh</a:t>
                      </a:r>
                      <a:r>
                        <a:rPr lang="en-US" sz="1800" b="1" kern="1200" dirty="0" smtClean="0">
                          <a:solidFill>
                            <a:schemeClr val="bg1"/>
                          </a:solidFill>
                          <a:latin typeface="Times New Roman" pitchFamily="18" charset="0"/>
                          <a:ea typeface="+mn-ea"/>
                          <a:cs typeface="Times New Roman" pitchFamily="18" charset="0"/>
                        </a:rPr>
                        <a:t> </a:t>
                      </a:r>
                      <a:r>
                        <a:rPr lang="en-US" sz="1800" b="1" kern="1200" dirty="0" err="1" smtClean="0">
                          <a:solidFill>
                            <a:schemeClr val="bg1"/>
                          </a:solidFill>
                          <a:latin typeface="Times New Roman" pitchFamily="18" charset="0"/>
                          <a:ea typeface="+mn-ea"/>
                          <a:cs typeface="Times New Roman" pitchFamily="18" charset="0"/>
                        </a:rPr>
                        <a:t>Hóa</a:t>
                      </a:r>
                      <a:r>
                        <a:rPr lang="en-US" sz="1800" b="1" kern="1200" dirty="0" smtClean="0">
                          <a:solidFill>
                            <a:schemeClr val="bg1"/>
                          </a:solidFill>
                          <a:latin typeface="Times New Roman" pitchFamily="18" charset="0"/>
                          <a:ea typeface="+mn-ea"/>
                          <a:cs typeface="Times New Roman" pitchFamily="18" charset="0"/>
                        </a:rPr>
                        <a:t>)</a:t>
                      </a:r>
                    </a:p>
                    <a:p>
                      <a:endParaRPr lang="en-US" dirty="0">
                        <a:solidFill>
                          <a:schemeClr val="bg1"/>
                        </a:solidFill>
                        <a:latin typeface="Times New Roman" pitchFamily="18" charset="0"/>
                        <a:cs typeface="Times New Roman" pitchFamily="18" charset="0"/>
                      </a:endParaRPr>
                    </a:p>
                  </a:txBody>
                  <a:tcPr>
                    <a:solidFill>
                      <a:srgbClr val="7030A0"/>
                    </a:solidFill>
                  </a:tcPr>
                </a:tc>
              </a:tr>
            </a:tbl>
          </a:graphicData>
        </a:graphic>
      </p:graphicFrame>
      <p:pic>
        <p:nvPicPr>
          <p:cNvPr id="5" name="Picture 4" descr="C:\Users\HP\OneDrive\Desktop\Screenshot_11.png"/>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885950"/>
            <a:ext cx="3124200" cy="2514600"/>
          </a:xfrm>
          <a:prstGeom prst="rect">
            <a:avLst/>
          </a:prstGeom>
          <a:noFill/>
          <a:ln>
            <a:noFill/>
          </a:ln>
        </p:spPr>
      </p:pic>
      <p:pic>
        <p:nvPicPr>
          <p:cNvPr id="6" name="Picture 5" descr="C:\Users\HP\OneDrive\Desktop\Screenshot_13.png"/>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09750"/>
            <a:ext cx="3048000" cy="2514600"/>
          </a:xfrm>
          <a:prstGeom prst="rect">
            <a:avLst/>
          </a:prstGeom>
          <a:noFill/>
          <a:ln>
            <a:noFill/>
          </a:ln>
        </p:spPr>
      </p:pic>
      <p:pic>
        <p:nvPicPr>
          <p:cNvPr id="7" name="Picture 6" descr="C:\Users\HP\OneDrive\Desktop\Screenshot_7.png"/>
          <p:cNvPicPr/>
          <p:nvPr/>
        </p:nvPicPr>
        <p:blipFill>
          <a:blip r:embed="rId4">
            <a:extLst>
              <a:ext uri="{28A0092B-C50C-407E-A947-70E740481C1C}">
                <a14:useLocalDpi xmlns:a14="http://schemas.microsoft.com/office/drawing/2010/main" val="0"/>
              </a:ext>
            </a:extLst>
          </a:blip>
          <a:srcRect/>
          <a:stretch>
            <a:fillRect/>
          </a:stretch>
        </p:blipFill>
        <p:spPr bwMode="auto">
          <a:xfrm>
            <a:off x="0" y="1885950"/>
            <a:ext cx="2971800" cy="2514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4)">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ounded Rectangle 5"/>
          <p:cNvSpPr/>
          <p:nvPr/>
        </p:nvSpPr>
        <p:spPr>
          <a:xfrm>
            <a:off x="533400" y="285750"/>
            <a:ext cx="83820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smtClean="0">
                <a:solidFill>
                  <a:srgbClr val="0000CC"/>
                </a:solidFill>
                <a:latin typeface="Times New Roman" pitchFamily="18" charset="0"/>
                <a:cs typeface="Times New Roman" pitchFamily="18" charset="0"/>
              </a:rPr>
              <a:t>HS đọc thông tin mục II SGK Lịch sử và địa lí trang 86 và 87 </a:t>
            </a:r>
            <a:endParaRPr lang="en-US" sz="2400" b="1" dirty="0">
              <a:solidFill>
                <a:srgbClr val="0000CC"/>
              </a:solidFill>
              <a:latin typeface="Times New Roman" pitchFamily="18" charset="0"/>
              <a:cs typeface="Times New Roman" pitchFamily="18" charset="0"/>
            </a:endParaRPr>
          </a:p>
        </p:txBody>
      </p:sp>
      <p:sp>
        <p:nvSpPr>
          <p:cNvPr id="7" name="Cloud Callout 6"/>
          <p:cNvSpPr/>
          <p:nvPr/>
        </p:nvSpPr>
        <p:spPr>
          <a:xfrm>
            <a:off x="457200" y="1352550"/>
            <a:ext cx="8153400" cy="19812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2400" b="1" dirty="0" smtClean="0">
                <a:solidFill>
                  <a:srgbClr val="FF0000"/>
                </a:solidFill>
                <a:latin typeface="Times New Roman" pitchFamily="18" charset="0"/>
                <a:ea typeface="SimSun" pitchFamily="2" charset="-122"/>
                <a:cs typeface="Times New Roman" pitchFamily="18" charset="0"/>
              </a:rPr>
              <a:t>Quan sát H-</a:t>
            </a:r>
            <a:r>
              <a:rPr lang="nl-NL" sz="2400" b="1" dirty="0" smtClean="0">
                <a:solidFill>
                  <a:srgbClr val="FF0000"/>
                </a:solidFill>
                <a:latin typeface="Times New Roman" pitchFamily="18" charset="0"/>
                <a:cs typeface="Times New Roman" pitchFamily="18" charset="0"/>
              </a:rPr>
              <a:t>17.4 ; H-</a:t>
            </a:r>
            <a:r>
              <a:rPr lang="nl-NL" sz="2400" b="1" dirty="0" smtClean="0">
                <a:solidFill>
                  <a:srgbClr val="FF0000"/>
                </a:solidFill>
                <a:latin typeface="Times New Roman" pitchFamily="18" charset="0"/>
                <a:ea typeface="SimSun" pitchFamily="2" charset="-122"/>
                <a:cs typeface="Times New Roman" pitchFamily="18" charset="0"/>
              </a:rPr>
              <a:t>17.5 và H- 17.6,em hãy cho biết  yếu tố văn hóa nào du nhập từ bên ngoài đã được nhân dân tiếp thu có chọn lọc ?</a:t>
            </a:r>
            <a:endParaRPr lang="nl-NL" sz="2400" b="1" dirty="0" smtClean="0">
              <a:solidFill>
                <a:srgbClr val="FF0000"/>
              </a:solidFill>
              <a:latin typeface="Arial" pitchFamily="34" charset="0"/>
              <a:cs typeface="Arial" pitchFamily="34" charset="0"/>
            </a:endParaRPr>
          </a:p>
        </p:txBody>
      </p:sp>
      <p:graphicFrame>
        <p:nvGraphicFramePr>
          <p:cNvPr id="5" name="Table 4"/>
          <p:cNvGraphicFramePr>
            <a:graphicFrameLocks noGrp="1"/>
          </p:cNvGraphicFramePr>
          <p:nvPr/>
        </p:nvGraphicFramePr>
        <p:xfrm>
          <a:off x="457200" y="3790950"/>
          <a:ext cx="8077200" cy="1097280"/>
        </p:xfrm>
        <a:graphic>
          <a:graphicData uri="http://schemas.openxmlformats.org/drawingml/2006/table">
            <a:tbl>
              <a:tblPr firstRow="1" bandRow="1">
                <a:tableStyleId>{5C22544A-7EE6-4342-B048-85BDC9FD1C3A}</a:tableStyleId>
              </a:tblPr>
              <a:tblGrid>
                <a:gridCol w="8077200"/>
              </a:tblGrid>
              <a:tr h="751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tx1"/>
                          </a:solidFill>
                          <a:latin typeface="Times New Roman" pitchFamily="18" charset="0"/>
                          <a:ea typeface="+mn-ea"/>
                          <a:cs typeface="Times New Roman" pitchFamily="18" charset="0"/>
                        </a:rPr>
                        <a:t>Qua </a:t>
                      </a:r>
                      <a:r>
                        <a:rPr lang="en-US" sz="2400" b="1" kern="1200" dirty="0" err="1" smtClean="0">
                          <a:solidFill>
                            <a:schemeClr val="tx1"/>
                          </a:solidFill>
                          <a:latin typeface="Times New Roman" pitchFamily="18" charset="0"/>
                          <a:ea typeface="+mn-ea"/>
                          <a:cs typeface="Times New Roman" pitchFamily="18" charset="0"/>
                        </a:rPr>
                        <a:t>hai</a:t>
                      </a:r>
                      <a:r>
                        <a:rPr lang="en-US" sz="2400" b="1" kern="1200" dirty="0" smtClean="0">
                          <a:solidFill>
                            <a:schemeClr val="tx1"/>
                          </a:solidFill>
                          <a:latin typeface="Times New Roman" pitchFamily="18" charset="0"/>
                          <a:ea typeface="+mn-ea"/>
                          <a:cs typeface="Times New Roman" pitchFamily="18" charset="0"/>
                        </a:rPr>
                        <a:t> </a:t>
                      </a:r>
                      <a:r>
                        <a:rPr lang="en-US" sz="2400" b="1" kern="1200" dirty="0" err="1" smtClean="0">
                          <a:solidFill>
                            <a:schemeClr val="tx1"/>
                          </a:solidFill>
                          <a:latin typeface="Times New Roman" pitchFamily="18" charset="0"/>
                          <a:ea typeface="+mn-ea"/>
                          <a:cs typeface="Times New Roman" pitchFamily="18" charset="0"/>
                        </a:rPr>
                        <a:t>hình</a:t>
                      </a:r>
                      <a:r>
                        <a:rPr lang="en-US" sz="2400" b="1" kern="1200" dirty="0" smtClean="0">
                          <a:solidFill>
                            <a:schemeClr val="tx1"/>
                          </a:solidFill>
                          <a:latin typeface="Times New Roman" pitchFamily="18" charset="0"/>
                          <a:ea typeface="+mn-ea"/>
                          <a:cs typeface="Times New Roman" pitchFamily="18" charset="0"/>
                        </a:rPr>
                        <a:t> :17.5 </a:t>
                      </a:r>
                      <a:r>
                        <a:rPr lang="en-US" sz="2400" b="1" kern="1200" dirty="0" err="1" smtClean="0">
                          <a:solidFill>
                            <a:schemeClr val="tx1"/>
                          </a:solidFill>
                          <a:latin typeface="Times New Roman" pitchFamily="18" charset="0"/>
                          <a:ea typeface="+mn-ea"/>
                          <a:cs typeface="Times New Roman" pitchFamily="18" charset="0"/>
                        </a:rPr>
                        <a:t>và</a:t>
                      </a:r>
                      <a:r>
                        <a:rPr lang="en-US" sz="2400" b="1" kern="1200" dirty="0" smtClean="0">
                          <a:solidFill>
                            <a:schemeClr val="tx1"/>
                          </a:solidFill>
                          <a:latin typeface="Times New Roman" pitchFamily="18" charset="0"/>
                          <a:ea typeface="+mn-ea"/>
                          <a:cs typeface="Times New Roman" pitchFamily="18" charset="0"/>
                        </a:rPr>
                        <a:t> H.17.6, </a:t>
                      </a:r>
                      <a:r>
                        <a:rPr lang="en-US" sz="2400" b="1" kern="1200" dirty="0" err="1" smtClean="0">
                          <a:solidFill>
                            <a:schemeClr val="tx1"/>
                          </a:solidFill>
                          <a:latin typeface="Times New Roman" pitchFamily="18" charset="0"/>
                          <a:ea typeface="+mn-ea"/>
                          <a:cs typeface="Times New Roman" pitchFamily="18" charset="0"/>
                        </a:rPr>
                        <a:t>yếu</a:t>
                      </a:r>
                      <a:r>
                        <a:rPr lang="en-US" sz="2400" b="1" kern="1200" dirty="0" smtClean="0">
                          <a:solidFill>
                            <a:schemeClr val="tx1"/>
                          </a:solidFill>
                          <a:latin typeface="Times New Roman" pitchFamily="18" charset="0"/>
                          <a:ea typeface="+mn-ea"/>
                          <a:cs typeface="Times New Roman" pitchFamily="18" charset="0"/>
                        </a:rPr>
                        <a:t> </a:t>
                      </a:r>
                      <a:r>
                        <a:rPr lang="en-US" sz="2400" b="1" kern="1200" dirty="0" err="1" smtClean="0">
                          <a:solidFill>
                            <a:schemeClr val="tx1"/>
                          </a:solidFill>
                          <a:latin typeface="Times New Roman" pitchFamily="18" charset="0"/>
                          <a:ea typeface="+mn-ea"/>
                          <a:cs typeface="Times New Roman" pitchFamily="18" charset="0"/>
                        </a:rPr>
                        <a:t>tố</a:t>
                      </a:r>
                      <a:r>
                        <a:rPr lang="en-US" sz="2400" b="1" kern="1200" dirty="0" smtClean="0">
                          <a:solidFill>
                            <a:schemeClr val="tx1"/>
                          </a:solidFill>
                          <a:latin typeface="Times New Roman" pitchFamily="18" charset="0"/>
                          <a:ea typeface="+mn-ea"/>
                          <a:cs typeface="Times New Roman" pitchFamily="18" charset="0"/>
                        </a:rPr>
                        <a:t> </a:t>
                      </a:r>
                      <a:r>
                        <a:rPr lang="en-US" sz="2400" b="1" kern="1200" dirty="0" err="1" smtClean="0">
                          <a:solidFill>
                            <a:schemeClr val="tx1"/>
                          </a:solidFill>
                          <a:latin typeface="Times New Roman" pitchFamily="18" charset="0"/>
                          <a:ea typeface="+mn-ea"/>
                          <a:cs typeface="Times New Roman" pitchFamily="18" charset="0"/>
                        </a:rPr>
                        <a:t>văn</a:t>
                      </a:r>
                      <a:r>
                        <a:rPr lang="en-US" sz="2400" b="1" kern="1200" dirty="0" smtClean="0">
                          <a:solidFill>
                            <a:schemeClr val="tx1"/>
                          </a:solidFill>
                          <a:latin typeface="Times New Roman" pitchFamily="18" charset="0"/>
                          <a:ea typeface="+mn-ea"/>
                          <a:cs typeface="Times New Roman" pitchFamily="18" charset="0"/>
                        </a:rPr>
                        <a:t> </a:t>
                      </a:r>
                      <a:r>
                        <a:rPr lang="en-US" sz="2400" b="1" kern="1200" dirty="0" err="1" smtClean="0">
                          <a:solidFill>
                            <a:schemeClr val="tx1"/>
                          </a:solidFill>
                          <a:latin typeface="Times New Roman" pitchFamily="18" charset="0"/>
                          <a:ea typeface="+mn-ea"/>
                          <a:cs typeface="Times New Roman" pitchFamily="18" charset="0"/>
                        </a:rPr>
                        <a:t>hóa</a:t>
                      </a:r>
                      <a:r>
                        <a:rPr lang="en-US" sz="2400" b="1" kern="1200" dirty="0" smtClean="0">
                          <a:solidFill>
                            <a:schemeClr val="tx1"/>
                          </a:solidFill>
                          <a:latin typeface="Times New Roman" pitchFamily="18" charset="0"/>
                          <a:ea typeface="+mn-ea"/>
                          <a:cs typeface="Times New Roman" pitchFamily="18" charset="0"/>
                        </a:rPr>
                        <a:t> </a:t>
                      </a:r>
                      <a:r>
                        <a:rPr lang="en-US" sz="2400" b="1" kern="1200" dirty="0" err="1" smtClean="0">
                          <a:solidFill>
                            <a:schemeClr val="tx1"/>
                          </a:solidFill>
                          <a:latin typeface="Times New Roman" pitchFamily="18" charset="0"/>
                          <a:ea typeface="+mn-ea"/>
                          <a:cs typeface="Times New Roman" pitchFamily="18" charset="0"/>
                        </a:rPr>
                        <a:t>mà</a:t>
                      </a:r>
                      <a:r>
                        <a:rPr lang="en-US" sz="2400" b="1" kern="1200" dirty="0" smtClean="0">
                          <a:solidFill>
                            <a:schemeClr val="tx1"/>
                          </a:solidFill>
                          <a:latin typeface="Times New Roman" pitchFamily="18" charset="0"/>
                          <a:ea typeface="+mn-ea"/>
                          <a:cs typeface="Times New Roman" pitchFamily="18" charset="0"/>
                        </a:rPr>
                        <a:t> </a:t>
                      </a:r>
                      <a:r>
                        <a:rPr lang="en-US" sz="2400" b="1" kern="1200" dirty="0" err="1" smtClean="0">
                          <a:solidFill>
                            <a:schemeClr val="tx1"/>
                          </a:solidFill>
                          <a:latin typeface="Times New Roman" pitchFamily="18" charset="0"/>
                          <a:ea typeface="+mn-ea"/>
                          <a:cs typeface="Times New Roman" pitchFamily="18" charset="0"/>
                        </a:rPr>
                        <a:t>nhân</a:t>
                      </a:r>
                      <a:r>
                        <a:rPr lang="en-US" sz="2400" b="1" kern="1200" dirty="0" smtClean="0">
                          <a:solidFill>
                            <a:schemeClr val="tx1"/>
                          </a:solidFill>
                          <a:latin typeface="Times New Roman" pitchFamily="18" charset="0"/>
                          <a:ea typeface="+mn-ea"/>
                          <a:cs typeface="Times New Roman" pitchFamily="18" charset="0"/>
                        </a:rPr>
                        <a:t> </a:t>
                      </a:r>
                      <a:r>
                        <a:rPr lang="en-US" sz="2400" b="1" kern="1200" dirty="0" err="1" smtClean="0">
                          <a:solidFill>
                            <a:schemeClr val="tx1"/>
                          </a:solidFill>
                          <a:latin typeface="Times New Roman" pitchFamily="18" charset="0"/>
                          <a:ea typeface="+mn-ea"/>
                          <a:cs typeface="Times New Roman" pitchFamily="18" charset="0"/>
                        </a:rPr>
                        <a:t>dân</a:t>
                      </a:r>
                      <a:r>
                        <a:rPr lang="en-US" sz="2400" b="1" kern="1200" dirty="0" smtClean="0">
                          <a:solidFill>
                            <a:schemeClr val="tx1"/>
                          </a:solidFill>
                          <a:latin typeface="Times New Roman" pitchFamily="18" charset="0"/>
                          <a:ea typeface="+mn-ea"/>
                          <a:cs typeface="Times New Roman" pitchFamily="18" charset="0"/>
                        </a:rPr>
                        <a:t> </a:t>
                      </a:r>
                      <a:r>
                        <a:rPr lang="en-US" sz="2400" b="1" kern="1200" dirty="0" err="1" smtClean="0">
                          <a:solidFill>
                            <a:schemeClr val="tx1"/>
                          </a:solidFill>
                          <a:latin typeface="Times New Roman" pitchFamily="18" charset="0"/>
                          <a:ea typeface="+mn-ea"/>
                          <a:cs typeface="Times New Roman" pitchFamily="18" charset="0"/>
                        </a:rPr>
                        <a:t>ta</a:t>
                      </a:r>
                      <a:r>
                        <a:rPr lang="en-US" sz="2400" b="1" kern="1200" dirty="0" smtClean="0">
                          <a:solidFill>
                            <a:schemeClr val="tx1"/>
                          </a:solidFill>
                          <a:latin typeface="Times New Roman" pitchFamily="18" charset="0"/>
                          <a:ea typeface="+mn-ea"/>
                          <a:cs typeface="Times New Roman" pitchFamily="18" charset="0"/>
                        </a:rPr>
                        <a:t> </a:t>
                      </a:r>
                      <a:r>
                        <a:rPr lang="en-US" sz="2400" b="1" kern="1200" dirty="0" err="1" smtClean="0">
                          <a:solidFill>
                            <a:schemeClr val="tx1"/>
                          </a:solidFill>
                          <a:latin typeface="Times New Roman" pitchFamily="18" charset="0"/>
                          <a:ea typeface="+mn-ea"/>
                          <a:cs typeface="Times New Roman" pitchFamily="18" charset="0"/>
                        </a:rPr>
                        <a:t>tiếp</a:t>
                      </a:r>
                      <a:r>
                        <a:rPr lang="en-US" sz="2400" b="1" kern="1200" dirty="0" smtClean="0">
                          <a:solidFill>
                            <a:schemeClr val="tx1"/>
                          </a:solidFill>
                          <a:latin typeface="Times New Roman" pitchFamily="18" charset="0"/>
                          <a:ea typeface="+mn-ea"/>
                          <a:cs typeface="Times New Roman" pitchFamily="18" charset="0"/>
                        </a:rPr>
                        <a:t> </a:t>
                      </a:r>
                      <a:r>
                        <a:rPr lang="en-US" sz="2400" b="1" kern="1200" dirty="0" err="1" smtClean="0">
                          <a:solidFill>
                            <a:schemeClr val="tx1"/>
                          </a:solidFill>
                          <a:latin typeface="Times New Roman" pitchFamily="18" charset="0"/>
                          <a:ea typeface="+mn-ea"/>
                          <a:cs typeface="Times New Roman" pitchFamily="18" charset="0"/>
                        </a:rPr>
                        <a:t>thu</a:t>
                      </a:r>
                      <a:r>
                        <a:rPr lang="en-US" sz="2400" b="1" kern="1200" dirty="0" smtClean="0">
                          <a:solidFill>
                            <a:schemeClr val="tx1"/>
                          </a:solidFill>
                          <a:latin typeface="Times New Roman" pitchFamily="18" charset="0"/>
                          <a:ea typeface="+mn-ea"/>
                          <a:cs typeface="Times New Roman" pitchFamily="18" charset="0"/>
                        </a:rPr>
                        <a:t> </a:t>
                      </a:r>
                      <a:r>
                        <a:rPr lang="en-US" sz="2400" b="1" kern="1200" dirty="0" err="1" smtClean="0">
                          <a:solidFill>
                            <a:schemeClr val="tx1"/>
                          </a:solidFill>
                          <a:latin typeface="Times New Roman" pitchFamily="18" charset="0"/>
                          <a:ea typeface="+mn-ea"/>
                          <a:cs typeface="Times New Roman" pitchFamily="18" charset="0"/>
                        </a:rPr>
                        <a:t>từ</a:t>
                      </a:r>
                      <a:r>
                        <a:rPr lang="en-US" sz="2400" b="1" kern="1200" dirty="0" smtClean="0">
                          <a:solidFill>
                            <a:schemeClr val="tx1"/>
                          </a:solidFill>
                          <a:latin typeface="Times New Roman" pitchFamily="18" charset="0"/>
                          <a:ea typeface="+mn-ea"/>
                          <a:cs typeface="Times New Roman" pitchFamily="18" charset="0"/>
                        </a:rPr>
                        <a:t> </a:t>
                      </a:r>
                      <a:r>
                        <a:rPr lang="en-US" sz="2400" b="1" kern="1200" dirty="0" err="1" smtClean="0">
                          <a:solidFill>
                            <a:schemeClr val="tx1"/>
                          </a:solidFill>
                          <a:latin typeface="Times New Roman" pitchFamily="18" charset="0"/>
                          <a:ea typeface="+mn-ea"/>
                          <a:cs typeface="Times New Roman" pitchFamily="18" charset="0"/>
                        </a:rPr>
                        <a:t>bên</a:t>
                      </a:r>
                      <a:r>
                        <a:rPr lang="en-US" sz="2400" b="1" kern="1200" dirty="0" smtClean="0">
                          <a:solidFill>
                            <a:schemeClr val="tx1"/>
                          </a:solidFill>
                          <a:latin typeface="Times New Roman" pitchFamily="18" charset="0"/>
                          <a:ea typeface="+mn-ea"/>
                          <a:cs typeface="Times New Roman" pitchFamily="18" charset="0"/>
                        </a:rPr>
                        <a:t> </a:t>
                      </a:r>
                      <a:r>
                        <a:rPr lang="en-US" sz="2400" b="1" kern="1200" dirty="0" err="1" smtClean="0">
                          <a:solidFill>
                            <a:schemeClr val="tx1"/>
                          </a:solidFill>
                          <a:latin typeface="Times New Roman" pitchFamily="18" charset="0"/>
                          <a:ea typeface="+mn-ea"/>
                          <a:cs typeface="Times New Roman" pitchFamily="18" charset="0"/>
                        </a:rPr>
                        <a:t>ngoài</a:t>
                      </a:r>
                      <a:r>
                        <a:rPr lang="en-US" sz="2400" b="1" kern="1200" dirty="0" smtClean="0">
                          <a:solidFill>
                            <a:schemeClr val="tx1"/>
                          </a:solidFill>
                          <a:latin typeface="Times New Roman" pitchFamily="18" charset="0"/>
                          <a:ea typeface="+mn-ea"/>
                          <a:cs typeface="Times New Roman" pitchFamily="18" charset="0"/>
                        </a:rPr>
                        <a:t> </a:t>
                      </a:r>
                      <a:r>
                        <a:rPr lang="en-US" sz="2400" b="1" kern="1200" dirty="0" err="1" smtClean="0">
                          <a:solidFill>
                            <a:schemeClr val="tx1"/>
                          </a:solidFill>
                          <a:latin typeface="Times New Roman" pitchFamily="18" charset="0"/>
                          <a:ea typeface="+mn-ea"/>
                          <a:cs typeface="Times New Roman" pitchFamily="18" charset="0"/>
                        </a:rPr>
                        <a:t>như</a:t>
                      </a:r>
                      <a:r>
                        <a:rPr lang="en-US" sz="2400" b="1" kern="1200" dirty="0" smtClean="0">
                          <a:solidFill>
                            <a:schemeClr val="tx1"/>
                          </a:solidFill>
                          <a:latin typeface="Times New Roman" pitchFamily="18" charset="0"/>
                          <a:ea typeface="+mn-ea"/>
                          <a:cs typeface="Times New Roman" pitchFamily="18" charset="0"/>
                        </a:rPr>
                        <a:t> </a:t>
                      </a:r>
                      <a:r>
                        <a:rPr lang="en-US" sz="2400" b="1" kern="1200" dirty="0" err="1" smtClean="0">
                          <a:solidFill>
                            <a:schemeClr val="tx1"/>
                          </a:solidFill>
                          <a:latin typeface="Times New Roman" pitchFamily="18" charset="0"/>
                          <a:ea typeface="+mn-ea"/>
                          <a:cs typeface="Times New Roman" pitchFamily="18" charset="0"/>
                        </a:rPr>
                        <a:t>đúc</a:t>
                      </a:r>
                      <a:r>
                        <a:rPr lang="en-US" sz="2400" b="1" kern="1200" dirty="0" smtClean="0">
                          <a:solidFill>
                            <a:schemeClr val="tx1"/>
                          </a:solidFill>
                          <a:latin typeface="Times New Roman" pitchFamily="18" charset="0"/>
                          <a:ea typeface="+mn-ea"/>
                          <a:cs typeface="Times New Roman" pitchFamily="18" charset="0"/>
                        </a:rPr>
                        <a:t> </a:t>
                      </a:r>
                      <a:r>
                        <a:rPr lang="en-US" sz="2400" b="1" kern="1200" dirty="0" err="1" smtClean="0">
                          <a:solidFill>
                            <a:schemeClr val="tx1"/>
                          </a:solidFill>
                          <a:latin typeface="Times New Roman" pitchFamily="18" charset="0"/>
                          <a:ea typeface="+mn-ea"/>
                          <a:cs typeface="Times New Roman" pitchFamily="18" charset="0"/>
                        </a:rPr>
                        <a:t>đồng</a:t>
                      </a:r>
                      <a:r>
                        <a:rPr lang="en-US" sz="2400" b="1" kern="1200" dirty="0" smtClean="0">
                          <a:solidFill>
                            <a:schemeClr val="tx1"/>
                          </a:solidFill>
                          <a:latin typeface="Times New Roman" pitchFamily="18" charset="0"/>
                          <a:ea typeface="+mn-ea"/>
                          <a:cs typeface="Times New Roman" pitchFamily="18" charset="0"/>
                        </a:rPr>
                        <a:t>, </a:t>
                      </a:r>
                      <a:r>
                        <a:rPr lang="en-US" sz="2400" b="1" kern="1200" dirty="0" err="1" smtClean="0">
                          <a:solidFill>
                            <a:schemeClr val="tx1"/>
                          </a:solidFill>
                          <a:latin typeface="Times New Roman" pitchFamily="18" charset="0"/>
                          <a:ea typeface="+mn-ea"/>
                          <a:cs typeface="Times New Roman" pitchFamily="18" charset="0"/>
                        </a:rPr>
                        <a:t>chạm</a:t>
                      </a:r>
                      <a:r>
                        <a:rPr lang="en-US" sz="2400" b="1" kern="1200" dirty="0" smtClean="0">
                          <a:solidFill>
                            <a:schemeClr val="tx1"/>
                          </a:solidFill>
                          <a:latin typeface="Times New Roman" pitchFamily="18" charset="0"/>
                          <a:ea typeface="+mn-ea"/>
                          <a:cs typeface="Times New Roman" pitchFamily="18" charset="0"/>
                        </a:rPr>
                        <a:t> </a:t>
                      </a:r>
                      <a:r>
                        <a:rPr lang="en-US" sz="2400" b="1" kern="1200" dirty="0" err="1" smtClean="0">
                          <a:solidFill>
                            <a:schemeClr val="tx1"/>
                          </a:solidFill>
                          <a:latin typeface="Times New Roman" pitchFamily="18" charset="0"/>
                          <a:ea typeface="+mn-ea"/>
                          <a:cs typeface="Times New Roman" pitchFamily="18" charset="0"/>
                        </a:rPr>
                        <a:t>khắc</a:t>
                      </a:r>
                      <a:r>
                        <a:rPr lang="en-US" sz="2400" b="1" kern="1200" dirty="0" smtClean="0">
                          <a:solidFill>
                            <a:schemeClr val="tx1"/>
                          </a:solidFill>
                          <a:latin typeface="Times New Roman" pitchFamily="18" charset="0"/>
                          <a:ea typeface="+mn-ea"/>
                          <a:cs typeface="Times New Roman" pitchFamily="18" charset="0"/>
                        </a:rPr>
                        <a:t>, </a:t>
                      </a:r>
                      <a:r>
                        <a:rPr lang="en-US" sz="2400" b="1" kern="1200" dirty="0" err="1" smtClean="0">
                          <a:solidFill>
                            <a:schemeClr val="tx1"/>
                          </a:solidFill>
                          <a:latin typeface="Times New Roman" pitchFamily="18" charset="0"/>
                          <a:ea typeface="+mn-ea"/>
                          <a:cs typeface="Times New Roman" pitchFamily="18" charset="0"/>
                        </a:rPr>
                        <a:t>làm</a:t>
                      </a:r>
                      <a:r>
                        <a:rPr lang="en-US" sz="2400" b="1" kern="1200" dirty="0" smtClean="0">
                          <a:solidFill>
                            <a:schemeClr val="tx1"/>
                          </a:solidFill>
                          <a:latin typeface="Times New Roman" pitchFamily="18" charset="0"/>
                          <a:ea typeface="+mn-ea"/>
                          <a:cs typeface="Times New Roman" pitchFamily="18" charset="0"/>
                        </a:rPr>
                        <a:t> </a:t>
                      </a:r>
                      <a:r>
                        <a:rPr lang="en-US" sz="2400" b="1" kern="1200" dirty="0" err="1" smtClean="0">
                          <a:solidFill>
                            <a:schemeClr val="tx1"/>
                          </a:solidFill>
                          <a:latin typeface="Times New Roman" pitchFamily="18" charset="0"/>
                          <a:ea typeface="+mn-ea"/>
                          <a:cs typeface="Times New Roman" pitchFamily="18" charset="0"/>
                        </a:rPr>
                        <a:t>gốm</a:t>
                      </a:r>
                      <a:r>
                        <a:rPr lang="en-US" sz="2400" b="1" kern="1200" dirty="0" smtClean="0">
                          <a:solidFill>
                            <a:schemeClr val="tx1"/>
                          </a:solidFill>
                          <a:latin typeface="Times New Roman" pitchFamily="18" charset="0"/>
                          <a:ea typeface="+mn-ea"/>
                          <a:cs typeface="Times New Roman" pitchFamily="18" charset="0"/>
                        </a:rPr>
                        <a:t>… </a:t>
                      </a:r>
                    </a:p>
                    <a:p>
                      <a:endParaRPr lang="en-US" dirty="0">
                        <a:solidFill>
                          <a:schemeClr val="tx1"/>
                        </a:solidFill>
                        <a:latin typeface="Times New Roman" pitchFamily="18" charset="0"/>
                        <a:cs typeface="Times New Roman" pitchFamily="18" charset="0"/>
                      </a:endParaRPr>
                    </a:p>
                  </a:txBody>
                  <a:tcP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4)">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rcRect/>
          <a:stretch>
            <a:fillRect/>
          </a:stretch>
        </p:blipFill>
        <p:spPr bwMode="auto">
          <a:xfrm>
            <a:off x="228600" y="209550"/>
            <a:ext cx="838200" cy="668338"/>
          </a:xfrm>
          <a:prstGeom prst="rect">
            <a:avLst/>
          </a:prstGeom>
          <a:noFill/>
          <a:ln w="9525">
            <a:noFill/>
            <a:miter lim="800000"/>
            <a:headEnd/>
            <a:tailEnd/>
          </a:ln>
        </p:spPr>
      </p:pic>
      <p:sp>
        <p:nvSpPr>
          <p:cNvPr id="4" name="Rectangle 3"/>
          <p:cNvSpPr/>
          <p:nvPr/>
        </p:nvSpPr>
        <p:spPr>
          <a:xfrm>
            <a:off x="685800" y="895350"/>
            <a:ext cx="8077200" cy="3785652"/>
          </a:xfrm>
          <a:prstGeom prst="rect">
            <a:avLst/>
          </a:prstGeom>
        </p:spPr>
        <p:txBody>
          <a:bodyPr wrap="square">
            <a:spAutoFit/>
          </a:bodyPr>
          <a:lstStyle/>
          <a:p>
            <a:r>
              <a:rPr lang="nl-NL" sz="2400" b="1" dirty="0" smtClean="0">
                <a:latin typeface="Times New Roman" pitchFamily="18" charset="0"/>
                <a:cs typeface="Times New Roman" pitchFamily="18" charset="0"/>
              </a:rPr>
              <a:t>- Nhân dân ta đã </a:t>
            </a:r>
            <a:r>
              <a:rPr lang="fr-FR" sz="2400" b="1" dirty="0" err="1" smtClean="0">
                <a:latin typeface="Times New Roman" pitchFamily="18" charset="0"/>
                <a:cs typeface="Times New Roman" pitchFamily="18" charset="0"/>
              </a:rPr>
              <a:t>vừa</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bảo</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tồn</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văn</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hoá</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truyền</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thống</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vừa</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chủ</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động</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tiếp</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thu</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có</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chọn</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lọc</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và</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sáng</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tạo</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những</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giá</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trị</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văn</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hoá</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bên</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ngoài</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để</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phát</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triển</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nền</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văn</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hoá</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dân</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tộc</a:t>
            </a:r>
            <a:r>
              <a:rPr lang="nl-NL" sz="2400" b="1" dirty="0" smtClean="0">
                <a:latin typeface="Times New Roman" pitchFamily="18" charset="0"/>
                <a:cs typeface="Times New Roman" pitchFamily="18" charset="0"/>
              </a:rPr>
              <a:t> trong hơn ngàn năm Bắc thuộc:</a:t>
            </a:r>
            <a:endParaRPr lang="en-US" sz="2400" b="1" dirty="0" smtClean="0">
              <a:latin typeface="Times New Roman" pitchFamily="18" charset="0"/>
              <a:cs typeface="Times New Roman" pitchFamily="18" charset="0"/>
            </a:endParaRPr>
          </a:p>
          <a:p>
            <a:r>
              <a:rPr lang="nl-NL" sz="2400" b="1" dirty="0" smtClean="0">
                <a:latin typeface="Times New Roman" pitchFamily="18" charset="0"/>
                <a:cs typeface="Times New Roman" pitchFamily="18" charset="0"/>
              </a:rPr>
              <a:t>+ Phật giáo, đạo giáo du nhập vào nước ta hòa quyện với tín ngưỡng dân gian.</a:t>
            </a:r>
            <a:endParaRPr lang="en-US" sz="2400" b="1" dirty="0" smtClean="0">
              <a:latin typeface="Times New Roman" pitchFamily="18" charset="0"/>
              <a:cs typeface="Times New Roman" pitchFamily="18" charset="0"/>
            </a:endParaRPr>
          </a:p>
          <a:p>
            <a:r>
              <a:rPr lang="nl-NL" sz="2400" b="1" dirty="0" smtClean="0">
                <a:latin typeface="Times New Roman" pitchFamily="18" charset="0"/>
                <a:cs typeface="Times New Roman" pitchFamily="18" charset="0"/>
              </a:rPr>
              <a:t>+ Chủ động tiếp thu chữ Hán nhưng vẫn sử dụng tiếng Việt, dùng âm Việt để đọc chữ Hán.</a:t>
            </a:r>
            <a:endParaRPr lang="en-US" sz="2400" b="1" dirty="0" smtClean="0">
              <a:latin typeface="Times New Roman" pitchFamily="18" charset="0"/>
              <a:cs typeface="Times New Roman" pitchFamily="18" charset="0"/>
            </a:endParaRPr>
          </a:p>
          <a:p>
            <a:r>
              <a:rPr lang="nl-NL" sz="2400" b="1" dirty="0" smtClean="0">
                <a:latin typeface="Times New Roman" pitchFamily="18" charset="0"/>
                <a:cs typeface="Times New Roman" pitchFamily="18" charset="0"/>
              </a:rPr>
              <a:t>+Tiếp thụ một số kĩ thuật tiến bộ của Trung Quốc như làm giấy, dệt lụa, kĩ thuật bón phân bắc trong trồng trọt.</a:t>
            </a:r>
            <a:endParaRPr lang="en-US" sz="2400" b="1" dirty="0">
              <a:latin typeface="Times New Roman" pitchFamily="18" charset="0"/>
              <a:cs typeface="Times New Roman" pitchFamily="18" charset="0"/>
            </a:endParaRPr>
          </a:p>
        </p:txBody>
      </p:sp>
      <p:sp>
        <p:nvSpPr>
          <p:cNvPr id="5" name="TextBox 4"/>
          <p:cNvSpPr txBox="1"/>
          <p:nvPr/>
        </p:nvSpPr>
        <p:spPr>
          <a:xfrm>
            <a:off x="990600" y="543719"/>
            <a:ext cx="4953000" cy="1089529"/>
          </a:xfrm>
          <a:prstGeom prst="rect">
            <a:avLst/>
          </a:prstGeom>
          <a:noFill/>
        </p:spPr>
        <p:txBody>
          <a:bodyPr wrap="square" rtlCol="0">
            <a:spAutoFit/>
          </a:bodyPr>
          <a:lstStyle/>
          <a:p>
            <a:pPr marL="342900" lvl="0" indent="-342900" eaLnBrk="0" hangingPunct="0">
              <a:spcBef>
                <a:spcPct val="20000"/>
              </a:spcBef>
              <a:defRPr/>
            </a:pPr>
            <a:r>
              <a:rPr lang="fr-FR" b="1" dirty="0">
                <a:solidFill>
                  <a:srgbClr val="FF0000"/>
                </a:solidFill>
                <a:latin typeface="Times New Roman" pitchFamily="18" charset="0"/>
                <a:cs typeface="Times New Roman" pitchFamily="18" charset="0"/>
              </a:rPr>
              <a:t>II/. </a:t>
            </a:r>
            <a:r>
              <a:rPr lang="fr-FR" b="1" u="sng" dirty="0">
                <a:solidFill>
                  <a:srgbClr val="FF0000"/>
                </a:solidFill>
                <a:latin typeface="Times New Roman" pitchFamily="18" charset="0"/>
                <a:cs typeface="Times New Roman" pitchFamily="18" charset="0"/>
              </a:rPr>
              <a:t>PHÁT TRIỂN VĂN HÓA DÂN TỘC:</a:t>
            </a:r>
            <a:endParaRPr lang="en-US" dirty="0">
              <a:solidFill>
                <a:srgbClr val="FF0000"/>
              </a:solidFill>
              <a:latin typeface="Times New Roman" pitchFamily="18" charset="0"/>
              <a:cs typeface="Times New Roman" pitchFamily="18" charset="0"/>
            </a:endParaRPr>
          </a:p>
          <a:p>
            <a:pPr marL="342900" lvl="0" indent="-342900" eaLnBrk="0" hangingPunct="0">
              <a:spcBef>
                <a:spcPct val="20000"/>
              </a:spcBef>
              <a:defRPr/>
            </a:pPr>
            <a:endParaRPr lang="en-US" sz="2400"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box(in)">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nodeType="clickEffect">
                                  <p:stCondLst>
                                    <p:cond delay="0"/>
                                  </p:stCondLst>
                                  <p:childTnLst>
                                    <p:animScale>
                                      <p:cBhvr>
                                        <p:cTn id="28"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76200" y="742950"/>
            <a:ext cx="8991600" cy="461963"/>
          </a:xfrm>
          <a:prstGeom prst="rect">
            <a:avLst/>
          </a:prstGeom>
          <a:noFill/>
          <a:ln w="9525">
            <a:noFill/>
            <a:miter lim="800000"/>
          </a:ln>
        </p:spPr>
        <p:txBody>
          <a:bodyPr>
            <a:spAutoFit/>
          </a:bodyPr>
          <a:lstStyle/>
          <a:p>
            <a:r>
              <a:rPr lang="en-US" sz="2400" b="1">
                <a:latin typeface="Times New Roman" panose="02020603050405020304" pitchFamily="18" charset="0"/>
                <a:cs typeface="Times New Roman" panose="02020603050405020304" pitchFamily="18" charset="0"/>
              </a:rPr>
              <a:t> </a:t>
            </a:r>
          </a:p>
        </p:txBody>
      </p:sp>
      <p:sp>
        <p:nvSpPr>
          <p:cNvPr id="3" name="TextBox 2"/>
          <p:cNvSpPr txBox="1"/>
          <p:nvPr/>
        </p:nvSpPr>
        <p:spPr>
          <a:xfrm>
            <a:off x="2743200" y="195263"/>
            <a:ext cx="3429000" cy="521970"/>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ctr" fontAlgn="auto">
              <a:spcBef>
                <a:spcPts val="0"/>
              </a:spcBef>
              <a:spcAft>
                <a:spcPts val="0"/>
              </a:spcAft>
              <a:defRPr/>
            </a:pPr>
            <a:r>
              <a:rPr lang="fr-FR" sz="2800" b="1" u="sng" dirty="0" smtClean="0">
                <a:solidFill>
                  <a:srgbClr val="FF0000"/>
                </a:solidFill>
                <a:latin typeface="Times New Roman" pitchFamily="18" charset="0"/>
                <a:cs typeface="Times New Roman" pitchFamily="18" charset="0"/>
              </a:rPr>
              <a:t>LUYỆN TẬP.</a:t>
            </a:r>
            <a:endParaRPr lang="vi-VN" sz="2800" dirty="0">
              <a:solidFill>
                <a:srgbClr val="FF0000"/>
              </a:solidFill>
              <a:latin typeface="Times New Roman" pitchFamily="18" charset="0"/>
              <a:cs typeface="Times New Roman" pitchFamily="18" charset="0"/>
            </a:endParaRPr>
          </a:p>
        </p:txBody>
      </p:sp>
      <p:sp>
        <p:nvSpPr>
          <p:cNvPr id="25601" name="Rectangle 1"/>
          <p:cNvSpPr>
            <a:spLocks noChangeArrowheads="1"/>
          </p:cNvSpPr>
          <p:nvPr/>
        </p:nvSpPr>
        <p:spPr bwMode="auto">
          <a:xfrm>
            <a:off x="152400" y="1047750"/>
            <a:ext cx="85344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nl-NL" sz="2800" b="1" u="sng" dirty="0" smtClean="0">
                <a:solidFill>
                  <a:srgbClr val="0000CC"/>
                </a:solidFill>
                <a:latin typeface="Times New Roman" pitchFamily="18" charset="0"/>
                <a:ea typeface="Times New Roman" pitchFamily="18" charset="0"/>
                <a:cs typeface="Times New Roman" pitchFamily="18" charset="0"/>
              </a:rPr>
              <a:t>Câu 1:</a:t>
            </a:r>
            <a:r>
              <a:rPr lang="nl-NL" sz="2800" b="1" dirty="0" smtClean="0">
                <a:solidFill>
                  <a:srgbClr val="0000CC"/>
                </a:solidFill>
                <a:latin typeface="Times New Roman" pitchFamily="18" charset="0"/>
                <a:ea typeface="Times New Roman" pitchFamily="18" charset="0"/>
                <a:cs typeface="Times New Roman" pitchFamily="18" charset="0"/>
              </a:rPr>
              <a:t> </a:t>
            </a:r>
            <a:r>
              <a:rPr kumimoji="0" lang="nl-NL" sz="2800" b="1"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Theo em, tại sao khoảng thời gian từ năm 179 TCN đến năm 938 được gọi là thời kì Bắc thuộc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rgbClr val="0000CC"/>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800" b="1"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a:t>
            </a:r>
            <a:r>
              <a:rPr kumimoji="0" lang="nl-NL" sz="2800" b="1" i="0" u="sng"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Câu</a:t>
            </a:r>
            <a:r>
              <a:rPr kumimoji="0" lang="nl-NL" sz="2800" b="1" i="0" u="sng" strike="noStrike" cap="none" normalizeH="0" dirty="0" smtClean="0">
                <a:ln>
                  <a:noFill/>
                </a:ln>
                <a:solidFill>
                  <a:srgbClr val="0000CC"/>
                </a:solidFill>
                <a:effectLst/>
                <a:latin typeface="Times New Roman" pitchFamily="18" charset="0"/>
                <a:ea typeface="Times New Roman" pitchFamily="18" charset="0"/>
                <a:cs typeface="Times New Roman" pitchFamily="18" charset="0"/>
              </a:rPr>
              <a:t> </a:t>
            </a:r>
            <a:r>
              <a:rPr kumimoji="0" lang="nl-NL" sz="2800" b="1" i="0" u="sng"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2</a:t>
            </a:r>
            <a:r>
              <a:rPr kumimoji="0" lang="nl-NL" sz="2800" b="1"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 Những phong tục, tập quán nào được người Việt được bảo tồn suốt thời Bắc thuộc và vẫn lưu giữ trong đời sống văn hoá hằng ngày của chúng ta ngày nay?</a:t>
            </a:r>
            <a:endParaRPr kumimoji="0" lang="nl-NL" sz="2800" b="1" i="0" u="none" strike="noStrike" cap="none" normalizeH="0" baseline="0" dirty="0" smtClean="0">
              <a:ln>
                <a:noFill/>
              </a:ln>
              <a:solidFill>
                <a:srgbClr val="0000CC"/>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601">
                                            <p:txEl>
                                              <p:pRg st="0" end="0"/>
                                            </p:txEl>
                                          </p:spTgt>
                                        </p:tgtEl>
                                        <p:attrNameLst>
                                          <p:attrName>style.visibility</p:attrName>
                                        </p:attrNameLst>
                                      </p:cBhvr>
                                      <p:to>
                                        <p:strVal val="visible"/>
                                      </p:to>
                                    </p:set>
                                    <p:anim calcmode="lin" valueType="num">
                                      <p:cBhvr additive="base">
                                        <p:cTn id="12" dur="500" fill="hold"/>
                                        <p:tgtEl>
                                          <p:spTgt spid="2560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56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5601">
                                            <p:txEl>
                                              <p:pRg st="2" end="2"/>
                                            </p:txEl>
                                          </p:spTgt>
                                        </p:tgtEl>
                                        <p:attrNameLst>
                                          <p:attrName>style.visibility</p:attrName>
                                        </p:attrNameLst>
                                      </p:cBhvr>
                                      <p:to>
                                        <p:strVal val="visible"/>
                                      </p:to>
                                    </p:set>
                                    <p:anim calcmode="lin" valueType="num">
                                      <p:cBhvr additive="base">
                                        <p:cTn id="18" dur="500" fill="hold"/>
                                        <p:tgtEl>
                                          <p:spTgt spid="25601">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560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0"/>
            <a:ext cx="3429000" cy="521970"/>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ctr" fontAlgn="auto">
              <a:spcBef>
                <a:spcPts val="0"/>
              </a:spcBef>
              <a:spcAft>
                <a:spcPts val="0"/>
              </a:spcAft>
              <a:defRPr/>
            </a:pPr>
            <a:r>
              <a:rPr lang="en-US" altLang="vi-VN" sz="2800" b="1" dirty="0" smtClean="0">
                <a:solidFill>
                  <a:srgbClr val="FF0000"/>
                </a:solidFill>
                <a:latin typeface="Times New Roman" panose="02020603050405020304" pitchFamily="18" charset="0"/>
                <a:cs typeface="Times New Roman" panose="02020603050405020304" pitchFamily="18" charset="0"/>
              </a:rPr>
              <a:t>BÀI TẬP.</a:t>
            </a:r>
            <a:endParaRPr lang="en-US" altLang="vi-VN" sz="28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nvGraphicFramePr>
        <p:xfrm>
          <a:off x="457200" y="590550"/>
          <a:ext cx="8229600" cy="975360"/>
        </p:xfrm>
        <a:graphic>
          <a:graphicData uri="http://schemas.openxmlformats.org/drawingml/2006/table">
            <a:tbl>
              <a:tblPr firstRow="1" bandRow="1">
                <a:tableStyleId>{5C22544A-7EE6-4342-B048-85BDC9FD1C3A}</a:tableStyleId>
              </a:tblPr>
              <a:tblGrid>
                <a:gridCol w="8229600"/>
              </a:tblGrid>
              <a:tr h="838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2000" b="1" u="sng" dirty="0" smtClean="0">
                          <a:solidFill>
                            <a:srgbClr val="FF0000"/>
                          </a:solidFill>
                          <a:latin typeface="Times New Roman"/>
                          <a:ea typeface="SimSun"/>
                        </a:rPr>
                        <a:t>Câu</a:t>
                      </a:r>
                      <a:r>
                        <a:rPr lang="nl-NL" sz="2000" b="1" u="sng" baseline="0" dirty="0" smtClean="0">
                          <a:solidFill>
                            <a:srgbClr val="FF0000"/>
                          </a:solidFill>
                          <a:latin typeface="Times New Roman"/>
                          <a:ea typeface="SimSun"/>
                        </a:rPr>
                        <a:t> 1:</a:t>
                      </a:r>
                      <a:r>
                        <a:rPr lang="nl-NL" sz="2000" b="1" dirty="0" smtClean="0">
                          <a:solidFill>
                            <a:srgbClr val="FF0000"/>
                          </a:solidFill>
                          <a:latin typeface="Times New Roman"/>
                          <a:ea typeface="SimSun"/>
                        </a:rPr>
                        <a:t>Theo em, tại sao khoảng thời gian từ năm 179 TCN đến năm 938 được gọi là thời kì Bắc thuộc ?</a:t>
                      </a:r>
                      <a:endParaRPr lang="en-US" sz="2000" b="1" dirty="0" smtClean="0">
                        <a:solidFill>
                          <a:srgbClr val="000000"/>
                        </a:solidFill>
                        <a:latin typeface="Times New Roman"/>
                        <a:ea typeface="SimSun"/>
                      </a:endParaRPr>
                    </a:p>
                    <a:p>
                      <a:endParaRPr lang="en-US" dirty="0"/>
                    </a:p>
                  </a:txBody>
                  <a:tcPr>
                    <a:noFill/>
                  </a:tcPr>
                </a:tc>
              </a:tr>
            </a:tbl>
          </a:graphicData>
        </a:graphic>
      </p:graphicFrame>
      <p:sp>
        <p:nvSpPr>
          <p:cNvPr id="5" name="Rounded Rectangle 4"/>
          <p:cNvSpPr/>
          <p:nvPr/>
        </p:nvSpPr>
        <p:spPr>
          <a:xfrm>
            <a:off x="533400" y="1352550"/>
            <a:ext cx="83058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0000"/>
              </a:lnSpc>
              <a:spcAft>
                <a:spcPts val="0"/>
              </a:spcAft>
            </a:pPr>
            <a:endParaRPr lang="nl-NL" sz="2400" dirty="0" smtClean="0">
              <a:solidFill>
                <a:srgbClr val="000000"/>
              </a:solidFill>
              <a:latin typeface="Times New Roman"/>
              <a:ea typeface="Times New Roman"/>
            </a:endParaRPr>
          </a:p>
          <a:p>
            <a:pPr algn="just">
              <a:lnSpc>
                <a:spcPct val="100000"/>
              </a:lnSpc>
              <a:spcAft>
                <a:spcPts val="0"/>
              </a:spcAft>
            </a:pPr>
            <a:endParaRPr lang="nl-NL" sz="2400" dirty="0" smtClean="0">
              <a:solidFill>
                <a:srgbClr val="000000"/>
              </a:solidFill>
              <a:latin typeface="Times New Roman"/>
              <a:ea typeface="Times New Roman"/>
            </a:endParaRPr>
          </a:p>
          <a:p>
            <a:pPr algn="just">
              <a:lnSpc>
                <a:spcPct val="100000"/>
              </a:lnSpc>
              <a:spcAft>
                <a:spcPts val="0"/>
              </a:spcAft>
            </a:pPr>
            <a:r>
              <a:rPr lang="nl-NL" sz="2000" b="1" dirty="0" smtClean="0">
                <a:solidFill>
                  <a:srgbClr val="000000"/>
                </a:solidFill>
                <a:latin typeface="Times New Roman"/>
                <a:ea typeface="Times New Roman"/>
              </a:rPr>
              <a:t>Đây là thời kì nước ta liên tiếp bị các triều đại phong kiên phương Bắc đô hộ</a:t>
            </a:r>
            <a:r>
              <a:rPr lang="nl-NL" sz="2000" dirty="0" smtClean="0">
                <a:solidFill>
                  <a:srgbClr val="000000"/>
                </a:solidFill>
                <a:latin typeface="Times New Roman"/>
                <a:ea typeface="Times New Roman"/>
              </a:rPr>
              <a:t>.</a:t>
            </a:r>
          </a:p>
          <a:p>
            <a:pPr algn="just">
              <a:lnSpc>
                <a:spcPct val="100000"/>
              </a:lnSpc>
              <a:spcAft>
                <a:spcPts val="0"/>
              </a:spcAft>
            </a:pPr>
            <a:endParaRPr lang="nl-NL" sz="2400" dirty="0" smtClean="0">
              <a:solidFill>
                <a:srgbClr val="000000"/>
              </a:solidFill>
              <a:latin typeface="Times New Roman"/>
              <a:ea typeface="Times New Roman"/>
            </a:endParaRPr>
          </a:p>
          <a:p>
            <a:pPr algn="just">
              <a:lnSpc>
                <a:spcPct val="100000"/>
              </a:lnSpc>
              <a:spcAft>
                <a:spcPts val="0"/>
              </a:spcAft>
            </a:pPr>
            <a:endParaRPr lang="en-US" sz="2400" dirty="0">
              <a:solidFill>
                <a:srgbClr val="000000"/>
              </a:solidFill>
              <a:latin typeface="Times New Roman"/>
              <a:ea typeface="Times New Roman"/>
            </a:endParaRPr>
          </a:p>
        </p:txBody>
      </p:sp>
      <p:sp>
        <p:nvSpPr>
          <p:cNvPr id="6" name="Rectangle 5"/>
          <p:cNvSpPr/>
          <p:nvPr/>
        </p:nvSpPr>
        <p:spPr>
          <a:xfrm>
            <a:off x="533400" y="2343150"/>
            <a:ext cx="8305800" cy="114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nl-NL" sz="2000" b="1" u="sng" dirty="0" smtClean="0">
                <a:solidFill>
                  <a:srgbClr val="FF0000"/>
                </a:solidFill>
                <a:latin typeface="Times New Roman"/>
                <a:ea typeface="Times New Roman"/>
              </a:rPr>
              <a:t>Câu 2</a:t>
            </a:r>
            <a:r>
              <a:rPr lang="nl-NL" sz="2000" b="1" dirty="0" smtClean="0">
                <a:solidFill>
                  <a:srgbClr val="FF0000"/>
                </a:solidFill>
                <a:latin typeface="Times New Roman"/>
                <a:ea typeface="Times New Roman"/>
              </a:rPr>
              <a:t>: Những phong tục, tập quán nào được người Việt được bảo tồn suốt thời Bắc thuộc và vẫn lưu giữ trong đời sống văn hoá hằng ngày của chúng ta ngày nay?</a:t>
            </a:r>
            <a:endParaRPr lang="en-US" sz="2000" b="1" dirty="0">
              <a:solidFill>
                <a:srgbClr val="000000"/>
              </a:solidFill>
              <a:latin typeface="Times New Roman"/>
              <a:ea typeface="Times New Roman"/>
            </a:endParaRPr>
          </a:p>
        </p:txBody>
      </p:sp>
      <p:sp>
        <p:nvSpPr>
          <p:cNvPr id="7" name="Rounded Rectangle 6"/>
          <p:cNvSpPr/>
          <p:nvPr/>
        </p:nvSpPr>
        <p:spPr>
          <a:xfrm>
            <a:off x="533400" y="3486150"/>
            <a:ext cx="8305800" cy="15049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b="1" dirty="0" smtClean="0">
                <a:solidFill>
                  <a:srgbClr val="000000"/>
                </a:solidFill>
                <a:latin typeface="Times New Roman"/>
                <a:ea typeface="Times New Roman"/>
              </a:rPr>
              <a:t>Những phong tục, tập quán được người Việt được bảo tồn suốt thời Bắc thuộc và vẫn lưu giữ trong đời sống văn hoá hằng ngày của chúng ta ngày nay: thờ cúng tổ tiên, nhuộm răng, ăn trầu, ăn mắm, làm bánh chưng bánh giày. </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209550"/>
            <a:ext cx="3505200" cy="521970"/>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ctr" fontAlgn="auto">
              <a:spcBef>
                <a:spcPts val="0"/>
              </a:spcBef>
              <a:spcAft>
                <a:spcPts val="0"/>
              </a:spcAft>
              <a:defRPr/>
            </a:pPr>
            <a:r>
              <a:rPr lang="fr-FR" sz="2800" b="1" u="sng" dirty="0" smtClean="0">
                <a:solidFill>
                  <a:srgbClr val="FF0000"/>
                </a:solidFill>
                <a:latin typeface="Times New Roman" pitchFamily="18" charset="0"/>
                <a:cs typeface="Times New Roman" pitchFamily="18" charset="0"/>
              </a:rPr>
              <a:t>VẬN DỤNG</a:t>
            </a:r>
            <a:endParaRPr lang="vi-VN" sz="2800" dirty="0">
              <a:solidFill>
                <a:srgbClr val="FF0000"/>
              </a:solidFill>
              <a:latin typeface="Times New Roman" pitchFamily="18" charset="0"/>
              <a:cs typeface="Times New Roman" pitchFamily="18" charset="0"/>
            </a:endParaRPr>
          </a:p>
        </p:txBody>
      </p:sp>
      <p:sp>
        <p:nvSpPr>
          <p:cNvPr id="3" name="Cloud Callout 2"/>
          <p:cNvSpPr/>
          <p:nvPr/>
        </p:nvSpPr>
        <p:spPr>
          <a:xfrm>
            <a:off x="609600" y="1047750"/>
            <a:ext cx="8229600" cy="28194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smtClean="0">
                <a:solidFill>
                  <a:srgbClr val="FF0000"/>
                </a:solidFill>
                <a:latin typeface="Times New Roman" pitchFamily="18" charset="0"/>
                <a:cs typeface="Times New Roman" pitchFamily="18" charset="0"/>
              </a:rPr>
              <a:t>Theo em, tiếng nói có vai trò như thế nào trong việc giữ gìn và phát huy bản sắc dân tộc? Em có suy nghĩ gì về hiện tượng nhiều học sinh “pha” tiếng nước ngoài vào tiếng Việt khi giao tiếp?</a:t>
            </a:r>
            <a:endParaRPr lang="en-US" sz="2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188882"/>
          <a:ext cx="8610600" cy="4603338"/>
        </p:xfrm>
        <a:graphic>
          <a:graphicData uri="http://schemas.openxmlformats.org/drawingml/2006/table">
            <a:tbl>
              <a:tblPr/>
              <a:tblGrid>
                <a:gridCol w="8610600"/>
              </a:tblGrid>
              <a:tr h="339849">
                <a:tc>
                  <a:txBody>
                    <a:bodyPr/>
                    <a:lstStyle/>
                    <a:p>
                      <a:pPr algn="ctr">
                        <a:lnSpc>
                          <a:spcPct val="115000"/>
                        </a:lnSpc>
                        <a:spcBef>
                          <a:spcPts val="900"/>
                        </a:spcBef>
                        <a:spcAft>
                          <a:spcPts val="600"/>
                        </a:spcAft>
                      </a:pPr>
                      <a:r>
                        <a:rPr lang="nl-NL" sz="2000" b="1" dirty="0" smtClean="0">
                          <a:solidFill>
                            <a:srgbClr val="FF0000"/>
                          </a:solidFill>
                          <a:latin typeface="Times New Roman"/>
                          <a:ea typeface="SimSun"/>
                        </a:rPr>
                        <a:t>DỰ </a:t>
                      </a:r>
                      <a:r>
                        <a:rPr lang="nl-NL" sz="2000" b="1" dirty="0">
                          <a:solidFill>
                            <a:srgbClr val="FF0000"/>
                          </a:solidFill>
                          <a:latin typeface="Times New Roman"/>
                          <a:ea typeface="SimSun"/>
                        </a:rPr>
                        <a:t>KIẾN SẢN PHẨM</a:t>
                      </a:r>
                      <a:endParaRPr lang="en-US" sz="2000" dirty="0">
                        <a:solidFill>
                          <a:srgbClr val="000000"/>
                        </a:solidFill>
                        <a:latin typeface="Times New Roman"/>
                        <a:ea typeface="SimSun"/>
                      </a:endParaRP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7794">
                <a:tc>
                  <a:txBody>
                    <a:bodyPr/>
                    <a:lstStyle/>
                    <a:p>
                      <a:pPr algn="just">
                        <a:lnSpc>
                          <a:spcPct val="100000"/>
                        </a:lnSpc>
                        <a:spcAft>
                          <a:spcPts val="0"/>
                        </a:spcAft>
                      </a:pPr>
                      <a:r>
                        <a:rPr lang="nl-NL" sz="2000" b="1" dirty="0">
                          <a:solidFill>
                            <a:srgbClr val="FF0000"/>
                          </a:solidFill>
                          <a:latin typeface="Times New Roman"/>
                          <a:ea typeface="Times New Roman"/>
                        </a:rPr>
                        <a:t>Theo em, tiếng nói có vai trò như thế nào trong việc giữ gìn và phát huy bản sắc dân tộc? Em có suy nghĩ gì về hiện tượng nhiều học sinh “pha” tiếng nước ngoài vào tiếng Việt khi giao tiếp? </a:t>
                      </a:r>
                      <a:endParaRPr lang="en-US" sz="2000" b="1" dirty="0">
                        <a:solidFill>
                          <a:srgbClr val="000000"/>
                        </a:solidFill>
                        <a:latin typeface="Times New Roman"/>
                        <a:ea typeface="Times New Roman"/>
                      </a:endParaRP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5024">
                <a:tc>
                  <a:txBody>
                    <a:bodyPr/>
                    <a:lstStyle/>
                    <a:p>
                      <a:pPr algn="just">
                        <a:lnSpc>
                          <a:spcPct val="100000"/>
                        </a:lnSpc>
                        <a:spcAft>
                          <a:spcPts val="0"/>
                        </a:spcAft>
                      </a:pPr>
                      <a:endParaRPr lang="nl-NL" sz="1800" dirty="0" smtClean="0">
                        <a:solidFill>
                          <a:srgbClr val="000000"/>
                        </a:solidFill>
                        <a:latin typeface="Times New Roman"/>
                        <a:ea typeface="Times New Roman"/>
                      </a:endParaRPr>
                    </a:p>
                    <a:p>
                      <a:pPr algn="just">
                        <a:lnSpc>
                          <a:spcPct val="100000"/>
                        </a:lnSpc>
                        <a:spcAft>
                          <a:spcPts val="0"/>
                        </a:spcAft>
                      </a:pPr>
                      <a:r>
                        <a:rPr lang="nl-NL" sz="1800" dirty="0" smtClean="0">
                          <a:solidFill>
                            <a:srgbClr val="000000"/>
                          </a:solidFill>
                          <a:latin typeface="Times New Roman"/>
                          <a:ea typeface="Times New Roman"/>
                        </a:rPr>
                        <a:t>-</a:t>
                      </a:r>
                      <a:r>
                        <a:rPr lang="nl-NL" sz="1800" baseline="0" dirty="0" smtClean="0">
                          <a:solidFill>
                            <a:srgbClr val="000000"/>
                          </a:solidFill>
                          <a:latin typeface="Times New Roman"/>
                          <a:ea typeface="Times New Roman"/>
                        </a:rPr>
                        <a:t> </a:t>
                      </a:r>
                      <a:r>
                        <a:rPr lang="nl-NL" sz="1800" dirty="0" smtClean="0">
                          <a:solidFill>
                            <a:srgbClr val="000000"/>
                          </a:solidFill>
                          <a:latin typeface="Times New Roman"/>
                          <a:ea typeface="Times New Roman"/>
                        </a:rPr>
                        <a:t> </a:t>
                      </a:r>
                      <a:r>
                        <a:rPr lang="nl-NL" sz="1800" b="1" dirty="0">
                          <a:solidFill>
                            <a:srgbClr val="000000"/>
                          </a:solidFill>
                          <a:latin typeface="Times New Roman"/>
                          <a:ea typeface="Times New Roman"/>
                        </a:rPr>
                        <a:t>Tiếng nói, chữ viết tiếng Việt có nguồn gốc bản địa, được cha ông ta sáng tạo, gìn giữ, cải tiến trong hành trình tạo dựng cuộc sống, phát triển cộng đồng xã hội. Trải qua các triều đại lịch sử, qua những giai đoạn phát triển, tiếng Việt đã trở thành hồn cốt của dân tộc, có sức sống lâu bền trong tâm hồn, lối sống, tư duy của con người Việt Nam.</a:t>
                      </a:r>
                      <a:endParaRPr lang="en-US" sz="1800" b="1" dirty="0">
                        <a:solidFill>
                          <a:srgbClr val="000000"/>
                        </a:solidFill>
                        <a:latin typeface="Times New Roman"/>
                        <a:ea typeface="Times New Roman"/>
                      </a:endParaRPr>
                    </a:p>
                    <a:p>
                      <a:pPr algn="just">
                        <a:lnSpc>
                          <a:spcPct val="100000"/>
                        </a:lnSpc>
                        <a:spcAft>
                          <a:spcPts val="0"/>
                        </a:spcAft>
                      </a:pPr>
                      <a:r>
                        <a:rPr lang="nl-NL" sz="1800" b="1" dirty="0" smtClean="0">
                          <a:solidFill>
                            <a:srgbClr val="000000"/>
                          </a:solidFill>
                          <a:latin typeface="Times New Roman"/>
                          <a:ea typeface="Times New Roman"/>
                        </a:rPr>
                        <a:t>-</a:t>
                      </a:r>
                      <a:r>
                        <a:rPr lang="nl-NL" sz="1800" b="1" baseline="0" dirty="0" smtClean="0">
                          <a:solidFill>
                            <a:srgbClr val="000000"/>
                          </a:solidFill>
                          <a:latin typeface="Times New Roman"/>
                          <a:ea typeface="Times New Roman"/>
                        </a:rPr>
                        <a:t> </a:t>
                      </a:r>
                      <a:r>
                        <a:rPr lang="nl-NL" sz="1800" b="1" dirty="0" smtClean="0">
                          <a:solidFill>
                            <a:srgbClr val="000000"/>
                          </a:solidFill>
                          <a:latin typeface="Times New Roman"/>
                          <a:ea typeface="Times New Roman"/>
                        </a:rPr>
                        <a:t> </a:t>
                      </a:r>
                      <a:r>
                        <a:rPr lang="nl-NL" sz="1800" b="1" dirty="0">
                          <a:solidFill>
                            <a:srgbClr val="000000"/>
                          </a:solidFill>
                          <a:latin typeface="Times New Roman"/>
                          <a:ea typeface="Times New Roman"/>
                        </a:rPr>
                        <a:t>Không đồng tình với hiện tượng các bạn trẻ lạm dụng việc sử dụng tiếng nước ngoài vào tiếng Việt khi giao tiếp. Tuy việc sử dụng tiếng lóng cũng có tác dụng nhất định đối với giới trẻ như: khả năng truyền đạt thông tin nhanh, tiết kiệm thời gian (chủ yếu dùng ký hiệu, viết tắt), có những yếu tố sáng tạo…làm cho hoạt động giao tiếp cũng phong phú hơn nhưng việc lạm dụng sử dụng quá đà sẽ đánh mất đi bản sắc dân tộc, mất đi sự trong sáng của tiếng Việt. </a:t>
                      </a:r>
                      <a:endParaRPr lang="en-US" sz="1800" b="1" dirty="0">
                        <a:solidFill>
                          <a:srgbClr val="000000"/>
                        </a:solidFill>
                        <a:latin typeface="Times New Roman"/>
                        <a:ea typeface="Times New Roman"/>
                      </a:endParaRP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514600" y="209550"/>
          <a:ext cx="4343400" cy="731520"/>
        </p:xfrm>
        <a:graphic>
          <a:graphicData uri="http://schemas.openxmlformats.org/drawingml/2006/table">
            <a:tbl>
              <a:tblPr firstRow="1" bandRow="1">
                <a:tableStyleId>{5C22544A-7EE6-4342-B048-85BDC9FD1C3A}</a:tableStyleId>
              </a:tblPr>
              <a:tblGrid>
                <a:gridCol w="4343400"/>
              </a:tblGrid>
              <a:tr h="609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rgbClr val="7030A0"/>
                          </a:solidFill>
                          <a:latin typeface="Times New Roman" pitchFamily="18" charset="0"/>
                          <a:ea typeface="+mn-ea"/>
                          <a:cs typeface="Times New Roman" pitchFamily="18" charset="0"/>
                        </a:rPr>
                        <a:t>TÀI LIỆU THAM KHẢO</a:t>
                      </a:r>
                    </a:p>
                    <a:p>
                      <a:endParaRPr lang="en-US" dirty="0"/>
                    </a:p>
                  </a:txBody>
                  <a:tcPr>
                    <a:solidFill>
                      <a:srgbClr val="FFC000"/>
                    </a:solidFill>
                  </a:tcPr>
                </a:tc>
              </a:tr>
            </a:tbl>
          </a:graphicData>
        </a:graphic>
      </p:graphicFrame>
      <p:graphicFrame>
        <p:nvGraphicFramePr>
          <p:cNvPr id="3" name="Table 2"/>
          <p:cNvGraphicFramePr>
            <a:graphicFrameLocks noGrp="1"/>
          </p:cNvGraphicFramePr>
          <p:nvPr/>
        </p:nvGraphicFramePr>
        <p:xfrm>
          <a:off x="762000" y="1047750"/>
          <a:ext cx="7543800" cy="3749040"/>
        </p:xfrm>
        <a:graphic>
          <a:graphicData uri="http://schemas.openxmlformats.org/drawingml/2006/table">
            <a:tbl>
              <a:tblPr firstRow="1" bandRow="1">
                <a:tableStyleId>{5C22544A-7EE6-4342-B048-85BDC9FD1C3A}</a:tableStyleId>
              </a:tblPr>
              <a:tblGrid>
                <a:gridCol w="7543800"/>
              </a:tblGrid>
              <a:tr h="36576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2000" b="1" kern="1200" dirty="0" smtClean="0">
                        <a:solidFill>
                          <a:srgbClr val="0000CC"/>
                        </a:solidFill>
                        <a:latin typeface="Times New Roman" pitchFamily="18" charset="0"/>
                        <a:ea typeface="+mn-ea"/>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2000" b="1" i="1" kern="1200" dirty="0" smtClean="0">
                          <a:solidFill>
                            <a:srgbClr val="0000CC"/>
                          </a:solidFill>
                          <a:latin typeface="Times New Roman" pitchFamily="18" charset="0"/>
                          <a:ea typeface="+mn-ea"/>
                          <a:cs typeface="Times New Roman" pitchFamily="18" charset="0"/>
                        </a:rPr>
                        <a:t>“</a:t>
                      </a:r>
                      <a:r>
                        <a:rPr lang="en-US" sz="2000" b="1" i="1" kern="1200" dirty="0" err="1" smtClean="0">
                          <a:solidFill>
                            <a:srgbClr val="0000CC"/>
                          </a:solidFill>
                          <a:latin typeface="Times New Roman" pitchFamily="18" charset="0"/>
                          <a:ea typeface="+mn-ea"/>
                          <a:cs typeface="Times New Roman" pitchFamily="18" charset="0"/>
                        </a:rPr>
                        <a:t>Nền</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văn</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hoá</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làng</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xã</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mới</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là</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nền</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tảng</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của</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tâm</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thức</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Việt</a:t>
                      </a:r>
                      <a:r>
                        <a:rPr lang="en-US" sz="2000" b="1" i="1" kern="1200" dirty="0" smtClean="0">
                          <a:solidFill>
                            <a:srgbClr val="0000CC"/>
                          </a:solidFill>
                          <a:latin typeface="Times New Roman" pitchFamily="18" charset="0"/>
                          <a:ea typeface="+mn-ea"/>
                          <a:cs typeface="Times New Roman" pitchFamily="18" charset="0"/>
                        </a:rPr>
                        <a:t> Nam, </a:t>
                      </a:r>
                      <a:r>
                        <a:rPr lang="en-US" sz="2000" b="1" i="1" kern="1200" dirty="0" err="1" smtClean="0">
                          <a:solidFill>
                            <a:srgbClr val="0000CC"/>
                          </a:solidFill>
                          <a:latin typeface="Times New Roman" pitchFamily="18" charset="0"/>
                          <a:ea typeface="+mn-ea"/>
                          <a:cs typeface="Times New Roman" pitchFamily="18" charset="0"/>
                        </a:rPr>
                        <a:t>không</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phải</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Nho</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giáo</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Người</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Việt</a:t>
                      </a:r>
                      <a:r>
                        <a:rPr lang="en-US" sz="2000" b="1" i="1" kern="1200" dirty="0" smtClean="0">
                          <a:solidFill>
                            <a:srgbClr val="0000CC"/>
                          </a:solidFill>
                          <a:latin typeface="Times New Roman" pitchFamily="18" charset="0"/>
                          <a:ea typeface="+mn-ea"/>
                          <a:cs typeface="Times New Roman" pitchFamily="18" charset="0"/>
                        </a:rPr>
                        <a:t> Nam </a:t>
                      </a:r>
                      <a:r>
                        <a:rPr lang="en-US" sz="2000" b="1" i="1" kern="1200" dirty="0" err="1" smtClean="0">
                          <a:solidFill>
                            <a:srgbClr val="0000CC"/>
                          </a:solidFill>
                          <a:latin typeface="Times New Roman" pitchFamily="18" charset="0"/>
                          <a:ea typeface="+mn-ea"/>
                          <a:cs typeface="Times New Roman" pitchFamily="18" charset="0"/>
                        </a:rPr>
                        <a:t>đã</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tiếp</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thu</a:t>
                      </a:r>
                      <a:r>
                        <a:rPr lang="en-US" sz="2000" b="1" i="1" kern="1200" dirty="0" smtClean="0">
                          <a:solidFill>
                            <a:srgbClr val="0000CC"/>
                          </a:solidFill>
                          <a:latin typeface="Times New Roman" pitchFamily="18" charset="0"/>
                          <a:ea typeface="+mn-ea"/>
                          <a:cs typeface="Times New Roman" pitchFamily="18" charset="0"/>
                        </a:rPr>
                        <a:t> ca </a:t>
                      </a:r>
                      <a:r>
                        <a:rPr lang="en-US" sz="2000" b="1" i="1" kern="1200" dirty="0" err="1" smtClean="0">
                          <a:solidFill>
                            <a:srgbClr val="0000CC"/>
                          </a:solidFill>
                          <a:latin typeface="Times New Roman" pitchFamily="18" charset="0"/>
                          <a:ea typeface="+mn-ea"/>
                          <a:cs typeface="Times New Roman" pitchFamily="18" charset="0"/>
                        </a:rPr>
                        <a:t>dao</a:t>
                      </a:r>
                      <a:r>
                        <a:rPr lang="en-US" sz="2000" b="1" i="1" kern="1200" dirty="0" smtClean="0">
                          <a:solidFill>
                            <a:srgbClr val="0000CC"/>
                          </a:solidFill>
                          <a:latin typeface="Times New Roman" pitchFamily="18" charset="0"/>
                          <a:ea typeface="+mn-ea"/>
                          <a:cs typeface="Times New Roman" pitchFamily="18" charset="0"/>
                        </a:rPr>
                        <a:t> qua </a:t>
                      </a:r>
                      <a:r>
                        <a:rPr lang="en-US" sz="2000" b="1" i="1" kern="1200" dirty="0" err="1" smtClean="0">
                          <a:solidFill>
                            <a:srgbClr val="0000CC"/>
                          </a:solidFill>
                          <a:latin typeface="Times New Roman" pitchFamily="18" charset="0"/>
                          <a:ea typeface="+mn-ea"/>
                          <a:cs typeface="Times New Roman" pitchFamily="18" charset="0"/>
                        </a:rPr>
                        <a:t>lời</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ru</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từ</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khi</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còn</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bé</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đã</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hát</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đồng</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dao</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ngâm</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vè</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nghe</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các</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chuyện</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kể</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về</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các</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thần</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tích</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về</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tổ</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tiên</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trước</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khi</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học</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Kinh</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Thi</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tham</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dự</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vào</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sinh</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hoạt</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hội</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lành</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tế</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lễ</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trước</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khi</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biết</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đến</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Kinh</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Lễ</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đã</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hiểu</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các</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quy</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tắc</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ứng</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xử</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đối</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xử</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với</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người</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trên</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kẻ</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dưới</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trước</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khi</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học</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Kinh</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Xuân</a:t>
                      </a:r>
                      <a:r>
                        <a:rPr lang="en-US" sz="2000" b="1" i="1" kern="1200" dirty="0" smtClean="0">
                          <a:solidFill>
                            <a:srgbClr val="0000CC"/>
                          </a:solidFill>
                          <a:latin typeface="Times New Roman" pitchFamily="18" charset="0"/>
                          <a:ea typeface="+mn-ea"/>
                          <a:cs typeface="Times New Roman" pitchFamily="18" charset="0"/>
                        </a:rPr>
                        <a:t> Thu. </a:t>
                      </a:r>
                      <a:r>
                        <a:rPr lang="en-US" sz="2000" b="1" i="1" kern="1200" dirty="0" err="1" smtClean="0">
                          <a:solidFill>
                            <a:srgbClr val="0000CC"/>
                          </a:solidFill>
                          <a:latin typeface="Times New Roman" pitchFamily="18" charset="0"/>
                          <a:ea typeface="+mn-ea"/>
                          <a:cs typeface="Times New Roman" pitchFamily="18" charset="0"/>
                        </a:rPr>
                        <a:t>Họ</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học</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sách</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Nho</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chỉ</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để</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đi</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thi</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làm</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quan</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nếu</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đỗ</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và</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dù</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làm</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quan</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họ</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vẫn</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nhớ</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rằng</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Quan</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nhất</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thời</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dân</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vạn</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đại</a:t>
                      </a:r>
                      <a:r>
                        <a:rPr lang="en-US" sz="2000" b="1" i="1" kern="1200" dirty="0" smtClean="0">
                          <a:solidFill>
                            <a:srgbClr val="0000CC"/>
                          </a:solidFill>
                          <a:latin typeface="Times New Roman" pitchFamily="18" charset="0"/>
                          <a:ea typeface="+mn-ea"/>
                          <a:cs typeface="Times New Roman" pitchFamily="18" charset="0"/>
                        </a:rPr>
                        <a:t>”, do </a:t>
                      </a:r>
                      <a:r>
                        <a:rPr lang="en-US" sz="2000" b="1" i="1" kern="1200" dirty="0" err="1" smtClean="0">
                          <a:solidFill>
                            <a:srgbClr val="0000CC"/>
                          </a:solidFill>
                          <a:latin typeface="Times New Roman" pitchFamily="18" charset="0"/>
                          <a:ea typeface="+mn-ea"/>
                          <a:cs typeface="Times New Roman" pitchFamily="18" charset="0"/>
                        </a:rPr>
                        <a:t>đó</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không</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đi</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ngược</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lại</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các</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thể</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chế</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của</a:t>
                      </a:r>
                      <a:r>
                        <a:rPr lang="en-US" sz="2000" b="1" i="1" kern="1200" dirty="0" smtClean="0">
                          <a:solidFill>
                            <a:srgbClr val="0000CC"/>
                          </a:solidFill>
                          <a:latin typeface="Times New Roman" pitchFamily="18" charset="0"/>
                          <a:ea typeface="+mn-ea"/>
                          <a:cs typeface="Times New Roman" pitchFamily="18" charset="0"/>
                        </a:rPr>
                        <a:t> </a:t>
                      </a:r>
                      <a:r>
                        <a:rPr lang="en-US" sz="2000" b="1" i="1" kern="1200" dirty="0" err="1" smtClean="0">
                          <a:solidFill>
                            <a:srgbClr val="0000CC"/>
                          </a:solidFill>
                          <a:latin typeface="Times New Roman" pitchFamily="18" charset="0"/>
                          <a:ea typeface="+mn-ea"/>
                          <a:cs typeface="Times New Roman" pitchFamily="18" charset="0"/>
                        </a:rPr>
                        <a:t>làng</a:t>
                      </a:r>
                      <a:r>
                        <a:rPr lang="en-US" sz="2000" b="1" i="1" kern="1200" dirty="0" smtClean="0">
                          <a:solidFill>
                            <a:srgbClr val="0000CC"/>
                          </a:solidFill>
                          <a:latin typeface="Times New Roman" pitchFamily="18" charset="0"/>
                          <a:ea typeface="+mn-ea"/>
                          <a:cs typeface="Times New Roman" pitchFamily="18" charset="0"/>
                        </a:rPr>
                        <a:t>”.</a:t>
                      </a:r>
                      <a:r>
                        <a:rPr lang="en-US" sz="2000" b="1" i="1" kern="1200" dirty="0" smtClean="0">
                          <a:solidFill>
                            <a:srgbClr val="FF0000"/>
                          </a:solidFill>
                          <a:latin typeface="Times New Roman" pitchFamily="18" charset="0"/>
                          <a:ea typeface="+mn-ea"/>
                          <a:cs typeface="Times New Roman" pitchFamily="18" charset="0"/>
                        </a:rPr>
                        <a:t> </a:t>
                      </a:r>
                      <a:r>
                        <a:rPr lang="en-US" sz="2000" b="1" kern="1200" dirty="0" smtClean="0">
                          <a:solidFill>
                            <a:srgbClr val="FF0000"/>
                          </a:solidFill>
                          <a:latin typeface="Times New Roman" pitchFamily="18" charset="0"/>
                          <a:ea typeface="+mn-ea"/>
                          <a:cs typeface="Times New Roman" pitchFamily="18" charset="0"/>
                        </a:rPr>
                        <a:t>(</a:t>
                      </a:r>
                      <a:r>
                        <a:rPr lang="en-US" sz="2000" b="1" u="sng" kern="1200" dirty="0" err="1" smtClean="0">
                          <a:solidFill>
                            <a:srgbClr val="FF3300"/>
                          </a:solidFill>
                          <a:latin typeface="Times New Roman" pitchFamily="18" charset="0"/>
                          <a:ea typeface="+mn-ea"/>
                          <a:cs typeface="Times New Roman" pitchFamily="18" charset="0"/>
                        </a:rPr>
                        <a:t>Phan</a:t>
                      </a:r>
                      <a:r>
                        <a:rPr lang="en-US" sz="2000" b="1" u="sng" kern="1200" dirty="0" smtClean="0">
                          <a:solidFill>
                            <a:srgbClr val="FF3300"/>
                          </a:solidFill>
                          <a:latin typeface="Times New Roman" pitchFamily="18" charset="0"/>
                          <a:ea typeface="+mn-ea"/>
                          <a:cs typeface="Times New Roman" pitchFamily="18" charset="0"/>
                        </a:rPr>
                        <a:t> </a:t>
                      </a:r>
                      <a:r>
                        <a:rPr lang="en-US" sz="2000" b="1" u="sng" kern="1200" dirty="0" err="1" smtClean="0">
                          <a:solidFill>
                            <a:srgbClr val="FF3300"/>
                          </a:solidFill>
                          <a:latin typeface="Times New Roman" pitchFamily="18" charset="0"/>
                          <a:ea typeface="+mn-ea"/>
                          <a:cs typeface="Times New Roman" pitchFamily="18" charset="0"/>
                        </a:rPr>
                        <a:t>Ngọc</a:t>
                      </a:r>
                      <a:r>
                        <a:rPr lang="en-US" sz="2000" b="1" u="sng" kern="1200" dirty="0" smtClean="0">
                          <a:solidFill>
                            <a:srgbClr val="FF3300"/>
                          </a:solidFill>
                          <a:latin typeface="Times New Roman" pitchFamily="18" charset="0"/>
                          <a:ea typeface="+mn-ea"/>
                          <a:cs typeface="Times New Roman" pitchFamily="18" charset="0"/>
                        </a:rPr>
                        <a:t>, </a:t>
                      </a:r>
                      <a:r>
                        <a:rPr lang="en-US" sz="2000" b="1" i="1" u="sng" kern="1200" dirty="0" err="1" smtClean="0">
                          <a:solidFill>
                            <a:srgbClr val="FF3300"/>
                          </a:solidFill>
                          <a:latin typeface="Times New Roman" pitchFamily="18" charset="0"/>
                          <a:ea typeface="+mn-ea"/>
                          <a:cs typeface="Times New Roman" pitchFamily="18" charset="0"/>
                        </a:rPr>
                        <a:t>Bản</a:t>
                      </a:r>
                      <a:r>
                        <a:rPr lang="en-US" sz="2000" b="1" i="1" u="sng" kern="1200" dirty="0" smtClean="0">
                          <a:solidFill>
                            <a:srgbClr val="FF3300"/>
                          </a:solidFill>
                          <a:latin typeface="Times New Roman" pitchFamily="18" charset="0"/>
                          <a:ea typeface="+mn-ea"/>
                          <a:cs typeface="Times New Roman" pitchFamily="18" charset="0"/>
                        </a:rPr>
                        <a:t> </a:t>
                      </a:r>
                      <a:r>
                        <a:rPr lang="en-US" sz="2000" b="1" i="1" u="sng" kern="1200" dirty="0" err="1" smtClean="0">
                          <a:solidFill>
                            <a:srgbClr val="FF3300"/>
                          </a:solidFill>
                          <a:latin typeface="Times New Roman" pitchFamily="18" charset="0"/>
                          <a:ea typeface="+mn-ea"/>
                          <a:cs typeface="Times New Roman" pitchFamily="18" charset="0"/>
                        </a:rPr>
                        <a:t>sắc</a:t>
                      </a:r>
                      <a:r>
                        <a:rPr lang="en-US" sz="2000" b="1" i="1" u="sng" kern="1200" dirty="0" smtClean="0">
                          <a:solidFill>
                            <a:srgbClr val="FF3300"/>
                          </a:solidFill>
                          <a:latin typeface="Times New Roman" pitchFamily="18" charset="0"/>
                          <a:ea typeface="+mn-ea"/>
                          <a:cs typeface="Times New Roman" pitchFamily="18" charset="0"/>
                        </a:rPr>
                        <a:t> </a:t>
                      </a:r>
                      <a:r>
                        <a:rPr lang="en-US" sz="2000" b="1" i="1" u="sng" kern="1200" dirty="0" err="1" smtClean="0">
                          <a:solidFill>
                            <a:srgbClr val="FF3300"/>
                          </a:solidFill>
                          <a:latin typeface="Times New Roman" pitchFamily="18" charset="0"/>
                          <a:ea typeface="+mn-ea"/>
                          <a:cs typeface="Times New Roman" pitchFamily="18" charset="0"/>
                        </a:rPr>
                        <a:t>văn</a:t>
                      </a:r>
                      <a:r>
                        <a:rPr lang="en-US" sz="2000" b="1" i="1" u="sng" kern="1200" dirty="0" smtClean="0">
                          <a:solidFill>
                            <a:srgbClr val="FF3300"/>
                          </a:solidFill>
                          <a:latin typeface="Times New Roman" pitchFamily="18" charset="0"/>
                          <a:ea typeface="+mn-ea"/>
                          <a:cs typeface="Times New Roman" pitchFamily="18" charset="0"/>
                        </a:rPr>
                        <a:t> </a:t>
                      </a:r>
                      <a:r>
                        <a:rPr lang="en-US" sz="2000" b="1" i="1" u="sng" kern="1200" dirty="0" err="1" smtClean="0">
                          <a:solidFill>
                            <a:srgbClr val="FF3300"/>
                          </a:solidFill>
                          <a:latin typeface="Times New Roman" pitchFamily="18" charset="0"/>
                          <a:ea typeface="+mn-ea"/>
                          <a:cs typeface="Times New Roman" pitchFamily="18" charset="0"/>
                        </a:rPr>
                        <a:t>hoá</a:t>
                      </a:r>
                      <a:r>
                        <a:rPr lang="en-US" sz="2000" b="1" i="1" u="sng" kern="1200" dirty="0" smtClean="0">
                          <a:solidFill>
                            <a:srgbClr val="FF3300"/>
                          </a:solidFill>
                          <a:latin typeface="Times New Roman" pitchFamily="18" charset="0"/>
                          <a:ea typeface="+mn-ea"/>
                          <a:cs typeface="Times New Roman" pitchFamily="18" charset="0"/>
                        </a:rPr>
                        <a:t> </a:t>
                      </a:r>
                      <a:r>
                        <a:rPr lang="en-US" sz="2000" b="1" i="1" u="sng" kern="1200" dirty="0" err="1" smtClean="0">
                          <a:solidFill>
                            <a:srgbClr val="FF3300"/>
                          </a:solidFill>
                          <a:latin typeface="Times New Roman" pitchFamily="18" charset="0"/>
                          <a:ea typeface="+mn-ea"/>
                          <a:cs typeface="Times New Roman" pitchFamily="18" charset="0"/>
                        </a:rPr>
                        <a:t>Việt</a:t>
                      </a:r>
                      <a:r>
                        <a:rPr lang="en-US" sz="2000" b="1" i="1" u="sng" kern="1200" dirty="0" smtClean="0">
                          <a:solidFill>
                            <a:srgbClr val="FF3300"/>
                          </a:solidFill>
                          <a:latin typeface="Times New Roman" pitchFamily="18" charset="0"/>
                          <a:ea typeface="+mn-ea"/>
                          <a:cs typeface="Times New Roman" pitchFamily="18" charset="0"/>
                        </a:rPr>
                        <a:t> Nam,</a:t>
                      </a:r>
                      <a:r>
                        <a:rPr lang="en-US" sz="2000" b="1" u="sng" kern="1200" dirty="0" smtClean="0">
                          <a:solidFill>
                            <a:srgbClr val="FF3300"/>
                          </a:solidFill>
                          <a:latin typeface="Times New Roman" pitchFamily="18" charset="0"/>
                          <a:ea typeface="+mn-ea"/>
                          <a:cs typeface="Times New Roman" pitchFamily="18" charset="0"/>
                        </a:rPr>
                        <a:t> NXB </a:t>
                      </a:r>
                      <a:r>
                        <a:rPr lang="en-US" sz="2000" b="1" u="sng" kern="1200" dirty="0" err="1" smtClean="0">
                          <a:solidFill>
                            <a:srgbClr val="FF3300"/>
                          </a:solidFill>
                          <a:latin typeface="Times New Roman" pitchFamily="18" charset="0"/>
                          <a:ea typeface="+mn-ea"/>
                          <a:cs typeface="Times New Roman" pitchFamily="18" charset="0"/>
                        </a:rPr>
                        <a:t>Văn</a:t>
                      </a:r>
                      <a:r>
                        <a:rPr lang="en-US" sz="2000" b="1" u="sng" kern="1200" dirty="0" smtClean="0">
                          <a:solidFill>
                            <a:srgbClr val="FF3300"/>
                          </a:solidFill>
                          <a:latin typeface="Times New Roman" pitchFamily="18" charset="0"/>
                          <a:ea typeface="+mn-ea"/>
                          <a:cs typeface="Times New Roman" pitchFamily="18" charset="0"/>
                        </a:rPr>
                        <a:t> </a:t>
                      </a:r>
                      <a:r>
                        <a:rPr lang="en-US" sz="2000" b="1" u="sng" kern="1200" dirty="0" err="1" smtClean="0">
                          <a:solidFill>
                            <a:srgbClr val="FF3300"/>
                          </a:solidFill>
                          <a:latin typeface="Times New Roman" pitchFamily="18" charset="0"/>
                          <a:ea typeface="+mn-ea"/>
                          <a:cs typeface="Times New Roman" pitchFamily="18" charset="0"/>
                        </a:rPr>
                        <a:t>hoá</a:t>
                      </a:r>
                      <a:r>
                        <a:rPr lang="en-US" sz="2000" b="1" u="sng" kern="1200" dirty="0" smtClean="0">
                          <a:solidFill>
                            <a:srgbClr val="FF3300"/>
                          </a:solidFill>
                          <a:latin typeface="Times New Roman" pitchFamily="18" charset="0"/>
                          <a:ea typeface="+mn-ea"/>
                          <a:cs typeface="Times New Roman" pitchFamily="18" charset="0"/>
                        </a:rPr>
                        <a:t> </a:t>
                      </a:r>
                      <a:r>
                        <a:rPr lang="en-US" sz="2000" b="1" u="sng" kern="1200" dirty="0" err="1" smtClean="0">
                          <a:solidFill>
                            <a:srgbClr val="FF3300"/>
                          </a:solidFill>
                          <a:latin typeface="Times New Roman" pitchFamily="18" charset="0"/>
                          <a:ea typeface="+mn-ea"/>
                          <a:cs typeface="Times New Roman" pitchFamily="18" charset="0"/>
                        </a:rPr>
                        <a:t>Thông</a:t>
                      </a:r>
                      <a:r>
                        <a:rPr lang="en-US" sz="2000" b="1" u="sng" kern="1200" dirty="0" smtClean="0">
                          <a:solidFill>
                            <a:srgbClr val="FF3300"/>
                          </a:solidFill>
                          <a:latin typeface="Times New Roman" pitchFamily="18" charset="0"/>
                          <a:ea typeface="+mn-ea"/>
                          <a:cs typeface="Times New Roman" pitchFamily="18" charset="0"/>
                        </a:rPr>
                        <a:t> tin, </a:t>
                      </a:r>
                      <a:r>
                        <a:rPr lang="en-US" sz="2000" b="1" u="sng" kern="1200" dirty="0" err="1" smtClean="0">
                          <a:solidFill>
                            <a:srgbClr val="FF3300"/>
                          </a:solidFill>
                          <a:latin typeface="Times New Roman" pitchFamily="18" charset="0"/>
                          <a:ea typeface="+mn-ea"/>
                          <a:cs typeface="Times New Roman" pitchFamily="18" charset="0"/>
                        </a:rPr>
                        <a:t>Hà</a:t>
                      </a:r>
                      <a:r>
                        <a:rPr lang="en-US" sz="2000" b="1" u="sng" kern="1200" dirty="0" smtClean="0">
                          <a:solidFill>
                            <a:srgbClr val="FF3300"/>
                          </a:solidFill>
                          <a:latin typeface="Times New Roman" pitchFamily="18" charset="0"/>
                          <a:ea typeface="+mn-ea"/>
                          <a:cs typeface="Times New Roman" pitchFamily="18" charset="0"/>
                        </a:rPr>
                        <a:t> </a:t>
                      </a:r>
                      <a:r>
                        <a:rPr lang="en-US" sz="2000" b="1" u="sng" kern="1200" dirty="0" err="1" smtClean="0">
                          <a:solidFill>
                            <a:srgbClr val="FF3300"/>
                          </a:solidFill>
                          <a:latin typeface="Times New Roman" pitchFamily="18" charset="0"/>
                          <a:ea typeface="+mn-ea"/>
                          <a:cs typeface="Times New Roman" pitchFamily="18" charset="0"/>
                        </a:rPr>
                        <a:t>Nội</a:t>
                      </a:r>
                      <a:r>
                        <a:rPr lang="en-US" sz="2000" b="1" u="sng" kern="1200" dirty="0" smtClean="0">
                          <a:solidFill>
                            <a:srgbClr val="FF3300"/>
                          </a:solidFill>
                          <a:latin typeface="Times New Roman" pitchFamily="18" charset="0"/>
                          <a:ea typeface="+mn-ea"/>
                          <a:cs typeface="Times New Roman" pitchFamily="18" charset="0"/>
                        </a:rPr>
                        <a:t>, 1998, tr.238).</a:t>
                      </a:r>
                    </a:p>
                    <a:p>
                      <a:pPr algn="just"/>
                      <a:endParaRPr lang="en-US" sz="2000" dirty="0">
                        <a:solidFill>
                          <a:srgbClr val="0000CC"/>
                        </a:solidFill>
                        <a:latin typeface="Times New Roman" pitchFamily="18" charset="0"/>
                        <a:cs typeface="Times New Roman" pitchFamily="18" charset="0"/>
                      </a:endParaRPr>
                    </a:p>
                  </a:txBody>
                  <a:tcPr>
                    <a:solidFill>
                      <a:srgbClr val="CCECFF"/>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4)">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47750"/>
            <a:ext cx="8001000" cy="1828799"/>
          </a:xfrm>
        </p:spPr>
        <p:txBody>
          <a:bodyPr>
            <a:normAutofit fontScale="90000"/>
          </a:bodyPr>
          <a:lstStyle/>
          <a:p>
            <a:pPr algn="ct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200" b="1" dirty="0" smtClean="0">
                <a:latin typeface="Times New Roman" pitchFamily="18" charset="0"/>
                <a:cs typeface="Times New Roman" pitchFamily="18" charset="0"/>
              </a:rPr>
              <a:t>HỌC KÌ 2     </a:t>
            </a:r>
            <a:r>
              <a:rPr lang="en-US" sz="2200" b="1" dirty="0" err="1" smtClean="0">
                <a:latin typeface="Times New Roman" pitchFamily="18" charset="0"/>
                <a:cs typeface="Times New Roman" pitchFamily="18" charset="0"/>
              </a:rPr>
              <a:t>Tiết</a:t>
            </a:r>
            <a:r>
              <a:rPr lang="en-US" sz="2200" b="1" dirty="0" smtClean="0">
                <a:latin typeface="Times New Roman" pitchFamily="18" charset="0"/>
                <a:cs typeface="Times New Roman" pitchFamily="18" charset="0"/>
              </a:rPr>
              <a:t> 37, 38 - </a:t>
            </a:r>
            <a:r>
              <a:rPr lang="en-US" sz="2200" b="1" u="sng" dirty="0" smtClean="0">
                <a:solidFill>
                  <a:srgbClr val="FF0000"/>
                </a:solidFill>
                <a:latin typeface="Times New Roman" pitchFamily="18" charset="0"/>
                <a:cs typeface="Times New Roman" pitchFamily="18" charset="0"/>
              </a:rPr>
              <a:t>BÀI 17</a:t>
            </a:r>
            <a:r>
              <a:rPr lang="en-US" sz="2200" b="1" dirty="0" smtClean="0">
                <a:solidFill>
                  <a:srgbClr val="FF0000"/>
                </a:solidFill>
                <a:latin typeface="Times New Roman" pitchFamily="18" charset="0"/>
                <a:cs typeface="Times New Roman" pitchFamily="18" charset="0"/>
              </a:rPr>
              <a:t>: ĐẤU TRANH BẢO TỒN  VÀ PHÁT TRIỂN VĂN HÓA DÂN TỘC THỜI BẮC THUỘC</a:t>
            </a:r>
            <a:br>
              <a:rPr lang="en-US" sz="2200" b="1" dirty="0" smtClean="0">
                <a:solidFill>
                  <a:srgbClr val="FF0000"/>
                </a:solidFill>
                <a:latin typeface="Times New Roman" pitchFamily="18" charset="0"/>
                <a:cs typeface="Times New Roman" pitchFamily="18" charset="0"/>
              </a:rPr>
            </a:br>
            <a:r>
              <a:rPr lang="en-US" sz="2200" b="1" dirty="0" smtClean="0">
                <a:solidFill>
                  <a:srgbClr val="FF0000"/>
                </a:solidFill>
                <a:latin typeface="Times New Roman" pitchFamily="18" charset="0"/>
                <a:cs typeface="Times New Roman" pitchFamily="18" charset="0"/>
              </a:rPr>
              <a:t>( 2 </a:t>
            </a:r>
            <a:r>
              <a:rPr lang="en-US" sz="2200" b="1" dirty="0" err="1" smtClean="0">
                <a:solidFill>
                  <a:srgbClr val="FF0000"/>
                </a:solidFill>
                <a:latin typeface="Times New Roman" pitchFamily="18" charset="0"/>
                <a:cs typeface="Times New Roman" pitchFamily="18" charset="0"/>
              </a:rPr>
              <a:t>Tiết</a:t>
            </a:r>
            <a:r>
              <a:rPr lang="en-US" sz="2200" b="1" dirty="0" smtClean="0">
                <a:solidFill>
                  <a:srgbClr val="FF0000"/>
                </a:solidFill>
                <a:latin typeface="Times New Roman" pitchFamily="18" charset="0"/>
                <a:cs typeface="Times New Roman" pitchFamily="18" charset="0"/>
              </a:rPr>
              <a:t>)</a:t>
            </a:r>
            <a:br>
              <a:rPr lang="en-US" sz="2200" b="1" dirty="0" smtClean="0">
                <a:solidFill>
                  <a:srgbClr val="FF0000"/>
                </a:solidFill>
                <a:latin typeface="Times New Roman" pitchFamily="18" charset="0"/>
                <a:cs typeface="Times New Roman" pitchFamily="18" charset="0"/>
              </a:rPr>
            </a:br>
            <a:r>
              <a:rPr lang="en-US" b="1" dirty="0" smtClean="0"/>
              <a:t/>
            </a:r>
            <a:br>
              <a:rPr lang="en-US" b="1" dirty="0" smtClean="0"/>
            </a:br>
            <a:endParaRPr lang="en-US" dirty="0"/>
          </a:p>
        </p:txBody>
      </p:sp>
      <p:sp>
        <p:nvSpPr>
          <p:cNvPr id="3" name="Content Placeholder 2"/>
          <p:cNvSpPr>
            <a:spLocks noGrp="1"/>
          </p:cNvSpPr>
          <p:nvPr>
            <p:ph idx="1"/>
          </p:nvPr>
        </p:nvSpPr>
        <p:spPr>
          <a:xfrm>
            <a:off x="457200" y="2114550"/>
            <a:ext cx="7924800" cy="1981200"/>
          </a:xfrm>
        </p:spPr>
        <p:txBody>
          <a:bodyPr>
            <a:normAutofit/>
          </a:bodyPr>
          <a:lstStyle/>
          <a:p>
            <a:pPr>
              <a:buNone/>
            </a:pPr>
            <a:r>
              <a:rPr lang="fr-FR" sz="2000" b="1" dirty="0" smtClean="0">
                <a:solidFill>
                  <a:srgbClr val="0000CC"/>
                </a:solidFill>
                <a:latin typeface="Times New Roman" pitchFamily="18" charset="0"/>
                <a:cs typeface="Times New Roman" pitchFamily="18" charset="0"/>
              </a:rPr>
              <a:t>I/. </a:t>
            </a:r>
            <a:r>
              <a:rPr lang="fr-FR" sz="2000" b="1" u="sng" dirty="0" smtClean="0">
                <a:solidFill>
                  <a:srgbClr val="0000CC"/>
                </a:solidFill>
                <a:latin typeface="Times New Roman" pitchFamily="18" charset="0"/>
                <a:cs typeface="Times New Roman" pitchFamily="18" charset="0"/>
              </a:rPr>
              <a:t>ĐẤU TRANH BẢO TỒN VĂN HÓA DÂN TỘC.</a:t>
            </a:r>
          </a:p>
          <a:p>
            <a:pPr>
              <a:buNone/>
            </a:pPr>
            <a:endParaRPr lang="en-US" sz="2000" dirty="0" smtClean="0">
              <a:solidFill>
                <a:srgbClr val="0000CC"/>
              </a:solidFill>
              <a:latin typeface="Times New Roman" pitchFamily="18" charset="0"/>
              <a:cs typeface="Times New Roman" pitchFamily="18" charset="0"/>
            </a:endParaRPr>
          </a:p>
          <a:p>
            <a:pPr>
              <a:buNone/>
            </a:pPr>
            <a:r>
              <a:rPr lang="fr-FR" sz="2000" b="1" dirty="0" smtClean="0">
                <a:solidFill>
                  <a:srgbClr val="0000CC"/>
                </a:solidFill>
                <a:latin typeface="Times New Roman" pitchFamily="18" charset="0"/>
                <a:cs typeface="Times New Roman" pitchFamily="18" charset="0"/>
              </a:rPr>
              <a:t>II/. </a:t>
            </a:r>
            <a:r>
              <a:rPr lang="fr-FR" sz="2000" b="1" u="sng" dirty="0" smtClean="0">
                <a:solidFill>
                  <a:srgbClr val="0000CC"/>
                </a:solidFill>
                <a:latin typeface="Times New Roman" pitchFamily="18" charset="0"/>
                <a:cs typeface="Times New Roman" pitchFamily="18" charset="0"/>
              </a:rPr>
              <a:t>PHÁT TRIỂN VĂN HÓA DÂN TỘC.</a:t>
            </a:r>
            <a:endParaRPr lang="en-US" sz="2000" dirty="0" smtClean="0">
              <a:solidFill>
                <a:srgbClr val="0000CC"/>
              </a:solidFill>
              <a:latin typeface="Times New Roman" pitchFamily="18" charset="0"/>
              <a:cs typeface="Times New Roman" pitchFamily="18" charset="0"/>
            </a:endParaRPr>
          </a:p>
          <a:p>
            <a:pPr>
              <a:buNone/>
            </a:pPr>
            <a:endParaRPr lang="en-US" sz="2000" dirty="0"/>
          </a:p>
        </p:txBody>
      </p:sp>
      <p:pic>
        <p:nvPicPr>
          <p:cNvPr id="4" name="Picture 1"/>
          <p:cNvPicPr>
            <a:picLocks noChangeAspect="1" noChangeArrowheads="1"/>
          </p:cNvPicPr>
          <p:nvPr/>
        </p:nvPicPr>
        <p:blipFill>
          <a:blip r:embed="rId2"/>
          <a:srcRect/>
          <a:stretch>
            <a:fillRect/>
          </a:stretch>
        </p:blipFill>
        <p:spPr bwMode="auto">
          <a:xfrm>
            <a:off x="85725" y="57150"/>
            <a:ext cx="752475" cy="533400"/>
          </a:xfrm>
          <a:prstGeom prst="rect">
            <a:avLst/>
          </a:prstGeom>
          <a:noFill/>
          <a:ln w="9525">
            <a:noFill/>
            <a:rou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srcRect/>
          <a:stretch>
            <a:fillRect/>
          </a:stretch>
        </p:blipFill>
        <p:spPr bwMode="auto">
          <a:xfrm>
            <a:off x="3505200" y="971550"/>
            <a:ext cx="490538" cy="248841"/>
          </a:xfrm>
          <a:prstGeom prst="rect">
            <a:avLst/>
          </a:prstGeom>
          <a:noFill/>
          <a:ln w="9525">
            <a:noFill/>
            <a:round/>
            <a:headEnd/>
            <a:tailEnd/>
          </a:ln>
        </p:spPr>
      </p:pic>
      <p:pic>
        <p:nvPicPr>
          <p:cNvPr id="22531" name="Picture 3"/>
          <p:cNvPicPr>
            <a:picLocks noChangeAspect="1" noChangeArrowheads="1"/>
          </p:cNvPicPr>
          <p:nvPr/>
        </p:nvPicPr>
        <p:blipFill>
          <a:blip r:embed="rId3"/>
          <a:srcRect/>
          <a:stretch>
            <a:fillRect/>
          </a:stretch>
        </p:blipFill>
        <p:spPr bwMode="auto">
          <a:xfrm>
            <a:off x="6481763" y="2033587"/>
            <a:ext cx="495300" cy="328613"/>
          </a:xfrm>
          <a:prstGeom prst="rect">
            <a:avLst/>
          </a:prstGeom>
          <a:noFill/>
          <a:ln w="9525">
            <a:noFill/>
            <a:round/>
            <a:headEnd/>
            <a:tailEnd/>
          </a:ln>
        </p:spPr>
      </p:pic>
      <p:pic>
        <p:nvPicPr>
          <p:cNvPr id="22532" name="Picture 4"/>
          <p:cNvPicPr>
            <a:picLocks noChangeAspect="1" noChangeArrowheads="1"/>
          </p:cNvPicPr>
          <p:nvPr/>
        </p:nvPicPr>
        <p:blipFill>
          <a:blip r:embed="rId3"/>
          <a:srcRect/>
          <a:stretch>
            <a:fillRect/>
          </a:stretch>
        </p:blipFill>
        <p:spPr bwMode="auto">
          <a:xfrm>
            <a:off x="1752600" y="2000251"/>
            <a:ext cx="490538" cy="250031"/>
          </a:xfrm>
          <a:prstGeom prst="rect">
            <a:avLst/>
          </a:prstGeom>
          <a:noFill/>
          <a:ln w="9525">
            <a:noFill/>
            <a:round/>
            <a:headEnd/>
            <a:tailEnd/>
          </a:ln>
        </p:spPr>
      </p:pic>
      <p:pic>
        <p:nvPicPr>
          <p:cNvPr id="22533" name="Picture 5"/>
          <p:cNvPicPr>
            <a:picLocks noChangeAspect="1" noChangeArrowheads="1"/>
          </p:cNvPicPr>
          <p:nvPr/>
        </p:nvPicPr>
        <p:blipFill>
          <a:blip r:embed="rId3"/>
          <a:srcRect/>
          <a:stretch>
            <a:fillRect/>
          </a:stretch>
        </p:blipFill>
        <p:spPr bwMode="auto">
          <a:xfrm>
            <a:off x="685801" y="2000251"/>
            <a:ext cx="492125" cy="250031"/>
          </a:xfrm>
          <a:prstGeom prst="rect">
            <a:avLst/>
          </a:prstGeom>
          <a:noFill/>
          <a:ln w="9525">
            <a:noFill/>
            <a:round/>
            <a:headEnd/>
            <a:tailEnd/>
          </a:ln>
        </p:spPr>
      </p:pic>
      <p:pic>
        <p:nvPicPr>
          <p:cNvPr id="22534" name="Picture 6"/>
          <p:cNvPicPr>
            <a:picLocks noChangeAspect="1" noChangeArrowheads="1"/>
          </p:cNvPicPr>
          <p:nvPr/>
        </p:nvPicPr>
        <p:blipFill>
          <a:blip r:embed="rId3"/>
          <a:srcRect/>
          <a:stretch>
            <a:fillRect/>
          </a:stretch>
        </p:blipFill>
        <p:spPr bwMode="auto">
          <a:xfrm>
            <a:off x="5562601" y="514350"/>
            <a:ext cx="492125" cy="248841"/>
          </a:xfrm>
          <a:prstGeom prst="rect">
            <a:avLst/>
          </a:prstGeom>
          <a:noFill/>
          <a:ln w="9525">
            <a:noFill/>
            <a:round/>
            <a:headEnd/>
            <a:tailEnd/>
          </a:ln>
        </p:spPr>
      </p:pic>
      <p:pic>
        <p:nvPicPr>
          <p:cNvPr id="22535" name="Picture 7"/>
          <p:cNvPicPr>
            <a:picLocks noChangeAspect="1" noChangeArrowheads="1"/>
          </p:cNvPicPr>
          <p:nvPr/>
        </p:nvPicPr>
        <p:blipFill>
          <a:blip r:embed="rId3"/>
          <a:srcRect/>
          <a:stretch>
            <a:fillRect/>
          </a:stretch>
        </p:blipFill>
        <p:spPr bwMode="auto">
          <a:xfrm>
            <a:off x="7332664" y="4243388"/>
            <a:ext cx="490537" cy="250031"/>
          </a:xfrm>
          <a:prstGeom prst="rect">
            <a:avLst/>
          </a:prstGeom>
          <a:noFill/>
          <a:ln w="9525">
            <a:noFill/>
            <a:round/>
            <a:headEnd/>
            <a:tailEnd/>
          </a:ln>
        </p:spPr>
      </p:pic>
      <p:pic>
        <p:nvPicPr>
          <p:cNvPr id="22536" name="Picture 8"/>
          <p:cNvPicPr>
            <a:picLocks noChangeAspect="1" noChangeArrowheads="1"/>
          </p:cNvPicPr>
          <p:nvPr/>
        </p:nvPicPr>
        <p:blipFill>
          <a:blip r:embed="rId3"/>
          <a:srcRect/>
          <a:stretch>
            <a:fillRect/>
          </a:stretch>
        </p:blipFill>
        <p:spPr bwMode="auto">
          <a:xfrm>
            <a:off x="1752601" y="2971800"/>
            <a:ext cx="492125" cy="248841"/>
          </a:xfrm>
          <a:prstGeom prst="rect">
            <a:avLst/>
          </a:prstGeom>
          <a:noFill/>
          <a:ln w="9525">
            <a:noFill/>
            <a:round/>
            <a:headEnd/>
            <a:tailEnd/>
          </a:ln>
        </p:spPr>
      </p:pic>
      <p:pic>
        <p:nvPicPr>
          <p:cNvPr id="22537" name="Picture 9"/>
          <p:cNvPicPr>
            <a:picLocks noChangeAspect="1" noChangeArrowheads="1"/>
          </p:cNvPicPr>
          <p:nvPr/>
        </p:nvPicPr>
        <p:blipFill>
          <a:blip r:embed="rId3"/>
          <a:srcRect/>
          <a:stretch>
            <a:fillRect/>
          </a:stretch>
        </p:blipFill>
        <p:spPr bwMode="auto">
          <a:xfrm>
            <a:off x="5822951" y="2449117"/>
            <a:ext cx="492125" cy="250031"/>
          </a:xfrm>
          <a:prstGeom prst="rect">
            <a:avLst/>
          </a:prstGeom>
          <a:noFill/>
          <a:ln w="9525">
            <a:noFill/>
            <a:round/>
            <a:headEnd/>
            <a:tailEnd/>
          </a:ln>
        </p:spPr>
      </p:pic>
      <p:pic>
        <p:nvPicPr>
          <p:cNvPr id="22538" name="Picture 10"/>
          <p:cNvPicPr>
            <a:picLocks noChangeAspect="1" noChangeArrowheads="1"/>
          </p:cNvPicPr>
          <p:nvPr/>
        </p:nvPicPr>
        <p:blipFill>
          <a:blip r:embed="rId3"/>
          <a:srcRect/>
          <a:stretch>
            <a:fillRect/>
          </a:stretch>
        </p:blipFill>
        <p:spPr bwMode="auto">
          <a:xfrm>
            <a:off x="7786689" y="2406254"/>
            <a:ext cx="490537" cy="248840"/>
          </a:xfrm>
          <a:prstGeom prst="rect">
            <a:avLst/>
          </a:prstGeom>
          <a:noFill/>
          <a:ln w="9525">
            <a:noFill/>
            <a:round/>
            <a:headEnd/>
            <a:tailEnd/>
          </a:ln>
        </p:spPr>
      </p:pic>
      <p:pic>
        <p:nvPicPr>
          <p:cNvPr id="22539" name="Picture 11"/>
          <p:cNvPicPr>
            <a:picLocks noChangeAspect="1" noChangeArrowheads="1"/>
          </p:cNvPicPr>
          <p:nvPr/>
        </p:nvPicPr>
        <p:blipFill>
          <a:blip r:embed="rId3"/>
          <a:srcRect/>
          <a:stretch>
            <a:fillRect/>
          </a:stretch>
        </p:blipFill>
        <p:spPr bwMode="auto">
          <a:xfrm>
            <a:off x="3181350" y="2406254"/>
            <a:ext cx="490538" cy="248840"/>
          </a:xfrm>
          <a:prstGeom prst="rect">
            <a:avLst/>
          </a:prstGeom>
          <a:noFill/>
          <a:ln w="9525">
            <a:noFill/>
            <a:round/>
            <a:headEnd/>
            <a:tailEnd/>
          </a:ln>
        </p:spPr>
      </p:pic>
      <p:pic>
        <p:nvPicPr>
          <p:cNvPr id="22540" name="Picture 12"/>
          <p:cNvPicPr>
            <a:picLocks noChangeAspect="1" noChangeArrowheads="1"/>
          </p:cNvPicPr>
          <p:nvPr/>
        </p:nvPicPr>
        <p:blipFill>
          <a:blip r:embed="rId3"/>
          <a:srcRect/>
          <a:stretch>
            <a:fillRect/>
          </a:stretch>
        </p:blipFill>
        <p:spPr bwMode="auto">
          <a:xfrm>
            <a:off x="7391400" y="3657600"/>
            <a:ext cx="490538" cy="248841"/>
          </a:xfrm>
          <a:prstGeom prst="rect">
            <a:avLst/>
          </a:prstGeom>
          <a:noFill/>
          <a:ln w="9525">
            <a:noFill/>
            <a:round/>
            <a:headEnd/>
            <a:tailEnd/>
          </a:ln>
        </p:spPr>
      </p:pic>
      <p:pic>
        <p:nvPicPr>
          <p:cNvPr id="22541" name="Picture 13"/>
          <p:cNvPicPr>
            <a:picLocks noChangeAspect="1" noChangeArrowheads="1"/>
          </p:cNvPicPr>
          <p:nvPr/>
        </p:nvPicPr>
        <p:blipFill>
          <a:blip r:embed="rId3"/>
          <a:srcRect/>
          <a:stretch>
            <a:fillRect/>
          </a:stretch>
        </p:blipFill>
        <p:spPr bwMode="auto">
          <a:xfrm>
            <a:off x="8088314" y="3490913"/>
            <a:ext cx="492125" cy="248841"/>
          </a:xfrm>
          <a:prstGeom prst="rect">
            <a:avLst/>
          </a:prstGeom>
          <a:noFill/>
          <a:ln w="9525">
            <a:noFill/>
            <a:round/>
            <a:headEnd/>
            <a:tailEnd/>
          </a:ln>
        </p:spPr>
      </p:pic>
      <p:pic>
        <p:nvPicPr>
          <p:cNvPr id="22542" name="Picture 14"/>
          <p:cNvPicPr>
            <a:picLocks noChangeAspect="1" noChangeArrowheads="1"/>
          </p:cNvPicPr>
          <p:nvPr/>
        </p:nvPicPr>
        <p:blipFill>
          <a:blip r:embed="rId3"/>
          <a:srcRect/>
          <a:stretch>
            <a:fillRect/>
          </a:stretch>
        </p:blipFill>
        <p:spPr bwMode="auto">
          <a:xfrm>
            <a:off x="7924801" y="171450"/>
            <a:ext cx="492125" cy="248841"/>
          </a:xfrm>
          <a:prstGeom prst="rect">
            <a:avLst/>
          </a:prstGeom>
          <a:noFill/>
          <a:ln w="9525">
            <a:noFill/>
            <a:round/>
            <a:headEnd/>
            <a:tailEnd/>
          </a:ln>
        </p:spPr>
      </p:pic>
      <p:pic>
        <p:nvPicPr>
          <p:cNvPr id="22543" name="Picture 15"/>
          <p:cNvPicPr>
            <a:picLocks noChangeAspect="1" noChangeArrowheads="1"/>
          </p:cNvPicPr>
          <p:nvPr/>
        </p:nvPicPr>
        <p:blipFill>
          <a:blip r:embed="rId3"/>
          <a:srcRect/>
          <a:stretch>
            <a:fillRect/>
          </a:stretch>
        </p:blipFill>
        <p:spPr bwMode="auto">
          <a:xfrm>
            <a:off x="5410200" y="4686301"/>
            <a:ext cx="490538" cy="250031"/>
          </a:xfrm>
          <a:prstGeom prst="rect">
            <a:avLst/>
          </a:prstGeom>
          <a:noFill/>
          <a:ln w="9525">
            <a:noFill/>
            <a:round/>
            <a:headEnd/>
            <a:tailEnd/>
          </a:ln>
        </p:spPr>
      </p:pic>
      <p:pic>
        <p:nvPicPr>
          <p:cNvPr id="22544" name="Picture 16"/>
          <p:cNvPicPr>
            <a:picLocks noChangeAspect="1" noChangeArrowheads="1"/>
          </p:cNvPicPr>
          <p:nvPr/>
        </p:nvPicPr>
        <p:blipFill>
          <a:blip r:embed="rId3"/>
          <a:srcRect/>
          <a:stretch>
            <a:fillRect/>
          </a:stretch>
        </p:blipFill>
        <p:spPr bwMode="auto">
          <a:xfrm>
            <a:off x="4267200" y="400050"/>
            <a:ext cx="490538" cy="248841"/>
          </a:xfrm>
          <a:prstGeom prst="rect">
            <a:avLst/>
          </a:prstGeom>
          <a:noFill/>
          <a:ln w="9525">
            <a:noFill/>
            <a:round/>
            <a:headEnd/>
            <a:tailEnd/>
          </a:ln>
        </p:spPr>
      </p:pic>
      <p:pic>
        <p:nvPicPr>
          <p:cNvPr id="22545" name="Picture 17"/>
          <p:cNvPicPr>
            <a:picLocks noChangeAspect="1" noChangeArrowheads="1"/>
          </p:cNvPicPr>
          <p:nvPr/>
        </p:nvPicPr>
        <p:blipFill>
          <a:blip r:embed="rId4"/>
          <a:srcRect/>
          <a:stretch>
            <a:fillRect/>
          </a:stretch>
        </p:blipFill>
        <p:spPr bwMode="auto">
          <a:xfrm rot="-2760000">
            <a:off x="306388" y="160338"/>
            <a:ext cx="2171700" cy="1870075"/>
          </a:xfrm>
          <a:prstGeom prst="rect">
            <a:avLst/>
          </a:prstGeom>
          <a:noFill/>
          <a:ln w="9525">
            <a:noFill/>
            <a:round/>
            <a:headEnd/>
            <a:tailEnd/>
          </a:ln>
        </p:spPr>
      </p:pic>
      <p:pic>
        <p:nvPicPr>
          <p:cNvPr id="22546" name="Picture 18"/>
          <p:cNvPicPr>
            <a:picLocks noChangeAspect="1" noChangeArrowheads="1"/>
          </p:cNvPicPr>
          <p:nvPr/>
        </p:nvPicPr>
        <p:blipFill>
          <a:blip r:embed="rId4"/>
          <a:srcRect/>
          <a:stretch>
            <a:fillRect/>
          </a:stretch>
        </p:blipFill>
        <p:spPr bwMode="auto">
          <a:xfrm rot="7800000">
            <a:off x="6615906" y="2994422"/>
            <a:ext cx="2185988" cy="2133600"/>
          </a:xfrm>
          <a:prstGeom prst="rect">
            <a:avLst/>
          </a:prstGeom>
          <a:noFill/>
          <a:ln w="9525">
            <a:noFill/>
            <a:round/>
            <a:headEnd/>
            <a:tailEnd/>
          </a:ln>
        </p:spPr>
      </p:pic>
      <p:pic>
        <p:nvPicPr>
          <p:cNvPr id="22547" name="Picture 19"/>
          <p:cNvPicPr>
            <a:picLocks noChangeAspect="1" noChangeArrowheads="1"/>
          </p:cNvPicPr>
          <p:nvPr/>
        </p:nvPicPr>
        <p:blipFill>
          <a:blip r:embed="rId5"/>
          <a:srcRect/>
          <a:stretch>
            <a:fillRect/>
          </a:stretch>
        </p:blipFill>
        <p:spPr bwMode="auto">
          <a:xfrm>
            <a:off x="495300" y="3671888"/>
            <a:ext cx="1447800" cy="1085850"/>
          </a:xfrm>
          <a:prstGeom prst="rect">
            <a:avLst/>
          </a:prstGeom>
          <a:noFill/>
          <a:ln w="9525">
            <a:noFill/>
            <a:round/>
            <a:headEnd/>
            <a:tailEnd/>
          </a:ln>
        </p:spPr>
      </p:pic>
      <p:sp>
        <p:nvSpPr>
          <p:cNvPr id="22548" name="WordArt 20"/>
          <p:cNvSpPr>
            <a:spLocks noChangeArrowheads="1" noChangeShapeType="1" noTextEdit="1"/>
          </p:cNvSpPr>
          <p:nvPr/>
        </p:nvSpPr>
        <p:spPr bwMode="auto">
          <a:xfrm>
            <a:off x="592138" y="1600200"/>
            <a:ext cx="7543800" cy="2228850"/>
          </a:xfrm>
          <a:prstGeom prst="rect">
            <a:avLst/>
          </a:prstGeom>
        </p:spPr>
        <p:txBody>
          <a:bodyPr wrap="none" fromWordArt="1">
            <a:prstTxWarp prst="textDoubleWave1">
              <a:avLst>
                <a:gd name="adj1" fmla="val 6481"/>
                <a:gd name="adj2" fmla="val 0"/>
              </a:avLst>
            </a:prstTxWarp>
          </a:bodyPr>
          <a:lstStyle/>
          <a:p>
            <a:pPr algn="ctr"/>
            <a:r>
              <a:rPr lang="vi-VN" kern="10" spc="-180" dirty="0">
                <a:ln w="12600" cap="sq">
                  <a:solidFill>
                    <a:srgbClr val="000099"/>
                  </a:solidFill>
                  <a:miter lim="800000"/>
                  <a:headEnd/>
                  <a:tailEnd/>
                </a:ln>
                <a:solidFill>
                  <a:srgbClr val="33CCFF"/>
                </a:solidFill>
                <a:effectLst>
                  <a:outerShdw dist="125752" dir="18900000" algn="ctr" rotWithShape="0">
                    <a:srgbClr val="000099"/>
                  </a:outerShdw>
                </a:effectLst>
                <a:latin typeface="Times New Roman"/>
                <a:cs typeface="Times New Roman"/>
              </a:rPr>
              <a:t>Chúc các em chăm ngoan, học giỏi !</a:t>
            </a:r>
            <a:endParaRPr lang="en-US" kern="10" spc="-180" dirty="0">
              <a:ln w="12600" cap="sq">
                <a:solidFill>
                  <a:srgbClr val="000099"/>
                </a:solidFill>
                <a:miter lim="800000"/>
                <a:headEnd/>
                <a:tailEnd/>
              </a:ln>
              <a:solidFill>
                <a:srgbClr val="33CCFF"/>
              </a:solidFill>
              <a:effectLst>
                <a:outerShdw dist="125752" dir="18900000" algn="ctr" rotWithShape="0">
                  <a:srgbClr val="000099"/>
                </a:outerShdw>
              </a:effectLst>
              <a:latin typeface="Times New Roman"/>
              <a:cs typeface="Times New Roman"/>
            </a:endParaRPr>
          </a:p>
        </p:txBody>
      </p:sp>
      <p:pic>
        <p:nvPicPr>
          <p:cNvPr id="22549" name="Picture 21"/>
          <p:cNvPicPr>
            <a:picLocks noChangeAspect="1" noChangeArrowheads="1"/>
          </p:cNvPicPr>
          <p:nvPr/>
        </p:nvPicPr>
        <p:blipFill>
          <a:blip r:embed="rId5"/>
          <a:srcRect/>
          <a:stretch>
            <a:fillRect/>
          </a:stretch>
        </p:blipFill>
        <p:spPr bwMode="auto">
          <a:xfrm>
            <a:off x="7264400" y="371475"/>
            <a:ext cx="1447800" cy="10858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Sequential Access Storage 3"/>
          <p:cNvSpPr/>
          <p:nvPr/>
        </p:nvSpPr>
        <p:spPr>
          <a:xfrm>
            <a:off x="914400" y="0"/>
            <a:ext cx="7086600" cy="2038350"/>
          </a:xfrm>
          <a:prstGeom prst="flowChartMagneticTap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Times New Roman" pitchFamily="18" charset="0"/>
                <a:cs typeface="Times New Roman" pitchFamily="18" charset="0"/>
              </a:rPr>
              <a:t>Em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hãy</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cho</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biết</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Việt</a:t>
            </a:r>
            <a:r>
              <a:rPr lang="en-US" sz="2400" b="1" dirty="0" smtClean="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N</a:t>
            </a:r>
            <a:r>
              <a:rPr lang="en-US" sz="2400" b="1" dirty="0" smtClean="0">
                <a:solidFill>
                  <a:srgbClr val="FF0000"/>
                </a:solidFill>
                <a:latin typeface="Times New Roman" pitchFamily="18" charset="0"/>
                <a:cs typeface="Times New Roman" pitchFamily="18" charset="0"/>
              </a:rPr>
              <a:t>am </a:t>
            </a:r>
            <a:r>
              <a:rPr lang="en-US" sz="2400" b="1" dirty="0" err="1" smtClean="0">
                <a:solidFill>
                  <a:srgbClr val="FF0000"/>
                </a:solidFill>
                <a:latin typeface="Times New Roman" pitchFamily="18" charset="0"/>
                <a:cs typeface="Times New Roman" pitchFamily="18" charset="0"/>
              </a:rPr>
              <a:t>vào</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ngày</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Tết</a:t>
            </a:r>
            <a:r>
              <a:rPr lang="en-US" sz="2400" b="1" dirty="0" smtClean="0">
                <a:solidFill>
                  <a:srgbClr val="FF0000"/>
                </a:solidFill>
                <a:latin typeface="Times New Roman" pitchFamily="18" charset="0"/>
                <a:cs typeface="Times New Roman" pitchFamily="18" charset="0"/>
              </a:rPr>
              <a:t> có </a:t>
            </a:r>
            <a:r>
              <a:rPr lang="en-US" sz="2400" b="1" dirty="0" err="1" smtClean="0">
                <a:solidFill>
                  <a:srgbClr val="FF0000"/>
                </a:solidFill>
                <a:latin typeface="Times New Roman" pitchFamily="18" charset="0"/>
                <a:cs typeface="Times New Roman" pitchFamily="18" charset="0"/>
              </a:rPr>
              <a:t>những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phong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tục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cổ</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truyền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nào</a:t>
            </a:r>
            <a:r>
              <a:rPr lang="en-US" sz="2400" b="1" dirty="0" smtClean="0">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p:txBody>
      </p:sp>
      <p:sp>
        <p:nvSpPr>
          <p:cNvPr id="5" name="Rounded Rectangle 4"/>
          <p:cNvSpPr/>
          <p:nvPr/>
        </p:nvSpPr>
        <p:spPr>
          <a:xfrm>
            <a:off x="1447800" y="2190750"/>
            <a:ext cx="6553200" cy="28003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CC"/>
                </a:solidFill>
                <a:latin typeface="Times New Roman" pitchFamily="18" charset="0"/>
                <a:cs typeface="Times New Roman" pitchFamily="18" charset="0"/>
              </a:rPr>
              <a:t>*</a:t>
            </a:r>
            <a:r>
              <a:rPr lang="en-US" sz="2400" b="1" dirty="0" err="1" smtClean="0">
                <a:solidFill>
                  <a:srgbClr val="0000CC"/>
                </a:solidFill>
                <a:latin typeface="Times New Roman" pitchFamily="18" charset="0"/>
                <a:cs typeface="Times New Roman" pitchFamily="18" charset="0"/>
              </a:rPr>
              <a:t>Các</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phong</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tục</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cô</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truyền</a:t>
            </a:r>
            <a:r>
              <a:rPr lang="en-US" sz="2400" b="1" dirty="0" smtClean="0">
                <a:solidFill>
                  <a:srgbClr val="0000CC"/>
                </a:solidFill>
                <a:latin typeface="Times New Roman" pitchFamily="18" charset="0"/>
                <a:cs typeface="Times New Roman" pitchFamily="18" charset="0"/>
              </a:rPr>
              <a:t> ở </a:t>
            </a:r>
            <a:r>
              <a:rPr lang="en-US" sz="2400" b="1" dirty="0" err="1" smtClean="0">
                <a:solidFill>
                  <a:srgbClr val="0000CC"/>
                </a:solidFill>
                <a:latin typeface="Times New Roman" pitchFamily="18" charset="0"/>
                <a:cs typeface="Times New Roman" pitchFamily="18" charset="0"/>
              </a:rPr>
              <a:t>Việt</a:t>
            </a:r>
            <a:r>
              <a:rPr lang="en-US" sz="2400" b="1" dirty="0" smtClean="0">
                <a:solidFill>
                  <a:srgbClr val="0000CC"/>
                </a:solidFill>
                <a:latin typeface="Times New Roman" pitchFamily="18" charset="0"/>
                <a:cs typeface="Times New Roman" pitchFamily="18" charset="0"/>
              </a:rPr>
              <a:t> </a:t>
            </a:r>
            <a:r>
              <a:rPr lang="en-US" sz="2400" b="1" dirty="0">
                <a:solidFill>
                  <a:srgbClr val="0000CC"/>
                </a:solidFill>
                <a:latin typeface="Times New Roman" pitchFamily="18" charset="0"/>
                <a:cs typeface="Times New Roman" pitchFamily="18" charset="0"/>
              </a:rPr>
              <a:t>N</a:t>
            </a:r>
            <a:r>
              <a:rPr lang="en-US" sz="2400" b="1" dirty="0" smtClean="0">
                <a:solidFill>
                  <a:srgbClr val="0000CC"/>
                </a:solidFill>
                <a:latin typeface="Times New Roman" pitchFamily="18" charset="0"/>
                <a:cs typeface="Times New Roman" pitchFamily="18" charset="0"/>
              </a:rPr>
              <a:t>am :</a:t>
            </a:r>
          </a:p>
          <a:p>
            <a:pPr algn="just"/>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Tết</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Táo</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Quân</a:t>
            </a:r>
            <a:endParaRPr lang="en-US" sz="2400" dirty="0" smtClean="0">
              <a:solidFill>
                <a:srgbClr val="0000CC"/>
              </a:solidFill>
              <a:latin typeface="Times New Roman" pitchFamily="18" charset="0"/>
              <a:cs typeface="Times New Roman" pitchFamily="18" charset="0"/>
            </a:endParaRPr>
          </a:p>
          <a:p>
            <a:pPr algn="just"/>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Gói</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bánh</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chưng</a:t>
            </a:r>
            <a:endParaRPr lang="en-US" sz="2400" dirty="0" smtClean="0">
              <a:solidFill>
                <a:srgbClr val="0000CC"/>
              </a:solidFill>
              <a:latin typeface="Times New Roman" pitchFamily="18" charset="0"/>
              <a:cs typeface="Times New Roman" pitchFamily="18" charset="0"/>
            </a:endParaRPr>
          </a:p>
          <a:p>
            <a:pPr algn="just"/>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Chưng</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mâm</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ngu</a:t>
            </a:r>
            <a:r>
              <a:rPr lang="en-US" sz="2400" dirty="0" smtClean="0">
                <a:solidFill>
                  <a:srgbClr val="0000CC"/>
                </a:solidFill>
                <a:latin typeface="Times New Roman" pitchFamily="18" charset="0"/>
                <a:cs typeface="Times New Roman" pitchFamily="18" charset="0"/>
              </a:rPr>
              <a:t>̃ quả</a:t>
            </a:r>
          </a:p>
          <a:p>
            <a:pPr algn="just"/>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Đón</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giao</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thừa</a:t>
            </a:r>
            <a:endParaRPr lang="en-US" sz="2400" dirty="0" smtClean="0">
              <a:solidFill>
                <a:srgbClr val="0000CC"/>
              </a:solidFill>
              <a:latin typeface="Times New Roman" pitchFamily="18" charset="0"/>
              <a:cs typeface="Times New Roman" pitchFamily="18" charset="0"/>
            </a:endParaRPr>
          </a:p>
          <a:p>
            <a:pPr algn="just"/>
            <a:r>
              <a:rPr lang="en-US" sz="2400" dirty="0" smtClean="0">
                <a:solidFill>
                  <a:srgbClr val="0000CC"/>
                </a:solidFill>
                <a:latin typeface="Times New Roman" pitchFamily="18" charset="0"/>
                <a:cs typeface="Times New Roman" pitchFamily="18" charset="0"/>
              </a:rPr>
              <a:t>- Lì xì</a:t>
            </a:r>
          </a:p>
          <a:p>
            <a:pPr algn="just"/>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Đi</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chùa</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hái</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lộc</a:t>
            </a:r>
            <a:r>
              <a:rPr lang="en-US" sz="2400" dirty="0" smtClean="0">
                <a:solidFill>
                  <a:srgbClr val="0000CC"/>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4)">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85750"/>
            <a:ext cx="8077200" cy="830997"/>
          </a:xfrm>
          <a:prstGeom prst="rect">
            <a:avLst/>
          </a:prstGeom>
        </p:spPr>
        <p:txBody>
          <a:bodyPr wrap="square">
            <a:spAutoFit/>
          </a:bodyPr>
          <a:lstStyle/>
          <a:p>
            <a:pPr algn="ctr"/>
            <a:r>
              <a:rPr lang="en-US" sz="2400" b="1" i="1" u="sng" dirty="0" smtClean="0">
                <a:solidFill>
                  <a:srgbClr val="FF0000"/>
                </a:solidFill>
                <a:latin typeface="Times New Roman" pitchFamily="18" charset="0"/>
                <a:cs typeface="Times New Roman" pitchFamily="18" charset="0"/>
              </a:rPr>
              <a:t>BÀI 17</a:t>
            </a:r>
            <a:r>
              <a:rPr lang="en-US" sz="2400" b="1" dirty="0" smtClean="0">
                <a:solidFill>
                  <a:srgbClr val="FF0000"/>
                </a:solidFill>
                <a:latin typeface="Times New Roman" pitchFamily="18" charset="0"/>
                <a:cs typeface="Times New Roman" pitchFamily="18" charset="0"/>
              </a:rPr>
              <a:t>: ĐẤU TRANH BẢO TỒN VÀ</a:t>
            </a:r>
            <a:br>
              <a:rPr lang="en-US" sz="2400" b="1" dirty="0" smtClean="0">
                <a:solidFill>
                  <a:srgbClr val="FF0000"/>
                </a:solidFill>
                <a:latin typeface="Times New Roman" pitchFamily="18" charset="0"/>
                <a:cs typeface="Times New Roman" pitchFamily="18" charset="0"/>
              </a:rPr>
            </a:br>
            <a:r>
              <a:rPr lang="en-US" sz="2400" b="1" dirty="0" smtClean="0">
                <a:solidFill>
                  <a:srgbClr val="FF0000"/>
                </a:solidFill>
                <a:latin typeface="Times New Roman" pitchFamily="18" charset="0"/>
                <a:cs typeface="Times New Roman" pitchFamily="18" charset="0"/>
              </a:rPr>
              <a:t> PHÁT TRIỂN VĂN HÓA DÂN TỘC THỜI BẮC THUỘC</a:t>
            </a:r>
            <a:endParaRPr lang="en-US" sz="2400" dirty="0"/>
          </a:p>
        </p:txBody>
      </p:sp>
      <p:sp>
        <p:nvSpPr>
          <p:cNvPr id="3" name="Rectangle 2"/>
          <p:cNvSpPr/>
          <p:nvPr/>
        </p:nvSpPr>
        <p:spPr>
          <a:xfrm>
            <a:off x="990600" y="1200150"/>
            <a:ext cx="64770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fr-FR" sz="2000" b="1" dirty="0" smtClean="0">
                <a:solidFill>
                  <a:srgbClr val="FF0000"/>
                </a:solidFill>
                <a:latin typeface="Times New Roman" pitchFamily="18" charset="0"/>
                <a:cs typeface="Times New Roman" pitchFamily="18" charset="0"/>
              </a:rPr>
              <a:t>I/. </a:t>
            </a:r>
            <a:r>
              <a:rPr lang="fr-FR" sz="2000" b="1" u="sng" dirty="0" smtClean="0">
                <a:solidFill>
                  <a:srgbClr val="FF0000"/>
                </a:solidFill>
                <a:latin typeface="Times New Roman" pitchFamily="18" charset="0"/>
                <a:cs typeface="Times New Roman" pitchFamily="18" charset="0"/>
              </a:rPr>
              <a:t>ĐẤU TRANH BẢO TỒN VĂN HÓA DÂN TỘC</a:t>
            </a:r>
            <a:endParaRPr lang="en-US" sz="2000"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743200" y="0"/>
          <a:ext cx="3124200" cy="660400"/>
        </p:xfrm>
        <a:graphic>
          <a:graphicData uri="http://schemas.openxmlformats.org/drawingml/2006/table">
            <a:tbl>
              <a:tblPr firstRow="1" bandRow="1">
                <a:tableStyleId>{5C22544A-7EE6-4342-B048-85BDC9FD1C3A}</a:tableStyleId>
              </a:tblPr>
              <a:tblGrid>
                <a:gridCol w="3124200"/>
              </a:tblGrid>
              <a:tr h="660400">
                <a:tc>
                  <a:txBody>
                    <a:bodyPr/>
                    <a:lstStyle/>
                    <a:p>
                      <a:pPr algn="ctr"/>
                      <a:r>
                        <a:rPr lang="en-US" sz="2800" u="sng" dirty="0" smtClean="0">
                          <a:solidFill>
                            <a:srgbClr val="FF0000"/>
                          </a:solidFill>
                          <a:latin typeface="Times New Roman" pitchFamily="18" charset="0"/>
                          <a:cs typeface="Times New Roman" pitchFamily="18" charset="0"/>
                        </a:rPr>
                        <a:t>THẢO</a:t>
                      </a:r>
                      <a:r>
                        <a:rPr lang="en-US" sz="2800" u="sng" baseline="0" dirty="0" smtClean="0">
                          <a:solidFill>
                            <a:srgbClr val="FF0000"/>
                          </a:solidFill>
                          <a:latin typeface="Times New Roman" pitchFamily="18" charset="0"/>
                          <a:cs typeface="Times New Roman" pitchFamily="18" charset="0"/>
                        </a:rPr>
                        <a:t> LUẬN</a:t>
                      </a:r>
                      <a:endParaRPr lang="en-US" sz="2800" dirty="0">
                        <a:solidFill>
                          <a:srgbClr val="FF0000"/>
                        </a:solidFill>
                        <a:latin typeface="Times New Roman" pitchFamily="18" charset="0"/>
                        <a:cs typeface="Times New Roman" pitchFamily="18" charset="0"/>
                      </a:endParaRPr>
                    </a:p>
                  </a:txBody>
                  <a:tcPr>
                    <a:solidFill>
                      <a:schemeClr val="bg1"/>
                    </a:solidFill>
                  </a:tcPr>
                </a:tc>
              </a:tr>
            </a:tbl>
          </a:graphicData>
        </a:graphic>
      </p:graphicFrame>
      <p:sp>
        <p:nvSpPr>
          <p:cNvPr id="3" name="Cloud Callout 2"/>
          <p:cNvSpPr/>
          <p:nvPr/>
        </p:nvSpPr>
        <p:spPr>
          <a:xfrm>
            <a:off x="533400" y="666750"/>
            <a:ext cx="8229600" cy="13716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5" name="Rectangle 1"/>
          <p:cNvSpPr>
            <a:spLocks noChangeArrowheads="1"/>
          </p:cNvSpPr>
          <p:nvPr/>
        </p:nvSpPr>
        <p:spPr bwMode="auto">
          <a:xfrm>
            <a:off x="990600" y="971550"/>
            <a:ext cx="73152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Quan sát H:17.1</a:t>
            </a:r>
            <a:r>
              <a:rPr kumimoji="0" lang="nl-NL" sz="2400" b="1"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và H:</a:t>
            </a:r>
            <a:r>
              <a:rPr kumimoji="0" lang="nl-NL"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17.2 (SGK). Hình ảnh gợi cho em suy nghĩ gì về văn hóa người Việt?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nl-NL"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nl-NL"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endParaRPr kumimoji="0" lang="nl-NL" sz="2400" b="1" i="0" u="none" strike="noStrike" cap="none" normalizeH="0" baseline="0" dirty="0" smtClean="0">
              <a:ln>
                <a:noFill/>
              </a:ln>
              <a:solidFill>
                <a:srgbClr val="FF0000"/>
              </a:solidFill>
              <a:effectLst/>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914400" y="2419350"/>
          <a:ext cx="7315200" cy="2286000"/>
        </p:xfrm>
        <a:graphic>
          <a:graphicData uri="http://schemas.openxmlformats.org/drawingml/2006/table">
            <a:tbl>
              <a:tblPr firstRow="1" bandRow="1">
                <a:tableStyleId>{5C22544A-7EE6-4342-B048-85BDC9FD1C3A}</a:tableStyleId>
              </a:tblPr>
              <a:tblGrid>
                <a:gridCol w="3657600"/>
                <a:gridCol w="3657600"/>
              </a:tblGrid>
              <a:tr h="2286000">
                <a:tc>
                  <a:txBody>
                    <a:bodyPr/>
                    <a:lstStyle/>
                    <a:p>
                      <a:endParaRPr lang="en-US" dirty="0"/>
                    </a:p>
                  </a:txBody>
                  <a:tcPr>
                    <a:solidFill>
                      <a:schemeClr val="bg1"/>
                    </a:solidFill>
                  </a:tcPr>
                </a:tc>
                <a:tc>
                  <a:txBody>
                    <a:bodyPr/>
                    <a:lstStyle/>
                    <a:p>
                      <a:endParaRPr lang="en-US" dirty="0"/>
                    </a:p>
                  </a:txBody>
                  <a:tcPr>
                    <a:solidFill>
                      <a:schemeClr val="bg1"/>
                    </a:solidFill>
                  </a:tcPr>
                </a:tc>
              </a:tr>
            </a:tbl>
          </a:graphicData>
        </a:graphic>
      </p:graphicFrame>
      <p:pic>
        <p:nvPicPr>
          <p:cNvPr id="6" name="Picture 5" descr="C:\Users\HP\OneDrive\Desktop\Screenshot_8.png"/>
          <p:cNvPicPr/>
          <p:nvPr/>
        </p:nvPicPr>
        <p:blipFill>
          <a:blip r:embed="rId2">
            <a:extLst>
              <a:ext uri="{28A0092B-C50C-407E-A947-70E740481C1C}">
                <a14:useLocalDpi xmlns:a14="http://schemas.microsoft.com/office/drawing/2010/main" val="0"/>
              </a:ext>
            </a:extLst>
          </a:blip>
          <a:srcRect/>
          <a:stretch>
            <a:fillRect/>
          </a:stretch>
        </p:blipFill>
        <p:spPr bwMode="auto">
          <a:xfrm>
            <a:off x="0" y="2114550"/>
            <a:ext cx="9144000" cy="2743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025">
                                            <p:txEl>
                                              <p:pRg st="0" end="0"/>
                                            </p:txEl>
                                          </p:spTgt>
                                        </p:tgtEl>
                                        <p:attrNameLst>
                                          <p:attrName>style.visibility</p:attrName>
                                        </p:attrNameLst>
                                      </p:cBhvr>
                                      <p:to>
                                        <p:strVal val="visible"/>
                                      </p:to>
                                    </p:set>
                                    <p:animEffect transition="in" filter="wheel(4)">
                                      <p:cBhvr>
                                        <p:cTn id="12" dur="2000"/>
                                        <p:tgtEl>
                                          <p:spTgt spid="10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590550"/>
          <a:ext cx="8763000" cy="4343400"/>
        </p:xfrm>
        <a:graphic>
          <a:graphicData uri="http://schemas.openxmlformats.org/drawingml/2006/table">
            <a:tbl>
              <a:tblPr firstRow="1" bandRow="1">
                <a:tableStyleId>{5C22544A-7EE6-4342-B048-85BDC9FD1C3A}</a:tableStyleId>
              </a:tblPr>
              <a:tblGrid>
                <a:gridCol w="4142509"/>
                <a:gridCol w="4620491"/>
              </a:tblGrid>
              <a:tr h="21717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u="sng" dirty="0" smtClean="0">
                          <a:solidFill>
                            <a:srgbClr val="FF0000"/>
                          </a:solidFill>
                          <a:latin typeface="Times New Roman" pitchFamily="18" charset="0"/>
                          <a:cs typeface="Times New Roman" pitchFamily="18" charset="0"/>
                        </a:rPr>
                        <a:t>NHÓM 1</a:t>
                      </a:r>
                      <a:r>
                        <a:rPr lang="en-US" sz="1800" b="1" dirty="0" smtClean="0">
                          <a:solidFill>
                            <a:srgbClr val="FF0000"/>
                          </a:solidFill>
                          <a:latin typeface="Times New Roman" pitchFamily="18" charset="0"/>
                          <a:cs typeface="Times New Roman" pitchFamily="18" charset="0"/>
                        </a:rPr>
                        <a:t>/( TỔ)</a:t>
                      </a:r>
                    </a:p>
                    <a:p>
                      <a:pPr marL="0" marR="0" indent="0" algn="l" defTabSz="914400" rtl="0" eaLnBrk="1" fontAlgn="auto" latinLnBrk="0" hangingPunct="1">
                        <a:lnSpc>
                          <a:spcPct val="100000"/>
                        </a:lnSpc>
                        <a:spcBef>
                          <a:spcPts val="0"/>
                        </a:spcBef>
                        <a:spcAft>
                          <a:spcPts val="0"/>
                        </a:spcAft>
                        <a:buClrTx/>
                        <a:buSzTx/>
                        <a:buFontTx/>
                        <a:buNone/>
                        <a:tabLst/>
                        <a:defRPr/>
                      </a:pPr>
                      <a:r>
                        <a:rPr lang="nl-NL" sz="2000" b="1" dirty="0" smtClean="0">
                          <a:solidFill>
                            <a:schemeClr val="tx1"/>
                          </a:solidFill>
                          <a:latin typeface="Times New Roman" pitchFamily="18" charset="0"/>
                          <a:cs typeface="Times New Roman" pitchFamily="18" charset="0"/>
                        </a:rPr>
                        <a:t>1/.Những biểu hiện nào cho thấy chính sách đồng hóa của các triều đại phong kiến phương Bắc đối với nước ta thất bại?</a:t>
                      </a:r>
                      <a:endParaRPr lang="en-US" sz="2000" b="1" dirty="0" smtClean="0">
                        <a:solidFill>
                          <a:schemeClr val="tx1"/>
                        </a:solidFill>
                        <a:latin typeface="Times New Roman" pitchFamily="18" charset="0"/>
                        <a:cs typeface="Times New Roman" pitchFamily="18" charset="0"/>
                      </a:endParaRPr>
                    </a:p>
                    <a:p>
                      <a:endParaRPr lang="en-US" dirty="0"/>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u="sng" dirty="0" smtClean="0">
                          <a:solidFill>
                            <a:srgbClr val="FF0000"/>
                          </a:solidFill>
                          <a:latin typeface="Times New Roman" pitchFamily="18" charset="0"/>
                          <a:cs typeface="Times New Roman" pitchFamily="18" charset="0"/>
                        </a:rPr>
                        <a:t>NHÓM  </a:t>
                      </a:r>
                      <a:r>
                        <a:rPr lang="en-US" sz="1800" b="1" dirty="0" smtClean="0">
                          <a:solidFill>
                            <a:srgbClr val="FF0000"/>
                          </a:solidFill>
                          <a:latin typeface="Times New Roman" pitchFamily="18" charset="0"/>
                          <a:cs typeface="Times New Roman" pitchFamily="18" charset="0"/>
                        </a:rPr>
                        <a:t>2/( TỔ)</a:t>
                      </a:r>
                      <a:endParaRPr lang="en-US" sz="18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sz="2000" b="1" dirty="0" smtClean="0">
                          <a:solidFill>
                            <a:schemeClr val="tx1"/>
                          </a:solidFill>
                          <a:latin typeface="Times New Roman" pitchFamily="18" charset="0"/>
                          <a:cs typeface="Times New Roman" pitchFamily="18" charset="0"/>
                        </a:rPr>
                        <a:t>1/.Những biểu hiện nào cho thấy chính sách đồng hóa của các triều đại phong kiến phương Bắc đối với nước ta thất bại?</a:t>
                      </a:r>
                      <a:endParaRPr lang="en-US" sz="2000" b="1" dirty="0" smtClean="0">
                        <a:solidFill>
                          <a:schemeClr val="tx1"/>
                        </a:solidFill>
                        <a:latin typeface="Times New Roman" pitchFamily="18" charset="0"/>
                        <a:cs typeface="Times New Roman" pitchFamily="18" charset="0"/>
                      </a:endParaRPr>
                    </a:p>
                    <a:p>
                      <a:endParaRPr lang="en-US" dirty="0"/>
                    </a:p>
                  </a:txBody>
                  <a:tcPr>
                    <a:solidFill>
                      <a:srgbClr val="00B0F0"/>
                    </a:solidFill>
                  </a:tcPr>
                </a:tc>
              </a:tr>
              <a:tr h="21717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u="sng" dirty="0" smtClean="0">
                          <a:solidFill>
                            <a:srgbClr val="FF0000"/>
                          </a:solidFill>
                          <a:latin typeface="Times New Roman" pitchFamily="18" charset="0"/>
                          <a:cs typeface="Times New Roman" pitchFamily="18" charset="0"/>
                        </a:rPr>
                        <a:t>NHÓM 3</a:t>
                      </a:r>
                      <a:r>
                        <a:rPr lang="en-US" sz="1800" b="1" dirty="0" smtClean="0">
                          <a:solidFill>
                            <a:srgbClr val="FF0000"/>
                          </a:solidFill>
                          <a:latin typeface="Times New Roman" pitchFamily="18" charset="0"/>
                          <a:cs typeface="Times New Roman" pitchFamily="18" charset="0"/>
                        </a:rPr>
                        <a:t>/ ( TỔ)</a:t>
                      </a:r>
                      <a:endParaRPr lang="en-US" sz="18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sz="2000" b="1" dirty="0" smtClean="0">
                          <a:solidFill>
                            <a:schemeClr val="tx1"/>
                          </a:solidFill>
                          <a:latin typeface="Times New Roman" pitchFamily="18" charset="0"/>
                          <a:cs typeface="Times New Roman" pitchFamily="18" charset="0"/>
                        </a:rPr>
                        <a:t>2/.Ghi chép của Lê Quý Đôn ( tư liệu H: 17.3 - SGK) có từ thời kì nào trong LSVN ? Hiện nay phong tục này còn không ?( Ảnh)</a:t>
                      </a:r>
                      <a:endParaRPr lang="en-US" sz="2000" b="1" dirty="0" smtClean="0">
                        <a:solidFill>
                          <a:schemeClr val="tx1"/>
                        </a:solidFill>
                        <a:latin typeface="Times New Roman" pitchFamily="18" charset="0"/>
                        <a:cs typeface="Times New Roman" pitchFamily="18" charset="0"/>
                      </a:endParaRPr>
                    </a:p>
                    <a:p>
                      <a:endParaRPr lang="en-US" dirty="0"/>
                    </a:p>
                  </a:txBody>
                  <a:tcPr>
                    <a:solidFill>
                      <a:srgbClr val="7030A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u="sng" dirty="0" smtClean="0">
                          <a:solidFill>
                            <a:srgbClr val="FFFF00"/>
                          </a:solidFill>
                          <a:latin typeface="Times New Roman" pitchFamily="18" charset="0"/>
                          <a:cs typeface="Times New Roman" pitchFamily="18" charset="0"/>
                        </a:rPr>
                        <a:t>NHÓM 4</a:t>
                      </a:r>
                      <a:r>
                        <a:rPr lang="en-US" sz="1800" b="1" dirty="0" smtClean="0">
                          <a:solidFill>
                            <a:srgbClr val="FFFF00"/>
                          </a:solidFill>
                          <a:latin typeface="Times New Roman" pitchFamily="18" charset="0"/>
                          <a:cs typeface="Times New Roman" pitchFamily="18" charset="0"/>
                        </a:rPr>
                        <a:t>/ ( TỔ)</a:t>
                      </a:r>
                      <a:endParaRPr lang="en-US" sz="1800" b="1" dirty="0" smtClean="0">
                        <a:solidFill>
                          <a:srgbClr val="FFFF00"/>
                        </a:solidFill>
                      </a:endParaRPr>
                    </a:p>
                    <a:p>
                      <a:r>
                        <a:rPr lang="nl-NL" sz="2000" b="1" dirty="0" smtClean="0">
                          <a:solidFill>
                            <a:schemeClr val="tx1"/>
                          </a:solidFill>
                          <a:latin typeface="Times New Roman" pitchFamily="18" charset="0"/>
                          <a:cs typeface="Times New Roman" pitchFamily="18" charset="0"/>
                        </a:rPr>
                        <a:t>3/.Hãy kể tên một vài phong tục truyền thống còn tồn tại đến ngày nay mà em biết?</a:t>
                      </a:r>
                      <a:endParaRPr lang="en-US" sz="2000" dirty="0">
                        <a:solidFill>
                          <a:schemeClr val="tx1"/>
                        </a:solidFill>
                      </a:endParaRPr>
                    </a:p>
                  </a:txBody>
                  <a:tcPr>
                    <a:solidFill>
                      <a:srgbClr val="FF3300"/>
                    </a:solidFill>
                  </a:tcPr>
                </a:tc>
              </a:tr>
            </a:tbl>
          </a:graphicData>
        </a:graphic>
      </p:graphicFrame>
      <p:sp>
        <p:nvSpPr>
          <p:cNvPr id="3" name="Rectangle 2"/>
          <p:cNvSpPr/>
          <p:nvPr/>
        </p:nvSpPr>
        <p:spPr>
          <a:xfrm>
            <a:off x="1676400" y="0"/>
            <a:ext cx="6168676" cy="523220"/>
          </a:xfrm>
          <a:prstGeom prst="rect">
            <a:avLst/>
          </a:prstGeom>
        </p:spPr>
        <p:txBody>
          <a:bodyPr wrap="none">
            <a:spAutoFit/>
          </a:bodyPr>
          <a:lstStyle/>
          <a:p>
            <a:pPr algn="ctr"/>
            <a:r>
              <a:rPr lang="en-US" sz="2800" b="1" u="sng" dirty="0" smtClean="0">
                <a:solidFill>
                  <a:srgbClr val="FF0000"/>
                </a:solidFill>
                <a:latin typeface="Times New Roman" pitchFamily="18" charset="0"/>
                <a:cs typeface="Times New Roman" pitchFamily="18" charset="0"/>
              </a:rPr>
              <a:t>THẢO LUẬN</a:t>
            </a:r>
            <a:r>
              <a:rPr lang="en-US" sz="2800" dirty="0" smtClean="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4-NHÓM ( TỔ)/3 CÂU.</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4)">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514350"/>
            <a:ext cx="7086600" cy="461665"/>
          </a:xfrm>
          <a:prstGeom prst="rect">
            <a:avLst/>
          </a:prstGeom>
        </p:spPr>
        <p:txBody>
          <a:bodyPr wrap="square">
            <a:spAutoFit/>
          </a:bodyPr>
          <a:lstStyle/>
          <a:p>
            <a:pPr algn="ctr"/>
            <a:r>
              <a:rPr lang="en-US" sz="2400" b="1" u="sng" dirty="0" smtClean="0">
                <a:solidFill>
                  <a:srgbClr val="FF0000"/>
                </a:solidFill>
                <a:latin typeface="Times New Roman" pitchFamily="18" charset="0"/>
                <a:cs typeface="Times New Roman" pitchFamily="18" charset="0"/>
              </a:rPr>
              <a:t>THẢO LUẬN</a:t>
            </a:r>
            <a:r>
              <a:rPr lang="en-US" sz="2400" dirty="0" smtClean="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4-NHÓM ( TỔ)/3 CÂU.</a:t>
            </a:r>
            <a:r>
              <a:rPr lang="en-US" sz="2400" b="1" u="sng" dirty="0" smtClean="0">
                <a:solidFill>
                  <a:srgbClr val="FF0000"/>
                </a:solidFill>
                <a:latin typeface="Times New Roman" pitchFamily="18" charset="0"/>
                <a:cs typeface="Times New Roman" pitchFamily="18" charset="0"/>
              </a:rPr>
              <a:t> </a:t>
            </a:r>
            <a:endParaRPr lang="en-US" sz="2400" b="1" dirty="0"/>
          </a:p>
        </p:txBody>
      </p:sp>
      <p:graphicFrame>
        <p:nvGraphicFramePr>
          <p:cNvPr id="4" name="Table 3"/>
          <p:cNvGraphicFramePr>
            <a:graphicFrameLocks noGrp="1"/>
          </p:cNvGraphicFramePr>
          <p:nvPr/>
        </p:nvGraphicFramePr>
        <p:xfrm>
          <a:off x="1447800" y="1504950"/>
          <a:ext cx="6096000" cy="762000"/>
        </p:xfrm>
        <a:graphic>
          <a:graphicData uri="http://schemas.openxmlformats.org/drawingml/2006/table">
            <a:tbl>
              <a:tblPr firstRow="1" bandRow="1">
                <a:tableStyleId>{5C22544A-7EE6-4342-B048-85BDC9FD1C3A}</a:tableStyleId>
              </a:tblPr>
              <a:tblGrid>
                <a:gridCol w="6096000"/>
              </a:tblGrid>
              <a:tr h="762000">
                <a:tc>
                  <a:txBody>
                    <a:bodyPr/>
                    <a:lstStyle/>
                    <a:p>
                      <a:pPr algn="ctr"/>
                      <a:r>
                        <a:rPr lang="en-US" sz="2000" b="1" kern="1200" dirty="0" err="1" smtClean="0">
                          <a:solidFill>
                            <a:srgbClr val="0000CC"/>
                          </a:solidFill>
                          <a:latin typeface="Times New Roman" pitchFamily="18" charset="0"/>
                          <a:ea typeface="+mn-ea"/>
                          <a:cs typeface="Times New Roman" pitchFamily="18" charset="0"/>
                        </a:rPr>
                        <a:t>Kết</a:t>
                      </a:r>
                      <a:r>
                        <a:rPr lang="en-US" sz="2000" b="1" kern="1200" dirty="0" smtClean="0">
                          <a:solidFill>
                            <a:srgbClr val="0000CC"/>
                          </a:solidFill>
                          <a:latin typeface="Times New Roman" pitchFamily="18" charset="0"/>
                          <a:ea typeface="+mn-ea"/>
                          <a:cs typeface="Times New Roman" pitchFamily="18" charset="0"/>
                        </a:rPr>
                        <a:t> </a:t>
                      </a:r>
                      <a:r>
                        <a:rPr lang="en-US" sz="2000" b="1" kern="1200" dirty="0" err="1" smtClean="0">
                          <a:solidFill>
                            <a:srgbClr val="0000CC"/>
                          </a:solidFill>
                          <a:latin typeface="Times New Roman" pitchFamily="18" charset="0"/>
                          <a:ea typeface="+mn-ea"/>
                          <a:cs typeface="Times New Roman" pitchFamily="18" charset="0"/>
                        </a:rPr>
                        <a:t>quả</a:t>
                      </a:r>
                      <a:r>
                        <a:rPr lang="en-US" sz="2000" b="1" kern="1200" dirty="0" smtClean="0">
                          <a:solidFill>
                            <a:srgbClr val="0000CC"/>
                          </a:solidFill>
                          <a:latin typeface="Times New Roman" pitchFamily="18" charset="0"/>
                          <a:ea typeface="+mn-ea"/>
                          <a:cs typeface="Times New Roman" pitchFamily="18" charset="0"/>
                        </a:rPr>
                        <a:t> </a:t>
                      </a:r>
                      <a:r>
                        <a:rPr lang="en-US" sz="2000" b="1" kern="1200" dirty="0" err="1" smtClean="0">
                          <a:solidFill>
                            <a:srgbClr val="0000CC"/>
                          </a:solidFill>
                          <a:latin typeface="Times New Roman" pitchFamily="18" charset="0"/>
                          <a:ea typeface="+mn-ea"/>
                          <a:cs typeface="Times New Roman" pitchFamily="18" charset="0"/>
                        </a:rPr>
                        <a:t>thảo</a:t>
                      </a:r>
                      <a:r>
                        <a:rPr lang="en-US" sz="2000" b="1" kern="1200" dirty="0" smtClean="0">
                          <a:solidFill>
                            <a:srgbClr val="0000CC"/>
                          </a:solidFill>
                          <a:latin typeface="Times New Roman" pitchFamily="18" charset="0"/>
                          <a:ea typeface="+mn-ea"/>
                          <a:cs typeface="Times New Roman" pitchFamily="18" charset="0"/>
                        </a:rPr>
                        <a:t> </a:t>
                      </a:r>
                      <a:r>
                        <a:rPr lang="en-US" sz="2000" b="1" kern="1200" dirty="0" err="1" smtClean="0">
                          <a:solidFill>
                            <a:srgbClr val="0000CC"/>
                          </a:solidFill>
                          <a:latin typeface="Times New Roman" pitchFamily="18" charset="0"/>
                          <a:ea typeface="+mn-ea"/>
                          <a:cs typeface="Times New Roman" pitchFamily="18" charset="0"/>
                        </a:rPr>
                        <a:t>luận</a:t>
                      </a:r>
                      <a:r>
                        <a:rPr lang="en-US" sz="2000" b="1" kern="1200" dirty="0" smtClean="0">
                          <a:solidFill>
                            <a:srgbClr val="0000CC"/>
                          </a:solidFill>
                          <a:latin typeface="Times New Roman" pitchFamily="18" charset="0"/>
                          <a:ea typeface="+mn-ea"/>
                          <a:cs typeface="Times New Roman" pitchFamily="18" charset="0"/>
                        </a:rPr>
                        <a:t> </a:t>
                      </a:r>
                      <a:r>
                        <a:rPr lang="en-US" sz="2000" b="1" kern="1200" dirty="0" err="1" smtClean="0">
                          <a:solidFill>
                            <a:srgbClr val="0000CC"/>
                          </a:solidFill>
                          <a:latin typeface="Times New Roman" pitchFamily="18" charset="0"/>
                          <a:ea typeface="+mn-ea"/>
                          <a:cs typeface="Times New Roman" pitchFamily="18" charset="0"/>
                        </a:rPr>
                        <a:t>nhóm</a:t>
                      </a:r>
                      <a:r>
                        <a:rPr lang="en-US" sz="2000" b="1" kern="1200" dirty="0" smtClean="0">
                          <a:solidFill>
                            <a:srgbClr val="0000CC"/>
                          </a:solidFill>
                          <a:latin typeface="Times New Roman" pitchFamily="18" charset="0"/>
                          <a:ea typeface="+mn-ea"/>
                          <a:cs typeface="Times New Roman" pitchFamily="18" charset="0"/>
                        </a:rPr>
                        <a:t> </a:t>
                      </a:r>
                      <a:r>
                        <a:rPr lang="en-US" sz="2000" b="1" kern="1200" dirty="0" err="1" smtClean="0">
                          <a:solidFill>
                            <a:srgbClr val="0000CC"/>
                          </a:solidFill>
                          <a:latin typeface="Times New Roman" pitchFamily="18" charset="0"/>
                          <a:ea typeface="+mn-ea"/>
                          <a:cs typeface="Times New Roman" pitchFamily="18" charset="0"/>
                        </a:rPr>
                        <a:t>được</a:t>
                      </a:r>
                      <a:r>
                        <a:rPr lang="en-US" sz="2000" b="1" kern="1200" dirty="0" smtClean="0">
                          <a:solidFill>
                            <a:srgbClr val="0000CC"/>
                          </a:solidFill>
                          <a:latin typeface="Times New Roman" pitchFamily="18" charset="0"/>
                          <a:ea typeface="+mn-ea"/>
                          <a:cs typeface="Times New Roman" pitchFamily="18" charset="0"/>
                        </a:rPr>
                        <a:t> </a:t>
                      </a:r>
                      <a:r>
                        <a:rPr lang="en-US" sz="2000" b="1" kern="1200" dirty="0" err="1" smtClean="0">
                          <a:solidFill>
                            <a:srgbClr val="0000CC"/>
                          </a:solidFill>
                          <a:latin typeface="Times New Roman" pitchFamily="18" charset="0"/>
                          <a:ea typeface="+mn-ea"/>
                          <a:cs typeface="Times New Roman" pitchFamily="18" charset="0"/>
                        </a:rPr>
                        <a:t>điền</a:t>
                      </a:r>
                      <a:r>
                        <a:rPr lang="en-US" sz="2000" b="1" kern="1200" dirty="0" smtClean="0">
                          <a:solidFill>
                            <a:srgbClr val="0000CC"/>
                          </a:solidFill>
                          <a:latin typeface="Times New Roman" pitchFamily="18" charset="0"/>
                          <a:ea typeface="+mn-ea"/>
                          <a:cs typeface="Times New Roman" pitchFamily="18" charset="0"/>
                        </a:rPr>
                        <a:t> </a:t>
                      </a:r>
                      <a:r>
                        <a:rPr lang="en-US" sz="2000" b="1" kern="1200" dirty="0" err="1" smtClean="0">
                          <a:solidFill>
                            <a:srgbClr val="0000CC"/>
                          </a:solidFill>
                          <a:latin typeface="Times New Roman" pitchFamily="18" charset="0"/>
                          <a:ea typeface="+mn-ea"/>
                          <a:cs typeface="Times New Roman" pitchFamily="18" charset="0"/>
                        </a:rPr>
                        <a:t>vào</a:t>
                      </a:r>
                      <a:r>
                        <a:rPr lang="en-US" sz="2000" b="1" kern="1200" dirty="0" smtClean="0">
                          <a:solidFill>
                            <a:srgbClr val="0000CC"/>
                          </a:solidFill>
                          <a:latin typeface="Times New Roman" pitchFamily="18" charset="0"/>
                          <a:ea typeface="+mn-ea"/>
                          <a:cs typeface="Times New Roman" pitchFamily="18" charset="0"/>
                        </a:rPr>
                        <a:t> </a:t>
                      </a:r>
                      <a:r>
                        <a:rPr lang="en-US" sz="2000" b="1" kern="1200" dirty="0" err="1" smtClean="0">
                          <a:solidFill>
                            <a:srgbClr val="0000CC"/>
                          </a:solidFill>
                          <a:latin typeface="Times New Roman" pitchFamily="18" charset="0"/>
                          <a:ea typeface="+mn-ea"/>
                          <a:cs typeface="Times New Roman" pitchFamily="18" charset="0"/>
                        </a:rPr>
                        <a:t>phiếu</a:t>
                      </a:r>
                      <a:r>
                        <a:rPr lang="en-US" sz="2000" b="1" kern="1200" dirty="0" smtClean="0">
                          <a:solidFill>
                            <a:srgbClr val="0000CC"/>
                          </a:solidFill>
                          <a:latin typeface="Times New Roman" pitchFamily="18" charset="0"/>
                          <a:ea typeface="+mn-ea"/>
                          <a:cs typeface="Times New Roman" pitchFamily="18" charset="0"/>
                        </a:rPr>
                        <a:t> </a:t>
                      </a:r>
                      <a:r>
                        <a:rPr lang="en-US" sz="2000" b="1" kern="1200" dirty="0" err="1" smtClean="0">
                          <a:solidFill>
                            <a:srgbClr val="0000CC"/>
                          </a:solidFill>
                          <a:latin typeface="Times New Roman" pitchFamily="18" charset="0"/>
                          <a:ea typeface="+mn-ea"/>
                          <a:cs typeface="Times New Roman" pitchFamily="18" charset="0"/>
                        </a:rPr>
                        <a:t>học</a:t>
                      </a:r>
                      <a:r>
                        <a:rPr lang="en-US" sz="2000" b="1" kern="1200" dirty="0" smtClean="0">
                          <a:solidFill>
                            <a:srgbClr val="0000CC"/>
                          </a:solidFill>
                          <a:latin typeface="Times New Roman" pitchFamily="18" charset="0"/>
                          <a:ea typeface="+mn-ea"/>
                          <a:cs typeface="Times New Roman" pitchFamily="18" charset="0"/>
                        </a:rPr>
                        <a:t> </a:t>
                      </a:r>
                      <a:r>
                        <a:rPr lang="en-US" sz="2000" b="1" kern="1200" dirty="0" err="1" smtClean="0">
                          <a:solidFill>
                            <a:srgbClr val="0000CC"/>
                          </a:solidFill>
                          <a:latin typeface="Times New Roman" pitchFamily="18" charset="0"/>
                          <a:ea typeface="+mn-ea"/>
                          <a:cs typeface="Times New Roman" pitchFamily="18" charset="0"/>
                        </a:rPr>
                        <a:t>tập</a:t>
                      </a:r>
                      <a:r>
                        <a:rPr lang="en-US" sz="2000" b="1" kern="1200" dirty="0" smtClean="0">
                          <a:solidFill>
                            <a:srgbClr val="0000CC"/>
                          </a:solidFill>
                          <a:latin typeface="Times New Roman" pitchFamily="18" charset="0"/>
                          <a:ea typeface="+mn-ea"/>
                          <a:cs typeface="Times New Roman" pitchFamily="18" charset="0"/>
                        </a:rPr>
                        <a:t>. GV </a:t>
                      </a:r>
                      <a:r>
                        <a:rPr lang="en-US" sz="2000" b="1" kern="1200" dirty="0" err="1" smtClean="0">
                          <a:solidFill>
                            <a:srgbClr val="0000CC"/>
                          </a:solidFill>
                          <a:latin typeface="Times New Roman" pitchFamily="18" charset="0"/>
                          <a:ea typeface="+mn-ea"/>
                          <a:cs typeface="Times New Roman" pitchFamily="18" charset="0"/>
                        </a:rPr>
                        <a:t>quan</a:t>
                      </a:r>
                      <a:r>
                        <a:rPr lang="en-US" sz="2000" b="1" kern="1200" dirty="0" smtClean="0">
                          <a:solidFill>
                            <a:srgbClr val="0000CC"/>
                          </a:solidFill>
                          <a:latin typeface="Times New Roman" pitchFamily="18" charset="0"/>
                          <a:ea typeface="+mn-ea"/>
                          <a:cs typeface="Times New Roman" pitchFamily="18" charset="0"/>
                        </a:rPr>
                        <a:t> </a:t>
                      </a:r>
                      <a:r>
                        <a:rPr lang="en-US" sz="2000" b="1" kern="1200" dirty="0" err="1" smtClean="0">
                          <a:solidFill>
                            <a:srgbClr val="0000CC"/>
                          </a:solidFill>
                          <a:latin typeface="Times New Roman" pitchFamily="18" charset="0"/>
                          <a:ea typeface="+mn-ea"/>
                          <a:cs typeface="Times New Roman" pitchFamily="18" charset="0"/>
                        </a:rPr>
                        <a:t>sát</a:t>
                      </a:r>
                      <a:r>
                        <a:rPr lang="en-US" sz="2000" b="1" kern="1200" dirty="0" smtClean="0">
                          <a:solidFill>
                            <a:srgbClr val="0000CC"/>
                          </a:solidFill>
                          <a:latin typeface="Times New Roman" pitchFamily="18" charset="0"/>
                          <a:ea typeface="+mn-ea"/>
                          <a:cs typeface="Times New Roman" pitchFamily="18" charset="0"/>
                        </a:rPr>
                        <a:t>, </a:t>
                      </a:r>
                      <a:r>
                        <a:rPr lang="en-US" sz="2000" b="1" kern="1200" dirty="0" err="1" smtClean="0">
                          <a:solidFill>
                            <a:srgbClr val="0000CC"/>
                          </a:solidFill>
                          <a:latin typeface="Times New Roman" pitchFamily="18" charset="0"/>
                          <a:ea typeface="+mn-ea"/>
                          <a:cs typeface="Times New Roman" pitchFamily="18" charset="0"/>
                        </a:rPr>
                        <a:t>hỗ</a:t>
                      </a:r>
                      <a:r>
                        <a:rPr lang="en-US" sz="2000" b="1" kern="1200" dirty="0" smtClean="0">
                          <a:solidFill>
                            <a:srgbClr val="0000CC"/>
                          </a:solidFill>
                          <a:latin typeface="Times New Roman" pitchFamily="18" charset="0"/>
                          <a:ea typeface="+mn-ea"/>
                          <a:cs typeface="Times New Roman" pitchFamily="18" charset="0"/>
                        </a:rPr>
                        <a:t> </a:t>
                      </a:r>
                      <a:r>
                        <a:rPr lang="en-US" sz="2000" b="1" kern="1200" dirty="0" err="1" smtClean="0">
                          <a:solidFill>
                            <a:srgbClr val="0000CC"/>
                          </a:solidFill>
                          <a:latin typeface="Times New Roman" pitchFamily="18" charset="0"/>
                          <a:ea typeface="+mn-ea"/>
                          <a:cs typeface="Times New Roman" pitchFamily="18" charset="0"/>
                        </a:rPr>
                        <a:t>trợ</a:t>
                      </a:r>
                      <a:r>
                        <a:rPr lang="en-US" sz="2000" b="1" kern="1200" dirty="0" smtClean="0">
                          <a:solidFill>
                            <a:srgbClr val="0000CC"/>
                          </a:solidFill>
                          <a:latin typeface="Times New Roman" pitchFamily="18" charset="0"/>
                          <a:ea typeface="+mn-ea"/>
                          <a:cs typeface="Times New Roman" pitchFamily="18" charset="0"/>
                        </a:rPr>
                        <a:t>.</a:t>
                      </a:r>
                      <a:endParaRPr lang="en-US" sz="2000" b="1" kern="1200" dirty="0">
                        <a:solidFill>
                          <a:srgbClr val="0000CC"/>
                        </a:solidFill>
                        <a:latin typeface="Times New Roman" pitchFamily="18" charset="0"/>
                        <a:ea typeface="+mn-ea"/>
                        <a:cs typeface="Times New Roman" pitchFamily="18" charset="0"/>
                      </a:endParaRPr>
                    </a:p>
                  </a:txBody>
                  <a:tcPr>
                    <a:solidFill>
                      <a:schemeClr val="bg1"/>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133350"/>
          <a:ext cx="8915400" cy="4724400"/>
        </p:xfrm>
        <a:graphic>
          <a:graphicData uri="http://schemas.openxmlformats.org/drawingml/2006/table">
            <a:tbl>
              <a:tblPr firstRow="1" bandRow="1">
                <a:tableStyleId>{5C22544A-7EE6-4342-B048-85BDC9FD1C3A}</a:tableStyleId>
              </a:tblPr>
              <a:tblGrid>
                <a:gridCol w="4214552"/>
                <a:gridCol w="4700848"/>
              </a:tblGrid>
              <a:tr h="1905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u="sng" dirty="0" smtClean="0">
                          <a:solidFill>
                            <a:srgbClr val="FF0000"/>
                          </a:solidFill>
                          <a:latin typeface="Times New Roman" pitchFamily="18" charset="0"/>
                          <a:cs typeface="Times New Roman" pitchFamily="18" charset="0"/>
                        </a:rPr>
                        <a:t>NHÓM 1</a:t>
                      </a:r>
                      <a:r>
                        <a:rPr lang="en-US" sz="1800" b="1" dirty="0" smtClean="0">
                          <a:solidFill>
                            <a:srgbClr val="FF0000"/>
                          </a:solidFill>
                          <a:latin typeface="Times New Roman" pitchFamily="18" charset="0"/>
                          <a:cs typeface="Times New Roman" pitchFamily="18" charset="0"/>
                        </a:rPr>
                        <a:t>/( TỔ)</a:t>
                      </a:r>
                    </a:p>
                    <a:p>
                      <a:r>
                        <a:rPr lang="nl-NL" sz="1400" b="1" dirty="0" smtClean="0">
                          <a:solidFill>
                            <a:schemeClr val="tx1"/>
                          </a:solidFill>
                          <a:latin typeface="Times New Roman" pitchFamily="18" charset="0"/>
                          <a:cs typeface="Times New Roman" pitchFamily="18" charset="0"/>
                        </a:rPr>
                        <a:t>1/.</a:t>
                      </a:r>
                      <a:r>
                        <a:rPr lang="nl-NL" sz="1400" b="1" kern="1200" dirty="0" smtClean="0">
                          <a:solidFill>
                            <a:schemeClr val="tx1"/>
                          </a:solidFill>
                          <a:latin typeface="Times New Roman" pitchFamily="18" charset="0"/>
                          <a:ea typeface="+mn-ea"/>
                          <a:cs typeface="Times New Roman" pitchFamily="18" charset="0"/>
                        </a:rPr>
                        <a:t>  Người Việt giữ được phong tục tập quán của mình:</a:t>
                      </a:r>
                    </a:p>
                    <a:p>
                      <a:r>
                        <a:rPr lang="nl-NL" sz="1400" b="1" kern="1200" dirty="0" smtClean="0">
                          <a:solidFill>
                            <a:schemeClr val="tx1"/>
                          </a:solidFill>
                          <a:latin typeface="Times New Roman" pitchFamily="18" charset="0"/>
                          <a:ea typeface="+mn-ea"/>
                          <a:cs typeface="Times New Roman" pitchFamily="18" charset="0"/>
                        </a:rPr>
                        <a:t>+ Sống ở làng quê trong những ngôi nhà giản dị.  </a:t>
                      </a:r>
                      <a:endParaRPr lang="en-US" sz="1400" b="1" kern="1200" dirty="0" smtClean="0">
                        <a:solidFill>
                          <a:schemeClr val="tx1"/>
                        </a:solidFill>
                        <a:latin typeface="Times New Roman" pitchFamily="18" charset="0"/>
                        <a:ea typeface="+mn-ea"/>
                        <a:cs typeface="Times New Roman" pitchFamily="18" charset="0"/>
                      </a:endParaRPr>
                    </a:p>
                    <a:p>
                      <a:r>
                        <a:rPr lang="nl-NL" sz="1400" b="1" kern="1200" dirty="0" smtClean="0">
                          <a:solidFill>
                            <a:schemeClr val="tx1"/>
                          </a:solidFill>
                          <a:latin typeface="Times New Roman" pitchFamily="18" charset="0"/>
                          <a:ea typeface="+mn-ea"/>
                          <a:cs typeface="Times New Roman" pitchFamily="18" charset="0"/>
                        </a:rPr>
                        <a:t>+ Người Việt vẫn nghe - nói, truyền lại cho con cháu tiếng mẹ đẻ.</a:t>
                      </a:r>
                    </a:p>
                    <a:p>
                      <a:pPr marL="0" marR="0" indent="0" algn="l" defTabSz="914400" rtl="0" eaLnBrk="1" fontAlgn="auto" latinLnBrk="0" hangingPunct="1">
                        <a:lnSpc>
                          <a:spcPct val="100000"/>
                        </a:lnSpc>
                        <a:spcBef>
                          <a:spcPts val="0"/>
                        </a:spcBef>
                        <a:spcAft>
                          <a:spcPts val="0"/>
                        </a:spcAft>
                        <a:buClrTx/>
                        <a:buSzTx/>
                        <a:buFontTx/>
                        <a:buNone/>
                        <a:tabLst/>
                        <a:defRPr/>
                      </a:pPr>
                      <a:r>
                        <a:rPr lang="nl-NL" sz="1400" b="1" kern="1200" dirty="0" smtClean="0">
                          <a:solidFill>
                            <a:schemeClr val="tx1"/>
                          </a:solidFill>
                          <a:latin typeface="Times New Roman" pitchFamily="18" charset="0"/>
                          <a:ea typeface="+mn-ea"/>
                          <a:cs typeface="Times New Roman" pitchFamily="18" charset="0"/>
                        </a:rPr>
                        <a:t>+ Những tín ngưỡng truyền thống như thờ cúng tổ tiên, thờ các vị thần tự nhiên tiếp tục được duy trì.</a:t>
                      </a:r>
                      <a:endParaRPr lang="en-US" sz="1400" b="1" kern="1200" dirty="0" smtClean="0">
                        <a:solidFill>
                          <a:schemeClr val="tx1"/>
                        </a:solidFill>
                        <a:latin typeface="Times New Roman" pitchFamily="18" charset="0"/>
                        <a:ea typeface="+mn-ea"/>
                        <a:cs typeface="Times New Roman" pitchFamily="18" charset="0"/>
                      </a:endParaRPr>
                    </a:p>
                    <a:p>
                      <a:endParaRPr lang="en-US" dirty="0"/>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u="sng" dirty="0" smtClean="0">
                          <a:solidFill>
                            <a:srgbClr val="FF0000"/>
                          </a:solidFill>
                          <a:latin typeface="Times New Roman" pitchFamily="18" charset="0"/>
                          <a:cs typeface="Times New Roman" pitchFamily="18" charset="0"/>
                        </a:rPr>
                        <a:t>NHÓM  </a:t>
                      </a:r>
                      <a:r>
                        <a:rPr lang="en-US" sz="1800" b="1" dirty="0" smtClean="0">
                          <a:solidFill>
                            <a:srgbClr val="FF0000"/>
                          </a:solidFill>
                          <a:latin typeface="Times New Roman" pitchFamily="18" charset="0"/>
                          <a:cs typeface="Times New Roman" pitchFamily="18" charset="0"/>
                        </a:rPr>
                        <a:t>2/( TỔ)</a:t>
                      </a:r>
                      <a:endParaRPr lang="en-US" sz="1800" b="1" dirty="0" smtClean="0"/>
                    </a:p>
                    <a:p>
                      <a:r>
                        <a:rPr lang="nl-NL" sz="1600" b="1" kern="1200" dirty="0" smtClean="0">
                          <a:solidFill>
                            <a:schemeClr val="tx1"/>
                          </a:solidFill>
                          <a:latin typeface="Times New Roman" pitchFamily="18" charset="0"/>
                          <a:ea typeface="+mn-ea"/>
                          <a:cs typeface="Times New Roman" pitchFamily="18" charset="0"/>
                        </a:rPr>
                        <a:t>1/.+ Phong tục, tập quán Việt vẫn được giữ gìn như tục nhuộm răng, ăn trầu, búi tóc, xăm mình, làm bánh chưng, bánh giầy. </a:t>
                      </a:r>
                      <a:endParaRPr lang="en-US" sz="1600" b="1" kern="1200" dirty="0" smtClean="0">
                        <a:solidFill>
                          <a:schemeClr val="tx1"/>
                        </a:solidFill>
                        <a:latin typeface="Times New Roman" pitchFamily="18" charset="0"/>
                        <a:ea typeface="+mn-ea"/>
                        <a:cs typeface="Times New Roman" pitchFamily="18" charset="0"/>
                      </a:endParaRPr>
                    </a:p>
                    <a:p>
                      <a:r>
                        <a:rPr lang="nl-NL" sz="1600" b="1" kern="1200" dirty="0" smtClean="0">
                          <a:solidFill>
                            <a:schemeClr val="tx1"/>
                          </a:solidFill>
                          <a:latin typeface="Times New Roman" pitchFamily="18" charset="0"/>
                          <a:ea typeface="+mn-ea"/>
                          <a:cs typeface="Times New Roman" pitchFamily="18" charset="0"/>
                        </a:rPr>
                        <a:t>- Những phong tục tập quán trên cho thấy chính sách đồng hóa của các triều đại phong kiến phương Bắc đối với nước ta thất bại.</a:t>
                      </a:r>
                      <a:endParaRPr lang="en-US" sz="1600" b="1" kern="1200" dirty="0" smtClean="0">
                        <a:solidFill>
                          <a:schemeClr val="tx1"/>
                        </a:solidFill>
                        <a:latin typeface="Times New Roman" pitchFamily="18" charset="0"/>
                        <a:ea typeface="+mn-ea"/>
                        <a:cs typeface="Times New Roman" pitchFamily="18" charset="0"/>
                      </a:endParaRPr>
                    </a:p>
                    <a:p>
                      <a:endParaRPr lang="en-US" dirty="0"/>
                    </a:p>
                  </a:txBody>
                  <a:tcPr>
                    <a:solidFill>
                      <a:srgbClr val="00B0F0"/>
                    </a:solidFill>
                  </a:tcPr>
                </a:tc>
              </a:tr>
              <a:tr h="18665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u="sng" dirty="0" smtClean="0">
                          <a:solidFill>
                            <a:srgbClr val="FF0000"/>
                          </a:solidFill>
                          <a:latin typeface="Times New Roman" pitchFamily="18" charset="0"/>
                          <a:cs typeface="Times New Roman" pitchFamily="18" charset="0"/>
                        </a:rPr>
                        <a:t>NHÓM 3</a:t>
                      </a:r>
                      <a:r>
                        <a:rPr lang="en-US" sz="1800" b="1" dirty="0" smtClean="0">
                          <a:solidFill>
                            <a:srgbClr val="FF0000"/>
                          </a:solidFill>
                          <a:latin typeface="Times New Roman" pitchFamily="18" charset="0"/>
                          <a:cs typeface="Times New Roman" pitchFamily="18" charset="0"/>
                        </a:rPr>
                        <a:t>/ ( TỔ)</a:t>
                      </a:r>
                      <a:endParaRPr lang="en-US" sz="1800" b="1" dirty="0" smtClean="0"/>
                    </a:p>
                    <a:p>
                      <a:r>
                        <a:rPr lang="nl-NL" sz="1400" b="1" dirty="0" smtClean="0">
                          <a:solidFill>
                            <a:schemeClr val="tx1"/>
                          </a:solidFill>
                          <a:latin typeface="Times New Roman" pitchFamily="18" charset="0"/>
                          <a:cs typeface="Times New Roman" pitchFamily="18" charset="0"/>
                        </a:rPr>
                        <a:t>2/.</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Phong</a:t>
                      </a:r>
                      <a:r>
                        <a:rPr lang="en-US" sz="1400" b="0"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tụ</a:t>
                      </a:r>
                      <a:r>
                        <a:rPr lang="en-US" sz="1400" b="0"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căn</a:t>
                      </a:r>
                      <a:r>
                        <a:rPr lang="en-US" sz="1400" b="0"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trầu</a:t>
                      </a:r>
                      <a:r>
                        <a:rPr lang="en-US" sz="1400" b="0"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theo</a:t>
                      </a:r>
                      <a:r>
                        <a:rPr lang="en-US" sz="1400" b="0"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ghi</a:t>
                      </a:r>
                      <a:r>
                        <a:rPr lang="en-US" sz="1400" b="0"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chép</a:t>
                      </a:r>
                      <a:r>
                        <a:rPr lang="en-US" sz="1400" b="0"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của</a:t>
                      </a:r>
                      <a:r>
                        <a:rPr lang="en-US" sz="1400" b="0"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Lê</a:t>
                      </a:r>
                      <a:r>
                        <a:rPr lang="en-US" sz="1400" b="0"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Qúy</a:t>
                      </a:r>
                      <a:r>
                        <a:rPr lang="en-US" sz="1400" b="0"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Đôn</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tư</a:t>
                      </a:r>
                      <a:r>
                        <a:rPr lang="en-US" sz="1400" b="0"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liệu</a:t>
                      </a:r>
                      <a:r>
                        <a:rPr lang="en-US" sz="1400" b="0" kern="1200" dirty="0" smtClean="0">
                          <a:solidFill>
                            <a:schemeClr val="dk1"/>
                          </a:solidFill>
                          <a:latin typeface="Times New Roman" pitchFamily="18" charset="0"/>
                          <a:ea typeface="+mn-ea"/>
                          <a:cs typeface="Times New Roman" pitchFamily="18" charset="0"/>
                        </a:rPr>
                        <a:t> H:</a:t>
                      </a:r>
                      <a:r>
                        <a:rPr lang="en-US" sz="1400" b="1" kern="1200" dirty="0" smtClean="0">
                          <a:solidFill>
                            <a:schemeClr val="dk1"/>
                          </a:solidFill>
                          <a:latin typeface="Times New Roman" pitchFamily="18" charset="0"/>
                          <a:ea typeface="+mn-ea"/>
                          <a:cs typeface="Times New Roman" pitchFamily="18" charset="0"/>
                        </a:rPr>
                        <a:t> 17.3) </a:t>
                      </a:r>
                      <a:r>
                        <a:rPr lang="en-US" sz="1400" b="1" kern="1200" dirty="0" err="1" smtClean="0">
                          <a:solidFill>
                            <a:schemeClr val="dk1"/>
                          </a:solidFill>
                          <a:latin typeface="Times New Roman" pitchFamily="18" charset="0"/>
                          <a:ea typeface="+mn-ea"/>
                          <a:cs typeface="Times New Roman" pitchFamily="18" charset="0"/>
                        </a:rPr>
                        <a:t>vào</a:t>
                      </a:r>
                      <a:r>
                        <a:rPr lang="en-US" sz="1400" b="0"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năm</a:t>
                      </a:r>
                      <a:r>
                        <a:rPr lang="en-US" sz="1400" b="1" kern="1200" dirty="0" smtClean="0">
                          <a:solidFill>
                            <a:schemeClr val="dk1"/>
                          </a:solidFill>
                          <a:latin typeface="Times New Roman" pitchFamily="18" charset="0"/>
                          <a:ea typeface="+mn-ea"/>
                          <a:cs typeface="Times New Roman" pitchFamily="18" charset="0"/>
                        </a:rPr>
                        <a:t> 304 </a:t>
                      </a:r>
                      <a:r>
                        <a:rPr lang="en-US" sz="1400" b="1" kern="1200" dirty="0" err="1" smtClean="0">
                          <a:solidFill>
                            <a:schemeClr val="dk1"/>
                          </a:solidFill>
                          <a:latin typeface="Times New Roman" pitchFamily="18" charset="0"/>
                          <a:ea typeface="+mn-ea"/>
                          <a:cs typeface="Times New Roman" pitchFamily="18" charset="0"/>
                        </a:rPr>
                        <a:t>thuộc</a:t>
                      </a:r>
                      <a:r>
                        <a:rPr lang="en-US" sz="1400" b="0"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thế</a:t>
                      </a:r>
                      <a:r>
                        <a:rPr lang="en-US" sz="1400" b="0"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kỉ</a:t>
                      </a:r>
                      <a:r>
                        <a:rPr lang="en-US" sz="1400" b="0"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thứ</a:t>
                      </a:r>
                      <a:r>
                        <a:rPr lang="en-US" sz="1400" b="0" kern="1200" dirty="0" smtClean="0">
                          <a:solidFill>
                            <a:schemeClr val="dk1"/>
                          </a:solidFill>
                          <a:latin typeface="Times New Roman" pitchFamily="18" charset="0"/>
                          <a:ea typeface="+mn-ea"/>
                          <a:cs typeface="Times New Roman" pitchFamily="18" charset="0"/>
                        </a:rPr>
                        <a:t> </a:t>
                      </a:r>
                      <a:r>
                        <a:rPr lang="en-US" sz="1400" b="1" kern="1200" dirty="0" smtClean="0">
                          <a:solidFill>
                            <a:schemeClr val="dk1"/>
                          </a:solidFill>
                          <a:latin typeface="Times New Roman" pitchFamily="18" charset="0"/>
                          <a:ea typeface="+mn-ea"/>
                          <a:cs typeface="Times New Roman" pitchFamily="18" charset="0"/>
                        </a:rPr>
                        <a:t> IV </a:t>
                      </a:r>
                      <a:r>
                        <a:rPr lang="en-US" sz="1400" b="1" kern="1200" dirty="0" err="1" smtClean="0">
                          <a:solidFill>
                            <a:schemeClr val="dk1"/>
                          </a:solidFill>
                          <a:latin typeface="Times New Roman" pitchFamily="18" charset="0"/>
                          <a:ea typeface="+mn-ea"/>
                          <a:cs typeface="Times New Roman" pitchFamily="18" charset="0"/>
                        </a:rPr>
                        <a:t>trong</a:t>
                      </a:r>
                      <a:r>
                        <a:rPr lang="en-US" sz="1400" b="0"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lịch</a:t>
                      </a:r>
                      <a:r>
                        <a:rPr lang="en-US" sz="1400" b="0"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sử</a:t>
                      </a:r>
                      <a:r>
                        <a:rPr lang="en-US" sz="1400" b="0"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Việt</a:t>
                      </a:r>
                      <a:r>
                        <a:rPr lang="en-US" sz="1400" b="1" kern="1200" dirty="0" smtClean="0">
                          <a:solidFill>
                            <a:schemeClr val="dk1"/>
                          </a:solidFill>
                          <a:latin typeface="Times New Roman" pitchFamily="18" charset="0"/>
                          <a:ea typeface="+mn-ea"/>
                          <a:cs typeface="Times New Roman" pitchFamily="18" charset="0"/>
                        </a:rPr>
                        <a:t> Nam</a:t>
                      </a:r>
                      <a:r>
                        <a:rPr lang="en-US" sz="1400" b="1" kern="1200" dirty="0" smtClean="0">
                          <a:solidFill>
                            <a:schemeClr val="dk1"/>
                          </a:solidFill>
                          <a:latin typeface="+mn-lt"/>
                          <a:ea typeface="+mn-ea"/>
                          <a:cs typeface="+mn-cs"/>
                        </a:rPr>
                        <a:t>. </a:t>
                      </a:r>
                      <a:endParaRPr lang="en-US" sz="1400" kern="1200" dirty="0" smtClean="0">
                        <a:solidFill>
                          <a:schemeClr val="dk1"/>
                        </a:solidFill>
                        <a:latin typeface="+mn-lt"/>
                        <a:ea typeface="+mn-ea"/>
                        <a:cs typeface="+mn-cs"/>
                      </a:endParaRPr>
                    </a:p>
                    <a:p>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Hiện</a:t>
                      </a:r>
                      <a:r>
                        <a:rPr lang="en-US" sz="1400" b="1" kern="1200" dirty="0" smtClean="0">
                          <a:solidFill>
                            <a:schemeClr val="dk1"/>
                          </a:solidFill>
                          <a:latin typeface="Times New Roman" pitchFamily="18" charset="0"/>
                          <a:ea typeface="+mn-ea"/>
                          <a:cs typeface="Times New Roman" pitchFamily="18" charset="0"/>
                        </a:rPr>
                        <a:t> nay </a:t>
                      </a:r>
                      <a:r>
                        <a:rPr lang="en-US" sz="1400" b="1" kern="1200" dirty="0" err="1" smtClean="0">
                          <a:solidFill>
                            <a:schemeClr val="dk1"/>
                          </a:solidFill>
                          <a:latin typeface="Times New Roman" pitchFamily="18" charset="0"/>
                          <a:ea typeface="+mn-ea"/>
                          <a:cs typeface="Times New Roman" pitchFamily="18" charset="0"/>
                        </a:rPr>
                        <a:t>phong</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tục</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này</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còn</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nhưng</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không</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được</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phổ</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biến</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chỉ</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các</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cụ</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già</a:t>
                      </a:r>
                      <a:r>
                        <a:rPr lang="en-US" sz="1400" b="1" kern="1200" dirty="0" smtClean="0">
                          <a:solidFill>
                            <a:schemeClr val="dk1"/>
                          </a:solidFill>
                          <a:latin typeface="Times New Roman" pitchFamily="18" charset="0"/>
                          <a:ea typeface="+mn-ea"/>
                          <a:cs typeface="Times New Roman" pitchFamily="18" charset="0"/>
                        </a:rPr>
                        <a:t> ở </a:t>
                      </a:r>
                      <a:r>
                        <a:rPr lang="en-US" sz="1400" b="1" kern="1200" dirty="0" err="1" smtClean="0">
                          <a:solidFill>
                            <a:schemeClr val="dk1"/>
                          </a:solidFill>
                          <a:latin typeface="Times New Roman" pitchFamily="18" charset="0"/>
                          <a:ea typeface="+mn-ea"/>
                          <a:cs typeface="Times New Roman" pitchFamily="18" charset="0"/>
                        </a:rPr>
                        <a:t>một</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số</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vùng</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còn</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ăn</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trầu</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thế</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nhưng</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trầu</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cau</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vẫn</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được</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gìn</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giữ</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một</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cách</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trân</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trọng</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Điều</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đó</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đã</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ăn</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sâu</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vào</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tiềm</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thức</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của</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người</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Việt</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như</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một</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nét</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văn</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hóa</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tốt</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đẹp</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mãi</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lưu</a:t>
                      </a:r>
                      <a:r>
                        <a:rPr lang="en-US" sz="1400" b="1" kern="1200" dirty="0" smtClean="0">
                          <a:solidFill>
                            <a:schemeClr val="dk1"/>
                          </a:solidFill>
                          <a:latin typeface="Times New Roman" pitchFamily="18" charset="0"/>
                          <a:ea typeface="+mn-ea"/>
                          <a:cs typeface="Times New Roman" pitchFamily="18" charset="0"/>
                        </a:rPr>
                        <a:t> </a:t>
                      </a:r>
                      <a:r>
                        <a:rPr lang="en-US" sz="1400" b="1" kern="1200" dirty="0" err="1" smtClean="0">
                          <a:solidFill>
                            <a:schemeClr val="dk1"/>
                          </a:solidFill>
                          <a:latin typeface="Times New Roman" pitchFamily="18" charset="0"/>
                          <a:ea typeface="+mn-ea"/>
                          <a:cs typeface="Times New Roman" pitchFamily="18" charset="0"/>
                        </a:rPr>
                        <a:t>truyền</a:t>
                      </a:r>
                      <a:r>
                        <a:rPr lang="en-US" sz="1400" b="1" kern="1200" dirty="0" smtClean="0">
                          <a:solidFill>
                            <a:schemeClr val="dk1"/>
                          </a:solidFill>
                          <a:latin typeface="Times New Roman" pitchFamily="18" charset="0"/>
                          <a:ea typeface="+mn-ea"/>
                          <a:cs typeface="Times New Roman"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solidFill>
                      <a:srgbClr val="7030A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u="sng" dirty="0" smtClean="0">
                          <a:solidFill>
                            <a:srgbClr val="FFFF00"/>
                          </a:solidFill>
                          <a:latin typeface="Times New Roman" pitchFamily="18" charset="0"/>
                          <a:cs typeface="Times New Roman" pitchFamily="18" charset="0"/>
                        </a:rPr>
                        <a:t>NHÓM 4</a:t>
                      </a:r>
                      <a:r>
                        <a:rPr lang="en-US" sz="1800" b="1" dirty="0" smtClean="0">
                          <a:solidFill>
                            <a:srgbClr val="FFFF00"/>
                          </a:solidFill>
                          <a:latin typeface="Times New Roman" pitchFamily="18" charset="0"/>
                          <a:cs typeface="Times New Roman" pitchFamily="18" charset="0"/>
                        </a:rPr>
                        <a:t>/ ( TỔ)</a:t>
                      </a:r>
                      <a:endParaRPr lang="en-US" sz="1800" b="1" dirty="0" smtClean="0">
                        <a:solidFill>
                          <a:srgbClr val="FFFF00"/>
                        </a:solidFill>
                      </a:endParaRPr>
                    </a:p>
                    <a:p>
                      <a:r>
                        <a:rPr lang="nl-NL" sz="1400" b="1" dirty="0" smtClean="0">
                          <a:solidFill>
                            <a:schemeClr val="tx1"/>
                          </a:solidFill>
                          <a:latin typeface="Times New Roman" pitchFamily="18" charset="0"/>
                          <a:cs typeface="Times New Roman" pitchFamily="18" charset="0"/>
                        </a:rPr>
                        <a:t>3/.</a:t>
                      </a:r>
                      <a:r>
                        <a:rPr lang="nl-NL" sz="1400" b="1" kern="1200" dirty="0" smtClean="0">
                          <a:solidFill>
                            <a:schemeClr val="dk1"/>
                          </a:solidFill>
                          <a:latin typeface="Times New Roman" pitchFamily="18" charset="0"/>
                          <a:ea typeface="+mn-ea"/>
                          <a:cs typeface="Times New Roman" pitchFamily="18" charset="0"/>
                        </a:rPr>
                        <a:t> - Tục ăn trầu</a:t>
                      </a:r>
                      <a:endParaRPr lang="en-US" sz="1400" b="1" kern="1200" dirty="0" smtClean="0">
                        <a:solidFill>
                          <a:schemeClr val="dk1"/>
                        </a:solidFill>
                        <a:latin typeface="Times New Roman" pitchFamily="18" charset="0"/>
                        <a:ea typeface="+mn-ea"/>
                        <a:cs typeface="Times New Roman" pitchFamily="18" charset="0"/>
                      </a:endParaRPr>
                    </a:p>
                    <a:p>
                      <a:r>
                        <a:rPr lang="nl-NL" sz="1400" b="1" kern="1200" dirty="0" smtClean="0">
                          <a:solidFill>
                            <a:schemeClr val="dk1"/>
                          </a:solidFill>
                          <a:latin typeface="Times New Roman" pitchFamily="18" charset="0"/>
                          <a:ea typeface="+mn-ea"/>
                          <a:cs typeface="Times New Roman" pitchFamily="18" charset="0"/>
                        </a:rPr>
                        <a:t>- Làm bánh trưng, bánh tét ngày tết</a:t>
                      </a:r>
                      <a:endParaRPr lang="en-US" sz="1400" b="1" kern="1200" dirty="0" smtClean="0">
                        <a:solidFill>
                          <a:schemeClr val="dk1"/>
                        </a:solidFill>
                        <a:latin typeface="Times New Roman" pitchFamily="18" charset="0"/>
                        <a:ea typeface="+mn-ea"/>
                        <a:cs typeface="Times New Roman" pitchFamily="18" charset="0"/>
                      </a:endParaRPr>
                    </a:p>
                    <a:p>
                      <a:r>
                        <a:rPr lang="nl-NL" sz="1400" b="1" kern="1200" dirty="0" smtClean="0">
                          <a:solidFill>
                            <a:schemeClr val="dk1"/>
                          </a:solidFill>
                          <a:latin typeface="Times New Roman" pitchFamily="18" charset="0"/>
                          <a:ea typeface="+mn-ea"/>
                          <a:cs typeface="Times New Roman" pitchFamily="18" charset="0"/>
                        </a:rPr>
                        <a:t>- Thờ cúng tổ tiên.</a:t>
                      </a:r>
                      <a:endParaRPr lang="en-US" sz="1400" b="1" kern="1200" dirty="0" smtClean="0">
                        <a:solidFill>
                          <a:schemeClr val="dk1"/>
                        </a:solidFill>
                        <a:latin typeface="Times New Roman" pitchFamily="18" charset="0"/>
                        <a:ea typeface="+mn-ea"/>
                        <a:cs typeface="Times New Roman" pitchFamily="18" charset="0"/>
                      </a:endParaRPr>
                    </a:p>
                    <a:p>
                      <a:r>
                        <a:rPr lang="nl-NL" sz="1400" b="1" kern="1200" dirty="0" smtClean="0">
                          <a:solidFill>
                            <a:schemeClr val="dk1"/>
                          </a:solidFill>
                          <a:latin typeface="Times New Roman" pitchFamily="18" charset="0"/>
                          <a:ea typeface="+mn-ea"/>
                          <a:cs typeface="Times New Roman" pitchFamily="18" charset="0"/>
                        </a:rPr>
                        <a:t>- Tết Nguyên Đán</a:t>
                      </a:r>
                      <a:endParaRPr lang="en-US" sz="1400" b="1" kern="1200" dirty="0" smtClean="0">
                        <a:solidFill>
                          <a:schemeClr val="dk1"/>
                        </a:solidFill>
                        <a:latin typeface="Times New Roman" pitchFamily="18" charset="0"/>
                        <a:ea typeface="+mn-ea"/>
                        <a:cs typeface="Times New Roman" pitchFamily="18" charset="0"/>
                      </a:endParaRPr>
                    </a:p>
                    <a:p>
                      <a:r>
                        <a:rPr lang="nl-NL" sz="1400" b="1" kern="1200" dirty="0" smtClean="0">
                          <a:solidFill>
                            <a:schemeClr val="dk1"/>
                          </a:solidFill>
                          <a:latin typeface="Times New Roman" pitchFamily="18" charset="0"/>
                          <a:ea typeface="+mn-ea"/>
                          <a:cs typeface="Times New Roman" pitchFamily="18" charset="0"/>
                        </a:rPr>
                        <a:t>- Lễ cúng Thổ Công </a:t>
                      </a:r>
                      <a:endParaRPr lang="en-US" sz="1400" b="1" kern="1200" dirty="0" smtClean="0">
                        <a:solidFill>
                          <a:schemeClr val="dk1"/>
                        </a:solidFill>
                        <a:latin typeface="Times New Roman" pitchFamily="18" charset="0"/>
                        <a:ea typeface="+mn-ea"/>
                        <a:cs typeface="Times New Roman" pitchFamily="18" charset="0"/>
                      </a:endParaRPr>
                    </a:p>
                    <a:p>
                      <a:r>
                        <a:rPr lang="nl-NL" sz="1400" b="1" kern="1200" dirty="0" smtClean="0">
                          <a:solidFill>
                            <a:schemeClr val="dk1"/>
                          </a:solidFill>
                          <a:latin typeface="Times New Roman" pitchFamily="18" charset="0"/>
                          <a:ea typeface="+mn-ea"/>
                          <a:cs typeface="Times New Roman" pitchFamily="18" charset="0"/>
                        </a:rPr>
                        <a:t>- Tết Thanh minh</a:t>
                      </a:r>
                      <a:endParaRPr lang="en-US" sz="1400" b="1" kern="1200" dirty="0" smtClean="0">
                        <a:solidFill>
                          <a:schemeClr val="dk1"/>
                        </a:solidFill>
                        <a:latin typeface="Times New Roman" pitchFamily="18" charset="0"/>
                        <a:ea typeface="+mn-ea"/>
                        <a:cs typeface="Times New Roman" pitchFamily="18" charset="0"/>
                      </a:endParaRPr>
                    </a:p>
                    <a:p>
                      <a:r>
                        <a:rPr lang="nl-NL" sz="1400" b="1" kern="1200" dirty="0" smtClean="0">
                          <a:solidFill>
                            <a:schemeClr val="dk1"/>
                          </a:solidFill>
                          <a:latin typeface="Times New Roman" pitchFamily="18" charset="0"/>
                          <a:ea typeface="+mn-ea"/>
                          <a:cs typeface="Times New Roman" pitchFamily="18" charset="0"/>
                        </a:rPr>
                        <a:t>- Tết Trung Nguyên ( Rằm tháng bảy )</a:t>
                      </a:r>
                      <a:endParaRPr lang="en-US" sz="1400" b="1" kern="1200" dirty="0" smtClean="0">
                        <a:solidFill>
                          <a:schemeClr val="dk1"/>
                        </a:solidFill>
                        <a:latin typeface="Times New Roman" pitchFamily="18" charset="0"/>
                        <a:ea typeface="+mn-ea"/>
                        <a:cs typeface="Times New Roman" pitchFamily="18" charset="0"/>
                      </a:endParaRPr>
                    </a:p>
                    <a:p>
                      <a:r>
                        <a:rPr lang="nl-NL" sz="1400" b="1" kern="1200" dirty="0" smtClean="0">
                          <a:solidFill>
                            <a:schemeClr val="dk1"/>
                          </a:solidFill>
                          <a:latin typeface="Times New Roman" pitchFamily="18" charset="0"/>
                          <a:ea typeface="+mn-ea"/>
                          <a:cs typeface="Times New Roman" pitchFamily="18" charset="0"/>
                        </a:rPr>
                        <a:t>- Tết trung thu ( Rằm tháng Tám )</a:t>
                      </a:r>
                      <a:endParaRPr lang="en-US" sz="1400" b="1" kern="1200" dirty="0" smtClean="0">
                        <a:solidFill>
                          <a:schemeClr val="dk1"/>
                        </a:solidFill>
                        <a:latin typeface="Times New Roman" pitchFamily="18" charset="0"/>
                        <a:ea typeface="+mn-ea"/>
                        <a:cs typeface="Times New Roman" pitchFamily="18" charset="0"/>
                      </a:endParaRPr>
                    </a:p>
                    <a:p>
                      <a:r>
                        <a:rPr lang="nl-NL" sz="1400" b="1" kern="1200" dirty="0" smtClean="0">
                          <a:solidFill>
                            <a:schemeClr val="dk1"/>
                          </a:solidFill>
                          <a:latin typeface="Times New Roman" pitchFamily="18" charset="0"/>
                          <a:ea typeface="+mn-ea"/>
                          <a:cs typeface="Times New Roman" pitchFamily="18" charset="0"/>
                        </a:rPr>
                        <a:t>- Tết Táo Quân....</a:t>
                      </a:r>
                      <a:endParaRPr lang="en-US" sz="1400" b="1" kern="1200" dirty="0" smtClean="0">
                        <a:solidFill>
                          <a:schemeClr val="dk1"/>
                        </a:solidFill>
                        <a:latin typeface="Times New Roman" pitchFamily="18" charset="0"/>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solidFill>
                          <a:schemeClr val="tx1"/>
                        </a:solidFill>
                      </a:endParaRPr>
                    </a:p>
                  </a:txBody>
                  <a:tcPr>
                    <a:solidFill>
                      <a:srgbClr val="FF330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667000" y="438150"/>
          <a:ext cx="3505200" cy="518160"/>
        </p:xfrm>
        <a:graphic>
          <a:graphicData uri="http://schemas.openxmlformats.org/drawingml/2006/table">
            <a:tbl>
              <a:tblPr firstRow="1" bandRow="1">
                <a:tableStyleId>{5C22544A-7EE6-4342-B048-85BDC9FD1C3A}</a:tableStyleId>
              </a:tblPr>
              <a:tblGrid>
                <a:gridCol w="35052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kern="1200" dirty="0" err="1" smtClean="0">
                          <a:solidFill>
                            <a:srgbClr val="0000CC"/>
                          </a:solidFill>
                          <a:latin typeface="Times New Roman" pitchFamily="18" charset="0"/>
                          <a:ea typeface="+mn-ea"/>
                          <a:cs typeface="Times New Roman" pitchFamily="18" charset="0"/>
                        </a:rPr>
                        <a:t>Kết</a:t>
                      </a:r>
                      <a:r>
                        <a:rPr lang="en-US" sz="2800" b="1" kern="1200" dirty="0" smtClean="0">
                          <a:solidFill>
                            <a:srgbClr val="0000CC"/>
                          </a:solidFill>
                          <a:latin typeface="Times New Roman" pitchFamily="18" charset="0"/>
                          <a:ea typeface="+mn-ea"/>
                          <a:cs typeface="Times New Roman" pitchFamily="18" charset="0"/>
                        </a:rPr>
                        <a:t> </a:t>
                      </a:r>
                      <a:r>
                        <a:rPr lang="en-US" sz="2800" b="1" kern="1200" dirty="0" err="1" smtClean="0">
                          <a:solidFill>
                            <a:srgbClr val="0000CC"/>
                          </a:solidFill>
                          <a:latin typeface="Times New Roman" pitchFamily="18" charset="0"/>
                          <a:ea typeface="+mn-ea"/>
                          <a:cs typeface="Times New Roman" pitchFamily="18" charset="0"/>
                        </a:rPr>
                        <a:t>luận</a:t>
                      </a:r>
                      <a:r>
                        <a:rPr lang="en-US" sz="2800" b="1" kern="1200" baseline="0" dirty="0" smtClean="0">
                          <a:solidFill>
                            <a:srgbClr val="0000CC"/>
                          </a:solidFill>
                          <a:latin typeface="Times New Roman" pitchFamily="18" charset="0"/>
                          <a:ea typeface="+mn-ea"/>
                          <a:cs typeface="Times New Roman" pitchFamily="18" charset="0"/>
                        </a:rPr>
                        <a:t> </a:t>
                      </a:r>
                      <a:r>
                        <a:rPr lang="en-US" sz="2800" b="1" kern="1200" dirty="0" smtClean="0">
                          <a:solidFill>
                            <a:srgbClr val="0000CC"/>
                          </a:solidFill>
                          <a:latin typeface="Times New Roman" pitchFamily="18" charset="0"/>
                          <a:ea typeface="+mn-ea"/>
                          <a:cs typeface="Times New Roman" pitchFamily="18" charset="0"/>
                        </a:rPr>
                        <a:t>GV:</a:t>
                      </a:r>
                    </a:p>
                  </a:txBody>
                  <a:tcPr>
                    <a:solidFill>
                      <a:schemeClr val="bg1"/>
                    </a:solidFill>
                  </a:tcPr>
                </a:tc>
              </a:tr>
            </a:tbl>
          </a:graphicData>
        </a:graphic>
      </p:graphicFrame>
      <p:sp>
        <p:nvSpPr>
          <p:cNvPr id="3" name="Rounded Rectangle 2"/>
          <p:cNvSpPr/>
          <p:nvPr/>
        </p:nvSpPr>
        <p:spPr>
          <a:xfrm>
            <a:off x="685800" y="1504950"/>
            <a:ext cx="8153400" cy="2819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0000CC"/>
              </a:solidFill>
              <a:latin typeface="Times New Roman" pitchFamily="18" charset="0"/>
              <a:cs typeface="Times New Roman" pitchFamily="18" charset="0"/>
            </a:endParaRPr>
          </a:p>
        </p:txBody>
      </p:sp>
      <p:sp>
        <p:nvSpPr>
          <p:cNvPr id="68611" name="Rectangle 3"/>
          <p:cNvSpPr>
            <a:spLocks noChangeArrowheads="1"/>
          </p:cNvSpPr>
          <p:nvPr/>
        </p:nvSpPr>
        <p:spPr bwMode="auto">
          <a:xfrm>
            <a:off x="1524000" y="1733550"/>
            <a:ext cx="6477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nl-NL" sz="2400" b="1" u="sng" dirty="0" smtClean="0">
                <a:solidFill>
                  <a:srgbClr val="7030A0"/>
                </a:solidFill>
                <a:latin typeface="Times New Roman" pitchFamily="18" charset="0"/>
                <a:ea typeface="Times New Roman" pitchFamily="18" charset="0"/>
                <a:cs typeface="Times New Roman" pitchFamily="18" charset="0"/>
              </a:rPr>
              <a:t>T</a:t>
            </a:r>
            <a:r>
              <a:rPr kumimoji="0" lang="nl-NL" sz="2400" b="1" i="0" u="sng"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hơ</a:t>
            </a:r>
            <a:r>
              <a:rPr kumimoji="0" lang="nl-NL" sz="24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Mời trầu của nữ thi sĩ </a:t>
            </a:r>
            <a:r>
              <a:rPr kumimoji="0" lang="nl-NL" sz="2400" b="1" i="0" u="sng"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Hồ Xuân Hương</a:t>
            </a:r>
            <a:endParaRPr lang="en-US" sz="2400" b="1" u="sng" dirty="0" smtClean="0">
              <a:solidFill>
                <a:srgbClr val="7030A0"/>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nl-NL" sz="24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“Quả cau nho nhỏ miếng trầu hôi</a:t>
            </a:r>
            <a:endParaRPr kumimoji="0" lang="en-US" sz="2400" b="1"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l-NL" sz="24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Này của Xuân Hương mới quệt rồi</a:t>
            </a:r>
            <a:endParaRPr kumimoji="0" lang="en-US" sz="2400" b="1"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l-NL" sz="24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Có phải duyên nhau thì thắm lại</a:t>
            </a:r>
            <a:endParaRPr kumimoji="0" lang="en-US" sz="2400" b="1"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l-NL" sz="24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Đừng xanh như lá, bạc như vôï”.</a:t>
            </a:r>
            <a:endParaRPr kumimoji="0" lang="nl-NL" sz="2400" b="1" i="0" u="none" strike="noStrike" cap="none" normalizeH="0" baseline="0" dirty="0" smtClean="0">
              <a:ln>
                <a:noFill/>
              </a:ln>
              <a:solidFill>
                <a:srgbClr val="7030A0"/>
              </a:solidFill>
              <a:effectLst/>
              <a:latin typeface="Times New Roman" pitchFamily="18" charset="0"/>
              <a:cs typeface="Times New Roman" pitchFamily="18" charset="0"/>
            </a:endParaRPr>
          </a:p>
        </p:txBody>
      </p:sp>
      <p:pic>
        <p:nvPicPr>
          <p:cNvPr id="5" name="Picture 4" descr="C:\Users\HP\Documents\tho-ho-xuan-huong_TRANG BÌA.jpg"/>
          <p:cNvPicPr/>
          <p:nvPr/>
        </p:nvPicPr>
        <p:blipFill>
          <a:blip r:embed="rId2" cstate="print"/>
          <a:srcRect/>
          <a:stretch>
            <a:fillRect/>
          </a:stretch>
        </p:blipFill>
        <p:spPr bwMode="auto">
          <a:xfrm>
            <a:off x="838200" y="2266950"/>
            <a:ext cx="1238250" cy="1647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8611">
                                            <p:txEl>
                                              <p:pRg st="0" end="0"/>
                                            </p:txEl>
                                          </p:spTgt>
                                        </p:tgtEl>
                                        <p:attrNameLst>
                                          <p:attrName>style.visibility</p:attrName>
                                        </p:attrNameLst>
                                      </p:cBhvr>
                                      <p:to>
                                        <p:strVal val="visible"/>
                                      </p:to>
                                    </p:set>
                                    <p:animEffect transition="in" filter="box(in)">
                                      <p:cBhvr>
                                        <p:cTn id="17" dur="500"/>
                                        <p:tgtEl>
                                          <p:spTgt spid="686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8611">
                                            <p:txEl>
                                              <p:pRg st="1" end="1"/>
                                            </p:txEl>
                                          </p:spTgt>
                                        </p:tgtEl>
                                        <p:attrNameLst>
                                          <p:attrName>style.visibility</p:attrName>
                                        </p:attrNameLst>
                                      </p:cBhvr>
                                      <p:to>
                                        <p:strVal val="visible"/>
                                      </p:to>
                                    </p:set>
                                    <p:animEffect transition="in" filter="box(in)">
                                      <p:cBhvr>
                                        <p:cTn id="22" dur="500"/>
                                        <p:tgtEl>
                                          <p:spTgt spid="68611">
                                            <p:txEl>
                                              <p:pRg st="1" end="1"/>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68611">
                                            <p:txEl>
                                              <p:pRg st="2" end="2"/>
                                            </p:txEl>
                                          </p:spTgt>
                                        </p:tgtEl>
                                        <p:attrNameLst>
                                          <p:attrName>style.visibility</p:attrName>
                                        </p:attrNameLst>
                                      </p:cBhvr>
                                      <p:to>
                                        <p:strVal val="visible"/>
                                      </p:to>
                                    </p:set>
                                    <p:animEffect transition="in" filter="box(in)">
                                      <p:cBhvr>
                                        <p:cTn id="25" dur="500"/>
                                        <p:tgtEl>
                                          <p:spTgt spid="68611">
                                            <p:txEl>
                                              <p:pRg st="2" end="2"/>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68611">
                                            <p:txEl>
                                              <p:pRg st="3" end="3"/>
                                            </p:txEl>
                                          </p:spTgt>
                                        </p:tgtEl>
                                        <p:attrNameLst>
                                          <p:attrName>style.visibility</p:attrName>
                                        </p:attrNameLst>
                                      </p:cBhvr>
                                      <p:to>
                                        <p:strVal val="visible"/>
                                      </p:to>
                                    </p:set>
                                    <p:animEffect transition="in" filter="box(in)">
                                      <p:cBhvr>
                                        <p:cTn id="28" dur="500"/>
                                        <p:tgtEl>
                                          <p:spTgt spid="68611">
                                            <p:txEl>
                                              <p:pRg st="3" end="3"/>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68611">
                                            <p:txEl>
                                              <p:pRg st="4" end="4"/>
                                            </p:txEl>
                                          </p:spTgt>
                                        </p:tgtEl>
                                        <p:attrNameLst>
                                          <p:attrName>style.visibility</p:attrName>
                                        </p:attrNameLst>
                                      </p:cBhvr>
                                      <p:to>
                                        <p:strVal val="visible"/>
                                      </p:to>
                                    </p:set>
                                    <p:animEffect transition="in" filter="box(in)">
                                      <p:cBhvr>
                                        <p:cTn id="31" dur="500"/>
                                        <p:tgtEl>
                                          <p:spTgt spid="686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617</TotalTime>
  <Words>1683</Words>
  <Application>Microsoft Office PowerPoint</Application>
  <PresentationFormat>On-screen Show (16:9)</PresentationFormat>
  <Paragraphs>136</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Flow</vt:lpstr>
      <vt:lpstr>PowerPoint Presentation</vt:lpstr>
      <vt:lpstr>             HỌC KÌ 2     Tiết 37, 38 - BÀI 17: ĐẤU TRANH BẢO TỒN  VÀ PHÁT TRIỂN VĂN HÓA DÂN TỘC THỜI BẮC THUỘC ( 2 Tiết)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ctn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Huy</dc:creator>
  <cp:lastModifiedBy>PC</cp:lastModifiedBy>
  <cp:revision>179</cp:revision>
  <dcterms:created xsi:type="dcterms:W3CDTF">2018-10-18T02:19:00Z</dcterms:created>
  <dcterms:modified xsi:type="dcterms:W3CDTF">2022-01-11T06:49:48Z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8E9B597321454237862469C12CB6C142</vt:lpwstr>
  </property>
  <property fmtid="{D5CDD505-2E9C-101B-9397-08002B2CF9AE}" pid="3" name="KSOProductBuildVer">
    <vt:lpwstr>1033-11.2.0.10323</vt:lpwstr>
  </property>
</Properties>
</file>