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60" r:id="rId4"/>
    <p:sldId id="261" r:id="rId5"/>
    <p:sldId id="258" r:id="rId6"/>
    <p:sldId id="259" r:id="rId7"/>
    <p:sldId id="263" r:id="rId8"/>
    <p:sldId id="264" r:id="rId9"/>
    <p:sldId id="267" r:id="rId10"/>
    <p:sldId id="265" r:id="rId11"/>
    <p:sldId id="266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6" r:id="rId20"/>
    <p:sldId id="278" r:id="rId21"/>
    <p:sldId id="313" r:id="rId22"/>
    <p:sldId id="295" r:id="rId23"/>
    <p:sldId id="312" r:id="rId24"/>
    <p:sldId id="275" r:id="rId25"/>
    <p:sldId id="314" r:id="rId26"/>
    <p:sldId id="277" r:id="rId27"/>
    <p:sldId id="315" r:id="rId28"/>
    <p:sldId id="318" r:id="rId29"/>
    <p:sldId id="316" r:id="rId30"/>
    <p:sldId id="317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80" d="100"/>
          <a:sy n="80" d="100"/>
        </p:scale>
        <p:origin x="-782" y="-23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3612A68-0ED7-4EED-AFD9-94CC7EE7CB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84D6B7AB-DF2C-463D-8F6B-DE394BAE62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D5C922C-3071-4AD4-B410-3557FE7732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A0659-E668-419E-A772-145C29E28E3F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992DA6F-97BB-42A0-BD06-BBD69EF8B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AD1A415-2370-42A8-8BAC-8EADF8548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48FA2-2394-4D68-90F4-727439788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8197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7BD4E83-EC84-4F7A-BC6E-560759EE85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D5EE8CCE-CB36-4B95-A11A-0A6DF2A4FB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AB45E25-CB18-45D2-B4C5-C6B906DBAC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A0659-E668-419E-A772-145C29E28E3F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B02ADAE-4B6B-425F-AEF6-A11690A7C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0D6EA4F-BE81-4511-A826-B8A38A3C7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48FA2-2394-4D68-90F4-727439788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5822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5AC51CCC-9C0F-4A36-8DC9-882513241BD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2FB49F18-9F10-461A-8DBE-B58B8591E1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74D3E28-DB92-43D6-ABF8-D17CAD9EBF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A0659-E668-419E-A772-145C29E28E3F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7EA85FF-4AD6-4487-81F9-804AE63B5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CA2A1A3-39A6-4D17-9D09-2D4275FC5A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48FA2-2394-4D68-90F4-727439788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580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ABD63BF-C307-49B9-B941-40E3F590B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0DF4BDE-DCA7-48A8-A370-08CCA2D6B7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AB5CCD8-D37A-4D0E-8531-6F168ADDEF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A0659-E668-419E-A772-145C29E28E3F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ADA1606-9025-4A8B-B39D-1D0C309F87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25C4A0A-2A88-4010-A970-017EA0C3C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48FA2-2394-4D68-90F4-727439788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610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605CF8E-4B2C-4D91-8195-C5719BA98E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2E02FFD-151C-45C3-84CC-2A4D3770E3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3590B5F-7DF1-4B74-B9C8-E81C485AC5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A0659-E668-419E-A772-145C29E28E3F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F070EFE-761E-4CB3-B853-E895179177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1D27793-B466-422E-8361-A67313A8C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48FA2-2394-4D68-90F4-727439788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6084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495B626-13B6-44A7-B356-57AB107920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4C37EA7-EE58-41E5-88A3-787E6BC102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6CCE0DAF-96FF-4C04-B27D-8CEF82AA58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9D8DD0AD-C533-4D5B-A810-E8F80FBBA8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A0659-E668-419E-A772-145C29E28E3F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860315C-866D-4327-A38B-4FCE5DB9F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1AAFF62-2609-41D4-9530-B81D63048A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48FA2-2394-4D68-90F4-727439788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972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4CEE497-77A9-447B-9993-841DE27094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F82FF8C-389F-41BC-B295-778686679F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6E708402-6BAE-4B5D-A2D4-D33F727443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4061BFA4-D88C-495E-9C6D-80959C1456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67094EA2-60EA-4709-8E6D-8746F61CE0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B2842D10-915F-428A-B9C0-01745D2B41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A0659-E668-419E-A772-145C29E28E3F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66B0F79A-5FD6-43FE-8908-FCB4B4EA1A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158D259A-56A5-4127-A413-03B1FFA890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48FA2-2394-4D68-90F4-727439788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2105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67F9234-9A44-471F-A2B5-D77C584617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B4761520-FD58-4F7B-94E9-92DD1CCDFC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A0659-E668-419E-A772-145C29E28E3F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9251B907-9FA1-4927-9873-7E31FBBF2F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8563EB30-9457-4E6C-BC7D-52308A100E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48FA2-2394-4D68-90F4-727439788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152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32BF9C1E-F667-4C74-91BE-90AF5852BA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A0659-E668-419E-A772-145C29E28E3F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46F17ECA-29DD-4034-B90B-E8B04D011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7FEAEA45-CB7D-4512-A2D2-34159D2028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48FA2-2394-4D68-90F4-727439788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1579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017A77B-A4FB-45DB-8C5D-44FD487F8C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3FFA9CA-3979-4484-BFEC-F0717938FA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56259C60-5031-4409-A4A9-3D7FAFE21F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9A1CA974-5BF7-4926-B6CE-4235C464AC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A0659-E668-419E-A772-145C29E28E3F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E0DDA263-146C-4462-A40C-84ADF0BEBF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3B25E9D-5B9F-4161-A08C-CA5D50A64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48FA2-2394-4D68-90F4-727439788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2912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3DD67DE-7A97-48BE-87DD-BD1AA67F7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1AFDCA48-B044-40B3-B04A-CCBD2DE3D5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A4A626B3-0DA9-4267-8AC5-3B43EFFD53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E371E01-683E-47C2-B6D2-E456C098F3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A0659-E668-419E-A772-145C29E28E3F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E7821B0C-B6CD-4A5C-B361-80306A1D26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36FFD24D-53D0-45A4-A290-56AE0C236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48FA2-2394-4D68-90F4-727439788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8500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3A35E989-8E6B-4742-A1AA-1B3E52B93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ED7F1C5-577F-4DCE-A5F6-2FD077949F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FC55E18-D337-4CB7-BD05-83577369BF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4A0659-E668-419E-A772-145C29E28E3F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3DEFC56-778C-4B2E-9152-E4ECDBBBF1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17793A5-EFF5-417B-B591-44E0077532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448FA2-2394-4D68-90F4-727439788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295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E5DEAA2-D14C-40A7-93F5-7364357984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81459"/>
            <a:ext cx="12192000" cy="2387600"/>
          </a:xfrm>
        </p:spPr>
        <p:txBody>
          <a:bodyPr>
            <a:normAutofit/>
          </a:bodyPr>
          <a:lstStyle/>
          <a:p>
            <a:r>
              <a:rPr lang="en-US" sz="36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TIẾT: 33,34 </a:t>
            </a:r>
            <a:r>
              <a:rPr lang="en-US" sz="36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16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CHÍNH SÁCH CAI TRỊ CỦA PHONG KIẾN PHƯƠNG BẮC VÀ SỰ CHUYỂN BIẾN CỦA VIỆT NAM THỜI KỲ BẮC THUỘC </a:t>
            </a:r>
          </a:p>
        </p:txBody>
      </p:sp>
    </p:spTree>
    <p:extLst>
      <p:ext uri="{BB962C8B-B14F-4D97-AF65-F5344CB8AC3E}">
        <p14:creationId xmlns:p14="http://schemas.microsoft.com/office/powerpoint/2010/main" val="1142822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="" xmlns:a16="http://schemas.microsoft.com/office/drawing/2014/main" id="{2BE88AE6-B02D-44EA-B7E1-4020A90AD3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0992" y="2113888"/>
            <a:ext cx="6069426" cy="4351338"/>
          </a:xfr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2931B1EB-838B-4E38-B385-BBE5D8E9FE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47" y="2113888"/>
            <a:ext cx="5363323" cy="4744112"/>
          </a:xfrm>
          <a:prstGeom prst="rect">
            <a:avLst/>
          </a:prstGeom>
        </p:spPr>
      </p:pic>
      <p:sp>
        <p:nvSpPr>
          <p:cNvPr id="7" name="AutoShape 8">
            <a:extLst>
              <a:ext uri="{FF2B5EF4-FFF2-40B4-BE49-F238E27FC236}">
                <a16:creationId xmlns="" xmlns:a16="http://schemas.microsoft.com/office/drawing/2014/main" id="{42CFC0C4-5FD6-45CC-81A6-868C5028CD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899" y="-68050"/>
            <a:ext cx="5080617" cy="2122123"/>
          </a:xfrm>
          <a:prstGeom prst="cloudCallout">
            <a:avLst>
              <a:gd name="adj1" fmla="val 32424"/>
              <a:gd name="adj2" fmla="val 68074"/>
            </a:avLst>
          </a:prstGeom>
          <a:gradFill rotWithShape="1">
            <a:gsLst>
              <a:gs pos="0">
                <a:srgbClr val="FFFF00"/>
              </a:gs>
              <a:gs pos="50000">
                <a:srgbClr val="FFFFFF"/>
              </a:gs>
              <a:gs pos="100000">
                <a:srgbClr val="FFFF00"/>
              </a:gs>
            </a:gsLst>
            <a:lin ang="5400000" scaled="1"/>
          </a:gra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i="1" dirty="0" err="1">
                <a:latin typeface="Times New Roman" panose="02020603050405020304" pitchFamily="18" charset="0"/>
              </a:rPr>
              <a:t>Những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hình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ảnh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này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cho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em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biết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,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nhà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Hán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đang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độc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quyền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sản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phẩm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nào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,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vì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sao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?</a:t>
            </a:r>
          </a:p>
        </p:txBody>
      </p:sp>
      <p:sp>
        <p:nvSpPr>
          <p:cNvPr id="8" name="AutoShape 8">
            <a:extLst>
              <a:ext uri="{FF2B5EF4-FFF2-40B4-BE49-F238E27FC236}">
                <a16:creationId xmlns="" xmlns:a16="http://schemas.microsoft.com/office/drawing/2014/main" id="{6D773BD1-791F-4D54-97DA-9EA7815276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05445" y="-219835"/>
            <a:ext cx="5080617" cy="2122123"/>
          </a:xfrm>
          <a:prstGeom prst="cloudCallout">
            <a:avLst>
              <a:gd name="adj1" fmla="val -46871"/>
              <a:gd name="adj2" fmla="val 70571"/>
            </a:avLst>
          </a:prstGeom>
          <a:gradFill rotWithShape="1">
            <a:gsLst>
              <a:gs pos="0">
                <a:srgbClr val="FFFF00"/>
              </a:gs>
              <a:gs pos="50000">
                <a:srgbClr val="FFFFFF"/>
              </a:gs>
              <a:gs pos="100000">
                <a:srgbClr val="FFFF00"/>
              </a:gs>
            </a:gsLst>
            <a:lin ang="5400000" scaled="1"/>
          </a:gra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i="1" dirty="0">
                <a:latin typeface="Times New Roman" panose="02020603050405020304" pitchFamily="18" charset="0"/>
              </a:rPr>
              <a:t>Em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có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nhận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xét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gì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về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chính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sách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bóc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lột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kinh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tế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của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nhà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Hán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qua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các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hình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này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? </a:t>
            </a:r>
          </a:p>
        </p:txBody>
      </p:sp>
    </p:spTree>
    <p:extLst>
      <p:ext uri="{BB962C8B-B14F-4D97-AF65-F5344CB8AC3E}">
        <p14:creationId xmlns:p14="http://schemas.microsoft.com/office/powerpoint/2010/main" val="64758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CCDBDBE1-8596-4DDA-B8B4-1A846BE9C137}"/>
              </a:ext>
            </a:extLst>
          </p:cNvPr>
          <p:cNvSpPr txBox="1"/>
          <p:nvPr/>
        </p:nvSpPr>
        <p:spPr>
          <a:xfrm>
            <a:off x="0" y="1155091"/>
            <a:ext cx="121920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en-US" sz="28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Tổ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28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8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8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cai</a:t>
            </a:r>
            <a:r>
              <a:rPr lang="en-US" sz="28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trị</a:t>
            </a:r>
            <a:endParaRPr lang="en-US" sz="28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rabicPeriod"/>
            </a:pPr>
            <a:r>
              <a:rPr lang="en-US" sz="28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8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28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bóc</a:t>
            </a:r>
            <a:r>
              <a:rPr lang="en-US" sz="28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lột</a:t>
            </a:r>
            <a:r>
              <a:rPr lang="en-US" sz="28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28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endParaRPr lang="en-US" sz="28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="" xmlns:a16="http://schemas.microsoft.com/office/drawing/2014/main" id="{1164C52D-FD1D-4B14-83B6-83A0DDF6658F}"/>
              </a:ext>
            </a:extLst>
          </p:cNvPr>
          <p:cNvSpPr txBox="1">
            <a:spLocks/>
          </p:cNvSpPr>
          <p:nvPr/>
        </p:nvSpPr>
        <p:spPr>
          <a:xfrm>
            <a:off x="0" y="-30466"/>
            <a:ext cx="1171492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cai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triều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endParaRPr lang="en-US" sz="32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04D3EF99-8699-455B-AAB1-83F814B0E864}"/>
              </a:ext>
            </a:extLst>
          </p:cNvPr>
          <p:cNvSpPr txBox="1"/>
          <p:nvPr/>
        </p:nvSpPr>
        <p:spPr>
          <a:xfrm>
            <a:off x="0" y="2351826"/>
            <a:ext cx="11728174" cy="22658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4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Các</a:t>
            </a:r>
            <a:r>
              <a:rPr lang="en-US" sz="4400" b="1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triều</a:t>
            </a:r>
            <a:r>
              <a:rPr lang="en-US" sz="4400" b="1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đại</a:t>
            </a:r>
            <a:r>
              <a:rPr lang="en-US" sz="4400" b="1" dirty="0" smtClean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phương</a:t>
            </a:r>
            <a:r>
              <a:rPr lang="en-US" sz="4400" b="1" dirty="0" smtClean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Bắc</a:t>
            </a:r>
            <a:r>
              <a:rPr lang="en-US" sz="4400" b="1" dirty="0" smtClean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đã</a:t>
            </a:r>
            <a:r>
              <a:rPr lang="en-US" sz="4400" b="1" dirty="0" smtClean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cướp</a:t>
            </a:r>
            <a:r>
              <a:rPr lang="en-US" sz="4400" b="1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đoạt</a:t>
            </a:r>
            <a:r>
              <a:rPr lang="en-US" sz="4400" b="1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nhiều</a:t>
            </a:r>
            <a:r>
              <a:rPr lang="en-US" sz="4400" b="1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ruộng</a:t>
            </a:r>
            <a:r>
              <a:rPr lang="en-US" sz="4400" b="1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đất</a:t>
            </a:r>
            <a:r>
              <a:rPr lang="en-US" sz="4400" b="1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,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bắt</a:t>
            </a:r>
            <a:r>
              <a:rPr lang="en-US" sz="4400" b="1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cống</a:t>
            </a:r>
            <a:r>
              <a:rPr lang="en-US" sz="4400" b="1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nạp</a:t>
            </a:r>
            <a:r>
              <a:rPr lang="en-US" sz="4400" b="1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các</a:t>
            </a:r>
            <a:r>
              <a:rPr lang="en-US" sz="4400" b="1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sản</a:t>
            </a:r>
            <a:r>
              <a:rPr lang="en-US" sz="4400" b="1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vật</a:t>
            </a:r>
            <a:r>
              <a:rPr lang="en-US" sz="4400" b="1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quý</a:t>
            </a:r>
            <a:r>
              <a:rPr lang="en-US" sz="4400" b="1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, </a:t>
            </a:r>
            <a:r>
              <a:rPr lang="en-US" sz="4400" b="1" dirty="0" err="1" smtClean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bắt</a:t>
            </a:r>
            <a:r>
              <a:rPr lang="en-US" sz="4400" b="1" dirty="0" smtClean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dân</a:t>
            </a:r>
            <a:r>
              <a:rPr lang="en-US" sz="4400" b="1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ta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đóng</a:t>
            </a:r>
            <a:r>
              <a:rPr lang="en-US" sz="4400" b="1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nhiều</a:t>
            </a:r>
            <a:r>
              <a:rPr lang="en-US" sz="4400" b="1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thứ</a:t>
            </a:r>
            <a:r>
              <a:rPr lang="en-US" sz="4400" b="1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thuế</a:t>
            </a:r>
            <a:r>
              <a:rPr lang="en-US" sz="4400" b="1" dirty="0" smtClean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và</a:t>
            </a:r>
            <a:r>
              <a:rPr lang="en-US" sz="4400" b="1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lao</a:t>
            </a:r>
            <a:r>
              <a:rPr lang="en-US" sz="4400" b="1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dịch</a:t>
            </a:r>
            <a:r>
              <a:rPr lang="en-US" sz="4400" b="1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nặng</a:t>
            </a:r>
            <a:r>
              <a:rPr lang="en-US" sz="4400" b="1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nề</a:t>
            </a:r>
            <a:r>
              <a:rPr lang="en-US" sz="4400" b="1" dirty="0" smtClean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.</a:t>
            </a:r>
            <a:endParaRPr lang="en-US" sz="4400" dirty="0"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3639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7E941A2B-F3FD-40F9-8351-17F81E25172A}"/>
              </a:ext>
            </a:extLst>
          </p:cNvPr>
          <p:cNvSpPr txBox="1"/>
          <p:nvPr/>
        </p:nvSpPr>
        <p:spPr>
          <a:xfrm>
            <a:off x="8626" y="1068827"/>
            <a:ext cx="121920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en-US" sz="28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Tổ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28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8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8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cai</a:t>
            </a:r>
            <a:r>
              <a:rPr lang="en-US" sz="28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trị</a:t>
            </a:r>
            <a:endParaRPr lang="en-US" sz="28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rabicPeriod"/>
            </a:pPr>
            <a:r>
              <a:rPr lang="en-US" sz="28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8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28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bóc</a:t>
            </a:r>
            <a:r>
              <a:rPr lang="en-US" sz="28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lột</a:t>
            </a:r>
            <a:r>
              <a:rPr lang="en-US" sz="28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28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endParaRPr lang="en-US" sz="28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rabicPeriod"/>
            </a:pPr>
            <a:r>
              <a:rPr lang="en-US" sz="28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8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28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hoá</a:t>
            </a:r>
            <a:endParaRPr lang="en-US" sz="28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="" xmlns:a16="http://schemas.microsoft.com/office/drawing/2014/main" id="{70F4DD83-5E69-4751-ABB1-DFD867F701A7}"/>
              </a:ext>
            </a:extLst>
          </p:cNvPr>
          <p:cNvSpPr txBox="1">
            <a:spLocks/>
          </p:cNvSpPr>
          <p:nvPr/>
        </p:nvSpPr>
        <p:spPr>
          <a:xfrm>
            <a:off x="0" y="-30466"/>
            <a:ext cx="1171492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cai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triều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endParaRPr lang="en-US" sz="32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2D1FAF8F-F73A-4535-9D3C-9912089899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17" y="2540086"/>
            <a:ext cx="11304105" cy="4317913"/>
          </a:xfrm>
          <a:prstGeom prst="rect">
            <a:avLst/>
          </a:prstGeom>
        </p:spPr>
      </p:pic>
      <p:sp>
        <p:nvSpPr>
          <p:cNvPr id="10" name="AutoShape 8">
            <a:extLst>
              <a:ext uri="{FF2B5EF4-FFF2-40B4-BE49-F238E27FC236}">
                <a16:creationId xmlns="" xmlns:a16="http://schemas.microsoft.com/office/drawing/2014/main" id="{7C834D80-925B-4267-8BF0-CD7F41B766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5999" y="1156455"/>
            <a:ext cx="6753887" cy="1209737"/>
          </a:xfrm>
          <a:prstGeom prst="cloudCallout">
            <a:avLst>
              <a:gd name="adj1" fmla="val -34496"/>
              <a:gd name="adj2" fmla="val 95559"/>
            </a:avLst>
          </a:prstGeom>
          <a:gradFill rotWithShape="1">
            <a:gsLst>
              <a:gs pos="0">
                <a:srgbClr val="FFFF00"/>
              </a:gs>
              <a:gs pos="50000">
                <a:srgbClr val="FFFFFF"/>
              </a:gs>
              <a:gs pos="100000">
                <a:srgbClr val="FFFF00"/>
              </a:gs>
            </a:gsLst>
            <a:lin ang="5400000" scaled="1"/>
          </a:gra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i="1" dirty="0">
                <a:latin typeface="Times New Roman" panose="02020603050405020304" pitchFamily="18" charset="0"/>
              </a:rPr>
              <a:t>Em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hiểu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thế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nào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là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“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đồng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hoá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” ?</a:t>
            </a:r>
          </a:p>
        </p:txBody>
      </p:sp>
    </p:spTree>
    <p:extLst>
      <p:ext uri="{BB962C8B-B14F-4D97-AF65-F5344CB8AC3E}">
        <p14:creationId xmlns:p14="http://schemas.microsoft.com/office/powerpoint/2010/main" val="2256181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21217645-B104-47E3-BCE5-1B02D3BCCB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808" y="530087"/>
            <a:ext cx="10893287" cy="5646876"/>
          </a:xfrm>
        </p:spPr>
      </p:pic>
    </p:spTree>
    <p:extLst>
      <p:ext uri="{BB962C8B-B14F-4D97-AF65-F5344CB8AC3E}">
        <p14:creationId xmlns:p14="http://schemas.microsoft.com/office/powerpoint/2010/main" val="880772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BFA4394-12F3-40FD-B1CA-D6B3E2E6D9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11A021DF-37B7-4565-97D9-2DDE117EBF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70" y="927652"/>
            <a:ext cx="6782593" cy="5930347"/>
          </a:xfrm>
        </p:spPr>
      </p:pic>
      <p:sp>
        <p:nvSpPr>
          <p:cNvPr id="6" name="AutoShape 8">
            <a:extLst>
              <a:ext uri="{FF2B5EF4-FFF2-40B4-BE49-F238E27FC236}">
                <a16:creationId xmlns="" xmlns:a16="http://schemas.microsoft.com/office/drawing/2014/main" id="{8692A4EF-84A5-468B-A2D6-132A2678DB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884106"/>
            <a:ext cx="6753887" cy="1673564"/>
          </a:xfrm>
          <a:prstGeom prst="cloudCallout">
            <a:avLst>
              <a:gd name="adj1" fmla="val -34496"/>
              <a:gd name="adj2" fmla="val 95559"/>
            </a:avLst>
          </a:prstGeom>
          <a:gradFill rotWithShape="1">
            <a:gsLst>
              <a:gs pos="0">
                <a:srgbClr val="FFFF00"/>
              </a:gs>
              <a:gs pos="50000">
                <a:srgbClr val="FFFFFF"/>
              </a:gs>
              <a:gs pos="100000">
                <a:srgbClr val="FFFF00"/>
              </a:gs>
            </a:gsLst>
            <a:lin ang="5400000" scaled="1"/>
          </a:gra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i="1" dirty="0" err="1">
                <a:latin typeface="Times New Roman" panose="02020603050405020304" pitchFamily="18" charset="0"/>
              </a:rPr>
              <a:t>Hình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này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cho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em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biết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quân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đô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hộ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làm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gì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với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văn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hoá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Việt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Nam (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trống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đồng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) ?</a:t>
            </a:r>
          </a:p>
        </p:txBody>
      </p:sp>
    </p:spTree>
    <p:extLst>
      <p:ext uri="{BB962C8B-B14F-4D97-AF65-F5344CB8AC3E}">
        <p14:creationId xmlns:p14="http://schemas.microsoft.com/office/powerpoint/2010/main" val="436005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175BFD1-A039-40B4-B95B-C729C46E32D8}"/>
              </a:ext>
            </a:extLst>
          </p:cNvPr>
          <p:cNvSpPr txBox="1"/>
          <p:nvPr/>
        </p:nvSpPr>
        <p:spPr>
          <a:xfrm>
            <a:off x="139148" y="187086"/>
            <a:ext cx="11913704" cy="63866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b="1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chuyện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Mã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lưu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phản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ánh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sách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hoá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phong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kiến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Bắc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?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khởi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Hai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Bà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Trưng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thất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bại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Mã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Viện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nam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chinh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rồi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lưu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vùng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Giao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di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Nguyên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họ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trở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Hoa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Việt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Nam.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thử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xem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Hoa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ấy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Việt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Nam,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đàn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nhiệm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vụ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tất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lấy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phụ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nữ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Việt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Nam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vợ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Vấn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đình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chuyển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vấn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tộc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Nếu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đàn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ấy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trưởng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họ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vợ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họ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Tầu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Nhưng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lịch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thấy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phụ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nữ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ấy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cái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họ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Tầu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ngược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Cái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làng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Huê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Cầu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âm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chệch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Hoa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Kiều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Hoa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kỷ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VI – IX)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bây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giờ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làng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Việt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Nam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trăm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trăm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nghề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thủ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rất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Việt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Nam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nổi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nghề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nhuộm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vải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đen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0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Ai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0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20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Tỉnh</a:t>
            </a:r>
            <a:r>
              <a:rPr lang="en-US" sz="20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Huê</a:t>
            </a:r>
            <a:r>
              <a:rPr lang="en-US" sz="20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Cầu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0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20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Tỉnh</a:t>
            </a:r>
            <a:r>
              <a:rPr lang="en-US" sz="20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bán</a:t>
            </a:r>
            <a:r>
              <a:rPr lang="en-US" sz="20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thuốc</a:t>
            </a:r>
            <a:r>
              <a:rPr lang="en-US" sz="20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Huê</a:t>
            </a:r>
            <a:r>
              <a:rPr lang="en-US" sz="20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Cầu</a:t>
            </a:r>
            <a:r>
              <a:rPr lang="en-US" sz="20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nhuộm</a:t>
            </a:r>
            <a:r>
              <a:rPr lang="en-US" sz="20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thâm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Qua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ví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dụ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nhỏ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thấy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phụ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nữ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Việt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Nam ở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suốt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1000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Bắc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thuộc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góp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gìn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giữ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Việt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Nam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khỏi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mất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khỏi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miền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Hoa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Nam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thấy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hệ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luận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rõ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ràng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cuộc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lộn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nghìn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cuộc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đấu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tộc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phụ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nữ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Việt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Nam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thắng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tộc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Việt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Nam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thắng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3621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9FBC057-A1B8-4F1C-ACF5-525BC8185B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8419113-1DB5-4CBE-B9E5-46A15259934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71" y="1690689"/>
            <a:ext cx="11444379" cy="4034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06070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EC92B800-E761-4E68-B1B3-40406E3E0FC8}"/>
              </a:ext>
            </a:extLst>
          </p:cNvPr>
          <p:cNvSpPr txBox="1"/>
          <p:nvPr/>
        </p:nvSpPr>
        <p:spPr>
          <a:xfrm>
            <a:off x="159026" y="1274360"/>
            <a:ext cx="121920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en-US" sz="28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Tổ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28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8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8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cai</a:t>
            </a:r>
            <a:r>
              <a:rPr lang="en-US" sz="28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trị</a:t>
            </a:r>
            <a:endParaRPr lang="en-US" sz="28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rabicPeriod"/>
            </a:pPr>
            <a:r>
              <a:rPr lang="en-US" sz="28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8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28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bóc</a:t>
            </a:r>
            <a:r>
              <a:rPr lang="en-US" sz="28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lột</a:t>
            </a:r>
            <a:r>
              <a:rPr lang="en-US" sz="28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28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endParaRPr lang="en-US" sz="28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rabicPeriod"/>
            </a:pPr>
            <a:r>
              <a:rPr lang="en-US" sz="28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8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28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hoá</a:t>
            </a:r>
            <a:endParaRPr lang="en-US" sz="28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="" xmlns:a16="http://schemas.microsoft.com/office/drawing/2014/main" id="{262FE75F-1AFE-4CCC-A724-F49FF9CDF8C8}"/>
              </a:ext>
            </a:extLst>
          </p:cNvPr>
          <p:cNvSpPr txBox="1">
            <a:spLocks/>
          </p:cNvSpPr>
          <p:nvPr/>
        </p:nvSpPr>
        <p:spPr>
          <a:xfrm>
            <a:off x="0" y="-30466"/>
            <a:ext cx="1171492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0000"/>
                </a:solidFill>
              </a:rPr>
              <a:t>I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cai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triều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endParaRPr lang="en-US" sz="32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74DF9E58-D884-4E3D-BCFB-0938905A5B05}"/>
              </a:ext>
            </a:extLst>
          </p:cNvPr>
          <p:cNvSpPr txBox="1"/>
          <p:nvPr/>
        </p:nvSpPr>
        <p:spPr>
          <a:xfrm>
            <a:off x="0" y="2659355"/>
            <a:ext cx="12072730" cy="3158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36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sz="36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quyền</a:t>
            </a:r>
            <a:r>
              <a:rPr lang="en-US" sz="36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36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Bắc</a:t>
            </a:r>
            <a:r>
              <a:rPr lang="en-US" sz="36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36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trương</a:t>
            </a:r>
            <a:r>
              <a:rPr lang="en-US" sz="36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đưa</a:t>
            </a:r>
            <a:r>
              <a:rPr lang="en-US" sz="36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Hán</a:t>
            </a:r>
            <a:r>
              <a:rPr lang="en-US" sz="36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sang ở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lẫn</a:t>
            </a:r>
            <a:r>
              <a:rPr lang="en-US" sz="36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600" b="1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Việt</a:t>
            </a:r>
            <a:r>
              <a:rPr lang="en-US" sz="36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du </a:t>
            </a:r>
            <a:r>
              <a:rPr lang="en-US" sz="3600" b="1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nhập</a:t>
            </a:r>
            <a:r>
              <a:rPr lang="en-US" sz="36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phong</a:t>
            </a:r>
            <a:r>
              <a:rPr lang="en-US" sz="36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tục</a:t>
            </a:r>
            <a:r>
              <a:rPr lang="en-US" sz="36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36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quán</a:t>
            </a:r>
            <a:r>
              <a:rPr lang="en-US" sz="36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36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Quốc</a:t>
            </a:r>
            <a:r>
              <a:rPr lang="en-US" sz="36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36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36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mục</a:t>
            </a:r>
            <a:r>
              <a:rPr lang="en-US" sz="36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đích</a:t>
            </a:r>
            <a:r>
              <a:rPr lang="en-US" sz="36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36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hoá</a:t>
            </a:r>
            <a:r>
              <a:rPr lang="en-US" sz="36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36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tộc</a:t>
            </a:r>
            <a:r>
              <a:rPr lang="en-US" sz="36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ta.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36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Tuy</a:t>
            </a:r>
            <a:r>
              <a:rPr lang="en-US" sz="36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lang="en-US" sz="36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36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36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hoá</a:t>
            </a:r>
            <a:r>
              <a:rPr lang="en-US" sz="36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36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36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hiệu</a:t>
            </a:r>
            <a:r>
              <a:rPr lang="en-US" sz="36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en-US" sz="36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sz="36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36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vẫn</a:t>
            </a:r>
            <a:r>
              <a:rPr lang="en-US" sz="36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còn</a:t>
            </a:r>
            <a:r>
              <a:rPr lang="en-US" sz="36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lưu</a:t>
            </a:r>
            <a:r>
              <a:rPr lang="en-US" sz="36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giữ</a:t>
            </a:r>
            <a:r>
              <a:rPr lang="en-US" sz="36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truyền</a:t>
            </a:r>
            <a:r>
              <a:rPr lang="en-US" sz="36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thống</a:t>
            </a:r>
            <a:r>
              <a:rPr lang="en-US" sz="36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tốt</a:t>
            </a:r>
            <a:r>
              <a:rPr lang="en-US" sz="36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đẹp</a:t>
            </a:r>
            <a:r>
              <a:rPr lang="en-US" sz="36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lang="en-US" sz="36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tiên</a:t>
            </a:r>
            <a:r>
              <a:rPr lang="en-US" sz="36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36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1883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75BB424-34F4-4589-8B96-C5AD2B9EB2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017" y="100082"/>
            <a:ext cx="11353800" cy="708301"/>
          </a:xfrm>
        </p:spPr>
        <p:txBody>
          <a:bodyPr>
            <a:normAutofit/>
          </a:bodyPr>
          <a:lstStyle/>
          <a:p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hoá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endParaRPr lang="en-US" sz="32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464729E-D585-4912-998D-EA96C625EC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2096" y="964233"/>
            <a:ext cx="10515600" cy="4351338"/>
          </a:xfrm>
        </p:spPr>
        <p:txBody>
          <a:bodyPr/>
          <a:lstStyle/>
          <a:p>
            <a:r>
              <a:rPr lang="en-US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endParaRPr lang="en-US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AutoShape 8">
            <a:extLst>
              <a:ext uri="{FF2B5EF4-FFF2-40B4-BE49-F238E27FC236}">
                <a16:creationId xmlns="" xmlns:a16="http://schemas.microsoft.com/office/drawing/2014/main" id="{B17280CB-4483-479E-B3D0-B39B8B32EF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43798" y="1790868"/>
            <a:ext cx="5721968" cy="2781132"/>
          </a:xfrm>
          <a:prstGeom prst="cloudCallout">
            <a:avLst>
              <a:gd name="adj1" fmla="val -34496"/>
              <a:gd name="adj2" fmla="val 95559"/>
            </a:avLst>
          </a:prstGeom>
          <a:gradFill rotWithShape="1">
            <a:gsLst>
              <a:gs pos="0">
                <a:srgbClr val="FFFF00"/>
              </a:gs>
              <a:gs pos="50000">
                <a:srgbClr val="FFFFFF"/>
              </a:gs>
              <a:gs pos="100000">
                <a:srgbClr val="FFFF00"/>
              </a:gs>
            </a:gsLst>
            <a:lin ang="5400000" scaled="1"/>
          </a:gra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 i="1" dirty="0" err="1">
                <a:latin typeface="Times New Roman" panose="02020603050405020304" pitchFamily="18" charset="0"/>
              </a:rPr>
              <a:t>Ngành</a:t>
            </a:r>
            <a:r>
              <a:rPr lang="en-US" altLang="en-US" sz="36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latin typeface="Times New Roman" panose="02020603050405020304" pitchFamily="18" charset="0"/>
              </a:rPr>
              <a:t>kinh</a:t>
            </a:r>
            <a:r>
              <a:rPr lang="en-US" altLang="en-US" sz="36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latin typeface="Times New Roman" panose="02020603050405020304" pitchFamily="18" charset="0"/>
              </a:rPr>
              <a:t>tế</a:t>
            </a:r>
            <a:r>
              <a:rPr lang="en-US" altLang="en-US" sz="36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latin typeface="Times New Roman" panose="02020603050405020304" pitchFamily="18" charset="0"/>
              </a:rPr>
              <a:t>nào</a:t>
            </a:r>
            <a:r>
              <a:rPr lang="en-US" altLang="en-US" sz="36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latin typeface="Times New Roman" panose="02020603050405020304" pitchFamily="18" charset="0"/>
              </a:rPr>
              <a:t>là</a:t>
            </a:r>
            <a:r>
              <a:rPr lang="en-US" altLang="en-US" sz="36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latin typeface="Times New Roman" panose="02020603050405020304" pitchFamily="18" charset="0"/>
              </a:rPr>
              <a:t>ngành</a:t>
            </a:r>
            <a:r>
              <a:rPr lang="en-US" altLang="en-US" sz="36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latin typeface="Times New Roman" panose="02020603050405020304" pitchFamily="18" charset="0"/>
              </a:rPr>
              <a:t>chính</a:t>
            </a:r>
            <a:r>
              <a:rPr lang="en-US" altLang="en-US" sz="3600" b="1" i="1" dirty="0">
                <a:latin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683733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8">
            <a:extLst>
              <a:ext uri="{FF2B5EF4-FFF2-40B4-BE49-F238E27FC236}">
                <a16:creationId xmlns="" xmlns:a16="http://schemas.microsoft.com/office/drawing/2014/main" id="{8819E3C6-C52A-4846-8143-BC4E5C4686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42521" y="1864688"/>
            <a:ext cx="6253901" cy="2457146"/>
          </a:xfrm>
          <a:prstGeom prst="cloudCallout">
            <a:avLst>
              <a:gd name="adj1" fmla="val -34496"/>
              <a:gd name="adj2" fmla="val 95559"/>
            </a:avLst>
          </a:prstGeom>
          <a:gradFill rotWithShape="1">
            <a:gsLst>
              <a:gs pos="0">
                <a:srgbClr val="FFFF00"/>
              </a:gs>
              <a:gs pos="50000">
                <a:srgbClr val="FFFFFF"/>
              </a:gs>
              <a:gs pos="100000">
                <a:srgbClr val="FFFF00"/>
              </a:gs>
            </a:gsLst>
            <a:lin ang="5400000" scaled="1"/>
          </a:gra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i="1" dirty="0" err="1">
                <a:latin typeface="Times New Roman" panose="02020603050405020304" pitchFamily="18" charset="0"/>
              </a:rPr>
              <a:t>N</a:t>
            </a:r>
            <a:r>
              <a:rPr lang="en-US" altLang="en-US" b="1" i="1" dirty="0" err="1" smtClean="0">
                <a:latin typeface="Times New Roman" panose="02020603050405020304" pitchFamily="18" charset="0"/>
              </a:rPr>
              <a:t>gười</a:t>
            </a:r>
            <a:r>
              <a:rPr lang="en-US" altLang="en-US" b="1" i="1" dirty="0" smtClean="0">
                <a:latin typeface="Times New Roman" panose="02020603050405020304" pitchFamily="18" charset="0"/>
              </a:rPr>
              <a:t> </a:t>
            </a:r>
            <a:r>
              <a:rPr lang="en-US" altLang="en-US" b="1" i="1" dirty="0" err="1">
                <a:latin typeface="Times New Roman" panose="02020603050405020304" pitchFamily="18" charset="0"/>
              </a:rPr>
              <a:t>dân</a:t>
            </a:r>
            <a:r>
              <a:rPr lang="en-US" altLang="en-US" b="1" i="1" dirty="0">
                <a:latin typeface="Times New Roman" panose="02020603050405020304" pitchFamily="18" charset="0"/>
              </a:rPr>
              <a:t> </a:t>
            </a:r>
            <a:r>
              <a:rPr lang="en-US" altLang="en-US" b="1" i="1" dirty="0" err="1">
                <a:latin typeface="Times New Roman" panose="02020603050405020304" pitchFamily="18" charset="0"/>
              </a:rPr>
              <a:t>làm</a:t>
            </a:r>
            <a:r>
              <a:rPr lang="en-US" altLang="en-US" b="1" i="1" dirty="0">
                <a:latin typeface="Times New Roman" panose="02020603050405020304" pitchFamily="18" charset="0"/>
              </a:rPr>
              <a:t> </a:t>
            </a:r>
            <a:r>
              <a:rPr lang="en-US" altLang="en-US" b="1" i="1" dirty="0" err="1">
                <a:latin typeface="Times New Roman" panose="02020603050405020304" pitchFamily="18" charset="0"/>
              </a:rPr>
              <a:t>gì</a:t>
            </a:r>
            <a:r>
              <a:rPr lang="en-US" altLang="en-US" b="1" i="1" dirty="0">
                <a:latin typeface="Times New Roman" panose="02020603050405020304" pitchFamily="18" charset="0"/>
              </a:rPr>
              <a:t> </a:t>
            </a:r>
            <a:r>
              <a:rPr lang="en-US" altLang="en-US" b="1" i="1" dirty="0" err="1">
                <a:latin typeface="Times New Roman" panose="02020603050405020304" pitchFamily="18" charset="0"/>
              </a:rPr>
              <a:t>để</a:t>
            </a:r>
            <a:r>
              <a:rPr lang="en-US" altLang="en-US" b="1" i="1" dirty="0">
                <a:latin typeface="Times New Roman" panose="02020603050405020304" pitchFamily="18" charset="0"/>
              </a:rPr>
              <a:t> </a:t>
            </a:r>
            <a:r>
              <a:rPr lang="en-US" altLang="en-US" b="1" i="1" dirty="0" err="1">
                <a:latin typeface="Times New Roman" panose="02020603050405020304" pitchFamily="18" charset="0"/>
              </a:rPr>
              <a:t>bảo</a:t>
            </a:r>
            <a:r>
              <a:rPr lang="en-US" altLang="en-US" b="1" i="1" dirty="0">
                <a:latin typeface="Times New Roman" panose="02020603050405020304" pitchFamily="18" charset="0"/>
              </a:rPr>
              <a:t> </a:t>
            </a:r>
            <a:r>
              <a:rPr lang="en-US" altLang="en-US" b="1" i="1" dirty="0" err="1">
                <a:latin typeface="Times New Roman" panose="02020603050405020304" pitchFamily="18" charset="0"/>
              </a:rPr>
              <a:t>vệ</a:t>
            </a:r>
            <a:r>
              <a:rPr lang="en-US" altLang="en-US" b="1" i="1" dirty="0">
                <a:latin typeface="Times New Roman" panose="02020603050405020304" pitchFamily="18" charset="0"/>
              </a:rPr>
              <a:t> </a:t>
            </a:r>
            <a:r>
              <a:rPr lang="en-US" altLang="en-US" b="1" i="1" dirty="0" err="1">
                <a:latin typeface="Times New Roman" panose="02020603050405020304" pitchFamily="18" charset="0"/>
              </a:rPr>
              <a:t>mùa</a:t>
            </a:r>
            <a:r>
              <a:rPr lang="en-US" altLang="en-US" b="1" i="1" dirty="0">
                <a:latin typeface="Times New Roman" panose="02020603050405020304" pitchFamily="18" charset="0"/>
              </a:rPr>
              <a:t> </a:t>
            </a:r>
            <a:r>
              <a:rPr lang="en-US" altLang="en-US" b="1" i="1" dirty="0" err="1">
                <a:latin typeface="Times New Roman" panose="02020603050405020304" pitchFamily="18" charset="0"/>
              </a:rPr>
              <a:t>màng</a:t>
            </a:r>
            <a:r>
              <a:rPr lang="en-US" altLang="en-US" b="1" i="1" dirty="0">
                <a:latin typeface="Times New Roman" panose="02020603050405020304" pitchFamily="18" charset="0"/>
              </a:rPr>
              <a:t> ? </a:t>
            </a:r>
          </a:p>
        </p:txBody>
      </p:sp>
    </p:spTree>
    <p:extLst>
      <p:ext uri="{BB962C8B-B14F-4D97-AF65-F5344CB8AC3E}">
        <p14:creationId xmlns:p14="http://schemas.microsoft.com/office/powerpoint/2010/main" val="1921779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2AA27CD-B23E-4A64-9519-8F0C23931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BBAA6B1B-7E02-461B-831D-5B511186BD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22" y="543339"/>
            <a:ext cx="11582400" cy="4569205"/>
          </a:xfrm>
        </p:spPr>
      </p:pic>
    </p:spTree>
    <p:extLst>
      <p:ext uri="{BB962C8B-B14F-4D97-AF65-F5344CB8AC3E}">
        <p14:creationId xmlns:p14="http://schemas.microsoft.com/office/powerpoint/2010/main" val="1551701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8">
            <a:extLst>
              <a:ext uri="{FF2B5EF4-FFF2-40B4-BE49-F238E27FC236}">
                <a16:creationId xmlns="" xmlns:a16="http://schemas.microsoft.com/office/drawing/2014/main" id="{4598E024-3816-4772-9ECC-FB93D851D6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5999" y="1069675"/>
            <a:ext cx="8324491" cy="3045125"/>
          </a:xfrm>
          <a:prstGeom prst="cloudCallout">
            <a:avLst>
              <a:gd name="adj1" fmla="val 40773"/>
              <a:gd name="adj2" fmla="val 105061"/>
            </a:avLst>
          </a:prstGeom>
          <a:gradFill rotWithShape="1">
            <a:gsLst>
              <a:gs pos="0">
                <a:srgbClr val="FFFF00"/>
              </a:gs>
              <a:gs pos="50000">
                <a:srgbClr val="FFFFFF"/>
              </a:gs>
              <a:gs pos="100000">
                <a:srgbClr val="FFFF00"/>
              </a:gs>
            </a:gsLst>
            <a:lin ang="5400000" scaled="1"/>
          </a:gra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i="1" dirty="0" err="1">
                <a:latin typeface="Times New Roman" panose="02020603050405020304" pitchFamily="18" charset="0"/>
              </a:rPr>
              <a:t>Kể</a:t>
            </a:r>
            <a:r>
              <a:rPr lang="en-US" altLang="en-US" b="1" i="1" dirty="0">
                <a:latin typeface="Times New Roman" panose="02020603050405020304" pitchFamily="18" charset="0"/>
              </a:rPr>
              <a:t> </a:t>
            </a:r>
            <a:r>
              <a:rPr lang="en-US" altLang="en-US" b="1" i="1" dirty="0" err="1">
                <a:latin typeface="Times New Roman" panose="02020603050405020304" pitchFamily="18" charset="0"/>
              </a:rPr>
              <a:t>tên</a:t>
            </a:r>
            <a:r>
              <a:rPr lang="en-US" altLang="en-US" b="1" i="1" dirty="0">
                <a:latin typeface="Times New Roman" panose="02020603050405020304" pitchFamily="18" charset="0"/>
              </a:rPr>
              <a:t> </a:t>
            </a:r>
            <a:r>
              <a:rPr lang="en-US" altLang="en-US" b="1" i="1" dirty="0" err="1">
                <a:latin typeface="Times New Roman" panose="02020603050405020304" pitchFamily="18" charset="0"/>
              </a:rPr>
              <a:t>một</a:t>
            </a:r>
            <a:r>
              <a:rPr lang="en-US" altLang="en-US" b="1" i="1" dirty="0">
                <a:latin typeface="Times New Roman" panose="02020603050405020304" pitchFamily="18" charset="0"/>
              </a:rPr>
              <a:t> </a:t>
            </a:r>
            <a:r>
              <a:rPr lang="en-US" altLang="en-US" b="1" i="1" dirty="0" err="1">
                <a:latin typeface="Times New Roman" panose="02020603050405020304" pitchFamily="18" charset="0"/>
              </a:rPr>
              <a:t>số</a:t>
            </a:r>
            <a:r>
              <a:rPr lang="en-US" altLang="en-US" b="1" i="1" dirty="0">
                <a:latin typeface="Times New Roman" panose="02020603050405020304" pitchFamily="18" charset="0"/>
              </a:rPr>
              <a:t> </a:t>
            </a:r>
            <a:r>
              <a:rPr lang="en-US" altLang="en-US" b="1" i="1" dirty="0" err="1">
                <a:latin typeface="Times New Roman" panose="02020603050405020304" pitchFamily="18" charset="0"/>
              </a:rPr>
              <a:t>nghề</a:t>
            </a:r>
            <a:r>
              <a:rPr lang="en-US" altLang="en-US" b="1" i="1" dirty="0">
                <a:latin typeface="Times New Roman" panose="02020603050405020304" pitchFamily="18" charset="0"/>
              </a:rPr>
              <a:t> </a:t>
            </a:r>
            <a:r>
              <a:rPr lang="en-US" altLang="en-US" b="1" i="1" dirty="0" err="1">
                <a:latin typeface="Times New Roman" panose="02020603050405020304" pitchFamily="18" charset="0"/>
              </a:rPr>
              <a:t>thủ</a:t>
            </a:r>
            <a:r>
              <a:rPr lang="en-US" altLang="en-US" b="1" i="1" dirty="0">
                <a:latin typeface="Times New Roman" panose="02020603050405020304" pitchFamily="18" charset="0"/>
              </a:rPr>
              <a:t> </a:t>
            </a:r>
            <a:r>
              <a:rPr lang="en-US" altLang="en-US" b="1" i="1" dirty="0" err="1">
                <a:latin typeface="Times New Roman" panose="02020603050405020304" pitchFamily="18" charset="0"/>
              </a:rPr>
              <a:t>công</a:t>
            </a:r>
            <a:r>
              <a:rPr lang="en-US" altLang="en-US" b="1" i="1" dirty="0">
                <a:latin typeface="Times New Roman" panose="02020603050405020304" pitchFamily="18" charset="0"/>
              </a:rPr>
              <a:t> ở </a:t>
            </a:r>
            <a:r>
              <a:rPr lang="en-US" altLang="en-US" b="1" i="1" dirty="0" err="1">
                <a:latin typeface="Times New Roman" panose="02020603050405020304" pitchFamily="18" charset="0"/>
              </a:rPr>
              <a:t>nước</a:t>
            </a:r>
            <a:r>
              <a:rPr lang="en-US" altLang="en-US" b="1" i="1" dirty="0">
                <a:latin typeface="Times New Roman" panose="02020603050405020304" pitchFamily="18" charset="0"/>
              </a:rPr>
              <a:t> ta </a:t>
            </a:r>
            <a:r>
              <a:rPr lang="en-US" altLang="en-US" b="1" i="1" dirty="0" err="1">
                <a:latin typeface="Times New Roman" panose="02020603050405020304" pitchFamily="18" charset="0"/>
              </a:rPr>
              <a:t>thời</a:t>
            </a:r>
            <a:r>
              <a:rPr lang="en-US" altLang="en-US" b="1" i="1" dirty="0">
                <a:latin typeface="Times New Roman" panose="02020603050405020304" pitchFamily="18" charset="0"/>
              </a:rPr>
              <a:t> </a:t>
            </a:r>
            <a:r>
              <a:rPr lang="en-US" altLang="en-US" b="1" i="1" dirty="0" err="1">
                <a:latin typeface="Times New Roman" panose="02020603050405020304" pitchFamily="18" charset="0"/>
              </a:rPr>
              <a:t>Bắc</a:t>
            </a:r>
            <a:r>
              <a:rPr lang="en-US" altLang="en-US" b="1" i="1" dirty="0">
                <a:latin typeface="Times New Roman" panose="02020603050405020304" pitchFamily="18" charset="0"/>
              </a:rPr>
              <a:t> </a:t>
            </a:r>
            <a:r>
              <a:rPr lang="en-US" altLang="en-US" b="1" i="1" dirty="0" err="1">
                <a:latin typeface="Times New Roman" panose="02020603050405020304" pitchFamily="18" charset="0"/>
              </a:rPr>
              <a:t>thuộc</a:t>
            </a:r>
            <a:r>
              <a:rPr lang="en-US" altLang="en-US" b="1" i="1" dirty="0">
                <a:latin typeface="Times New Roman" panose="02020603050405020304" pitchFamily="18" charset="0"/>
              </a:rPr>
              <a:t> ? </a:t>
            </a:r>
          </a:p>
        </p:txBody>
      </p:sp>
    </p:spTree>
    <p:extLst>
      <p:ext uri="{BB962C8B-B14F-4D97-AF65-F5344CB8AC3E}">
        <p14:creationId xmlns:p14="http://schemas.microsoft.com/office/powerpoint/2010/main" val="745789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51" name="il_fi" descr="http://sgtt.vn/ImageHandler.ashx?ImageID=1178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0" y="965200"/>
            <a:ext cx="4321969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965217"/>
            <a:ext cx="4648200" cy="4800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2971800" y="5943600"/>
            <a:ext cx="4495800" cy="76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NGHỀ RÈN SẮT</a:t>
            </a:r>
          </a:p>
        </p:txBody>
      </p:sp>
    </p:spTree>
    <p:extLst>
      <p:ext uri="{BB962C8B-B14F-4D97-AF65-F5344CB8AC3E}">
        <p14:creationId xmlns:p14="http://schemas.microsoft.com/office/powerpoint/2010/main" val="258772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SPARKLE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3588" y="4800600"/>
            <a:ext cx="1370012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 descr="SPARKLE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7988" y="303213"/>
            <a:ext cx="1370012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5" descr="SPARKLE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953000"/>
            <a:ext cx="13716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7" descr="Sa-Huynh-t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428625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8" descr="npqx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8350" y="3048000"/>
            <a:ext cx="481965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ounded Rectangle 1"/>
          <p:cNvSpPr/>
          <p:nvPr/>
        </p:nvSpPr>
        <p:spPr bwMode="auto">
          <a:xfrm>
            <a:off x="6629400" y="478921"/>
            <a:ext cx="2667000" cy="569913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2813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NGHỀ GỐM</a:t>
            </a:r>
          </a:p>
        </p:txBody>
      </p:sp>
    </p:spTree>
    <p:extLst>
      <p:ext uri="{BB962C8B-B14F-4D97-AF65-F5344CB8AC3E}">
        <p14:creationId xmlns:p14="http://schemas.microsoft.com/office/powerpoint/2010/main" val="3118476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8" descr="https://encrypted-tbn1.gstatic.com/images?q=tbn:ANd9GcSLz-I06_G-QM7fXd8ijXQd9klUfOtWV3Eh76yijdzME6vnQSB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926" y="1011382"/>
            <a:ext cx="4336474" cy="5846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3" name="Picture 31" descr="https://encrypted-tbn2.gstatic.com/images?q=tbn:ANd9GcQQ0jSqogdRVrbp2mycEOnx0oAevKaB0hPLwEjy1ePfqBERiMFCv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066800"/>
            <a:ext cx="4800600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4" name="Rectangle 4"/>
          <p:cNvSpPr>
            <a:spLocks noChangeArrowheads="1"/>
          </p:cNvSpPr>
          <p:nvPr/>
        </p:nvSpPr>
        <p:spPr bwMode="auto">
          <a:xfrm>
            <a:off x="1752600" y="152420"/>
            <a:ext cx="7848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2813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CC3300"/>
                </a:solidFill>
                <a:latin typeface="Arial" charset="0"/>
                <a:cs typeface="Arial" charset="0"/>
              </a:rPr>
              <a:t>Nghề dệt vải</a:t>
            </a:r>
          </a:p>
        </p:txBody>
      </p:sp>
    </p:spTree>
    <p:extLst>
      <p:ext uri="{BB962C8B-B14F-4D97-AF65-F5344CB8AC3E}">
        <p14:creationId xmlns:p14="http://schemas.microsoft.com/office/powerpoint/2010/main" val="1568838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2AF6672A-140D-4102-BB9E-ECE4FD0F48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365" y="3167269"/>
            <a:ext cx="4545496" cy="3009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C3C7A18-8D19-450C-A620-850E396D0A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0156" y="3167269"/>
            <a:ext cx="4545495" cy="3009693"/>
          </a:xfrm>
          <a:prstGeom prst="rect">
            <a:avLst/>
          </a:prstGeom>
        </p:spPr>
      </p:pic>
      <p:sp>
        <p:nvSpPr>
          <p:cNvPr id="7" name="AutoShape 8">
            <a:extLst>
              <a:ext uri="{FF2B5EF4-FFF2-40B4-BE49-F238E27FC236}">
                <a16:creationId xmlns="" xmlns:a16="http://schemas.microsoft.com/office/drawing/2014/main" id="{FBCB549B-2061-4D7F-9EE8-C56753C6D2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27235" y="564080"/>
            <a:ext cx="5320747" cy="2020094"/>
          </a:xfrm>
          <a:prstGeom prst="cloudCallout">
            <a:avLst>
              <a:gd name="adj1" fmla="val -34496"/>
              <a:gd name="adj2" fmla="val 95559"/>
            </a:avLst>
          </a:prstGeom>
          <a:gradFill rotWithShape="1">
            <a:gsLst>
              <a:gs pos="0">
                <a:srgbClr val="FFFF00"/>
              </a:gs>
              <a:gs pos="50000">
                <a:srgbClr val="FFFFFF"/>
              </a:gs>
              <a:gs pos="100000">
                <a:srgbClr val="FFFF00"/>
              </a:gs>
            </a:gsLst>
            <a:lin ang="5400000" scaled="1"/>
          </a:gra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2400" b="1" i="1" dirty="0">
                <a:latin typeface="Times New Roman" panose="02020603050405020304" pitchFamily="18" charset="0"/>
              </a:rPr>
              <a:t>Quan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sát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hai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hình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dưới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đây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,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em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có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nhận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xét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gì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về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trình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độ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luyện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kim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của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nhân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dân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ta ? </a:t>
            </a:r>
          </a:p>
        </p:txBody>
      </p:sp>
    </p:spTree>
    <p:extLst>
      <p:ext uri="{BB962C8B-B14F-4D97-AF65-F5344CB8AC3E}">
        <p14:creationId xmlns:p14="http://schemas.microsoft.com/office/powerpoint/2010/main" val="3067509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80" name="Picture 4" descr="cui-th-k-xix-ngi-dn-si-gn-gia-nh-mc-d-chu-tc-ng-mnh-m-ca-vn-ha-phng-ty-nhng-trong-sinh-hot-vn-m-nt-d-144993010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3" y="9"/>
            <a:ext cx="4387455" cy="6781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781" name="Picture 5" descr="quexu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5273" y="9"/>
            <a:ext cx="4682727" cy="6781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8">
            <a:extLst>
              <a:ext uri="{FF2B5EF4-FFF2-40B4-BE49-F238E27FC236}">
                <a16:creationId xmlns="" xmlns:a16="http://schemas.microsoft.com/office/drawing/2014/main" id="{B120983E-3E1D-455E-87BB-73F627F1F3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18853" y="-191294"/>
            <a:ext cx="5665304" cy="1383990"/>
          </a:xfrm>
          <a:prstGeom prst="cloudCallout">
            <a:avLst>
              <a:gd name="adj1" fmla="val -34496"/>
              <a:gd name="adj2" fmla="val 95559"/>
            </a:avLst>
          </a:prstGeom>
          <a:gradFill rotWithShape="1">
            <a:gsLst>
              <a:gs pos="0">
                <a:srgbClr val="FFFF00"/>
              </a:gs>
              <a:gs pos="50000">
                <a:srgbClr val="FFFFFF"/>
              </a:gs>
              <a:gs pos="100000">
                <a:srgbClr val="FFFF00"/>
              </a:gs>
            </a:gsLst>
            <a:lin ang="5400000" scaled="1"/>
          </a:gra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2400" b="1" i="1" dirty="0">
                <a:latin typeface="Times New Roman" panose="02020603050405020304" pitchFamily="18" charset="0"/>
              </a:rPr>
              <a:t>Hai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bức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tranh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mô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tả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hoạt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động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gì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của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nhân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dân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ta ?</a:t>
            </a:r>
          </a:p>
        </p:txBody>
      </p:sp>
    </p:spTree>
    <p:extLst>
      <p:ext uri="{BB962C8B-B14F-4D97-AF65-F5344CB8AC3E}">
        <p14:creationId xmlns:p14="http://schemas.microsoft.com/office/powerpoint/2010/main" val="2128970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="" xmlns:a16="http://schemas.microsoft.com/office/drawing/2014/main" id="{628265F4-51DA-43BF-9E34-41886E8AEF6B}"/>
              </a:ext>
            </a:extLst>
          </p:cNvPr>
          <p:cNvSpPr txBox="1">
            <a:spLocks/>
          </p:cNvSpPr>
          <p:nvPr/>
        </p:nvSpPr>
        <p:spPr>
          <a:xfrm>
            <a:off x="202096" y="964233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endParaRPr lang="en-US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C64416D6-2007-43DE-A2AD-252B1886D6A8}"/>
              </a:ext>
            </a:extLst>
          </p:cNvPr>
          <p:cNvSpPr txBox="1"/>
          <p:nvPr/>
        </p:nvSpPr>
        <p:spPr>
          <a:xfrm>
            <a:off x="106017" y="1673637"/>
            <a:ext cx="11781183" cy="42493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40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40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Cư</a:t>
            </a:r>
            <a:r>
              <a:rPr lang="en-US" sz="40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40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trồng</a:t>
            </a:r>
            <a:r>
              <a:rPr lang="en-US" sz="40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lúa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en-US" sz="40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hoa</a:t>
            </a:r>
            <a:r>
              <a:rPr lang="en-US" sz="40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en-US" sz="40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chăn</a:t>
            </a:r>
            <a:r>
              <a:rPr lang="en-US" sz="40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nuôi</a:t>
            </a:r>
            <a:r>
              <a:rPr lang="en-US" sz="40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đắp</a:t>
            </a:r>
            <a:r>
              <a:rPr lang="en-US" sz="40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đê</a:t>
            </a:r>
            <a:r>
              <a:rPr lang="en-US" sz="40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phòng</a:t>
            </a:r>
            <a:r>
              <a:rPr lang="en-US" sz="40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lụt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4000" b="1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en-US" sz="4000" b="1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vệ</a:t>
            </a:r>
            <a:r>
              <a:rPr lang="en-US" sz="4000" b="1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mùa</a:t>
            </a:r>
            <a:r>
              <a:rPr lang="en-US" sz="4000" b="1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màng</a:t>
            </a:r>
            <a:r>
              <a:rPr lang="en-US" sz="4000" b="1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40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40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40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nghề</a:t>
            </a:r>
            <a:r>
              <a:rPr lang="en-US" sz="40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thủ</a:t>
            </a:r>
            <a:r>
              <a:rPr lang="en-US" sz="40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40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mới</a:t>
            </a:r>
            <a:r>
              <a:rPr lang="en-US" sz="40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40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du </a:t>
            </a:r>
            <a:r>
              <a:rPr lang="en-US" sz="40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nhập</a:t>
            </a:r>
            <a:r>
              <a:rPr lang="en-US" sz="40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40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40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 </a:t>
            </a:r>
            <a:r>
              <a:rPr lang="en-US" sz="4000" b="1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40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40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giấy</a:t>
            </a:r>
            <a:r>
              <a:rPr lang="en-US" sz="40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đúc</a:t>
            </a:r>
            <a:r>
              <a:rPr lang="en-US" sz="40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tiền</a:t>
            </a:r>
            <a:r>
              <a:rPr lang="en-US" sz="40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đúc</a:t>
            </a:r>
            <a:r>
              <a:rPr lang="en-US" sz="40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ngói</a:t>
            </a:r>
            <a:r>
              <a:rPr lang="en-US" sz="40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,…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40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40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40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40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buôn</a:t>
            </a:r>
            <a:r>
              <a:rPr lang="en-US" sz="40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bán</a:t>
            </a:r>
            <a:r>
              <a:rPr lang="en-US" sz="40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diễn</a:t>
            </a:r>
            <a:r>
              <a:rPr lang="en-US" sz="40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ra ở </a:t>
            </a:r>
            <a:r>
              <a:rPr lang="en-US" sz="40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chợ</a:t>
            </a:r>
            <a:r>
              <a:rPr lang="en-US" sz="40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làng</a:t>
            </a:r>
            <a:r>
              <a:rPr lang="en-US" sz="4000" b="1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chợ</a:t>
            </a:r>
            <a:r>
              <a:rPr lang="en-US" sz="4000" b="1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phiên</a:t>
            </a:r>
            <a:r>
              <a:rPr lang="en-US" sz="4000" b="1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="" xmlns:a16="http://schemas.microsoft.com/office/drawing/2014/main" id="{DB425503-E71F-4F9F-8B21-649340E094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017" y="100082"/>
            <a:ext cx="11353800" cy="708301"/>
          </a:xfrm>
        </p:spPr>
        <p:txBody>
          <a:bodyPr>
            <a:normAutofit/>
          </a:bodyPr>
          <a:lstStyle/>
          <a:p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hoá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endParaRPr lang="en-US" sz="32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329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="" xmlns:a16="http://schemas.microsoft.com/office/drawing/2014/main" id="{C423BD09-15A0-41BC-B900-474BA6B55AF9}"/>
              </a:ext>
            </a:extLst>
          </p:cNvPr>
          <p:cNvSpPr txBox="1">
            <a:spLocks/>
          </p:cNvSpPr>
          <p:nvPr/>
        </p:nvSpPr>
        <p:spPr>
          <a:xfrm>
            <a:off x="202096" y="964233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FF0000"/>
                </a:solidFill>
              </a:rPr>
              <a:t>1</a:t>
            </a:r>
            <a:r>
              <a:rPr lang="en-US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endParaRPr lang="en-US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endParaRPr lang="en-US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="" xmlns:a16="http://schemas.microsoft.com/office/drawing/2014/main" id="{8063978F-9B33-4FC6-8BC5-839153EED9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017" y="100082"/>
            <a:ext cx="11353800" cy="708301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II</a:t>
            </a:r>
            <a:r>
              <a:rPr lang="en-US" sz="36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36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36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36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36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6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hoá</a:t>
            </a:r>
            <a:r>
              <a:rPr lang="en-US" sz="36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36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endParaRPr lang="en-US" sz="36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4707EE87-209A-4451-9A1C-D200BA4CAD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330" y="2417367"/>
            <a:ext cx="10227365" cy="444063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AutoShape 8">
            <a:extLst>
              <a:ext uri="{FF2B5EF4-FFF2-40B4-BE49-F238E27FC236}">
                <a16:creationId xmlns="" xmlns:a16="http://schemas.microsoft.com/office/drawing/2014/main" id="{48C4F71E-73D9-4E5D-BE07-134F061413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82679" y="741829"/>
            <a:ext cx="5652052" cy="1675537"/>
          </a:xfrm>
          <a:prstGeom prst="cloudCallout">
            <a:avLst>
              <a:gd name="adj1" fmla="val -34496"/>
              <a:gd name="adj2" fmla="val 95559"/>
            </a:avLst>
          </a:prstGeom>
          <a:gradFill rotWithShape="1">
            <a:gsLst>
              <a:gs pos="0">
                <a:srgbClr val="FFFF00"/>
              </a:gs>
              <a:gs pos="50000">
                <a:srgbClr val="FFFFFF"/>
              </a:gs>
              <a:gs pos="100000">
                <a:srgbClr val="FFFF00"/>
              </a:gs>
            </a:gsLst>
            <a:lin ang="5400000" scaled="1"/>
          </a:gra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2400" b="1" i="1" dirty="0" err="1">
                <a:latin typeface="Times New Roman" panose="02020603050405020304" pitchFamily="18" charset="0"/>
              </a:rPr>
              <a:t>Xã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hội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thời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Bắc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thuộc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có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gì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giống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và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khác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với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xã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hội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thời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Văn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Lang –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Âu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Lạc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?  </a:t>
            </a:r>
          </a:p>
        </p:txBody>
      </p:sp>
    </p:spTree>
    <p:extLst>
      <p:ext uri="{BB962C8B-B14F-4D97-AF65-F5344CB8AC3E}">
        <p14:creationId xmlns:p14="http://schemas.microsoft.com/office/powerpoint/2010/main" val="256067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52451" y="1352550"/>
            <a:ext cx="1122045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tầng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Lạc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Hầu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Lạc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Tướng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,..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đô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hộ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chèn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ép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Nông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cướp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đoạt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ruộng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nông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lệ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nô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tì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Mâu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thuẫn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đấu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33525" y="371475"/>
            <a:ext cx="714375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endParaRPr lang="en-US" sz="32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8028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E9861955-3C06-4C45-A1F4-C129E81FCD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478" y="430696"/>
            <a:ext cx="9223512" cy="6321287"/>
          </a:xfrm>
        </p:spPr>
      </p:pic>
    </p:spTree>
    <p:extLst>
      <p:ext uri="{BB962C8B-B14F-4D97-AF65-F5344CB8AC3E}">
        <p14:creationId xmlns:p14="http://schemas.microsoft.com/office/powerpoint/2010/main" val="701676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8D80E2D-830A-41CB-80FA-535BD2A27F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560581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Tổ </a:t>
            </a:r>
            <a:r>
              <a:rPr lang="en-US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cai</a:t>
            </a:r>
            <a:r>
              <a:rPr lang="en-US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trị</a:t>
            </a:r>
            <a:endParaRPr lang="en-US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Content Placeholder 5">
            <a:extLst>
              <a:ext uri="{FF2B5EF4-FFF2-40B4-BE49-F238E27FC236}">
                <a16:creationId xmlns="" xmlns:a16="http://schemas.microsoft.com/office/drawing/2014/main" id="{BAA95072-E388-4445-AF76-04FF599C92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917" y="2197548"/>
            <a:ext cx="10144488" cy="4351338"/>
          </a:xfrm>
          <a:prstGeom prst="rect">
            <a:avLst/>
          </a:prstGeom>
        </p:spPr>
      </p:pic>
      <p:sp>
        <p:nvSpPr>
          <p:cNvPr id="5" name="AutoShape 8">
            <a:extLst>
              <a:ext uri="{FF2B5EF4-FFF2-40B4-BE49-F238E27FC236}">
                <a16:creationId xmlns="" xmlns:a16="http://schemas.microsoft.com/office/drawing/2014/main" id="{759504B6-B8BA-43F6-8B9A-D038EE4BF1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52454" y="1423357"/>
            <a:ext cx="3267659" cy="2493035"/>
          </a:xfrm>
          <a:prstGeom prst="cloudCallout">
            <a:avLst>
              <a:gd name="adj1" fmla="val -64591"/>
              <a:gd name="adj2" fmla="val 55149"/>
            </a:avLst>
          </a:prstGeom>
          <a:gradFill rotWithShape="1">
            <a:gsLst>
              <a:gs pos="0">
                <a:srgbClr val="FFFF00"/>
              </a:gs>
              <a:gs pos="50000">
                <a:srgbClr val="FFFFFF"/>
              </a:gs>
              <a:gs pos="100000">
                <a:srgbClr val="FFFF00"/>
              </a:gs>
            </a:gsLst>
            <a:lin ang="5400000" scaled="1"/>
          </a:gra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i="1" dirty="0" err="1">
                <a:latin typeface="Times New Roman" panose="02020603050405020304" pitchFamily="18" charset="0"/>
              </a:rPr>
              <a:t>Chính</a:t>
            </a:r>
            <a:r>
              <a:rPr lang="en-US" altLang="en-US" sz="20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latin typeface="Times New Roman" panose="02020603050405020304" pitchFamily="18" charset="0"/>
              </a:rPr>
              <a:t>quyền</a:t>
            </a:r>
            <a:r>
              <a:rPr lang="en-US" altLang="en-US" sz="20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latin typeface="Times New Roman" panose="02020603050405020304" pitchFamily="18" charset="0"/>
              </a:rPr>
              <a:t>phong</a:t>
            </a:r>
            <a:r>
              <a:rPr lang="en-US" altLang="en-US" sz="20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latin typeface="Times New Roman" panose="02020603050405020304" pitchFamily="18" charset="0"/>
              </a:rPr>
              <a:t>kiến</a:t>
            </a:r>
            <a:r>
              <a:rPr lang="en-US" altLang="en-US" sz="20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latin typeface="Times New Roman" panose="02020603050405020304" pitchFamily="18" charset="0"/>
              </a:rPr>
              <a:t>phương</a:t>
            </a:r>
            <a:r>
              <a:rPr lang="en-US" altLang="en-US" sz="20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latin typeface="Times New Roman" panose="02020603050405020304" pitchFamily="18" charset="0"/>
              </a:rPr>
              <a:t>Bắc</a:t>
            </a:r>
            <a:r>
              <a:rPr lang="en-US" altLang="en-US" sz="20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latin typeface="Times New Roman" panose="02020603050405020304" pitchFamily="18" charset="0"/>
              </a:rPr>
              <a:t>tổ</a:t>
            </a:r>
            <a:r>
              <a:rPr lang="en-US" altLang="en-US" sz="20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latin typeface="Times New Roman" panose="02020603050405020304" pitchFamily="18" charset="0"/>
              </a:rPr>
              <a:t>chức</a:t>
            </a:r>
            <a:r>
              <a:rPr lang="en-US" altLang="en-US" sz="20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latin typeface="Times New Roman" panose="02020603050405020304" pitchFamily="18" charset="0"/>
              </a:rPr>
              <a:t>bộ</a:t>
            </a:r>
            <a:r>
              <a:rPr lang="en-US" altLang="en-US" sz="20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latin typeface="Times New Roman" panose="02020603050405020304" pitchFamily="18" charset="0"/>
              </a:rPr>
              <a:t>máy</a:t>
            </a:r>
            <a:r>
              <a:rPr lang="en-US" altLang="en-US" sz="20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latin typeface="Times New Roman" panose="02020603050405020304" pitchFamily="18" charset="0"/>
              </a:rPr>
              <a:t>cai</a:t>
            </a:r>
            <a:r>
              <a:rPr lang="en-US" altLang="en-US" sz="20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latin typeface="Times New Roman" panose="02020603050405020304" pitchFamily="18" charset="0"/>
              </a:rPr>
              <a:t>trị</a:t>
            </a:r>
            <a:r>
              <a:rPr lang="en-US" altLang="en-US" sz="2000" b="1" i="1" dirty="0">
                <a:latin typeface="Times New Roman" panose="02020603050405020304" pitchFamily="18" charset="0"/>
              </a:rPr>
              <a:t> ở Giao </a:t>
            </a:r>
            <a:r>
              <a:rPr lang="en-US" altLang="en-US" sz="2000" b="1" i="1" dirty="0" err="1">
                <a:latin typeface="Times New Roman" panose="02020603050405020304" pitchFamily="18" charset="0"/>
              </a:rPr>
              <a:t>Châu</a:t>
            </a:r>
            <a:r>
              <a:rPr lang="en-US" altLang="en-US" sz="20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latin typeface="Times New Roman" panose="02020603050405020304" pitchFamily="18" charset="0"/>
              </a:rPr>
              <a:t>như</a:t>
            </a:r>
            <a:r>
              <a:rPr lang="en-US" altLang="en-US" sz="20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latin typeface="Times New Roman" panose="02020603050405020304" pitchFamily="18" charset="0"/>
              </a:rPr>
              <a:t>thế</a:t>
            </a:r>
            <a:r>
              <a:rPr lang="en-US" altLang="en-US" sz="20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latin typeface="Times New Roman" panose="02020603050405020304" pitchFamily="18" charset="0"/>
              </a:rPr>
              <a:t>nào</a:t>
            </a:r>
            <a:r>
              <a:rPr lang="en-US" altLang="en-US" sz="2000" b="1" i="1" dirty="0">
                <a:latin typeface="Times New Roman" panose="02020603050405020304" pitchFamily="18" charset="0"/>
              </a:rPr>
              <a:t> ? </a:t>
            </a:r>
          </a:p>
        </p:txBody>
      </p:sp>
      <p:sp>
        <p:nvSpPr>
          <p:cNvPr id="6" name="Title 1">
            <a:extLst>
              <a:ext uri="{FF2B5EF4-FFF2-40B4-BE49-F238E27FC236}">
                <a16:creationId xmlns="" xmlns:a16="http://schemas.microsoft.com/office/drawing/2014/main" id="{F30DA299-32BF-4DED-AB90-7BF1B27E2C6D}"/>
              </a:ext>
            </a:extLst>
          </p:cNvPr>
          <p:cNvSpPr txBox="1">
            <a:spLocks/>
          </p:cNvSpPr>
          <p:nvPr/>
        </p:nvSpPr>
        <p:spPr>
          <a:xfrm>
            <a:off x="232914" y="246471"/>
            <a:ext cx="1171492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cai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triều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endParaRPr lang="en-US" sz="32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5020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8B4C0E3-A575-4A5B-9C32-351A5DEEF9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="" xmlns:a16="http://schemas.microsoft.com/office/drawing/2014/main" id="{D33E7F59-56C5-4068-8027-DCDAB948AC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351756" y="33636"/>
            <a:ext cx="7130681" cy="7063406"/>
          </a:xfrm>
        </p:spPr>
      </p:pic>
    </p:spTree>
    <p:extLst>
      <p:ext uri="{BB962C8B-B14F-4D97-AF65-F5344CB8AC3E}">
        <p14:creationId xmlns:p14="http://schemas.microsoft.com/office/powerpoint/2010/main" val="1868221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="" xmlns:a16="http://schemas.microsoft.com/office/drawing/2014/main" id="{1243F7BA-10FC-4CDB-B5D1-B427F4F158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70" y="1020418"/>
            <a:ext cx="12242621" cy="5156546"/>
          </a:xfrm>
        </p:spPr>
      </p:pic>
    </p:spTree>
    <p:extLst>
      <p:ext uri="{BB962C8B-B14F-4D97-AF65-F5344CB8AC3E}">
        <p14:creationId xmlns:p14="http://schemas.microsoft.com/office/powerpoint/2010/main" val="3794167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40D4817E-48E2-4A40-BA89-81D7F2C7C2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776135" y="552121"/>
            <a:ext cx="6393488" cy="5753757"/>
          </a:xfrm>
        </p:spPr>
      </p:pic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0DB53A2E-93AA-4452-9571-C97D188A83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90688"/>
            <a:ext cx="4572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6608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D77B1DE-BDF8-4AE1-9B3A-4485815840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11D2961E-6DDD-4849-A56F-B987E5926C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275"/>
            <a:ext cx="5464931" cy="5468725"/>
          </a:xfr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C87D624-8E1B-4EB5-A12C-78FD2D8EB0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653772" y="805681"/>
            <a:ext cx="6712230" cy="6364226"/>
          </a:xfrm>
          <a:prstGeom prst="rect">
            <a:avLst/>
          </a:prstGeom>
        </p:spPr>
      </p:pic>
      <p:sp>
        <p:nvSpPr>
          <p:cNvPr id="8" name="AutoShape 8">
            <a:extLst>
              <a:ext uri="{FF2B5EF4-FFF2-40B4-BE49-F238E27FC236}">
                <a16:creationId xmlns="" xmlns:a16="http://schemas.microsoft.com/office/drawing/2014/main" id="{136E3F62-0170-411D-A6E6-22B6B0A89A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216454"/>
            <a:ext cx="5080617" cy="2045254"/>
          </a:xfrm>
          <a:prstGeom prst="cloudCallout">
            <a:avLst>
              <a:gd name="adj1" fmla="val 64767"/>
              <a:gd name="adj2" fmla="val 49752"/>
            </a:avLst>
          </a:prstGeom>
          <a:gradFill rotWithShape="1">
            <a:gsLst>
              <a:gs pos="0">
                <a:srgbClr val="FFFF00"/>
              </a:gs>
              <a:gs pos="50000">
                <a:srgbClr val="FFFFFF"/>
              </a:gs>
              <a:gs pos="100000">
                <a:srgbClr val="FFFF00"/>
              </a:gs>
            </a:gsLst>
            <a:lin ang="5400000" scaled="1"/>
          </a:gra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i="1" dirty="0" err="1">
                <a:latin typeface="Times New Roman" panose="02020603050405020304" pitchFamily="18" charset="0"/>
              </a:rPr>
              <a:t>Nhà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Hán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gộp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Âu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Lạc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cũ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với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6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quận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của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Trung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Quốc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thành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Giao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Châu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nhằm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mục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đích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gì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?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14D70682-46B1-4016-88E8-557690ABE2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21718" y="4179087"/>
            <a:ext cx="1694553" cy="131196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5B9948E5-5613-4A12-A7E4-3639275329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684902" y="4966664"/>
            <a:ext cx="1592083" cy="1306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429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="" xmlns:a16="http://schemas.microsoft.com/office/drawing/2014/main" id="{F517AF30-7ED8-4814-88F4-C8812CF587BE}"/>
              </a:ext>
            </a:extLst>
          </p:cNvPr>
          <p:cNvSpPr txBox="1">
            <a:spLocks/>
          </p:cNvSpPr>
          <p:nvPr/>
        </p:nvSpPr>
        <p:spPr>
          <a:xfrm>
            <a:off x="0" y="1560581"/>
            <a:ext cx="118872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en-US" sz="36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Tổ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36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6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36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cai</a:t>
            </a:r>
            <a:r>
              <a:rPr lang="en-US" sz="36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trị</a:t>
            </a:r>
            <a:endParaRPr lang="en-US" sz="36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en-US" sz="4400" b="1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-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Các</a:t>
            </a:r>
            <a:r>
              <a:rPr lang="en-US" sz="4400" b="1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triều</a:t>
            </a:r>
            <a:r>
              <a:rPr lang="en-US" sz="4400" b="1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đại</a:t>
            </a:r>
            <a:r>
              <a:rPr lang="en-US" sz="4400" b="1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phong</a:t>
            </a:r>
            <a:r>
              <a:rPr lang="en-US" sz="4400" b="1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kiến</a:t>
            </a:r>
            <a:r>
              <a:rPr lang="en-US" sz="4400" b="1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phương</a:t>
            </a:r>
            <a:r>
              <a:rPr lang="en-US" sz="4400" b="1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Bắc</a:t>
            </a:r>
            <a:r>
              <a:rPr lang="en-US" sz="4400" b="1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chia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nước</a:t>
            </a:r>
            <a:r>
              <a:rPr lang="en-US" sz="4400" b="1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ta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thành</a:t>
            </a:r>
            <a:r>
              <a:rPr lang="en-US" sz="4400" b="1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các</a:t>
            </a:r>
            <a:r>
              <a:rPr lang="en-US" sz="4400" b="1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quận</a:t>
            </a:r>
            <a:r>
              <a:rPr lang="en-US" sz="4400" b="1" dirty="0" smtClean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,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huyện</a:t>
            </a:r>
            <a:r>
              <a:rPr lang="en-US" sz="4400" b="1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của</a:t>
            </a:r>
            <a:r>
              <a:rPr lang="en-US" sz="4400" b="1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Trung</a:t>
            </a:r>
            <a:r>
              <a:rPr lang="en-US" sz="4400" b="1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Quốc</a:t>
            </a:r>
            <a:r>
              <a:rPr lang="en-US" sz="4400" b="1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và</a:t>
            </a:r>
            <a:r>
              <a:rPr lang="en-US" sz="4400" b="1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tổ</a:t>
            </a:r>
            <a:r>
              <a:rPr lang="en-US" sz="4400" b="1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chức</a:t>
            </a:r>
            <a:r>
              <a:rPr lang="en-US" sz="4400" b="1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cai</a:t>
            </a:r>
            <a:r>
              <a:rPr lang="en-US" sz="4400" b="1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trị</a:t>
            </a:r>
            <a:r>
              <a:rPr lang="en-US" sz="4400" b="1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chặt</a:t>
            </a:r>
            <a:r>
              <a:rPr lang="en-US" sz="4400" b="1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chẽ</a:t>
            </a:r>
            <a:r>
              <a:rPr lang="en-US" sz="4400" b="1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,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âm</a:t>
            </a:r>
            <a:r>
              <a:rPr lang="en-US" sz="4400" b="1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mưu</a:t>
            </a:r>
            <a:r>
              <a:rPr lang="en-US" sz="4400" b="1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sát</a:t>
            </a:r>
            <a:r>
              <a:rPr lang="en-US" sz="4400" b="1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nhập</a:t>
            </a:r>
            <a:r>
              <a:rPr lang="en-US" sz="4400" b="1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lãnh</a:t>
            </a:r>
            <a:r>
              <a:rPr lang="en-US" sz="4400" b="1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thổ</a:t>
            </a:r>
            <a:r>
              <a:rPr lang="en-US" sz="4400" b="1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nước</a:t>
            </a:r>
            <a:r>
              <a:rPr lang="en-US" sz="4400" b="1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ta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vào</a:t>
            </a:r>
            <a:r>
              <a:rPr lang="en-US" sz="4400" b="1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đất</a:t>
            </a:r>
            <a:r>
              <a:rPr lang="en-US" sz="4400" b="1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nhà</a:t>
            </a:r>
            <a:r>
              <a:rPr lang="en-US" sz="4400" b="1" dirty="0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Hán</a:t>
            </a:r>
            <a:r>
              <a:rPr lang="en-US" sz="4400" b="1" dirty="0" smtClean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.</a:t>
            </a:r>
            <a:endParaRPr lang="en-US" sz="4400" dirty="0"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="" xmlns:a16="http://schemas.microsoft.com/office/drawing/2014/main" id="{4DC03E4F-9430-4D8C-ADB8-9D76968D604B}"/>
              </a:ext>
            </a:extLst>
          </p:cNvPr>
          <p:cNvSpPr txBox="1">
            <a:spLocks/>
          </p:cNvSpPr>
          <p:nvPr/>
        </p:nvSpPr>
        <p:spPr>
          <a:xfrm>
            <a:off x="0" y="134328"/>
            <a:ext cx="1171492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cai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triều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endParaRPr lang="en-US" sz="32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1304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="" xmlns:a16="http://schemas.microsoft.com/office/drawing/2014/main" id="{33F1EAC7-5FB1-4461-AB9D-5B6AD4C8FD97}"/>
              </a:ext>
            </a:extLst>
          </p:cNvPr>
          <p:cNvSpPr txBox="1">
            <a:spLocks/>
          </p:cNvSpPr>
          <p:nvPr/>
        </p:nvSpPr>
        <p:spPr>
          <a:xfrm>
            <a:off x="0" y="-30466"/>
            <a:ext cx="1171492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0000"/>
                </a:solidFill>
              </a:rPr>
              <a:t>I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cai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triều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endParaRPr lang="en-US" sz="32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A9CA0878-6D7B-431B-AB45-0D4C36833ED1}"/>
              </a:ext>
            </a:extLst>
          </p:cNvPr>
          <p:cNvSpPr txBox="1"/>
          <p:nvPr/>
        </p:nvSpPr>
        <p:spPr>
          <a:xfrm>
            <a:off x="0" y="1155091"/>
            <a:ext cx="121920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en-US" sz="28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Tổ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28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8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8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cai</a:t>
            </a:r>
            <a:r>
              <a:rPr lang="en-US" sz="28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trị</a:t>
            </a:r>
            <a:endParaRPr lang="en-US" sz="28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rabicPeriod"/>
            </a:pPr>
            <a:r>
              <a:rPr lang="en-US" sz="28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8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28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bóc</a:t>
            </a:r>
            <a:r>
              <a:rPr lang="en-US" sz="28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lột</a:t>
            </a:r>
            <a:r>
              <a:rPr lang="en-US" sz="28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28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endParaRPr lang="en-US" sz="28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7FA8A29F-E76A-4C59-AEFC-AF14B0443D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47" y="2113888"/>
            <a:ext cx="5363323" cy="474411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FCCD6C19-B245-442F-9BF4-060BCE74B2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7870" y="2109198"/>
            <a:ext cx="6714130" cy="4744112"/>
          </a:xfrm>
          <a:prstGeom prst="rect">
            <a:avLst/>
          </a:prstGeom>
        </p:spPr>
      </p:pic>
      <p:sp>
        <p:nvSpPr>
          <p:cNvPr id="11" name="AutoShape 8">
            <a:extLst>
              <a:ext uri="{FF2B5EF4-FFF2-40B4-BE49-F238E27FC236}">
                <a16:creationId xmlns="" xmlns:a16="http://schemas.microsoft.com/office/drawing/2014/main" id="{53F953C7-95EB-4F41-81A1-7AD1D48E25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90444" y="822195"/>
            <a:ext cx="5363323" cy="1619898"/>
          </a:xfrm>
          <a:prstGeom prst="cloudCallout">
            <a:avLst>
              <a:gd name="adj1" fmla="val -45828"/>
              <a:gd name="adj2" fmla="val 72430"/>
            </a:avLst>
          </a:prstGeom>
          <a:gradFill rotWithShape="1">
            <a:gsLst>
              <a:gs pos="0">
                <a:srgbClr val="FFFF00"/>
              </a:gs>
              <a:gs pos="50000">
                <a:srgbClr val="FFFFFF"/>
              </a:gs>
              <a:gs pos="100000">
                <a:srgbClr val="FFFF00"/>
              </a:gs>
            </a:gsLst>
            <a:lin ang="5400000" scaled="1"/>
          </a:gra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i="1" dirty="0" err="1">
                <a:latin typeface="Times New Roman" panose="02020603050405020304" pitchFamily="18" charset="0"/>
              </a:rPr>
              <a:t>Nhân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dân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ta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đã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cống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nạp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những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gì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cho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nhà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Hán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? </a:t>
            </a:r>
          </a:p>
        </p:txBody>
      </p:sp>
    </p:spTree>
    <p:extLst>
      <p:ext uri="{BB962C8B-B14F-4D97-AF65-F5344CB8AC3E}">
        <p14:creationId xmlns:p14="http://schemas.microsoft.com/office/powerpoint/2010/main" val="3836900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="" xmlns:a16="http://schemas.microsoft.com/office/drawing/2014/main" id="{2BE88AE6-B02D-44EA-B7E1-4020A90AD3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0992" y="2113888"/>
            <a:ext cx="6069426" cy="4351338"/>
          </a:xfr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2931B1EB-838B-4E38-B385-BBE5D8E9FE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47" y="2113888"/>
            <a:ext cx="5363323" cy="4744112"/>
          </a:xfrm>
          <a:prstGeom prst="rect">
            <a:avLst/>
          </a:prstGeom>
        </p:spPr>
      </p:pic>
      <p:sp>
        <p:nvSpPr>
          <p:cNvPr id="7" name="AutoShape 8">
            <a:extLst>
              <a:ext uri="{FF2B5EF4-FFF2-40B4-BE49-F238E27FC236}">
                <a16:creationId xmlns="" xmlns:a16="http://schemas.microsoft.com/office/drawing/2014/main" id="{42CFC0C4-5FD6-45CC-81A6-868C5028CD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77871" y="-8234"/>
            <a:ext cx="5822124" cy="1784026"/>
          </a:xfrm>
          <a:prstGeom prst="cloudCallout">
            <a:avLst>
              <a:gd name="adj1" fmla="val 32424"/>
              <a:gd name="adj2" fmla="val 68074"/>
            </a:avLst>
          </a:prstGeom>
          <a:gradFill rotWithShape="1">
            <a:gsLst>
              <a:gs pos="0">
                <a:srgbClr val="FFFF00"/>
              </a:gs>
              <a:gs pos="50000">
                <a:srgbClr val="FFFFFF"/>
              </a:gs>
              <a:gs pos="100000">
                <a:srgbClr val="FFFF00"/>
              </a:gs>
            </a:gsLst>
            <a:lin ang="5400000" scaled="1"/>
          </a:gra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i="1" dirty="0" err="1">
                <a:latin typeface="Times New Roman" panose="02020603050405020304" pitchFamily="18" charset="0"/>
              </a:rPr>
              <a:t>Ngoài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cống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nạp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,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chính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quyền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đô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hộ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dùng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cách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gì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để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bóc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lột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dân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ta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về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kinh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tế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? </a:t>
            </a:r>
          </a:p>
        </p:txBody>
      </p:sp>
    </p:spTree>
    <p:extLst>
      <p:ext uri="{BB962C8B-B14F-4D97-AF65-F5344CB8AC3E}">
        <p14:creationId xmlns:p14="http://schemas.microsoft.com/office/powerpoint/2010/main" val="4106470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893</TotalTime>
  <Words>1130</Words>
  <Application>Microsoft Office PowerPoint</Application>
  <PresentationFormat>Custom</PresentationFormat>
  <Paragraphs>60</Paragraphs>
  <Slides>30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Office Theme</vt:lpstr>
      <vt:lpstr>TIẾT: 33,34 - Bài 16: CHÍNH SÁCH CAI TRỊ CỦA PHONG KIẾN PHƯƠNG BẮC VÀ SỰ CHUYỂN BIẾN CỦA VIỆT NAM THỜI KỲ BẮC THUỘC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II. Những chuyển biến về kinh tế, văn hoá, xã hội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II. Những chuyển biến về kinh tế, văn hoá, xã hội</vt:lpstr>
      <vt:lpstr>II. Những chuyển biến về kinh tế, văn hoá, xã hội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16: CHÍNH SÁCH CAI TRỊ CỦA PHONG KIẾN PHƯƠNG BẮC VÀ SỰ CHUYỂN BIẾN CỦA VIỆT NAM THỜI KỲ BẮC THUỘC </dc:title>
  <dc:creator>Thái Nguyễn Đức Minh Quân</dc:creator>
  <cp:lastModifiedBy>PC</cp:lastModifiedBy>
  <cp:revision>55</cp:revision>
  <dcterms:created xsi:type="dcterms:W3CDTF">2021-10-28T15:35:54Z</dcterms:created>
  <dcterms:modified xsi:type="dcterms:W3CDTF">2023-12-19T01:05:04Z</dcterms:modified>
</cp:coreProperties>
</file>