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512" r:id="rId3"/>
    <p:sldId id="514" r:id="rId4"/>
    <p:sldId id="515" r:id="rId5"/>
    <p:sldId id="513" r:id="rId6"/>
    <p:sldId id="516" r:id="rId7"/>
    <p:sldId id="517" r:id="rId8"/>
    <p:sldId id="505" r:id="rId9"/>
    <p:sldId id="257" r:id="rId10"/>
    <p:sldId id="317" r:id="rId11"/>
    <p:sldId id="258" r:id="rId12"/>
    <p:sldId id="506" r:id="rId13"/>
    <p:sldId id="321" r:id="rId14"/>
    <p:sldId id="259" r:id="rId15"/>
    <p:sldId id="507" r:id="rId16"/>
    <p:sldId id="318" r:id="rId17"/>
    <p:sldId id="320" r:id="rId18"/>
    <p:sldId id="261" r:id="rId19"/>
    <p:sldId id="262" r:id="rId20"/>
    <p:sldId id="263" r:id="rId21"/>
    <p:sldId id="264" r:id="rId22"/>
    <p:sldId id="410" r:id="rId23"/>
    <p:sldId id="265" r:id="rId24"/>
    <p:sldId id="454" r:id="rId25"/>
    <p:sldId id="266" r:id="rId26"/>
    <p:sldId id="267" r:id="rId27"/>
    <p:sldId id="270" r:id="rId28"/>
    <p:sldId id="268" r:id="rId29"/>
    <p:sldId id="269" r:id="rId30"/>
    <p:sldId id="271" r:id="rId31"/>
    <p:sldId id="497" r:id="rId32"/>
    <p:sldId id="498" r:id="rId33"/>
    <p:sldId id="490" r:id="rId34"/>
    <p:sldId id="503" r:id="rId35"/>
    <p:sldId id="493" r:id="rId36"/>
    <p:sldId id="499" r:id="rId37"/>
    <p:sldId id="272" r:id="rId38"/>
    <p:sldId id="273" r:id="rId39"/>
    <p:sldId id="331" r:id="rId40"/>
    <p:sldId id="508" r:id="rId41"/>
    <p:sldId id="509" r:id="rId42"/>
    <p:sldId id="510" r:id="rId43"/>
    <p:sldId id="327" r:id="rId44"/>
    <p:sldId id="329" r:id="rId45"/>
    <p:sldId id="51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C1EAD-B61B-4247-933E-A326220718F0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3029A-1B7A-457D-BC68-CF0C1CB27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31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xmlns="" id="{8F00AA2B-371F-4D9F-9B5E-97D2A29C2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3960C7F-A889-4952-9C3E-683E7CF6968B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xmlns="" id="{AF20598E-F50E-4625-A1A6-92B7F6E828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xmlns="" id="{DB55DCB7-B53A-4369-9514-D62CCDB9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436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8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4E52C0-1CAE-44BD-B9E9-13A577A2B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D60E02-63AB-4036-BEA2-1AAE2F63E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F1F338-C37E-411E-9FEC-21D6ECBFF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800BEA-8FD0-4F85-AADE-701D9CE4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82863C-CE95-4EC1-B96D-C0E15278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4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724F4-8705-4A60-9D1C-6095387DB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D84C0A-491D-4148-826D-82312DED4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FE210A-4B17-4BC4-A51C-B97AC9F22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01415B-6E31-4FBC-A688-FEF03BE2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DFD81A-6707-4256-BFB5-CF2F08F0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05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5CAC8B-D861-4BEF-BAF7-3CA377E2D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CB1588-8873-41A5-9E66-B321A443E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BC8012-40C2-46A3-AF00-E58A431C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3D7282-F948-4E03-BEF8-57F1E42E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59176C-4302-41CF-AC3E-76B1ACD1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0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5E220-1FC5-4438-AA4C-B8EAA0B6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67FE46-BD33-4C39-9081-D49D45BC7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8BA3CC-06EE-4EF4-9D2B-C59BEE44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8669B-96DD-47BD-BADE-542B2E12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F6A812-A175-404F-9292-42693C03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1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1A988-7569-4138-B05D-74AE0A11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159E67-E30B-4A91-8C62-00BDFB057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B0D57E-007A-4A8F-8844-CC8C54F1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9F2B45-A730-434F-8DFB-F20BCF5C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7CD4B7-29E1-426F-BB19-55EB3D2F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2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544A2F-AF82-4C7E-BE29-2B7CBD2A7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CE9712-CA21-4707-943F-2162F2DBE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2CF23A-82AD-4C73-BD97-90F87054D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9BEA1A-788E-49F1-9E02-57BAAEC3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CC0776-3721-4853-A945-3E38F6C88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5DB408-DB2C-4D2C-8027-1745CAF3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7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44924-26A4-42A0-AAC9-7BC5DD40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8A5FF8-6BCD-4C67-BFEB-D4485445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D1B1CF-4462-4AF3-81C6-B18974CBF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8A0C021-83DE-49D7-927C-C1E42CCEF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86B99AE-E627-4496-894C-2B6BCE20D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022C047-BF1E-445F-8903-6B6133CD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859F74-A06E-4475-8375-8912BFDC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2541804-23F2-4475-A066-3C69BA6B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57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AB7CE-30D6-4062-9C84-769D23DD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1431BFA-0828-4F6E-B85B-39051557E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8CC140-3066-410B-968D-68D0F0D3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C42E38-77FC-4964-8DC2-9FF125BF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2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5AAF400-82F3-4A53-86FA-6F6D6580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991D450-0557-49C3-9B9A-172C8EEA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126035-7AC3-4F61-9754-E796B5D0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14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1F778-E454-4572-B50B-30F5CC424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F4BD6D-E006-4669-976B-03E576B63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8E2732-E645-49D4-A479-068E748A6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4DD0FC-75FF-4E74-A4B4-67A6A9072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EAB4CB-C036-4F84-B094-BC3EFB2C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107845-CD92-4485-9285-D0379006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1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787866-4A0D-457B-A0D1-A8A704BD0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4266E6-D280-4975-927C-16827DFC9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F8AC05-A162-4DD7-878B-9A536FFD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B12DF2-36EA-45F7-B8A2-103D8BAC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EFA0BA-89F2-480A-9F03-B3DCD4E6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1513BA-DCD5-477B-811D-ACB9E26B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2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E90063C-4CFF-465C-A27D-F99B392A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43DA91-4866-4178-9847-77DC5456D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4156F5-E8B3-42FB-8D60-172F1B081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4A213-A668-47B3-9F8E-B6B92A8C60E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103622-02BE-4B58-AC87-03E245B3A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C87579-3475-44FB-9282-790A6B0D5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AAF58-5018-4DBE-8897-E40A1667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7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upload.wikimedia.org/wikipedia/commons/c/c8/DenPhungHung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commons/thumb/c/c8/DenPhungHung1.jpg/800px-DenPhungHung1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91EE98-4D86-4F13-AF00-1E8907301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25" y="341242"/>
            <a:ext cx="11675165" cy="19097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39,40,41,42 – BÀI 18: CÁC CUỘC ĐẤU TRANH GIÀNH ĐỘC LẬP DÂN TỘC TRƯỚC THẾ KỈ X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5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xmlns="" id="{6336BAA6-3D40-4664-830B-EC8EC4845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xmlns="" id="{7A66A43D-6DB9-45D0-96B3-811D75FAB6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AE93C79A-6F59-4898-B0FA-1EA4AC76BDE5}"/>
              </a:ext>
            </a:extLst>
          </p:cNvPr>
          <p:cNvGrpSpPr>
            <a:grpSpLocks/>
          </p:cNvGrpSpPr>
          <p:nvPr/>
        </p:nvGrpSpPr>
        <p:grpSpPr bwMode="auto">
          <a:xfrm>
            <a:off x="377687" y="342296"/>
            <a:ext cx="11597568" cy="6173407"/>
            <a:chOff x="3248" y="1161"/>
            <a:chExt cx="2378" cy="3125"/>
          </a:xfrm>
        </p:grpSpPr>
        <p:pic>
          <p:nvPicPr>
            <p:cNvPr id="28677" name="Picture 5" descr="Untitled-14">
              <a:extLst>
                <a:ext uri="{FF2B5EF4-FFF2-40B4-BE49-F238E27FC236}">
                  <a16:creationId xmlns:a16="http://schemas.microsoft.com/office/drawing/2014/main" xmlns="" id="{20999248-81B9-40FE-A310-3C656C1E6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1161"/>
              <a:ext cx="2345" cy="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8" name="Text Box 6">
              <a:extLst>
                <a:ext uri="{FF2B5EF4-FFF2-40B4-BE49-F238E27FC236}">
                  <a16:creationId xmlns:a16="http://schemas.microsoft.com/office/drawing/2014/main" xmlns="" id="{6FA29F93-F0E1-4F15-9D0F-E54FF6BE8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" y="4006"/>
              <a:ext cx="220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BÀ TRƯNG LÀM LỄ TẾ TRỜI ĐẤT RA QUÂN GIẾT GIẶC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29E8A0-0AC2-4992-AE3B-840A5763F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9" y="125897"/>
            <a:ext cx="11887200" cy="788503"/>
          </a:xfrm>
        </p:spPr>
        <p:txBody>
          <a:bodyPr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trình bày diễn biến chính của Khởi nghĩa Hai Bà Trưng trên lược đồ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EEA33A-C2C5-4540-8CC9-7A0E89860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77" y="1007166"/>
            <a:ext cx="10278208" cy="55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4766436"/>
            <a:ext cx="1138587" cy="19849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621061" y="735283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687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77946" y="567450"/>
            <a:ext cx="9517669" cy="7947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00" b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Sơ đồ diễn biến cuộc khởi nghĩa Hai Bà Trưng</a:t>
            </a:r>
            <a:endParaRPr kumimoji="0" lang="zh-CN" altLang="en-US" sz="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Tinos" panose="02020603050405020304" pitchFamily="18" charset="0"/>
              <a:ea typeface="微软雅黑" panose="020B0503020204020204" pitchFamily="34" charset="-122"/>
              <a:cs typeface="#9Slide04 Tinos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43883C06-C3A9-4194-93D8-7251818C9A80}"/>
              </a:ext>
            </a:extLst>
          </p:cNvPr>
          <p:cNvCxnSpPr>
            <a:cxnSpLocks/>
          </p:cNvCxnSpPr>
          <p:nvPr/>
        </p:nvCxnSpPr>
        <p:spPr>
          <a:xfrm>
            <a:off x="628535" y="2326525"/>
            <a:ext cx="11188300" cy="258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148CEF6-6D83-4C14-94BC-45E3F7D15F2C}"/>
              </a:ext>
            </a:extLst>
          </p:cNvPr>
          <p:cNvGrpSpPr/>
          <p:nvPr/>
        </p:nvGrpSpPr>
        <p:grpSpPr>
          <a:xfrm>
            <a:off x="926364" y="2365095"/>
            <a:ext cx="2278724" cy="2600785"/>
            <a:chOff x="-235757" y="2967640"/>
            <a:chExt cx="2200876" cy="18352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A0193A8-C05E-4B29-9CC7-7A5C5ADDBCC4}"/>
                </a:ext>
              </a:extLst>
            </p:cNvPr>
            <p:cNvGrpSpPr/>
            <p:nvPr/>
          </p:nvGrpSpPr>
          <p:grpSpPr>
            <a:xfrm>
              <a:off x="47084" y="2967640"/>
              <a:ext cx="1590372" cy="1353500"/>
              <a:chOff x="486259" y="2153103"/>
              <a:chExt cx="1192779" cy="1015125"/>
            </a:xfrm>
          </p:grpSpPr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xmlns="" id="{DA0B8E58-C0C8-420B-B01F-64FBFD831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xmlns="" id="{05939011-DA33-42DA-9349-F79D31B8D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59" y="2536535"/>
                <a:ext cx="1192779" cy="631693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 xuân năm 40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xmlns="" id="{605A3DF2-C0B9-4FE0-B3CD-A9042A9F1B03}"/>
                </a:ext>
              </a:extLst>
            </p:cNvPr>
            <p:cNvSpPr/>
            <p:nvPr/>
          </p:nvSpPr>
          <p:spPr>
            <a:xfrm>
              <a:off x="-235757" y="4452245"/>
              <a:ext cx="2200876" cy="35066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07F9597-6BDB-49A2-90B4-15EF4AD103D4}"/>
              </a:ext>
            </a:extLst>
          </p:cNvPr>
          <p:cNvGrpSpPr/>
          <p:nvPr/>
        </p:nvGrpSpPr>
        <p:grpSpPr>
          <a:xfrm>
            <a:off x="3703963" y="2511402"/>
            <a:ext cx="2865541" cy="2464100"/>
            <a:chOff x="3492411" y="3078250"/>
            <a:chExt cx="2351903" cy="2511304"/>
          </a:xfrm>
        </p:grpSpPr>
        <p:sp>
          <p:nvSpPr>
            <p:cNvPr id="32" name="Line 12">
              <a:extLst>
                <a:ext uri="{FF2B5EF4-FFF2-40B4-BE49-F238E27FC236}">
                  <a16:creationId xmlns:a16="http://schemas.microsoft.com/office/drawing/2014/main" xmlns="" id="{EBA013FE-3AF6-4FEF-B742-5B129C5EB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362" y="3078250"/>
              <a:ext cx="0" cy="1151853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xmlns="" id="{93DC38A1-C718-4BB0-B494-BF90BC462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366" y="3673352"/>
              <a:ext cx="1491992" cy="1178911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 sông Hát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矩形 15">
              <a:extLst>
                <a:ext uri="{FF2B5EF4-FFF2-40B4-BE49-F238E27FC236}">
                  <a16:creationId xmlns:a16="http://schemas.microsoft.com/office/drawing/2014/main" xmlns="" id="{3BF2172B-1054-421B-B4BD-30B52ADD87FB}"/>
                </a:ext>
              </a:extLst>
            </p:cNvPr>
            <p:cNvSpPr/>
            <p:nvPr/>
          </p:nvSpPr>
          <p:spPr>
            <a:xfrm>
              <a:off x="3492411" y="5083103"/>
              <a:ext cx="2351903" cy="50645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CD68AE9-D055-4B99-9061-5BE63161F742}"/>
              </a:ext>
            </a:extLst>
          </p:cNvPr>
          <p:cNvGrpSpPr/>
          <p:nvPr/>
        </p:nvGrpSpPr>
        <p:grpSpPr>
          <a:xfrm>
            <a:off x="9752866" y="2462770"/>
            <a:ext cx="1934365" cy="2515236"/>
            <a:chOff x="8057802" y="2967641"/>
            <a:chExt cx="1934365" cy="1704030"/>
          </a:xfrm>
        </p:grpSpPr>
        <p:sp>
          <p:nvSpPr>
            <p:cNvPr id="37" name="Line 12">
              <a:extLst>
                <a:ext uri="{FF2B5EF4-FFF2-40B4-BE49-F238E27FC236}">
                  <a16:creationId xmlns:a16="http://schemas.microsoft.com/office/drawing/2014/main" xmlns="" id="{50B8A3B5-E4D3-4056-B947-45D3B91A5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76017" y="2967641"/>
              <a:ext cx="0" cy="1172386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4">
              <a:extLst>
                <a:ext uri="{FF2B5EF4-FFF2-40B4-BE49-F238E27FC236}">
                  <a16:creationId xmlns:a16="http://schemas.microsoft.com/office/drawing/2014/main" xmlns="" id="{FA104821-A72D-4C01-A0CA-C04AFDB3F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7802" y="3404225"/>
              <a:ext cx="1934365" cy="817048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 nghĩa thắng lợi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矩形 15">
              <a:extLst>
                <a:ext uri="{FF2B5EF4-FFF2-40B4-BE49-F238E27FC236}">
                  <a16:creationId xmlns:a16="http://schemas.microsoft.com/office/drawing/2014/main" xmlns="" id="{2078276C-E8B8-4361-995E-E40A458DD499}"/>
                </a:ext>
              </a:extLst>
            </p:cNvPr>
            <p:cNvSpPr/>
            <p:nvPr/>
          </p:nvSpPr>
          <p:spPr>
            <a:xfrm>
              <a:off x="8057802" y="4335009"/>
              <a:ext cx="1934365" cy="33666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7BC07F2-657F-4530-9728-33372D873642}"/>
              </a:ext>
            </a:extLst>
          </p:cNvPr>
          <p:cNvGrpSpPr/>
          <p:nvPr/>
        </p:nvGrpSpPr>
        <p:grpSpPr>
          <a:xfrm>
            <a:off x="7052807" y="2335249"/>
            <a:ext cx="2377271" cy="2642759"/>
            <a:chOff x="1988392" y="3123569"/>
            <a:chExt cx="2679846" cy="1949540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xmlns="" id="{E491A27C-287F-460C-82FE-8DA6F1AF6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5727" y="3123569"/>
              <a:ext cx="0" cy="1127202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xmlns="" id="{4FF4191A-E8D3-4F5A-9880-25423B6CA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428" y="3684053"/>
              <a:ext cx="2196126" cy="889659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 quân tiến công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矩形 15">
              <a:extLst>
                <a:ext uri="{FF2B5EF4-FFF2-40B4-BE49-F238E27FC236}">
                  <a16:creationId xmlns:a16="http://schemas.microsoft.com/office/drawing/2014/main" xmlns="" id="{33DAAE54-1278-4790-9C65-AE0999320431}"/>
                </a:ext>
              </a:extLst>
            </p:cNvPr>
            <p:cNvSpPr/>
            <p:nvPr/>
          </p:nvSpPr>
          <p:spPr>
            <a:xfrm>
              <a:off x="1988392" y="4706527"/>
              <a:ext cx="2679846" cy="3665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34358" y="1882430"/>
            <a:ext cx="730240" cy="68688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71613" y="1909158"/>
            <a:ext cx="730240" cy="68688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43383" y="1936158"/>
            <a:ext cx="730240" cy="68688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07882" y="1936158"/>
            <a:ext cx="730240" cy="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4766436"/>
            <a:ext cx="1138587" cy="19849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621061" y="735283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687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77946" y="567450"/>
            <a:ext cx="9517669" cy="7947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00" b="1">
                <a:solidFill>
                  <a:prstClr val="white"/>
                </a:solidFill>
                <a:latin typeface="#9Slide04 Tinos" panose="02020603050405020304" pitchFamily="18" charset="0"/>
                <a:ea typeface="#9Slide04 Tinos" panose="02020603050405020304" pitchFamily="18" charset="0"/>
                <a:cs typeface="#9Slide04 Tinos" panose="02020603050405020304" pitchFamily="18" charset="0"/>
              </a:rPr>
              <a:t>Sơ đồ diễn biến cuộc khởi nghĩa Hai Bà Trưng</a:t>
            </a:r>
            <a:endParaRPr kumimoji="0" lang="zh-CN" altLang="en-US" sz="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Tinos" panose="02020603050405020304" pitchFamily="18" charset="0"/>
              <a:ea typeface="微软雅黑" panose="020B0503020204020204" pitchFamily="34" charset="-122"/>
              <a:cs typeface="#9Slide04 Tinos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43883C06-C3A9-4194-93D8-7251818C9A80}"/>
              </a:ext>
            </a:extLst>
          </p:cNvPr>
          <p:cNvCxnSpPr>
            <a:cxnSpLocks/>
          </p:cNvCxnSpPr>
          <p:nvPr/>
        </p:nvCxnSpPr>
        <p:spPr>
          <a:xfrm>
            <a:off x="628535" y="2326525"/>
            <a:ext cx="11188300" cy="258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148CEF6-6D83-4C14-94BC-45E3F7D15F2C}"/>
              </a:ext>
            </a:extLst>
          </p:cNvPr>
          <p:cNvGrpSpPr/>
          <p:nvPr/>
        </p:nvGrpSpPr>
        <p:grpSpPr>
          <a:xfrm>
            <a:off x="926364" y="2365096"/>
            <a:ext cx="2278724" cy="3985779"/>
            <a:chOff x="-235757" y="2967640"/>
            <a:chExt cx="2200876" cy="28126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A0193A8-C05E-4B29-9CC7-7A5C5ADDBCC4}"/>
                </a:ext>
              </a:extLst>
            </p:cNvPr>
            <p:cNvGrpSpPr/>
            <p:nvPr/>
          </p:nvGrpSpPr>
          <p:grpSpPr>
            <a:xfrm>
              <a:off x="47084" y="2967640"/>
              <a:ext cx="1590372" cy="1353500"/>
              <a:chOff x="486259" y="2153103"/>
              <a:chExt cx="1192779" cy="1015125"/>
            </a:xfrm>
          </p:grpSpPr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xmlns="" id="{DA0B8E58-C0C8-420B-B01F-64FBFD831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xmlns="" id="{05939011-DA33-42DA-9349-F79D31B8D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59" y="2536535"/>
                <a:ext cx="1192779" cy="631693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06E4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Mùa xuân năm 40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xmlns="" id="{605A3DF2-C0B9-4FE0-B3CD-A9042A9F1B03}"/>
                </a:ext>
              </a:extLst>
            </p:cNvPr>
            <p:cNvSpPr/>
            <p:nvPr/>
          </p:nvSpPr>
          <p:spPr>
            <a:xfrm>
              <a:off x="-235757" y="4452245"/>
              <a:ext cx="2200876" cy="132799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 </a:t>
              </a:r>
              <a:r>
                <a:rPr kumimoji="0" lang="en-US" altLang="zh-CN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</a:t>
              </a: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Trưng phất cờ khởi nghĩa ở Hát Môn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07F9597-6BDB-49A2-90B4-15EF4AD103D4}"/>
              </a:ext>
            </a:extLst>
          </p:cNvPr>
          <p:cNvGrpSpPr/>
          <p:nvPr/>
        </p:nvGrpSpPr>
        <p:grpSpPr>
          <a:xfrm>
            <a:off x="3703963" y="2511401"/>
            <a:ext cx="2865541" cy="3444496"/>
            <a:chOff x="3492411" y="3078250"/>
            <a:chExt cx="2351903" cy="3510482"/>
          </a:xfrm>
        </p:grpSpPr>
        <p:sp>
          <p:nvSpPr>
            <p:cNvPr id="32" name="Line 12">
              <a:extLst>
                <a:ext uri="{FF2B5EF4-FFF2-40B4-BE49-F238E27FC236}">
                  <a16:creationId xmlns:a16="http://schemas.microsoft.com/office/drawing/2014/main" xmlns="" id="{EBA013FE-3AF6-4FEF-B742-5B129C5EB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8362" y="3078250"/>
              <a:ext cx="0" cy="1151853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xmlns="" id="{93DC38A1-C718-4BB0-B494-BF90BC462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366" y="3673352"/>
              <a:ext cx="1491992" cy="1178911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 sông Hát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矩形 15">
              <a:extLst>
                <a:ext uri="{FF2B5EF4-FFF2-40B4-BE49-F238E27FC236}">
                  <a16:creationId xmlns:a16="http://schemas.microsoft.com/office/drawing/2014/main" xmlns="" id="{3BF2172B-1054-421B-B4BD-30B52ADD87FB}"/>
                </a:ext>
              </a:extLst>
            </p:cNvPr>
            <p:cNvSpPr/>
            <p:nvPr/>
          </p:nvSpPr>
          <p:spPr>
            <a:xfrm>
              <a:off x="3492411" y="5083103"/>
              <a:ext cx="2351903" cy="150562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tiến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Linh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Cổ</a:t>
              </a:r>
              <a:r>
                <a:rPr lang="en-US" altLang="zh-CN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Loa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CD68AE9-D055-4B99-9061-5BE63161F742}"/>
              </a:ext>
            </a:extLst>
          </p:cNvPr>
          <p:cNvGrpSpPr/>
          <p:nvPr/>
        </p:nvGrpSpPr>
        <p:grpSpPr>
          <a:xfrm>
            <a:off x="9752866" y="2462770"/>
            <a:ext cx="1934365" cy="3900230"/>
            <a:chOff x="8057802" y="2967641"/>
            <a:chExt cx="1934365" cy="2642340"/>
          </a:xfrm>
        </p:grpSpPr>
        <p:sp>
          <p:nvSpPr>
            <p:cNvPr id="37" name="Line 12">
              <a:extLst>
                <a:ext uri="{FF2B5EF4-FFF2-40B4-BE49-F238E27FC236}">
                  <a16:creationId xmlns:a16="http://schemas.microsoft.com/office/drawing/2014/main" xmlns="" id="{50B8A3B5-E4D3-4056-B947-45D3B91A5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76017" y="2967641"/>
              <a:ext cx="0" cy="1172386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4">
              <a:extLst>
                <a:ext uri="{FF2B5EF4-FFF2-40B4-BE49-F238E27FC236}">
                  <a16:creationId xmlns:a16="http://schemas.microsoft.com/office/drawing/2014/main" xmlns="" id="{FA104821-A72D-4C01-A0CA-C04AFDB3F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7802" y="3404225"/>
              <a:ext cx="1934365" cy="817048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 nghĩa thắng lợi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矩形 15">
              <a:extLst>
                <a:ext uri="{FF2B5EF4-FFF2-40B4-BE49-F238E27FC236}">
                  <a16:creationId xmlns:a16="http://schemas.microsoft.com/office/drawing/2014/main" xmlns="" id="{2078276C-E8B8-4361-995E-E40A458DD499}"/>
                </a:ext>
              </a:extLst>
            </p:cNvPr>
            <p:cNvSpPr/>
            <p:nvPr/>
          </p:nvSpPr>
          <p:spPr>
            <a:xfrm>
              <a:off x="8057802" y="4335009"/>
              <a:ext cx="1934365" cy="127497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 Định rút chạy về nước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7BC07F2-657F-4530-9728-33372D873642}"/>
              </a:ext>
            </a:extLst>
          </p:cNvPr>
          <p:cNvGrpSpPr/>
          <p:nvPr/>
        </p:nvGrpSpPr>
        <p:grpSpPr>
          <a:xfrm>
            <a:off x="7052807" y="2335249"/>
            <a:ext cx="2377271" cy="4027753"/>
            <a:chOff x="1988392" y="3123569"/>
            <a:chExt cx="2679846" cy="2971238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xmlns="" id="{E491A27C-287F-460C-82FE-8DA6F1AF6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5727" y="3123569"/>
              <a:ext cx="0" cy="1127202"/>
            </a:xfrm>
            <a:prstGeom prst="line">
              <a:avLst/>
            </a:prstGeom>
            <a:ln w="57150">
              <a:solidFill>
                <a:srgbClr val="FFFF00"/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xmlns="" id="{4FF4191A-E8D3-4F5A-9880-25423B6CA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428" y="3684053"/>
              <a:ext cx="2196126" cy="889659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06E4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 quân tiến công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6E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矩形 15">
              <a:extLst>
                <a:ext uri="{FF2B5EF4-FFF2-40B4-BE49-F238E27FC236}">
                  <a16:creationId xmlns:a16="http://schemas.microsoft.com/office/drawing/2014/main" xmlns="" id="{33DAAE54-1278-4790-9C65-AE0999320431}"/>
                </a:ext>
              </a:extLst>
            </p:cNvPr>
            <p:cNvSpPr/>
            <p:nvPr/>
          </p:nvSpPr>
          <p:spPr>
            <a:xfrm>
              <a:off x="1988392" y="4706527"/>
              <a:ext cx="2679846" cy="13882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Chiếm Luy Lâu – trụ sở của chính quyền đô hộ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34358" y="1882430"/>
            <a:ext cx="730240" cy="68688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71613" y="1909158"/>
            <a:ext cx="730240" cy="68688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43383" y="1936158"/>
            <a:ext cx="730240" cy="68688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07882" y="1936158"/>
            <a:ext cx="730240" cy="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8849D2-C2B5-40E2-9285-056AD71EC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35" y="275371"/>
            <a:ext cx="11393498" cy="111610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7E2F03-DF0D-47C0-8685-D07BAFB66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8" y="1789043"/>
            <a:ext cx="11184776" cy="479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4.googleusercontent.com/50s_N-JA52d9hBzvdGIQ7L0w4-20wi6qBA9TUHpypsvr-OVhYnB3D6ROMhLOjimudeVAgEPOT8gdACFCmo-pZ_Fv9Qo-TtPXZiUjgLyp4_3wr17F2rZIoLWc83EQiocBKsAs9ML0">
            <a:extLst>
              <a:ext uri="{FF2B5EF4-FFF2-40B4-BE49-F238E27FC236}">
                <a16:creationId xmlns:a16="http://schemas.microsoft.com/office/drawing/2014/main" xmlns="" id="{048CF5DA-DA2F-42CF-9D4B-C0CC8198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15" y="1450131"/>
            <a:ext cx="4999499" cy="3522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5A8FC51-F362-4C46-855B-A85AACEDD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099" y="5249339"/>
            <a:ext cx="4230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 thờ Hai Bà Trưng</a:t>
            </a:r>
          </a:p>
        </p:txBody>
      </p:sp>
      <p:pic>
        <p:nvPicPr>
          <p:cNvPr id="6" name="Picture 2" descr="Káº¿t quáº£ hÃ¬nh áº£nh cho Äá»n thá» hai bÃ  trÆ°ng">
            <a:extLst>
              <a:ext uri="{FF2B5EF4-FFF2-40B4-BE49-F238E27FC236}">
                <a16:creationId xmlns:a16="http://schemas.microsoft.com/office/drawing/2014/main" xmlns="" id="{3E86859F-E9A0-4E9C-8E1F-2F47C6704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2" b="3831"/>
          <a:stretch/>
        </p:blipFill>
        <p:spPr bwMode="auto">
          <a:xfrm>
            <a:off x="6253088" y="1450130"/>
            <a:ext cx="4999499" cy="3522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5">
            <a:extLst>
              <a:ext uri="{FF2B5EF4-FFF2-40B4-BE49-F238E27FC236}">
                <a16:creationId xmlns:a16="http://schemas.microsoft.com/office/drawing/2014/main" xmlns="" id="{3F88ED78-34D3-4F2B-A1A7-6A58F547DD4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463400" y="5076984"/>
            <a:ext cx="499949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 thờ Hai Bà Trưng ở huyện Mê Linh (Hà Nội)</a:t>
            </a:r>
            <a:endParaRPr lang="vi-VN" altLang="en-US" sz="28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0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ễ kỷ niệm 1980 năm khởi nghĩa Hai Bà Trưng: Khơi gợi niềm tự hào dân tộc">
            <a:extLst>
              <a:ext uri="{FF2B5EF4-FFF2-40B4-BE49-F238E27FC236}">
                <a16:creationId xmlns:a16="http://schemas.microsoft.com/office/drawing/2014/main" xmlns="" id="{AA40E0A7-2269-496B-BDFB-71E5B35EB8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b="7758"/>
          <a:stretch/>
        </p:blipFill>
        <p:spPr bwMode="auto">
          <a:xfrm>
            <a:off x="-7" y="-11670"/>
            <a:ext cx="12192000" cy="685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F5498-57D1-4455-85F2-6286C1CD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215" y="5719565"/>
            <a:ext cx="6647055" cy="1219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000" b="1" cap="all" spc="-1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 hội đền hai bà trưng</a:t>
            </a:r>
            <a:br>
              <a:rPr lang="en-US" sz="4000" b="1" cap="all" spc="-1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cap="all" spc="-1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 linh – hà nội</a:t>
            </a:r>
          </a:p>
        </p:txBody>
      </p:sp>
    </p:spTree>
    <p:extLst>
      <p:ext uri="{BB962C8B-B14F-4D97-AF65-F5344CB8AC3E}">
        <p14:creationId xmlns:p14="http://schemas.microsoft.com/office/powerpoint/2010/main" val="3924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C46C58-BD53-4624-B4CA-41D5443B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027" y="256032"/>
            <a:ext cx="3541712" cy="129593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</a:t>
            </a:r>
          </a:p>
        </p:txBody>
      </p:sp>
      <p:pic>
        <p:nvPicPr>
          <p:cNvPr id="22530" name="Picture 2" descr="Lễ Hội Đền Hai Bà Trưng - Đền Hát Môn - Phúc Thọ - Hà Nội - Vân Cốc FC">
            <a:extLst>
              <a:ext uri="{FF2B5EF4-FFF2-40B4-BE49-F238E27FC236}">
                <a16:creationId xmlns:a16="http://schemas.microsoft.com/office/drawing/2014/main" xmlns="" id="{AD011135-FA41-419C-9DA4-34C057D9D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9" r="-1" b="3103"/>
          <a:stretch/>
        </p:blipFill>
        <p:spPr bwMode="auto">
          <a:xfrm>
            <a:off x="7884741" y="256032"/>
            <a:ext cx="4069511" cy="20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E17A64-B912-44FC-8547-91ACA9995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4" y="1551967"/>
            <a:ext cx="6608101" cy="44830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#9Slide05 Lobster" panose="02000506000000020003" pitchFamily="2" charset="0"/>
              </a:rPr>
              <a:t>Sưu tầm và thiết kế tập san về các địa điểm, di tích liên quan tới cuộc khởi nghĩa Hai Bà Trưng 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  <a:latin typeface="#9Slide05 Lobster" panose="02000506000000020003" pitchFamily="2" charset="0"/>
              </a:rPr>
              <a:t>Gợi ý: Em có thể sưu tầm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>
                <a:latin typeface="#9Slide05 Lobster" panose="02000506000000020003" pitchFamily="2" charset="0"/>
              </a:rPr>
              <a:t>Tên các đền thờ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>
                <a:latin typeface="#9Slide05 Lobster" panose="02000506000000020003" pitchFamily="2" charset="0"/>
              </a:rPr>
              <a:t>Con đường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>
                <a:latin typeface="#9Slide05 Lobster" panose="02000506000000020003" pitchFamily="2" charset="0"/>
              </a:rPr>
              <a:t>Trường học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>
                <a:solidFill>
                  <a:srgbClr val="C00000"/>
                </a:solidFill>
                <a:latin typeface="#9Slide05 Lobster" panose="02000506000000020003" pitchFamily="2" charset="0"/>
                <a:sym typeface="Wingdings" panose="05000000000000000000" pitchFamily="2" charset="2"/>
              </a:rPr>
              <a:t> </a:t>
            </a:r>
            <a:r>
              <a:rPr lang="en-US" sz="2400">
                <a:solidFill>
                  <a:srgbClr val="C00000"/>
                </a:solidFill>
                <a:latin typeface="#9Slide05 Lobster" panose="02000506000000020003" pitchFamily="2" charset="0"/>
              </a:rPr>
              <a:t>Giải thích việc đặt tên như vậy có ý nghĩa như thế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530040-1682-41D6-83B7-8E1A45ED4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36" r="-1" b="10148"/>
          <a:stretch/>
        </p:blipFill>
        <p:spPr>
          <a:xfrm>
            <a:off x="7972613" y="2398775"/>
            <a:ext cx="3981643" cy="2078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A2844A-E3CA-48F0-8AE1-E4E1B6648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7185"/>
          <a:stretch/>
        </p:blipFill>
        <p:spPr>
          <a:xfrm>
            <a:off x="7972613" y="4541520"/>
            <a:ext cx="3981643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954538-784B-4BC8-9DC4-305BEBD0A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0748"/>
            <a:ext cx="12192000" cy="466621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Dưới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Hai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40, Hai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). Quân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Linh,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Loa,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Hai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Linh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42 – 43,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418B2F9-B924-4541-83D4-767424D51E69}"/>
              </a:ext>
            </a:extLst>
          </p:cNvPr>
          <p:cNvSpPr txBox="1">
            <a:spLocks/>
          </p:cNvSpPr>
          <p:nvPr/>
        </p:nvSpPr>
        <p:spPr>
          <a:xfrm>
            <a:off x="0" y="681037"/>
            <a:ext cx="11645348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(40 – 43)</a:t>
            </a:r>
          </a:p>
        </p:txBody>
      </p:sp>
    </p:spTree>
    <p:extLst>
      <p:ext uri="{BB962C8B-B14F-4D97-AF65-F5344CB8AC3E}">
        <p14:creationId xmlns:p14="http://schemas.microsoft.com/office/powerpoint/2010/main" val="14917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C010AD-D1FE-4CB2-99E2-167E688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2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(248)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E3CCA7-D275-46EC-B4EC-189B2B512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48" y="791955"/>
            <a:ext cx="10515600" cy="732045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18.5,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0D888A-688F-41E2-8088-C2B89996A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" y="1524000"/>
            <a:ext cx="1127428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2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562" y="1318846"/>
            <a:ext cx="78518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9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8CCE9E-B1A8-4DA3-B836-BADECDF5D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ED6F8F-AB23-4786-B935-9B052C13F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77E6F89-10D6-40CB-835A-D3F3868E5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28" y="365126"/>
            <a:ext cx="6410972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36D48F-BB5D-41CA-88B3-509314883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71929" cy="66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964DE7-7ADE-4880-A304-46851B210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92" y="793659"/>
            <a:ext cx="10515600" cy="54651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ý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1793B3C-B96E-4410-BD85-94EAEADE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63" y="2013624"/>
            <a:ext cx="5459895" cy="43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379B58-6961-41A2-8A13-865EB38D3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0748"/>
            <a:ext cx="5724939" cy="53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2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hoi-den-ba-trieu-3">
            <a:extLst>
              <a:ext uri="{FF2B5EF4-FFF2-40B4-BE49-F238E27FC236}">
                <a16:creationId xmlns:a16="http://schemas.microsoft.com/office/drawing/2014/main" xmlns="" id="{DFFFC0C9-2B7A-43E0-8454-9A873EE2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98525"/>
            <a:ext cx="4572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11">
            <a:extLst>
              <a:ext uri="{FF2B5EF4-FFF2-40B4-BE49-F238E27FC236}">
                <a16:creationId xmlns:a16="http://schemas.microsoft.com/office/drawing/2014/main" xmlns="" id="{4F990B3C-E7FE-4CA9-8497-1831FFD2F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394326"/>
            <a:ext cx="44196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Lễ hội Bà Triệu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(Từ ngày 21đến 24-2 Âm lịch)</a:t>
            </a:r>
          </a:p>
        </p:txBody>
      </p:sp>
      <p:pic>
        <p:nvPicPr>
          <p:cNvPr id="21508" name="Picture 12" descr="IMG5828">
            <a:extLst>
              <a:ext uri="{FF2B5EF4-FFF2-40B4-BE49-F238E27FC236}">
                <a16:creationId xmlns:a16="http://schemas.microsoft.com/office/drawing/2014/main" xmlns="" id="{8F33BB8B-9343-459E-B249-2E098E26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73125"/>
            <a:ext cx="4572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3">
            <a:extLst>
              <a:ext uri="{FF2B5EF4-FFF2-40B4-BE49-F238E27FC236}">
                <a16:creationId xmlns:a16="http://schemas.microsoft.com/office/drawing/2014/main" xmlns="" id="{A741793B-32CE-40CE-9900-FFAAD1ED2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462588"/>
            <a:ext cx="47244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Lăng Bà Triệu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- Núi Tùng ( Thanh Hóa)</a:t>
            </a:r>
          </a:p>
        </p:txBody>
      </p:sp>
      <p:sp>
        <p:nvSpPr>
          <p:cNvPr id="21510" name="Text Box 14">
            <a:extLst>
              <a:ext uri="{FF2B5EF4-FFF2-40B4-BE49-F238E27FC236}">
                <a16:creationId xmlns:a16="http://schemas.microsoft.com/office/drawing/2014/main" xmlns="" id="{EB0460C5-0247-4E15-8FFB-3A685D41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667001"/>
            <a:ext cx="510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>
                <a:latin typeface="Times New Roman" panose="02020603050405020304" pitchFamily="18" charset="0"/>
              </a:rPr>
              <a:t/>
            </a:r>
            <a:br>
              <a:rPr lang="en-US" altLang="vi-VN" sz="2000">
                <a:latin typeface="Times New Roman" panose="02020603050405020304" pitchFamily="18" charset="0"/>
              </a:rPr>
            </a:br>
            <a:endParaRPr lang="en-US" altLang="vi-VN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F627D0-1912-4808-9D4D-082849074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Dưới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248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(Thanh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Giao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565B5FA-A0D6-4AA6-8B09-E2A96E14B8F8}"/>
              </a:ext>
            </a:extLst>
          </p:cNvPr>
          <p:cNvSpPr txBox="1">
            <a:spLocks/>
          </p:cNvSpPr>
          <p:nvPr/>
        </p:nvSpPr>
        <p:spPr>
          <a:xfrm>
            <a:off x="0" y="131762"/>
            <a:ext cx="105156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(248)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9478ECA3-E1C2-438C-8ACF-901CE2F69FC6}"/>
              </a:ext>
            </a:extLst>
          </p:cNvPr>
          <p:cNvSpPr/>
          <p:nvPr/>
        </p:nvSpPr>
        <p:spPr bwMode="auto">
          <a:xfrm>
            <a:off x="5456582" y="932658"/>
            <a:ext cx="5715000" cy="1639885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2200" dirty="0" err="1"/>
              <a:t>Hoạt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nhân</a:t>
            </a:r>
            <a:r>
              <a:rPr lang="en-US" sz="2200" dirty="0"/>
              <a:t>: </a:t>
            </a:r>
            <a:r>
              <a:rPr lang="en-US" sz="2200" dirty="0" err="1"/>
              <a:t>hs</a:t>
            </a:r>
            <a:r>
              <a:rPr lang="en-US" sz="2200" dirty="0"/>
              <a:t> </a:t>
            </a: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tài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, </a:t>
            </a:r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thông</a:t>
            </a:r>
            <a:r>
              <a:rPr lang="en-US" sz="2200" dirty="0"/>
              <a:t> tin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endParaRPr lang="en-US" sz="2200" dirty="0"/>
          </a:p>
          <a:p>
            <a:pPr algn="ctr" eaLnBrk="1" hangingPunct="1">
              <a:defRPr/>
            </a:pPr>
            <a:endParaRPr lang="en-US" sz="2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8C0A5CB-E8B1-4EED-BAD2-EFB0DDD58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024417"/>
              </p:ext>
            </p:extLst>
          </p:nvPr>
        </p:nvGraphicFramePr>
        <p:xfrm>
          <a:off x="397565" y="2627315"/>
          <a:ext cx="10118035" cy="4092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180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925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,…)……………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lao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……………………………………………………………………………………………………………………………………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……………………………………………………………………………………………………………………………………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251" name="Picture 2" descr="C:\Users\Administrator\Desktop\BÀI 16\grabe56a7120209_hanthienhai40.jpg">
            <a:extLst>
              <a:ext uri="{FF2B5EF4-FFF2-40B4-BE49-F238E27FC236}">
                <a16:creationId xmlns:a16="http://schemas.microsoft.com/office/drawing/2014/main" xmlns="" id="{803CBB52-D453-4791-9710-493F1FB0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00400"/>
            <a:ext cx="2514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45F6A82C-1162-4D9C-8124-D73BE80C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3480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III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(542 –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602)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691272-45BC-4ADC-A6DB-8A09794AD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3480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(542 –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602)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D1CD6C-4D1B-4F00-BE27-35E375780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4805"/>
            <a:ext cx="12192000" cy="1844044"/>
          </a:xfrm>
        </p:spPr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8D6C8D-E34E-4107-91D3-C87053ACF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65" y="2578849"/>
            <a:ext cx="10352381" cy="4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07BD44-AA19-4610-A985-E990A20A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0" y="365124"/>
            <a:ext cx="4939747" cy="4351338"/>
          </a:xfrm>
        </p:spPr>
        <p:txBody>
          <a:bodyPr/>
          <a:lstStyle/>
          <a:p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khoa,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quát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?</a:t>
            </a:r>
          </a:p>
          <a:p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B6F623-B489-4156-844D-71BA0DE54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817" y="0"/>
            <a:ext cx="7209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81BB514-275F-4671-ACB5-6A6DAA561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27" y="0"/>
            <a:ext cx="63080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EDA544-DD90-4BAD-9DCB-13B41B1F6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61" y="288373"/>
            <a:ext cx="11698356" cy="612775"/>
          </a:xfrm>
        </p:spPr>
        <p:txBody>
          <a:bodyPr/>
          <a:lstStyle/>
          <a:p>
            <a:r>
              <a:rPr lang="en-US" dirty="0" err="1"/>
              <a:t>Chùa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ước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Nam </a:t>
            </a:r>
            <a:r>
              <a:rPr lang="en-US" dirty="0" err="1"/>
              <a:t>Đế</a:t>
            </a:r>
            <a:r>
              <a:rPr lang="en-US" dirty="0"/>
              <a:t> 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322FEB-28E1-4824-B76F-7D463EB0B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8" y="1043285"/>
            <a:ext cx="8998226" cy="55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D69CDC-CBBF-4878-AEB5-4231D8F9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35" y="235364"/>
            <a:ext cx="10515600" cy="2189784"/>
          </a:xfrm>
        </p:spPr>
        <p:txBody>
          <a:bodyPr/>
          <a:lstStyle/>
          <a:p>
            <a:r>
              <a:rPr lang="en-US" dirty="0"/>
              <a:t>Theo </a:t>
            </a:r>
            <a:r>
              <a:rPr lang="en-US" dirty="0" err="1"/>
              <a:t>em</a:t>
            </a:r>
            <a:r>
              <a:rPr lang="en-US" dirty="0"/>
              <a:t>, </a:t>
            </a:r>
            <a:r>
              <a:rPr lang="en-US" dirty="0" err="1"/>
              <a:t>mốc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544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mốc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,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? </a:t>
            </a:r>
          </a:p>
          <a:p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?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C8D999-B8AB-432A-8A5F-AA9627644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74" y="2943714"/>
            <a:ext cx="10714286" cy="3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5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8662" y="1019908"/>
            <a:ext cx="6392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2716" y="1019908"/>
            <a:ext cx="6040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X?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7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3B544-87E5-49CB-9D04-1213B2D0B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23384"/>
          </a:xfrm>
        </p:spPr>
        <p:txBody>
          <a:bodyPr>
            <a:normAutofit/>
          </a:bodyPr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Hai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?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triều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0699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6">
            <a:extLst>
              <a:ext uri="{FF2B5EF4-FFF2-40B4-BE49-F238E27FC236}">
                <a16:creationId xmlns:a16="http://schemas.microsoft.com/office/drawing/2014/main" xmlns="" id="{BE1BCC18-47C4-4694-9F45-57E8A1E5A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61" y="16565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D30236F-7ACF-4BE9-A059-F0A6A5394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884471"/>
              </p:ext>
            </p:extLst>
          </p:nvPr>
        </p:nvGraphicFramePr>
        <p:xfrm>
          <a:off x="742122" y="2524539"/>
          <a:ext cx="10376451" cy="386632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674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3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480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4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K</a:t>
                      </a:r>
                      <a:r>
                        <a:rPr lang="en-US" sz="2800" dirty="0" err="1">
                          <a:effectLst/>
                        </a:rPr>
                        <a:t>hởi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nghĩa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Hai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Trưng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K</a:t>
                      </a:r>
                      <a:r>
                        <a:rPr lang="en-US" sz="2800" dirty="0" err="1">
                          <a:effectLst/>
                        </a:rPr>
                        <a:t>hởi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nghĩa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Lí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Bí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4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- Giống nhau :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92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- Khác nhau: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Cloud 4">
            <a:extLst>
              <a:ext uri="{FF2B5EF4-FFF2-40B4-BE49-F238E27FC236}">
                <a16:creationId xmlns:a16="http://schemas.microsoft.com/office/drawing/2014/main" xmlns="" id="{8EB4A44B-A4A5-459E-8F5F-0BBC9C8DFF40}"/>
              </a:ext>
            </a:extLst>
          </p:cNvPr>
          <p:cNvSpPr/>
          <p:nvPr/>
        </p:nvSpPr>
        <p:spPr bwMode="auto">
          <a:xfrm>
            <a:off x="5410202" y="467139"/>
            <a:ext cx="4572000" cy="2057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Khởi nghĩa Hai Bà Trưng </a:t>
            </a:r>
            <a:r>
              <a:rPr lang="vi-V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200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khởi nghĩa Lí Bí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có điểm giống và khác nhau gì ?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6">
            <a:extLst>
              <a:ext uri="{FF2B5EF4-FFF2-40B4-BE49-F238E27FC236}">
                <a16:creationId xmlns:a16="http://schemas.microsoft.com/office/drawing/2014/main" xmlns="" id="{A8176726-385D-4819-85FD-D3D154DCD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22" y="198645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</a:rPr>
              <a:t>3. </a:t>
            </a:r>
            <a:r>
              <a:rPr lang="en-US" altLang="vi-VN" sz="3600" dirty="0" err="1">
                <a:latin typeface="Times New Roman" panose="02020603050405020304" pitchFamily="18" charset="0"/>
              </a:rPr>
              <a:t>Khởi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nghĩa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Lý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Bí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34454298-DE53-4D49-8735-1C0DFE4CD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389300"/>
              </p:ext>
            </p:extLst>
          </p:nvPr>
        </p:nvGraphicFramePr>
        <p:xfrm>
          <a:off x="397565" y="2080591"/>
          <a:ext cx="11370365" cy="462183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7090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97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642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5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K</a:t>
                      </a:r>
                      <a:r>
                        <a:rPr lang="en-US" sz="2800" dirty="0" err="1">
                          <a:effectLst/>
                        </a:rPr>
                        <a:t>hởi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nghĩa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Hai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Trưng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      </a:t>
                      </a:r>
                      <a:r>
                        <a:rPr lang="vi-VN" sz="2800" dirty="0">
                          <a:effectLst/>
                        </a:rPr>
                        <a:t>K</a:t>
                      </a:r>
                      <a:r>
                        <a:rPr lang="en-US" sz="2800" dirty="0" err="1">
                          <a:effectLst/>
                        </a:rPr>
                        <a:t>hởi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nghĩa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Lí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Bí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4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- Giống nhau :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- </a:t>
                      </a:r>
                      <a:r>
                        <a:rPr lang="vi-VN" sz="2800" dirty="0">
                          <a:effectLst/>
                        </a:rPr>
                        <a:t>Đều trải qua giai đoạn khởi nghĩa và kháng chiến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01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- Khác nhau: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- Xưng vương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- Xây dựng chính quyền sơ khai tồn tại 3 năm.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 - Đóng đô: Mê Linh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- Xưng đế 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- Xây dựng chính quyền có 2 ban Văn, võ, quốc hiệu riêng, tồn tại lâu hơn.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- Đóng đô: sông Tô Lịch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xmlns="" id="{6029349B-BA41-4FDE-A701-49E0381143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57400" y="6446838"/>
            <a:ext cx="3124200" cy="334962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Tx/>
              <a:buNone/>
            </a:pPr>
            <a:r>
              <a:rPr lang="en-US" altLang="en-US" sz="2000" b="1" i="1"/>
              <a:t> Lí Nam Đế</a:t>
            </a:r>
          </a:p>
        </p:txBody>
      </p:sp>
      <p:pic>
        <p:nvPicPr>
          <p:cNvPr id="33795" name="Picture 5" descr="Emperor Ly Nam De.jpg">
            <a:extLst>
              <a:ext uri="{FF2B5EF4-FFF2-40B4-BE49-F238E27FC236}">
                <a16:creationId xmlns:a16="http://schemas.microsoft.com/office/drawing/2014/main" xmlns="" id="{C0D8F42D-08A5-4AA7-AA21-83DC00FC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>
            <a:extLst>
              <a:ext uri="{FF2B5EF4-FFF2-40B4-BE49-F238E27FC236}">
                <a16:creationId xmlns:a16="http://schemas.microsoft.com/office/drawing/2014/main" xmlns="" id="{CC66AB3C-D847-454E-8EC9-F83D783C7D13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04800"/>
            <a:ext cx="7696200" cy="6242050"/>
            <a:chOff x="1344" y="432"/>
            <a:chExt cx="4416" cy="3146"/>
          </a:xfrm>
        </p:grpSpPr>
        <p:pic>
          <p:nvPicPr>
            <p:cNvPr id="34819" name="Picture 3" descr="scan0068">
              <a:extLst>
                <a:ext uri="{FF2B5EF4-FFF2-40B4-BE49-F238E27FC236}">
                  <a16:creationId xmlns:a16="http://schemas.microsoft.com/office/drawing/2014/main" xmlns="" id="{FEDC64CB-1515-46AB-8B7C-04ACC1165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432"/>
              <a:ext cx="4416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0" name="Text Box 4">
              <a:extLst>
                <a:ext uri="{FF2B5EF4-FFF2-40B4-BE49-F238E27FC236}">
                  <a16:creationId xmlns:a16="http://schemas.microsoft.com/office/drawing/2014/main" xmlns="" id="{17F227F0-35A5-414B-8769-1B13584B0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3408"/>
              <a:ext cx="183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Triều Lý Nam Đế (tranh mô phỏng)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 descr="đình làng Lưu Xá thờ Lý Nam đế ở Hà tây">
            <a:extLst>
              <a:ext uri="{FF2B5EF4-FFF2-40B4-BE49-F238E27FC236}">
                <a16:creationId xmlns:a16="http://schemas.microsoft.com/office/drawing/2014/main" xmlns="" id="{D7487FC9-7D4C-4114-A286-79877C0C5630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28600"/>
            <a:ext cx="8763000" cy="5607050"/>
          </a:xfr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6DD830B3-EECB-470B-9569-99062D7E872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6096000"/>
            <a:ext cx="9144000" cy="533400"/>
          </a:xfrm>
        </p:spPr>
        <p:txBody>
          <a:bodyPr/>
          <a:lstStyle/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Đền Giang Xá thờ Lý Nam Đế ở Hà Nội ( Hà Tây cũ)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ho Ly Nam De o Ha Noi">
            <a:extLst>
              <a:ext uri="{FF2B5EF4-FFF2-40B4-BE49-F238E27FC236}">
                <a16:creationId xmlns:a16="http://schemas.microsoft.com/office/drawing/2014/main" xmlns="" id="{A8BAD414-463B-4B25-8AAB-FA0DAC36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xmlns="" id="{FD833BCB-68AA-4D77-85CE-4350CCEF4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338888"/>
            <a:ext cx="746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phố Lý Nam Đế ở Hà Nội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E9C982-74BA-40E7-AB8B-836559891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0008"/>
            <a:ext cx="121920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Dưới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544,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545,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602,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A8B5E91-CA37-47FB-B861-CF2E3B0343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353800" cy="734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(542 –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602)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167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A4A4E2-9F94-474B-9FF4-7E5FE3417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839"/>
            <a:ext cx="10515600" cy="64204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Loan (713-722)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EC1899-F304-4F49-90E9-13F2A9033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27652"/>
            <a:ext cx="6137031" cy="5930348"/>
          </a:xfrm>
        </p:spPr>
        <p:txBody>
          <a:bodyPr/>
          <a:lstStyle/>
          <a:p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quát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Mai </a:t>
            </a:r>
            <a:r>
              <a:rPr lang="en-US" dirty="0" err="1"/>
              <a:t>Thúc</a:t>
            </a:r>
            <a:r>
              <a:rPr lang="en-US" dirty="0"/>
              <a:t> Loan</a:t>
            </a:r>
          </a:p>
          <a:p>
            <a:pPr>
              <a:buFontTx/>
              <a:buChar char="-"/>
            </a:pP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Mai </a:t>
            </a:r>
            <a:r>
              <a:rPr lang="en-US" dirty="0" err="1"/>
              <a:t>Thúc</a:t>
            </a:r>
            <a:r>
              <a:rPr lang="en-US" dirty="0"/>
              <a:t> Loan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? </a:t>
            </a:r>
          </a:p>
          <a:p>
            <a:pPr>
              <a:buFontTx/>
              <a:buChar char="-"/>
            </a:pPr>
            <a:r>
              <a:rPr lang="en-US" dirty="0"/>
              <a:t>Nêu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Mai </a:t>
            </a:r>
            <a:r>
              <a:rPr lang="en-US" dirty="0" err="1"/>
              <a:t>Thúc</a:t>
            </a:r>
            <a:r>
              <a:rPr lang="en-US" dirty="0"/>
              <a:t> Loan.</a:t>
            </a:r>
          </a:p>
          <a:p>
            <a:pPr marL="0" indent="0">
              <a:buNone/>
            </a:pPr>
            <a:r>
              <a:rPr lang="en-US" dirty="0"/>
              <a:t>*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: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Mai </a:t>
            </a:r>
            <a:r>
              <a:rPr lang="en-US" dirty="0" err="1"/>
              <a:t>Thúc</a:t>
            </a:r>
            <a:r>
              <a:rPr lang="en-US" dirty="0"/>
              <a:t> Loan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?  </a:t>
            </a:r>
          </a:p>
        </p:txBody>
      </p:sp>
      <p:pic>
        <p:nvPicPr>
          <p:cNvPr id="4" name="Picture 3" descr="huy">
            <a:extLst>
              <a:ext uri="{FF2B5EF4-FFF2-40B4-BE49-F238E27FC236}">
                <a16:creationId xmlns:a16="http://schemas.microsoft.com/office/drawing/2014/main" xmlns="" id="{B4B737A4-3B3A-47B4-9D56-598C5B6E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65" y="782515"/>
            <a:ext cx="6003235" cy="607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478"/>
            <a:ext cx="9144000" cy="672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4938" y="1037492"/>
            <a:ext cx="6998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X.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42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72FBDE-3827-41BA-8A92-3D20F8B07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086678"/>
            <a:ext cx="11913704" cy="509028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Dưới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Mai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Loan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Champa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(Malaysia),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(713 –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722).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713 – 722,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ACFEEEA-C32F-4A68-86DE-295A9E6C8891}"/>
              </a:ext>
            </a:extLst>
          </p:cNvPr>
          <p:cNvSpPr txBox="1">
            <a:spLocks/>
          </p:cNvSpPr>
          <p:nvPr/>
        </p:nvSpPr>
        <p:spPr>
          <a:xfrm>
            <a:off x="0" y="139839"/>
            <a:ext cx="10515600" cy="64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Loan (713-722)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43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CEF4AC-4BC7-4348-A5CB-25D47F7E7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7362"/>
            <a:ext cx="6096000" cy="90182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A06B2E-CD85-4187-B25E-D00141FC8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0503"/>
            <a:ext cx="5840896" cy="5188227"/>
          </a:xfrm>
        </p:spPr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18.1 </a:t>
            </a:r>
            <a:r>
              <a:rPr lang="en-US" dirty="0" err="1"/>
              <a:t>và</a:t>
            </a:r>
            <a:r>
              <a:rPr lang="en-US" dirty="0"/>
              <a:t> 18.2, </a:t>
            </a:r>
            <a:r>
              <a:rPr lang="en-US" dirty="0" err="1"/>
              <a:t>hãy</a:t>
            </a:r>
            <a:r>
              <a:rPr lang="en-US" dirty="0"/>
              <a:t>: </a:t>
            </a:r>
          </a:p>
          <a:p>
            <a:pPr>
              <a:buFontTx/>
              <a:buChar char="-"/>
            </a:pPr>
            <a:r>
              <a:rPr lang="en-US" dirty="0" err="1"/>
              <a:t>Phùng</a:t>
            </a:r>
            <a:r>
              <a:rPr lang="en-US" dirty="0"/>
              <a:t> </a:t>
            </a:r>
            <a:r>
              <a:rPr lang="en-US" dirty="0" err="1"/>
              <a:t>Hưng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ở </a:t>
            </a:r>
            <a:r>
              <a:rPr lang="en-US" dirty="0" err="1"/>
              <a:t>đâu</a:t>
            </a:r>
            <a:r>
              <a:rPr lang="en-US" dirty="0"/>
              <a:t> ? </a:t>
            </a:r>
          </a:p>
          <a:p>
            <a:pPr>
              <a:buFontTx/>
              <a:buChar char="-"/>
            </a:pPr>
            <a:r>
              <a:rPr lang="en-US" dirty="0" err="1"/>
              <a:t>Tóm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Phùng</a:t>
            </a:r>
            <a:r>
              <a:rPr lang="en-US" dirty="0"/>
              <a:t> </a:t>
            </a:r>
            <a:r>
              <a:rPr lang="en-US" dirty="0" err="1"/>
              <a:t>Hưng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“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”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640926-BE2B-420A-9BE1-B0BB02F92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948" y="0"/>
            <a:ext cx="5963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80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94CA9D-A2E3-4284-92D6-E65184B56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800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VIII,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Quân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791,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36377E7-F149-4B9B-BD5E-6F650C8AE491}"/>
              </a:ext>
            </a:extLst>
          </p:cNvPr>
          <p:cNvSpPr txBox="1">
            <a:spLocks/>
          </p:cNvSpPr>
          <p:nvPr/>
        </p:nvSpPr>
        <p:spPr>
          <a:xfrm>
            <a:off x="0" y="333512"/>
            <a:ext cx="12072730" cy="695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VIII)</a:t>
            </a:r>
          </a:p>
        </p:txBody>
      </p:sp>
    </p:spTree>
    <p:extLst>
      <p:ext uri="{BB962C8B-B14F-4D97-AF65-F5344CB8AC3E}">
        <p14:creationId xmlns:p14="http://schemas.microsoft.com/office/powerpoint/2010/main" val="4072690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Tập tin:DenPhungHung1.jpg">
            <a:hlinkClick r:id="rId2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2113936" y="6356557"/>
            <a:ext cx="7715865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itchFamily="18" charset="0"/>
              </a:rPr>
              <a:t>Hình</a:t>
            </a:r>
            <a:r>
              <a:rPr lang="en-US" altLang="en-US" sz="2400" b="1" dirty="0">
                <a:latin typeface="Times New Roman" pitchFamily="18" charset="0"/>
              </a:rPr>
              <a:t> 8: </a:t>
            </a:r>
            <a:r>
              <a:rPr lang="en-US" altLang="en-US" sz="2400" b="1" dirty="0" err="1">
                <a:latin typeface="Times New Roman" pitchFamily="18" charset="0"/>
              </a:rPr>
              <a:t>Đình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r>
              <a:rPr lang="en-US" altLang="en-US" sz="2400" b="1" dirty="0">
                <a:latin typeface="Times New Roman" pitchFamily="18" charset="0"/>
              </a:rPr>
              <a:t> (</a:t>
            </a:r>
            <a:r>
              <a:rPr lang="en-US" altLang="en-US" sz="2400" b="1" dirty="0" err="1">
                <a:latin typeface="Times New Roman" pitchFamily="18" charset="0"/>
              </a:rPr>
              <a:t>Hà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Tây</a:t>
            </a:r>
            <a:r>
              <a:rPr lang="en-US" altLang="en-US" sz="2400" b="1" dirty="0"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486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222212" name="Group 4"/>
          <p:cNvGrpSpPr>
            <a:grpSpLocks/>
          </p:cNvGrpSpPr>
          <p:nvPr/>
        </p:nvGrpSpPr>
        <p:grpSpPr bwMode="auto">
          <a:xfrm>
            <a:off x="1524000" y="0"/>
            <a:ext cx="9144000" cy="6904434"/>
            <a:chOff x="-192" y="1680"/>
            <a:chExt cx="2592" cy="1933"/>
          </a:xfrm>
        </p:grpSpPr>
        <p:pic>
          <p:nvPicPr>
            <p:cNvPr id="44038" name="ncode_imageresizer_container_1" descr="6594958b883068d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1680"/>
              <a:ext cx="259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 Box 6"/>
            <p:cNvSpPr txBox="1">
              <a:spLocks noChangeArrowheads="1"/>
            </p:cNvSpPr>
            <p:nvPr/>
          </p:nvSpPr>
          <p:spPr bwMode="auto">
            <a:xfrm>
              <a:off x="601" y="3484"/>
              <a:ext cx="1025" cy="1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16596" y="132681"/>
            <a:ext cx="9051396" cy="734355"/>
            <a:chOff x="5799006" y="1841946"/>
            <a:chExt cx="5737738" cy="839263"/>
          </a:xfrm>
        </p:grpSpPr>
        <p:sp>
          <p:nvSpPr>
            <p:cNvPr id="10" name="Rectangle 9"/>
            <p:cNvSpPr/>
            <p:nvPr/>
          </p:nvSpPr>
          <p:spPr>
            <a:xfrm>
              <a:off x="6482704" y="1841946"/>
              <a:ext cx="5054040" cy="8392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pic>
          <p:nvPicPr>
            <p:cNvPr id="11" name="Picture 255" descr="questionbig_w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99006" y="1841946"/>
              <a:ext cx="616113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15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4D2155-D882-43F9-9070-88229CAB7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61" y="0"/>
            <a:ext cx="6427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0154" y="659423"/>
            <a:ext cx="72009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(40 – 43)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10154" y="1426514"/>
            <a:ext cx="523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(248)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110153" y="2092570"/>
            <a:ext cx="8387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(542 – 602)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110153" y="2795954"/>
            <a:ext cx="829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Loan (713-722)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110153" y="3490546"/>
            <a:ext cx="75613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VIII)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4454" y="791308"/>
            <a:ext cx="720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9285" y="1063869"/>
            <a:ext cx="7684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6 quyển sách hay về Hai Bà Trưng vun đắp lòng yêu nước, lòng tự hào dân tộc  - Downloadsach.com">
            <a:extLst>
              <a:ext uri="{FF2B5EF4-FFF2-40B4-BE49-F238E27FC236}">
                <a16:creationId xmlns:a16="http://schemas.microsoft.com/office/drawing/2014/main" xmlns="" id="{AA058C31-2DC8-48C2-9ED4-2B500D2D1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33062" b="2"/>
          <a:stretch/>
        </p:blipFill>
        <p:spPr bwMode="auto">
          <a:xfrm>
            <a:off x="163996" y="1270069"/>
            <a:ext cx="3324388" cy="37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ữ Vương đầu tiên: Trưng Trắc. (Ảnh minh hoạ: Internet) | Việt nam, Viết">
            <a:extLst>
              <a:ext uri="{FF2B5EF4-FFF2-40B4-BE49-F238E27FC236}">
                <a16:creationId xmlns:a16="http://schemas.microsoft.com/office/drawing/2014/main" xmlns="" id="{B25DB2CC-29DC-41CC-9300-F2413B6FE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4" b="3"/>
          <a:stretch/>
        </p:blipFill>
        <p:spPr bwMode="auto">
          <a:xfrm>
            <a:off x="3692246" y="2874858"/>
            <a:ext cx="2722671" cy="37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2F08092-1324-4D69-A2FE-3A8BAEE65B72}"/>
              </a:ext>
            </a:extLst>
          </p:cNvPr>
          <p:cNvSpPr txBox="1">
            <a:spLocks/>
          </p:cNvSpPr>
          <p:nvPr/>
        </p:nvSpPr>
        <p:spPr>
          <a:xfrm>
            <a:off x="0" y="233264"/>
            <a:ext cx="11645348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(40 – 43)</a:t>
            </a:r>
          </a:p>
        </p:txBody>
      </p:sp>
    </p:spTree>
    <p:extLst>
      <p:ext uri="{BB962C8B-B14F-4D97-AF65-F5344CB8AC3E}">
        <p14:creationId xmlns:p14="http://schemas.microsoft.com/office/powerpoint/2010/main" val="14987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CD7BA6-C1E1-427E-AAC4-E64E72DF7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1" y="1417983"/>
            <a:ext cx="4953000" cy="475898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AF5861-84A2-4167-8A24-0BFD1E089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025" y="1614279"/>
            <a:ext cx="6961905" cy="4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847719976,H:\tiet 23.khoi nghia Li Bi-E-learning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1447</Words>
  <Application>Microsoft Office PowerPoint</Application>
  <PresentationFormat>Custom</PresentationFormat>
  <Paragraphs>130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TIẾT 39,40,41,42 – BÀI 18: CÁC CUỘC ĐẤU TRANH GIÀNH ĐỘC LẬP DÂN TỘC TRƯỚC THẾ KỈ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Đền thờ Hai Bà Trưng ở huyện Mê Linh (Hà Nội)</vt:lpstr>
      <vt:lpstr>Lễ hội đền hai bà trưng mê linh – hà nội</vt:lpstr>
      <vt:lpstr>Vận dụng</vt:lpstr>
      <vt:lpstr>PowerPoint Presentation</vt:lpstr>
      <vt:lpstr>II. Khởi nghĩa Bà Triệu (248)</vt:lpstr>
      <vt:lpstr>PowerPoint Presentation</vt:lpstr>
      <vt:lpstr>PowerPoint Presentation</vt:lpstr>
      <vt:lpstr>PowerPoint Presentation</vt:lpstr>
      <vt:lpstr>PowerPoint Presentation</vt:lpstr>
      <vt:lpstr>III. Khởi nghĩa Lý Bí và nước Vạn Xuân (542 – 602)</vt:lpstr>
      <vt:lpstr>III. Khởi nghĩa Lý Bí và nước Vạn Xuân (542 – 602)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Đền Giang Xá thờ Lý Nam Đế ở Hà Nội ( Hà Tây cũ)</vt:lpstr>
      <vt:lpstr>PowerPoint Presentation</vt:lpstr>
      <vt:lpstr>PowerPoint Presentation</vt:lpstr>
      <vt:lpstr>IV. Khởi nghĩa Mai Thúc Loan (713-722)</vt:lpstr>
      <vt:lpstr>PowerPoint Presentation</vt:lpstr>
      <vt:lpstr>PowerPoint Presentation</vt:lpstr>
      <vt:lpstr> V. Khởi nghĩa Phùng Hưng (cuối thế kỷ VIII)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18: Các cuộc đấu tranh giành độc lập dân tộc trước thế kỷ X</dc:title>
  <dc:creator>Thái Nguyễn Đức Minh Quân</dc:creator>
  <cp:lastModifiedBy>PC</cp:lastModifiedBy>
  <cp:revision>54</cp:revision>
  <dcterms:created xsi:type="dcterms:W3CDTF">2022-01-11T12:40:45Z</dcterms:created>
  <dcterms:modified xsi:type="dcterms:W3CDTF">2024-01-23T03:59:29Z</dcterms:modified>
</cp:coreProperties>
</file>