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 id="262" r:id="rId3"/>
    <p:sldId id="268" r:id="rId4"/>
    <p:sldId id="256" r:id="rId5"/>
    <p:sldId id="258" r:id="rId6"/>
    <p:sldId id="263" r:id="rId7"/>
    <p:sldId id="269" r:id="rId8"/>
    <p:sldId id="270" r:id="rId9"/>
    <p:sldId id="271" r:id="rId10"/>
    <p:sldId id="272" r:id="rId11"/>
    <p:sldId id="273" r:id="rId12"/>
    <p:sldId id="274" r:id="rId13"/>
    <p:sldId id="275" r:id="rId14"/>
    <p:sldId id="278" r:id="rId15"/>
    <p:sldId id="276" r:id="rId16"/>
    <p:sldId id="277"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59" r:id="rId31"/>
    <p:sldId id="292" r:id="rId32"/>
    <p:sldId id="293" r:id="rId33"/>
    <p:sldId id="260" r:id="rId34"/>
    <p:sldId id="266" r:id="rId35"/>
  </p:sldIdLst>
  <p:sldSz cx="18288000" cy="10287000"/>
  <p:notesSz cx="6858000" cy="9144000"/>
  <p:embeddedFontLs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5E7"/>
    <a:srgbClr val="FFF1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30" y="10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1E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7.svg"/><Relationship Id="rId3" Type="http://schemas.openxmlformats.org/officeDocument/2006/relationships/image" Target="../media/image4.svg"/><Relationship Id="rId7" Type="http://schemas.openxmlformats.org/officeDocument/2006/relationships/image" Target="../media/image9.svg"/><Relationship Id="rId12"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6.svg"/><Relationship Id="rId15" Type="http://schemas.openxmlformats.org/officeDocument/2006/relationships/image" Target="../media/image44.sv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svg"/><Relationship Id="rId14" Type="http://schemas.openxmlformats.org/officeDocument/2006/relationships/image" Target="../media/image43.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1.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svg"/><Relationship Id="rId7"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20883" y="6906898"/>
            <a:ext cx="7636083" cy="561252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03374" y="9355859"/>
            <a:ext cx="1787692" cy="1347472"/>
          </a:xfrm>
          <a:prstGeom prst="rect">
            <a:avLst/>
          </a:prstGeom>
        </p:spPr>
      </p:pic>
      <p:pic>
        <p:nvPicPr>
          <p:cNvPr id="4" name="Picture 4"/>
          <p:cNvPicPr>
            <a:picLocks noChangeAspect="1"/>
          </p:cNvPicPr>
          <p:nvPr/>
        </p:nvPicPr>
        <p:blipFill>
          <a:blip r:embed="rId6"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457440" y="7828673"/>
            <a:ext cx="6055543" cy="4796494"/>
          </a:xfrm>
          <a:prstGeom prst="rect">
            <a:avLst/>
          </a:prstGeom>
        </p:spPr>
      </p:pic>
      <p:pic>
        <p:nvPicPr>
          <p:cNvPr id="5" name="Picture 5"/>
          <p:cNvPicPr>
            <a:picLocks noChangeAspect="1"/>
          </p:cNvPicPr>
          <p:nvPr/>
        </p:nvPicPr>
        <p:blipFill>
          <a:blip r:embed="rId8"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5134" y="6906898"/>
            <a:ext cx="5598367" cy="4114800"/>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8419">
            <a:off x="14101888" y="8240111"/>
            <a:ext cx="1140134" cy="2528523"/>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74843" y="8844205"/>
            <a:ext cx="871643" cy="1933080"/>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076102" y="574902"/>
            <a:ext cx="3260311" cy="1570877"/>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676162" y="1766367"/>
            <a:ext cx="4007799" cy="193103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02780">
            <a:off x="1097816" y="8661042"/>
            <a:ext cx="1146343" cy="2542293"/>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05106" y="9504373"/>
            <a:ext cx="1590658" cy="1198959"/>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7415" y="9504373"/>
            <a:ext cx="1590658" cy="119895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31367" y="9355859"/>
            <a:ext cx="1787692" cy="1347472"/>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16050" y="9216494"/>
            <a:ext cx="1846642" cy="1391906"/>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05686" y="9504373"/>
            <a:ext cx="1715582" cy="1293120"/>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657845" y="0"/>
            <a:ext cx="3260311" cy="1570877"/>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811117" y="605578"/>
            <a:ext cx="1443922" cy="1433093"/>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3356" y="726613"/>
            <a:ext cx="3195734" cy="1539763"/>
          </a:xfrm>
          <a:prstGeom prst="rect">
            <a:avLst/>
          </a:prstGeom>
        </p:spPr>
      </p:pic>
      <p:pic>
        <p:nvPicPr>
          <p:cNvPr id="19" name="Picture 1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902922" y="1443732"/>
            <a:ext cx="3260311" cy="1570877"/>
          </a:xfrm>
          <a:prstGeom prst="rect">
            <a:avLst/>
          </a:prstGeom>
        </p:spPr>
      </p:pic>
      <p:sp>
        <p:nvSpPr>
          <p:cNvPr id="20" name="TextBox 20"/>
          <p:cNvSpPr txBox="1"/>
          <p:nvPr/>
        </p:nvSpPr>
        <p:spPr>
          <a:xfrm>
            <a:off x="2034103" y="3093528"/>
            <a:ext cx="14258747" cy="3118674"/>
          </a:xfrm>
          <a:prstGeom prst="rect">
            <a:avLst/>
          </a:prstGeom>
        </p:spPr>
        <p:txBody>
          <a:bodyPr wrap="square" lIns="0" tIns="0" rIns="0" bIns="0" rtlCol="0" anchor="t">
            <a:spAutoFit/>
          </a:bodyPr>
          <a:lstStyle/>
          <a:p>
            <a:pPr algn="ctr">
              <a:lnSpc>
                <a:spcPct val="150000"/>
              </a:lnSpc>
            </a:pPr>
            <a:r>
              <a:rPr lang="vi-VN" sz="7200" b="1" dirty="0">
                <a:solidFill>
                  <a:srgbClr val="F9A726"/>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F9A726"/>
              </a:solidFill>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224090" y="5090055"/>
            <a:ext cx="4635003" cy="7748486"/>
          </a:xfrm>
          <a:prstGeom prst="rect">
            <a:avLst/>
          </a:prstGeom>
        </p:spPr>
      </p:pic>
      <p:pic>
        <p:nvPicPr>
          <p:cNvPr id="23" name="Picture 2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5112612" y="4486148"/>
            <a:ext cx="6296706" cy="65454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228600" y="342900"/>
            <a:ext cx="10350493" cy="1038746"/>
          </a:xfrm>
          <a:prstGeom prst="rect">
            <a:avLst/>
          </a:prstGeom>
        </p:spPr>
        <p:txBody>
          <a:bodyPr wrap="square" lIns="0" tIns="0" rIns="0" bIns="0" rtlCol="0" anchor="t">
            <a:spAutoFit/>
          </a:bodyPr>
          <a:lstStyle/>
          <a:p>
            <a:pPr algn="ctr">
              <a:lnSpc>
                <a:spcPct val="150000"/>
              </a:lnSpc>
            </a:pPr>
            <a:r>
              <a:rPr lang="vi-VN" sz="4500" b="1" dirty="0">
                <a:solidFill>
                  <a:srgbClr val="A66704"/>
                </a:solidFill>
              </a:rPr>
              <a:t>1. Khái quát về cảm ứng của sinh vật</a:t>
            </a:r>
            <a:endParaRPr lang="en-US" sz="4500" b="1" dirty="0">
              <a:solidFill>
                <a:srgbClr val="A66704"/>
              </a:solidFill>
            </a:endParaRPr>
          </a:p>
        </p:txBody>
      </p:sp>
      <p:sp>
        <p:nvSpPr>
          <p:cNvPr id="7" name="Rounded Rectangular Callout 6"/>
          <p:cNvSpPr/>
          <p:nvPr/>
        </p:nvSpPr>
        <p:spPr>
          <a:xfrm>
            <a:off x="6705600" y="2795327"/>
            <a:ext cx="9220200" cy="2424373"/>
          </a:xfrm>
          <a:prstGeom prst="wedgeRoundRectCallout">
            <a:avLst>
              <a:gd name="adj1" fmla="val -59607"/>
              <a:gd name="adj2" fmla="val 4492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dirty="0">
                <a:solidFill>
                  <a:schemeClr val="tx1"/>
                </a:solidFill>
              </a:rPr>
              <a:t>Hãy cho biết hiện tượng cảm ứng là gì?</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2095500"/>
            <a:ext cx="5043227" cy="4585792"/>
          </a:xfrm>
          <a:prstGeom prst="rect">
            <a:avLst/>
          </a:prstGeom>
        </p:spPr>
      </p:pic>
      <p:sp>
        <p:nvSpPr>
          <p:cNvPr id="5" name="Right Arrow 4"/>
          <p:cNvSpPr/>
          <p:nvPr/>
        </p:nvSpPr>
        <p:spPr>
          <a:xfrm>
            <a:off x="914400" y="8191500"/>
            <a:ext cx="1295400" cy="83820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438400" y="6972300"/>
            <a:ext cx="14867318" cy="3014722"/>
          </a:xfrm>
          <a:prstGeom prst="roundRect">
            <a:avLst/>
          </a:prstGeom>
          <a:solidFill>
            <a:schemeClr val="bg1"/>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b="1" dirty="0">
                <a:solidFill>
                  <a:srgbClr val="FF0000"/>
                </a:solidFill>
                <a:cs typeface="Arial" panose="020B0604020202020204" pitchFamily="34" charset="0"/>
              </a:rPr>
              <a:t>Cảm ứng ở sinh vật </a:t>
            </a:r>
            <a:r>
              <a:rPr lang="vi-VN" sz="3500" dirty="0">
                <a:solidFill>
                  <a:schemeClr val="tx1"/>
                </a:solidFill>
                <a:cs typeface="Arial" panose="020B0604020202020204" pitchFamily="34" charset="0"/>
              </a:rPr>
              <a:t>là khả năng tiếp nhận kích thích và phản ứng lại các kích thích từ môi trường bên trong và bên ngoài cơ thể. Cảm ứng là một đặc trưng cơ bản của cơ thể sống, giúp sinh vật tồn tại và phát triển. </a:t>
            </a:r>
            <a:endParaRPr lang="en-US" sz="3500" dirty="0">
              <a:solidFill>
                <a:schemeClr val="tx1"/>
              </a:solidFill>
              <a:latin typeface="Arial" panose="020B0604020202020204" pitchFamily="34" charset="0"/>
              <a:cs typeface="Arial" panose="020B0604020202020204" pitchFamily="34" charset="0"/>
            </a:endParaRPr>
          </a:p>
        </p:txBody>
      </p:sp>
      <p:sp>
        <p:nvSpPr>
          <p:cNvPr id="13" name="TextBox 12"/>
          <p:cNvSpPr txBox="1"/>
          <p:nvPr/>
        </p:nvSpPr>
        <p:spPr>
          <a:xfrm>
            <a:off x="762000" y="1483541"/>
            <a:ext cx="10745249" cy="738664"/>
          </a:xfrm>
          <a:prstGeom prst="rect">
            <a:avLst/>
          </a:prstGeom>
          <a:noFill/>
        </p:spPr>
        <p:txBody>
          <a:bodyPr wrap="none" rtlCol="0">
            <a:spAutoFit/>
          </a:bodyPr>
          <a:lstStyle/>
          <a:p>
            <a:pPr marL="571500" indent="-571500">
              <a:buFont typeface="Wingdings" panose="05000000000000000000" pitchFamily="2" charset="2"/>
              <a:buChar char="Ø"/>
            </a:pPr>
            <a:r>
              <a:rPr lang="vi-VN" sz="4200" b="1" dirty="0"/>
              <a:t>Tìm hiểu khái niệm cảm ứng ở sinh vật</a:t>
            </a:r>
            <a:endParaRPr lang="en-US" sz="4200" b="1" dirty="0"/>
          </a:p>
        </p:txBody>
      </p:sp>
    </p:spTree>
    <p:extLst>
      <p:ext uri="{BB962C8B-B14F-4D97-AF65-F5344CB8AC3E}">
        <p14:creationId xmlns:p14="http://schemas.microsoft.com/office/powerpoint/2010/main" val="331781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228600" y="342900"/>
            <a:ext cx="10350493" cy="1038746"/>
          </a:xfrm>
          <a:prstGeom prst="rect">
            <a:avLst/>
          </a:prstGeom>
        </p:spPr>
        <p:txBody>
          <a:bodyPr wrap="square" lIns="0" tIns="0" rIns="0" bIns="0" rtlCol="0" anchor="t">
            <a:spAutoFit/>
          </a:bodyPr>
          <a:lstStyle/>
          <a:p>
            <a:pPr algn="ctr">
              <a:lnSpc>
                <a:spcPct val="150000"/>
              </a:lnSpc>
            </a:pPr>
            <a:r>
              <a:rPr lang="vi-VN" sz="4500" b="1" dirty="0">
                <a:solidFill>
                  <a:srgbClr val="A66704"/>
                </a:solidFill>
              </a:rPr>
              <a:t>1. Khái quát về cảm ứng của sinh vật</a:t>
            </a:r>
            <a:endParaRPr lang="en-US" sz="4500" b="1" dirty="0">
              <a:solidFill>
                <a:srgbClr val="A66704"/>
              </a:solidFill>
            </a:endParaRPr>
          </a:p>
        </p:txBody>
      </p:sp>
      <p:sp>
        <p:nvSpPr>
          <p:cNvPr id="13" name="TextBox 12"/>
          <p:cNvSpPr txBox="1"/>
          <p:nvPr/>
        </p:nvSpPr>
        <p:spPr>
          <a:xfrm>
            <a:off x="762000" y="1483541"/>
            <a:ext cx="12359474" cy="738664"/>
          </a:xfrm>
          <a:prstGeom prst="rect">
            <a:avLst/>
          </a:prstGeom>
          <a:noFill/>
        </p:spPr>
        <p:txBody>
          <a:bodyPr wrap="none" rtlCol="0">
            <a:spAutoFit/>
          </a:bodyPr>
          <a:lstStyle/>
          <a:p>
            <a:pPr marL="571500" indent="-571500">
              <a:buFont typeface="Wingdings" panose="05000000000000000000" pitchFamily="2" charset="2"/>
              <a:buChar char="Ø"/>
            </a:pPr>
            <a:r>
              <a:rPr lang="vi-VN" sz="4200" b="1" dirty="0"/>
              <a:t>Tìm hiểu vai trò của cảm ứng đối với sinh vật</a:t>
            </a:r>
            <a:endParaRPr lang="en-US" sz="4200" b="1" dirty="0"/>
          </a:p>
        </p:txBody>
      </p:sp>
      <p:sp>
        <p:nvSpPr>
          <p:cNvPr id="2" name="Rectangle 1"/>
          <p:cNvSpPr/>
          <p:nvPr/>
        </p:nvSpPr>
        <p:spPr>
          <a:xfrm>
            <a:off x="783609" y="2222205"/>
            <a:ext cx="16343928" cy="1824923"/>
          </a:xfrm>
          <a:prstGeom prst="rect">
            <a:avLst/>
          </a:prstGeom>
        </p:spPr>
        <p:txBody>
          <a:bodyPr wrap="square">
            <a:spAutoFit/>
          </a:bodyPr>
          <a:lstStyle/>
          <a:p>
            <a:pPr algn="just">
              <a:lnSpc>
                <a:spcPct val="150000"/>
              </a:lnSpc>
            </a:pP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thảo</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luận</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theo</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cặp</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đôi</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sát</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32.3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hoàn</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thành</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bảng</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theo</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mẫu</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sau</a:t>
            </a:r>
            <a:r>
              <a:rPr lang="vi-VN" sz="40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000" b="1" dirty="0">
              <a:solidFill>
                <a:srgbClr val="FF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43759639"/>
              </p:ext>
            </p:extLst>
          </p:nvPr>
        </p:nvGraphicFramePr>
        <p:xfrm>
          <a:off x="914400" y="4305300"/>
          <a:ext cx="16078200" cy="5749481"/>
        </p:xfrm>
        <a:graphic>
          <a:graphicData uri="http://schemas.openxmlformats.org/drawingml/2006/table">
            <a:tbl>
              <a:tblPr firstRow="1" bandRow="1">
                <a:tableStyleId>{5940675A-B579-460E-94D1-54222C63F5DA}</a:tableStyleId>
              </a:tblPr>
              <a:tblGrid>
                <a:gridCol w="6234404">
                  <a:extLst>
                    <a:ext uri="{9D8B030D-6E8A-4147-A177-3AD203B41FA5}">
                      <a16:colId xmlns:a16="http://schemas.microsoft.com/office/drawing/2014/main" val="1635437667"/>
                    </a:ext>
                  </a:extLst>
                </a:gridCol>
                <a:gridCol w="5332056">
                  <a:extLst>
                    <a:ext uri="{9D8B030D-6E8A-4147-A177-3AD203B41FA5}">
                      <a16:colId xmlns:a16="http://schemas.microsoft.com/office/drawing/2014/main" val="2452009852"/>
                    </a:ext>
                  </a:extLst>
                </a:gridCol>
                <a:gridCol w="4511740">
                  <a:extLst>
                    <a:ext uri="{9D8B030D-6E8A-4147-A177-3AD203B41FA5}">
                      <a16:colId xmlns:a16="http://schemas.microsoft.com/office/drawing/2014/main" val="373862805"/>
                    </a:ext>
                  </a:extLst>
                </a:gridCol>
              </a:tblGrid>
              <a:tr h="1390650">
                <a:tc>
                  <a:txBody>
                    <a:bodyPr/>
                    <a:lstStyle/>
                    <a:p>
                      <a:pPr marL="0" marR="0" algn="ctr">
                        <a:lnSpc>
                          <a:spcPct val="150000"/>
                        </a:lnSpc>
                        <a:spcBef>
                          <a:spcPts val="300"/>
                        </a:spcBef>
                        <a:spcAft>
                          <a:spcPts val="300"/>
                        </a:spcAft>
                      </a:pP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Hiện</a:t>
                      </a: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tượng</a:t>
                      </a: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cảm</a:t>
                      </a: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ứng</a:t>
                      </a: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vi-VN"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300"/>
                        </a:spcBef>
                        <a:spcAft>
                          <a:spcPts val="300"/>
                        </a:spcAft>
                      </a:pP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ở </a:t>
                      </a: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thực</a:t>
                      </a: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vật</a:t>
                      </a:r>
                      <a:endParaRPr lang="en-US" sz="3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ctr">
                        <a:lnSpc>
                          <a:spcPct val="150000"/>
                        </a:lnSpc>
                        <a:spcBef>
                          <a:spcPts val="300"/>
                        </a:spcBef>
                        <a:spcAft>
                          <a:spcPts val="300"/>
                        </a:spcAft>
                      </a:pP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Tác</a:t>
                      </a: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gây</a:t>
                      </a: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ra</a:t>
                      </a:r>
                      <a:endParaRPr lang="en-US" sz="3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ctr">
                        <a:lnSpc>
                          <a:spcPct val="150000"/>
                        </a:lnSpc>
                        <a:spcBef>
                          <a:spcPts val="300"/>
                        </a:spcBef>
                        <a:spcAft>
                          <a:spcPts val="300"/>
                        </a:spcAft>
                      </a:pP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Ý </a:t>
                      </a: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nghĩa</a:t>
                      </a:r>
                      <a:endParaRPr lang="en-US" sz="3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3931272872"/>
                  </a:ext>
                </a:extLst>
              </a:tr>
              <a:tr h="1390650">
                <a:tc>
                  <a:txBody>
                    <a:bodyPr/>
                    <a:lstStyle/>
                    <a:p>
                      <a:pPr marL="0" marR="0" algn="just">
                        <a:lnSpc>
                          <a:spcPct val="150000"/>
                        </a:lnSpc>
                        <a:spcBef>
                          <a:spcPts val="300"/>
                        </a:spcBef>
                        <a:spcAft>
                          <a:spcPts val="300"/>
                        </a:spcAft>
                      </a:pP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Ngọn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cây</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mọc</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hướng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về</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nơi</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nguồn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ánh</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sáng</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1F5E7"/>
                    </a:solidFill>
                  </a:tcPr>
                </a:tc>
                <a:tc>
                  <a:txBody>
                    <a:bodyPr/>
                    <a:lstStyle/>
                    <a:p>
                      <a:pPr marL="0" marR="0" algn="ctr">
                        <a:lnSpc>
                          <a:spcPct val="150000"/>
                        </a:lnSpc>
                        <a:spcBef>
                          <a:spcPts val="300"/>
                        </a:spcBef>
                        <a:spcAft>
                          <a:spcPts val="300"/>
                        </a:spcAft>
                      </a:pP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300"/>
                        </a:spcBef>
                        <a:spcAft>
                          <a:spcPts val="300"/>
                        </a:spcAft>
                      </a:pPr>
                      <a:r>
                        <a:rPr lang="fr-FR" sz="28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1755788"/>
                  </a:ext>
                </a:extLst>
              </a:tr>
              <a:tr h="1390650">
                <a:tc>
                  <a:txBody>
                    <a:bodyPr/>
                    <a:lstStyle/>
                    <a:p>
                      <a:pPr marL="0" marR="0" algn="just">
                        <a:lnSpc>
                          <a:spcPct val="150000"/>
                        </a:lnSpc>
                        <a:spcBef>
                          <a:spcPts val="300"/>
                        </a:spcBef>
                        <a:spcAft>
                          <a:spcPts val="300"/>
                        </a:spcAft>
                      </a:pP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Rễ</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cây</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hướng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đất</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dương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chồi</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hướng</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đất</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âm</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1F5E7"/>
                    </a:solidFill>
                  </a:tcPr>
                </a:tc>
                <a:tc>
                  <a:txBody>
                    <a:bodyPr/>
                    <a:lstStyle/>
                    <a:p>
                      <a:pPr marL="0" marR="0" algn="ctr">
                        <a:lnSpc>
                          <a:spcPct val="150000"/>
                        </a:lnSpc>
                        <a:spcBef>
                          <a:spcPts val="300"/>
                        </a:spcBef>
                        <a:spcAft>
                          <a:spcPts val="300"/>
                        </a:spcAft>
                      </a:pP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300"/>
                        </a:spcBef>
                        <a:spcAft>
                          <a:spcPts val="300"/>
                        </a:spcAft>
                      </a:pP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58029183"/>
                  </a:ext>
                </a:extLst>
              </a:tr>
              <a:tr h="1390650">
                <a:tc>
                  <a:txBody>
                    <a:bodyPr/>
                    <a:lstStyle/>
                    <a:p>
                      <a:pPr marL="0" marR="0" algn="just">
                        <a:lnSpc>
                          <a:spcPct val="150000"/>
                        </a:lnSpc>
                        <a:spcBef>
                          <a:spcPts val="300"/>
                        </a:spcBef>
                        <a:spcAft>
                          <a:spcPts val="300"/>
                        </a:spcAft>
                      </a:pP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Tua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cuốn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thân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cây</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leo</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cuốn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thể</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giàn</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cọc</a:t>
                      </a: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1F5E7"/>
                    </a:solidFill>
                  </a:tcPr>
                </a:tc>
                <a:tc>
                  <a:txBody>
                    <a:bodyPr/>
                    <a:lstStyle/>
                    <a:p>
                      <a:pPr marL="0" marR="0" algn="ctr">
                        <a:lnSpc>
                          <a:spcPct val="150000"/>
                        </a:lnSpc>
                        <a:spcBef>
                          <a:spcPts val="300"/>
                        </a:spcBef>
                        <a:spcAft>
                          <a:spcPts val="300"/>
                        </a:spcAft>
                      </a:pPr>
                      <a:r>
                        <a:rPr lang="fr-FR" sz="28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300"/>
                        </a:spcBef>
                        <a:spcAft>
                          <a:spcPts val="300"/>
                        </a:spcAft>
                      </a:pPr>
                      <a:r>
                        <a:rPr lang="fr-FR"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97248939"/>
                  </a:ext>
                </a:extLst>
              </a:tr>
            </a:tbl>
          </a:graphicData>
        </a:graphic>
      </p:graphicFrame>
    </p:spTree>
    <p:extLst>
      <p:ext uri="{BB962C8B-B14F-4D97-AF65-F5344CB8AC3E}">
        <p14:creationId xmlns:p14="http://schemas.microsoft.com/office/powerpoint/2010/main" val="10018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228600" y="342900"/>
            <a:ext cx="10350493" cy="1038746"/>
          </a:xfrm>
          <a:prstGeom prst="rect">
            <a:avLst/>
          </a:prstGeom>
        </p:spPr>
        <p:txBody>
          <a:bodyPr wrap="square" lIns="0" tIns="0" rIns="0" bIns="0" rtlCol="0" anchor="t">
            <a:spAutoFit/>
          </a:bodyPr>
          <a:lstStyle/>
          <a:p>
            <a:pPr algn="ctr">
              <a:lnSpc>
                <a:spcPct val="150000"/>
              </a:lnSpc>
            </a:pPr>
            <a:r>
              <a:rPr lang="vi-VN" sz="4500" b="1" dirty="0">
                <a:solidFill>
                  <a:srgbClr val="A66704"/>
                </a:solidFill>
              </a:rPr>
              <a:t>1. Khái quát về cảm ứng của sinh vật</a:t>
            </a:r>
            <a:endParaRPr lang="en-US" sz="4500" b="1" dirty="0">
              <a:solidFill>
                <a:srgbClr val="A66704"/>
              </a:solidFill>
            </a:endParaRPr>
          </a:p>
        </p:txBody>
      </p:sp>
      <p:sp>
        <p:nvSpPr>
          <p:cNvPr id="13" name="TextBox 12"/>
          <p:cNvSpPr txBox="1"/>
          <p:nvPr/>
        </p:nvSpPr>
        <p:spPr>
          <a:xfrm>
            <a:off x="762000" y="1483541"/>
            <a:ext cx="12359474" cy="738664"/>
          </a:xfrm>
          <a:prstGeom prst="rect">
            <a:avLst/>
          </a:prstGeom>
          <a:noFill/>
        </p:spPr>
        <p:txBody>
          <a:bodyPr wrap="none" rtlCol="0">
            <a:spAutoFit/>
          </a:bodyPr>
          <a:lstStyle/>
          <a:p>
            <a:pPr marL="571500" indent="-571500">
              <a:buFont typeface="Wingdings" panose="05000000000000000000" pitchFamily="2" charset="2"/>
              <a:buChar char="Ø"/>
            </a:pPr>
            <a:r>
              <a:rPr lang="vi-VN" sz="4200" b="1" dirty="0"/>
              <a:t>Tìm hiểu vai trò của cảm ứng đối với sinh vật</a:t>
            </a:r>
            <a:endParaRPr lang="en-US" sz="4200" b="1" dirty="0"/>
          </a:p>
        </p:txBody>
      </p:sp>
      <p:graphicFrame>
        <p:nvGraphicFramePr>
          <p:cNvPr id="3" name="Table 2"/>
          <p:cNvGraphicFramePr>
            <a:graphicFrameLocks noGrp="1"/>
          </p:cNvGraphicFramePr>
          <p:nvPr>
            <p:extLst>
              <p:ext uri="{D42A27DB-BD31-4B8C-83A1-F6EECF244321}">
                <p14:modId xmlns:p14="http://schemas.microsoft.com/office/powerpoint/2010/main" val="1676294845"/>
              </p:ext>
            </p:extLst>
          </p:nvPr>
        </p:nvGraphicFramePr>
        <p:xfrm>
          <a:off x="1143000" y="2552700"/>
          <a:ext cx="16078200" cy="7082981"/>
        </p:xfrm>
        <a:graphic>
          <a:graphicData uri="http://schemas.openxmlformats.org/drawingml/2006/table">
            <a:tbl>
              <a:tblPr firstRow="1" bandRow="1">
                <a:tableStyleId>{5940675A-B579-460E-94D1-54222C63F5DA}</a:tableStyleId>
              </a:tblPr>
              <a:tblGrid>
                <a:gridCol w="6234404">
                  <a:extLst>
                    <a:ext uri="{9D8B030D-6E8A-4147-A177-3AD203B41FA5}">
                      <a16:colId xmlns:a16="http://schemas.microsoft.com/office/drawing/2014/main" val="1635437667"/>
                    </a:ext>
                  </a:extLst>
                </a:gridCol>
                <a:gridCol w="3747796">
                  <a:extLst>
                    <a:ext uri="{9D8B030D-6E8A-4147-A177-3AD203B41FA5}">
                      <a16:colId xmlns:a16="http://schemas.microsoft.com/office/drawing/2014/main" val="2452009852"/>
                    </a:ext>
                  </a:extLst>
                </a:gridCol>
                <a:gridCol w="6096000">
                  <a:extLst>
                    <a:ext uri="{9D8B030D-6E8A-4147-A177-3AD203B41FA5}">
                      <a16:colId xmlns:a16="http://schemas.microsoft.com/office/drawing/2014/main" val="373862805"/>
                    </a:ext>
                  </a:extLst>
                </a:gridCol>
              </a:tblGrid>
              <a:tr h="1390650">
                <a:tc>
                  <a:txBody>
                    <a:bodyPr/>
                    <a:lstStyle/>
                    <a:p>
                      <a:pPr marL="0" marR="0" algn="ctr">
                        <a:lnSpc>
                          <a:spcPct val="150000"/>
                        </a:lnSpc>
                        <a:spcBef>
                          <a:spcPts val="300"/>
                        </a:spcBef>
                        <a:spcAft>
                          <a:spcPts val="300"/>
                        </a:spcAft>
                      </a:pP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Hiện</a:t>
                      </a: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tượng</a:t>
                      </a: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cảm</a:t>
                      </a: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ứng</a:t>
                      </a: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vi-VN"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300"/>
                        </a:spcBef>
                        <a:spcAft>
                          <a:spcPts val="300"/>
                        </a:spcAft>
                      </a:pP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ở </a:t>
                      </a: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thực</a:t>
                      </a: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vật</a:t>
                      </a:r>
                      <a:endParaRPr lang="en-US" sz="3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ctr">
                        <a:lnSpc>
                          <a:spcPct val="150000"/>
                        </a:lnSpc>
                        <a:spcBef>
                          <a:spcPts val="300"/>
                        </a:spcBef>
                        <a:spcAft>
                          <a:spcPts val="300"/>
                        </a:spcAft>
                      </a:pP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Tác</a:t>
                      </a: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gây</a:t>
                      </a: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ra</a:t>
                      </a:r>
                      <a:endParaRPr lang="en-US" sz="3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ctr">
                        <a:lnSpc>
                          <a:spcPct val="150000"/>
                        </a:lnSpc>
                        <a:spcBef>
                          <a:spcPts val="300"/>
                        </a:spcBef>
                        <a:spcAft>
                          <a:spcPts val="300"/>
                        </a:spcAft>
                      </a:pPr>
                      <a:r>
                        <a:rPr lang="fr-FR" sz="3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Ý </a:t>
                      </a:r>
                      <a:r>
                        <a:rPr lang="fr-FR" sz="35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nghĩa</a:t>
                      </a:r>
                      <a:endParaRPr lang="en-US" sz="3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3931272872"/>
                  </a:ext>
                </a:extLst>
              </a:tr>
              <a:tr h="1390650">
                <a:tc>
                  <a:txBody>
                    <a:bodyPr/>
                    <a:lstStyle/>
                    <a:p>
                      <a:pPr marL="0" marR="0" algn="just">
                        <a:lnSpc>
                          <a:spcPct val="150000"/>
                        </a:lnSpc>
                        <a:spcBef>
                          <a:spcPts val="300"/>
                        </a:spcBef>
                        <a:spcAft>
                          <a:spcPts val="300"/>
                        </a:spcAft>
                      </a:pP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Ngọn</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cây</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mọc</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hướng</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về</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nơi</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nguồn</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ánh</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sáng</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1F5E7"/>
                    </a:solidFill>
                  </a:tcPr>
                </a:tc>
                <a:tc>
                  <a:txBody>
                    <a:bodyPr/>
                    <a:lstStyle/>
                    <a:p>
                      <a:endParaRPr lang="en-US" dirty="0"/>
                    </a:p>
                  </a:txBody>
                  <a:tcPr marL="68580" marR="68580" marT="0" marB="0" anchor="ctr"/>
                </a:tc>
                <a:tc>
                  <a:txBody>
                    <a:bodyPr/>
                    <a:lstStyle/>
                    <a:p>
                      <a:endParaRPr lang="en-US"/>
                    </a:p>
                  </a:txBody>
                  <a:tcPr marL="68580" marR="68580" marT="0" marB="0" anchor="ctr"/>
                </a:tc>
                <a:extLst>
                  <a:ext uri="{0D108BD9-81ED-4DB2-BD59-A6C34878D82A}">
                    <a16:rowId xmlns:a16="http://schemas.microsoft.com/office/drawing/2014/main" val="311755788"/>
                  </a:ext>
                </a:extLst>
              </a:tr>
              <a:tr h="1390650">
                <a:tc>
                  <a:txBody>
                    <a:bodyPr/>
                    <a:lstStyle/>
                    <a:p>
                      <a:pPr marL="0" marR="0" algn="just">
                        <a:lnSpc>
                          <a:spcPct val="150000"/>
                        </a:lnSpc>
                        <a:spcBef>
                          <a:spcPts val="300"/>
                        </a:spcBef>
                        <a:spcAft>
                          <a:spcPts val="300"/>
                        </a:spcAft>
                      </a:pP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Rễ</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cây</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hướng</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đất</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dương</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chồi</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hướng</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đất</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âm</a:t>
                      </a:r>
                      <a:endParaRPr lang="vi-VN"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1F5E7"/>
                    </a:solidFill>
                  </a:tcPr>
                </a:tc>
                <a:tc>
                  <a:txBody>
                    <a:bodyPr/>
                    <a:lstStyle/>
                    <a:p>
                      <a:endParaRPr lang="vi-VN" dirty="0"/>
                    </a:p>
                    <a:p>
                      <a:endParaRPr lang="vi-VN" dirty="0"/>
                    </a:p>
                    <a:p>
                      <a:endParaRPr lang="vi-VN" dirty="0"/>
                    </a:p>
                    <a:p>
                      <a:endParaRPr lang="vi-VN" dirty="0"/>
                    </a:p>
                    <a:p>
                      <a:endParaRPr lang="vi-VN" dirty="0"/>
                    </a:p>
                    <a:p>
                      <a:endParaRPr lang="vi-VN" dirty="0"/>
                    </a:p>
                    <a:p>
                      <a:endParaRPr lang="vi-VN" dirty="0"/>
                    </a:p>
                    <a:p>
                      <a:endParaRPr lang="en-US" dirty="0"/>
                    </a:p>
                  </a:txBody>
                  <a:tcPr marL="68580" marR="68580" marT="0" marB="0" anchor="ctr"/>
                </a:tc>
                <a:tc>
                  <a:txBody>
                    <a:bodyPr/>
                    <a:lstStyle/>
                    <a:p>
                      <a:endParaRPr lang="en-US"/>
                    </a:p>
                  </a:txBody>
                  <a:tcPr marL="68580" marR="68580" marT="0" marB="0" anchor="ctr"/>
                </a:tc>
                <a:extLst>
                  <a:ext uri="{0D108BD9-81ED-4DB2-BD59-A6C34878D82A}">
                    <a16:rowId xmlns:a16="http://schemas.microsoft.com/office/drawing/2014/main" val="3458029183"/>
                  </a:ext>
                </a:extLst>
              </a:tr>
              <a:tr h="1390650">
                <a:tc>
                  <a:txBody>
                    <a:bodyPr/>
                    <a:lstStyle/>
                    <a:p>
                      <a:pPr marL="0" marR="0" algn="just">
                        <a:lnSpc>
                          <a:spcPct val="150000"/>
                        </a:lnSpc>
                        <a:spcBef>
                          <a:spcPts val="300"/>
                        </a:spcBef>
                        <a:spcAft>
                          <a:spcPts val="300"/>
                        </a:spcAft>
                      </a:pP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Tua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cuốn</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thân</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cây</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leo</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cuốn</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giá</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thể</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giàn</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cọc</a:t>
                      </a:r>
                      <a:r>
                        <a:rPr lang="fr-FR"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1F5E7"/>
                    </a:solidFill>
                  </a:tcPr>
                </a:tc>
                <a:tc>
                  <a:txBody>
                    <a:bodyPr/>
                    <a:lstStyle/>
                    <a:p>
                      <a:endParaRPr lang="vi-VN" dirty="0"/>
                    </a:p>
                    <a:p>
                      <a:endParaRPr lang="vi-VN" dirty="0"/>
                    </a:p>
                    <a:p>
                      <a:endParaRPr lang="vi-VN" dirty="0"/>
                    </a:p>
                    <a:p>
                      <a:endParaRPr lang="vi-VN" dirty="0"/>
                    </a:p>
                    <a:p>
                      <a:endParaRPr lang="vi-VN" dirty="0"/>
                    </a:p>
                    <a:p>
                      <a:endParaRPr lang="vi-VN" dirty="0"/>
                    </a:p>
                    <a:p>
                      <a:endParaRPr lang="en-US" dirty="0"/>
                    </a:p>
                  </a:txBody>
                  <a:tcPr marL="68580" marR="68580" marT="0" marB="0" anchor="ctr"/>
                </a:tc>
                <a:tc>
                  <a:txBody>
                    <a:bodyPr/>
                    <a:lstStyle/>
                    <a:p>
                      <a:endParaRPr lang="en-US" dirty="0"/>
                    </a:p>
                  </a:txBody>
                  <a:tcPr marL="68580" marR="68580" marT="0" marB="0" anchor="ctr"/>
                </a:tc>
                <a:extLst>
                  <a:ext uri="{0D108BD9-81ED-4DB2-BD59-A6C34878D82A}">
                    <a16:rowId xmlns:a16="http://schemas.microsoft.com/office/drawing/2014/main" val="2297248939"/>
                  </a:ext>
                </a:extLst>
              </a:tr>
            </a:tbl>
          </a:graphicData>
        </a:graphic>
      </p:graphicFrame>
      <p:sp>
        <p:nvSpPr>
          <p:cNvPr id="4" name="Rectangle 3"/>
          <p:cNvSpPr/>
          <p:nvPr/>
        </p:nvSpPr>
        <p:spPr>
          <a:xfrm>
            <a:off x="8381252" y="4541156"/>
            <a:ext cx="1915909" cy="584775"/>
          </a:xfrm>
          <a:prstGeom prst="rect">
            <a:avLst/>
          </a:prstGeom>
        </p:spPr>
        <p:txBody>
          <a:bodyPr wrap="none">
            <a:spAutoFit/>
          </a:bodyPr>
          <a:lstStyle/>
          <a:p>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Ánh</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sáng</a:t>
            </a:r>
            <a:endParaRPr lang="en-US" sz="3200" dirty="0">
              <a:latin typeface="Arial" panose="020B0604020202020204" pitchFamily="34" charset="0"/>
              <a:cs typeface="Arial" panose="020B0604020202020204" pitchFamily="34" charset="0"/>
            </a:endParaRPr>
          </a:p>
        </p:txBody>
      </p:sp>
      <p:sp>
        <p:nvSpPr>
          <p:cNvPr id="7" name="Rectangle 6"/>
          <p:cNvSpPr/>
          <p:nvPr/>
        </p:nvSpPr>
        <p:spPr>
          <a:xfrm>
            <a:off x="7562517" y="5828010"/>
            <a:ext cx="3553378" cy="1478418"/>
          </a:xfrm>
          <a:prstGeom prst="rect">
            <a:avLst/>
          </a:prstGeom>
        </p:spPr>
        <p:txBody>
          <a:bodyPr wrap="square">
            <a:spAutoFit/>
          </a:bodyPr>
          <a:lstStyle/>
          <a:p>
            <a:pPr algn="just">
              <a:lnSpc>
                <a:spcPct val="150000"/>
              </a:lnSpc>
            </a:pPr>
            <a:r>
              <a:rPr lang="vi-VN" sz="3200" dirty="0">
                <a:solidFill>
                  <a:srgbClr val="000000"/>
                </a:solidFill>
                <a:ea typeface="Calibri" panose="020F0502020204030204" pitchFamily="34" charset="0"/>
                <a:cs typeface="Arial" panose="020B0604020202020204" pitchFamily="34" charset="0"/>
              </a:rPr>
              <a:t>Đất, ánh sáng, nguồn nước</a:t>
            </a:r>
            <a:endParaRPr lang="en-US" sz="3200" dirty="0">
              <a:latin typeface="Arial" panose="020B0604020202020204" pitchFamily="34" charset="0"/>
              <a:cs typeface="Arial" panose="020B0604020202020204" pitchFamily="34" charset="0"/>
            </a:endParaRPr>
          </a:p>
        </p:txBody>
      </p:sp>
      <p:sp>
        <p:nvSpPr>
          <p:cNvPr id="8" name="Rectangle 7"/>
          <p:cNvSpPr/>
          <p:nvPr/>
        </p:nvSpPr>
        <p:spPr>
          <a:xfrm>
            <a:off x="8224145" y="8267700"/>
            <a:ext cx="1915909" cy="584775"/>
          </a:xfrm>
          <a:prstGeom prst="rect">
            <a:avLst/>
          </a:prstGeom>
        </p:spPr>
        <p:txBody>
          <a:bodyPr wrap="none">
            <a:spAutoFit/>
          </a:bodyPr>
          <a:lstStyle/>
          <a:p>
            <a:r>
              <a:rPr lang="vi-VN" sz="3200" dirty="0">
                <a:solidFill>
                  <a:srgbClr val="000000"/>
                </a:solidFill>
                <a:ea typeface="Calibri" panose="020F0502020204030204" pitchFamily="34" charset="0"/>
                <a:cs typeface="Arial" panose="020B0604020202020204" pitchFamily="34" charset="0"/>
              </a:rPr>
              <a:t>Ánh sáng</a:t>
            </a:r>
            <a:endParaRPr lang="en-US" sz="3200" dirty="0">
              <a:latin typeface="Arial" panose="020B0604020202020204" pitchFamily="34" charset="0"/>
              <a:cs typeface="Arial" panose="020B0604020202020204" pitchFamily="34" charset="0"/>
            </a:endParaRPr>
          </a:p>
        </p:txBody>
      </p:sp>
      <p:sp>
        <p:nvSpPr>
          <p:cNvPr id="9" name="Rectangle 8"/>
          <p:cNvSpPr/>
          <p:nvPr/>
        </p:nvSpPr>
        <p:spPr>
          <a:xfrm>
            <a:off x="11247668" y="4048713"/>
            <a:ext cx="5800504" cy="1569660"/>
          </a:xfrm>
          <a:prstGeom prst="rect">
            <a:avLst/>
          </a:prstGeom>
        </p:spPr>
        <p:txBody>
          <a:bodyPr wrap="square">
            <a:spAutoFit/>
          </a:bodyPr>
          <a:lstStyle/>
          <a:p>
            <a:pPr algn="just">
              <a:lnSpc>
                <a:spcPct val="150000"/>
              </a:lnSpc>
            </a:pP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Thuận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lợi</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quá</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quang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10" name="Rectangle 9"/>
          <p:cNvSpPr/>
          <p:nvPr/>
        </p:nvSpPr>
        <p:spPr>
          <a:xfrm>
            <a:off x="11234019" y="5413057"/>
            <a:ext cx="5711951" cy="2308324"/>
          </a:xfrm>
          <a:prstGeom prst="rect">
            <a:avLst/>
          </a:prstGeom>
        </p:spPr>
        <p:txBody>
          <a:bodyPr wrap="square">
            <a:spAutoFit/>
          </a:bodyPr>
          <a:lstStyle/>
          <a:p>
            <a:pPr algn="just">
              <a:lnSpc>
                <a:spcPct val="150000"/>
              </a:lnSpc>
            </a:pPr>
            <a:r>
              <a:rPr lang="vi-VN" sz="3200" dirty="0">
                <a:solidFill>
                  <a:srgbClr val="000000"/>
                </a:solidFill>
                <a:ea typeface="Calibri" panose="020F0502020204030204" pitchFamily="34" charset="0"/>
                <a:cs typeface="Arial" panose="020B0604020202020204" pitchFamily="34" charset="0"/>
              </a:rPr>
              <a:t>Rễ cây hút nước, chất dinh dưỡng cần thiết cho sự sống của tế bào</a:t>
            </a:r>
            <a:endParaRPr lang="en-US" sz="3200" dirty="0">
              <a:latin typeface="Arial" panose="020B0604020202020204" pitchFamily="34" charset="0"/>
              <a:cs typeface="Arial" panose="020B0604020202020204" pitchFamily="34" charset="0"/>
            </a:endParaRPr>
          </a:p>
        </p:txBody>
      </p:sp>
      <p:sp>
        <p:nvSpPr>
          <p:cNvPr id="12" name="Rectangle 11"/>
          <p:cNvSpPr/>
          <p:nvPr/>
        </p:nvSpPr>
        <p:spPr>
          <a:xfrm>
            <a:off x="11234018" y="7652297"/>
            <a:ext cx="5711951" cy="2217082"/>
          </a:xfrm>
          <a:prstGeom prst="rect">
            <a:avLst/>
          </a:prstGeom>
        </p:spPr>
        <p:txBody>
          <a:bodyPr wrap="square">
            <a:spAutoFit/>
          </a:bodyPr>
          <a:lstStyle/>
          <a:p>
            <a:pPr algn="just">
              <a:lnSpc>
                <a:spcPct val="150000"/>
              </a:lnSpc>
            </a:pPr>
            <a:r>
              <a:rPr lang="vi-VN" sz="3200" dirty="0">
                <a:solidFill>
                  <a:srgbClr val="000000"/>
                </a:solidFill>
                <a:ea typeface="Calibri" panose="020F0502020204030204" pitchFamily="34" charset="0"/>
                <a:cs typeface="Arial" panose="020B0604020202020204" pitchFamily="34" charset="0"/>
              </a:rPr>
              <a:t>Rễ cây cố định, nhánh bám vững, cây vươn dài hơn, cho hoa kết trái.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242886" y="14287"/>
            <a:ext cx="10350493" cy="926920"/>
          </a:xfrm>
          <a:prstGeom prst="rect">
            <a:avLst/>
          </a:prstGeom>
        </p:spPr>
        <p:txBody>
          <a:bodyPr wrap="square" lIns="0" tIns="0" rIns="0" bIns="0" rtlCol="0" anchor="t">
            <a:spAutoFit/>
          </a:bodyPr>
          <a:lstStyle/>
          <a:p>
            <a:pPr>
              <a:lnSpc>
                <a:spcPct val="150000"/>
              </a:lnSpc>
            </a:pPr>
            <a:r>
              <a:rPr lang="vi-VN" sz="4500" b="1" dirty="0">
                <a:solidFill>
                  <a:srgbClr val="A66704"/>
                </a:solidFill>
              </a:rPr>
              <a:t>2. Cảm ứng ở thực vật</a:t>
            </a:r>
            <a:endParaRPr lang="en-US" sz="4500" b="1" dirty="0">
              <a:solidFill>
                <a:srgbClr val="A66704"/>
              </a:solidFill>
            </a:endParaRPr>
          </a:p>
        </p:txBody>
      </p:sp>
      <p:sp>
        <p:nvSpPr>
          <p:cNvPr id="13" name="TextBox 12"/>
          <p:cNvSpPr txBox="1"/>
          <p:nvPr/>
        </p:nvSpPr>
        <p:spPr>
          <a:xfrm>
            <a:off x="776286" y="1154928"/>
            <a:ext cx="172974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b="1" dirty="0"/>
              <a:t>Tìm hiểu các thí nghiệm chứng minh tính hướng sáng của thực vật</a:t>
            </a:r>
            <a:endParaRPr lang="en-US" sz="4000" b="1" dirty="0"/>
          </a:p>
        </p:txBody>
      </p:sp>
      <p:sp>
        <p:nvSpPr>
          <p:cNvPr id="2" name="Rectangle 1"/>
          <p:cNvSpPr/>
          <p:nvPr/>
        </p:nvSpPr>
        <p:spPr>
          <a:xfrm>
            <a:off x="776286" y="2075966"/>
            <a:ext cx="3316934" cy="707886"/>
          </a:xfrm>
          <a:prstGeom prst="rect">
            <a:avLst/>
          </a:prstGeom>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vi-VN" sz="4000" b="1" dirty="0">
                <a:solidFill>
                  <a:srgbClr val="FF0000"/>
                </a:solidFill>
                <a:latin typeface="Arial" panose="020B0604020202020204" pitchFamily="34" charset="0"/>
                <a:ea typeface="Calibri" panose="020F0502020204030204" pitchFamily="34" charset="0"/>
                <a:cs typeface="Arial" panose="020B0604020202020204" pitchFamily="34" charset="0"/>
              </a:rPr>
              <a:t>chuẩn bị:</a:t>
            </a:r>
            <a:endParaRPr lang="en-US" sz="4000" b="1" dirty="0">
              <a:solidFill>
                <a:srgbClr val="FF0000"/>
              </a:solidFill>
              <a:latin typeface="Arial" panose="020B0604020202020204" pitchFamily="34" charset="0"/>
              <a:cs typeface="Arial" panose="020B0604020202020204" pitchFamily="34" charset="0"/>
            </a:endParaRPr>
          </a:p>
        </p:txBody>
      </p:sp>
      <p:sp>
        <p:nvSpPr>
          <p:cNvPr id="20" name="Rectangle 19"/>
          <p:cNvSpPr/>
          <p:nvPr/>
        </p:nvSpPr>
        <p:spPr>
          <a:xfrm>
            <a:off x="1295400" y="2997004"/>
            <a:ext cx="16078200" cy="3939540"/>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cụ</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cốc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trồng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hộp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bìa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các-tông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đục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lỗ</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nắp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mở</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sát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Hóa</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Mẫu</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Hạt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đỗ</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ngô</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lạc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nảy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mầm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đất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ẩm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24128"/>
          <a:stretch/>
        </p:blipFill>
        <p:spPr>
          <a:xfrm flipH="1">
            <a:off x="12344400" y="4610101"/>
            <a:ext cx="5929952" cy="5676900"/>
          </a:xfrm>
          <a:prstGeom prst="rect">
            <a:avLst/>
          </a:prstGeom>
        </p:spPr>
      </p:pic>
    </p:spTree>
    <p:extLst>
      <p:ext uri="{BB962C8B-B14F-4D97-AF65-F5344CB8AC3E}">
        <p14:creationId xmlns:p14="http://schemas.microsoft.com/office/powerpoint/2010/main" val="262641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242886" y="14287"/>
            <a:ext cx="10350493" cy="926920"/>
          </a:xfrm>
          <a:prstGeom prst="rect">
            <a:avLst/>
          </a:prstGeom>
        </p:spPr>
        <p:txBody>
          <a:bodyPr wrap="square" lIns="0" tIns="0" rIns="0" bIns="0" rtlCol="0" anchor="t">
            <a:spAutoFit/>
          </a:bodyPr>
          <a:lstStyle/>
          <a:p>
            <a:pPr>
              <a:lnSpc>
                <a:spcPct val="150000"/>
              </a:lnSpc>
            </a:pPr>
            <a:r>
              <a:rPr lang="vi-VN" sz="4500" b="1" dirty="0">
                <a:solidFill>
                  <a:srgbClr val="A66704"/>
                </a:solidFill>
              </a:rPr>
              <a:t>2. Cảm ứng ở thực vật</a:t>
            </a:r>
            <a:endParaRPr lang="en-US" sz="4500" b="1" dirty="0">
              <a:solidFill>
                <a:srgbClr val="A66704"/>
              </a:solidFill>
            </a:endParaRPr>
          </a:p>
        </p:txBody>
      </p:sp>
      <p:sp>
        <p:nvSpPr>
          <p:cNvPr id="13" name="TextBox 12"/>
          <p:cNvSpPr txBox="1"/>
          <p:nvPr/>
        </p:nvSpPr>
        <p:spPr>
          <a:xfrm>
            <a:off x="776286" y="1154928"/>
            <a:ext cx="172974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b="1" dirty="0"/>
              <a:t>Tìm hiểu các thí nghiệm chứng minh tính hướng sáng của thực vật</a:t>
            </a:r>
            <a:endParaRPr lang="en-US" sz="4000" b="1" dirty="0"/>
          </a:p>
        </p:txBody>
      </p:sp>
      <p:sp>
        <p:nvSpPr>
          <p:cNvPr id="2" name="Rectangle 1"/>
          <p:cNvSpPr/>
          <p:nvPr/>
        </p:nvSpPr>
        <p:spPr>
          <a:xfrm>
            <a:off x="776286" y="2075966"/>
            <a:ext cx="15396138" cy="707886"/>
          </a:xfrm>
          <a:prstGeom prst="rect">
            <a:avLst/>
          </a:prstGeom>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tiến</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hành</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thí</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nghiệm</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theo</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các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bước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SGK tr.147</a:t>
            </a:r>
            <a:r>
              <a:rPr lang="vi-VN" sz="4000" b="1" dirty="0">
                <a:solidFill>
                  <a:srgbClr val="FF0000"/>
                </a:solidFill>
                <a:latin typeface="Arial" panose="020B0604020202020204" pitchFamily="34" charset="0"/>
                <a:ea typeface="Calibri" panose="020F0502020204030204" pitchFamily="34" charset="0"/>
                <a:cs typeface="Arial" panose="020B0604020202020204" pitchFamily="34" charset="0"/>
              </a:rPr>
              <a:t> theo nhóm:</a:t>
            </a:r>
            <a:endParaRPr lang="en-US" sz="40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216669" y="3138487"/>
            <a:ext cx="10416634" cy="707886"/>
          </a:xfrm>
          <a:prstGeom prst="rect">
            <a:avLst/>
          </a:prstGeom>
        </p:spPr>
        <p:txBody>
          <a:bodyPr wrap="none">
            <a:spAutoFit/>
          </a:bodyPr>
          <a:lstStyle/>
          <a:p>
            <a:pPr algn="just">
              <a:spcBef>
                <a:spcPts val="300"/>
              </a:spcBef>
              <a:spcAft>
                <a:spcPts val="300"/>
              </a:spcAft>
            </a:pP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Thí</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nghiệm</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1: </a:t>
            </a:r>
            <a:r>
              <a:rPr lang="fr-FR" sz="40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Chứng</a:t>
            </a:r>
            <a:r>
              <a:rPr lang="fr-FR"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minh</a:t>
            </a:r>
            <a:r>
              <a:rPr lang="fr-FR"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tính</a:t>
            </a:r>
            <a:r>
              <a:rPr lang="fr-FR"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hướng</a:t>
            </a:r>
            <a:r>
              <a:rPr lang="fr-FR"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sáng</a:t>
            </a:r>
            <a:endParaRPr lang="en-US"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14" name="Picture 13"/>
          <p:cNvPicPr/>
          <p:nvPr/>
        </p:nvPicPr>
        <p:blipFill>
          <a:blip r:embed="rId2">
            <a:extLst>
              <a:ext uri="{28A0092B-C50C-407E-A947-70E740481C1C}">
                <a14:useLocalDpi xmlns:a14="http://schemas.microsoft.com/office/drawing/2010/main" val="0"/>
              </a:ext>
            </a:extLst>
          </a:blip>
          <a:stretch>
            <a:fillRect/>
          </a:stretch>
        </p:blipFill>
        <p:spPr>
          <a:xfrm>
            <a:off x="1676400" y="4234346"/>
            <a:ext cx="5715000" cy="2971800"/>
          </a:xfrm>
          <a:prstGeom prst="rect">
            <a:avLst/>
          </a:prstGeom>
        </p:spPr>
      </p:pic>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10972800" y="4201008"/>
            <a:ext cx="5715000" cy="2971800"/>
          </a:xfrm>
          <a:prstGeom prst="rect">
            <a:avLst/>
          </a:prstGeom>
        </p:spPr>
      </p:pic>
      <p:sp>
        <p:nvSpPr>
          <p:cNvPr id="6" name="Rectangle 5"/>
          <p:cNvSpPr/>
          <p:nvPr/>
        </p:nvSpPr>
        <p:spPr>
          <a:xfrm>
            <a:off x="533400" y="7429500"/>
            <a:ext cx="8097160" cy="1708160"/>
          </a:xfrm>
          <a:prstGeom prst="rect">
            <a:avLst/>
          </a:prstGeom>
          <a:solidFill>
            <a:schemeClr val="accent2">
              <a:lumMod val="20000"/>
              <a:lumOff val="80000"/>
            </a:schemeClr>
          </a:solidFill>
        </p:spPr>
        <p:txBody>
          <a:bodyPr wrap="square">
            <a:spAutoFit/>
          </a:bodyPr>
          <a:lstStyle/>
          <a:p>
            <a:pPr algn="just">
              <a:lnSpc>
                <a:spcPct val="150000"/>
              </a:lnSpc>
            </a:pPr>
            <a:r>
              <a:rPr lang="nl-NL" sz="3500" b="1" dirty="0">
                <a:solidFill>
                  <a:srgbClr val="000000"/>
                </a:solidFill>
                <a:latin typeface="Arial" panose="020B0604020202020204" pitchFamily="34" charset="0"/>
                <a:ea typeface="Calibri" panose="020F0502020204030204" pitchFamily="34" charset="0"/>
                <a:cs typeface="Arial" panose="020B0604020202020204" pitchFamily="34" charset="0"/>
              </a:rPr>
              <a:t>Bước 1: </a:t>
            </a:r>
            <a:r>
              <a:rPr lang="nl-NL" sz="3500" dirty="0">
                <a:solidFill>
                  <a:srgbClr val="000000"/>
                </a:solidFill>
                <a:latin typeface="Arial" panose="020B0604020202020204" pitchFamily="34" charset="0"/>
                <a:ea typeface="Calibri" panose="020F0502020204030204" pitchFamily="34" charset="0"/>
                <a:cs typeface="Arial" panose="020B0604020202020204" pitchFamily="34" charset="0"/>
              </a:rPr>
              <a:t>Trồng vài hạt đỗ/lạc/ngô đang nảy mầm vào 2 cốc chứa đất ẩm A, B. </a:t>
            </a:r>
            <a:endParaRPr lang="en-US" sz="3500" dirty="0">
              <a:latin typeface="Arial" panose="020B0604020202020204" pitchFamily="34" charset="0"/>
              <a:cs typeface="Arial" panose="020B0604020202020204" pitchFamily="34" charset="0"/>
            </a:endParaRPr>
          </a:p>
        </p:txBody>
      </p:sp>
      <p:sp>
        <p:nvSpPr>
          <p:cNvPr id="16" name="Rectangle 15"/>
          <p:cNvSpPr/>
          <p:nvPr/>
        </p:nvSpPr>
        <p:spPr>
          <a:xfrm>
            <a:off x="9424986" y="7429500"/>
            <a:ext cx="8405813" cy="2516073"/>
          </a:xfrm>
          <a:prstGeom prst="rect">
            <a:avLst/>
          </a:prstGeom>
          <a:solidFill>
            <a:schemeClr val="accent2">
              <a:lumMod val="20000"/>
              <a:lumOff val="80000"/>
            </a:schemeClr>
          </a:solidFill>
        </p:spPr>
        <p:txBody>
          <a:bodyPr wrap="square">
            <a:spAutoFit/>
          </a:bodyPr>
          <a:lstStyle/>
          <a:p>
            <a:pPr algn="just">
              <a:lnSpc>
                <a:spcPct val="150000"/>
              </a:lnSpc>
            </a:pPr>
            <a:r>
              <a:rPr lang="vi-VN" sz="3500" b="1" dirty="0">
                <a:solidFill>
                  <a:srgbClr val="000000"/>
                </a:solidFill>
                <a:ea typeface="Calibri" panose="020F0502020204030204" pitchFamily="34" charset="0"/>
                <a:cs typeface="Arial" panose="020B0604020202020204" pitchFamily="34" charset="0"/>
              </a:rPr>
              <a:t>Bước 2: </a:t>
            </a:r>
            <a:r>
              <a:rPr lang="vi-VN" sz="3500" dirty="0">
                <a:solidFill>
                  <a:srgbClr val="000000"/>
                </a:solidFill>
                <a:ea typeface="Calibri" panose="020F0502020204030204" pitchFamily="34" charset="0"/>
                <a:cs typeface="Arial" panose="020B0604020202020204" pitchFamily="34" charset="0"/>
              </a:rPr>
              <a:t>Đặt cốc A vào hộp bìa các-tông có khoét lỗ để ánh sáng lọt qua, cốc B để bên ngoài trong điều kiện thường. </a:t>
            </a:r>
            <a:endParaRPr lang="en-US"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63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1000"/>
                                        <p:tgtEl>
                                          <p:spTgt spid="1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1000"/>
                                        <p:tgtEl>
                                          <p:spTgt spid="1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242886" y="14287"/>
            <a:ext cx="10350493" cy="926920"/>
          </a:xfrm>
          <a:prstGeom prst="rect">
            <a:avLst/>
          </a:prstGeom>
        </p:spPr>
        <p:txBody>
          <a:bodyPr wrap="square" lIns="0" tIns="0" rIns="0" bIns="0" rtlCol="0" anchor="t">
            <a:spAutoFit/>
          </a:bodyPr>
          <a:lstStyle/>
          <a:p>
            <a:pPr>
              <a:lnSpc>
                <a:spcPct val="150000"/>
              </a:lnSpc>
            </a:pPr>
            <a:r>
              <a:rPr lang="vi-VN" sz="4500" b="1" dirty="0">
                <a:solidFill>
                  <a:srgbClr val="A66704"/>
                </a:solidFill>
              </a:rPr>
              <a:t>2. Cảm ứng ở thực vật</a:t>
            </a:r>
            <a:endParaRPr lang="en-US" sz="4500" b="1" dirty="0">
              <a:solidFill>
                <a:srgbClr val="A66704"/>
              </a:solidFill>
            </a:endParaRPr>
          </a:p>
        </p:txBody>
      </p:sp>
      <p:sp>
        <p:nvSpPr>
          <p:cNvPr id="13" name="TextBox 12"/>
          <p:cNvSpPr txBox="1"/>
          <p:nvPr/>
        </p:nvSpPr>
        <p:spPr>
          <a:xfrm>
            <a:off x="776286" y="1154928"/>
            <a:ext cx="172974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b="1" dirty="0"/>
              <a:t>Tìm hiểu các thí nghiệm chứng minh tính hướng sáng của thực vật</a:t>
            </a:r>
            <a:endParaRPr lang="en-US" sz="4000" b="1" dirty="0"/>
          </a:p>
        </p:txBody>
      </p:sp>
      <p:sp>
        <p:nvSpPr>
          <p:cNvPr id="2" name="Rectangle 1"/>
          <p:cNvSpPr/>
          <p:nvPr/>
        </p:nvSpPr>
        <p:spPr>
          <a:xfrm>
            <a:off x="776286" y="2075966"/>
            <a:ext cx="15396138" cy="707886"/>
          </a:xfrm>
          <a:prstGeom prst="rect">
            <a:avLst/>
          </a:prstGeom>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tiến</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hành</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thí</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nghiệm</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theo</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các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bước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SGK tr.147</a:t>
            </a:r>
            <a:r>
              <a:rPr lang="vi-VN" sz="4000" b="1" dirty="0">
                <a:solidFill>
                  <a:srgbClr val="FF0000"/>
                </a:solidFill>
                <a:latin typeface="Arial" panose="020B0604020202020204" pitchFamily="34" charset="0"/>
                <a:ea typeface="Calibri" panose="020F0502020204030204" pitchFamily="34" charset="0"/>
                <a:cs typeface="Arial" panose="020B0604020202020204" pitchFamily="34" charset="0"/>
              </a:rPr>
              <a:t> theo nhóm:</a:t>
            </a:r>
            <a:endParaRPr lang="en-US" sz="40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216669" y="3138487"/>
            <a:ext cx="10416634" cy="707886"/>
          </a:xfrm>
          <a:prstGeom prst="rect">
            <a:avLst/>
          </a:prstGeom>
        </p:spPr>
        <p:txBody>
          <a:bodyPr wrap="none">
            <a:spAutoFit/>
          </a:bodyPr>
          <a:lstStyle/>
          <a:p>
            <a:pPr algn="just">
              <a:spcBef>
                <a:spcPts val="300"/>
              </a:spcBef>
              <a:spcAft>
                <a:spcPts val="300"/>
              </a:spcAft>
            </a:pP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Thí</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nghiệm</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1: </a:t>
            </a:r>
            <a:r>
              <a:rPr lang="fr-FR" sz="40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Chứng</a:t>
            </a:r>
            <a:r>
              <a:rPr lang="fr-FR"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minh</a:t>
            </a:r>
            <a:r>
              <a:rPr lang="fr-FR"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tính</a:t>
            </a:r>
            <a:r>
              <a:rPr lang="fr-FR"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hướng</a:t>
            </a:r>
            <a:r>
              <a:rPr lang="fr-FR"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sáng</a:t>
            </a:r>
            <a:endParaRPr lang="en-US"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143000" y="4252596"/>
            <a:ext cx="15773400" cy="1708160"/>
          </a:xfrm>
          <a:prstGeom prst="rect">
            <a:avLst/>
          </a:prstGeom>
          <a:solidFill>
            <a:schemeClr val="accent2">
              <a:lumMod val="20000"/>
              <a:lumOff val="80000"/>
            </a:schemeClr>
          </a:solidFill>
        </p:spPr>
        <p:txBody>
          <a:bodyPr wrap="square">
            <a:spAutoFit/>
          </a:bodyPr>
          <a:lstStyle/>
          <a:p>
            <a:pPr algn="just">
              <a:lnSpc>
                <a:spcPct val="150000"/>
              </a:lnSpc>
            </a:pPr>
            <a:r>
              <a:rPr lang="nl-NL" sz="3500" b="1" dirty="0">
                <a:solidFill>
                  <a:srgbClr val="000000"/>
                </a:solidFill>
                <a:latin typeface="Arial" panose="020B0604020202020204" pitchFamily="34" charset="0"/>
                <a:ea typeface="Calibri" panose="020F0502020204030204" pitchFamily="34" charset="0"/>
                <a:cs typeface="Arial" panose="020B0604020202020204" pitchFamily="34" charset="0"/>
              </a:rPr>
              <a:t>Bước </a:t>
            </a:r>
            <a:r>
              <a:rPr lang="vi-VN" sz="3500" b="1" dirty="0">
                <a:solidFill>
                  <a:srgbClr val="000000"/>
                </a:solidFill>
                <a:latin typeface="Arial" panose="020B0604020202020204" pitchFamily="34" charset="0"/>
                <a:ea typeface="Calibri" panose="020F0502020204030204" pitchFamily="34" charset="0"/>
                <a:cs typeface="Arial" panose="020B0604020202020204" pitchFamily="34" charset="0"/>
              </a:rPr>
              <a:t>3</a:t>
            </a:r>
            <a:r>
              <a:rPr lang="nl-NL" sz="3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3500" dirty="0">
                <a:solidFill>
                  <a:srgbClr val="000000"/>
                </a:solidFill>
                <a:ea typeface="Calibri" panose="020F0502020204030204" pitchFamily="34" charset="0"/>
                <a:cs typeface="Arial" panose="020B0604020202020204" pitchFamily="34" charset="0"/>
              </a:rPr>
              <a:t>Đặt cả hộp giấy bìa các-tông chứa cốc trồng cây và cốc còn lại ở nơi có ánh sáng, tưới nước để giữ ẩm cho đất. </a:t>
            </a:r>
            <a:endParaRPr lang="en-US" sz="3500" dirty="0">
              <a:latin typeface="Arial" panose="020B0604020202020204" pitchFamily="34" charset="0"/>
              <a:cs typeface="Arial" panose="020B0604020202020204" pitchFamily="34" charset="0"/>
            </a:endParaRPr>
          </a:p>
        </p:txBody>
      </p:sp>
      <p:sp>
        <p:nvSpPr>
          <p:cNvPr id="16" name="Rectangle 15"/>
          <p:cNvSpPr/>
          <p:nvPr/>
        </p:nvSpPr>
        <p:spPr>
          <a:xfrm>
            <a:off x="1143000" y="6642378"/>
            <a:ext cx="15801975" cy="1708160"/>
          </a:xfrm>
          <a:prstGeom prst="rect">
            <a:avLst/>
          </a:prstGeom>
          <a:solidFill>
            <a:schemeClr val="accent2">
              <a:lumMod val="20000"/>
              <a:lumOff val="80000"/>
            </a:schemeClr>
          </a:solidFill>
        </p:spPr>
        <p:txBody>
          <a:bodyPr wrap="square">
            <a:spAutoFit/>
          </a:bodyPr>
          <a:lstStyle/>
          <a:p>
            <a:pPr algn="just">
              <a:lnSpc>
                <a:spcPct val="150000"/>
              </a:lnSpc>
            </a:pPr>
            <a:r>
              <a:rPr lang="vi-VN" sz="3500" b="1" dirty="0">
                <a:solidFill>
                  <a:srgbClr val="000000"/>
                </a:solidFill>
                <a:ea typeface="Calibri" panose="020F0502020204030204" pitchFamily="34" charset="0"/>
                <a:cs typeface="Arial" panose="020B0604020202020204" pitchFamily="34" charset="0"/>
              </a:rPr>
              <a:t>Bước 4: </a:t>
            </a:r>
            <a:r>
              <a:rPr lang="vi-VN" sz="3500" dirty="0">
                <a:solidFill>
                  <a:srgbClr val="000000"/>
                </a:solidFill>
                <a:ea typeface="Calibri" panose="020F0502020204030204" pitchFamily="34" charset="0"/>
                <a:cs typeface="Arial" panose="020B0604020202020204" pitchFamily="34" charset="0"/>
              </a:rPr>
              <a:t>Theo dõi và ghi chép lại hiện tượng thay đổi tư thế phát triển của cây trong hai cốc sau 1 tuần.</a:t>
            </a:r>
            <a:endParaRPr lang="en-US"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76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242886" y="14287"/>
            <a:ext cx="10350493" cy="926920"/>
          </a:xfrm>
          <a:prstGeom prst="rect">
            <a:avLst/>
          </a:prstGeom>
        </p:spPr>
        <p:txBody>
          <a:bodyPr wrap="square" lIns="0" tIns="0" rIns="0" bIns="0" rtlCol="0" anchor="t">
            <a:spAutoFit/>
          </a:bodyPr>
          <a:lstStyle/>
          <a:p>
            <a:pPr>
              <a:lnSpc>
                <a:spcPct val="150000"/>
              </a:lnSpc>
            </a:pPr>
            <a:r>
              <a:rPr lang="vi-VN" sz="4500" b="1" dirty="0">
                <a:solidFill>
                  <a:srgbClr val="A66704"/>
                </a:solidFill>
              </a:rPr>
              <a:t>2. Cảm ứng ở thực vật</a:t>
            </a:r>
            <a:endParaRPr lang="en-US" sz="4500" b="1" dirty="0">
              <a:solidFill>
                <a:srgbClr val="A66704"/>
              </a:solidFill>
            </a:endParaRPr>
          </a:p>
        </p:txBody>
      </p:sp>
      <p:sp>
        <p:nvSpPr>
          <p:cNvPr id="13" name="TextBox 12"/>
          <p:cNvSpPr txBox="1"/>
          <p:nvPr/>
        </p:nvSpPr>
        <p:spPr>
          <a:xfrm>
            <a:off x="776286" y="1154928"/>
            <a:ext cx="172974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b="1" dirty="0"/>
              <a:t>Tìm hiểu các thí nghiệm chứng minh tính hướng sáng của thực vật</a:t>
            </a:r>
            <a:endParaRPr lang="en-US" sz="4000" b="1" dirty="0"/>
          </a:p>
        </p:txBody>
      </p:sp>
      <p:sp>
        <p:nvSpPr>
          <p:cNvPr id="5" name="Rectangle 4"/>
          <p:cNvSpPr/>
          <p:nvPr/>
        </p:nvSpPr>
        <p:spPr>
          <a:xfrm>
            <a:off x="4216669" y="2113498"/>
            <a:ext cx="10416634" cy="707886"/>
          </a:xfrm>
          <a:prstGeom prst="rect">
            <a:avLst/>
          </a:prstGeom>
        </p:spPr>
        <p:txBody>
          <a:bodyPr wrap="none">
            <a:spAutoFit/>
          </a:bodyPr>
          <a:lstStyle/>
          <a:p>
            <a:pPr algn="just">
              <a:spcBef>
                <a:spcPts val="300"/>
              </a:spcBef>
              <a:spcAft>
                <a:spcPts val="300"/>
              </a:spcAft>
            </a:pP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Thí</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nghiệm</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1: </a:t>
            </a:r>
            <a:r>
              <a:rPr lang="fr-FR" sz="40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Chứng</a:t>
            </a:r>
            <a:r>
              <a:rPr lang="fr-FR"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minh</a:t>
            </a:r>
            <a:r>
              <a:rPr lang="fr-FR"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tính</a:t>
            </a:r>
            <a:r>
              <a:rPr lang="fr-FR"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hướng</a:t>
            </a:r>
            <a:r>
              <a:rPr lang="fr-FR"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sáng</a:t>
            </a:r>
            <a:endParaRPr lang="en-US"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72068"/>
            <a:ext cx="9130799" cy="4601386"/>
          </a:xfrm>
          <a:prstGeom prst="rect">
            <a:avLst/>
          </a:prstGeom>
        </p:spPr>
      </p:pic>
      <p:sp>
        <p:nvSpPr>
          <p:cNvPr id="9" name="Rounded Rectangular Callout 8"/>
          <p:cNvSpPr/>
          <p:nvPr/>
        </p:nvSpPr>
        <p:spPr>
          <a:xfrm>
            <a:off x="9677400" y="3467100"/>
            <a:ext cx="7772400" cy="2424373"/>
          </a:xfrm>
          <a:prstGeom prst="wedgeRoundRectCallout">
            <a:avLst>
              <a:gd name="adj1" fmla="val -59607"/>
              <a:gd name="adj2" fmla="val 4492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dirty="0">
                <a:solidFill>
                  <a:schemeClr val="tx1"/>
                </a:solidFill>
              </a:rPr>
              <a:t>Tại sao ở bước 2 phải đặt cốc trồng cây trong hộp các-tông kín có đục lỗ? </a:t>
            </a:r>
          </a:p>
        </p:txBody>
      </p:sp>
      <p:sp>
        <p:nvSpPr>
          <p:cNvPr id="10" name="Right Arrow 9"/>
          <p:cNvSpPr/>
          <p:nvPr/>
        </p:nvSpPr>
        <p:spPr>
          <a:xfrm>
            <a:off x="914400" y="8378693"/>
            <a:ext cx="1295400" cy="83820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582482" y="7769093"/>
            <a:ext cx="14867318" cy="2057400"/>
          </a:xfrm>
          <a:prstGeom prst="roundRect">
            <a:avLst/>
          </a:prstGeom>
          <a:solidFill>
            <a:schemeClr val="bg1"/>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b="1" dirty="0">
                <a:solidFill>
                  <a:schemeClr val="accent3">
                    <a:lumMod val="50000"/>
                  </a:schemeClr>
                </a:solidFill>
                <a:cs typeface="Arial" panose="020B0604020202020204" pitchFamily="34" charset="0"/>
              </a:rPr>
              <a:t>Khi đục lỗ thoát nước dưới đáy thùng xốp sẽ tạo ra các lỗ hổng, giúp thoát nước tốt, thoáng khí.</a:t>
            </a:r>
            <a:endParaRPr lang="en-US" sz="3500"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18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610649" y="1409700"/>
            <a:ext cx="10350493" cy="926920"/>
          </a:xfrm>
          <a:prstGeom prst="rect">
            <a:avLst/>
          </a:prstGeom>
        </p:spPr>
        <p:txBody>
          <a:bodyPr wrap="square" lIns="0" tIns="0" rIns="0" bIns="0" rtlCol="0" anchor="t">
            <a:spAutoFit/>
          </a:bodyPr>
          <a:lstStyle/>
          <a:p>
            <a:pPr>
              <a:lnSpc>
                <a:spcPct val="150000"/>
              </a:lnSpc>
            </a:pPr>
            <a:r>
              <a:rPr lang="vi-VN" sz="4500" b="1" dirty="0">
                <a:solidFill>
                  <a:srgbClr val="A66704"/>
                </a:solidFill>
              </a:rPr>
              <a:t>2. Cảm ứng ở thực vật</a:t>
            </a:r>
            <a:endParaRPr lang="en-US" sz="4500" b="1" dirty="0">
              <a:solidFill>
                <a:srgbClr val="A66704"/>
              </a:solidFill>
            </a:endParaRPr>
          </a:p>
        </p:txBody>
      </p:sp>
      <p:sp>
        <p:nvSpPr>
          <p:cNvPr id="13" name="TextBox 12"/>
          <p:cNvSpPr txBox="1"/>
          <p:nvPr/>
        </p:nvSpPr>
        <p:spPr>
          <a:xfrm>
            <a:off x="1144049" y="2550341"/>
            <a:ext cx="172974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b="1" dirty="0"/>
              <a:t>Tìm hiểu các thí nghiệm chứng minh tính hướng sáng của thực vật</a:t>
            </a:r>
            <a:endParaRPr lang="en-US" sz="4000" b="1" dirty="0"/>
          </a:p>
        </p:txBody>
      </p:sp>
      <p:sp>
        <p:nvSpPr>
          <p:cNvPr id="2" name="Rectangle 1"/>
          <p:cNvSpPr/>
          <p:nvPr/>
        </p:nvSpPr>
        <p:spPr>
          <a:xfrm>
            <a:off x="1144049" y="3471379"/>
            <a:ext cx="3316934" cy="707886"/>
          </a:xfrm>
          <a:prstGeom prst="rect">
            <a:avLst/>
          </a:prstGeom>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vi-VN" sz="4000" b="1" dirty="0">
                <a:solidFill>
                  <a:srgbClr val="FF0000"/>
                </a:solidFill>
                <a:latin typeface="Arial" panose="020B0604020202020204" pitchFamily="34" charset="0"/>
                <a:ea typeface="Calibri" panose="020F0502020204030204" pitchFamily="34" charset="0"/>
                <a:cs typeface="Arial" panose="020B0604020202020204" pitchFamily="34" charset="0"/>
              </a:rPr>
              <a:t>chuẩn bị:</a:t>
            </a:r>
            <a:endParaRPr lang="en-US" sz="4000" b="1" dirty="0">
              <a:solidFill>
                <a:srgbClr val="FF0000"/>
              </a:solidFill>
              <a:latin typeface="Arial" panose="020B0604020202020204" pitchFamily="34" charset="0"/>
              <a:cs typeface="Arial" panose="020B0604020202020204" pitchFamily="34" charset="0"/>
            </a:endParaRPr>
          </a:p>
        </p:txBody>
      </p:sp>
      <p:sp>
        <p:nvSpPr>
          <p:cNvPr id="20" name="Rectangle 19"/>
          <p:cNvSpPr/>
          <p:nvPr/>
        </p:nvSpPr>
        <p:spPr>
          <a:xfrm>
            <a:off x="1663163" y="4392417"/>
            <a:ext cx="16078200" cy="2902141"/>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vi-VN" sz="4000" b="1" dirty="0">
                <a:solidFill>
                  <a:srgbClr val="000000"/>
                </a:solidFill>
                <a:ea typeface="Calibri" panose="020F0502020204030204" pitchFamily="34" charset="0"/>
                <a:cs typeface="Arial" panose="020B0604020202020204" pitchFamily="34" charset="0"/>
              </a:rPr>
              <a:t>Dụng cụ: </a:t>
            </a:r>
            <a:r>
              <a:rPr lang="vi-VN" sz="4000" dirty="0">
                <a:solidFill>
                  <a:srgbClr val="000000"/>
                </a:solidFill>
                <a:ea typeface="Calibri" panose="020F0502020204030204" pitchFamily="34" charset="0"/>
                <a:cs typeface="Arial" panose="020B0604020202020204" pitchFamily="34" charset="0"/>
              </a:rPr>
              <a:t>khay đục lỗ nhỏ, giấy ăn</a:t>
            </a:r>
            <a:r>
              <a:rPr lang="vi-VN" sz="4000" b="1" dirty="0">
                <a:solidFill>
                  <a:srgbClr val="000000"/>
                </a:solidFill>
                <a:ea typeface="Calibri" panose="020F0502020204030204" pitchFamily="34" charset="0"/>
                <a:cs typeface="Arial" panose="020B0604020202020204" pitchFamily="34" charset="0"/>
              </a:rPr>
              <a:t>. </a:t>
            </a:r>
          </a:p>
          <a:p>
            <a:pPr marL="571500" indent="-571500" algn="just">
              <a:lnSpc>
                <a:spcPct val="150000"/>
              </a:lnSpc>
              <a:spcBef>
                <a:spcPts val="300"/>
              </a:spcBef>
              <a:spcAft>
                <a:spcPts val="300"/>
              </a:spcAft>
              <a:buFont typeface="Wingdings" panose="05000000000000000000" pitchFamily="2" charset="2"/>
              <a:buChar char="§"/>
            </a:pPr>
            <a:r>
              <a:rPr lang="vi-VN" sz="4000" b="1" dirty="0">
                <a:solidFill>
                  <a:srgbClr val="000000"/>
                </a:solidFill>
                <a:ea typeface="Calibri" panose="020F0502020204030204" pitchFamily="34" charset="0"/>
                <a:cs typeface="Arial" panose="020B0604020202020204" pitchFamily="34" charset="0"/>
              </a:rPr>
              <a:t>Hóa chất: nước</a:t>
            </a:r>
          </a:p>
          <a:p>
            <a:pPr marL="571500" indent="-571500" algn="just">
              <a:lnSpc>
                <a:spcPct val="150000"/>
              </a:lnSpc>
              <a:spcBef>
                <a:spcPts val="300"/>
              </a:spcBef>
              <a:spcAft>
                <a:spcPts val="300"/>
              </a:spcAft>
              <a:buFont typeface="Wingdings" panose="05000000000000000000" pitchFamily="2" charset="2"/>
              <a:buChar char="§"/>
            </a:pPr>
            <a:r>
              <a:rPr lang="vi-VN" sz="4000" b="1" dirty="0">
                <a:solidFill>
                  <a:srgbClr val="000000"/>
                </a:solidFill>
                <a:ea typeface="Calibri" panose="020F0502020204030204" pitchFamily="34" charset="0"/>
                <a:cs typeface="Arial" panose="020B0604020202020204" pitchFamily="34" charset="0"/>
              </a:rPr>
              <a:t>Mẫu vật: </a:t>
            </a:r>
            <a:r>
              <a:rPr lang="vi-VN" sz="4000" dirty="0">
                <a:solidFill>
                  <a:srgbClr val="000000"/>
                </a:solidFill>
                <a:ea typeface="Calibri" panose="020F0502020204030204" pitchFamily="34" charset="0"/>
                <a:cs typeface="Arial" panose="020B0604020202020204" pitchFamily="34" charset="0"/>
              </a:rPr>
              <a:t>hạt đỗ/ngô/lạc mùn cưa.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4500" y="4686300"/>
            <a:ext cx="9144019" cy="6096012"/>
          </a:xfrm>
          <a:prstGeom prst="rect">
            <a:avLst/>
          </a:prstGeom>
        </p:spPr>
      </p:pic>
    </p:spTree>
    <p:extLst>
      <p:ext uri="{BB962C8B-B14F-4D97-AF65-F5344CB8AC3E}">
        <p14:creationId xmlns:p14="http://schemas.microsoft.com/office/powerpoint/2010/main" val="46541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755952" y="187718"/>
            <a:ext cx="10350493" cy="926920"/>
          </a:xfrm>
          <a:prstGeom prst="rect">
            <a:avLst/>
          </a:prstGeom>
        </p:spPr>
        <p:txBody>
          <a:bodyPr wrap="square" lIns="0" tIns="0" rIns="0" bIns="0" rtlCol="0" anchor="t">
            <a:spAutoFit/>
          </a:bodyPr>
          <a:lstStyle/>
          <a:p>
            <a:pPr>
              <a:lnSpc>
                <a:spcPct val="150000"/>
              </a:lnSpc>
            </a:pPr>
            <a:r>
              <a:rPr lang="vi-VN" sz="4500" b="1" dirty="0">
                <a:solidFill>
                  <a:srgbClr val="A66704"/>
                </a:solidFill>
              </a:rPr>
              <a:t>2. Cảm ứng ở thực vật</a:t>
            </a:r>
            <a:endParaRPr lang="en-US" sz="4500" b="1" dirty="0">
              <a:solidFill>
                <a:srgbClr val="A66704"/>
              </a:solidFill>
            </a:endParaRPr>
          </a:p>
        </p:txBody>
      </p:sp>
      <p:sp>
        <p:nvSpPr>
          <p:cNvPr id="13" name="TextBox 12"/>
          <p:cNvSpPr txBox="1"/>
          <p:nvPr/>
        </p:nvSpPr>
        <p:spPr>
          <a:xfrm>
            <a:off x="747714" y="1421209"/>
            <a:ext cx="172974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b="1" dirty="0"/>
              <a:t>Tìm hiểu các thí nghiệm chứng minh tính hướng sáng của thực vật</a:t>
            </a:r>
            <a:endParaRPr lang="en-US" sz="4000" b="1" dirty="0"/>
          </a:p>
        </p:txBody>
      </p:sp>
      <p:sp>
        <p:nvSpPr>
          <p:cNvPr id="2" name="Rectangle 1"/>
          <p:cNvSpPr/>
          <p:nvPr/>
        </p:nvSpPr>
        <p:spPr>
          <a:xfrm>
            <a:off x="747714" y="2289687"/>
            <a:ext cx="15396138" cy="707886"/>
          </a:xfrm>
          <a:prstGeom prst="rect">
            <a:avLst/>
          </a:prstGeom>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tiến</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hành</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thí</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nghiệm</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theo</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các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bước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SGK tr.147</a:t>
            </a:r>
            <a:r>
              <a:rPr lang="vi-VN" sz="4000" b="1" dirty="0">
                <a:solidFill>
                  <a:srgbClr val="FF0000"/>
                </a:solidFill>
                <a:latin typeface="Arial" panose="020B0604020202020204" pitchFamily="34" charset="0"/>
                <a:ea typeface="Calibri" panose="020F0502020204030204" pitchFamily="34" charset="0"/>
                <a:cs typeface="Arial" panose="020B0604020202020204" pitchFamily="34" charset="0"/>
              </a:rPr>
              <a:t> theo nhóm:</a:t>
            </a:r>
            <a:endParaRPr lang="en-US" sz="40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133595" y="3289682"/>
            <a:ext cx="10525638" cy="707886"/>
          </a:xfrm>
          <a:prstGeom prst="rect">
            <a:avLst/>
          </a:prstGeom>
        </p:spPr>
        <p:txBody>
          <a:bodyPr wrap="none">
            <a:spAutoFit/>
          </a:bodyPr>
          <a:lstStyle/>
          <a:p>
            <a:pPr algn="just">
              <a:spcBef>
                <a:spcPts val="300"/>
              </a:spcBef>
              <a:spcAft>
                <a:spcPts val="300"/>
              </a:spcAft>
            </a:pPr>
            <a:r>
              <a:rPr lang="vi-VN" sz="4000" b="1" dirty="0">
                <a:solidFill>
                  <a:schemeClr val="accent3">
                    <a:lumMod val="50000"/>
                  </a:schemeClr>
                </a:solidFill>
                <a:ea typeface="Calibri" panose="020F0502020204030204" pitchFamily="34" charset="0"/>
                <a:cs typeface="Arial" panose="020B0604020202020204" pitchFamily="34" charset="0"/>
              </a:rPr>
              <a:t>Thí nghiệm 2: </a:t>
            </a:r>
            <a:r>
              <a:rPr lang="vi-VN" sz="4000" dirty="0">
                <a:solidFill>
                  <a:schemeClr val="accent3">
                    <a:lumMod val="50000"/>
                  </a:schemeClr>
                </a:solidFill>
                <a:ea typeface="Calibri" panose="020F0502020204030204" pitchFamily="34" charset="0"/>
                <a:cs typeface="Arial" panose="020B0604020202020204" pitchFamily="34" charset="0"/>
              </a:rPr>
              <a:t>Chứng minh tính hướng nước</a:t>
            </a:r>
            <a:endParaRPr lang="en-US"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107606" y="4158160"/>
            <a:ext cx="15849599" cy="900246"/>
          </a:xfrm>
          <a:prstGeom prst="rect">
            <a:avLst/>
          </a:prstGeom>
          <a:solidFill>
            <a:schemeClr val="accent2">
              <a:lumMod val="20000"/>
              <a:lumOff val="80000"/>
            </a:schemeClr>
          </a:solidFill>
        </p:spPr>
        <p:txBody>
          <a:bodyPr wrap="square">
            <a:spAutoFit/>
          </a:bodyPr>
          <a:lstStyle/>
          <a:p>
            <a:pPr algn="just">
              <a:lnSpc>
                <a:spcPct val="150000"/>
              </a:lnSpc>
            </a:pPr>
            <a:r>
              <a:rPr lang="nl-NL" sz="3500" b="1" dirty="0">
                <a:solidFill>
                  <a:srgbClr val="000000"/>
                </a:solidFill>
                <a:latin typeface="Arial" panose="020B0604020202020204" pitchFamily="34" charset="0"/>
                <a:ea typeface="Calibri" panose="020F0502020204030204" pitchFamily="34" charset="0"/>
                <a:cs typeface="Arial" panose="020B0604020202020204" pitchFamily="34" charset="0"/>
              </a:rPr>
              <a:t>Bước 1: </a:t>
            </a:r>
            <a:r>
              <a:rPr lang="vi-VN" sz="3500" dirty="0">
                <a:solidFill>
                  <a:srgbClr val="000000"/>
                </a:solidFill>
                <a:ea typeface="Calibri" panose="020F0502020204030204" pitchFamily="34" charset="0"/>
                <a:cs typeface="Arial" panose="020B0604020202020204" pitchFamily="34" charset="0"/>
              </a:rPr>
              <a:t>trải đều một lớp giấy ăn mỏng vào trong hai khay có đục lỗ.</a:t>
            </a:r>
            <a:endParaRPr lang="en-US" sz="3500" dirty="0">
              <a:latin typeface="Arial" panose="020B0604020202020204" pitchFamily="34" charset="0"/>
              <a:cs typeface="Arial" panose="020B0604020202020204" pitchFamily="34" charset="0"/>
            </a:endParaRPr>
          </a:p>
        </p:txBody>
      </p:sp>
      <p:sp>
        <p:nvSpPr>
          <p:cNvPr id="16" name="Rectangle 15"/>
          <p:cNvSpPr/>
          <p:nvPr/>
        </p:nvSpPr>
        <p:spPr>
          <a:xfrm>
            <a:off x="1107605" y="5347672"/>
            <a:ext cx="15849600" cy="900246"/>
          </a:xfrm>
          <a:prstGeom prst="rect">
            <a:avLst/>
          </a:prstGeom>
          <a:solidFill>
            <a:schemeClr val="accent2">
              <a:lumMod val="20000"/>
              <a:lumOff val="80000"/>
            </a:schemeClr>
          </a:solidFill>
        </p:spPr>
        <p:txBody>
          <a:bodyPr wrap="square">
            <a:spAutoFit/>
          </a:bodyPr>
          <a:lstStyle/>
          <a:p>
            <a:pPr algn="just">
              <a:lnSpc>
                <a:spcPct val="150000"/>
              </a:lnSpc>
            </a:pPr>
            <a:r>
              <a:rPr lang="vi-VN" sz="3500" b="1" dirty="0">
                <a:solidFill>
                  <a:srgbClr val="000000"/>
                </a:solidFill>
                <a:ea typeface="Calibri" panose="020F0502020204030204" pitchFamily="34" charset="0"/>
                <a:cs typeface="Arial" panose="020B0604020202020204" pitchFamily="34" charset="0"/>
              </a:rPr>
              <a:t>Bước 2: </a:t>
            </a:r>
            <a:r>
              <a:rPr lang="vi-VN" sz="3500" dirty="0">
                <a:solidFill>
                  <a:srgbClr val="000000"/>
                </a:solidFill>
                <a:ea typeface="Calibri" panose="020F0502020204030204" pitchFamily="34" charset="0"/>
                <a:cs typeface="Arial" panose="020B0604020202020204" pitchFamily="34" charset="0"/>
              </a:rPr>
              <a:t>rải mùn cưa ẩm đều khắp mặt các khay thành một lớp khoảng 1cm.</a:t>
            </a:r>
            <a:endParaRPr lang="en-US" sz="3500" dirty="0">
              <a:latin typeface="Arial" panose="020B0604020202020204" pitchFamily="34" charset="0"/>
              <a:cs typeface="Arial" panose="020B0604020202020204" pitchFamily="34" charset="0"/>
            </a:endParaRPr>
          </a:p>
        </p:txBody>
      </p:sp>
      <p:sp>
        <p:nvSpPr>
          <p:cNvPr id="10" name="Rectangle 9"/>
          <p:cNvSpPr/>
          <p:nvPr/>
        </p:nvSpPr>
        <p:spPr>
          <a:xfrm>
            <a:off x="1114428" y="6500221"/>
            <a:ext cx="15842777" cy="3323987"/>
          </a:xfrm>
          <a:prstGeom prst="rect">
            <a:avLst/>
          </a:prstGeom>
          <a:solidFill>
            <a:schemeClr val="accent2">
              <a:lumMod val="20000"/>
              <a:lumOff val="80000"/>
            </a:schemeClr>
          </a:solidFill>
        </p:spPr>
        <p:txBody>
          <a:bodyPr wrap="square">
            <a:spAutoFit/>
          </a:bodyPr>
          <a:lstStyle/>
          <a:p>
            <a:pPr algn="just">
              <a:lnSpc>
                <a:spcPct val="150000"/>
              </a:lnSpc>
            </a:pPr>
            <a:r>
              <a:rPr lang="vi-VN" sz="3500" b="1" dirty="0">
                <a:solidFill>
                  <a:srgbClr val="000000"/>
                </a:solidFill>
                <a:ea typeface="Calibri" panose="020F0502020204030204" pitchFamily="34" charset="0"/>
                <a:cs typeface="Arial" panose="020B0604020202020204" pitchFamily="34" charset="0"/>
              </a:rPr>
              <a:t>Bước 3:</a:t>
            </a:r>
          </a:p>
          <a:p>
            <a:pPr algn="just">
              <a:lnSpc>
                <a:spcPct val="150000"/>
              </a:lnSpc>
            </a:pPr>
            <a:r>
              <a:rPr lang="vi-VN" sz="3500" dirty="0">
                <a:solidFill>
                  <a:srgbClr val="000000"/>
                </a:solidFill>
                <a:ea typeface="Calibri" panose="020F0502020204030204" pitchFamily="34" charset="0"/>
                <a:cs typeface="Arial" panose="020B0604020202020204" pitchFamily="34" charset="0"/>
              </a:rPr>
              <a:t>- Khay 1: trồng 1 số hạt đỗ đang nảy mầm vào một phía của khay và tưới nước phía đối diện. </a:t>
            </a:r>
          </a:p>
          <a:p>
            <a:pPr algn="just">
              <a:lnSpc>
                <a:spcPct val="150000"/>
              </a:lnSpc>
            </a:pPr>
            <a:r>
              <a:rPr lang="vi-VN" sz="3500" dirty="0">
                <a:solidFill>
                  <a:srgbClr val="000000"/>
                </a:solidFill>
                <a:ea typeface="Calibri" panose="020F0502020204030204" pitchFamily="34" charset="0"/>
                <a:cs typeface="Arial" panose="020B0604020202020204" pitchFamily="34" charset="0"/>
              </a:rPr>
              <a:t>- Khay 2: trồng một số hạt đỗ đang nảy mầm vào đều mặt khay vào nước tưới. </a:t>
            </a:r>
          </a:p>
        </p:txBody>
      </p:sp>
    </p:spTree>
    <p:extLst>
      <p:ext uri="{BB962C8B-B14F-4D97-AF65-F5344CB8AC3E}">
        <p14:creationId xmlns:p14="http://schemas.microsoft.com/office/powerpoint/2010/main" val="339367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6"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448962" y="571500"/>
            <a:ext cx="10350493" cy="926920"/>
          </a:xfrm>
          <a:prstGeom prst="rect">
            <a:avLst/>
          </a:prstGeom>
        </p:spPr>
        <p:txBody>
          <a:bodyPr wrap="square" lIns="0" tIns="0" rIns="0" bIns="0" rtlCol="0" anchor="t">
            <a:spAutoFit/>
          </a:bodyPr>
          <a:lstStyle/>
          <a:p>
            <a:pPr>
              <a:lnSpc>
                <a:spcPct val="150000"/>
              </a:lnSpc>
            </a:pPr>
            <a:r>
              <a:rPr lang="vi-VN" sz="4500" b="1" dirty="0">
                <a:solidFill>
                  <a:srgbClr val="A66704"/>
                </a:solidFill>
              </a:rPr>
              <a:t>2. Cảm ứng ở thực vật</a:t>
            </a:r>
            <a:endParaRPr lang="en-US" sz="4500" b="1" dirty="0">
              <a:solidFill>
                <a:srgbClr val="A66704"/>
              </a:solidFill>
            </a:endParaRPr>
          </a:p>
        </p:txBody>
      </p:sp>
      <p:sp>
        <p:nvSpPr>
          <p:cNvPr id="13" name="TextBox 12"/>
          <p:cNvSpPr txBox="1"/>
          <p:nvPr/>
        </p:nvSpPr>
        <p:spPr>
          <a:xfrm>
            <a:off x="982362" y="1712141"/>
            <a:ext cx="172974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b="1" dirty="0"/>
              <a:t>Tìm hiểu các thí nghiệm chứng minh tính hướng sáng của thực vật</a:t>
            </a:r>
            <a:endParaRPr lang="en-US" sz="4000" b="1" dirty="0"/>
          </a:p>
        </p:txBody>
      </p:sp>
      <p:sp>
        <p:nvSpPr>
          <p:cNvPr id="2" name="Rectangle 1"/>
          <p:cNvSpPr/>
          <p:nvPr/>
        </p:nvSpPr>
        <p:spPr>
          <a:xfrm>
            <a:off x="982362" y="2633179"/>
            <a:ext cx="15396138" cy="707886"/>
          </a:xfrm>
          <a:prstGeom prst="rect">
            <a:avLst/>
          </a:prstGeom>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tiến</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hành</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thí</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nghiệm</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theo</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các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bước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SGK tr.147</a:t>
            </a:r>
            <a:r>
              <a:rPr lang="vi-VN" sz="4000" b="1" dirty="0">
                <a:solidFill>
                  <a:srgbClr val="FF0000"/>
                </a:solidFill>
                <a:latin typeface="Arial" panose="020B0604020202020204" pitchFamily="34" charset="0"/>
                <a:ea typeface="Calibri" panose="020F0502020204030204" pitchFamily="34" charset="0"/>
                <a:cs typeface="Arial" panose="020B0604020202020204" pitchFamily="34" charset="0"/>
              </a:rPr>
              <a:t> theo nhóm:</a:t>
            </a:r>
            <a:endParaRPr lang="en-US" sz="40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368243" y="3633174"/>
            <a:ext cx="10525638" cy="707886"/>
          </a:xfrm>
          <a:prstGeom prst="rect">
            <a:avLst/>
          </a:prstGeom>
        </p:spPr>
        <p:txBody>
          <a:bodyPr wrap="none">
            <a:spAutoFit/>
          </a:bodyPr>
          <a:lstStyle/>
          <a:p>
            <a:pPr algn="just">
              <a:spcBef>
                <a:spcPts val="300"/>
              </a:spcBef>
              <a:spcAft>
                <a:spcPts val="300"/>
              </a:spcAft>
            </a:pPr>
            <a:r>
              <a:rPr lang="vi-VN" sz="4000" b="1" dirty="0">
                <a:solidFill>
                  <a:schemeClr val="accent3">
                    <a:lumMod val="50000"/>
                  </a:schemeClr>
                </a:solidFill>
                <a:ea typeface="Calibri" panose="020F0502020204030204" pitchFamily="34" charset="0"/>
                <a:cs typeface="Arial" panose="020B0604020202020204" pitchFamily="34" charset="0"/>
              </a:rPr>
              <a:t>Thí nghiệm 2: </a:t>
            </a:r>
            <a:r>
              <a:rPr lang="vi-VN" sz="4000" dirty="0">
                <a:solidFill>
                  <a:schemeClr val="accent3">
                    <a:lumMod val="50000"/>
                  </a:schemeClr>
                </a:solidFill>
                <a:ea typeface="Calibri" panose="020F0502020204030204" pitchFamily="34" charset="0"/>
                <a:cs typeface="Arial" panose="020B0604020202020204" pitchFamily="34" charset="0"/>
              </a:rPr>
              <a:t>Chứng minh tính hướng nước</a:t>
            </a:r>
            <a:endParaRPr lang="en-US"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1349076" y="4633169"/>
            <a:ext cx="15842777" cy="2516073"/>
          </a:xfrm>
          <a:prstGeom prst="rect">
            <a:avLst/>
          </a:prstGeom>
          <a:solidFill>
            <a:schemeClr val="accent2">
              <a:lumMod val="20000"/>
              <a:lumOff val="80000"/>
            </a:schemeClr>
          </a:solidFill>
        </p:spPr>
        <p:txBody>
          <a:bodyPr wrap="square">
            <a:spAutoFit/>
          </a:bodyPr>
          <a:lstStyle/>
          <a:p>
            <a:pPr algn="just">
              <a:lnSpc>
                <a:spcPct val="150000"/>
              </a:lnSpc>
            </a:pPr>
            <a:r>
              <a:rPr lang="vi-VN" sz="3500" b="1" dirty="0">
                <a:solidFill>
                  <a:srgbClr val="000000"/>
                </a:solidFill>
                <a:ea typeface="Calibri" panose="020F0502020204030204" pitchFamily="34" charset="0"/>
                <a:cs typeface="Arial" panose="020B0604020202020204" pitchFamily="34" charset="0"/>
              </a:rPr>
              <a:t>Bước 4: </a:t>
            </a:r>
          </a:p>
          <a:p>
            <a:pPr algn="just">
              <a:lnSpc>
                <a:spcPct val="150000"/>
              </a:lnSpc>
            </a:pPr>
            <a:r>
              <a:rPr lang="vi-VN" sz="3500" dirty="0">
                <a:solidFill>
                  <a:srgbClr val="000000"/>
                </a:solidFill>
                <a:ea typeface="Calibri" panose="020F0502020204030204" pitchFamily="34" charset="0"/>
                <a:cs typeface="Arial" panose="020B0604020202020204" pitchFamily="34" charset="0"/>
              </a:rPr>
              <a:t>- Khay 1: treo khay nghiêng 1 góc 45°, sao cho các hạt đỗ ở phía trên. </a:t>
            </a:r>
          </a:p>
          <a:p>
            <a:pPr algn="just">
              <a:lnSpc>
                <a:spcPct val="150000"/>
              </a:lnSpc>
            </a:pPr>
            <a:r>
              <a:rPr lang="vi-VN" sz="3500" dirty="0">
                <a:solidFill>
                  <a:srgbClr val="000000"/>
                </a:solidFill>
                <a:ea typeface="Calibri" panose="020F0502020204030204" pitchFamily="34" charset="0"/>
                <a:cs typeface="Arial" panose="020B0604020202020204" pitchFamily="34" charset="0"/>
              </a:rPr>
              <a:t>- Khay 2: để khay theo mặt phẳng nằm ngang và tưới nước đều đặn. </a:t>
            </a:r>
          </a:p>
        </p:txBody>
      </p:sp>
      <p:sp>
        <p:nvSpPr>
          <p:cNvPr id="9" name="Rectangle 8"/>
          <p:cNvSpPr/>
          <p:nvPr/>
        </p:nvSpPr>
        <p:spPr>
          <a:xfrm>
            <a:off x="1349076" y="7529513"/>
            <a:ext cx="15842777" cy="1608325"/>
          </a:xfrm>
          <a:prstGeom prst="rect">
            <a:avLst/>
          </a:prstGeom>
          <a:solidFill>
            <a:schemeClr val="accent2">
              <a:lumMod val="20000"/>
              <a:lumOff val="80000"/>
            </a:schemeClr>
          </a:solidFill>
        </p:spPr>
        <p:txBody>
          <a:bodyPr wrap="square">
            <a:spAutoFit/>
          </a:bodyPr>
          <a:lstStyle/>
          <a:p>
            <a:pPr algn="just">
              <a:lnSpc>
                <a:spcPct val="150000"/>
              </a:lnSpc>
            </a:pPr>
            <a:r>
              <a:rPr lang="vi-VN" sz="3500" b="1" dirty="0">
                <a:solidFill>
                  <a:srgbClr val="000000"/>
                </a:solidFill>
                <a:ea typeface="Calibri" panose="020F0502020204030204" pitchFamily="34" charset="0"/>
                <a:cs typeface="Arial" panose="020B0604020202020204" pitchFamily="34" charset="0"/>
              </a:rPr>
              <a:t>Bước 5: </a:t>
            </a:r>
            <a:r>
              <a:rPr lang="vi-VN" sz="3500" dirty="0">
                <a:solidFill>
                  <a:srgbClr val="000000"/>
                </a:solidFill>
                <a:ea typeface="Calibri" panose="020F0502020204030204" pitchFamily="34" charset="0"/>
                <a:cs typeface="Arial" panose="020B0604020202020204" pitchFamily="34" charset="0"/>
              </a:rPr>
              <a:t>theo dõi và ghi chép lại sự khác nhau về chiều phát triển của rễ giữa các cây trong khay 1 và khay 2 sau 1 tuần. </a:t>
            </a:r>
          </a:p>
        </p:txBody>
      </p:sp>
    </p:spTree>
    <p:extLst>
      <p:ext uri="{BB962C8B-B14F-4D97-AF65-F5344CB8AC3E}">
        <p14:creationId xmlns:p14="http://schemas.microsoft.com/office/powerpoint/2010/main" val="197798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874296" y="1028700"/>
            <a:ext cx="16230600" cy="8229600"/>
            <a:chOff x="0" y="0"/>
            <a:chExt cx="5490351" cy="2783840"/>
          </a:xfrm>
        </p:grpSpPr>
        <p:sp>
          <p:nvSpPr>
            <p:cNvPr id="7" name="Freeform 7"/>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4" name="TextBox 14"/>
          <p:cNvSpPr txBox="1"/>
          <p:nvPr/>
        </p:nvSpPr>
        <p:spPr>
          <a:xfrm>
            <a:off x="1845635" y="1638300"/>
            <a:ext cx="7251920" cy="984885"/>
          </a:xfrm>
          <a:prstGeom prst="rect">
            <a:avLst/>
          </a:prstGeom>
        </p:spPr>
        <p:txBody>
          <a:bodyPr lIns="0" tIns="0" rIns="0" bIns="0" rtlCol="0" anchor="t">
            <a:spAutoFit/>
          </a:bodyPr>
          <a:lstStyle/>
          <a:p>
            <a:r>
              <a:rPr lang="vi-VN" sz="6400" b="1" dirty="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pic>
        <p:nvPicPr>
          <p:cNvPr id="17"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20883" y="8788136"/>
            <a:ext cx="2454453" cy="1850044"/>
          </a:xfrm>
          <a:prstGeom prst="rect">
            <a:avLst/>
          </a:prstGeom>
        </p:spPr>
      </p:pic>
      <p:pic>
        <p:nvPicPr>
          <p:cNvPr id="18"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14314" y="9056682"/>
            <a:ext cx="2183931" cy="1646138"/>
          </a:xfrm>
          <a:prstGeom prst="rect">
            <a:avLst/>
          </a:prstGeom>
        </p:spPr>
      </p:pic>
      <p:pic>
        <p:nvPicPr>
          <p:cNvPr id="19"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8220" y="8992042"/>
            <a:ext cx="2183931" cy="1646138"/>
          </a:xfrm>
          <a:prstGeom prst="rect">
            <a:avLst/>
          </a:prstGeom>
        </p:spPr>
      </p:pic>
      <p:pic>
        <p:nvPicPr>
          <p:cNvPr id="20"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477210" y="8788136"/>
            <a:ext cx="2454453" cy="1850044"/>
          </a:xfrm>
          <a:prstGeom prst="rect">
            <a:avLst/>
          </a:prstGeom>
        </p:spPr>
      </p:pic>
      <p:pic>
        <p:nvPicPr>
          <p:cNvPr id="21"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52975" y="8992042"/>
            <a:ext cx="2183931" cy="1646138"/>
          </a:xfrm>
          <a:prstGeom prst="rect">
            <a:avLst/>
          </a:prstGeom>
        </p:spPr>
      </p:pic>
      <p:pic>
        <p:nvPicPr>
          <p:cNvPr id="22"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19193" y="8992042"/>
            <a:ext cx="2355448" cy="1775419"/>
          </a:xfrm>
          <a:prstGeom prst="rect">
            <a:avLst/>
          </a:prstGeom>
        </p:spPr>
      </p:pic>
      <p:pic>
        <p:nvPicPr>
          <p:cNvPr id="23" name="Picture 6"/>
          <p:cNvPicPr>
            <a:picLocks noChangeAspect="1"/>
          </p:cNvPicPr>
          <p:nvPr/>
        </p:nvPicPr>
        <p:blipFill rotWithShape="1">
          <a:blip r:embed="rId4"/>
          <a:srcRect r="13184" b="11249"/>
          <a:stretch/>
        </p:blipFill>
        <p:spPr>
          <a:xfrm rot="-10800000">
            <a:off x="-1" y="-38100"/>
            <a:ext cx="4159077" cy="4446286"/>
          </a:xfrm>
          <a:prstGeom prst="rect">
            <a:avLst/>
          </a:prstGeom>
        </p:spPr>
      </p:pic>
      <p:pic>
        <p:nvPicPr>
          <p:cNvPr id="24" name="Picture 7"/>
          <p:cNvPicPr>
            <a:picLocks noChangeAspect="1"/>
          </p:cNvPicPr>
          <p:nvPr/>
        </p:nvPicPr>
        <p:blipFill rotWithShape="1">
          <a:blip r:embed="rId5"/>
          <a:srcRect l="27523" b="11249"/>
          <a:stretch/>
        </p:blipFill>
        <p:spPr>
          <a:xfrm rot="-10800000">
            <a:off x="14815870" y="-38100"/>
            <a:ext cx="3472129" cy="4446286"/>
          </a:xfrm>
          <a:prstGeom prst="rect">
            <a:avLst/>
          </a:prstGeom>
        </p:spPr>
      </p:pic>
      <p:sp>
        <p:nvSpPr>
          <p:cNvPr id="2" name="Rectangle 1"/>
          <p:cNvSpPr/>
          <p:nvPr/>
        </p:nvSpPr>
        <p:spPr>
          <a:xfrm>
            <a:off x="1845635" y="2678236"/>
            <a:ext cx="8881646" cy="3785652"/>
          </a:xfrm>
          <a:prstGeom prst="rect">
            <a:avLst/>
          </a:prstGeom>
        </p:spPr>
        <p:txBody>
          <a:bodyPr wrap="square">
            <a:spAutoFit/>
          </a:bodyPr>
          <a:lstStyle/>
          <a:p>
            <a:pPr algn="just">
              <a:lnSpc>
                <a:spcPct val="150000"/>
              </a:lnSpc>
            </a:pP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Rễ</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của</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cây</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hướng</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dương</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hướng</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về</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nguồn</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nước</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còn</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hoa</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của</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nó</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luôn</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hướng</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về</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phía</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Mặt</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trời</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Hãy</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giải</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thích</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hiện</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tượng</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đó</a:t>
            </a:r>
            <a:r>
              <a:rPr lang="fr-FR" sz="4000" b="1"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pic>
        <p:nvPicPr>
          <p:cNvPr id="25" name="Picture 24" descr="A picture containing text&#10;&#10;Description automatically generated"/>
          <p:cNvPicPr/>
          <p:nvPr/>
        </p:nvPicPr>
        <p:blipFill rotWithShape="1">
          <a:blip r:embed="rId6">
            <a:extLst>
              <a:ext uri="{28A0092B-C50C-407E-A947-70E740481C1C}">
                <a14:useLocalDpi xmlns:a14="http://schemas.microsoft.com/office/drawing/2010/main" val="0"/>
              </a:ext>
            </a:extLst>
          </a:blip>
          <a:srcRect l="5271" r="7755"/>
          <a:stretch/>
        </p:blipFill>
        <p:spPr>
          <a:xfrm>
            <a:off x="11164430" y="2866470"/>
            <a:ext cx="5029200" cy="5921666"/>
          </a:xfrm>
          <a:prstGeom prst="rect">
            <a:avLst/>
          </a:prstGeom>
        </p:spPr>
      </p:pic>
    </p:spTree>
    <p:extLst>
      <p:ext uri="{BB962C8B-B14F-4D97-AF65-F5344CB8AC3E}">
        <p14:creationId xmlns:p14="http://schemas.microsoft.com/office/powerpoint/2010/main" val="2113381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420130" y="1183459"/>
            <a:ext cx="10350493" cy="926920"/>
          </a:xfrm>
          <a:prstGeom prst="rect">
            <a:avLst/>
          </a:prstGeom>
        </p:spPr>
        <p:txBody>
          <a:bodyPr wrap="square" lIns="0" tIns="0" rIns="0" bIns="0" rtlCol="0" anchor="t">
            <a:spAutoFit/>
          </a:bodyPr>
          <a:lstStyle/>
          <a:p>
            <a:pPr>
              <a:lnSpc>
                <a:spcPct val="150000"/>
              </a:lnSpc>
            </a:pPr>
            <a:r>
              <a:rPr lang="vi-VN" sz="4500" b="1" dirty="0">
                <a:solidFill>
                  <a:srgbClr val="A66704"/>
                </a:solidFill>
              </a:rPr>
              <a:t>2. Cảm ứng ở thực vật</a:t>
            </a:r>
            <a:endParaRPr lang="en-US" sz="4500" b="1" dirty="0">
              <a:solidFill>
                <a:srgbClr val="A66704"/>
              </a:solidFill>
            </a:endParaRPr>
          </a:p>
        </p:txBody>
      </p:sp>
      <p:sp>
        <p:nvSpPr>
          <p:cNvPr id="13" name="TextBox 12"/>
          <p:cNvSpPr txBox="1"/>
          <p:nvPr/>
        </p:nvSpPr>
        <p:spPr>
          <a:xfrm>
            <a:off x="953530" y="2324100"/>
            <a:ext cx="172974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b="1" dirty="0"/>
              <a:t>Tìm hiểu các thí nghiệm chứng minh tính hướng sáng của thực vật</a:t>
            </a:r>
            <a:endParaRPr lang="en-US" sz="4000" b="1" dirty="0"/>
          </a:p>
        </p:txBody>
      </p:sp>
      <p:sp>
        <p:nvSpPr>
          <p:cNvPr id="2" name="Rectangle 1"/>
          <p:cNvSpPr/>
          <p:nvPr/>
        </p:nvSpPr>
        <p:spPr>
          <a:xfrm>
            <a:off x="953530" y="3245138"/>
            <a:ext cx="3316934" cy="707886"/>
          </a:xfrm>
          <a:prstGeom prst="rect">
            <a:avLst/>
          </a:prstGeom>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vi-VN" sz="4000" b="1" dirty="0">
                <a:solidFill>
                  <a:srgbClr val="FF0000"/>
                </a:solidFill>
                <a:latin typeface="Arial" panose="020B0604020202020204" pitchFamily="34" charset="0"/>
                <a:ea typeface="Calibri" panose="020F0502020204030204" pitchFamily="34" charset="0"/>
                <a:cs typeface="Arial" panose="020B0604020202020204" pitchFamily="34" charset="0"/>
              </a:rPr>
              <a:t>chuẩn bị:</a:t>
            </a:r>
            <a:endParaRPr lang="en-US" sz="4000" b="1" dirty="0">
              <a:solidFill>
                <a:srgbClr val="FF0000"/>
              </a:solidFill>
              <a:latin typeface="Arial" panose="020B0604020202020204" pitchFamily="34" charset="0"/>
              <a:cs typeface="Arial" panose="020B0604020202020204" pitchFamily="34" charset="0"/>
            </a:endParaRPr>
          </a:p>
        </p:txBody>
      </p:sp>
      <p:sp>
        <p:nvSpPr>
          <p:cNvPr id="20" name="Rectangle 19"/>
          <p:cNvSpPr/>
          <p:nvPr/>
        </p:nvSpPr>
        <p:spPr>
          <a:xfrm>
            <a:off x="1472644" y="4166176"/>
            <a:ext cx="12649200" cy="4862870"/>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vi-VN" sz="4000" b="1" dirty="0">
                <a:solidFill>
                  <a:srgbClr val="000000"/>
                </a:solidFill>
                <a:ea typeface="Calibri" panose="020F0502020204030204" pitchFamily="34" charset="0"/>
                <a:cs typeface="Arial" panose="020B0604020202020204" pitchFamily="34" charset="0"/>
              </a:rPr>
              <a:t>Dụng cụ: </a:t>
            </a:r>
            <a:r>
              <a:rPr lang="vi-VN" sz="4000" dirty="0">
                <a:solidFill>
                  <a:srgbClr val="000000"/>
                </a:solidFill>
                <a:ea typeface="Calibri" panose="020F0502020204030204" pitchFamily="34" charset="0"/>
                <a:cs typeface="Arial" panose="020B0604020202020204" pitchFamily="34" charset="0"/>
              </a:rPr>
              <a:t>chậu để trồng cây, giá thể (cành cây khô, cọc gỗ, lưới thép). </a:t>
            </a:r>
          </a:p>
          <a:p>
            <a:pPr marL="571500" indent="-571500" algn="just">
              <a:lnSpc>
                <a:spcPct val="150000"/>
              </a:lnSpc>
              <a:spcBef>
                <a:spcPts val="300"/>
              </a:spcBef>
              <a:spcAft>
                <a:spcPts val="300"/>
              </a:spcAft>
              <a:buFont typeface="Wingdings" panose="05000000000000000000" pitchFamily="2" charset="2"/>
              <a:buChar char="§"/>
            </a:pPr>
            <a:r>
              <a:rPr lang="vi-VN" sz="4000" b="1" dirty="0">
                <a:solidFill>
                  <a:srgbClr val="000000"/>
                </a:solidFill>
                <a:ea typeface="Calibri" panose="020F0502020204030204" pitchFamily="34" charset="0"/>
                <a:cs typeface="Arial" panose="020B0604020202020204" pitchFamily="34" charset="0"/>
              </a:rPr>
              <a:t>Hóa chất: </a:t>
            </a:r>
            <a:r>
              <a:rPr lang="vi-VN" sz="4000" dirty="0">
                <a:solidFill>
                  <a:srgbClr val="000000"/>
                </a:solidFill>
                <a:ea typeface="Calibri" panose="020F0502020204030204" pitchFamily="34" charset="0"/>
                <a:cs typeface="Arial" panose="020B0604020202020204" pitchFamily="34" charset="0"/>
              </a:rPr>
              <a:t>nước.</a:t>
            </a:r>
          </a:p>
          <a:p>
            <a:pPr marL="571500" indent="-571500" algn="just">
              <a:lnSpc>
                <a:spcPct val="150000"/>
              </a:lnSpc>
              <a:spcBef>
                <a:spcPts val="300"/>
              </a:spcBef>
              <a:spcAft>
                <a:spcPts val="300"/>
              </a:spcAft>
              <a:buFont typeface="Wingdings" panose="05000000000000000000" pitchFamily="2" charset="2"/>
              <a:buChar char="§"/>
            </a:pPr>
            <a:r>
              <a:rPr lang="vi-VN" sz="4000" b="1" dirty="0">
                <a:solidFill>
                  <a:srgbClr val="000000"/>
                </a:solidFill>
                <a:ea typeface="Calibri" panose="020F0502020204030204" pitchFamily="34" charset="0"/>
                <a:cs typeface="Arial" panose="020B0604020202020204" pitchFamily="34" charset="0"/>
              </a:rPr>
              <a:t>Mẫu vật: </a:t>
            </a:r>
            <a:r>
              <a:rPr lang="vi-VN" sz="4000" dirty="0">
                <a:solidFill>
                  <a:srgbClr val="000000"/>
                </a:solidFill>
                <a:ea typeface="Calibri" panose="020F0502020204030204" pitchFamily="34" charset="0"/>
                <a:cs typeface="Arial" panose="020B0604020202020204" pitchFamily="34" charset="0"/>
              </a:rPr>
              <a:t>cây thân leo (đậu cô ve, bầu bí, mướp) đang sinh trưởng, đất ẩm.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4600" y="4305300"/>
            <a:ext cx="4421204" cy="6420010"/>
          </a:xfrm>
          <a:prstGeom prst="rect">
            <a:avLst/>
          </a:prstGeom>
        </p:spPr>
      </p:pic>
    </p:spTree>
    <p:extLst>
      <p:ext uri="{BB962C8B-B14F-4D97-AF65-F5344CB8AC3E}">
        <p14:creationId xmlns:p14="http://schemas.microsoft.com/office/powerpoint/2010/main" val="271659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228600" y="723900"/>
            <a:ext cx="10350493" cy="926920"/>
          </a:xfrm>
          <a:prstGeom prst="rect">
            <a:avLst/>
          </a:prstGeom>
        </p:spPr>
        <p:txBody>
          <a:bodyPr wrap="square" lIns="0" tIns="0" rIns="0" bIns="0" rtlCol="0" anchor="t">
            <a:spAutoFit/>
          </a:bodyPr>
          <a:lstStyle/>
          <a:p>
            <a:pPr>
              <a:lnSpc>
                <a:spcPct val="150000"/>
              </a:lnSpc>
            </a:pPr>
            <a:r>
              <a:rPr lang="vi-VN" sz="4500" b="1" dirty="0">
                <a:solidFill>
                  <a:srgbClr val="A66704"/>
                </a:solidFill>
              </a:rPr>
              <a:t>2. Cảm ứng ở thực vật</a:t>
            </a:r>
            <a:endParaRPr lang="en-US" sz="4500" b="1" dirty="0">
              <a:solidFill>
                <a:srgbClr val="A66704"/>
              </a:solidFill>
            </a:endParaRPr>
          </a:p>
        </p:txBody>
      </p:sp>
      <p:sp>
        <p:nvSpPr>
          <p:cNvPr id="13" name="TextBox 12"/>
          <p:cNvSpPr txBox="1"/>
          <p:nvPr/>
        </p:nvSpPr>
        <p:spPr>
          <a:xfrm>
            <a:off x="762000" y="1864541"/>
            <a:ext cx="172974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b="1" dirty="0"/>
              <a:t>Tìm hiểu các thí nghiệm chứng minh tính hướng sáng của thực vật</a:t>
            </a:r>
            <a:endParaRPr lang="en-US" sz="4000" b="1" dirty="0"/>
          </a:p>
        </p:txBody>
      </p:sp>
      <p:sp>
        <p:nvSpPr>
          <p:cNvPr id="2" name="Rectangle 1"/>
          <p:cNvSpPr/>
          <p:nvPr/>
        </p:nvSpPr>
        <p:spPr>
          <a:xfrm>
            <a:off x="762000" y="2785579"/>
            <a:ext cx="15396138" cy="707886"/>
          </a:xfrm>
          <a:prstGeom prst="rect">
            <a:avLst/>
          </a:prstGeom>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tiến</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hành</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thí</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nghiệm</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theo</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các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bước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SGK tr.147</a:t>
            </a:r>
            <a:r>
              <a:rPr lang="vi-VN" sz="4000" b="1" dirty="0">
                <a:solidFill>
                  <a:srgbClr val="FF0000"/>
                </a:solidFill>
                <a:latin typeface="Arial" panose="020B0604020202020204" pitchFamily="34" charset="0"/>
                <a:ea typeface="Calibri" panose="020F0502020204030204" pitchFamily="34" charset="0"/>
                <a:cs typeface="Arial" panose="020B0604020202020204" pitchFamily="34" charset="0"/>
              </a:rPr>
              <a:t> theo nhóm:</a:t>
            </a:r>
            <a:endParaRPr lang="en-US" sz="40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373904" y="3785574"/>
            <a:ext cx="10073592" cy="707886"/>
          </a:xfrm>
          <a:prstGeom prst="rect">
            <a:avLst/>
          </a:prstGeom>
        </p:spPr>
        <p:txBody>
          <a:bodyPr wrap="none">
            <a:spAutoFit/>
          </a:bodyPr>
          <a:lstStyle/>
          <a:p>
            <a:pPr algn="just">
              <a:spcBef>
                <a:spcPts val="300"/>
              </a:spcBef>
              <a:spcAft>
                <a:spcPts val="300"/>
              </a:spcAft>
            </a:pPr>
            <a:r>
              <a:rPr lang="vi-VN" sz="4000" b="1" dirty="0">
                <a:solidFill>
                  <a:schemeClr val="accent3">
                    <a:lumMod val="50000"/>
                  </a:schemeClr>
                </a:solidFill>
                <a:ea typeface="Calibri" panose="020F0502020204030204" pitchFamily="34" charset="0"/>
                <a:cs typeface="Arial" panose="020B0604020202020204" pitchFamily="34" charset="0"/>
              </a:rPr>
              <a:t>Thí nghiệm 3: </a:t>
            </a:r>
            <a:r>
              <a:rPr lang="vi-VN" sz="4000" dirty="0">
                <a:solidFill>
                  <a:schemeClr val="accent3">
                    <a:lumMod val="50000"/>
                  </a:schemeClr>
                </a:solidFill>
                <a:ea typeface="Calibri" panose="020F0502020204030204" pitchFamily="34" charset="0"/>
                <a:cs typeface="Arial" panose="020B0604020202020204" pitchFamily="34" charset="0"/>
              </a:rPr>
              <a:t>Chứng minh hướng tiếp xúc</a:t>
            </a:r>
            <a:endParaRPr lang="en-US"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135536" y="4941624"/>
            <a:ext cx="15849599" cy="800412"/>
          </a:xfrm>
          <a:prstGeom prst="rect">
            <a:avLst/>
          </a:prstGeom>
          <a:solidFill>
            <a:schemeClr val="accent2">
              <a:lumMod val="20000"/>
              <a:lumOff val="80000"/>
            </a:schemeClr>
          </a:solidFill>
        </p:spPr>
        <p:txBody>
          <a:bodyPr wrap="square">
            <a:spAutoFit/>
          </a:bodyPr>
          <a:lstStyle/>
          <a:p>
            <a:pPr algn="just">
              <a:lnSpc>
                <a:spcPct val="150000"/>
              </a:lnSpc>
            </a:pPr>
            <a:r>
              <a:rPr lang="vi-VN" sz="3500" b="1" dirty="0">
                <a:solidFill>
                  <a:srgbClr val="000000"/>
                </a:solidFill>
                <a:ea typeface="Calibri" panose="020F0502020204030204" pitchFamily="34" charset="0"/>
                <a:cs typeface="Arial" panose="020B0604020202020204" pitchFamily="34" charset="0"/>
              </a:rPr>
              <a:t>Bước 1: </a:t>
            </a:r>
            <a:r>
              <a:rPr lang="vi-VN" sz="3500" dirty="0">
                <a:solidFill>
                  <a:srgbClr val="000000"/>
                </a:solidFill>
                <a:ea typeface="Calibri" panose="020F0502020204030204" pitchFamily="34" charset="0"/>
                <a:cs typeface="Arial" panose="020B0604020202020204" pitchFamily="34" charset="0"/>
              </a:rPr>
              <a:t>Trồng ba cây thân leo (mướp, bí, bầu) vào ba chậu chứa đất ẩm. </a:t>
            </a:r>
            <a:endParaRPr lang="en-US" sz="3500" dirty="0">
              <a:latin typeface="Arial" panose="020B0604020202020204" pitchFamily="34" charset="0"/>
              <a:cs typeface="Arial" panose="020B0604020202020204" pitchFamily="34" charset="0"/>
            </a:endParaRPr>
          </a:p>
        </p:txBody>
      </p:sp>
      <p:sp>
        <p:nvSpPr>
          <p:cNvPr id="16" name="Rectangle 15"/>
          <p:cNvSpPr/>
          <p:nvPr/>
        </p:nvSpPr>
        <p:spPr>
          <a:xfrm>
            <a:off x="1128713" y="6389783"/>
            <a:ext cx="15849600" cy="800412"/>
          </a:xfrm>
          <a:prstGeom prst="rect">
            <a:avLst/>
          </a:prstGeom>
          <a:solidFill>
            <a:schemeClr val="accent2">
              <a:lumMod val="20000"/>
              <a:lumOff val="80000"/>
            </a:schemeClr>
          </a:solidFill>
        </p:spPr>
        <p:txBody>
          <a:bodyPr wrap="square">
            <a:spAutoFit/>
          </a:bodyPr>
          <a:lstStyle/>
          <a:p>
            <a:pPr algn="just">
              <a:lnSpc>
                <a:spcPct val="150000"/>
              </a:lnSpc>
            </a:pPr>
            <a:r>
              <a:rPr lang="vi-VN" sz="3500" b="1" dirty="0">
                <a:solidFill>
                  <a:srgbClr val="000000"/>
                </a:solidFill>
                <a:ea typeface="Calibri" panose="020F0502020204030204" pitchFamily="34" charset="0"/>
                <a:cs typeface="Arial" panose="020B0604020202020204" pitchFamily="34" charset="0"/>
              </a:rPr>
              <a:t>Bước 2: </a:t>
            </a:r>
            <a:r>
              <a:rPr lang="vi-VN" sz="3500" dirty="0">
                <a:solidFill>
                  <a:srgbClr val="000000"/>
                </a:solidFill>
                <a:ea typeface="Calibri" panose="020F0502020204030204" pitchFamily="34" charset="0"/>
                <a:cs typeface="Arial" panose="020B0604020202020204" pitchFamily="34" charset="0"/>
              </a:rPr>
              <a:t>Cắm sát bên mỗi cây một giá thể. </a:t>
            </a:r>
            <a:endParaRPr lang="en-US" sz="3500" dirty="0">
              <a:latin typeface="Arial" panose="020B0604020202020204" pitchFamily="34" charset="0"/>
              <a:cs typeface="Arial" panose="020B0604020202020204" pitchFamily="34" charset="0"/>
            </a:endParaRPr>
          </a:p>
        </p:txBody>
      </p:sp>
      <p:sp>
        <p:nvSpPr>
          <p:cNvPr id="10" name="Rectangle 9"/>
          <p:cNvSpPr/>
          <p:nvPr/>
        </p:nvSpPr>
        <p:spPr>
          <a:xfrm>
            <a:off x="1142358" y="7837942"/>
            <a:ext cx="15842777" cy="800412"/>
          </a:xfrm>
          <a:prstGeom prst="rect">
            <a:avLst/>
          </a:prstGeom>
          <a:solidFill>
            <a:schemeClr val="accent2">
              <a:lumMod val="20000"/>
              <a:lumOff val="80000"/>
            </a:schemeClr>
          </a:solidFill>
        </p:spPr>
        <p:txBody>
          <a:bodyPr wrap="square">
            <a:spAutoFit/>
          </a:bodyPr>
          <a:lstStyle/>
          <a:p>
            <a:pPr algn="just">
              <a:lnSpc>
                <a:spcPct val="150000"/>
              </a:lnSpc>
            </a:pPr>
            <a:r>
              <a:rPr lang="vi-VN" sz="3500" b="1" dirty="0">
                <a:solidFill>
                  <a:srgbClr val="000000"/>
                </a:solidFill>
                <a:ea typeface="Calibri" panose="020F0502020204030204" pitchFamily="34" charset="0"/>
                <a:cs typeface="Arial" panose="020B0604020202020204" pitchFamily="34" charset="0"/>
              </a:rPr>
              <a:t>Bước 3: </a:t>
            </a:r>
            <a:r>
              <a:rPr lang="vi-VN" sz="3500" dirty="0">
                <a:solidFill>
                  <a:srgbClr val="000000"/>
                </a:solidFill>
                <a:ea typeface="Calibri" panose="020F0502020204030204" pitchFamily="34" charset="0"/>
                <a:cs typeface="Arial" panose="020B0604020202020204" pitchFamily="34" charset="0"/>
              </a:rPr>
              <a:t>Đặt chậu cây nơi có đủ ánh sáng và tưới nước hằng ngày. </a:t>
            </a:r>
          </a:p>
        </p:txBody>
      </p:sp>
    </p:spTree>
    <p:extLst>
      <p:ext uri="{BB962C8B-B14F-4D97-AF65-F5344CB8AC3E}">
        <p14:creationId xmlns:p14="http://schemas.microsoft.com/office/powerpoint/2010/main" val="44183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6"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442784" y="571500"/>
            <a:ext cx="10350493" cy="926920"/>
          </a:xfrm>
          <a:prstGeom prst="rect">
            <a:avLst/>
          </a:prstGeom>
        </p:spPr>
        <p:txBody>
          <a:bodyPr wrap="square" lIns="0" tIns="0" rIns="0" bIns="0" rtlCol="0" anchor="t">
            <a:spAutoFit/>
          </a:bodyPr>
          <a:lstStyle/>
          <a:p>
            <a:pPr>
              <a:lnSpc>
                <a:spcPct val="150000"/>
              </a:lnSpc>
            </a:pPr>
            <a:r>
              <a:rPr lang="vi-VN" sz="4500" b="1" dirty="0">
                <a:solidFill>
                  <a:srgbClr val="A66704"/>
                </a:solidFill>
              </a:rPr>
              <a:t>2. Cảm ứng ở thực vật</a:t>
            </a:r>
            <a:endParaRPr lang="en-US" sz="4500" b="1" dirty="0">
              <a:solidFill>
                <a:srgbClr val="A66704"/>
              </a:solidFill>
            </a:endParaRPr>
          </a:p>
        </p:txBody>
      </p:sp>
      <p:sp>
        <p:nvSpPr>
          <p:cNvPr id="13" name="TextBox 12"/>
          <p:cNvSpPr txBox="1"/>
          <p:nvPr/>
        </p:nvSpPr>
        <p:spPr>
          <a:xfrm>
            <a:off x="976184" y="1712141"/>
            <a:ext cx="172974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b="1" dirty="0"/>
              <a:t>Tìm hiểu các thí nghiệm chứng minh tính hướng sáng của thực vật</a:t>
            </a:r>
            <a:endParaRPr lang="en-US" sz="4000" b="1" dirty="0"/>
          </a:p>
        </p:txBody>
      </p:sp>
      <p:sp>
        <p:nvSpPr>
          <p:cNvPr id="2" name="Rectangle 1"/>
          <p:cNvSpPr/>
          <p:nvPr/>
        </p:nvSpPr>
        <p:spPr>
          <a:xfrm>
            <a:off x="976184" y="2633179"/>
            <a:ext cx="15396138" cy="707886"/>
          </a:xfrm>
          <a:prstGeom prst="rect">
            <a:avLst/>
          </a:prstGeom>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tiến</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hành</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thí</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nghiệm</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theo</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các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bước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SGK tr.147</a:t>
            </a:r>
            <a:r>
              <a:rPr lang="vi-VN" sz="4000" b="1" dirty="0">
                <a:solidFill>
                  <a:srgbClr val="FF0000"/>
                </a:solidFill>
                <a:latin typeface="Arial" panose="020B0604020202020204" pitchFamily="34" charset="0"/>
                <a:ea typeface="Calibri" panose="020F0502020204030204" pitchFamily="34" charset="0"/>
                <a:cs typeface="Arial" panose="020B0604020202020204" pitchFamily="34" charset="0"/>
              </a:rPr>
              <a:t> theo nhóm:</a:t>
            </a:r>
            <a:endParaRPr lang="en-US" sz="40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588088" y="3633174"/>
            <a:ext cx="10073592" cy="707886"/>
          </a:xfrm>
          <a:prstGeom prst="rect">
            <a:avLst/>
          </a:prstGeom>
        </p:spPr>
        <p:txBody>
          <a:bodyPr wrap="none">
            <a:spAutoFit/>
          </a:bodyPr>
          <a:lstStyle/>
          <a:p>
            <a:pPr algn="just">
              <a:spcBef>
                <a:spcPts val="300"/>
              </a:spcBef>
              <a:spcAft>
                <a:spcPts val="300"/>
              </a:spcAft>
            </a:pPr>
            <a:r>
              <a:rPr lang="vi-VN" sz="4000" b="1" dirty="0">
                <a:solidFill>
                  <a:schemeClr val="accent3">
                    <a:lumMod val="50000"/>
                  </a:schemeClr>
                </a:solidFill>
                <a:ea typeface="Calibri" panose="020F0502020204030204" pitchFamily="34" charset="0"/>
                <a:cs typeface="Arial" panose="020B0604020202020204" pitchFamily="34" charset="0"/>
              </a:rPr>
              <a:t>Thí nghiệm 3: </a:t>
            </a:r>
            <a:r>
              <a:rPr lang="vi-VN" sz="4000" dirty="0">
                <a:solidFill>
                  <a:schemeClr val="accent3">
                    <a:lumMod val="50000"/>
                  </a:schemeClr>
                </a:solidFill>
                <a:ea typeface="Calibri" panose="020F0502020204030204" pitchFamily="34" charset="0"/>
                <a:cs typeface="Arial" panose="020B0604020202020204" pitchFamily="34" charset="0"/>
              </a:rPr>
              <a:t>Chứng minh hướng tiếp xúc</a:t>
            </a:r>
            <a:endParaRPr lang="en-US" sz="4000" dirty="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349721" y="4789224"/>
            <a:ext cx="5022378" cy="3323987"/>
          </a:xfrm>
          <a:prstGeom prst="rect">
            <a:avLst/>
          </a:prstGeom>
          <a:solidFill>
            <a:schemeClr val="accent2">
              <a:lumMod val="20000"/>
              <a:lumOff val="80000"/>
            </a:schemeClr>
          </a:solidFill>
        </p:spPr>
        <p:txBody>
          <a:bodyPr wrap="square">
            <a:spAutoFit/>
          </a:bodyPr>
          <a:lstStyle/>
          <a:p>
            <a:pPr algn="just">
              <a:lnSpc>
                <a:spcPct val="150000"/>
              </a:lnSpc>
            </a:pPr>
            <a:r>
              <a:rPr lang="vi-VN" sz="3500" b="1" dirty="0">
                <a:solidFill>
                  <a:srgbClr val="000000"/>
                </a:solidFill>
                <a:ea typeface="Calibri" panose="020F0502020204030204" pitchFamily="34" charset="0"/>
                <a:cs typeface="Arial" panose="020B0604020202020204" pitchFamily="34" charset="0"/>
              </a:rPr>
              <a:t>Bước 4: </a:t>
            </a:r>
            <a:r>
              <a:rPr lang="vi-VN" sz="3500" dirty="0">
                <a:solidFill>
                  <a:srgbClr val="000000"/>
                </a:solidFill>
                <a:ea typeface="Calibri" panose="020F0502020204030204" pitchFamily="34" charset="0"/>
                <a:cs typeface="Arial" panose="020B0604020202020204" pitchFamily="34" charset="0"/>
              </a:rPr>
              <a:t>Theo dõi và ghi chép hiện tượng xảy ra của các cây này sau 1 tuần, 2 tuần, 3 tuần. </a:t>
            </a:r>
            <a:endParaRPr lang="en-US" sz="3500" dirty="0">
              <a:latin typeface="Arial" panose="020B0604020202020204" pitchFamily="34" charset="0"/>
              <a:cs typeface="Arial" panose="020B0604020202020204" pitchFamily="34" charset="0"/>
            </a:endParaRP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7210298" y="4789224"/>
            <a:ext cx="10236197" cy="5102489"/>
          </a:xfrm>
          <a:prstGeom prst="rect">
            <a:avLst/>
          </a:prstGeom>
        </p:spPr>
      </p:pic>
    </p:spTree>
    <p:extLst>
      <p:ext uri="{BB962C8B-B14F-4D97-AF65-F5344CB8AC3E}">
        <p14:creationId xmlns:p14="http://schemas.microsoft.com/office/powerpoint/2010/main" val="14205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473676" y="495300"/>
            <a:ext cx="10350493" cy="926920"/>
          </a:xfrm>
          <a:prstGeom prst="rect">
            <a:avLst/>
          </a:prstGeom>
        </p:spPr>
        <p:txBody>
          <a:bodyPr wrap="square" lIns="0" tIns="0" rIns="0" bIns="0" rtlCol="0" anchor="t">
            <a:spAutoFit/>
          </a:bodyPr>
          <a:lstStyle/>
          <a:p>
            <a:pPr>
              <a:lnSpc>
                <a:spcPct val="150000"/>
              </a:lnSpc>
            </a:pPr>
            <a:r>
              <a:rPr lang="vi-VN" sz="4500" b="1" dirty="0">
                <a:solidFill>
                  <a:srgbClr val="A66704"/>
                </a:solidFill>
              </a:rPr>
              <a:t>2. Cảm ứng ở thực vật</a:t>
            </a:r>
            <a:endParaRPr lang="en-US" sz="4500" b="1" dirty="0">
              <a:solidFill>
                <a:srgbClr val="A66704"/>
              </a:solidFill>
            </a:endParaRPr>
          </a:p>
        </p:txBody>
      </p:sp>
      <p:sp>
        <p:nvSpPr>
          <p:cNvPr id="13" name="TextBox 12"/>
          <p:cNvSpPr txBox="1"/>
          <p:nvPr/>
        </p:nvSpPr>
        <p:spPr>
          <a:xfrm>
            <a:off x="1007076" y="1635941"/>
            <a:ext cx="172974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b="1" dirty="0"/>
              <a:t>Tìm hiểu các thí nghiệm chứng minh tính hướng sáng của thực vật</a:t>
            </a:r>
            <a:endParaRPr lang="en-US" sz="4000" b="1" dirty="0"/>
          </a:p>
        </p:txBody>
      </p:sp>
      <p:sp>
        <p:nvSpPr>
          <p:cNvPr id="2" name="Rectangle 1"/>
          <p:cNvSpPr/>
          <p:nvPr/>
        </p:nvSpPr>
        <p:spPr>
          <a:xfrm>
            <a:off x="1678590" y="2595648"/>
            <a:ext cx="15575098" cy="707886"/>
          </a:xfrm>
          <a:prstGeom prst="rect">
            <a:avLst/>
          </a:prstGeom>
        </p:spPr>
        <p:txBody>
          <a:bodyPr wrap="none">
            <a:spAutoFit/>
          </a:bodyPr>
          <a:lstStyle/>
          <a:p>
            <a:r>
              <a:rPr lang="vi-VN" sz="4000" b="1" dirty="0">
                <a:solidFill>
                  <a:srgbClr val="FF0000"/>
                </a:solidFill>
                <a:ea typeface="Calibri" panose="020F0502020204030204" pitchFamily="34" charset="0"/>
                <a:cs typeface="Arial" panose="020B0604020202020204" pitchFamily="34" charset="0"/>
              </a:rPr>
              <a:t>Hãy kể tên một số thực vật có tính hướng tiếp xúc mà em biết. </a:t>
            </a:r>
            <a:endParaRPr lang="en-US" sz="4000" b="1"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384" y="3962128"/>
            <a:ext cx="4669809" cy="37528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637" y="3962128"/>
            <a:ext cx="4669809" cy="37528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34890" y="3967246"/>
            <a:ext cx="4640239" cy="3752850"/>
          </a:xfrm>
          <a:prstGeom prst="rect">
            <a:avLst/>
          </a:prstGeom>
        </p:spPr>
      </p:pic>
      <p:sp>
        <p:nvSpPr>
          <p:cNvPr id="8" name="Rectangle 7"/>
          <p:cNvSpPr/>
          <p:nvPr/>
        </p:nvSpPr>
        <p:spPr>
          <a:xfrm>
            <a:off x="1454129" y="7834313"/>
            <a:ext cx="15621000" cy="1938992"/>
          </a:xfrm>
          <a:prstGeom prst="rect">
            <a:avLst/>
          </a:prstGeom>
        </p:spPr>
        <p:txBody>
          <a:bodyPr wrap="square">
            <a:spAutoFit/>
          </a:bodyPr>
          <a:lstStyle/>
          <a:p>
            <a:pPr algn="just">
              <a:lnSpc>
                <a:spcPct val="150000"/>
              </a:lnSpc>
              <a:spcBef>
                <a:spcPts val="300"/>
              </a:spcBef>
              <a:spcAft>
                <a:spcPts val="3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hướng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tiếp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xúc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mướp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bầu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bí</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dưa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leo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đậu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ván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đậu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cô</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ve</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034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3"/>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592779" y="495300"/>
            <a:ext cx="16601453" cy="1038746"/>
          </a:xfrm>
          <a:prstGeom prst="rect">
            <a:avLst/>
          </a:prstGeom>
        </p:spPr>
        <p:txBody>
          <a:bodyPr wrap="square" lIns="0" tIns="0" rIns="0" bIns="0" rtlCol="0" anchor="t">
            <a:spAutoFit/>
          </a:bodyPr>
          <a:lstStyle/>
          <a:p>
            <a:pPr>
              <a:lnSpc>
                <a:spcPct val="150000"/>
              </a:lnSpc>
            </a:pPr>
            <a:r>
              <a:rPr lang="vi-VN" sz="4500" b="1" dirty="0">
                <a:solidFill>
                  <a:srgbClr val="A66704"/>
                </a:solidFill>
              </a:rPr>
              <a:t>3. Ứng dụng cảm ứng của thực vật trong thực tiễn </a:t>
            </a:r>
            <a:endParaRPr lang="en-US" sz="4500" b="1" dirty="0">
              <a:solidFill>
                <a:srgbClr val="A66704"/>
              </a:solidFill>
            </a:endParaRPr>
          </a:p>
        </p:txBody>
      </p:sp>
      <p:sp>
        <p:nvSpPr>
          <p:cNvPr id="13" name="TextBox 12"/>
          <p:cNvSpPr txBox="1"/>
          <p:nvPr/>
        </p:nvSpPr>
        <p:spPr>
          <a:xfrm>
            <a:off x="923668" y="1641096"/>
            <a:ext cx="172974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b="1" dirty="0"/>
              <a:t>Tìm hiểu ứng dụng cảm ứng trong thực tiễn</a:t>
            </a:r>
            <a:endParaRPr lang="en-US" sz="4000" b="1" dirty="0"/>
          </a:p>
        </p:txBody>
      </p:sp>
      <p:sp>
        <p:nvSpPr>
          <p:cNvPr id="2" name="Rectangle 1"/>
          <p:cNvSpPr/>
          <p:nvPr/>
        </p:nvSpPr>
        <p:spPr>
          <a:xfrm>
            <a:off x="1647568" y="2493753"/>
            <a:ext cx="15849600" cy="1824923"/>
          </a:xfrm>
          <a:prstGeom prst="rect">
            <a:avLst/>
          </a:prstGeom>
        </p:spPr>
        <p:txBody>
          <a:bodyPr wrap="square">
            <a:spAutoFit/>
          </a:bodyPr>
          <a:lstStyle/>
          <a:p>
            <a:pPr>
              <a:lnSpc>
                <a:spcPct val="150000"/>
              </a:lnSpc>
            </a:pPr>
            <a:r>
              <a:rPr lang="vi-VN" sz="4000" b="1" dirty="0">
                <a:solidFill>
                  <a:srgbClr val="FF0000"/>
                </a:solidFill>
                <a:ea typeface="Calibri" panose="020F0502020204030204" pitchFamily="34" charset="0"/>
                <a:cs typeface="Arial" panose="020B0604020202020204" pitchFamily="34" charset="0"/>
              </a:rPr>
              <a:t>Liệt kê một số ví dụ ứng dụng cảm ứng trong trồng trọt. Giải thích cơ sở của việc ứng dụng đó. </a:t>
            </a:r>
            <a:endParaRPr lang="en-US" sz="4000" b="1" dirty="0">
              <a:solidFill>
                <a:srgbClr val="FF0000"/>
              </a:solidFill>
              <a:latin typeface="Arial" panose="020B0604020202020204" pitchFamily="34" charset="0"/>
              <a:cs typeface="Arial" panose="020B0604020202020204" pitchFamily="34" charset="0"/>
            </a:endParaRP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1647568" y="4608218"/>
            <a:ext cx="9058910" cy="5334000"/>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11009111" y="4570402"/>
            <a:ext cx="6185121" cy="5352766"/>
          </a:xfrm>
          <a:prstGeom prst="rect">
            <a:avLst/>
          </a:prstGeom>
        </p:spPr>
      </p:pic>
    </p:spTree>
    <p:extLst>
      <p:ext uri="{BB962C8B-B14F-4D97-AF65-F5344CB8AC3E}">
        <p14:creationId xmlns:p14="http://schemas.microsoft.com/office/powerpoint/2010/main" val="73405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381000" y="190500"/>
            <a:ext cx="16601453" cy="1038746"/>
          </a:xfrm>
          <a:prstGeom prst="rect">
            <a:avLst/>
          </a:prstGeom>
        </p:spPr>
        <p:txBody>
          <a:bodyPr wrap="square" lIns="0" tIns="0" rIns="0" bIns="0" rtlCol="0" anchor="t">
            <a:spAutoFit/>
          </a:bodyPr>
          <a:lstStyle/>
          <a:p>
            <a:pPr>
              <a:lnSpc>
                <a:spcPct val="150000"/>
              </a:lnSpc>
            </a:pPr>
            <a:r>
              <a:rPr lang="vi-VN" sz="4500" b="1" dirty="0">
                <a:solidFill>
                  <a:srgbClr val="A66704"/>
                </a:solidFill>
              </a:rPr>
              <a:t>3. Ứng dụng cảm ứng của thực vật trong thực tiễn </a:t>
            </a:r>
            <a:endParaRPr lang="en-US" sz="4500" b="1" dirty="0">
              <a:solidFill>
                <a:srgbClr val="A66704"/>
              </a:solidFill>
            </a:endParaRPr>
          </a:p>
        </p:txBody>
      </p:sp>
      <p:sp>
        <p:nvSpPr>
          <p:cNvPr id="13" name="TextBox 12"/>
          <p:cNvSpPr txBox="1"/>
          <p:nvPr/>
        </p:nvSpPr>
        <p:spPr>
          <a:xfrm>
            <a:off x="749988" y="1343463"/>
            <a:ext cx="172974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b="1" dirty="0"/>
              <a:t>Tìm hiểu ứng dụng cảm ứng trong thực tiễn</a:t>
            </a:r>
            <a:endParaRPr lang="en-US" sz="4000" b="1" dirty="0"/>
          </a:p>
        </p:txBody>
      </p:sp>
      <p:grpSp>
        <p:nvGrpSpPr>
          <p:cNvPr id="7" name="Group 8"/>
          <p:cNvGrpSpPr/>
          <p:nvPr/>
        </p:nvGrpSpPr>
        <p:grpSpPr>
          <a:xfrm>
            <a:off x="1586322" y="3103025"/>
            <a:ext cx="7315200" cy="3429000"/>
            <a:chOff x="0" y="0"/>
            <a:chExt cx="5490351" cy="2783840"/>
          </a:xfrm>
          <a:solidFill>
            <a:schemeClr val="bg1"/>
          </a:solidFill>
        </p:grpSpPr>
        <p:sp>
          <p:nvSpPr>
            <p:cNvPr id="8" name="Freeform 9"/>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grpFill/>
          </p:spPr>
        </p:sp>
      </p:grpSp>
      <p:sp>
        <p:nvSpPr>
          <p:cNvPr id="3" name="Rectangle 2"/>
          <p:cNvSpPr/>
          <p:nvPr/>
        </p:nvSpPr>
        <p:spPr>
          <a:xfrm>
            <a:off x="1720604" y="3334056"/>
            <a:ext cx="7086600" cy="3046988"/>
          </a:xfrm>
          <a:prstGeom prst="rect">
            <a:avLst/>
          </a:prstGeom>
        </p:spPr>
        <p:txBody>
          <a:bodyPr wrap="square">
            <a:spAutoFit/>
          </a:bodyPr>
          <a:lstStyle/>
          <a:p>
            <a:pPr algn="just">
              <a:lnSpc>
                <a:spcPct val="150000"/>
              </a:lnSpc>
            </a:pP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Ứng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hướng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sáng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tạo</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bon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sai</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trồng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xen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canh</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ưa</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sáng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ưa</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bóng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tận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triệt</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nguồn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ánh</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sáng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pic>
        <p:nvPicPr>
          <p:cNvPr id="1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89289">
            <a:off x="948807" y="2525188"/>
            <a:ext cx="1308476" cy="654374"/>
          </a:xfrm>
          <a:prstGeom prst="rect">
            <a:avLst/>
          </a:prstGeom>
        </p:spPr>
      </p:pic>
      <p:grpSp>
        <p:nvGrpSpPr>
          <p:cNvPr id="14" name="Group 8"/>
          <p:cNvGrpSpPr/>
          <p:nvPr/>
        </p:nvGrpSpPr>
        <p:grpSpPr>
          <a:xfrm>
            <a:off x="10046387" y="3118804"/>
            <a:ext cx="7315200" cy="3413221"/>
            <a:chOff x="0" y="0"/>
            <a:chExt cx="5490351" cy="2783840"/>
          </a:xfrm>
        </p:grpSpPr>
        <p:sp>
          <p:nvSpPr>
            <p:cNvPr id="15" name="Freeform 9"/>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6" name="Rectangle 15"/>
          <p:cNvSpPr/>
          <p:nvPr/>
        </p:nvSpPr>
        <p:spPr>
          <a:xfrm>
            <a:off x="10294969" y="3690810"/>
            <a:ext cx="6818035" cy="2308324"/>
          </a:xfrm>
          <a:prstGeom prst="rect">
            <a:avLst/>
          </a:prstGeom>
        </p:spPr>
        <p:txBody>
          <a:bodyPr wrap="square">
            <a:spAutoFit/>
          </a:bodyPr>
          <a:lstStyle/>
          <a:p>
            <a:pPr algn="just">
              <a:lnSpc>
                <a:spcPct val="150000"/>
              </a:lnSpc>
            </a:pPr>
            <a:r>
              <a:rPr lang="vi-VN" sz="3200" dirty="0">
                <a:solidFill>
                  <a:srgbClr val="000000"/>
                </a:solidFill>
                <a:ea typeface="Calibri" panose="020F0502020204030204" pitchFamily="34" charset="0"/>
                <a:cs typeface="Arial" panose="020B0604020202020204" pitchFamily="34" charset="0"/>
              </a:rPr>
              <a:t>Ứng dụng tính hướng nước để trồng cây thủy sinh, cây gần bờ ao, mương nước. </a:t>
            </a:r>
            <a:endParaRPr lang="en-US" sz="3200" dirty="0">
              <a:latin typeface="Arial" panose="020B0604020202020204" pitchFamily="34" charset="0"/>
              <a:cs typeface="Arial" panose="020B0604020202020204" pitchFamily="34" charset="0"/>
            </a:endParaRPr>
          </a:p>
        </p:txBody>
      </p:sp>
      <p:pic>
        <p:nvPicPr>
          <p:cNvPr id="17"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89289">
            <a:off x="9415874" y="2657271"/>
            <a:ext cx="1326697" cy="654374"/>
          </a:xfrm>
          <a:prstGeom prst="rect">
            <a:avLst/>
          </a:prstGeom>
        </p:spPr>
      </p:pic>
      <p:grpSp>
        <p:nvGrpSpPr>
          <p:cNvPr id="18" name="Group 8"/>
          <p:cNvGrpSpPr/>
          <p:nvPr/>
        </p:nvGrpSpPr>
        <p:grpSpPr>
          <a:xfrm>
            <a:off x="5736777" y="7393687"/>
            <a:ext cx="8305800" cy="2590800"/>
            <a:chOff x="0" y="0"/>
            <a:chExt cx="5490351" cy="2783840"/>
          </a:xfrm>
        </p:grpSpPr>
        <p:sp>
          <p:nvSpPr>
            <p:cNvPr id="19" name="Freeform 9"/>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20" name="Rectangle 19"/>
          <p:cNvSpPr/>
          <p:nvPr/>
        </p:nvSpPr>
        <p:spPr>
          <a:xfrm>
            <a:off x="5985359" y="7965692"/>
            <a:ext cx="7752418" cy="1569660"/>
          </a:xfrm>
          <a:prstGeom prst="rect">
            <a:avLst/>
          </a:prstGeom>
        </p:spPr>
        <p:txBody>
          <a:bodyPr wrap="square">
            <a:spAutoFit/>
          </a:bodyPr>
          <a:lstStyle/>
          <a:p>
            <a:pPr algn="just">
              <a:lnSpc>
                <a:spcPct val="150000"/>
              </a:lnSpc>
            </a:pPr>
            <a:r>
              <a:rPr lang="vi-VN" sz="3200" dirty="0">
                <a:solidFill>
                  <a:srgbClr val="000000"/>
                </a:solidFill>
                <a:ea typeface="Calibri" panose="020F0502020204030204" pitchFamily="34" charset="0"/>
                <a:cs typeface="Arial" panose="020B0604020202020204" pitchFamily="34" charset="0"/>
              </a:rPr>
              <a:t>Ứng dụng tính hướng tiếp xúc để làm giàn cho các cây leo như: bầu, bí, mướp. </a:t>
            </a:r>
            <a:endParaRPr lang="en-US" sz="3200" dirty="0">
              <a:latin typeface="Arial" panose="020B0604020202020204" pitchFamily="34" charset="0"/>
              <a:cs typeface="Arial" panose="020B0604020202020204" pitchFamily="34" charset="0"/>
            </a:endParaRPr>
          </a:p>
        </p:txBody>
      </p:sp>
      <p:pic>
        <p:nvPicPr>
          <p:cNvPr id="21"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89289">
            <a:off x="5235408" y="6930978"/>
            <a:ext cx="1329937" cy="654374"/>
          </a:xfrm>
          <a:prstGeom prst="rect">
            <a:avLst/>
          </a:prstGeom>
        </p:spPr>
      </p:pic>
    </p:spTree>
    <p:extLst>
      <p:ext uri="{BB962C8B-B14F-4D97-AF65-F5344CB8AC3E}">
        <p14:creationId xmlns:p14="http://schemas.microsoft.com/office/powerpoint/2010/main" val="126184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par>
                                <p:cTn id="30" presetID="14" presetClass="entr" presetSubtype="1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1143000" y="1333500"/>
            <a:ext cx="16601453" cy="1038746"/>
          </a:xfrm>
          <a:prstGeom prst="rect">
            <a:avLst/>
          </a:prstGeom>
        </p:spPr>
        <p:txBody>
          <a:bodyPr wrap="square" lIns="0" tIns="0" rIns="0" bIns="0" rtlCol="0" anchor="t">
            <a:spAutoFit/>
          </a:bodyPr>
          <a:lstStyle/>
          <a:p>
            <a:pPr>
              <a:lnSpc>
                <a:spcPct val="150000"/>
              </a:lnSpc>
            </a:pPr>
            <a:r>
              <a:rPr lang="vi-VN" sz="4500" b="1" dirty="0">
                <a:solidFill>
                  <a:srgbClr val="A66704"/>
                </a:solidFill>
              </a:rPr>
              <a:t>3. Ứng dụng cảm ứng của thực vật trong thực tiễn </a:t>
            </a:r>
            <a:endParaRPr lang="en-US" sz="4500" b="1" dirty="0">
              <a:solidFill>
                <a:srgbClr val="A66704"/>
              </a:solidFill>
            </a:endParaRPr>
          </a:p>
        </p:txBody>
      </p:sp>
      <p:sp>
        <p:nvSpPr>
          <p:cNvPr id="13" name="TextBox 12"/>
          <p:cNvSpPr txBox="1"/>
          <p:nvPr/>
        </p:nvSpPr>
        <p:spPr>
          <a:xfrm>
            <a:off x="1511988" y="2486463"/>
            <a:ext cx="172974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b="1" dirty="0"/>
              <a:t>Tìm hiểu ứng dụng cảm ứng trong thực tiễn</a:t>
            </a:r>
            <a:endParaRPr lang="en-US" sz="4000" b="1" dirty="0"/>
          </a:p>
        </p:txBody>
      </p:sp>
      <p:sp>
        <p:nvSpPr>
          <p:cNvPr id="2" name="TextBox 1"/>
          <p:cNvSpPr txBox="1"/>
          <p:nvPr/>
        </p:nvSpPr>
        <p:spPr>
          <a:xfrm>
            <a:off x="2985115" y="3946802"/>
            <a:ext cx="5740546" cy="738664"/>
          </a:xfrm>
          <a:prstGeom prst="rect">
            <a:avLst/>
          </a:prstGeom>
          <a:noFill/>
        </p:spPr>
        <p:txBody>
          <a:bodyPr wrap="none" rtlCol="0">
            <a:spAutoFit/>
          </a:bodyPr>
          <a:lstStyle/>
          <a:p>
            <a:r>
              <a:rPr lang="vi-VN" sz="4200" b="1" dirty="0">
                <a:solidFill>
                  <a:srgbClr val="FF0000"/>
                </a:solidFill>
              </a:rPr>
              <a:t>THẢO LUẬN CẶP ĐÔI</a:t>
            </a:r>
            <a:endParaRPr lang="en-US" sz="4200" b="1" dirty="0">
              <a:solidFill>
                <a:srgbClr val="FF0000"/>
              </a:solidFill>
            </a:endParaRPr>
          </a:p>
        </p:txBody>
      </p:sp>
      <p:sp>
        <p:nvSpPr>
          <p:cNvPr id="5" name="Rectangle 4"/>
          <p:cNvSpPr/>
          <p:nvPr/>
        </p:nvSpPr>
        <p:spPr>
          <a:xfrm>
            <a:off x="1283388" y="4801440"/>
            <a:ext cx="9144000" cy="2748253"/>
          </a:xfrm>
          <a:prstGeom prst="rect">
            <a:avLst/>
          </a:prstGeom>
        </p:spPr>
        <p:txBody>
          <a:bodyPr>
            <a:spAutoFit/>
          </a:bodyPr>
          <a:lstStyle/>
          <a:p>
            <a:pPr algn="just">
              <a:lnSpc>
                <a:spcPct val="150000"/>
              </a:lnSpc>
              <a:spcBef>
                <a:spcPts val="300"/>
              </a:spcBef>
              <a:spcAft>
                <a:spcPts val="300"/>
              </a:spcAft>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Hãy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mô</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tả</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tượng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bắt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mồi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gọng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phải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tượng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ứng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7379" b="18890"/>
          <a:stretch/>
        </p:blipFill>
        <p:spPr>
          <a:xfrm>
            <a:off x="9443726" y="3922417"/>
            <a:ext cx="9365662" cy="5791201"/>
          </a:xfrm>
          <a:prstGeom prst="rect">
            <a:avLst/>
          </a:prstGeom>
        </p:spPr>
      </p:pic>
    </p:spTree>
    <p:extLst>
      <p:ext uri="{BB962C8B-B14F-4D97-AF65-F5344CB8AC3E}">
        <p14:creationId xmlns:p14="http://schemas.microsoft.com/office/powerpoint/2010/main" val="182718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648385" y="1104900"/>
            <a:ext cx="16601453" cy="1038746"/>
          </a:xfrm>
          <a:prstGeom prst="rect">
            <a:avLst/>
          </a:prstGeom>
        </p:spPr>
        <p:txBody>
          <a:bodyPr wrap="square" lIns="0" tIns="0" rIns="0" bIns="0" rtlCol="0" anchor="t">
            <a:spAutoFit/>
          </a:bodyPr>
          <a:lstStyle/>
          <a:p>
            <a:pPr>
              <a:lnSpc>
                <a:spcPct val="150000"/>
              </a:lnSpc>
            </a:pPr>
            <a:r>
              <a:rPr lang="vi-VN" sz="4500" b="1" dirty="0">
                <a:solidFill>
                  <a:srgbClr val="A66704"/>
                </a:solidFill>
              </a:rPr>
              <a:t>3. Ứng dụng cảm ứng của thực vật trong thực tiễn </a:t>
            </a:r>
            <a:endParaRPr lang="en-US" sz="4500" b="1" dirty="0">
              <a:solidFill>
                <a:srgbClr val="A66704"/>
              </a:solidFill>
            </a:endParaRPr>
          </a:p>
        </p:txBody>
      </p:sp>
      <p:sp>
        <p:nvSpPr>
          <p:cNvPr id="13" name="TextBox 12"/>
          <p:cNvSpPr txBox="1"/>
          <p:nvPr/>
        </p:nvSpPr>
        <p:spPr>
          <a:xfrm>
            <a:off x="1017373" y="2257863"/>
            <a:ext cx="172974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b="1" dirty="0"/>
              <a:t>Tìm hiểu ứng dụng cảm ứng trong thực tiễn</a:t>
            </a:r>
            <a:endParaRPr lang="en-US" sz="4000" b="1" dirty="0"/>
          </a:p>
        </p:txBody>
      </p:sp>
      <p:pic>
        <p:nvPicPr>
          <p:cNvPr id="22" name="Picture 21"/>
          <p:cNvPicPr/>
          <p:nvPr/>
        </p:nvPicPr>
        <p:blipFill rotWithShape="1">
          <a:blip r:embed="rId2">
            <a:extLst>
              <a:ext uri="{28A0092B-C50C-407E-A947-70E740481C1C}">
                <a14:useLocalDpi xmlns:a14="http://schemas.microsoft.com/office/drawing/2010/main" val="0"/>
              </a:ext>
            </a:extLst>
          </a:blip>
          <a:srcRect t="6963"/>
          <a:stretch/>
        </p:blipFill>
        <p:spPr>
          <a:xfrm>
            <a:off x="1474573" y="3291111"/>
            <a:ext cx="5410200" cy="5920458"/>
          </a:xfrm>
          <a:prstGeom prst="rect">
            <a:avLst/>
          </a:prstGeom>
        </p:spPr>
      </p:pic>
      <p:sp>
        <p:nvSpPr>
          <p:cNvPr id="3" name="Rectangle 2"/>
          <p:cNvSpPr/>
          <p:nvPr/>
        </p:nvSpPr>
        <p:spPr>
          <a:xfrm>
            <a:off x="7265773" y="3389018"/>
            <a:ext cx="10439400" cy="2862322"/>
          </a:xfrm>
          <a:prstGeom prst="rect">
            <a:avLst/>
          </a:prstGeom>
        </p:spPr>
        <p:txBody>
          <a:bodyPr wrap="square">
            <a:spAutoFit/>
          </a:bodyPr>
          <a:lstStyle/>
          <a:p>
            <a:pPr algn="just">
              <a:lnSpc>
                <a:spcPct val="150000"/>
              </a:lnSpc>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tượng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bắt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mồi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cây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gọng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tượng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ứng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tính</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hướng</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tiếp</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xúc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tính</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hướng</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hoá</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5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656623" y="571500"/>
            <a:ext cx="16601453" cy="1038746"/>
          </a:xfrm>
          <a:prstGeom prst="rect">
            <a:avLst/>
          </a:prstGeom>
        </p:spPr>
        <p:txBody>
          <a:bodyPr wrap="square" lIns="0" tIns="0" rIns="0" bIns="0" rtlCol="0" anchor="t">
            <a:spAutoFit/>
          </a:bodyPr>
          <a:lstStyle/>
          <a:p>
            <a:pPr>
              <a:lnSpc>
                <a:spcPct val="150000"/>
              </a:lnSpc>
            </a:pPr>
            <a:r>
              <a:rPr lang="vi-VN" sz="4500" b="1" dirty="0">
                <a:solidFill>
                  <a:srgbClr val="A66704"/>
                </a:solidFill>
              </a:rPr>
              <a:t>3. Ứng dụng cảm ứng của thực vật trong thực tiễn </a:t>
            </a:r>
            <a:endParaRPr lang="en-US" sz="4500" b="1" dirty="0">
              <a:solidFill>
                <a:srgbClr val="A66704"/>
              </a:solidFill>
            </a:endParaRPr>
          </a:p>
        </p:txBody>
      </p:sp>
      <p:sp>
        <p:nvSpPr>
          <p:cNvPr id="13" name="TextBox 12"/>
          <p:cNvSpPr txBox="1"/>
          <p:nvPr/>
        </p:nvSpPr>
        <p:spPr>
          <a:xfrm>
            <a:off x="1025611" y="1724463"/>
            <a:ext cx="172974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b="1" dirty="0"/>
              <a:t>Tìm hiểu ứng dụng cảm ứng trong thực tiễn</a:t>
            </a:r>
            <a:endParaRPr lang="en-US" sz="4000" b="1" dirty="0"/>
          </a:p>
        </p:txBody>
      </p:sp>
      <p:sp>
        <p:nvSpPr>
          <p:cNvPr id="2" name="Rounded Rectangle 1"/>
          <p:cNvSpPr/>
          <p:nvPr/>
        </p:nvSpPr>
        <p:spPr>
          <a:xfrm>
            <a:off x="1559011" y="3160418"/>
            <a:ext cx="5410200" cy="1752600"/>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200" b="1" dirty="0">
                <a:solidFill>
                  <a:srgbClr val="FF0000"/>
                </a:solidFill>
                <a:latin typeface="Arial" panose="020B0604020202020204" pitchFamily="34" charset="0"/>
                <a:cs typeface="Arial" panose="020B0604020202020204" pitchFamily="34" charset="0"/>
              </a:rPr>
              <a:t>HƯỚNG TIẾP XÚC</a:t>
            </a:r>
            <a:endParaRPr lang="en-US" sz="4200" b="1" dirty="0">
              <a:solidFill>
                <a:srgbClr val="FF0000"/>
              </a:solidFill>
              <a:latin typeface="Arial" panose="020B0604020202020204" pitchFamily="34" charset="0"/>
              <a:cs typeface="Arial" panose="020B0604020202020204" pitchFamily="34" charset="0"/>
            </a:endParaRPr>
          </a:p>
        </p:txBody>
      </p:sp>
      <p:grpSp>
        <p:nvGrpSpPr>
          <p:cNvPr id="7" name="Group 8"/>
          <p:cNvGrpSpPr/>
          <p:nvPr/>
        </p:nvGrpSpPr>
        <p:grpSpPr>
          <a:xfrm>
            <a:off x="5978611" y="5522618"/>
            <a:ext cx="11734800" cy="4191000"/>
            <a:chOff x="0" y="0"/>
            <a:chExt cx="5490351" cy="2783840"/>
          </a:xfrm>
        </p:grpSpPr>
        <p:sp>
          <p:nvSpPr>
            <p:cNvPr id="8" name="Freeform 9"/>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a:ln w="57150">
              <a:solidFill>
                <a:schemeClr val="accent3">
                  <a:lumMod val="50000"/>
                </a:schemeClr>
              </a:solidFill>
            </a:ln>
          </p:spPr>
        </p:sp>
      </p:grpSp>
      <p:sp>
        <p:nvSpPr>
          <p:cNvPr id="9" name="Rectangle 8"/>
          <p:cNvSpPr/>
          <p:nvPr/>
        </p:nvSpPr>
        <p:spPr>
          <a:xfrm>
            <a:off x="6269356" y="5723300"/>
            <a:ext cx="11153309" cy="3785652"/>
          </a:xfrm>
          <a:prstGeom prst="rect">
            <a:avLst/>
          </a:prstGeom>
        </p:spPr>
        <p:txBody>
          <a:bodyPr wrap="square">
            <a:spAutoFit/>
          </a:bodyPr>
          <a:lstStyle/>
          <a:p>
            <a:pPr algn="just">
              <a:lnSpc>
                <a:spcPct val="150000"/>
              </a:lnSpc>
            </a:pPr>
            <a:r>
              <a:rPr lang="vi-VN" sz="3200" dirty="0">
                <a:solidFill>
                  <a:srgbClr val="000000"/>
                </a:solidFill>
                <a:ea typeface="Calibri" panose="020F0502020204030204" pitchFamily="34" charset="0"/>
                <a:cs typeface="Arial" panose="020B0604020202020204" pitchFamily="34" charset="0"/>
              </a:rPr>
              <a:t>Các lông tuyến của cây gọng vó phản ứng đối với sự tiếp xúc với con mồi bằng sự uốn cong và bài tiết ra enzim prôtêaza. Đầu tận cùng của lông là nơi tiếp nhận kích thích. Sau đó, kích thích lan truyền theo tế bào chất xuống các tế bào phía dưới. </a:t>
            </a:r>
            <a:endParaRPr lang="en-US" sz="3200" dirty="0">
              <a:latin typeface="Arial" panose="020B0604020202020204" pitchFamily="34" charset="0"/>
              <a:cs typeface="Arial" panose="020B0604020202020204" pitchFamily="34" charset="0"/>
            </a:endParaRPr>
          </a:p>
        </p:txBody>
      </p:sp>
      <p:pic>
        <p:nvPicPr>
          <p:cNvPr id="10"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89289">
            <a:off x="7064695" y="4485096"/>
            <a:ext cx="1326697" cy="654374"/>
          </a:xfrm>
          <a:prstGeom prst="rect">
            <a:avLst/>
          </a:prstGeom>
        </p:spPr>
      </p:pic>
    </p:spTree>
    <p:extLst>
      <p:ext uri="{BB962C8B-B14F-4D97-AF65-F5344CB8AC3E}">
        <p14:creationId xmlns:p14="http://schemas.microsoft.com/office/powerpoint/2010/main" val="149958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584542" y="647700"/>
            <a:ext cx="16601453" cy="1038746"/>
          </a:xfrm>
          <a:prstGeom prst="rect">
            <a:avLst/>
          </a:prstGeom>
        </p:spPr>
        <p:txBody>
          <a:bodyPr wrap="square" lIns="0" tIns="0" rIns="0" bIns="0" rtlCol="0" anchor="t">
            <a:spAutoFit/>
          </a:bodyPr>
          <a:lstStyle/>
          <a:p>
            <a:pPr>
              <a:lnSpc>
                <a:spcPct val="150000"/>
              </a:lnSpc>
            </a:pPr>
            <a:r>
              <a:rPr lang="vi-VN" sz="4500" b="1" dirty="0">
                <a:solidFill>
                  <a:srgbClr val="A66704"/>
                </a:solidFill>
              </a:rPr>
              <a:t>3. Ứng dụng cảm ứng của thực vật trong thực tiễn </a:t>
            </a:r>
            <a:endParaRPr lang="en-US" sz="4500" b="1" dirty="0">
              <a:solidFill>
                <a:srgbClr val="A66704"/>
              </a:solidFill>
            </a:endParaRPr>
          </a:p>
        </p:txBody>
      </p:sp>
      <p:sp>
        <p:nvSpPr>
          <p:cNvPr id="13" name="TextBox 12"/>
          <p:cNvSpPr txBox="1"/>
          <p:nvPr/>
        </p:nvSpPr>
        <p:spPr>
          <a:xfrm>
            <a:off x="953530" y="1800663"/>
            <a:ext cx="17297400" cy="707886"/>
          </a:xfrm>
          <a:prstGeom prst="rect">
            <a:avLst/>
          </a:prstGeom>
          <a:noFill/>
        </p:spPr>
        <p:txBody>
          <a:bodyPr wrap="square" rtlCol="0">
            <a:spAutoFit/>
          </a:bodyPr>
          <a:lstStyle/>
          <a:p>
            <a:pPr marL="571500" indent="-571500">
              <a:buFont typeface="Wingdings" panose="05000000000000000000" pitchFamily="2" charset="2"/>
              <a:buChar char="Ø"/>
            </a:pPr>
            <a:r>
              <a:rPr lang="vi-VN" sz="4000" b="1" dirty="0"/>
              <a:t>Tìm hiểu ứng dụng cảm ứng trong thực tiễn</a:t>
            </a:r>
            <a:endParaRPr lang="en-US" sz="4000" b="1" dirty="0"/>
          </a:p>
        </p:txBody>
      </p:sp>
      <p:sp>
        <p:nvSpPr>
          <p:cNvPr id="2" name="Rounded Rectangle 1"/>
          <p:cNvSpPr/>
          <p:nvPr/>
        </p:nvSpPr>
        <p:spPr>
          <a:xfrm>
            <a:off x="1486930" y="3236618"/>
            <a:ext cx="5410200" cy="1752600"/>
          </a:xfrm>
          <a:prstGeom prst="roundRect">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solidFill>
                  <a:srgbClr val="FF0000"/>
                </a:solidFill>
                <a:cs typeface="Arial" panose="020B0604020202020204" pitchFamily="34" charset="0"/>
              </a:rPr>
              <a:t>HƯỚNG HOÁ</a:t>
            </a:r>
            <a:endParaRPr lang="en-US" sz="4200" b="1" dirty="0">
              <a:solidFill>
                <a:srgbClr val="FF0000"/>
              </a:solidFill>
              <a:latin typeface="Arial" panose="020B0604020202020204" pitchFamily="34" charset="0"/>
              <a:cs typeface="Arial" panose="020B0604020202020204" pitchFamily="34" charset="0"/>
            </a:endParaRPr>
          </a:p>
        </p:txBody>
      </p:sp>
      <p:grpSp>
        <p:nvGrpSpPr>
          <p:cNvPr id="7" name="Group 8"/>
          <p:cNvGrpSpPr/>
          <p:nvPr/>
        </p:nvGrpSpPr>
        <p:grpSpPr>
          <a:xfrm>
            <a:off x="5906530" y="5598818"/>
            <a:ext cx="11734800" cy="4191000"/>
            <a:chOff x="0" y="0"/>
            <a:chExt cx="5490351" cy="2783840"/>
          </a:xfrm>
        </p:grpSpPr>
        <p:sp>
          <p:nvSpPr>
            <p:cNvPr id="8" name="Freeform 9"/>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a:ln w="57150">
              <a:solidFill>
                <a:schemeClr val="accent3">
                  <a:lumMod val="50000"/>
                </a:schemeClr>
              </a:solidFill>
            </a:ln>
          </p:spPr>
        </p:sp>
      </p:grpSp>
      <p:sp>
        <p:nvSpPr>
          <p:cNvPr id="9" name="Rectangle 8"/>
          <p:cNvSpPr/>
          <p:nvPr/>
        </p:nvSpPr>
        <p:spPr>
          <a:xfrm>
            <a:off x="6197275" y="5799500"/>
            <a:ext cx="11153309" cy="3785652"/>
          </a:xfrm>
          <a:prstGeom prst="rect">
            <a:avLst/>
          </a:prstGeom>
        </p:spPr>
        <p:txBody>
          <a:bodyPr wrap="square">
            <a:spAutoFit/>
          </a:bodyPr>
          <a:lstStyle/>
          <a:p>
            <a:pPr algn="just">
              <a:lnSpc>
                <a:spcPct val="150000"/>
              </a:lnSpc>
            </a:pPr>
            <a:r>
              <a:rPr lang="vi-VN" sz="3200" dirty="0">
                <a:solidFill>
                  <a:srgbClr val="000000"/>
                </a:solidFill>
                <a:ea typeface="Calibri" panose="020F0502020204030204" pitchFamily="34" charset="0"/>
                <a:cs typeface="Arial" panose="020B0604020202020204" pitchFamily="34" charset="0"/>
              </a:rPr>
              <a:t>Sự uốn cong để phản ứng đối với kích thích hoá học còn mạnh hơn kích thích cơ học. Đầu lông tuyến có chức năng tiếp nhận kích thích hoá học. Sau khi tiếp nhận kích thích hoá học, lông tuyến gập lại để giữ con mồi, đồng thời tiết ra dịch tiêu hoá con mồi.</a:t>
            </a:r>
            <a:endParaRPr lang="en-US" sz="3200" dirty="0">
              <a:latin typeface="Arial" panose="020B0604020202020204" pitchFamily="34" charset="0"/>
              <a:cs typeface="Arial" panose="020B0604020202020204" pitchFamily="34" charset="0"/>
            </a:endParaRPr>
          </a:p>
        </p:txBody>
      </p:sp>
      <p:pic>
        <p:nvPicPr>
          <p:cNvPr id="10"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89289">
            <a:off x="6992614" y="4561296"/>
            <a:ext cx="1326697" cy="654374"/>
          </a:xfrm>
          <a:prstGeom prst="rect">
            <a:avLst/>
          </a:prstGeom>
        </p:spPr>
      </p:pic>
    </p:spTree>
    <p:extLst>
      <p:ext uri="{BB962C8B-B14F-4D97-AF65-F5344CB8AC3E}">
        <p14:creationId xmlns:p14="http://schemas.microsoft.com/office/powerpoint/2010/main" val="100206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874296" y="1028700"/>
            <a:ext cx="16230600" cy="8229600"/>
            <a:chOff x="0" y="0"/>
            <a:chExt cx="5490351" cy="2783840"/>
          </a:xfrm>
        </p:grpSpPr>
        <p:sp>
          <p:nvSpPr>
            <p:cNvPr id="7" name="Freeform 7"/>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p:spPr>
        </p:sp>
      </p:grpSp>
      <p:sp>
        <p:nvSpPr>
          <p:cNvPr id="14" name="TextBox 14"/>
          <p:cNvSpPr txBox="1"/>
          <p:nvPr/>
        </p:nvSpPr>
        <p:spPr>
          <a:xfrm>
            <a:off x="1845635" y="1638300"/>
            <a:ext cx="7251920" cy="984885"/>
          </a:xfrm>
          <a:prstGeom prst="rect">
            <a:avLst/>
          </a:prstGeom>
        </p:spPr>
        <p:txBody>
          <a:bodyPr lIns="0" tIns="0" rIns="0" bIns="0" rtlCol="0" anchor="t">
            <a:spAutoFit/>
          </a:bodyPr>
          <a:lstStyle/>
          <a:p>
            <a:r>
              <a:rPr lang="vi-VN" sz="6400" b="1" dirty="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pic>
        <p:nvPicPr>
          <p:cNvPr id="17"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20883" y="8788136"/>
            <a:ext cx="2454453" cy="1850044"/>
          </a:xfrm>
          <a:prstGeom prst="rect">
            <a:avLst/>
          </a:prstGeom>
        </p:spPr>
      </p:pic>
      <p:pic>
        <p:nvPicPr>
          <p:cNvPr id="18"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14314" y="9056682"/>
            <a:ext cx="2183931" cy="1646138"/>
          </a:xfrm>
          <a:prstGeom prst="rect">
            <a:avLst/>
          </a:prstGeom>
        </p:spPr>
      </p:pic>
      <p:pic>
        <p:nvPicPr>
          <p:cNvPr id="19"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8220" y="8992042"/>
            <a:ext cx="2183931" cy="1646138"/>
          </a:xfrm>
          <a:prstGeom prst="rect">
            <a:avLst/>
          </a:prstGeom>
        </p:spPr>
      </p:pic>
      <p:pic>
        <p:nvPicPr>
          <p:cNvPr id="20"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477210" y="8788136"/>
            <a:ext cx="2454453" cy="1850044"/>
          </a:xfrm>
          <a:prstGeom prst="rect">
            <a:avLst/>
          </a:prstGeom>
        </p:spPr>
      </p:pic>
      <p:pic>
        <p:nvPicPr>
          <p:cNvPr id="21"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52975" y="8992042"/>
            <a:ext cx="2183931" cy="1646138"/>
          </a:xfrm>
          <a:prstGeom prst="rect">
            <a:avLst/>
          </a:prstGeom>
        </p:spPr>
      </p:pic>
      <p:pic>
        <p:nvPicPr>
          <p:cNvPr id="22"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19193" y="8992042"/>
            <a:ext cx="2355448" cy="1775419"/>
          </a:xfrm>
          <a:prstGeom prst="rect">
            <a:avLst/>
          </a:prstGeom>
        </p:spPr>
      </p:pic>
      <p:pic>
        <p:nvPicPr>
          <p:cNvPr id="23" name="Picture 6"/>
          <p:cNvPicPr>
            <a:picLocks noChangeAspect="1"/>
          </p:cNvPicPr>
          <p:nvPr/>
        </p:nvPicPr>
        <p:blipFill rotWithShape="1">
          <a:blip r:embed="rId4"/>
          <a:srcRect r="13184" b="11249"/>
          <a:stretch/>
        </p:blipFill>
        <p:spPr>
          <a:xfrm rot="-10800000">
            <a:off x="-1" y="-38100"/>
            <a:ext cx="4159077" cy="4446286"/>
          </a:xfrm>
          <a:prstGeom prst="rect">
            <a:avLst/>
          </a:prstGeom>
        </p:spPr>
      </p:pic>
      <p:pic>
        <p:nvPicPr>
          <p:cNvPr id="24" name="Picture 7"/>
          <p:cNvPicPr>
            <a:picLocks noChangeAspect="1"/>
          </p:cNvPicPr>
          <p:nvPr/>
        </p:nvPicPr>
        <p:blipFill rotWithShape="1">
          <a:blip r:embed="rId5"/>
          <a:srcRect l="27523" b="11249"/>
          <a:stretch/>
        </p:blipFill>
        <p:spPr>
          <a:xfrm rot="-10800000">
            <a:off x="14815870" y="-38100"/>
            <a:ext cx="3472129" cy="4446286"/>
          </a:xfrm>
          <a:prstGeom prst="rect">
            <a:avLst/>
          </a:prstGeom>
        </p:spPr>
      </p:pic>
      <p:sp>
        <p:nvSpPr>
          <p:cNvPr id="2" name="Rectangle 1"/>
          <p:cNvSpPr/>
          <p:nvPr/>
        </p:nvSpPr>
        <p:spPr>
          <a:xfrm>
            <a:off x="1765045" y="2658830"/>
            <a:ext cx="14842166" cy="5632311"/>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solidFill>
                  <a:schemeClr val="accent3">
                    <a:lumMod val="50000"/>
                  </a:schemeClr>
                </a:solidFill>
                <a:ea typeface="Calibri" panose="020F0502020204030204" pitchFamily="34" charset="0"/>
                <a:cs typeface="Arial" panose="020B0604020202020204" pitchFamily="34" charset="0"/>
              </a:rPr>
              <a:t>Rễ cây hướng dương hướng về nguồn nước và phân bón để lấy chất dinh dưỡng.</a:t>
            </a:r>
          </a:p>
          <a:p>
            <a:pPr marL="571500" indent="-571500" algn="just">
              <a:lnSpc>
                <a:spcPct val="150000"/>
              </a:lnSpc>
              <a:buFont typeface="Wingdings" panose="05000000000000000000" pitchFamily="2" charset="2"/>
              <a:buChar char="§"/>
            </a:pPr>
            <a:r>
              <a:rPr lang="vi-VN" sz="4000" dirty="0">
                <a:solidFill>
                  <a:schemeClr val="accent3">
                    <a:lumMod val="50000"/>
                  </a:schemeClr>
                </a:solidFill>
                <a:cs typeface="Arial" panose="020B0604020202020204" pitchFamily="34" charset="0"/>
              </a:rPr>
              <a:t>Hoa hướng dương luôn hướng về phía mặt trời chủ yếu do nhịp sinh học bên trong. Chuyển động hàng ngày không chỉ giúp cải thiện kích thước lá mà còn khiến những cây hoa hướng dương trở nên thu hút côn trùng hỗ trợ thụ phấn hơn. </a:t>
            </a:r>
            <a:endParaRPr lang="en-US" sz="4000"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161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57381" y="9547316"/>
            <a:ext cx="1533685" cy="115601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98419">
            <a:off x="14713481" y="8878241"/>
            <a:ext cx="833519" cy="184852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574843" y="9258300"/>
            <a:ext cx="684924" cy="151898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180130" y="327618"/>
            <a:ext cx="3260311" cy="157087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02780">
            <a:off x="1136810" y="9041205"/>
            <a:ext cx="980778" cy="2175113"/>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65623" y="9547316"/>
            <a:ext cx="1182247" cy="891118"/>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25826" y="9547316"/>
            <a:ext cx="1125273" cy="848175"/>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30240" y="9260927"/>
            <a:ext cx="1787692" cy="1347472"/>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16050" y="9504373"/>
            <a:ext cx="1464713" cy="1104027"/>
          </a:xfrm>
          <a:prstGeom prst="rect">
            <a:avLst/>
          </a:prstGeom>
        </p:spPr>
      </p:pic>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05686" y="9713158"/>
            <a:ext cx="1438586" cy="1084334"/>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57845" y="0"/>
            <a:ext cx="3260311" cy="1570877"/>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38247" y="495300"/>
            <a:ext cx="3227376" cy="1534770"/>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843" y="16195"/>
            <a:ext cx="1443922" cy="1433093"/>
          </a:xfrm>
          <a:prstGeom prst="rect">
            <a:avLst/>
          </a:prstGeom>
        </p:spPr>
      </p:pic>
      <p:sp>
        <p:nvSpPr>
          <p:cNvPr id="24" name="TextBox 24"/>
          <p:cNvSpPr txBox="1"/>
          <p:nvPr/>
        </p:nvSpPr>
        <p:spPr>
          <a:xfrm>
            <a:off x="5407569" y="1097798"/>
            <a:ext cx="7772561" cy="952184"/>
          </a:xfrm>
          <a:prstGeom prst="rect">
            <a:avLst/>
          </a:prstGeom>
        </p:spPr>
        <p:txBody>
          <a:bodyPr lIns="0" tIns="0" rIns="0" bIns="0" rtlCol="0" anchor="t">
            <a:spAutoFit/>
          </a:bodyPr>
          <a:lstStyle/>
          <a:p>
            <a:pPr algn="ctr">
              <a:lnSpc>
                <a:spcPts val="7699"/>
              </a:lnSpc>
            </a:pPr>
            <a:r>
              <a:rPr lang="vi-VN" sz="6400" b="1" dirty="0">
                <a:solidFill>
                  <a:srgbClr val="E86060"/>
                </a:solidFill>
              </a:rPr>
              <a:t>LUYỆN TẬP</a:t>
            </a:r>
            <a:endParaRPr lang="en-US" sz="6400" b="1" dirty="0">
              <a:solidFill>
                <a:srgbClr val="E86060"/>
              </a:solidFill>
            </a:endParaRPr>
          </a:p>
        </p:txBody>
      </p:sp>
      <p:sp>
        <p:nvSpPr>
          <p:cNvPr id="28" name="Rectangle 27"/>
          <p:cNvSpPr/>
          <p:nvPr/>
        </p:nvSpPr>
        <p:spPr>
          <a:xfrm>
            <a:off x="2666507" y="2200572"/>
            <a:ext cx="12716943" cy="784830"/>
          </a:xfrm>
          <a:prstGeom prst="rect">
            <a:avLst/>
          </a:prstGeom>
        </p:spPr>
        <p:txBody>
          <a:bodyPr wrap="none">
            <a:spAutoFit/>
          </a:bodyPr>
          <a:lstStyle/>
          <a:p>
            <a:pPr algn="just">
              <a:spcBef>
                <a:spcPts val="300"/>
              </a:spcBef>
              <a:spcAft>
                <a:spcPts val="300"/>
              </a:spcAft>
            </a:pP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Chọn từ/cụm từ thích hợp điền vào chỗ chấm</a:t>
            </a:r>
            <a:endParaRPr lang="en-US" sz="45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9" name="Rectangle 28"/>
          <p:cNvSpPr/>
          <p:nvPr/>
        </p:nvSpPr>
        <p:spPr>
          <a:xfrm>
            <a:off x="926237" y="5036695"/>
            <a:ext cx="16904563" cy="3862596"/>
          </a:xfrm>
          <a:prstGeom prst="rect">
            <a:avLst/>
          </a:prstGeom>
        </p:spPr>
        <p:txBody>
          <a:bodyPr wrap="square">
            <a:spAutoFit/>
          </a:bodyPr>
          <a:lstStyle/>
          <a:p>
            <a:pPr algn="just">
              <a:lnSpc>
                <a:spcPct val="150000"/>
              </a:lnSpc>
              <a:spcBef>
                <a:spcPts val="300"/>
              </a:spcBef>
              <a:spcAft>
                <a:spcPts val="300"/>
              </a:spcAft>
            </a:pP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a. Cảm ứng là khả năng tiếp nhận và (1)</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lại các kích thích từ môi trường (2)...</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 và môi trường bên ngoài của (3)....</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sinh vật.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b. Cảm ứng là đặc trưng của (1)...</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 giúp sinh vật thích nghi với môi trường để (2)...</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 và (3)...</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Rectangle 29"/>
          <p:cNvSpPr/>
          <p:nvPr/>
        </p:nvSpPr>
        <p:spPr>
          <a:xfrm>
            <a:off x="2337260" y="3200647"/>
            <a:ext cx="2547492" cy="707886"/>
          </a:xfrm>
          <a:prstGeom prst="rect">
            <a:avLst/>
          </a:prstGeom>
        </p:spPr>
        <p:txBody>
          <a:bodyPr wrap="none">
            <a:spAutoFit/>
          </a:bodyPr>
          <a:lstStyle/>
          <a:p>
            <a:r>
              <a:rPr lang="nl-NL" sz="4000" b="1" dirty="0">
                <a:solidFill>
                  <a:srgbClr val="FF0000"/>
                </a:solidFill>
                <a:latin typeface="Arial" panose="020B0604020202020204" pitchFamily="34" charset="0"/>
                <a:ea typeface="Calibri" panose="020F0502020204030204" pitchFamily="34" charset="0"/>
                <a:cs typeface="Arial" panose="020B0604020202020204" pitchFamily="34" charset="0"/>
              </a:rPr>
              <a:t>phản ứng</a:t>
            </a:r>
            <a:endParaRPr lang="en-US" sz="4000" b="1" dirty="0">
              <a:solidFill>
                <a:srgbClr val="FF0000"/>
              </a:solidFill>
              <a:latin typeface="Arial" panose="020B0604020202020204" pitchFamily="34" charset="0"/>
              <a:cs typeface="Arial" panose="020B0604020202020204" pitchFamily="34" charset="0"/>
            </a:endParaRPr>
          </a:p>
        </p:txBody>
      </p:sp>
      <p:sp>
        <p:nvSpPr>
          <p:cNvPr id="31" name="Rectangle 30"/>
          <p:cNvSpPr/>
          <p:nvPr/>
        </p:nvSpPr>
        <p:spPr>
          <a:xfrm>
            <a:off x="6305643" y="3202485"/>
            <a:ext cx="1747594" cy="707886"/>
          </a:xfrm>
          <a:prstGeom prst="rect">
            <a:avLst/>
          </a:prstGeom>
        </p:spPr>
        <p:txBody>
          <a:bodyPr wrap="none">
            <a:spAutoFit/>
          </a:bodyPr>
          <a:lstStyle/>
          <a:p>
            <a:r>
              <a:rPr lang="vi-VN" sz="4000" b="1" dirty="0">
                <a:solidFill>
                  <a:srgbClr val="FF0000"/>
                </a:solidFill>
                <a:latin typeface="Arial" panose="020B0604020202020204" pitchFamily="34" charset="0"/>
                <a:ea typeface="Calibri" panose="020F0502020204030204" pitchFamily="34" charset="0"/>
                <a:cs typeface="Arial" panose="020B0604020202020204" pitchFamily="34" charset="0"/>
              </a:rPr>
              <a:t>cơ thể</a:t>
            </a:r>
            <a:endParaRPr lang="en-US" sz="4000" b="1" dirty="0">
              <a:solidFill>
                <a:srgbClr val="FF0000"/>
              </a:solidFill>
              <a:latin typeface="Arial" panose="020B0604020202020204" pitchFamily="34" charset="0"/>
              <a:cs typeface="Arial" panose="020B0604020202020204" pitchFamily="34" charset="0"/>
            </a:endParaRPr>
          </a:p>
        </p:txBody>
      </p:sp>
      <p:sp>
        <p:nvSpPr>
          <p:cNvPr id="32" name="Rectangle 31"/>
          <p:cNvSpPr/>
          <p:nvPr/>
        </p:nvSpPr>
        <p:spPr>
          <a:xfrm>
            <a:off x="9163095" y="3193336"/>
            <a:ext cx="3113353" cy="707886"/>
          </a:xfrm>
          <a:prstGeom prst="rect">
            <a:avLst/>
          </a:prstGeom>
        </p:spPr>
        <p:txBody>
          <a:bodyPr wrap="none">
            <a:spAutoFit/>
          </a:bodyPr>
          <a:lstStyle/>
          <a:p>
            <a:r>
              <a:rPr lang="vi-VN" sz="4000" b="1" dirty="0">
                <a:solidFill>
                  <a:srgbClr val="FF0000"/>
                </a:solidFill>
                <a:latin typeface="Arial" panose="020B0604020202020204" pitchFamily="34" charset="0"/>
                <a:ea typeface="Calibri" panose="020F0502020204030204" pitchFamily="34" charset="0"/>
                <a:cs typeface="Arial" panose="020B0604020202020204" pitchFamily="34" charset="0"/>
              </a:rPr>
              <a:t>cơ thể sống</a:t>
            </a:r>
            <a:endParaRPr lang="en-US" sz="4000" b="1" dirty="0">
              <a:solidFill>
                <a:srgbClr val="FF0000"/>
              </a:solidFill>
              <a:latin typeface="Arial" panose="020B0604020202020204" pitchFamily="34" charset="0"/>
              <a:cs typeface="Arial" panose="020B0604020202020204" pitchFamily="34" charset="0"/>
            </a:endParaRPr>
          </a:p>
        </p:txBody>
      </p:sp>
      <p:sp>
        <p:nvSpPr>
          <p:cNvPr id="33" name="Rectangle 32"/>
          <p:cNvSpPr/>
          <p:nvPr/>
        </p:nvSpPr>
        <p:spPr>
          <a:xfrm>
            <a:off x="13305853" y="3202069"/>
            <a:ext cx="2547492" cy="707886"/>
          </a:xfrm>
          <a:prstGeom prst="rect">
            <a:avLst/>
          </a:prstGeom>
        </p:spPr>
        <p:txBody>
          <a:bodyPr wrap="none">
            <a:spAutoFit/>
          </a:bodyPr>
          <a:lstStyle/>
          <a:p>
            <a:r>
              <a:rPr lang="vi-VN" sz="4000" b="1" dirty="0">
                <a:solidFill>
                  <a:srgbClr val="FF0000"/>
                </a:solidFill>
                <a:latin typeface="Arial" panose="020B0604020202020204" pitchFamily="34" charset="0"/>
                <a:ea typeface="Calibri" panose="020F0502020204030204" pitchFamily="34" charset="0"/>
                <a:cs typeface="Arial" panose="020B0604020202020204" pitchFamily="34" charset="0"/>
              </a:rPr>
              <a:t>bên trong</a:t>
            </a:r>
            <a:endParaRPr lang="en-US" sz="4000" b="1" dirty="0">
              <a:solidFill>
                <a:srgbClr val="FF0000"/>
              </a:solidFill>
              <a:latin typeface="Arial" panose="020B0604020202020204" pitchFamily="34" charset="0"/>
              <a:cs typeface="Arial" panose="020B0604020202020204" pitchFamily="34" charset="0"/>
            </a:endParaRPr>
          </a:p>
        </p:txBody>
      </p:sp>
      <p:sp>
        <p:nvSpPr>
          <p:cNvPr id="34" name="Rectangle 33"/>
          <p:cNvSpPr/>
          <p:nvPr/>
        </p:nvSpPr>
        <p:spPr>
          <a:xfrm>
            <a:off x="5143574" y="4142468"/>
            <a:ext cx="1723549" cy="707886"/>
          </a:xfrm>
          <a:prstGeom prst="rect">
            <a:avLst/>
          </a:prstGeom>
        </p:spPr>
        <p:txBody>
          <a:bodyPr wrap="none">
            <a:spAutoFit/>
          </a:bodyPr>
          <a:lstStyle/>
          <a:p>
            <a:r>
              <a:rPr lang="vi-VN" sz="4000" b="1" dirty="0">
                <a:solidFill>
                  <a:srgbClr val="FF0000"/>
                </a:solidFill>
                <a:latin typeface="Arial" panose="020B0604020202020204" pitchFamily="34" charset="0"/>
                <a:ea typeface="Calibri" panose="020F0502020204030204" pitchFamily="34" charset="0"/>
                <a:cs typeface="Arial" panose="020B0604020202020204" pitchFamily="34" charset="0"/>
              </a:rPr>
              <a:t>tồn tại</a:t>
            </a:r>
            <a:endParaRPr lang="en-US" sz="4000" b="1" dirty="0">
              <a:solidFill>
                <a:srgbClr val="FF0000"/>
              </a:solidFill>
              <a:latin typeface="Arial" panose="020B0604020202020204" pitchFamily="34" charset="0"/>
              <a:cs typeface="Arial" panose="020B0604020202020204" pitchFamily="34" charset="0"/>
            </a:endParaRPr>
          </a:p>
        </p:txBody>
      </p:sp>
      <p:sp>
        <p:nvSpPr>
          <p:cNvPr id="35" name="Rectangle 34"/>
          <p:cNvSpPr/>
          <p:nvPr/>
        </p:nvSpPr>
        <p:spPr>
          <a:xfrm>
            <a:off x="9754604" y="4101275"/>
            <a:ext cx="2521844" cy="707886"/>
          </a:xfrm>
          <a:prstGeom prst="rect">
            <a:avLst/>
          </a:prstGeom>
        </p:spPr>
        <p:txBody>
          <a:bodyPr wrap="none">
            <a:spAutoFit/>
          </a:bodyPr>
          <a:lstStyle/>
          <a:p>
            <a:r>
              <a:rPr lang="vi-VN" sz="4000" b="1" dirty="0">
                <a:solidFill>
                  <a:srgbClr val="FF0000"/>
                </a:solidFill>
                <a:latin typeface="Arial" panose="020B0604020202020204" pitchFamily="34" charset="0"/>
                <a:cs typeface="Arial" panose="020B0604020202020204" pitchFamily="34" charset="0"/>
              </a:rPr>
              <a:t>phát triển</a:t>
            </a:r>
            <a:endParaRPr lang="en-US" sz="40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12 -1.35802E-6 L 0.4526 0.19522 " pathEditMode="relative" rAng="0" ptsTypes="AA">
                                      <p:cBhvr>
                                        <p:cTn id="6" dur="2000" fill="hold"/>
                                        <p:tgtEl>
                                          <p:spTgt spid="30"/>
                                        </p:tgtEl>
                                        <p:attrNameLst>
                                          <p:attrName>ppt_x</p:attrName>
                                          <p:attrName>ppt_y</p:attrName>
                                        </p:attrNameLst>
                                      </p:cBhvr>
                                      <p:rCtr x="22569" y="975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22222E-6 4.32099E-6 L -0.50156 0.28395 " pathEditMode="relative" rAng="0" ptsTypes="AA">
                                      <p:cBhvr>
                                        <p:cTn id="10" dur="2000" fill="hold"/>
                                        <p:tgtEl>
                                          <p:spTgt spid="33"/>
                                        </p:tgtEl>
                                        <p:attrNameLst>
                                          <p:attrName>ppt_x</p:attrName>
                                          <p:attrName>ppt_y</p:attrName>
                                        </p:attrNameLst>
                                      </p:cBhvr>
                                      <p:rCtr x="-25078" y="1419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72222E-6 4.32099E-6 L 0.4158 0.27654 " pathEditMode="relative" rAng="0" ptsTypes="AA">
                                      <p:cBhvr>
                                        <p:cTn id="14" dur="2000" fill="hold"/>
                                        <p:tgtEl>
                                          <p:spTgt spid="31"/>
                                        </p:tgtEl>
                                        <p:attrNameLst>
                                          <p:attrName>ppt_x</p:attrName>
                                          <p:attrName>ppt_y</p:attrName>
                                        </p:attrNameLst>
                                      </p:cBhvr>
                                      <p:rCtr x="20790" y="1382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11111E-6 2.46914E-7 L -0.04028 0.38117 " pathEditMode="relative" rAng="0" ptsTypes="AA">
                                      <p:cBhvr>
                                        <p:cTn id="18" dur="2000" fill="hold"/>
                                        <p:tgtEl>
                                          <p:spTgt spid="32"/>
                                        </p:tgtEl>
                                        <p:attrNameLst>
                                          <p:attrName>ppt_x</p:attrName>
                                          <p:attrName>ppt_y</p:attrName>
                                        </p:attrNameLst>
                                      </p:cBhvr>
                                      <p:rCtr x="-2014" y="1905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58333E-6 -3.7037E-6 L -0.00339 0.37778 " pathEditMode="relative" rAng="0" ptsTypes="AA">
                                      <p:cBhvr>
                                        <p:cTn id="22" dur="2000" fill="hold"/>
                                        <p:tgtEl>
                                          <p:spTgt spid="34"/>
                                        </p:tgtEl>
                                        <p:attrNameLst>
                                          <p:attrName>ppt_x</p:attrName>
                                          <p:attrName>ppt_y</p:attrName>
                                        </p:attrNameLst>
                                      </p:cBhvr>
                                      <p:rCtr x="-174" y="1888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75E-6 -1.35802E-6 L -0.06953 0.38179 " pathEditMode="relative" rAng="0" ptsTypes="AA">
                                      <p:cBhvr>
                                        <p:cTn id="26" dur="2000" fill="hold"/>
                                        <p:tgtEl>
                                          <p:spTgt spid="35"/>
                                        </p:tgtEl>
                                        <p:attrNameLst>
                                          <p:attrName>ppt_x</p:attrName>
                                          <p:attrName>ppt_y</p:attrName>
                                        </p:attrNameLst>
                                      </p:cBhvr>
                                      <p:rCtr x="-3481" y="190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57381" y="9547316"/>
            <a:ext cx="1533685" cy="115601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98419">
            <a:off x="14713481" y="8878241"/>
            <a:ext cx="833519" cy="184852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58892" y="9527507"/>
            <a:ext cx="684924" cy="151898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180130" y="327618"/>
            <a:ext cx="3260311" cy="157087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02780">
            <a:off x="536169" y="9037766"/>
            <a:ext cx="980778" cy="2175113"/>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65623" y="9547316"/>
            <a:ext cx="1182247" cy="891118"/>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25826" y="9547316"/>
            <a:ext cx="1125273" cy="848175"/>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30240" y="9260927"/>
            <a:ext cx="1787692" cy="1347472"/>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16050" y="9504373"/>
            <a:ext cx="1464713" cy="1104027"/>
          </a:xfrm>
          <a:prstGeom prst="rect">
            <a:avLst/>
          </a:prstGeom>
        </p:spPr>
      </p:pic>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05686" y="9713158"/>
            <a:ext cx="1438586" cy="1084334"/>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57845" y="0"/>
            <a:ext cx="3260311" cy="1570877"/>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38247" y="495300"/>
            <a:ext cx="3227376" cy="1534770"/>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843" y="16195"/>
            <a:ext cx="1443922" cy="1433093"/>
          </a:xfrm>
          <a:prstGeom prst="rect">
            <a:avLst/>
          </a:prstGeom>
        </p:spPr>
      </p:pic>
      <p:sp>
        <p:nvSpPr>
          <p:cNvPr id="24" name="TextBox 24"/>
          <p:cNvSpPr txBox="1"/>
          <p:nvPr/>
        </p:nvSpPr>
        <p:spPr>
          <a:xfrm>
            <a:off x="5407569" y="1051894"/>
            <a:ext cx="7772561" cy="952184"/>
          </a:xfrm>
          <a:prstGeom prst="rect">
            <a:avLst/>
          </a:prstGeom>
        </p:spPr>
        <p:txBody>
          <a:bodyPr lIns="0" tIns="0" rIns="0" bIns="0" rtlCol="0" anchor="t">
            <a:spAutoFit/>
          </a:bodyPr>
          <a:lstStyle/>
          <a:p>
            <a:pPr algn="ctr">
              <a:lnSpc>
                <a:spcPts val="7699"/>
              </a:lnSpc>
            </a:pPr>
            <a:r>
              <a:rPr lang="vi-VN" sz="6400" b="1" dirty="0">
                <a:solidFill>
                  <a:srgbClr val="E86060"/>
                </a:solidFill>
              </a:rPr>
              <a:t>VẬN DỤNG</a:t>
            </a:r>
            <a:endParaRPr lang="en-US" sz="6400" b="1" dirty="0">
              <a:solidFill>
                <a:srgbClr val="E86060"/>
              </a:solidFill>
            </a:endParaRPr>
          </a:p>
        </p:txBody>
      </p:sp>
      <p:sp>
        <p:nvSpPr>
          <p:cNvPr id="28" name="Rectangle 27"/>
          <p:cNvSpPr/>
          <p:nvPr/>
        </p:nvSpPr>
        <p:spPr>
          <a:xfrm>
            <a:off x="1027695" y="1975582"/>
            <a:ext cx="16518435" cy="1837426"/>
          </a:xfrm>
          <a:prstGeom prst="rect">
            <a:avLst/>
          </a:prstGeom>
        </p:spPr>
        <p:txBody>
          <a:bodyPr wrap="square">
            <a:spAutoFit/>
          </a:bodyPr>
          <a:lstStyle/>
          <a:p>
            <a:pPr algn="just">
              <a:lnSpc>
                <a:spcPct val="135000"/>
              </a:lnSpc>
              <a:spcBef>
                <a:spcPts val="300"/>
              </a:spcBef>
              <a:spcAft>
                <a:spcPts val="300"/>
              </a:spcAft>
            </a:pPr>
            <a:r>
              <a:rPr lang="vi-VN" sz="4200" b="1" dirty="0">
                <a:solidFill>
                  <a:srgbClr val="000000"/>
                </a:solidFill>
                <a:ea typeface="Calibri" panose="020F0502020204030204" pitchFamily="34" charset="0"/>
                <a:cs typeface="Arial" panose="020B0604020202020204" pitchFamily="34" charset="0"/>
              </a:rPr>
              <a:t>Hãy so sánh hiện tượng xòe lá, khép lá ở cây me vào buổi sáng, buổi tối và hiện tượng cụp lá ở cây trinh nữ khi có va chạm. </a:t>
            </a:r>
            <a:endParaRPr lang="en-US" sz="4200" b="1"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80078555"/>
              </p:ext>
            </p:extLst>
          </p:nvPr>
        </p:nvGraphicFramePr>
        <p:xfrm>
          <a:off x="1227075" y="3948288"/>
          <a:ext cx="16147662" cy="5031432"/>
        </p:xfrm>
        <a:graphic>
          <a:graphicData uri="http://schemas.openxmlformats.org/drawingml/2006/table">
            <a:tbl>
              <a:tblPr firstRow="1" firstCol="1" bandRow="1">
                <a:tableStyleId>{5940675A-B579-460E-94D1-54222C63F5DA}</a:tableStyleId>
              </a:tblPr>
              <a:tblGrid>
                <a:gridCol w="2817502">
                  <a:extLst>
                    <a:ext uri="{9D8B030D-6E8A-4147-A177-3AD203B41FA5}">
                      <a16:colId xmlns:a16="http://schemas.microsoft.com/office/drawing/2014/main" val="2244738099"/>
                    </a:ext>
                  </a:extLst>
                </a:gridCol>
                <a:gridCol w="6821906">
                  <a:extLst>
                    <a:ext uri="{9D8B030D-6E8A-4147-A177-3AD203B41FA5}">
                      <a16:colId xmlns:a16="http://schemas.microsoft.com/office/drawing/2014/main" val="636654266"/>
                    </a:ext>
                  </a:extLst>
                </a:gridCol>
                <a:gridCol w="6508254">
                  <a:extLst>
                    <a:ext uri="{9D8B030D-6E8A-4147-A177-3AD203B41FA5}">
                      <a16:colId xmlns:a16="http://schemas.microsoft.com/office/drawing/2014/main" val="976833726"/>
                    </a:ext>
                  </a:extLst>
                </a:gridCol>
              </a:tblGrid>
              <a:tr h="1410804">
                <a:tc>
                  <a:txBody>
                    <a:bodyPr/>
                    <a:lstStyle/>
                    <a:p>
                      <a:pPr marL="0" marR="0" algn="ctr">
                        <a:lnSpc>
                          <a:spcPct val="150000"/>
                        </a:lnSpc>
                        <a:spcBef>
                          <a:spcPts val="300"/>
                        </a:spcBef>
                        <a:spcAft>
                          <a:spcPts val="300"/>
                        </a:spcAft>
                      </a:pPr>
                      <a:r>
                        <a:rPr lang="nl-NL" sz="3000" b="1" dirty="0">
                          <a:solidFill>
                            <a:srgbClr val="FF0000"/>
                          </a:solidFill>
                          <a:effectLst/>
                          <a:latin typeface="Arial" panose="020B0604020202020204" pitchFamily="34" charset="0"/>
                          <a:cs typeface="Arial" panose="020B0604020202020204" pitchFamily="34" charset="0"/>
                        </a:rPr>
                        <a:t>Đặc điểm</a:t>
                      </a:r>
                      <a:endParaRPr lang="en-US" sz="3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ctr">
                        <a:lnSpc>
                          <a:spcPct val="150000"/>
                        </a:lnSpc>
                        <a:spcBef>
                          <a:spcPts val="300"/>
                        </a:spcBef>
                        <a:spcAft>
                          <a:spcPts val="300"/>
                        </a:spcAft>
                      </a:pPr>
                      <a:r>
                        <a:rPr lang="nl-NL" sz="3000" b="1" dirty="0">
                          <a:solidFill>
                            <a:srgbClr val="FF0000"/>
                          </a:solidFill>
                          <a:effectLst/>
                          <a:latin typeface="Arial" panose="020B0604020202020204" pitchFamily="34" charset="0"/>
                          <a:cs typeface="Arial" panose="020B0604020202020204" pitchFamily="34" charset="0"/>
                        </a:rPr>
                        <a:t>Hiện tượng xòe lá, khép lá ở cây me vào buổi sáng, buổi tối</a:t>
                      </a:r>
                      <a:endParaRPr lang="en-US" sz="3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ctr">
                        <a:lnSpc>
                          <a:spcPct val="150000"/>
                        </a:lnSpc>
                        <a:spcBef>
                          <a:spcPts val="300"/>
                        </a:spcBef>
                        <a:spcAft>
                          <a:spcPts val="300"/>
                        </a:spcAft>
                      </a:pPr>
                      <a:r>
                        <a:rPr lang="nl-NL" sz="3000" b="1" dirty="0">
                          <a:solidFill>
                            <a:srgbClr val="FF0000"/>
                          </a:solidFill>
                          <a:effectLst/>
                          <a:latin typeface="Arial" panose="020B0604020202020204" pitchFamily="34" charset="0"/>
                          <a:cs typeface="Arial" panose="020B0604020202020204" pitchFamily="34" charset="0"/>
                        </a:rPr>
                        <a:t>Hiện tượng cụp lá ở cây trinh nữ </a:t>
                      </a:r>
                      <a:endParaRPr lang="en-US" sz="3000" b="1" dirty="0">
                        <a:solidFill>
                          <a:srgbClr val="FF0000"/>
                        </a:solidFill>
                        <a:effectLst/>
                        <a:latin typeface="Arial" panose="020B0604020202020204" pitchFamily="34" charset="0"/>
                        <a:cs typeface="Arial" panose="020B0604020202020204" pitchFamily="34" charset="0"/>
                      </a:endParaRPr>
                    </a:p>
                    <a:p>
                      <a:pPr marL="0" marR="0" algn="ctr">
                        <a:lnSpc>
                          <a:spcPct val="150000"/>
                        </a:lnSpc>
                        <a:spcBef>
                          <a:spcPts val="300"/>
                        </a:spcBef>
                        <a:spcAft>
                          <a:spcPts val="300"/>
                        </a:spcAft>
                      </a:pPr>
                      <a:r>
                        <a:rPr lang="nl-NL" sz="3000" b="1" dirty="0">
                          <a:solidFill>
                            <a:srgbClr val="FF0000"/>
                          </a:solidFill>
                          <a:effectLst/>
                          <a:latin typeface="Arial" panose="020B0604020202020204" pitchFamily="34" charset="0"/>
                          <a:cs typeface="Arial" panose="020B0604020202020204" pitchFamily="34" charset="0"/>
                        </a:rPr>
                        <a:t>khi có va chạm</a:t>
                      </a:r>
                      <a:endParaRPr lang="en-US" sz="3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2424586512"/>
                  </a:ext>
                </a:extLst>
              </a:tr>
              <a:tr h="609211">
                <a:tc>
                  <a:txBody>
                    <a:bodyPr/>
                    <a:lstStyle/>
                    <a:p>
                      <a:pPr marL="0" marR="0" algn="ctr">
                        <a:lnSpc>
                          <a:spcPct val="150000"/>
                        </a:lnSpc>
                        <a:spcBef>
                          <a:spcPts val="300"/>
                        </a:spcBef>
                        <a:spcAft>
                          <a:spcPts val="300"/>
                        </a:spcAft>
                      </a:pPr>
                      <a:r>
                        <a:rPr lang="nl-NL" sz="2800" dirty="0">
                          <a:effectLst/>
                          <a:latin typeface="Arial" panose="020B0604020202020204" pitchFamily="34" charset="0"/>
                          <a:cs typeface="Arial" panose="020B0604020202020204" pitchFamily="34" charset="0"/>
                        </a:rPr>
                        <a:t>Tác nhân kích thích</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pPr>
                      <a:endParaRPr lang="en-US" sz="280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endParaRPr lang="en-US" sz="280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82177683"/>
                  </a:ext>
                </a:extLst>
              </a:tr>
              <a:tr h="609211">
                <a:tc>
                  <a:txBody>
                    <a:bodyPr/>
                    <a:lstStyle/>
                    <a:p>
                      <a:pPr marL="0" marR="0" algn="ctr">
                        <a:lnSpc>
                          <a:spcPct val="150000"/>
                        </a:lnSpc>
                        <a:spcBef>
                          <a:spcPts val="300"/>
                        </a:spcBef>
                        <a:spcAft>
                          <a:spcPts val="300"/>
                        </a:spcAft>
                      </a:pPr>
                      <a:r>
                        <a:rPr lang="nl-NL" sz="2800" dirty="0">
                          <a:effectLst/>
                          <a:latin typeface="Arial" panose="020B0604020202020204" pitchFamily="34" charset="0"/>
                          <a:cs typeface="Arial" panose="020B0604020202020204" pitchFamily="34" charset="0"/>
                        </a:rPr>
                        <a:t>Tính chất và biểu hiện</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pPr>
                      <a:endParaRPr lang="en-US" sz="280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endParaRPr lang="en-US" sz="280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02570388"/>
                  </a:ext>
                </a:extLst>
              </a:tr>
              <a:tr h="1218422">
                <a:tc>
                  <a:txBody>
                    <a:bodyPr/>
                    <a:lstStyle/>
                    <a:p>
                      <a:pPr marL="0" marR="0" algn="ctr">
                        <a:lnSpc>
                          <a:spcPct val="150000"/>
                        </a:lnSpc>
                        <a:spcBef>
                          <a:spcPts val="300"/>
                        </a:spcBef>
                        <a:spcAft>
                          <a:spcPts val="300"/>
                        </a:spcAft>
                      </a:pPr>
                      <a:r>
                        <a:rPr lang="nl-NL" sz="2800" dirty="0">
                          <a:effectLst/>
                          <a:latin typeface="Arial" panose="020B0604020202020204" pitchFamily="34" charset="0"/>
                          <a:cs typeface="Arial" panose="020B0604020202020204" pitchFamily="34" charset="0"/>
                        </a:rPr>
                        <a:t>Ý nghĩa</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0000"/>
                        </a:lnSpc>
                      </a:pPr>
                      <a:endParaRPr lang="en-US" sz="2800" dirty="0">
                        <a:latin typeface="Arial" panose="020B0604020202020204" pitchFamily="34" charset="0"/>
                        <a:cs typeface="Arial" panose="020B0604020202020204" pitchFamily="34" charset="0"/>
                      </a:endParaRPr>
                    </a:p>
                  </a:txBody>
                  <a:tcPr marL="68580" marR="68580" marT="0" marB="0" anchor="ctr"/>
                </a:tc>
                <a:tc>
                  <a:txBody>
                    <a:bodyPr/>
                    <a:lstStyle/>
                    <a:p>
                      <a:pPr algn="ctr">
                        <a:lnSpc>
                          <a:spcPct val="100000"/>
                        </a:lnSpc>
                      </a:pPr>
                      <a:endParaRPr lang="en-US" sz="2800" dirty="0">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87094273"/>
                  </a:ext>
                </a:extLst>
              </a:tr>
            </a:tbl>
          </a:graphicData>
        </a:graphic>
      </p:graphicFrame>
    </p:spTree>
    <p:extLst>
      <p:ext uri="{BB962C8B-B14F-4D97-AF65-F5344CB8AC3E}">
        <p14:creationId xmlns:p14="http://schemas.microsoft.com/office/powerpoint/2010/main" val="322049870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Left)">
                                      <p:cBhvr>
                                        <p:cTn id="7" dur="500"/>
                                        <p:tgtEl>
                                          <p:spTgt spid="28"/>
                                        </p:tgtEl>
                                      </p:cBhvr>
                                    </p:animEffect>
                                  </p:childTnLst>
                                </p:cTn>
                              </p:par>
                              <p:par>
                                <p:cTn id="8" presetID="18" presetClass="entr" presetSubtype="1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57381" y="9547316"/>
            <a:ext cx="1533685" cy="115601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98419">
            <a:off x="14713481" y="8878241"/>
            <a:ext cx="833519" cy="184852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58892" y="9527507"/>
            <a:ext cx="684924" cy="151898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180130" y="327618"/>
            <a:ext cx="3260311" cy="157087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02780">
            <a:off x="536169" y="9037766"/>
            <a:ext cx="980778" cy="2175113"/>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65623" y="9547316"/>
            <a:ext cx="1182247" cy="891118"/>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25826" y="9547316"/>
            <a:ext cx="1125273" cy="848175"/>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30240" y="9260927"/>
            <a:ext cx="1787692" cy="1347472"/>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16050" y="9504373"/>
            <a:ext cx="1464713" cy="1104027"/>
          </a:xfrm>
          <a:prstGeom prst="rect">
            <a:avLst/>
          </a:prstGeom>
        </p:spPr>
      </p:pic>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05686" y="9713158"/>
            <a:ext cx="1438586" cy="1084334"/>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57845" y="0"/>
            <a:ext cx="3260311" cy="1570877"/>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38247" y="495300"/>
            <a:ext cx="3227376" cy="1534770"/>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843" y="16195"/>
            <a:ext cx="1443922" cy="1433093"/>
          </a:xfrm>
          <a:prstGeom prst="rect">
            <a:avLst/>
          </a:prstGeom>
        </p:spPr>
      </p:pic>
      <p:sp>
        <p:nvSpPr>
          <p:cNvPr id="24" name="TextBox 24"/>
          <p:cNvSpPr txBox="1"/>
          <p:nvPr/>
        </p:nvSpPr>
        <p:spPr>
          <a:xfrm>
            <a:off x="5257720" y="949614"/>
            <a:ext cx="7772561" cy="952184"/>
          </a:xfrm>
          <a:prstGeom prst="rect">
            <a:avLst/>
          </a:prstGeom>
        </p:spPr>
        <p:txBody>
          <a:bodyPr lIns="0" tIns="0" rIns="0" bIns="0" rtlCol="0" anchor="t">
            <a:spAutoFit/>
          </a:bodyPr>
          <a:lstStyle/>
          <a:p>
            <a:pPr algn="ctr">
              <a:lnSpc>
                <a:spcPts val="7699"/>
              </a:lnSpc>
            </a:pPr>
            <a:r>
              <a:rPr lang="vi-VN" sz="6400" b="1" dirty="0">
                <a:solidFill>
                  <a:srgbClr val="E86060"/>
                </a:solidFill>
              </a:rPr>
              <a:t>VẬN DỤNG</a:t>
            </a:r>
            <a:endParaRPr lang="en-US" sz="6400" b="1" dirty="0">
              <a:solidFill>
                <a:srgbClr val="E8606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636458792"/>
              </p:ext>
            </p:extLst>
          </p:nvPr>
        </p:nvGraphicFramePr>
        <p:xfrm>
          <a:off x="1070169" y="2706170"/>
          <a:ext cx="16147662" cy="6260364"/>
        </p:xfrm>
        <a:graphic>
          <a:graphicData uri="http://schemas.openxmlformats.org/drawingml/2006/table">
            <a:tbl>
              <a:tblPr firstRow="1" firstCol="1" bandRow="1">
                <a:tableStyleId>{5940675A-B579-460E-94D1-54222C63F5DA}</a:tableStyleId>
              </a:tblPr>
              <a:tblGrid>
                <a:gridCol w="2817502">
                  <a:extLst>
                    <a:ext uri="{9D8B030D-6E8A-4147-A177-3AD203B41FA5}">
                      <a16:colId xmlns:a16="http://schemas.microsoft.com/office/drawing/2014/main" val="2244738099"/>
                    </a:ext>
                  </a:extLst>
                </a:gridCol>
                <a:gridCol w="7317417">
                  <a:extLst>
                    <a:ext uri="{9D8B030D-6E8A-4147-A177-3AD203B41FA5}">
                      <a16:colId xmlns:a16="http://schemas.microsoft.com/office/drawing/2014/main" val="636654266"/>
                    </a:ext>
                  </a:extLst>
                </a:gridCol>
                <a:gridCol w="6012743">
                  <a:extLst>
                    <a:ext uri="{9D8B030D-6E8A-4147-A177-3AD203B41FA5}">
                      <a16:colId xmlns:a16="http://schemas.microsoft.com/office/drawing/2014/main" val="976833726"/>
                    </a:ext>
                  </a:extLst>
                </a:gridCol>
              </a:tblGrid>
              <a:tr h="1410804">
                <a:tc>
                  <a:txBody>
                    <a:bodyPr/>
                    <a:lstStyle/>
                    <a:p>
                      <a:pPr marL="0" marR="0" algn="ctr">
                        <a:lnSpc>
                          <a:spcPct val="150000"/>
                        </a:lnSpc>
                        <a:spcBef>
                          <a:spcPts val="300"/>
                        </a:spcBef>
                        <a:spcAft>
                          <a:spcPts val="300"/>
                        </a:spcAft>
                      </a:pPr>
                      <a:r>
                        <a:rPr lang="nl-NL" sz="3200" b="1" dirty="0">
                          <a:solidFill>
                            <a:srgbClr val="FF0000"/>
                          </a:solidFill>
                          <a:effectLst/>
                          <a:latin typeface="Arial" panose="020B0604020202020204" pitchFamily="34" charset="0"/>
                          <a:cs typeface="Arial" panose="020B0604020202020204" pitchFamily="34" charset="0"/>
                        </a:rPr>
                        <a:t>Đặc điểm</a:t>
                      </a:r>
                      <a:endParaRPr lang="en-US" sz="3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ctr">
                        <a:lnSpc>
                          <a:spcPct val="150000"/>
                        </a:lnSpc>
                        <a:spcBef>
                          <a:spcPts val="300"/>
                        </a:spcBef>
                        <a:spcAft>
                          <a:spcPts val="300"/>
                        </a:spcAft>
                      </a:pPr>
                      <a:r>
                        <a:rPr lang="nl-NL" sz="3200" b="1" dirty="0">
                          <a:solidFill>
                            <a:srgbClr val="FF0000"/>
                          </a:solidFill>
                          <a:effectLst/>
                          <a:latin typeface="Arial" panose="020B0604020202020204" pitchFamily="34" charset="0"/>
                          <a:cs typeface="Arial" panose="020B0604020202020204" pitchFamily="34" charset="0"/>
                        </a:rPr>
                        <a:t>Hiện tượng xòe lá, khép lá ở cây me vào buổi sáng, buổi tối</a:t>
                      </a:r>
                      <a:endParaRPr lang="en-US" sz="3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a:txBody>
                    <a:bodyPr/>
                    <a:lstStyle/>
                    <a:p>
                      <a:pPr marL="0" marR="0" algn="ctr">
                        <a:lnSpc>
                          <a:spcPct val="150000"/>
                        </a:lnSpc>
                        <a:spcBef>
                          <a:spcPts val="300"/>
                        </a:spcBef>
                        <a:spcAft>
                          <a:spcPts val="300"/>
                        </a:spcAft>
                      </a:pPr>
                      <a:r>
                        <a:rPr lang="nl-NL" sz="3200" b="1" dirty="0">
                          <a:solidFill>
                            <a:srgbClr val="FF0000"/>
                          </a:solidFill>
                          <a:effectLst/>
                          <a:latin typeface="Arial" panose="020B0604020202020204" pitchFamily="34" charset="0"/>
                          <a:cs typeface="Arial" panose="020B0604020202020204" pitchFamily="34" charset="0"/>
                        </a:rPr>
                        <a:t>Hiện tượng cụp lá ở cây trinh nữ khi có va chạm</a:t>
                      </a:r>
                      <a:endParaRPr lang="en-US" sz="3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2424586512"/>
                  </a:ext>
                </a:extLst>
              </a:tr>
              <a:tr h="609211">
                <a:tc>
                  <a:txBody>
                    <a:bodyPr/>
                    <a:lstStyle/>
                    <a:p>
                      <a:pPr marL="0" marR="0" algn="ctr">
                        <a:lnSpc>
                          <a:spcPct val="150000"/>
                        </a:lnSpc>
                        <a:spcBef>
                          <a:spcPts val="300"/>
                        </a:spcBef>
                        <a:spcAft>
                          <a:spcPts val="300"/>
                        </a:spcAft>
                      </a:pPr>
                      <a:r>
                        <a:rPr lang="nl-NL" sz="3200" dirty="0">
                          <a:effectLst/>
                          <a:latin typeface="Arial" panose="020B0604020202020204" pitchFamily="34" charset="0"/>
                          <a:cs typeface="Arial" panose="020B0604020202020204" pitchFamily="34" charset="0"/>
                        </a:rPr>
                        <a:t>Tác nhân kích thích</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50000"/>
                        </a:lnSpc>
                        <a:spcBef>
                          <a:spcPts val="300"/>
                        </a:spcBef>
                        <a:spcAft>
                          <a:spcPts val="300"/>
                        </a:spcAft>
                      </a:pPr>
                      <a:r>
                        <a:rPr lang="nl-NL"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Ánh sáng và nhiệt độ</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50000"/>
                        </a:lnSpc>
                        <a:spcBef>
                          <a:spcPts val="300"/>
                        </a:spcBef>
                        <a:spcAft>
                          <a:spcPts val="300"/>
                        </a:spcAft>
                      </a:pPr>
                      <a:r>
                        <a:rPr lang="nl-NL" sz="3200">
                          <a:solidFill>
                            <a:srgbClr val="000000"/>
                          </a:solidFill>
                          <a:effectLst/>
                          <a:latin typeface="Arial" panose="020B0604020202020204" pitchFamily="34" charset="0"/>
                          <a:ea typeface="Calibri" panose="020F0502020204030204" pitchFamily="34" charset="0"/>
                          <a:cs typeface="Arial" panose="020B0604020202020204" pitchFamily="34" charset="0"/>
                        </a:rPr>
                        <a:t>Va chạm</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82177683"/>
                  </a:ext>
                </a:extLst>
              </a:tr>
              <a:tr h="609211">
                <a:tc>
                  <a:txBody>
                    <a:bodyPr/>
                    <a:lstStyle/>
                    <a:p>
                      <a:pPr marL="0" marR="0" algn="ctr">
                        <a:lnSpc>
                          <a:spcPct val="150000"/>
                        </a:lnSpc>
                        <a:spcBef>
                          <a:spcPts val="300"/>
                        </a:spcBef>
                        <a:spcAft>
                          <a:spcPts val="300"/>
                        </a:spcAft>
                      </a:pPr>
                      <a:r>
                        <a:rPr lang="nl-NL" sz="3200" dirty="0">
                          <a:effectLst/>
                          <a:latin typeface="Arial" panose="020B0604020202020204" pitchFamily="34" charset="0"/>
                          <a:cs typeface="Arial" panose="020B0604020202020204" pitchFamily="34" charset="0"/>
                        </a:rPr>
                        <a:t>Tính chất và biểu hiện</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50000"/>
                        </a:lnSpc>
                        <a:spcBef>
                          <a:spcPts val="300"/>
                        </a:spcBef>
                        <a:spcAft>
                          <a:spcPts val="300"/>
                        </a:spcAft>
                      </a:pPr>
                      <a:r>
                        <a:rPr lang="nl-NL"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Biểu hiện chậm hơn, có tính chu kì</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50000"/>
                        </a:lnSpc>
                        <a:spcBef>
                          <a:spcPts val="300"/>
                        </a:spcBef>
                        <a:spcAft>
                          <a:spcPts val="300"/>
                        </a:spcAft>
                      </a:pPr>
                      <a:r>
                        <a:rPr lang="nl-NL"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Biểu hiện nhanh hơn, không có tính chu kì</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02570388"/>
                  </a:ext>
                </a:extLst>
              </a:tr>
              <a:tr h="1218422">
                <a:tc>
                  <a:txBody>
                    <a:bodyPr/>
                    <a:lstStyle/>
                    <a:p>
                      <a:pPr marL="0" marR="0" algn="ctr">
                        <a:lnSpc>
                          <a:spcPct val="150000"/>
                        </a:lnSpc>
                        <a:spcBef>
                          <a:spcPts val="300"/>
                        </a:spcBef>
                        <a:spcAft>
                          <a:spcPts val="300"/>
                        </a:spcAft>
                      </a:pPr>
                      <a:r>
                        <a:rPr lang="nl-NL" sz="3200" dirty="0">
                          <a:effectLst/>
                          <a:latin typeface="Arial" panose="020B0604020202020204" pitchFamily="34" charset="0"/>
                          <a:cs typeface="Arial" panose="020B0604020202020204" pitchFamily="34" charset="0"/>
                        </a:rPr>
                        <a:t>Ý nghĩa</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50000"/>
                        </a:lnSpc>
                        <a:spcBef>
                          <a:spcPts val="300"/>
                        </a:spcBef>
                        <a:spcAft>
                          <a:spcPts val="300"/>
                        </a:spcAft>
                      </a:pPr>
                      <a:r>
                        <a:rPr lang="nl-NL" sz="3200">
                          <a:solidFill>
                            <a:srgbClr val="000000"/>
                          </a:solidFill>
                          <a:effectLst/>
                          <a:latin typeface="Arial" panose="020B0604020202020204" pitchFamily="34" charset="0"/>
                          <a:ea typeface="Calibri" panose="020F0502020204030204" pitchFamily="34" charset="0"/>
                          <a:cs typeface="Arial" panose="020B0604020202020204" pitchFamily="34" charset="0"/>
                        </a:rPr>
                        <a:t>Giúp lá xòe vào buổi sáng để quang hợp và khép vào buổi tối để giảm sự thoát hơi nước. </a:t>
                      </a: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just">
                        <a:lnSpc>
                          <a:spcPct val="150000"/>
                        </a:lnSpc>
                        <a:spcBef>
                          <a:spcPts val="300"/>
                        </a:spcBef>
                        <a:spcAft>
                          <a:spcPts val="300"/>
                        </a:spcAft>
                      </a:pPr>
                      <a:r>
                        <a:rPr lang="nl-NL"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Giúp lá không bị tổn thương. </a:t>
                      </a:r>
                      <a:endParaRPr lang="en-US" sz="3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87094273"/>
                  </a:ext>
                </a:extLst>
              </a:tr>
            </a:tbl>
          </a:graphicData>
        </a:graphic>
      </p:graphicFrame>
    </p:spTree>
    <p:extLst>
      <p:ext uri="{BB962C8B-B14F-4D97-AF65-F5344CB8AC3E}">
        <p14:creationId xmlns:p14="http://schemas.microsoft.com/office/powerpoint/2010/main" val="65548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03374" y="9355859"/>
            <a:ext cx="1787692" cy="1347472"/>
          </a:xfrm>
          <a:prstGeom prst="rect">
            <a:avLst/>
          </a:prstGeom>
        </p:spPr>
      </p:pic>
      <p:pic>
        <p:nvPicPr>
          <p:cNvPr id="4" name="Picture 4"/>
          <p:cNvPicPr>
            <a:picLocks noChangeAspect="1"/>
          </p:cNvPicPr>
          <p:nvPr/>
        </p:nvPicPr>
        <p:blipFill>
          <a:blip r:embed="rId4"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57440" y="7828673"/>
            <a:ext cx="6055543" cy="479649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98419">
            <a:off x="14101888" y="8240111"/>
            <a:ext cx="1140134" cy="252852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574843" y="8844205"/>
            <a:ext cx="871643" cy="193308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076102" y="574902"/>
            <a:ext cx="3260311" cy="1570877"/>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676162" y="1766367"/>
            <a:ext cx="4007799" cy="193103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2780">
            <a:off x="1097816" y="8661042"/>
            <a:ext cx="1146343" cy="2542293"/>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05106" y="9504373"/>
            <a:ext cx="1590658" cy="1198959"/>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7415" y="9504373"/>
            <a:ext cx="1590658" cy="1198959"/>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31367" y="9355859"/>
            <a:ext cx="1787692" cy="1347472"/>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16050" y="9216494"/>
            <a:ext cx="1846642" cy="1391906"/>
          </a:xfrm>
          <a:prstGeom prst="rect">
            <a:avLst/>
          </a:prstGeom>
        </p:spPr>
      </p:pic>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05686" y="9504373"/>
            <a:ext cx="1715582" cy="1293120"/>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57845" y="0"/>
            <a:ext cx="3260311" cy="1570877"/>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889160" y="381218"/>
            <a:ext cx="1443922" cy="1433093"/>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16108" y="1570877"/>
            <a:ext cx="3260311" cy="1570877"/>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393316" y="4271645"/>
            <a:ext cx="6258425" cy="6505640"/>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2833769" y="4467554"/>
            <a:ext cx="2182885" cy="2590962"/>
          </a:xfrm>
          <a:prstGeom prst="rect">
            <a:avLst/>
          </a:prstGeom>
        </p:spPr>
      </p:pic>
      <p:sp>
        <p:nvSpPr>
          <p:cNvPr id="22" name="TextBox 22"/>
          <p:cNvSpPr txBox="1"/>
          <p:nvPr/>
        </p:nvSpPr>
        <p:spPr>
          <a:xfrm>
            <a:off x="1137346" y="1464253"/>
            <a:ext cx="8485291" cy="1287532"/>
          </a:xfrm>
          <a:prstGeom prst="rect">
            <a:avLst/>
          </a:prstGeom>
        </p:spPr>
        <p:txBody>
          <a:bodyPr wrap="square" lIns="0" tIns="0" rIns="0" bIns="0" rtlCol="0" anchor="t">
            <a:spAutoFit/>
          </a:bodyPr>
          <a:lstStyle/>
          <a:p>
            <a:pPr>
              <a:lnSpc>
                <a:spcPts val="11199"/>
              </a:lnSpc>
            </a:pPr>
            <a:r>
              <a:rPr lang="vi-VN" sz="6400" b="1" dirty="0">
                <a:solidFill>
                  <a:srgbClr val="E86060"/>
                </a:solidFill>
              </a:rPr>
              <a:t>HƯỚNG DẪN VỀ NHÀ</a:t>
            </a:r>
            <a:endParaRPr lang="en-US" sz="6400" b="1" dirty="0">
              <a:solidFill>
                <a:srgbClr val="E86060"/>
              </a:solidFill>
            </a:endParaRPr>
          </a:p>
        </p:txBody>
      </p:sp>
      <p:sp>
        <p:nvSpPr>
          <p:cNvPr id="23" name="TextBox 22"/>
          <p:cNvSpPr txBox="1"/>
          <p:nvPr/>
        </p:nvSpPr>
        <p:spPr>
          <a:xfrm>
            <a:off x="696434" y="2836783"/>
            <a:ext cx="11037464" cy="5632311"/>
          </a:xfrm>
          <a:prstGeom prst="rect">
            <a:avLst/>
          </a:prstGeom>
          <a:noFill/>
        </p:spPr>
        <p:txBody>
          <a:bodyPr wrap="square" rtlCol="0">
            <a:spAutoFit/>
          </a:bodyPr>
          <a:lstStyle/>
          <a:p>
            <a:pPr marL="685800" indent="-685800">
              <a:lnSpc>
                <a:spcPct val="200000"/>
              </a:lnSpc>
              <a:buFont typeface="Wingdings" panose="05000000000000000000" pitchFamily="2" charset="2"/>
              <a:buChar char="ü"/>
            </a:pPr>
            <a:r>
              <a:rPr lang="vi-VN" sz="4500" dirty="0"/>
              <a:t>Hoàn thành bài tập phần vận dụng.</a:t>
            </a:r>
          </a:p>
          <a:p>
            <a:pPr marL="685800" indent="-685800">
              <a:lnSpc>
                <a:spcPct val="200000"/>
              </a:lnSpc>
              <a:buFont typeface="Wingdings" panose="05000000000000000000" pitchFamily="2" charset="2"/>
              <a:buChar char="ü"/>
            </a:pPr>
            <a:r>
              <a:rPr lang="vi-VN" sz="4500" dirty="0"/>
              <a:t>Ôn lại nội dung kiến thức bài học.</a:t>
            </a:r>
          </a:p>
          <a:p>
            <a:pPr marL="685800" indent="-685800" algn="just">
              <a:lnSpc>
                <a:spcPct val="200000"/>
              </a:lnSpc>
              <a:buFont typeface="Wingdings" panose="05000000000000000000" pitchFamily="2" charset="2"/>
              <a:buChar char="ü"/>
            </a:pPr>
            <a:r>
              <a:rPr lang="vi-VN" sz="4500" dirty="0"/>
              <a:t>Học và chuẩn bị </a:t>
            </a:r>
            <a:r>
              <a:rPr lang="vi-VN" sz="4500" b="1" i="1" dirty="0"/>
              <a:t>bài 33 </a:t>
            </a:r>
            <a:r>
              <a:rPr lang="vi-VN" sz="4500" i="1" dirty="0"/>
              <a:t>– Tập tính ở động vật.</a:t>
            </a:r>
            <a:endParaRPr lang="en-US" sz="4500" i="1" dirty="0"/>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20883" y="6906898"/>
            <a:ext cx="7636083" cy="561252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903374" y="9355859"/>
            <a:ext cx="1787692" cy="1347472"/>
          </a:xfrm>
          <a:prstGeom prst="rect">
            <a:avLst/>
          </a:prstGeom>
        </p:spPr>
      </p:pic>
      <p:pic>
        <p:nvPicPr>
          <p:cNvPr id="4" name="Picture 4"/>
          <p:cNvPicPr>
            <a:picLocks noChangeAspect="1"/>
          </p:cNvPicPr>
          <p:nvPr/>
        </p:nvPicPr>
        <p:blipFill>
          <a:blip r:embed="rId6"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457440" y="7828673"/>
            <a:ext cx="6055543" cy="4796494"/>
          </a:xfrm>
          <a:prstGeom prst="rect">
            <a:avLst/>
          </a:prstGeom>
        </p:spPr>
      </p:pic>
      <p:pic>
        <p:nvPicPr>
          <p:cNvPr id="5" name="Picture 5"/>
          <p:cNvPicPr>
            <a:picLocks noChangeAspect="1"/>
          </p:cNvPicPr>
          <p:nvPr/>
        </p:nvPicPr>
        <p:blipFill>
          <a:blip r:embed="rId8"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5134" y="6906898"/>
            <a:ext cx="5598367" cy="4114800"/>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8419">
            <a:off x="14101888" y="8240111"/>
            <a:ext cx="1140134" cy="2528523"/>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74843" y="8844205"/>
            <a:ext cx="871643" cy="1933080"/>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076102" y="574902"/>
            <a:ext cx="3260311" cy="1570877"/>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676162" y="1766367"/>
            <a:ext cx="4007799" cy="193103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02780">
            <a:off x="1097816" y="8661042"/>
            <a:ext cx="1146343" cy="2542293"/>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05106" y="9504373"/>
            <a:ext cx="1590658" cy="1198959"/>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7415" y="9504373"/>
            <a:ext cx="1590658" cy="119895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31367" y="9355859"/>
            <a:ext cx="1787692" cy="1347472"/>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16050" y="9216494"/>
            <a:ext cx="1846642" cy="1391906"/>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05686" y="9504373"/>
            <a:ext cx="1715582" cy="1293120"/>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657845" y="0"/>
            <a:ext cx="3260311" cy="1570877"/>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811117" y="605578"/>
            <a:ext cx="1443922" cy="1433093"/>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3356" y="726613"/>
            <a:ext cx="3195734" cy="1539763"/>
          </a:xfrm>
          <a:prstGeom prst="rect">
            <a:avLst/>
          </a:prstGeom>
        </p:spPr>
      </p:pic>
      <p:pic>
        <p:nvPicPr>
          <p:cNvPr id="19" name="Picture 1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902922" y="1443732"/>
            <a:ext cx="3260311" cy="1570877"/>
          </a:xfrm>
          <a:prstGeom prst="rect">
            <a:avLst/>
          </a:prstGeom>
        </p:spPr>
      </p:pic>
      <p:sp>
        <p:nvSpPr>
          <p:cNvPr id="20" name="TextBox 20"/>
          <p:cNvSpPr txBox="1"/>
          <p:nvPr/>
        </p:nvSpPr>
        <p:spPr>
          <a:xfrm>
            <a:off x="2034103" y="2750501"/>
            <a:ext cx="14258747" cy="3118674"/>
          </a:xfrm>
          <a:prstGeom prst="rect">
            <a:avLst/>
          </a:prstGeom>
        </p:spPr>
        <p:txBody>
          <a:bodyPr wrap="square" lIns="0" tIns="0" rIns="0" bIns="0" rtlCol="0" anchor="t">
            <a:spAutoFit/>
          </a:bodyPr>
          <a:lstStyle/>
          <a:p>
            <a:pPr algn="ctr">
              <a:lnSpc>
                <a:spcPct val="150000"/>
              </a:lnSpc>
            </a:pPr>
            <a:r>
              <a:rPr lang="vi-VN" sz="7200" b="1" dirty="0">
                <a:solidFill>
                  <a:srgbClr val="F9A726"/>
                </a:solidFill>
                <a:latin typeface="Arial" panose="020B0604020202020204" pitchFamily="34" charset="0"/>
                <a:cs typeface="Arial" panose="020B0604020202020204" pitchFamily="34" charset="0"/>
              </a:rPr>
              <a:t>CẢM ƠN CÁC EM ĐÃ </a:t>
            </a:r>
          </a:p>
          <a:p>
            <a:pPr algn="ctr">
              <a:lnSpc>
                <a:spcPct val="150000"/>
              </a:lnSpc>
            </a:pPr>
            <a:r>
              <a:rPr lang="vi-VN" sz="7200" b="1" dirty="0">
                <a:solidFill>
                  <a:srgbClr val="F9A726"/>
                </a:solidFill>
                <a:latin typeface="Arial" panose="020B0604020202020204" pitchFamily="34" charset="0"/>
                <a:cs typeface="Arial" panose="020B0604020202020204" pitchFamily="34" charset="0"/>
              </a:rPr>
              <a:t>LẮNG NGHE BÀI GIẢNG!</a:t>
            </a:r>
            <a:endParaRPr lang="en-US" sz="7200" b="1" dirty="0">
              <a:solidFill>
                <a:srgbClr val="F9A726"/>
              </a:solidFill>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224090" y="5090055"/>
            <a:ext cx="4635003" cy="7748486"/>
          </a:xfrm>
          <a:prstGeom prst="rect">
            <a:avLst/>
          </a:prstGeom>
        </p:spPr>
      </p:pic>
      <p:pic>
        <p:nvPicPr>
          <p:cNvPr id="23" name="Picture 2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5112612" y="4486148"/>
            <a:ext cx="6296706" cy="6545433"/>
          </a:xfrm>
          <a:prstGeom prst="rect">
            <a:avLst/>
          </a:prstGeom>
        </p:spPr>
      </p:pic>
    </p:spTree>
    <p:extLst>
      <p:ext uri="{BB962C8B-B14F-4D97-AF65-F5344CB8AC3E}">
        <p14:creationId xmlns:p14="http://schemas.microsoft.com/office/powerpoint/2010/main" val="3941298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1760" y="186549"/>
            <a:ext cx="4140921" cy="199517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280201" y="1766367"/>
            <a:ext cx="4007799" cy="1931030"/>
          </a:xfrm>
          <a:prstGeom prst="rect">
            <a:avLst/>
          </a:prstGeom>
        </p:spPr>
      </p:pic>
      <p:pic>
        <p:nvPicPr>
          <p:cNvPr id="4" name="Picture 4"/>
          <p:cNvPicPr>
            <a:picLocks noChangeAspect="1"/>
          </p:cNvPicPr>
          <p:nvPr/>
        </p:nvPicPr>
        <p:blipFill>
          <a:blip r:embed="rId4"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20883" y="6906898"/>
            <a:ext cx="7636083" cy="561252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20883" y="8788136"/>
            <a:ext cx="2454453" cy="1850044"/>
          </a:xfrm>
          <a:prstGeom prst="rect">
            <a:avLst/>
          </a:prstGeom>
        </p:spPr>
      </p:pic>
      <p:pic>
        <p:nvPicPr>
          <p:cNvPr id="6" name="Picture 6"/>
          <p:cNvPicPr>
            <a:picLocks noChangeAspect="1"/>
          </p:cNvPicPr>
          <p:nvPr/>
        </p:nvPicPr>
        <p:blipFill>
          <a:blip r:embed="rId8"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457440" y="7828673"/>
            <a:ext cx="6055543" cy="4796494"/>
          </a:xfrm>
          <a:prstGeom prst="rect">
            <a:avLst/>
          </a:prstGeom>
        </p:spPr>
      </p:pic>
      <p:pic>
        <p:nvPicPr>
          <p:cNvPr id="7" name="Picture 7"/>
          <p:cNvPicPr>
            <a:picLocks noChangeAspect="1"/>
          </p:cNvPicPr>
          <p:nvPr/>
        </p:nvPicPr>
        <p:blipFill>
          <a:blip r:embed="rId10"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5134" y="6906898"/>
            <a:ext cx="5598367" cy="4114800"/>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8419">
            <a:off x="13139622" y="7139857"/>
            <a:ext cx="1565373" cy="3471594"/>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015765" y="8085649"/>
            <a:ext cx="1196743" cy="2654067"/>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02780">
            <a:off x="1846371" y="7513050"/>
            <a:ext cx="1573898" cy="3490501"/>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16233" y="8992042"/>
            <a:ext cx="2183931" cy="1646138"/>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8220" y="8992042"/>
            <a:ext cx="2183931" cy="1646138"/>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507428" y="8788136"/>
            <a:ext cx="2454453" cy="185004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052975" y="8992042"/>
            <a:ext cx="2183931" cy="1646138"/>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019193" y="8992042"/>
            <a:ext cx="2355448" cy="1775419"/>
          </a:xfrm>
          <a:prstGeom prst="rect">
            <a:avLst/>
          </a:prstGeom>
        </p:spPr>
      </p:pic>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54778" y="610843"/>
            <a:ext cx="3260311" cy="1570877"/>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99161" y="1627054"/>
            <a:ext cx="3260311" cy="1570877"/>
          </a:xfrm>
          <a:prstGeom prst="rect">
            <a:avLst/>
          </a:prstGeom>
        </p:spPr>
      </p:pic>
      <p:sp>
        <p:nvSpPr>
          <p:cNvPr id="18" name="TextBox 18"/>
          <p:cNvSpPr txBox="1"/>
          <p:nvPr/>
        </p:nvSpPr>
        <p:spPr>
          <a:xfrm>
            <a:off x="4626418" y="2731882"/>
            <a:ext cx="7975435" cy="1492140"/>
          </a:xfrm>
          <a:prstGeom prst="rect">
            <a:avLst/>
          </a:prstGeom>
        </p:spPr>
        <p:txBody>
          <a:bodyPr lIns="0" tIns="0" rIns="0" bIns="0" rtlCol="0" anchor="t">
            <a:spAutoFit/>
          </a:bodyPr>
          <a:lstStyle/>
          <a:p>
            <a:pPr algn="ctr">
              <a:lnSpc>
                <a:spcPts val="12599"/>
              </a:lnSpc>
            </a:pPr>
            <a:r>
              <a:rPr lang="en-US" sz="9600" b="1" dirty="0">
                <a:solidFill>
                  <a:srgbClr val="E86060"/>
                </a:solidFill>
                <a:latin typeface="Arial" panose="020B0604020202020204" pitchFamily="34" charset="0"/>
                <a:cs typeface="Arial" panose="020B0604020202020204" pitchFamily="34" charset="0"/>
              </a:rPr>
              <a:t>BÀI 32: </a:t>
            </a:r>
          </a:p>
        </p:txBody>
      </p:sp>
      <p:pic>
        <p:nvPicPr>
          <p:cNvPr id="19" name="Picture 1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135381" y="826251"/>
            <a:ext cx="1903219" cy="1888945"/>
          </a:xfrm>
          <a:prstGeom prst="rect">
            <a:avLst/>
          </a:prstGeom>
        </p:spPr>
      </p:pic>
      <p:sp>
        <p:nvSpPr>
          <p:cNvPr id="20" name="TextBox 22"/>
          <p:cNvSpPr txBox="1"/>
          <p:nvPr/>
        </p:nvSpPr>
        <p:spPr>
          <a:xfrm>
            <a:off x="710910" y="4656860"/>
            <a:ext cx="15806449" cy="1615827"/>
          </a:xfrm>
          <a:prstGeom prst="rect">
            <a:avLst/>
          </a:prstGeom>
        </p:spPr>
        <p:txBody>
          <a:bodyPr wrap="square" lIns="0" tIns="0" rIns="0" bIns="0" rtlCol="0" anchor="t">
            <a:spAutoFit/>
          </a:bodyPr>
          <a:lstStyle/>
          <a:p>
            <a:pPr lvl="1" algn="ctr"/>
            <a:r>
              <a:rPr lang="vi-VN" sz="10500" b="1" dirty="0">
                <a:solidFill>
                  <a:srgbClr val="A66704"/>
                </a:solidFill>
              </a:rPr>
              <a:t>CẢM ỨNG Ở THỰC VẬT</a:t>
            </a:r>
            <a:endParaRPr lang="en-US" sz="10500" b="1" dirty="0">
              <a:solidFill>
                <a:srgbClr val="A66704"/>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716337" y="9044079"/>
            <a:ext cx="2075384" cy="156432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98419">
            <a:off x="16174652" y="8569234"/>
            <a:ext cx="939121" cy="208272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56794" y="9044079"/>
            <a:ext cx="744079" cy="165017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30416" y="800996"/>
            <a:ext cx="1443922" cy="1433093"/>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46227" y="31115"/>
            <a:ext cx="3195734" cy="153976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076102" y="574902"/>
            <a:ext cx="3260311" cy="157087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676162" y="1766367"/>
            <a:ext cx="4007799" cy="193103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02780">
            <a:off x="1204227" y="8888723"/>
            <a:ext cx="1047186" cy="2322388"/>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83839" y="9216494"/>
            <a:ext cx="1846642" cy="13919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8455" y="9216494"/>
            <a:ext cx="1846642" cy="1391906"/>
          </a:xfrm>
          <a:prstGeom prst="rect">
            <a:avLst/>
          </a:prstGeom>
        </p:spPr>
      </p:pic>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91434" y="9044079"/>
            <a:ext cx="2075384" cy="1564320"/>
          </a:xfrm>
          <a:prstGeom prst="rect">
            <a:avLst/>
          </a:prstGeom>
        </p:spPr>
      </p:pic>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16050" y="9216494"/>
            <a:ext cx="1846642" cy="1391906"/>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05252" y="9216494"/>
            <a:ext cx="1991669" cy="1501221"/>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414028" y="1739753"/>
            <a:ext cx="3260311" cy="1570877"/>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57845" y="0"/>
            <a:ext cx="3260311" cy="1570877"/>
          </a:xfrm>
          <a:prstGeom prst="rect">
            <a:avLst/>
          </a:prstGeom>
        </p:spPr>
      </p:pic>
      <p:sp>
        <p:nvSpPr>
          <p:cNvPr id="21" name="TextBox 21"/>
          <p:cNvSpPr txBox="1"/>
          <p:nvPr/>
        </p:nvSpPr>
        <p:spPr>
          <a:xfrm>
            <a:off x="2611838" y="1589118"/>
            <a:ext cx="13064323" cy="952184"/>
          </a:xfrm>
          <a:prstGeom prst="rect">
            <a:avLst/>
          </a:prstGeom>
        </p:spPr>
        <p:txBody>
          <a:bodyPr lIns="0" tIns="0" rIns="0" bIns="0" rtlCol="0" anchor="t">
            <a:spAutoFit/>
          </a:bodyPr>
          <a:lstStyle/>
          <a:p>
            <a:pPr algn="ctr">
              <a:lnSpc>
                <a:spcPts val="7699"/>
              </a:lnSpc>
            </a:pPr>
            <a:r>
              <a:rPr lang="vi-VN" sz="6400" b="1" dirty="0">
                <a:solidFill>
                  <a:srgbClr val="E86060"/>
                </a:solidFill>
              </a:rPr>
              <a:t>NỘI DUNG BÀI HỌC</a:t>
            </a:r>
            <a:endParaRPr lang="en-US" sz="6400" b="1" dirty="0">
              <a:solidFill>
                <a:srgbClr val="E86060"/>
              </a:solidFill>
            </a:endParaRPr>
          </a:p>
        </p:txBody>
      </p:sp>
      <p:sp>
        <p:nvSpPr>
          <p:cNvPr id="22" name="TextBox 22"/>
          <p:cNvSpPr txBox="1"/>
          <p:nvPr/>
        </p:nvSpPr>
        <p:spPr>
          <a:xfrm>
            <a:off x="698507" y="4634105"/>
            <a:ext cx="4326042" cy="3116238"/>
          </a:xfrm>
          <a:prstGeom prst="rect">
            <a:avLst/>
          </a:prstGeom>
        </p:spPr>
        <p:txBody>
          <a:bodyPr wrap="square" lIns="0" tIns="0" rIns="0" bIns="0" rtlCol="0" anchor="t">
            <a:spAutoFit/>
          </a:bodyPr>
          <a:lstStyle/>
          <a:p>
            <a:pPr algn="ctr">
              <a:lnSpc>
                <a:spcPct val="150000"/>
              </a:lnSpc>
            </a:pPr>
            <a:r>
              <a:rPr lang="vi-VN" sz="4500" b="1" dirty="0">
                <a:solidFill>
                  <a:srgbClr val="A66704"/>
                </a:solidFill>
              </a:rPr>
              <a:t>1. Khái quát về cảm ứng ở</a:t>
            </a:r>
          </a:p>
          <a:p>
            <a:pPr algn="ctr">
              <a:lnSpc>
                <a:spcPct val="150000"/>
              </a:lnSpc>
            </a:pPr>
            <a:r>
              <a:rPr lang="vi-VN" sz="4500" b="1" dirty="0">
                <a:solidFill>
                  <a:srgbClr val="A66704"/>
                </a:solidFill>
              </a:rPr>
              <a:t> sinh vật</a:t>
            </a:r>
            <a:endParaRPr lang="en-US" sz="4500" b="1" dirty="0">
              <a:solidFill>
                <a:srgbClr val="A66704"/>
              </a:solidFill>
            </a:endParaRPr>
          </a:p>
        </p:txBody>
      </p:sp>
      <p:sp>
        <p:nvSpPr>
          <p:cNvPr id="24" name="AutoShape 24"/>
          <p:cNvSpPr/>
          <p:nvPr/>
        </p:nvSpPr>
        <p:spPr>
          <a:xfrm rot="6491">
            <a:off x="2971789" y="3929122"/>
            <a:ext cx="12609998" cy="0"/>
          </a:xfrm>
          <a:prstGeom prst="line">
            <a:avLst/>
          </a:prstGeom>
          <a:ln w="47625" cap="rnd">
            <a:solidFill>
              <a:srgbClr val="F9A726"/>
            </a:solidFill>
            <a:prstDash val="solid"/>
            <a:headEnd type="none" w="sm" len="sm"/>
            <a:tailEnd type="none" w="sm" len="sm"/>
          </a:ln>
        </p:spPr>
      </p:sp>
      <p:grpSp>
        <p:nvGrpSpPr>
          <p:cNvPr id="25" name="Group 25"/>
          <p:cNvGrpSpPr/>
          <p:nvPr/>
        </p:nvGrpSpPr>
        <p:grpSpPr>
          <a:xfrm>
            <a:off x="2857991" y="3752304"/>
            <a:ext cx="401262" cy="401262"/>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A726"/>
            </a:solidFill>
          </p:spPr>
        </p:sp>
      </p:grpSp>
      <p:grpSp>
        <p:nvGrpSpPr>
          <p:cNvPr id="27" name="Group 27"/>
          <p:cNvGrpSpPr/>
          <p:nvPr/>
        </p:nvGrpSpPr>
        <p:grpSpPr>
          <a:xfrm>
            <a:off x="8875526" y="3752304"/>
            <a:ext cx="401262" cy="401262"/>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A726"/>
            </a:solidFill>
          </p:spPr>
        </p:sp>
      </p:grpSp>
      <p:grpSp>
        <p:nvGrpSpPr>
          <p:cNvPr id="29" name="Group 29"/>
          <p:cNvGrpSpPr/>
          <p:nvPr/>
        </p:nvGrpSpPr>
        <p:grpSpPr>
          <a:xfrm>
            <a:off x="15188907" y="3752304"/>
            <a:ext cx="401262" cy="401262"/>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A726"/>
            </a:solidFill>
          </p:spPr>
        </p:sp>
      </p:grpSp>
      <p:sp>
        <p:nvSpPr>
          <p:cNvPr id="32" name="TextBox 22"/>
          <p:cNvSpPr txBox="1"/>
          <p:nvPr/>
        </p:nvSpPr>
        <p:spPr>
          <a:xfrm>
            <a:off x="7047621" y="4630869"/>
            <a:ext cx="3657600" cy="1965666"/>
          </a:xfrm>
          <a:prstGeom prst="rect">
            <a:avLst/>
          </a:prstGeom>
        </p:spPr>
        <p:txBody>
          <a:bodyPr wrap="square" lIns="0" tIns="0" rIns="0" bIns="0" rtlCol="0" anchor="t">
            <a:spAutoFit/>
          </a:bodyPr>
          <a:lstStyle/>
          <a:p>
            <a:pPr algn="ctr">
              <a:lnSpc>
                <a:spcPct val="150000"/>
              </a:lnSpc>
            </a:pPr>
            <a:r>
              <a:rPr lang="vi-VN" sz="4500" b="1" dirty="0">
                <a:solidFill>
                  <a:srgbClr val="A66704"/>
                </a:solidFill>
              </a:rPr>
              <a:t>2. Cảm ứng ở thực vật</a:t>
            </a:r>
            <a:endParaRPr lang="en-US" sz="4500" b="1" dirty="0">
              <a:solidFill>
                <a:srgbClr val="A66704"/>
              </a:solidFill>
            </a:endParaRPr>
          </a:p>
        </p:txBody>
      </p:sp>
      <p:sp>
        <p:nvSpPr>
          <p:cNvPr id="33" name="TextBox 22"/>
          <p:cNvSpPr txBox="1"/>
          <p:nvPr/>
        </p:nvSpPr>
        <p:spPr>
          <a:xfrm>
            <a:off x="12916050" y="4624673"/>
            <a:ext cx="4457765" cy="3116238"/>
          </a:xfrm>
          <a:prstGeom prst="rect">
            <a:avLst/>
          </a:prstGeom>
        </p:spPr>
        <p:txBody>
          <a:bodyPr wrap="square" lIns="0" tIns="0" rIns="0" bIns="0" rtlCol="0" anchor="t">
            <a:spAutoFit/>
          </a:bodyPr>
          <a:lstStyle/>
          <a:p>
            <a:pPr algn="ctr">
              <a:lnSpc>
                <a:spcPct val="150000"/>
              </a:lnSpc>
            </a:pPr>
            <a:r>
              <a:rPr lang="vi-VN" sz="4500" b="1" dirty="0">
                <a:solidFill>
                  <a:srgbClr val="A66704"/>
                </a:solidFill>
              </a:rPr>
              <a:t>3. Ứng dụng của thực vật trong thực tiễn</a:t>
            </a:r>
            <a:endParaRPr lang="en-US" sz="4500" b="1" dirty="0">
              <a:solidFill>
                <a:srgbClr val="A66704"/>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228600" y="342900"/>
            <a:ext cx="10350493" cy="1038746"/>
          </a:xfrm>
          <a:prstGeom prst="rect">
            <a:avLst/>
          </a:prstGeom>
        </p:spPr>
        <p:txBody>
          <a:bodyPr wrap="square" lIns="0" tIns="0" rIns="0" bIns="0" rtlCol="0" anchor="t">
            <a:spAutoFit/>
          </a:bodyPr>
          <a:lstStyle/>
          <a:p>
            <a:pPr algn="ctr">
              <a:lnSpc>
                <a:spcPct val="150000"/>
              </a:lnSpc>
            </a:pPr>
            <a:r>
              <a:rPr lang="vi-VN" sz="4500" b="1" dirty="0">
                <a:solidFill>
                  <a:srgbClr val="A66704"/>
                </a:solidFill>
              </a:rPr>
              <a:t>1. Khái quát về cảm ứng ở sinh vật</a:t>
            </a:r>
            <a:endParaRPr lang="en-US" sz="4500" b="1" dirty="0">
              <a:solidFill>
                <a:srgbClr val="A66704"/>
              </a:solidFill>
            </a:endParaRPr>
          </a:p>
        </p:txBody>
      </p:sp>
      <p:sp>
        <p:nvSpPr>
          <p:cNvPr id="12" name="Rectangle 11"/>
          <p:cNvSpPr/>
          <p:nvPr/>
        </p:nvSpPr>
        <p:spPr>
          <a:xfrm>
            <a:off x="762000" y="2324100"/>
            <a:ext cx="16459200" cy="707886"/>
          </a:xfrm>
          <a:prstGeom prst="rect">
            <a:avLst/>
          </a:prstGeom>
        </p:spPr>
        <p:txBody>
          <a:bodyPr wrap="square">
            <a:spAutoFit/>
          </a:bodyPr>
          <a:lstStyle/>
          <a:p>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sát</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i="1"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4000" b="1" i="1" dirty="0">
                <a:solidFill>
                  <a:srgbClr val="FF0000"/>
                </a:solidFill>
                <a:latin typeface="Arial" panose="020B0604020202020204" pitchFamily="34" charset="0"/>
                <a:ea typeface="Calibri" panose="020F0502020204030204" pitchFamily="34" charset="0"/>
                <a:cs typeface="Arial" panose="020B0604020202020204" pitchFamily="34" charset="0"/>
              </a:rPr>
              <a:t> 32.1, </a:t>
            </a:r>
            <a:r>
              <a:rPr lang="fr-FR" sz="4000" b="1" i="1"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4000" b="1" i="1" dirty="0">
                <a:solidFill>
                  <a:srgbClr val="FF0000"/>
                </a:solidFill>
                <a:latin typeface="Arial" panose="020B0604020202020204" pitchFamily="34" charset="0"/>
                <a:ea typeface="Calibri" panose="020F0502020204030204" pitchFamily="34" charset="0"/>
                <a:cs typeface="Arial" panose="020B0604020202020204" pitchFamily="34" charset="0"/>
              </a:rPr>
              <a:t> 32.2 </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SGK tr.145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4000" b="1" dirty="0">
              <a:solidFill>
                <a:srgbClr val="FF0000"/>
              </a:solidFill>
              <a:latin typeface="Arial" panose="020B0604020202020204" pitchFamily="34" charset="0"/>
              <a:cs typeface="Arial" panose="020B0604020202020204" pitchFamily="34" charset="0"/>
            </a:endParaRPr>
          </a:p>
        </p:txBody>
      </p:sp>
      <p:pic>
        <p:nvPicPr>
          <p:cNvPr id="13" name="Picture 12"/>
          <p:cNvPicPr/>
          <p:nvPr/>
        </p:nvPicPr>
        <p:blipFill rotWithShape="1">
          <a:blip r:embed="rId2">
            <a:extLst>
              <a:ext uri="{28A0092B-C50C-407E-A947-70E740481C1C}">
                <a14:useLocalDpi xmlns:a14="http://schemas.microsoft.com/office/drawing/2010/main" val="0"/>
              </a:ext>
            </a:extLst>
          </a:blip>
          <a:srcRect l="885" t="4598" r="2656" b="2299"/>
          <a:stretch/>
        </p:blipFill>
        <p:spPr>
          <a:xfrm>
            <a:off x="762000" y="3619500"/>
            <a:ext cx="8763000" cy="6172200"/>
          </a:xfrm>
          <a:prstGeom prst="rect">
            <a:avLst/>
          </a:prstGeom>
        </p:spPr>
      </p:pic>
      <p:sp>
        <p:nvSpPr>
          <p:cNvPr id="14" name="Rounded Rectangular Callout 13"/>
          <p:cNvSpPr/>
          <p:nvPr/>
        </p:nvSpPr>
        <p:spPr>
          <a:xfrm>
            <a:off x="10134601" y="3619500"/>
            <a:ext cx="7239000" cy="3657600"/>
          </a:xfrm>
          <a:prstGeom prst="wedgeRoundRectCallout">
            <a:avLst>
              <a:gd name="adj1" fmla="val -53982"/>
              <a:gd name="adj2" fmla="val 4492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dirty="0">
                <a:solidFill>
                  <a:schemeClr val="tx1"/>
                </a:solidFill>
              </a:rPr>
              <a:t>Hãy cho biết phản ứng của lá cây xấu hổ và giun đất có ý nghĩa gì?</a:t>
            </a:r>
          </a:p>
        </p:txBody>
      </p:sp>
      <p:sp>
        <p:nvSpPr>
          <p:cNvPr id="15" name="TextBox 14"/>
          <p:cNvSpPr txBox="1"/>
          <p:nvPr/>
        </p:nvSpPr>
        <p:spPr>
          <a:xfrm>
            <a:off x="762000" y="1483541"/>
            <a:ext cx="10745249" cy="738664"/>
          </a:xfrm>
          <a:prstGeom prst="rect">
            <a:avLst/>
          </a:prstGeom>
          <a:noFill/>
        </p:spPr>
        <p:txBody>
          <a:bodyPr wrap="none" rtlCol="0">
            <a:spAutoFit/>
          </a:bodyPr>
          <a:lstStyle/>
          <a:p>
            <a:pPr marL="571500" indent="-571500">
              <a:buFont typeface="Wingdings" panose="05000000000000000000" pitchFamily="2" charset="2"/>
              <a:buChar char="Ø"/>
            </a:pPr>
            <a:r>
              <a:rPr lang="vi-VN" sz="4200" b="1" dirty="0"/>
              <a:t>Tìm hiểu khái niệm cảm ứng ở sinh vật</a:t>
            </a:r>
            <a:endParaRPr lang="en-US" sz="4200" b="1" dirty="0"/>
          </a:p>
        </p:txBody>
      </p:sp>
    </p:spTree>
    <p:extLst>
      <p:ext uri="{BB962C8B-B14F-4D97-AF65-F5344CB8AC3E}">
        <p14:creationId xmlns:p14="http://schemas.microsoft.com/office/powerpoint/2010/main" val="13487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900" decel="100000" fill="hold"/>
                                        <p:tgtEl>
                                          <p:spTgt spid="1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228600" y="342900"/>
            <a:ext cx="10350493" cy="1038746"/>
          </a:xfrm>
          <a:prstGeom prst="rect">
            <a:avLst/>
          </a:prstGeom>
        </p:spPr>
        <p:txBody>
          <a:bodyPr wrap="square" lIns="0" tIns="0" rIns="0" bIns="0" rtlCol="0" anchor="t">
            <a:spAutoFit/>
          </a:bodyPr>
          <a:lstStyle/>
          <a:p>
            <a:pPr algn="ctr">
              <a:lnSpc>
                <a:spcPct val="150000"/>
              </a:lnSpc>
            </a:pPr>
            <a:r>
              <a:rPr lang="vi-VN" sz="4500" b="1" dirty="0">
                <a:solidFill>
                  <a:srgbClr val="A66704"/>
                </a:solidFill>
              </a:rPr>
              <a:t>1. Khái quát về cảm ứng ở sinh vật</a:t>
            </a:r>
            <a:endParaRPr lang="en-US" sz="4500" b="1" dirty="0">
              <a:solidFill>
                <a:srgbClr val="A66704"/>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857500"/>
            <a:ext cx="6553200" cy="6096000"/>
          </a:xfrm>
          <a:prstGeom prst="rect">
            <a:avLst/>
          </a:prstGeom>
        </p:spPr>
      </p:pic>
      <p:sp>
        <p:nvSpPr>
          <p:cNvPr id="3" name="Rectangle 2"/>
          <p:cNvSpPr/>
          <p:nvPr/>
        </p:nvSpPr>
        <p:spPr>
          <a:xfrm>
            <a:off x="7696200" y="2628900"/>
            <a:ext cx="9906000" cy="286232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Khi chạm tay vào lá cây cấu hổ, lá cây xấu hổ đã chịu tác động cơ học từ ngón tay và có phản ứng khép lại. </a:t>
            </a:r>
            <a:endParaRPr lang="en-US" sz="4000" dirty="0">
              <a:latin typeface="Arial" panose="020B0604020202020204" pitchFamily="34" charset="0"/>
              <a:cs typeface="Arial" panose="020B0604020202020204" pitchFamily="34" charset="0"/>
            </a:endParaRPr>
          </a:p>
        </p:txBody>
      </p:sp>
      <p:sp>
        <p:nvSpPr>
          <p:cNvPr id="4" name="Down Arrow 3"/>
          <p:cNvSpPr/>
          <p:nvPr/>
        </p:nvSpPr>
        <p:spPr>
          <a:xfrm>
            <a:off x="12420600" y="5491222"/>
            <a:ext cx="685800" cy="947678"/>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992681" y="6862822"/>
            <a:ext cx="9313037" cy="2438400"/>
          </a:xfrm>
          <a:prstGeom prst="roundRect">
            <a:avLst/>
          </a:prstGeom>
          <a:solidFill>
            <a:schemeClr val="bg1"/>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b="1" dirty="0">
                <a:solidFill>
                  <a:srgbClr val="FF0000"/>
                </a:solidFill>
                <a:cs typeface="Arial" panose="020B0604020202020204" pitchFamily="34" charset="0"/>
              </a:rPr>
              <a:t>Giúp cho cây sinh tồn, thích nghi với điều kiện tự nhiên. </a:t>
            </a:r>
            <a:endParaRPr lang="en-US" sz="3500" b="1"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762000" y="1483541"/>
            <a:ext cx="10745249" cy="738664"/>
          </a:xfrm>
          <a:prstGeom prst="rect">
            <a:avLst/>
          </a:prstGeom>
          <a:noFill/>
        </p:spPr>
        <p:txBody>
          <a:bodyPr wrap="none" rtlCol="0">
            <a:spAutoFit/>
          </a:bodyPr>
          <a:lstStyle/>
          <a:p>
            <a:pPr marL="571500" indent="-571500">
              <a:buFont typeface="Wingdings" panose="05000000000000000000" pitchFamily="2" charset="2"/>
              <a:buChar char="Ø"/>
            </a:pPr>
            <a:r>
              <a:rPr lang="vi-VN" sz="4200" b="1" dirty="0"/>
              <a:t>Tìm hiểu khái niệm cảm ứng ở sinh vật</a:t>
            </a:r>
            <a:endParaRPr lang="en-US" sz="4200" b="1" dirty="0"/>
          </a:p>
        </p:txBody>
      </p:sp>
    </p:spTree>
    <p:extLst>
      <p:ext uri="{BB962C8B-B14F-4D97-AF65-F5344CB8AC3E}">
        <p14:creationId xmlns:p14="http://schemas.microsoft.com/office/powerpoint/2010/main" val="80305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228600" y="342900"/>
            <a:ext cx="10350493" cy="1038746"/>
          </a:xfrm>
          <a:prstGeom prst="rect">
            <a:avLst/>
          </a:prstGeom>
        </p:spPr>
        <p:txBody>
          <a:bodyPr wrap="square" lIns="0" tIns="0" rIns="0" bIns="0" rtlCol="0" anchor="t">
            <a:spAutoFit/>
          </a:bodyPr>
          <a:lstStyle/>
          <a:p>
            <a:pPr algn="ctr">
              <a:lnSpc>
                <a:spcPct val="150000"/>
              </a:lnSpc>
            </a:pPr>
            <a:r>
              <a:rPr lang="vi-VN" sz="4500" b="1" dirty="0">
                <a:solidFill>
                  <a:srgbClr val="A66704"/>
                </a:solidFill>
              </a:rPr>
              <a:t>1. Khái quát về cảm ứng của sinh vật</a:t>
            </a:r>
            <a:endParaRPr lang="en-US" sz="4500" b="1" dirty="0">
              <a:solidFill>
                <a:srgbClr val="A66704"/>
              </a:solidFill>
            </a:endParaRPr>
          </a:p>
        </p:txBody>
      </p:sp>
      <p:sp>
        <p:nvSpPr>
          <p:cNvPr id="3" name="Rectangle 2"/>
          <p:cNvSpPr/>
          <p:nvPr/>
        </p:nvSpPr>
        <p:spPr>
          <a:xfrm>
            <a:off x="1379919" y="2433578"/>
            <a:ext cx="9906000" cy="274825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solidFill>
                  <a:srgbClr val="000000"/>
                </a:solidFill>
                <a:ea typeface="Calibri" panose="020F0502020204030204" pitchFamily="34" charset="0"/>
                <a:cs typeface="Arial" panose="020B0604020202020204" pitchFamily="34" charset="0"/>
              </a:rPr>
              <a:t>Khi dùng đầu đũa tác động cơ học vào một vị trí nào đó trên cơ thể con giun đất, toàn thân nó sẽ có phản ứng co lại. </a:t>
            </a:r>
            <a:endParaRPr lang="en-US" sz="4000" dirty="0">
              <a:latin typeface="Arial" panose="020B0604020202020204" pitchFamily="34" charset="0"/>
              <a:cs typeface="Arial" panose="020B0604020202020204" pitchFamily="34" charset="0"/>
            </a:endParaRPr>
          </a:p>
        </p:txBody>
      </p:sp>
      <p:sp>
        <p:nvSpPr>
          <p:cNvPr id="4" name="Down Arrow 3"/>
          <p:cNvSpPr/>
          <p:nvPr/>
        </p:nvSpPr>
        <p:spPr>
          <a:xfrm>
            <a:off x="6104319" y="5295900"/>
            <a:ext cx="685800" cy="947678"/>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676400" y="6667500"/>
            <a:ext cx="9313037" cy="2438400"/>
          </a:xfrm>
          <a:prstGeom prst="roundRect">
            <a:avLst/>
          </a:prstGeom>
          <a:solidFill>
            <a:schemeClr val="bg1"/>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b="1" dirty="0">
                <a:solidFill>
                  <a:srgbClr val="FF0000"/>
                </a:solidFill>
                <a:cs typeface="Arial" panose="020B0604020202020204" pitchFamily="34" charset="0"/>
              </a:rPr>
              <a:t>Giúp cho giun đất sinh tồn, thích nghi với điều kiện tự nhiên. </a:t>
            </a:r>
            <a:endParaRPr lang="en-US" sz="3500" b="1" dirty="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023437">
            <a:off x="10805956" y="3782429"/>
            <a:ext cx="7651243" cy="4019956"/>
          </a:xfrm>
          <a:prstGeom prst="rect">
            <a:avLst/>
          </a:prstGeom>
        </p:spPr>
      </p:pic>
      <p:sp>
        <p:nvSpPr>
          <p:cNvPr id="10" name="TextBox 9"/>
          <p:cNvSpPr txBox="1"/>
          <p:nvPr/>
        </p:nvSpPr>
        <p:spPr>
          <a:xfrm>
            <a:off x="762000" y="1483541"/>
            <a:ext cx="10745249" cy="738664"/>
          </a:xfrm>
          <a:prstGeom prst="rect">
            <a:avLst/>
          </a:prstGeom>
          <a:noFill/>
        </p:spPr>
        <p:txBody>
          <a:bodyPr wrap="none" rtlCol="0">
            <a:spAutoFit/>
          </a:bodyPr>
          <a:lstStyle/>
          <a:p>
            <a:pPr marL="571500" indent="-571500">
              <a:buFont typeface="Wingdings" panose="05000000000000000000" pitchFamily="2" charset="2"/>
              <a:buChar char="Ø"/>
            </a:pPr>
            <a:r>
              <a:rPr lang="vi-VN" sz="4200" b="1" dirty="0"/>
              <a:t>Tìm hiểu khái niệm cảm ứng ở sinh vật</a:t>
            </a:r>
            <a:endParaRPr lang="en-US" sz="4200" b="1" dirty="0"/>
          </a:p>
        </p:txBody>
      </p:sp>
    </p:spTree>
    <p:extLst>
      <p:ext uri="{BB962C8B-B14F-4D97-AF65-F5344CB8AC3E}">
        <p14:creationId xmlns:p14="http://schemas.microsoft.com/office/powerpoint/2010/main" val="144032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2"/>
          <p:cNvSpPr txBox="1"/>
          <p:nvPr/>
        </p:nvSpPr>
        <p:spPr>
          <a:xfrm>
            <a:off x="228600" y="342900"/>
            <a:ext cx="10350493" cy="1038746"/>
          </a:xfrm>
          <a:prstGeom prst="rect">
            <a:avLst/>
          </a:prstGeom>
        </p:spPr>
        <p:txBody>
          <a:bodyPr wrap="square" lIns="0" tIns="0" rIns="0" bIns="0" rtlCol="0" anchor="t">
            <a:spAutoFit/>
          </a:bodyPr>
          <a:lstStyle/>
          <a:p>
            <a:pPr algn="ctr">
              <a:lnSpc>
                <a:spcPct val="150000"/>
              </a:lnSpc>
            </a:pPr>
            <a:r>
              <a:rPr lang="vi-VN" sz="4500" b="1" dirty="0">
                <a:solidFill>
                  <a:srgbClr val="A66704"/>
                </a:solidFill>
              </a:rPr>
              <a:t>1. Khái quát về cảm ứng của sinh vật</a:t>
            </a:r>
            <a:endParaRPr lang="en-US" sz="4500" b="1" dirty="0">
              <a:solidFill>
                <a:srgbClr val="A66704"/>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86100"/>
            <a:ext cx="7711999" cy="6949597"/>
          </a:xfrm>
          <a:prstGeom prst="rect">
            <a:avLst/>
          </a:prstGeom>
        </p:spPr>
      </p:pic>
      <p:sp>
        <p:nvSpPr>
          <p:cNvPr id="6" name="Rounded Rectangular Callout 5"/>
          <p:cNvSpPr/>
          <p:nvPr/>
        </p:nvSpPr>
        <p:spPr>
          <a:xfrm>
            <a:off x="8301251" y="2933700"/>
            <a:ext cx="8915400" cy="3352800"/>
          </a:xfrm>
          <a:prstGeom prst="wedgeRoundRectCallout">
            <a:avLst>
              <a:gd name="adj1" fmla="val -42834"/>
              <a:gd name="adj2" fmla="val 68606"/>
              <a:gd name="adj3" fmla="val 16667"/>
            </a:avLst>
          </a:prstGeom>
          <a:solidFill>
            <a:schemeClr val="accent3">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800" b="1" dirty="0" err="1">
                <a:solidFill>
                  <a:schemeClr val="tx1"/>
                </a:solidFill>
                <a:latin typeface="Arial" panose="020B0604020202020204" pitchFamily="34" charset="0"/>
                <a:cs typeface="Arial" panose="020B0604020202020204" pitchFamily="34" charset="0"/>
              </a:rPr>
              <a:t>Lá</a:t>
            </a:r>
            <a:r>
              <a:rPr lang="fr-FR" sz="3800" b="1" dirty="0">
                <a:solidFill>
                  <a:schemeClr val="tx1"/>
                </a:solidFill>
                <a:latin typeface="Arial" panose="020B0604020202020204" pitchFamily="34" charset="0"/>
                <a:cs typeface="Arial" panose="020B0604020202020204" pitchFamily="34" charset="0"/>
              </a:rPr>
              <a:t> </a:t>
            </a:r>
            <a:r>
              <a:rPr lang="fr-FR" sz="3800" b="1" dirty="0" err="1">
                <a:solidFill>
                  <a:schemeClr val="tx1"/>
                </a:solidFill>
                <a:latin typeface="Arial" panose="020B0604020202020204" pitchFamily="34" charset="0"/>
                <a:cs typeface="Arial" panose="020B0604020202020204" pitchFamily="34" charset="0"/>
              </a:rPr>
              <a:t>cây</a:t>
            </a:r>
            <a:r>
              <a:rPr lang="fr-FR" sz="3800" b="1" dirty="0">
                <a:solidFill>
                  <a:schemeClr val="tx1"/>
                </a:solidFill>
                <a:latin typeface="Arial" panose="020B0604020202020204" pitchFamily="34" charset="0"/>
                <a:cs typeface="Arial" panose="020B0604020202020204" pitchFamily="34" charset="0"/>
              </a:rPr>
              <a:t> </a:t>
            </a:r>
            <a:r>
              <a:rPr lang="fr-FR" sz="3800" b="1" dirty="0" err="1">
                <a:solidFill>
                  <a:schemeClr val="tx1"/>
                </a:solidFill>
                <a:latin typeface="Arial" panose="020B0604020202020204" pitchFamily="34" charset="0"/>
                <a:cs typeface="Arial" panose="020B0604020202020204" pitchFamily="34" charset="0"/>
              </a:rPr>
              <a:t>xấu</a:t>
            </a:r>
            <a:r>
              <a:rPr lang="fr-FR" sz="3800" b="1" dirty="0">
                <a:solidFill>
                  <a:schemeClr val="tx1"/>
                </a:solidFill>
                <a:latin typeface="Arial" panose="020B0604020202020204" pitchFamily="34" charset="0"/>
                <a:cs typeface="Arial" panose="020B0604020202020204" pitchFamily="34" charset="0"/>
              </a:rPr>
              <a:t> </a:t>
            </a:r>
            <a:r>
              <a:rPr lang="fr-FR" sz="3800" b="1" dirty="0" err="1">
                <a:solidFill>
                  <a:schemeClr val="tx1"/>
                </a:solidFill>
                <a:latin typeface="Arial" panose="020B0604020202020204" pitchFamily="34" charset="0"/>
                <a:cs typeface="Arial" panose="020B0604020202020204" pitchFamily="34" charset="0"/>
              </a:rPr>
              <a:t>hổ</a:t>
            </a:r>
            <a:r>
              <a:rPr lang="fr-FR" sz="3800" b="1" dirty="0">
                <a:solidFill>
                  <a:schemeClr val="tx1"/>
                </a:solidFill>
                <a:latin typeface="Arial" panose="020B0604020202020204" pitchFamily="34" charset="0"/>
                <a:cs typeface="Arial" panose="020B0604020202020204" pitchFamily="34" charset="0"/>
              </a:rPr>
              <a:t> </a:t>
            </a:r>
            <a:r>
              <a:rPr lang="fr-FR" sz="3800" b="1" dirty="0" err="1">
                <a:solidFill>
                  <a:schemeClr val="tx1"/>
                </a:solidFill>
                <a:latin typeface="Arial" panose="020B0604020202020204" pitchFamily="34" charset="0"/>
                <a:cs typeface="Arial" panose="020B0604020202020204" pitchFamily="34" charset="0"/>
              </a:rPr>
              <a:t>và</a:t>
            </a:r>
            <a:r>
              <a:rPr lang="fr-FR" sz="3800" b="1" dirty="0">
                <a:solidFill>
                  <a:schemeClr val="tx1"/>
                </a:solidFill>
                <a:latin typeface="Arial" panose="020B0604020202020204" pitchFamily="34" charset="0"/>
                <a:cs typeface="Arial" panose="020B0604020202020204" pitchFamily="34" charset="0"/>
              </a:rPr>
              <a:t> </a:t>
            </a:r>
            <a:r>
              <a:rPr lang="fr-FR" sz="3800" b="1" dirty="0" err="1">
                <a:solidFill>
                  <a:schemeClr val="tx1"/>
                </a:solidFill>
                <a:latin typeface="Arial" panose="020B0604020202020204" pitchFamily="34" charset="0"/>
                <a:cs typeface="Arial" panose="020B0604020202020204" pitchFamily="34" charset="0"/>
              </a:rPr>
              <a:t>giun</a:t>
            </a:r>
            <a:r>
              <a:rPr lang="fr-FR" sz="3800" b="1" dirty="0">
                <a:solidFill>
                  <a:schemeClr val="tx1"/>
                </a:solidFill>
                <a:latin typeface="Arial" panose="020B0604020202020204" pitchFamily="34" charset="0"/>
                <a:cs typeface="Arial" panose="020B0604020202020204" pitchFamily="34" charset="0"/>
              </a:rPr>
              <a:t> </a:t>
            </a:r>
            <a:r>
              <a:rPr lang="fr-FR" sz="3800" b="1" dirty="0" err="1">
                <a:solidFill>
                  <a:schemeClr val="tx1"/>
                </a:solidFill>
                <a:latin typeface="Arial" panose="020B0604020202020204" pitchFamily="34" charset="0"/>
                <a:cs typeface="Arial" panose="020B0604020202020204" pitchFamily="34" charset="0"/>
              </a:rPr>
              <a:t>đất</a:t>
            </a:r>
            <a:r>
              <a:rPr lang="fr-FR" sz="3800" b="1" dirty="0">
                <a:solidFill>
                  <a:schemeClr val="tx1"/>
                </a:solidFill>
                <a:latin typeface="Arial" panose="020B0604020202020204" pitchFamily="34" charset="0"/>
                <a:cs typeface="Arial" panose="020B0604020202020204" pitchFamily="34" charset="0"/>
              </a:rPr>
              <a:t> </a:t>
            </a:r>
            <a:r>
              <a:rPr lang="fr-FR" sz="3800" dirty="0" err="1">
                <a:solidFill>
                  <a:schemeClr val="tx1"/>
                </a:solidFill>
                <a:latin typeface="Arial" panose="020B0604020202020204" pitchFamily="34" charset="0"/>
                <a:cs typeface="Arial" panose="020B0604020202020204" pitchFamily="34" charset="0"/>
              </a:rPr>
              <a:t>đã</a:t>
            </a:r>
            <a:r>
              <a:rPr lang="fr-FR" sz="3800" dirty="0">
                <a:solidFill>
                  <a:schemeClr val="tx1"/>
                </a:solidFill>
                <a:latin typeface="Arial" panose="020B0604020202020204" pitchFamily="34" charset="0"/>
                <a:cs typeface="Arial" panose="020B0604020202020204" pitchFamily="34" charset="0"/>
              </a:rPr>
              <a:t> </a:t>
            </a:r>
            <a:r>
              <a:rPr lang="fr-FR" sz="3800" dirty="0" err="1">
                <a:solidFill>
                  <a:schemeClr val="tx1"/>
                </a:solidFill>
                <a:latin typeface="Arial" panose="020B0604020202020204" pitchFamily="34" charset="0"/>
                <a:cs typeface="Arial" panose="020B0604020202020204" pitchFamily="34" charset="0"/>
              </a:rPr>
              <a:t>tiếp</a:t>
            </a:r>
            <a:r>
              <a:rPr lang="fr-FR" sz="3800" dirty="0">
                <a:solidFill>
                  <a:schemeClr val="tx1"/>
                </a:solidFill>
                <a:latin typeface="Arial" panose="020B0604020202020204" pitchFamily="34" charset="0"/>
                <a:cs typeface="Arial" panose="020B0604020202020204" pitchFamily="34" charset="0"/>
              </a:rPr>
              <a:t> </a:t>
            </a:r>
            <a:r>
              <a:rPr lang="fr-FR" sz="3800" dirty="0" err="1">
                <a:solidFill>
                  <a:schemeClr val="tx1"/>
                </a:solidFill>
                <a:latin typeface="Arial" panose="020B0604020202020204" pitchFamily="34" charset="0"/>
                <a:cs typeface="Arial" panose="020B0604020202020204" pitchFamily="34" charset="0"/>
              </a:rPr>
              <a:t>nhận</a:t>
            </a:r>
            <a:r>
              <a:rPr lang="fr-FR" sz="3800" dirty="0">
                <a:solidFill>
                  <a:schemeClr val="tx1"/>
                </a:solidFill>
                <a:latin typeface="Arial" panose="020B0604020202020204" pitchFamily="34" charset="0"/>
                <a:cs typeface="Arial" panose="020B0604020202020204" pitchFamily="34" charset="0"/>
              </a:rPr>
              <a:t> </a:t>
            </a:r>
            <a:r>
              <a:rPr lang="fr-FR" sz="3800" dirty="0" err="1">
                <a:solidFill>
                  <a:schemeClr val="tx1"/>
                </a:solidFill>
                <a:latin typeface="Arial" panose="020B0604020202020204" pitchFamily="34" charset="0"/>
                <a:cs typeface="Arial" panose="020B0604020202020204" pitchFamily="34" charset="0"/>
              </a:rPr>
              <a:t>kích</a:t>
            </a:r>
            <a:r>
              <a:rPr lang="fr-FR" sz="3800" dirty="0">
                <a:solidFill>
                  <a:schemeClr val="tx1"/>
                </a:solidFill>
                <a:latin typeface="Arial" panose="020B0604020202020204" pitchFamily="34" charset="0"/>
                <a:cs typeface="Arial" panose="020B0604020202020204" pitchFamily="34" charset="0"/>
              </a:rPr>
              <a:t> </a:t>
            </a:r>
            <a:r>
              <a:rPr lang="fr-FR" sz="3800" dirty="0" err="1">
                <a:solidFill>
                  <a:schemeClr val="tx1"/>
                </a:solidFill>
                <a:latin typeface="Arial" panose="020B0604020202020204" pitchFamily="34" charset="0"/>
                <a:cs typeface="Arial" panose="020B0604020202020204" pitchFamily="34" charset="0"/>
              </a:rPr>
              <a:t>thích</a:t>
            </a:r>
            <a:r>
              <a:rPr lang="fr-FR" sz="3800" dirty="0">
                <a:solidFill>
                  <a:schemeClr val="tx1"/>
                </a:solidFill>
                <a:latin typeface="Arial" panose="020B0604020202020204" pitchFamily="34" charset="0"/>
                <a:cs typeface="Arial" panose="020B0604020202020204" pitchFamily="34" charset="0"/>
              </a:rPr>
              <a:t> </a:t>
            </a:r>
            <a:r>
              <a:rPr lang="fr-FR" sz="3800" dirty="0" err="1">
                <a:solidFill>
                  <a:schemeClr val="tx1"/>
                </a:solidFill>
                <a:latin typeface="Arial" panose="020B0604020202020204" pitchFamily="34" charset="0"/>
                <a:cs typeface="Arial" panose="020B0604020202020204" pitchFamily="34" charset="0"/>
              </a:rPr>
              <a:t>cơ</a:t>
            </a:r>
            <a:r>
              <a:rPr lang="fr-FR" sz="3800" dirty="0">
                <a:solidFill>
                  <a:schemeClr val="tx1"/>
                </a:solidFill>
                <a:latin typeface="Arial" panose="020B0604020202020204" pitchFamily="34" charset="0"/>
                <a:cs typeface="Arial" panose="020B0604020202020204" pitchFamily="34" charset="0"/>
              </a:rPr>
              <a:t> </a:t>
            </a:r>
            <a:r>
              <a:rPr lang="fr-FR" sz="3800" dirty="0" err="1">
                <a:solidFill>
                  <a:schemeClr val="tx1"/>
                </a:solidFill>
                <a:latin typeface="Arial" panose="020B0604020202020204" pitchFamily="34" charset="0"/>
                <a:cs typeface="Arial" panose="020B0604020202020204" pitchFamily="34" charset="0"/>
              </a:rPr>
              <a:t>học</a:t>
            </a:r>
            <a:r>
              <a:rPr lang="fr-FR" sz="3800" dirty="0">
                <a:solidFill>
                  <a:schemeClr val="tx1"/>
                </a:solidFill>
                <a:latin typeface="Arial" panose="020B0604020202020204" pitchFamily="34" charset="0"/>
                <a:cs typeface="Arial" panose="020B0604020202020204" pitchFamily="34" charset="0"/>
              </a:rPr>
              <a:t> </a:t>
            </a:r>
            <a:r>
              <a:rPr lang="fr-FR" sz="3800" dirty="0" err="1">
                <a:solidFill>
                  <a:schemeClr val="tx1"/>
                </a:solidFill>
                <a:latin typeface="Arial" panose="020B0604020202020204" pitchFamily="34" charset="0"/>
                <a:cs typeface="Arial" panose="020B0604020202020204" pitchFamily="34" charset="0"/>
              </a:rPr>
              <a:t>từ</a:t>
            </a:r>
            <a:r>
              <a:rPr lang="fr-FR" sz="3800" dirty="0">
                <a:solidFill>
                  <a:schemeClr val="tx1"/>
                </a:solidFill>
                <a:latin typeface="Arial" panose="020B0604020202020204" pitchFamily="34" charset="0"/>
                <a:cs typeface="Arial" panose="020B0604020202020204" pitchFamily="34" charset="0"/>
              </a:rPr>
              <a:t> </a:t>
            </a:r>
            <a:r>
              <a:rPr lang="fr-FR" sz="3800" dirty="0" err="1">
                <a:solidFill>
                  <a:schemeClr val="tx1"/>
                </a:solidFill>
                <a:latin typeface="Arial" panose="020B0604020202020204" pitchFamily="34" charset="0"/>
                <a:cs typeface="Arial" panose="020B0604020202020204" pitchFamily="34" charset="0"/>
              </a:rPr>
              <a:t>môi</a:t>
            </a:r>
            <a:r>
              <a:rPr lang="fr-FR" sz="3800" dirty="0">
                <a:solidFill>
                  <a:schemeClr val="tx1"/>
                </a:solidFill>
                <a:latin typeface="Arial" panose="020B0604020202020204" pitchFamily="34" charset="0"/>
                <a:cs typeface="Arial" panose="020B0604020202020204" pitchFamily="34" charset="0"/>
              </a:rPr>
              <a:t> </a:t>
            </a:r>
            <a:r>
              <a:rPr lang="fr-FR" sz="3800" dirty="0" err="1">
                <a:solidFill>
                  <a:schemeClr val="tx1"/>
                </a:solidFill>
                <a:latin typeface="Arial" panose="020B0604020202020204" pitchFamily="34" charset="0"/>
                <a:cs typeface="Arial" panose="020B0604020202020204" pitchFamily="34" charset="0"/>
              </a:rPr>
              <a:t>trường</a:t>
            </a:r>
            <a:r>
              <a:rPr lang="fr-FR" sz="3800" dirty="0">
                <a:solidFill>
                  <a:schemeClr val="tx1"/>
                </a:solidFill>
                <a:latin typeface="Arial" panose="020B0604020202020204" pitchFamily="34" charset="0"/>
                <a:cs typeface="Arial" panose="020B0604020202020204" pitchFamily="34" charset="0"/>
              </a:rPr>
              <a:t> </a:t>
            </a:r>
            <a:r>
              <a:rPr lang="fr-FR" sz="3800" dirty="0" err="1">
                <a:solidFill>
                  <a:schemeClr val="tx1"/>
                </a:solidFill>
                <a:latin typeface="Arial" panose="020B0604020202020204" pitchFamily="34" charset="0"/>
                <a:cs typeface="Arial" panose="020B0604020202020204" pitchFamily="34" charset="0"/>
              </a:rPr>
              <a:t>và</a:t>
            </a:r>
            <a:r>
              <a:rPr lang="fr-FR" sz="3800" dirty="0">
                <a:solidFill>
                  <a:schemeClr val="tx1"/>
                </a:solidFill>
                <a:latin typeface="Arial" panose="020B0604020202020204" pitchFamily="34" charset="0"/>
                <a:cs typeface="Arial" panose="020B0604020202020204" pitchFamily="34" charset="0"/>
              </a:rPr>
              <a:t> </a:t>
            </a:r>
            <a:r>
              <a:rPr lang="fr-FR" sz="3800" dirty="0" err="1">
                <a:solidFill>
                  <a:schemeClr val="tx1"/>
                </a:solidFill>
                <a:latin typeface="Arial" panose="020B0604020202020204" pitchFamily="34" charset="0"/>
                <a:cs typeface="Arial" panose="020B0604020202020204" pitchFamily="34" charset="0"/>
              </a:rPr>
              <a:t>phản</a:t>
            </a:r>
            <a:r>
              <a:rPr lang="fr-FR" sz="3800" dirty="0">
                <a:solidFill>
                  <a:schemeClr val="tx1"/>
                </a:solidFill>
                <a:latin typeface="Arial" panose="020B0604020202020204" pitchFamily="34" charset="0"/>
                <a:cs typeface="Arial" panose="020B0604020202020204" pitchFamily="34" charset="0"/>
              </a:rPr>
              <a:t> </a:t>
            </a:r>
            <a:r>
              <a:rPr lang="fr-FR" sz="3800" dirty="0" err="1">
                <a:solidFill>
                  <a:schemeClr val="tx1"/>
                </a:solidFill>
                <a:latin typeface="Arial" panose="020B0604020202020204" pitchFamily="34" charset="0"/>
                <a:cs typeface="Arial" panose="020B0604020202020204" pitchFamily="34" charset="0"/>
              </a:rPr>
              <a:t>ứng</a:t>
            </a:r>
            <a:r>
              <a:rPr lang="fr-FR" sz="3800" dirty="0">
                <a:solidFill>
                  <a:schemeClr val="tx1"/>
                </a:solidFill>
                <a:latin typeface="Arial" panose="020B0604020202020204" pitchFamily="34" charset="0"/>
                <a:cs typeface="Arial" panose="020B0604020202020204" pitchFamily="34" charset="0"/>
              </a:rPr>
              <a:t> </a:t>
            </a:r>
            <a:r>
              <a:rPr lang="fr-FR" sz="3800" dirty="0" err="1">
                <a:solidFill>
                  <a:schemeClr val="tx1"/>
                </a:solidFill>
                <a:latin typeface="Arial" panose="020B0604020202020204" pitchFamily="34" charset="0"/>
                <a:cs typeface="Arial" panose="020B0604020202020204" pitchFamily="34" charset="0"/>
              </a:rPr>
              <a:t>lại</a:t>
            </a:r>
            <a:r>
              <a:rPr lang="fr-FR" sz="3800" dirty="0">
                <a:solidFill>
                  <a:schemeClr val="tx1"/>
                </a:solidFill>
                <a:latin typeface="Arial" panose="020B0604020202020204" pitchFamily="34" charset="0"/>
                <a:cs typeface="Arial" panose="020B0604020202020204" pitchFamily="34" charset="0"/>
              </a:rPr>
              <a:t> </a:t>
            </a:r>
            <a:r>
              <a:rPr lang="fr-FR" sz="3800" dirty="0" err="1">
                <a:solidFill>
                  <a:schemeClr val="tx1"/>
                </a:solidFill>
                <a:latin typeface="Arial" panose="020B0604020202020204" pitchFamily="34" charset="0"/>
                <a:cs typeface="Arial" panose="020B0604020202020204" pitchFamily="34" charset="0"/>
              </a:rPr>
              <a:t>các</a:t>
            </a:r>
            <a:r>
              <a:rPr lang="fr-FR" sz="3800" dirty="0">
                <a:solidFill>
                  <a:schemeClr val="tx1"/>
                </a:solidFill>
                <a:latin typeface="Arial" panose="020B0604020202020204" pitchFamily="34" charset="0"/>
                <a:cs typeface="Arial" panose="020B0604020202020204" pitchFamily="34" charset="0"/>
              </a:rPr>
              <a:t> </a:t>
            </a:r>
            <a:r>
              <a:rPr lang="fr-FR" sz="3800" dirty="0" err="1">
                <a:solidFill>
                  <a:schemeClr val="tx1"/>
                </a:solidFill>
                <a:latin typeface="Arial" panose="020B0604020202020204" pitchFamily="34" charset="0"/>
                <a:cs typeface="Arial" panose="020B0604020202020204" pitchFamily="34" charset="0"/>
              </a:rPr>
              <a:t>tác</a:t>
            </a:r>
            <a:r>
              <a:rPr lang="fr-FR" sz="3800" dirty="0">
                <a:solidFill>
                  <a:schemeClr val="tx1"/>
                </a:solidFill>
                <a:latin typeface="Arial" panose="020B0604020202020204" pitchFamily="34" charset="0"/>
                <a:cs typeface="Arial" panose="020B0604020202020204" pitchFamily="34" charset="0"/>
              </a:rPr>
              <a:t> </a:t>
            </a:r>
            <a:r>
              <a:rPr lang="fr-FR" sz="3800" dirty="0" err="1">
                <a:solidFill>
                  <a:schemeClr val="tx1"/>
                </a:solidFill>
                <a:latin typeface="Arial" panose="020B0604020202020204" pitchFamily="34" charset="0"/>
                <a:cs typeface="Arial" panose="020B0604020202020204" pitchFamily="34" charset="0"/>
              </a:rPr>
              <a:t>động</a:t>
            </a:r>
            <a:r>
              <a:rPr lang="fr-FR" sz="3800" dirty="0">
                <a:solidFill>
                  <a:schemeClr val="tx1"/>
                </a:solidFill>
                <a:latin typeface="Arial" panose="020B0604020202020204" pitchFamily="34" charset="0"/>
                <a:cs typeface="Arial" panose="020B0604020202020204" pitchFamily="34" charset="0"/>
              </a:rPr>
              <a:t> </a:t>
            </a:r>
            <a:r>
              <a:rPr lang="fr-FR" sz="3800" dirty="0" err="1">
                <a:solidFill>
                  <a:schemeClr val="tx1"/>
                </a:solidFill>
                <a:latin typeface="Arial" panose="020B0604020202020204" pitchFamily="34" charset="0"/>
                <a:cs typeface="Arial" panose="020B0604020202020204" pitchFamily="34" charset="0"/>
              </a:rPr>
              <a:t>đó</a:t>
            </a:r>
            <a:r>
              <a:rPr lang="fr-FR" sz="3800" dirty="0">
                <a:solidFill>
                  <a:schemeClr val="tx1"/>
                </a:solidFill>
                <a:latin typeface="Arial" panose="020B0604020202020204" pitchFamily="34" charset="0"/>
                <a:cs typeface="Arial" panose="020B0604020202020204" pitchFamily="34" charset="0"/>
              </a:rPr>
              <a:t>. </a:t>
            </a:r>
            <a:endParaRPr lang="en-US" sz="3800" dirty="0">
              <a:solidFill>
                <a:schemeClr val="tx1"/>
              </a:solidFill>
              <a:latin typeface="Arial" panose="020B0604020202020204" pitchFamily="34" charset="0"/>
              <a:cs typeface="Arial" panose="020B0604020202020204" pitchFamily="34" charset="0"/>
            </a:endParaRPr>
          </a:p>
        </p:txBody>
      </p:sp>
      <p:sp>
        <p:nvSpPr>
          <p:cNvPr id="10" name="TextBox 9"/>
          <p:cNvSpPr txBox="1"/>
          <p:nvPr/>
        </p:nvSpPr>
        <p:spPr>
          <a:xfrm>
            <a:off x="762000" y="1483541"/>
            <a:ext cx="10745249" cy="738664"/>
          </a:xfrm>
          <a:prstGeom prst="rect">
            <a:avLst/>
          </a:prstGeom>
          <a:noFill/>
        </p:spPr>
        <p:txBody>
          <a:bodyPr wrap="none" rtlCol="0">
            <a:spAutoFit/>
          </a:bodyPr>
          <a:lstStyle/>
          <a:p>
            <a:pPr marL="571500" indent="-571500">
              <a:buFont typeface="Wingdings" panose="05000000000000000000" pitchFamily="2" charset="2"/>
              <a:buChar char="Ø"/>
            </a:pPr>
            <a:r>
              <a:rPr lang="vi-VN" sz="4200" b="1" dirty="0"/>
              <a:t>Tìm hiểu khái niệm cảm ứng ở sinh vật</a:t>
            </a:r>
            <a:endParaRPr lang="en-US" sz="4200" b="1" dirty="0"/>
          </a:p>
        </p:txBody>
      </p:sp>
    </p:spTree>
    <p:extLst>
      <p:ext uri="{BB962C8B-B14F-4D97-AF65-F5344CB8AC3E}">
        <p14:creationId xmlns:p14="http://schemas.microsoft.com/office/powerpoint/2010/main" val="33136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2331</Words>
  <Application>Microsoft Office PowerPoint</Application>
  <PresentationFormat>Custom</PresentationFormat>
  <Paragraphs>203</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Nguyệt Lê</cp:lastModifiedBy>
  <cp:revision>22</cp:revision>
  <dcterms:created xsi:type="dcterms:W3CDTF">2006-08-16T00:00:00Z</dcterms:created>
  <dcterms:modified xsi:type="dcterms:W3CDTF">2022-10-22T02:53:21Z</dcterms:modified>
  <dc:identifier>DAEswOIwa4E</dc:identifier>
</cp:coreProperties>
</file>