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7" r:id="rId3"/>
    <p:sldId id="276" r:id="rId4"/>
    <p:sldId id="256" r:id="rId5"/>
    <p:sldId id="259" r:id="rId6"/>
    <p:sldId id="260" r:id="rId7"/>
    <p:sldId id="277" r:id="rId8"/>
    <p:sldId id="278" r:id="rId9"/>
    <p:sldId id="279" r:id="rId10"/>
    <p:sldId id="280" r:id="rId11"/>
    <p:sldId id="281" r:id="rId12"/>
    <p:sldId id="282" r:id="rId13"/>
    <p:sldId id="283" r:id="rId14"/>
    <p:sldId id="284" r:id="rId15"/>
    <p:sldId id="285" r:id="rId16"/>
    <p:sldId id="286" r:id="rId17"/>
    <p:sldId id="265" r:id="rId18"/>
    <p:sldId id="288" r:id="rId19"/>
    <p:sldId id="289" r:id="rId20"/>
    <p:sldId id="290" r:id="rId21"/>
    <p:sldId id="291" r:id="rId22"/>
    <p:sldId id="294" r:id="rId23"/>
    <p:sldId id="292" r:id="rId24"/>
    <p:sldId id="293" r:id="rId25"/>
    <p:sldId id="295" r:id="rId26"/>
    <p:sldId id="306" r:id="rId27"/>
    <p:sldId id="261" r:id="rId28"/>
    <p:sldId id="296" r:id="rId29"/>
    <p:sldId id="297" r:id="rId30"/>
    <p:sldId id="298" r:id="rId31"/>
    <p:sldId id="299" r:id="rId32"/>
    <p:sldId id="287" r:id="rId33"/>
    <p:sldId id="300" r:id="rId34"/>
    <p:sldId id="304" r:id="rId35"/>
    <p:sldId id="302" r:id="rId36"/>
    <p:sldId id="303" r:id="rId37"/>
    <p:sldId id="305" r:id="rId38"/>
    <p:sldId id="268" r:id="rId39"/>
    <p:sldId id="275" r:id="rId40"/>
  </p:sldIdLst>
  <p:sldSz cx="18288000" cy="10287000"/>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5" Type="http://schemas.openxmlformats.org/officeDocument/2006/relationships/image" Target="../media/image70.sv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75.sv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g"/><Relationship Id="rId4" Type="http://schemas.openxmlformats.org/officeDocument/2006/relationships/image" Target="../media/image76.jpg"/></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80.jpg"/><Relationship Id="rId4" Type="http://schemas.openxmlformats.org/officeDocument/2006/relationships/image" Target="../media/image79.jpg"/></Relationships>
</file>

<file path=ppt/slides/_rels/slide38.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62579">
            <a:off x="12779856" y="-4520301"/>
            <a:ext cx="7909604" cy="78799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83438">
            <a:off x="-1353023" y="-4520301"/>
            <a:ext cx="7909604" cy="78799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583" r="4344"/>
          <a:stretch>
            <a:fillRect/>
          </a:stretch>
        </p:blipFill>
        <p:spPr>
          <a:xfrm rot="-1087697">
            <a:off x="-5250708" y="4584601"/>
            <a:ext cx="9414881" cy="982038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010" t="7328"/>
          <a:stretch>
            <a:fillRect/>
          </a:stretch>
        </p:blipFill>
        <p:spPr>
          <a:xfrm rot="5400000">
            <a:off x="5986411" y="8790524"/>
            <a:ext cx="7365969" cy="8774512"/>
          </a:xfrm>
          <a:prstGeom prst="rect">
            <a:avLst/>
          </a:prstGeom>
        </p:spPr>
      </p:pic>
      <p:sp>
        <p:nvSpPr>
          <p:cNvPr id="8" name="TextBox 8"/>
          <p:cNvSpPr txBox="1"/>
          <p:nvPr/>
        </p:nvSpPr>
        <p:spPr>
          <a:xfrm>
            <a:off x="1404276" y="2128826"/>
            <a:ext cx="15125700" cy="3118674"/>
          </a:xfrm>
          <a:prstGeom prst="rect">
            <a:avLst/>
          </a:prstGeom>
        </p:spPr>
        <p:txBody>
          <a:bodyPr wrap="square" lIns="0" tIns="0" rIns="0" bIns="0" rtlCol="0" anchor="t">
            <a:spAutoFit/>
          </a:bodyPr>
          <a:lstStyle/>
          <a:p>
            <a:pPr algn="ctr">
              <a:lnSpc>
                <a:spcPct val="150000"/>
              </a:lnSpc>
            </a:pPr>
            <a:r>
              <a:rPr lang="vi-VN" sz="7200" b="1" dirty="0">
                <a:solidFill>
                  <a:srgbClr val="814256"/>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814256"/>
              </a:solidFill>
              <a:latin typeface="Arial" panose="020B0604020202020204" pitchFamily="34" charset="0"/>
              <a:cs typeface="Arial" panose="020B0604020202020204" pitchFamily="34" charset="0"/>
            </a:endParaRPr>
          </a:p>
        </p:txBody>
      </p:sp>
      <p:pic>
        <p:nvPicPr>
          <p:cNvPr id="1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3300" y="5890178"/>
            <a:ext cx="14607651" cy="55691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sp>
        <p:nvSpPr>
          <p:cNvPr id="2" name="Rectangle 1"/>
          <p:cNvSpPr/>
          <p:nvPr/>
        </p:nvSpPr>
        <p:spPr>
          <a:xfrm>
            <a:off x="1295400" y="2169210"/>
            <a:ext cx="13487400" cy="5016758"/>
          </a:xfrm>
          <a:prstGeom prst="rect">
            <a:avLst/>
          </a:prstGeom>
        </p:spPr>
        <p:txBody>
          <a:bodyPr wrap="square">
            <a:spAutoFit/>
          </a:bodyPr>
          <a:lstStyle/>
          <a:p>
            <a:pPr algn="just">
              <a:lnSpc>
                <a:spcPct val="150000"/>
              </a:lnSpc>
              <a:spcBef>
                <a:spcPts val="300"/>
              </a:spcBef>
              <a:spcAft>
                <a:spcPts val="300"/>
              </a:spcAft>
            </a:pP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Quá</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trình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nào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sau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đây</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thuộc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trao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đổi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chất</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ở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sinh</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r>
              <a:rPr lang="vi-VN" sz="40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lvl="2"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protein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lvl="2"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mồ</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hôi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a:p>
            <a:pPr lvl="2"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c.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ăn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miệng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xuống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dày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lvl="2" algn="just">
              <a:lnSpc>
                <a:spcPct val="150000"/>
              </a:lnSpc>
              <a:spcBef>
                <a:spcPts val="300"/>
              </a:spcBef>
              <a:spcAft>
                <a:spcPts val="300"/>
              </a:spcAft>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d.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Lấy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carbon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dioxide</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thải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oxygen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617434" y="5541724"/>
            <a:ext cx="5446515" cy="4745276"/>
          </a:xfrm>
          <a:prstGeom prst="rect">
            <a:avLst/>
          </a:prstGeom>
        </p:spPr>
      </p:pic>
      <p:sp>
        <p:nvSpPr>
          <p:cNvPr id="4" name="Oval 3"/>
          <p:cNvSpPr/>
          <p:nvPr/>
        </p:nvSpPr>
        <p:spPr>
          <a:xfrm>
            <a:off x="2133600" y="339090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4334689"/>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636270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5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sp>
        <p:nvSpPr>
          <p:cNvPr id="12" name="Rounded Rectangle 11"/>
          <p:cNvSpPr/>
          <p:nvPr/>
        </p:nvSpPr>
        <p:spPr>
          <a:xfrm>
            <a:off x="2209800" y="6438900"/>
            <a:ext cx="14859000" cy="31242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cs typeface="Arial" panose="020B0604020202020204" pitchFamily="34" charset="0"/>
              </a:rPr>
              <a:t>Quá trình chuyển hóa các chất trong tế bào là tập hợp tất cả các phản ứng hóa học diễn ra trong tế bào, được thể hiện thông qua quá trình tổng hợp và phân giải các chất.</a:t>
            </a:r>
            <a:endParaRPr lang="en-US" sz="3500" dirty="0">
              <a:solidFill>
                <a:schemeClr val="tx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90600" y="2662718"/>
            <a:ext cx="5202479" cy="2984923"/>
          </a:xfrm>
          <a:prstGeom prst="rect">
            <a:avLst/>
          </a:prstGeom>
        </p:spPr>
      </p:pic>
      <p:sp>
        <p:nvSpPr>
          <p:cNvPr id="14" name="Rounded Rectangular Callout 13"/>
          <p:cNvSpPr/>
          <p:nvPr/>
        </p:nvSpPr>
        <p:spPr>
          <a:xfrm>
            <a:off x="6705600" y="2879474"/>
            <a:ext cx="10363200" cy="2120671"/>
          </a:xfrm>
          <a:prstGeom prst="wedgeRoundRectCallout">
            <a:avLst>
              <a:gd name="adj1" fmla="val -55381"/>
              <a:gd name="adj2" fmla="val 45800"/>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rPr>
              <a:t>Thế nào là quá trình chuyển hóa các chất trong tế bào? Nêu ví dụ. </a:t>
            </a:r>
          </a:p>
        </p:txBody>
      </p:sp>
      <p:sp>
        <p:nvSpPr>
          <p:cNvPr id="5" name="Right Arrow 4"/>
          <p:cNvSpPr/>
          <p:nvPr/>
        </p:nvSpPr>
        <p:spPr>
          <a:xfrm>
            <a:off x="779709" y="7620000"/>
            <a:ext cx="990600" cy="76200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01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330622"/>
            <a:ext cx="6217106" cy="6324600"/>
          </a:xfrm>
          <a:prstGeom prst="rect">
            <a:avLst/>
          </a:prstGeom>
        </p:spPr>
      </p:pic>
      <p:sp>
        <p:nvSpPr>
          <p:cNvPr id="4" name="TextBox 3"/>
          <p:cNvSpPr txBox="1"/>
          <p:nvPr/>
        </p:nvSpPr>
        <p:spPr>
          <a:xfrm>
            <a:off x="1439839" y="2311812"/>
            <a:ext cx="1608133" cy="707886"/>
          </a:xfrm>
          <a:prstGeom prst="rect">
            <a:avLst/>
          </a:prstGeom>
          <a:noFill/>
        </p:spPr>
        <p:txBody>
          <a:bodyPr wrap="none" rtlCol="0">
            <a:spAutoFit/>
          </a:bodyPr>
          <a:lstStyle/>
          <a:p>
            <a:r>
              <a:rPr lang="vi-VN" sz="4000" b="1" u="sng" dirty="0">
                <a:solidFill>
                  <a:srgbClr val="FF0000"/>
                </a:solidFill>
              </a:rPr>
              <a:t>Ví dụ:</a:t>
            </a:r>
            <a:endParaRPr lang="en-US" sz="4000" b="1" u="sng" dirty="0">
              <a:solidFill>
                <a:srgbClr val="FF0000"/>
              </a:solidFill>
            </a:endParaRPr>
          </a:p>
        </p:txBody>
      </p:sp>
      <p:sp>
        <p:nvSpPr>
          <p:cNvPr id="10" name="Rounded Rectangular Callout 9"/>
          <p:cNvSpPr/>
          <p:nvPr/>
        </p:nvSpPr>
        <p:spPr>
          <a:xfrm>
            <a:off x="8610600" y="3317543"/>
            <a:ext cx="8045355" cy="3426157"/>
          </a:xfrm>
          <a:prstGeom prst="wedgeRoundRectCallout">
            <a:avLst>
              <a:gd name="adj1" fmla="val -55381"/>
              <a:gd name="adj2" fmla="val 45800"/>
              <a:gd name="adj3" fmla="val 16667"/>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pPr>
            <a:r>
              <a:rPr lang="vi-VN" sz="3800" dirty="0">
                <a:solidFill>
                  <a:schemeClr val="tx1"/>
                </a:solidFill>
              </a:rPr>
              <a:t>Tổng hợp đường glucose từ nước và cacbon dioxide trong quá trình quang hợp ở thực vật.</a:t>
            </a:r>
          </a:p>
        </p:txBody>
      </p:sp>
    </p:spTree>
    <p:extLst>
      <p:ext uri="{BB962C8B-B14F-4D97-AF65-F5344CB8AC3E}">
        <p14:creationId xmlns:p14="http://schemas.microsoft.com/office/powerpoint/2010/main" val="1706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sp>
        <p:nvSpPr>
          <p:cNvPr id="4" name="TextBox 3"/>
          <p:cNvSpPr txBox="1"/>
          <p:nvPr/>
        </p:nvSpPr>
        <p:spPr>
          <a:xfrm>
            <a:off x="1439839" y="2311812"/>
            <a:ext cx="1608133" cy="707886"/>
          </a:xfrm>
          <a:prstGeom prst="rect">
            <a:avLst/>
          </a:prstGeom>
          <a:noFill/>
        </p:spPr>
        <p:txBody>
          <a:bodyPr wrap="none" rtlCol="0">
            <a:spAutoFit/>
          </a:bodyPr>
          <a:lstStyle/>
          <a:p>
            <a:r>
              <a:rPr lang="vi-VN" sz="4000" b="1" u="sng" dirty="0">
                <a:solidFill>
                  <a:srgbClr val="FF0000"/>
                </a:solidFill>
              </a:rPr>
              <a:t>Ví dụ:</a:t>
            </a:r>
            <a:endParaRPr lang="en-US" sz="4000" b="1" u="sng" dirty="0">
              <a:solidFill>
                <a:srgbClr val="FF0000"/>
              </a:solidFill>
            </a:endParaRPr>
          </a:p>
        </p:txBody>
      </p:sp>
      <p:sp>
        <p:nvSpPr>
          <p:cNvPr id="10" name="Rounded Rectangular Callout 9"/>
          <p:cNvSpPr/>
          <p:nvPr/>
        </p:nvSpPr>
        <p:spPr>
          <a:xfrm>
            <a:off x="8610600" y="3317543"/>
            <a:ext cx="8153400" cy="3426157"/>
          </a:xfrm>
          <a:prstGeom prst="wedgeRoundRectCallout">
            <a:avLst>
              <a:gd name="adj1" fmla="val -55381"/>
              <a:gd name="adj2" fmla="val 45800"/>
              <a:gd name="adj3" fmla="val 16667"/>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pPr>
            <a:r>
              <a:rPr lang="vi-VN" sz="3800" dirty="0">
                <a:solidFill>
                  <a:schemeClr val="tx1"/>
                </a:solidFill>
              </a:rPr>
              <a:t>Phân giải đường glucose trong quá trình hô hấp tế bào.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317543"/>
            <a:ext cx="6217106" cy="5788357"/>
          </a:xfrm>
          <a:prstGeom prst="rect">
            <a:avLst/>
          </a:prstGeom>
        </p:spPr>
      </p:pic>
    </p:spTree>
    <p:extLst>
      <p:ext uri="{BB962C8B-B14F-4D97-AF65-F5344CB8AC3E}">
        <p14:creationId xmlns:p14="http://schemas.microsoft.com/office/powerpoint/2010/main" val="209833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1190902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chuyển hóa năng lượng</a:t>
            </a:r>
            <a:endParaRPr lang="en-US" sz="4200" b="1" dirty="0"/>
          </a:p>
        </p:txBody>
      </p:sp>
      <p:sp>
        <p:nvSpPr>
          <p:cNvPr id="2" name="Rectangle 1"/>
          <p:cNvSpPr/>
          <p:nvPr/>
        </p:nvSpPr>
        <p:spPr>
          <a:xfrm>
            <a:off x="1447800" y="2375793"/>
            <a:ext cx="11579388"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tin SGK tr.106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0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3198894" y="7171572"/>
            <a:ext cx="13355472" cy="1943100"/>
          </a:xfrm>
          <a:prstGeom prst="roundRect">
            <a:avLst/>
          </a:prstGeom>
          <a:solidFill>
            <a:schemeClr val="accent3">
              <a:lumMod val="20000"/>
              <a:lumOff val="80000"/>
            </a:schemeClr>
          </a:solidFill>
          <a:ln w="38100">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b="1" dirty="0">
                <a:solidFill>
                  <a:srgbClr val="FF0000"/>
                </a:solidFill>
                <a:cs typeface="Arial" panose="020B0604020202020204" pitchFamily="34" charset="0"/>
              </a:rPr>
              <a:t>Chuyển hóa năng lượng </a:t>
            </a:r>
            <a:r>
              <a:rPr lang="vi-VN" sz="3500" dirty="0">
                <a:solidFill>
                  <a:schemeClr val="tx1"/>
                </a:solidFill>
                <a:cs typeface="Arial" panose="020B0604020202020204" pitchFamily="34" charset="0"/>
              </a:rPr>
              <a:t>là sự biến đổi năng lượng từ dạng này sang dạng khác.</a:t>
            </a:r>
            <a:endParaRPr lang="en-US" sz="35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7237494" y="3623207"/>
            <a:ext cx="9316872" cy="2120671"/>
          </a:xfrm>
          <a:prstGeom prst="wedgeRoundRectCallout">
            <a:avLst>
              <a:gd name="adj1" fmla="val -55381"/>
              <a:gd name="adj2" fmla="val 45800"/>
              <a:gd name="adj3" fmla="val 16667"/>
            </a:avLst>
          </a:prstGeom>
          <a:solidFill>
            <a:schemeClr val="accent6">
              <a:lumMod val="20000"/>
              <a:lumOff val="80000"/>
            </a:schemeClr>
          </a:solidFill>
          <a:ln w="38100">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dirty="0">
                <a:solidFill>
                  <a:schemeClr val="tx1"/>
                </a:solidFill>
              </a:rPr>
              <a:t>Thế nào là chuyển hóa năng lượng? </a:t>
            </a:r>
          </a:p>
        </p:txBody>
      </p:sp>
      <p:sp>
        <p:nvSpPr>
          <p:cNvPr id="12" name="Right Arrow 11"/>
          <p:cNvSpPr/>
          <p:nvPr/>
        </p:nvSpPr>
        <p:spPr>
          <a:xfrm>
            <a:off x="1981200" y="7762122"/>
            <a:ext cx="990600" cy="762000"/>
          </a:xfrm>
          <a:prstGeom prst="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71800" y="3152701"/>
            <a:ext cx="3505200" cy="3547820"/>
          </a:xfrm>
          <a:prstGeom prst="rect">
            <a:avLst/>
          </a:prstGeom>
        </p:spPr>
      </p:pic>
    </p:spTree>
    <p:extLst>
      <p:ext uri="{BB962C8B-B14F-4D97-AF65-F5344CB8AC3E}">
        <p14:creationId xmlns:p14="http://schemas.microsoft.com/office/powerpoint/2010/main" val="106126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1000"/>
                                        <p:tgtEl>
                                          <p:spTgt spid="1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1190902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chuyển hóa năng lượng</a:t>
            </a:r>
            <a:endParaRPr lang="en-US" sz="4200" b="1" dirty="0"/>
          </a:p>
        </p:txBody>
      </p:sp>
      <p:sp>
        <p:nvSpPr>
          <p:cNvPr id="9" name="TextBox 8"/>
          <p:cNvSpPr txBox="1"/>
          <p:nvPr/>
        </p:nvSpPr>
        <p:spPr>
          <a:xfrm>
            <a:off x="1439839" y="2311812"/>
            <a:ext cx="1608133" cy="707886"/>
          </a:xfrm>
          <a:prstGeom prst="rect">
            <a:avLst/>
          </a:prstGeom>
          <a:noFill/>
        </p:spPr>
        <p:txBody>
          <a:bodyPr wrap="none" rtlCol="0">
            <a:spAutoFit/>
          </a:bodyPr>
          <a:lstStyle/>
          <a:p>
            <a:r>
              <a:rPr lang="vi-VN" sz="4000" b="1" u="sng" dirty="0">
                <a:solidFill>
                  <a:srgbClr val="FF0000"/>
                </a:solidFill>
              </a:rPr>
              <a:t>Ví dụ:</a:t>
            </a:r>
            <a:endParaRPr lang="en-US" sz="4000" b="1" u="sng"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21" y="3467100"/>
            <a:ext cx="5657850" cy="5715000"/>
          </a:xfrm>
          <a:prstGeom prst="rect">
            <a:avLst/>
          </a:prstGeom>
        </p:spPr>
      </p:pic>
      <p:sp>
        <p:nvSpPr>
          <p:cNvPr id="14" name="Rounded Rectangular Callout 13"/>
          <p:cNvSpPr/>
          <p:nvPr/>
        </p:nvSpPr>
        <p:spPr>
          <a:xfrm>
            <a:off x="7086600" y="3019698"/>
            <a:ext cx="9753600" cy="4226257"/>
          </a:xfrm>
          <a:prstGeom prst="wedgeRoundRectCallout">
            <a:avLst>
              <a:gd name="adj1" fmla="val -57340"/>
              <a:gd name="adj2" fmla="val 46769"/>
              <a:gd name="adj3" fmla="val 16667"/>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pPr>
            <a:r>
              <a:rPr lang="vi-VN" sz="3800" dirty="0">
                <a:solidFill>
                  <a:schemeClr val="tx1"/>
                </a:solidFill>
              </a:rPr>
              <a:t>Năng lượng ánh sáng mặt trời (quang năng) được chuyển hóa thành năng lượng được tích trữ trong các liên kết hóa học (hóa năng trong quá trình quang hợp).</a:t>
            </a:r>
          </a:p>
        </p:txBody>
      </p:sp>
    </p:spTree>
    <p:extLst>
      <p:ext uri="{BB962C8B-B14F-4D97-AF65-F5344CB8AC3E}">
        <p14:creationId xmlns:p14="http://schemas.microsoft.com/office/powerpoint/2010/main" val="420332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11909029"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chuyển hóa năng lượng</a:t>
            </a:r>
            <a:endParaRPr lang="en-US" sz="4200" b="1" dirty="0"/>
          </a:p>
        </p:txBody>
      </p:sp>
      <p:sp>
        <p:nvSpPr>
          <p:cNvPr id="9" name="TextBox 8"/>
          <p:cNvSpPr txBox="1"/>
          <p:nvPr/>
        </p:nvSpPr>
        <p:spPr>
          <a:xfrm>
            <a:off x="1439839" y="2311812"/>
            <a:ext cx="15857561" cy="5632311"/>
          </a:xfrm>
          <a:prstGeom prst="rect">
            <a:avLst/>
          </a:prstGeom>
          <a:noFill/>
        </p:spPr>
        <p:txBody>
          <a:bodyPr wrap="square" rtlCol="0">
            <a:spAutoFit/>
          </a:bodyPr>
          <a:lstStyle/>
          <a:p>
            <a:pPr algn="just">
              <a:lnSpc>
                <a:spcPct val="150000"/>
              </a:lnSpc>
            </a:pPr>
            <a:r>
              <a:rPr lang="vi-VN" sz="4000" b="1" dirty="0">
                <a:solidFill>
                  <a:srgbClr val="FF0000"/>
                </a:solidFill>
              </a:rPr>
              <a:t>Sự biến đổi nào sau đây là chuyển hóa năng lượng trong cơ thể sinh vật?</a:t>
            </a:r>
          </a:p>
          <a:p>
            <a:pPr lvl="2" algn="just">
              <a:lnSpc>
                <a:spcPct val="150000"/>
              </a:lnSpc>
            </a:pPr>
            <a:r>
              <a:rPr lang="vi-VN" sz="4000" dirty="0"/>
              <a:t>a. Quang năng </a:t>
            </a:r>
            <a:r>
              <a:rPr lang="en-US" sz="4000" b="1" dirty="0">
                <a:sym typeface="Wingdings" panose="05000000000000000000" pitchFamily="2" charset="2"/>
              </a:rPr>
              <a:t></a:t>
            </a:r>
            <a:r>
              <a:rPr lang="vi-VN" sz="4000" dirty="0"/>
              <a:t> Hóa năng.</a:t>
            </a:r>
          </a:p>
          <a:p>
            <a:pPr lvl="2" algn="just">
              <a:lnSpc>
                <a:spcPct val="150000"/>
              </a:lnSpc>
            </a:pPr>
            <a:r>
              <a:rPr lang="vi-VN" sz="4000" dirty="0"/>
              <a:t>b. Điện năng </a:t>
            </a:r>
            <a:r>
              <a:rPr lang="en-US" sz="4000" b="1" dirty="0">
                <a:sym typeface="Wingdings" panose="05000000000000000000" pitchFamily="2" charset="2"/>
              </a:rPr>
              <a:t></a:t>
            </a:r>
            <a:r>
              <a:rPr lang="vi-VN" sz="4000" dirty="0"/>
              <a:t> Nhiệt năng.</a:t>
            </a:r>
          </a:p>
          <a:p>
            <a:pPr lvl="2" algn="just">
              <a:lnSpc>
                <a:spcPct val="150000"/>
              </a:lnSpc>
            </a:pPr>
            <a:r>
              <a:rPr lang="vi-VN" sz="4000" dirty="0"/>
              <a:t>c. Hóa năng </a:t>
            </a:r>
            <a:r>
              <a:rPr lang="en-US" sz="4000" b="1" dirty="0">
                <a:sym typeface="Wingdings" panose="05000000000000000000" pitchFamily="2" charset="2"/>
              </a:rPr>
              <a:t></a:t>
            </a:r>
            <a:r>
              <a:rPr lang="vi-VN" sz="4000" dirty="0"/>
              <a:t> Nhiệt năng. </a:t>
            </a:r>
          </a:p>
          <a:p>
            <a:pPr lvl="2" algn="just">
              <a:lnSpc>
                <a:spcPct val="150000"/>
              </a:lnSpc>
            </a:pPr>
            <a:r>
              <a:rPr lang="vi-VN" sz="4000" dirty="0"/>
              <a:t>d. Điện năng </a:t>
            </a:r>
            <a:r>
              <a:rPr lang="en-US" sz="4000" b="1" dirty="0">
                <a:sym typeface="Wingdings" panose="05000000000000000000" pitchFamily="2" charset="2"/>
              </a:rPr>
              <a:t></a:t>
            </a:r>
            <a:r>
              <a:rPr lang="vi-VN" sz="4000" dirty="0"/>
              <a:t> Cơ năng.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305300"/>
            <a:ext cx="662899" cy="614363"/>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599" y="5162655"/>
            <a:ext cx="662899" cy="614363"/>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599" y="6103884"/>
            <a:ext cx="662899" cy="614363"/>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462" y="7049595"/>
            <a:ext cx="662899" cy="614363"/>
          </a:xfrm>
          <a:prstGeom prst="rect">
            <a:avLst/>
          </a:prstGeom>
        </p:spPr>
      </p:pic>
    </p:spTree>
    <p:extLst>
      <p:ext uri="{BB962C8B-B14F-4D97-AF65-F5344CB8AC3E}">
        <p14:creationId xmlns:p14="http://schemas.microsoft.com/office/powerpoint/2010/main" val="191390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grpSp>
        <p:nvGrpSpPr>
          <p:cNvPr id="2" name="Group 2"/>
          <p:cNvGrpSpPr/>
          <p:nvPr/>
        </p:nvGrpSpPr>
        <p:grpSpPr>
          <a:xfrm>
            <a:off x="1066800" y="2456564"/>
            <a:ext cx="15735300" cy="7030336"/>
            <a:chOff x="0" y="0"/>
            <a:chExt cx="2200693" cy="2396087"/>
          </a:xfrm>
        </p:grpSpPr>
        <p:sp>
          <p:nvSpPr>
            <p:cNvPr id="3" name="Freeform 3"/>
            <p:cNvSpPr/>
            <p:nvPr/>
          </p:nvSpPr>
          <p:spPr>
            <a:xfrm>
              <a:off x="0" y="0"/>
              <a:ext cx="2200693" cy="2396087"/>
            </a:xfrm>
            <a:custGeom>
              <a:avLst/>
              <a:gdLst/>
              <a:ahLst/>
              <a:cxnLst/>
              <a:rect l="l" t="t" r="r" b="b"/>
              <a:pathLst>
                <a:path w="2200693" h="2396087">
                  <a:moveTo>
                    <a:pt x="2076233" y="2396087"/>
                  </a:moveTo>
                  <a:lnTo>
                    <a:pt x="124460" y="2396087"/>
                  </a:lnTo>
                  <a:cubicBezTo>
                    <a:pt x="55880" y="2396087"/>
                    <a:pt x="0" y="2340207"/>
                    <a:pt x="0" y="2271627"/>
                  </a:cubicBezTo>
                  <a:lnTo>
                    <a:pt x="0" y="124460"/>
                  </a:lnTo>
                  <a:cubicBezTo>
                    <a:pt x="0" y="55880"/>
                    <a:pt x="55880" y="0"/>
                    <a:pt x="124460" y="0"/>
                  </a:cubicBezTo>
                  <a:lnTo>
                    <a:pt x="2076233" y="0"/>
                  </a:lnTo>
                  <a:cubicBezTo>
                    <a:pt x="2144813" y="0"/>
                    <a:pt x="2200693" y="55880"/>
                    <a:pt x="2200693" y="124460"/>
                  </a:cubicBezTo>
                  <a:lnTo>
                    <a:pt x="2200693" y="2271627"/>
                  </a:lnTo>
                  <a:cubicBezTo>
                    <a:pt x="2200693" y="2340207"/>
                    <a:pt x="2144813" y="2396087"/>
                    <a:pt x="2076233" y="2396087"/>
                  </a:cubicBezTo>
                  <a:close/>
                </a:path>
              </a:pathLst>
            </a:custGeom>
            <a:solidFill>
              <a:srgbClr val="ECCC6E"/>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sp>
        <p:nvSpPr>
          <p:cNvPr id="6" name="TextBox 6"/>
          <p:cNvSpPr txBox="1"/>
          <p:nvPr/>
        </p:nvSpPr>
        <p:spPr>
          <a:xfrm>
            <a:off x="6169782" y="1081955"/>
            <a:ext cx="5257212" cy="1051570"/>
          </a:xfrm>
          <a:prstGeom prst="rect">
            <a:avLst/>
          </a:prstGeom>
        </p:spPr>
        <p:txBody>
          <a:bodyPr wrap="square" lIns="0" tIns="0" rIns="0" bIns="0" rtlCol="0" anchor="t">
            <a:spAutoFit/>
          </a:bodyPr>
          <a:lstStyle/>
          <a:p>
            <a:pPr algn="ctr">
              <a:lnSpc>
                <a:spcPts val="8185"/>
              </a:lnSpc>
            </a:pPr>
            <a:r>
              <a:rPr lang="vi-VN" sz="6400" b="1" dirty="0">
                <a:solidFill>
                  <a:srgbClr val="814256"/>
                </a:solidFill>
              </a:rPr>
              <a:t>KẾT LUẬN</a:t>
            </a:r>
            <a:endParaRPr lang="en-US" sz="6400" b="1" dirty="0">
              <a:solidFill>
                <a:srgbClr val="814256"/>
              </a:solidFill>
            </a:endParaR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a:off x="-2696123" y="8348007"/>
            <a:ext cx="10315140" cy="10043307"/>
          </a:xfrm>
          <a:prstGeom prst="rect">
            <a:avLst/>
          </a:prstGeom>
        </p:spPr>
      </p:pic>
      <p:sp>
        <p:nvSpPr>
          <p:cNvPr id="23" name="Rectangle 22"/>
          <p:cNvSpPr/>
          <p:nvPr/>
        </p:nvSpPr>
        <p:spPr>
          <a:xfrm>
            <a:off x="1447800" y="3150866"/>
            <a:ext cx="15082175" cy="550920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Trao</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đổi</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chất</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ở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sinh</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lấy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môi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cung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bào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thải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ngoài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môi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Chuyển</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hóa</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năng</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lượng</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lượng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sang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dạng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trao</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đổi</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chất</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luôn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kèm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chuyển</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hóa</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năng</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lượng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pic>
        <p:nvPicPr>
          <p:cNvPr id="24"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53099" y="676772"/>
            <a:ext cx="1237023" cy="1409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barn(inVertic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685800" y="114300"/>
            <a:ext cx="17297400" cy="1282402"/>
          </a:xfrm>
          <a:prstGeom prst="rect">
            <a:avLst/>
          </a:prstGeom>
        </p:spPr>
        <p:txBody>
          <a:bodyPr wrap="square" lIns="0" tIns="0" rIns="0" bIns="0" rtlCol="0" anchor="t">
            <a:spAutoFit/>
          </a:bodyPr>
          <a:lstStyle/>
          <a:p>
            <a:pPr algn="just">
              <a:lnSpc>
                <a:spcPts val="9999"/>
              </a:lnSpc>
            </a:pPr>
            <a:r>
              <a:rPr lang="vi-VN" sz="4200" b="1" dirty="0">
                <a:solidFill>
                  <a:srgbClr val="814256"/>
                </a:solidFill>
              </a:rPr>
              <a:t>2. Vai trò của trao đổi chất và chuyển hóa năng lượng trong cơ thể </a:t>
            </a:r>
            <a:endParaRPr lang="en-US" sz="4200" b="1" dirty="0">
              <a:solidFill>
                <a:srgbClr val="814256"/>
              </a:solidFill>
            </a:endParaRPr>
          </a:p>
        </p:txBody>
      </p:sp>
      <p:sp>
        <p:nvSpPr>
          <p:cNvPr id="19" name="TextBox 18"/>
          <p:cNvSpPr txBox="1"/>
          <p:nvPr/>
        </p:nvSpPr>
        <p:spPr>
          <a:xfrm>
            <a:off x="685800" y="1380211"/>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sp>
        <p:nvSpPr>
          <p:cNvPr id="4" name="Rectangle 3"/>
          <p:cNvSpPr/>
          <p:nvPr/>
        </p:nvSpPr>
        <p:spPr>
          <a:xfrm>
            <a:off x="1219200" y="3411536"/>
            <a:ext cx="13204833" cy="707886"/>
          </a:xfrm>
          <a:prstGeom prst="rect">
            <a:avLst/>
          </a:prstGeom>
        </p:spPr>
        <p:txBody>
          <a:bodyPr wrap="none">
            <a:spAutoFit/>
          </a:bodyPr>
          <a:lstStyle/>
          <a:p>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HS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tin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2 SGK tr.107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4000" b="1"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067300"/>
            <a:ext cx="5676900" cy="5676900"/>
          </a:xfrm>
          <a:prstGeom prst="rect">
            <a:avLst/>
          </a:prstGeom>
        </p:spPr>
      </p:pic>
      <p:sp>
        <p:nvSpPr>
          <p:cNvPr id="6" name="Cloud Callout 5"/>
          <p:cNvSpPr/>
          <p:nvPr/>
        </p:nvSpPr>
        <p:spPr>
          <a:xfrm>
            <a:off x="6858000" y="4677447"/>
            <a:ext cx="10134600" cy="4441686"/>
          </a:xfrm>
          <a:prstGeom prst="cloudCallout">
            <a:avLst>
              <a:gd name="adj1" fmla="val -51267"/>
              <a:gd name="adj2" fmla="val 48366"/>
            </a:avLst>
          </a:prstGeom>
          <a:solidFill>
            <a:schemeClr val="accent6">
              <a:lumMod val="20000"/>
              <a:lumOff val="8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3500" dirty="0" err="1">
                <a:solidFill>
                  <a:schemeClr val="tx1"/>
                </a:solidFill>
                <a:latin typeface="Arial" panose="020B0604020202020204" pitchFamily="34" charset="0"/>
                <a:cs typeface="Arial" panose="020B0604020202020204" pitchFamily="34" charset="0"/>
              </a:rPr>
              <a:t>Quá</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trình</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trao</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đổi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chất</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và</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chuyển</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hóa</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năng</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lượng</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có</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vai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trò</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gì</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đối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với</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cơ</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thể</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sinh</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vật</a:t>
            </a:r>
            <a:r>
              <a:rPr lang="fr-FR" sz="3500" dirty="0">
                <a:solidFill>
                  <a:schemeClr val="tx1"/>
                </a:solidFill>
                <a:latin typeface="Arial" panose="020B0604020202020204" pitchFamily="34" charset="0"/>
                <a:cs typeface="Arial" panose="020B0604020202020204" pitchFamily="34" charset="0"/>
              </a:rPr>
              <a:t>? Cho </a:t>
            </a:r>
            <a:r>
              <a:rPr lang="fr-FR" sz="3500" dirty="0" err="1">
                <a:solidFill>
                  <a:schemeClr val="tx1"/>
                </a:solidFill>
                <a:latin typeface="Arial" panose="020B0604020202020204" pitchFamily="34" charset="0"/>
                <a:cs typeface="Arial" panose="020B0604020202020204" pitchFamily="34" charset="0"/>
              </a:rPr>
              <a:t>ví</a:t>
            </a:r>
            <a:r>
              <a:rPr lang="fr-FR" sz="3500" dirty="0">
                <a:solidFill>
                  <a:schemeClr val="tx1"/>
                </a:solidFill>
                <a:latin typeface="Arial" panose="020B0604020202020204" pitchFamily="34" charset="0"/>
                <a:cs typeface="Arial" panose="020B0604020202020204" pitchFamily="34" charset="0"/>
              </a:rPr>
              <a:t> </a:t>
            </a:r>
            <a:r>
              <a:rPr lang="fr-FR" sz="3500" dirty="0" err="1">
                <a:solidFill>
                  <a:schemeClr val="tx1"/>
                </a:solidFill>
                <a:latin typeface="Arial" panose="020B0604020202020204" pitchFamily="34" charset="0"/>
                <a:cs typeface="Arial" panose="020B0604020202020204" pitchFamily="34" charset="0"/>
              </a:rPr>
              <a:t>dụ</a:t>
            </a:r>
            <a:r>
              <a:rPr lang="fr-FR" sz="3500" dirty="0">
                <a:solidFill>
                  <a:schemeClr val="tx1"/>
                </a:solidFill>
                <a:latin typeface="Arial" panose="020B0604020202020204" pitchFamily="34" charset="0"/>
                <a:cs typeface="Arial" panose="020B0604020202020204" pitchFamily="34" charset="0"/>
              </a:rPr>
              <a:t>.</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19" name="TextBox 18"/>
          <p:cNvSpPr txBox="1"/>
          <p:nvPr/>
        </p:nvSpPr>
        <p:spPr>
          <a:xfrm>
            <a:off x="685800" y="419100"/>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sp>
        <p:nvSpPr>
          <p:cNvPr id="7" name="Rounded Rectangle 6"/>
          <p:cNvSpPr/>
          <p:nvPr/>
        </p:nvSpPr>
        <p:spPr>
          <a:xfrm>
            <a:off x="4876800" y="2781300"/>
            <a:ext cx="12573000" cy="2961603"/>
          </a:xfrm>
          <a:prstGeom prst="roundRect">
            <a:avLst/>
          </a:prstGeom>
          <a:solidFill>
            <a:schemeClr val="accent3">
              <a:lumMod val="20000"/>
              <a:lumOff val="80000"/>
            </a:schemeClr>
          </a:solidFill>
          <a:ln w="57150">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pPr>
            <a:r>
              <a:rPr lang="vi-VN" sz="3500" b="1" dirty="0">
                <a:solidFill>
                  <a:srgbClr val="FF0000"/>
                </a:solidFill>
                <a:cs typeface="Arial" panose="020B0604020202020204" pitchFamily="34" charset="0"/>
              </a:rPr>
              <a:t>Quá trình trao đổi chất và chuyển hóa năng lượng </a:t>
            </a:r>
            <a:r>
              <a:rPr lang="vi-VN" sz="3500" dirty="0">
                <a:solidFill>
                  <a:schemeClr val="tx1"/>
                </a:solidFill>
                <a:cs typeface="Arial" panose="020B0604020202020204" pitchFamily="34" charset="0"/>
              </a:rPr>
              <a:t>là điều kiện cơ bản giúp duy trì sự sống, sinh trưởng, phát triển và sinh sản ở các loài sinh vật. </a:t>
            </a:r>
            <a:endParaRPr lang="en-US" sz="3500" dirty="0">
              <a:solidFill>
                <a:schemeClr val="tx1"/>
              </a:solidFill>
              <a:latin typeface="Arial" panose="020B0604020202020204" pitchFamily="34" charset="0"/>
              <a:cs typeface="Arial" panose="020B0604020202020204" pitchFamily="34" charset="0"/>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3400" y="5179390"/>
            <a:ext cx="4225386" cy="5107610"/>
          </a:xfrm>
          <a:prstGeom prst="rect">
            <a:avLst/>
          </a:prstGeom>
        </p:spPr>
      </p:pic>
    </p:spTree>
    <p:extLst>
      <p:ext uri="{BB962C8B-B14F-4D97-AF65-F5344CB8AC3E}">
        <p14:creationId xmlns:p14="http://schemas.microsoft.com/office/powerpoint/2010/main" val="27349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5593">
            <a:off x="14291721" y="-2154739"/>
            <a:ext cx="6956590" cy="69305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663424">
            <a:off x="-1674470" y="-2367312"/>
            <a:ext cx="5688914" cy="6782610"/>
          </a:xfrm>
          <a:prstGeom prst="rect">
            <a:avLst/>
          </a:prstGeom>
        </p:spPr>
      </p:pic>
      <p:sp>
        <p:nvSpPr>
          <p:cNvPr id="9" name="TextBox 9"/>
          <p:cNvSpPr txBox="1"/>
          <p:nvPr/>
        </p:nvSpPr>
        <p:spPr>
          <a:xfrm>
            <a:off x="7239000" y="571500"/>
            <a:ext cx="4901085" cy="984885"/>
          </a:xfrm>
          <a:prstGeom prst="rect">
            <a:avLst/>
          </a:prstGeom>
        </p:spPr>
        <p:txBody>
          <a:bodyPr wrap="square" lIns="0" tIns="0" rIns="0" bIns="0" rtlCol="0" anchor="t">
            <a:spAutoFit/>
          </a:bodyPr>
          <a:lstStyle/>
          <a:p>
            <a:pPr algn="ctr"/>
            <a:r>
              <a:rPr lang="vi-VN" sz="6400" b="1" dirty="0">
                <a:solidFill>
                  <a:srgbClr val="814256"/>
                </a:solidFill>
                <a:latin typeface="Arial" panose="020B0604020202020204" pitchFamily="34" charset="0"/>
                <a:cs typeface="Arial" panose="020B0604020202020204" pitchFamily="34" charset="0"/>
              </a:rPr>
              <a:t>KHỞI ĐỘNG</a:t>
            </a:r>
            <a:endParaRPr lang="en-US" sz="6400" b="1" dirty="0">
              <a:solidFill>
                <a:srgbClr val="814256"/>
              </a:solidFill>
              <a:latin typeface="Arial" panose="020B0604020202020204" pitchFamily="34" charset="0"/>
              <a:cs typeface="Arial" panose="020B0604020202020204" pitchFamily="34" charset="0"/>
            </a:endParaRPr>
          </a:p>
        </p:txBody>
      </p:sp>
      <p:pic>
        <p:nvPicPr>
          <p:cNvPr id="11"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88841" y="571500"/>
            <a:ext cx="836816" cy="1070346"/>
          </a:xfrm>
          <a:prstGeom prst="rect">
            <a:avLst/>
          </a:prstGeom>
        </p:spPr>
      </p:pic>
      <p:sp>
        <p:nvSpPr>
          <p:cNvPr id="12" name="TextBox 11"/>
          <p:cNvSpPr txBox="1"/>
          <p:nvPr/>
        </p:nvSpPr>
        <p:spPr>
          <a:xfrm>
            <a:off x="2057400" y="1628256"/>
            <a:ext cx="14782800" cy="3000821"/>
          </a:xfrm>
          <a:prstGeom prst="rect">
            <a:avLst/>
          </a:prstGeom>
          <a:noFill/>
        </p:spPr>
        <p:txBody>
          <a:bodyPr wrap="square" rtlCol="0">
            <a:spAutoFit/>
          </a:bodyPr>
          <a:lstStyle/>
          <a:p>
            <a:pPr algn="just">
              <a:lnSpc>
                <a:spcPct val="150000"/>
              </a:lnSpc>
            </a:pPr>
            <a:r>
              <a:rPr lang="vi-VN" sz="4200" b="1" dirty="0">
                <a:solidFill>
                  <a:srgbClr val="FF0000"/>
                </a:solidFill>
              </a:rPr>
              <a:t>THẢO LUẬN CẶP ĐÔI: </a:t>
            </a:r>
            <a:r>
              <a:rPr lang="vi-VN" sz="4200" dirty="0"/>
              <a:t>Khi chơi thể thao, nhiệt độ cơ thể tăng hơn mức bình thường, đồng thời nhịp hô hấp cũng tăng lên. Hiện tượng này được giải thích như thế nào? </a:t>
            </a:r>
            <a:endParaRPr lang="en-US" sz="4200"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4200" y="4700948"/>
            <a:ext cx="6141071" cy="5536167"/>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10800" y="4895069"/>
            <a:ext cx="5486400" cy="52045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10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19" name="TextBox 18"/>
          <p:cNvSpPr txBox="1"/>
          <p:nvPr/>
        </p:nvSpPr>
        <p:spPr>
          <a:xfrm>
            <a:off x="685800" y="266700"/>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sp>
        <p:nvSpPr>
          <p:cNvPr id="2" name="Rectangle 1"/>
          <p:cNvSpPr/>
          <p:nvPr/>
        </p:nvSpPr>
        <p:spPr>
          <a:xfrm>
            <a:off x="1143000" y="2171700"/>
            <a:ext cx="16002000" cy="3785652"/>
          </a:xfrm>
          <a:prstGeom prst="rect">
            <a:avLst/>
          </a:prstGeom>
        </p:spPr>
        <p:txBody>
          <a:bodyPr wrap="square">
            <a:spAutoFit/>
          </a:bodyPr>
          <a:lstStyle/>
          <a:p>
            <a:pPr algn="just">
              <a:lnSpc>
                <a:spcPct val="150000"/>
              </a:lnSpc>
            </a:pP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Cung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cấp</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nguyên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liệu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cấu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tạo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thực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hiện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chức</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năng</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tế</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bào</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cơ</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thể</a:t>
            </a:r>
            <a:r>
              <a:rPr lang="vi-VN" sz="4000" b="1" dirty="0">
                <a:solidFill>
                  <a:srgbClr val="FF0000"/>
                </a:solidFill>
                <a:ea typeface="Calibri" panose="020F0502020204030204" pitchFamily="34" charset="0"/>
                <a:cs typeface="Arial" panose="020B0604020202020204" pitchFamily="34" charset="0"/>
              </a:rPr>
              <a:t>: </a:t>
            </a:r>
            <a:r>
              <a:rPr lang="vi-VN" sz="4000" dirty="0">
                <a:solidFill>
                  <a:srgbClr val="000000"/>
                </a:solidFill>
                <a:ea typeface="Calibri" panose="020F0502020204030204" pitchFamily="34" charset="0"/>
                <a:cs typeface="Arial" panose="020B0604020202020204" pitchFamily="34" charset="0"/>
              </a:rPr>
              <a:t>sản phẩm của các quá trình chuyển hóa trong tế bào tạo nên nguồn nguyên liệu tham gia cấu tạo nên tế bào và cơ thể, tham gia thực hiện chức năng năng của tế bào. </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957352"/>
            <a:ext cx="6097496" cy="4053921"/>
          </a:xfrm>
          <a:prstGeom prst="rect">
            <a:avLst/>
          </a:prstGeom>
        </p:spPr>
      </p:pic>
      <p:sp>
        <p:nvSpPr>
          <p:cNvPr id="5" name="Rectangle 4"/>
          <p:cNvSpPr/>
          <p:nvPr/>
        </p:nvSpPr>
        <p:spPr>
          <a:xfrm>
            <a:off x="8534400" y="6621832"/>
            <a:ext cx="9067800" cy="2723823"/>
          </a:xfrm>
          <a:prstGeom prst="rect">
            <a:avLst/>
          </a:prstGeom>
          <a:solidFill>
            <a:schemeClr val="accent3">
              <a:lumMod val="40000"/>
              <a:lumOff val="60000"/>
            </a:schemeClr>
          </a:solidFill>
        </p:spPr>
        <p:txBody>
          <a:bodyPr wrap="square">
            <a:spAutoFit/>
          </a:bodyPr>
          <a:lstStyle/>
          <a:p>
            <a:pPr algn="just">
              <a:lnSpc>
                <a:spcPct val="150000"/>
              </a:lnSpc>
            </a:pP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Protein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màng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vi-VN" sz="3800" b="1" dirty="0">
                <a:solidFill>
                  <a:srgbClr val="FF0000"/>
                </a:solidFill>
                <a:latin typeface="Arial" panose="020B0604020202020204" pitchFamily="34" charset="0"/>
                <a:ea typeface="Calibri" panose="020F0502020204030204" pitchFamily="34" charset="0"/>
                <a:cs typeface="Arial" panose="020B0604020202020204" pitchFamily="34" charset="0"/>
              </a:rPr>
              <a:t>L</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ipid</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mô</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153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19" name="TextBox 18"/>
          <p:cNvSpPr txBox="1"/>
          <p:nvPr/>
        </p:nvSpPr>
        <p:spPr>
          <a:xfrm>
            <a:off x="685800" y="266700"/>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sp>
        <p:nvSpPr>
          <p:cNvPr id="2" name="Rectangle 1"/>
          <p:cNvSpPr/>
          <p:nvPr/>
        </p:nvSpPr>
        <p:spPr>
          <a:xfrm>
            <a:off x="1143000" y="2171700"/>
            <a:ext cx="16002000" cy="3785652"/>
          </a:xfrm>
          <a:prstGeom prst="rect">
            <a:avLst/>
          </a:prstGeom>
        </p:spPr>
        <p:txBody>
          <a:bodyPr wrap="square">
            <a:spAutoFit/>
          </a:bodyPr>
          <a:lstStyle/>
          <a:p>
            <a:pPr algn="just">
              <a:lnSpc>
                <a:spcPct val="150000"/>
              </a:lnSpc>
            </a:pP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b="1" dirty="0">
                <a:solidFill>
                  <a:srgbClr val="FF0000"/>
                </a:solidFill>
                <a:ea typeface="Calibri" panose="020F0502020204030204" pitchFamily="34" charset="0"/>
                <a:cs typeface="Arial" panose="020B0604020202020204" pitchFamily="34" charset="0"/>
              </a:rPr>
              <a:t>Cung cấp năng lượng: </a:t>
            </a:r>
            <a:r>
              <a:rPr lang="vi-VN" sz="4000" dirty="0">
                <a:ea typeface="Calibri" panose="020F0502020204030204" pitchFamily="34" charset="0"/>
                <a:cs typeface="Arial" panose="020B0604020202020204" pitchFamily="34" charset="0"/>
              </a:rPr>
              <a:t>quá trình phân giải các chất hữu cơ giải phóng năng lượng để cung cấp cho các hoạt động sống của cơ thể như vận động, vận chuyển các chất, sinh trưởng và phát triển, cảm ứng sinh sản. </a:t>
            </a: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7696200" y="6080857"/>
            <a:ext cx="9677400" cy="3600986"/>
          </a:xfrm>
          <a:prstGeom prst="rect">
            <a:avLst/>
          </a:prstGeom>
          <a:solidFill>
            <a:schemeClr val="accent3">
              <a:lumMod val="40000"/>
              <a:lumOff val="60000"/>
            </a:schemeClr>
          </a:solidFill>
        </p:spPr>
        <p:txBody>
          <a:bodyPr wrap="square">
            <a:spAutoFit/>
          </a:bodyPr>
          <a:lstStyle/>
          <a:p>
            <a:pPr algn="just">
              <a:lnSpc>
                <a:spcPct val="150000"/>
              </a:lnSpc>
            </a:pPr>
            <a:r>
              <a:rPr lang="vi-VN" sz="3800" b="1" dirty="0">
                <a:solidFill>
                  <a:srgbClr val="FF0000"/>
                </a:solidFill>
                <a:ea typeface="Calibri" panose="020F0502020204030204" pitchFamily="34" charset="0"/>
                <a:cs typeface="Arial" panose="020B0604020202020204" pitchFamily="34" charset="0"/>
              </a:rPr>
              <a:t>Quá trình phân giải đường glucose trong hô hấp tế bào </a:t>
            </a:r>
            <a:r>
              <a:rPr lang="vi-VN" sz="3800" dirty="0">
                <a:ea typeface="Calibri" panose="020F0502020204030204" pitchFamily="34" charset="0"/>
                <a:cs typeface="Arial" panose="020B0604020202020204" pitchFamily="34" charset="0"/>
              </a:rPr>
              <a:t>tạo ra năng lượng được tích trữ trong ATP và cung cấp cho các hoạt động của cơ thể. </a:t>
            </a:r>
            <a:endParaRPr lang="en-US" sz="3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957352"/>
            <a:ext cx="5562600" cy="3910548"/>
          </a:xfrm>
          <a:prstGeom prst="rect">
            <a:avLst/>
          </a:prstGeom>
        </p:spPr>
      </p:pic>
    </p:spTree>
    <p:extLst>
      <p:ext uri="{BB962C8B-B14F-4D97-AF65-F5344CB8AC3E}">
        <p14:creationId xmlns:p14="http://schemas.microsoft.com/office/powerpoint/2010/main" val="30799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19" name="TextBox 18"/>
          <p:cNvSpPr txBox="1"/>
          <p:nvPr/>
        </p:nvSpPr>
        <p:spPr>
          <a:xfrm>
            <a:off x="685800" y="266700"/>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sp>
        <p:nvSpPr>
          <p:cNvPr id="5" name="Rectangle 4"/>
          <p:cNvSpPr/>
          <p:nvPr/>
        </p:nvSpPr>
        <p:spPr>
          <a:xfrm>
            <a:off x="1905000" y="7505700"/>
            <a:ext cx="6477000" cy="1846659"/>
          </a:xfrm>
          <a:prstGeom prst="rect">
            <a:avLst/>
          </a:prstGeom>
          <a:solidFill>
            <a:schemeClr val="accent3">
              <a:lumMod val="40000"/>
              <a:lumOff val="60000"/>
            </a:schemeClr>
          </a:solidFill>
        </p:spPr>
        <p:txBody>
          <a:bodyPr wrap="square">
            <a:spAutoFit/>
          </a:bodyPr>
          <a:lstStyle/>
          <a:p>
            <a:pPr algn="just">
              <a:lnSpc>
                <a:spcPct val="150000"/>
              </a:lnSpc>
            </a:pPr>
            <a:r>
              <a:rPr lang="vi-VN" sz="3800" b="1" dirty="0">
                <a:solidFill>
                  <a:srgbClr val="FF0000"/>
                </a:solidFill>
                <a:ea typeface="Calibri" panose="020F0502020204030204" pitchFamily="34" charset="0"/>
                <a:cs typeface="Arial" panose="020B0604020202020204" pitchFamily="34" charset="0"/>
              </a:rPr>
              <a:t>Cây khoai tây: </a:t>
            </a:r>
            <a:r>
              <a:rPr lang="vi-VN" sz="3800" dirty="0">
                <a:ea typeface="Calibri" panose="020F0502020204030204" pitchFamily="34" charset="0"/>
                <a:cs typeface="Arial" panose="020B0604020202020204" pitchFamily="34" charset="0"/>
              </a:rPr>
              <a:t>Giúp cơ thể sinh trưởng, phát triển. </a:t>
            </a:r>
            <a:endParaRPr lang="en-US" sz="3800" dirty="0">
              <a:latin typeface="Arial" panose="020B0604020202020204" pitchFamily="34" charset="0"/>
              <a:cs typeface="Arial" panose="020B0604020202020204" pitchFamily="34" charset="0"/>
            </a:endParaRPr>
          </a:p>
        </p:txBody>
      </p:sp>
      <p:sp>
        <p:nvSpPr>
          <p:cNvPr id="7" name="Rectangle 6"/>
          <p:cNvSpPr/>
          <p:nvPr/>
        </p:nvSpPr>
        <p:spPr>
          <a:xfrm>
            <a:off x="10287000" y="7505700"/>
            <a:ext cx="6477000" cy="1738296"/>
          </a:xfrm>
          <a:prstGeom prst="rect">
            <a:avLst/>
          </a:prstGeom>
          <a:solidFill>
            <a:schemeClr val="accent3">
              <a:lumMod val="40000"/>
              <a:lumOff val="60000"/>
            </a:schemeClr>
          </a:solidFill>
        </p:spPr>
        <p:txBody>
          <a:bodyPr wrap="square">
            <a:spAutoFit/>
          </a:bodyPr>
          <a:lstStyle/>
          <a:p>
            <a:pPr algn="just">
              <a:lnSpc>
                <a:spcPct val="150000"/>
              </a:lnSpc>
            </a:pPr>
            <a:r>
              <a:rPr lang="vi-VN" sz="3800" b="1" dirty="0">
                <a:solidFill>
                  <a:srgbClr val="FF0000"/>
                </a:solidFill>
                <a:ea typeface="Calibri" panose="020F0502020204030204" pitchFamily="34" charset="0"/>
                <a:cs typeface="Arial" panose="020B0604020202020204" pitchFamily="34" charset="0"/>
              </a:rPr>
              <a:t>Con gà: </a:t>
            </a:r>
            <a:r>
              <a:rPr lang="vi-VN" sz="3800" dirty="0">
                <a:ea typeface="Calibri" panose="020F0502020204030204" pitchFamily="34" charset="0"/>
                <a:cs typeface="Arial" panose="020B0604020202020204" pitchFamily="34" charset="0"/>
              </a:rPr>
              <a:t>Giúp cơ thể cảm ứng, vận động, sinh sản. </a:t>
            </a:r>
            <a:endParaRPr lang="en-US" sz="3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04900"/>
            <a:ext cx="5791200" cy="5791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2723297"/>
            <a:ext cx="5486400" cy="4762500"/>
          </a:xfrm>
          <a:prstGeom prst="rect">
            <a:avLst/>
          </a:prstGeom>
        </p:spPr>
      </p:pic>
    </p:spTree>
    <p:extLst>
      <p:ext uri="{BB962C8B-B14F-4D97-AF65-F5344CB8AC3E}">
        <p14:creationId xmlns:p14="http://schemas.microsoft.com/office/powerpoint/2010/main" val="127747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19" name="TextBox 18"/>
          <p:cNvSpPr txBox="1"/>
          <p:nvPr/>
        </p:nvSpPr>
        <p:spPr>
          <a:xfrm>
            <a:off x="685800" y="266700"/>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sp>
        <p:nvSpPr>
          <p:cNvPr id="7" name="TextBox 6"/>
          <p:cNvSpPr txBox="1"/>
          <p:nvPr/>
        </p:nvSpPr>
        <p:spPr>
          <a:xfrm>
            <a:off x="9740827" y="2907908"/>
            <a:ext cx="5740546" cy="738664"/>
          </a:xfrm>
          <a:prstGeom prst="rect">
            <a:avLst/>
          </a:prstGeom>
          <a:noFill/>
        </p:spPr>
        <p:txBody>
          <a:bodyPr wrap="none" rtlCol="0">
            <a:spAutoFit/>
          </a:bodyPr>
          <a:lstStyle/>
          <a:p>
            <a:r>
              <a:rPr lang="vi-VN" sz="4200" b="1" dirty="0">
                <a:solidFill>
                  <a:srgbClr val="FF0000"/>
                </a:solidFill>
              </a:rPr>
              <a:t>THẢO LUẬN CẶP ĐÔI</a:t>
            </a:r>
            <a:endParaRPr lang="en-US" sz="4200" b="1"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781300"/>
            <a:ext cx="7162800" cy="7162800"/>
          </a:xfrm>
          <a:prstGeom prst="rect">
            <a:avLst/>
          </a:prstGeom>
        </p:spPr>
      </p:pic>
      <p:sp>
        <p:nvSpPr>
          <p:cNvPr id="4" name="Rectangle 3"/>
          <p:cNvSpPr/>
          <p:nvPr/>
        </p:nvSpPr>
        <p:spPr>
          <a:xfrm>
            <a:off x="7239000" y="3646572"/>
            <a:ext cx="10515600" cy="543225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sẽ</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xảy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lượng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bị</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ngừng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Giải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thích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Nhiệt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độ</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vận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đang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đấu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nhân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đang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nhau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Giải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thích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0159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19" name="TextBox 18"/>
          <p:cNvSpPr txBox="1"/>
          <p:nvPr/>
        </p:nvSpPr>
        <p:spPr>
          <a:xfrm>
            <a:off x="685800" y="266700"/>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pic>
        <p:nvPicPr>
          <p:cNvPr id="13"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4000" y="3017711"/>
            <a:ext cx="4648200" cy="7269289"/>
          </a:xfrm>
          <a:prstGeom prst="rect">
            <a:avLst/>
          </a:prstGeom>
        </p:spPr>
      </p:pic>
      <p:sp>
        <p:nvSpPr>
          <p:cNvPr id="14" name="Rounded Rectangular Callout 13"/>
          <p:cNvSpPr/>
          <p:nvPr/>
        </p:nvSpPr>
        <p:spPr>
          <a:xfrm>
            <a:off x="6705600" y="2781300"/>
            <a:ext cx="10363200" cy="4661429"/>
          </a:xfrm>
          <a:prstGeom prst="wedgeRoundRectCallout">
            <a:avLst>
              <a:gd name="adj1" fmla="val -55381"/>
              <a:gd name="adj2" fmla="val 45800"/>
              <a:gd name="adj3" fmla="val 16667"/>
            </a:avLst>
          </a:prstGeom>
          <a:solidFill>
            <a:schemeClr val="accent3">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200" dirty="0">
                <a:solidFill>
                  <a:schemeClr val="tx1"/>
                </a:solidFill>
              </a:rPr>
              <a:t>Khi quá trình trao đổi chất và chuyển hóa năng lượng trong cơ thể sinh vật bị ngừng lại, </a:t>
            </a:r>
            <a:r>
              <a:rPr lang="vi-VN" sz="4200" b="1" dirty="0">
                <a:solidFill>
                  <a:srgbClr val="FF0000"/>
                </a:solidFill>
              </a:rPr>
              <a:t>cơ thể sinh vật sẽ chết</a:t>
            </a:r>
            <a:r>
              <a:rPr lang="vi-VN" sz="4200" dirty="0">
                <a:solidFill>
                  <a:schemeClr val="tx1"/>
                </a:solidFill>
              </a:rPr>
              <a:t>. </a:t>
            </a:r>
          </a:p>
        </p:txBody>
      </p:sp>
    </p:spTree>
    <p:extLst>
      <p:ext uri="{BB962C8B-B14F-4D97-AF65-F5344CB8AC3E}">
        <p14:creationId xmlns:p14="http://schemas.microsoft.com/office/powerpoint/2010/main" val="27471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19" name="TextBox 18"/>
          <p:cNvSpPr txBox="1"/>
          <p:nvPr/>
        </p:nvSpPr>
        <p:spPr>
          <a:xfrm>
            <a:off x="685800" y="266700"/>
            <a:ext cx="16916400" cy="2031325"/>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vi-VN" sz="4200" b="1" dirty="0"/>
              <a:t>Tìm hiểu vai trò của trao đổi chất và chuyển hóa năng lượng trong cơ thể </a:t>
            </a:r>
            <a:endParaRPr lang="en-US" sz="4200" b="1" dirty="0"/>
          </a:p>
        </p:txBody>
      </p:sp>
      <p:cxnSp>
        <p:nvCxnSpPr>
          <p:cNvPr id="3" name="Straight Connector 2"/>
          <p:cNvCxnSpPr>
            <a:stCxn id="19" idx="2"/>
          </p:cNvCxnSpPr>
          <p:nvPr/>
        </p:nvCxnSpPr>
        <p:spPr>
          <a:xfrm>
            <a:off x="9144000" y="2298025"/>
            <a:ext cx="76200" cy="7265075"/>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1447800" y="2298025"/>
            <a:ext cx="6248400" cy="1738296"/>
          </a:xfrm>
          <a:prstGeom prst="rect">
            <a:avLst/>
          </a:prstGeom>
        </p:spPr>
        <p:txBody>
          <a:bodyPr wrap="square">
            <a:spAutoFit/>
          </a:bodyPr>
          <a:lstStyle/>
          <a:p>
            <a:pPr algn="ctr">
              <a:lnSpc>
                <a:spcPct val="150000"/>
              </a:lnSpc>
            </a:pP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Nhiệt</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cơ</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thể</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vận</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viên</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đang</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thi</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đấu</a:t>
            </a:r>
            <a:endParaRPr lang="en-US" sz="3800" b="1"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0058400" y="2298025"/>
            <a:ext cx="7391400" cy="1846659"/>
          </a:xfrm>
          <a:prstGeom prst="rect">
            <a:avLst/>
          </a:prstGeom>
        </p:spPr>
        <p:txBody>
          <a:bodyPr wrap="square">
            <a:spAutoFit/>
          </a:bodyPr>
          <a:lstStyle/>
          <a:p>
            <a:pPr algn="ctr">
              <a:lnSpc>
                <a:spcPct val="150000"/>
              </a:lnSpc>
            </a:pPr>
            <a:r>
              <a:rPr lang="vi-VN" sz="3800" b="1" dirty="0">
                <a:solidFill>
                  <a:srgbClr val="FF0000"/>
                </a:solidFill>
                <a:ea typeface="Calibri" panose="020F0502020204030204" pitchFamily="34" charset="0"/>
                <a:cs typeface="Arial" panose="020B0604020202020204" pitchFamily="34" charset="0"/>
              </a:rPr>
              <a:t>Nhiệt độ cơ thể nhân viên đang làm việc trong văn phòng</a:t>
            </a:r>
            <a:endParaRPr lang="en-US" sz="38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00050" y="4144684"/>
            <a:ext cx="8343900" cy="3785652"/>
          </a:xfrm>
          <a:prstGeom prst="rect">
            <a:avLst/>
          </a:prstGeom>
        </p:spPr>
        <p:txBody>
          <a:bodyPr wrap="square">
            <a:spAutoFit/>
          </a:bodyPr>
          <a:lstStyle/>
          <a:p>
            <a:pPr algn="just">
              <a:lnSpc>
                <a:spcPct val="150000"/>
              </a:lnSpc>
            </a:pP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Khi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vận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đang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đấu</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khối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bắp</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cường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lượng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kèm</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nhiệt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khiến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nóng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lên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nhiệt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độ</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lên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mồ</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hôi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nhiều</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0" name="Rectangle 9"/>
          <p:cNvSpPr/>
          <p:nvPr/>
        </p:nvSpPr>
        <p:spPr>
          <a:xfrm>
            <a:off x="9715216" y="4144684"/>
            <a:ext cx="6096000" cy="2308324"/>
          </a:xfrm>
          <a:prstGeom prst="rect">
            <a:avLst/>
          </a:prstGeom>
        </p:spPr>
        <p:txBody>
          <a:bodyPr wrap="square">
            <a:spAutoFit/>
          </a:bodyPr>
          <a:lstStyle/>
          <a:p>
            <a:pPr algn="just">
              <a:lnSpc>
                <a:spcPct val="150000"/>
              </a:lnSpc>
            </a:pPr>
            <a:r>
              <a:rPr lang="vi-VN" sz="3200" dirty="0">
                <a:solidFill>
                  <a:srgbClr val="000000"/>
                </a:solidFill>
                <a:ea typeface="Calibri" panose="020F0502020204030204" pitchFamily="34" charset="0"/>
                <a:cs typeface="Arial" panose="020B0604020202020204" pitchFamily="34" charset="0"/>
              </a:rPr>
              <a:t>Cơ thể không vận động nhiều, không có cảm giác nóng lên và nhiệt độ tăng lên nhiều. </a:t>
            </a:r>
            <a:endParaRPr lang="en-US" sz="32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5217" b="6383"/>
          <a:stretch/>
        </p:blipFill>
        <p:spPr>
          <a:xfrm>
            <a:off x="4857750" y="7150608"/>
            <a:ext cx="4000500" cy="313639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4869" r="21191"/>
          <a:stretch/>
        </p:blipFill>
        <p:spPr>
          <a:xfrm>
            <a:off x="14706599" y="4686300"/>
            <a:ext cx="3733401" cy="5838967"/>
          </a:xfrm>
          <a:prstGeom prst="rect">
            <a:avLst/>
          </a:prstGeom>
        </p:spPr>
      </p:pic>
    </p:spTree>
    <p:extLst>
      <p:ext uri="{BB962C8B-B14F-4D97-AF65-F5344CB8AC3E}">
        <p14:creationId xmlns:p14="http://schemas.microsoft.com/office/powerpoint/2010/main" val="10398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grpSp>
        <p:nvGrpSpPr>
          <p:cNvPr id="2" name="Group 2"/>
          <p:cNvGrpSpPr/>
          <p:nvPr/>
        </p:nvGrpSpPr>
        <p:grpSpPr>
          <a:xfrm>
            <a:off x="1066800" y="2456564"/>
            <a:ext cx="15735300" cy="7030336"/>
            <a:chOff x="0" y="0"/>
            <a:chExt cx="2200693" cy="2396087"/>
          </a:xfrm>
        </p:grpSpPr>
        <p:sp>
          <p:nvSpPr>
            <p:cNvPr id="3" name="Freeform 3"/>
            <p:cNvSpPr/>
            <p:nvPr/>
          </p:nvSpPr>
          <p:spPr>
            <a:xfrm>
              <a:off x="0" y="0"/>
              <a:ext cx="2200693" cy="2396087"/>
            </a:xfrm>
            <a:custGeom>
              <a:avLst/>
              <a:gdLst/>
              <a:ahLst/>
              <a:cxnLst/>
              <a:rect l="l" t="t" r="r" b="b"/>
              <a:pathLst>
                <a:path w="2200693" h="2396087">
                  <a:moveTo>
                    <a:pt x="2076233" y="2396087"/>
                  </a:moveTo>
                  <a:lnTo>
                    <a:pt x="124460" y="2396087"/>
                  </a:lnTo>
                  <a:cubicBezTo>
                    <a:pt x="55880" y="2396087"/>
                    <a:pt x="0" y="2340207"/>
                    <a:pt x="0" y="2271627"/>
                  </a:cubicBezTo>
                  <a:lnTo>
                    <a:pt x="0" y="124460"/>
                  </a:lnTo>
                  <a:cubicBezTo>
                    <a:pt x="0" y="55880"/>
                    <a:pt x="55880" y="0"/>
                    <a:pt x="124460" y="0"/>
                  </a:cubicBezTo>
                  <a:lnTo>
                    <a:pt x="2076233" y="0"/>
                  </a:lnTo>
                  <a:cubicBezTo>
                    <a:pt x="2144813" y="0"/>
                    <a:pt x="2200693" y="55880"/>
                    <a:pt x="2200693" y="124460"/>
                  </a:cubicBezTo>
                  <a:lnTo>
                    <a:pt x="2200693" y="2271627"/>
                  </a:lnTo>
                  <a:cubicBezTo>
                    <a:pt x="2200693" y="2340207"/>
                    <a:pt x="2144813" y="2396087"/>
                    <a:pt x="2076233" y="2396087"/>
                  </a:cubicBezTo>
                  <a:close/>
                </a:path>
              </a:pathLst>
            </a:custGeom>
            <a:solidFill>
              <a:srgbClr val="ECCC6E"/>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sp>
        <p:nvSpPr>
          <p:cNvPr id="6" name="TextBox 6"/>
          <p:cNvSpPr txBox="1"/>
          <p:nvPr/>
        </p:nvSpPr>
        <p:spPr>
          <a:xfrm>
            <a:off x="6169782" y="1081955"/>
            <a:ext cx="5257212" cy="1051570"/>
          </a:xfrm>
          <a:prstGeom prst="rect">
            <a:avLst/>
          </a:prstGeom>
        </p:spPr>
        <p:txBody>
          <a:bodyPr wrap="square" lIns="0" tIns="0" rIns="0" bIns="0" rtlCol="0" anchor="t">
            <a:spAutoFit/>
          </a:bodyPr>
          <a:lstStyle/>
          <a:p>
            <a:pPr algn="ctr">
              <a:lnSpc>
                <a:spcPts val="8185"/>
              </a:lnSpc>
            </a:pPr>
            <a:r>
              <a:rPr lang="vi-VN" sz="6400" b="1" dirty="0">
                <a:solidFill>
                  <a:srgbClr val="814256"/>
                </a:solidFill>
              </a:rPr>
              <a:t>KẾT LUẬN</a:t>
            </a:r>
            <a:endParaRPr lang="en-US" sz="6400" b="1" dirty="0">
              <a:solidFill>
                <a:srgbClr val="814256"/>
              </a:solidFill>
            </a:endParaRPr>
          </a:p>
        </p:txBody>
      </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a:off x="-2696123" y="8348007"/>
            <a:ext cx="10315140" cy="10043307"/>
          </a:xfrm>
          <a:prstGeom prst="rect">
            <a:avLst/>
          </a:prstGeom>
        </p:spPr>
      </p:pic>
      <p:sp>
        <p:nvSpPr>
          <p:cNvPr id="23" name="Rectangle 22"/>
          <p:cNvSpPr/>
          <p:nvPr/>
        </p:nvSpPr>
        <p:spPr>
          <a:xfrm>
            <a:off x="1393362" y="3619500"/>
            <a:ext cx="15082175" cy="4369786"/>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vi-VN" sz="3800" dirty="0">
                <a:ea typeface="Calibri" panose="020F0502020204030204" pitchFamily="34" charset="0"/>
                <a:cs typeface="Arial" panose="020B0604020202020204" pitchFamily="34" charset="0"/>
              </a:rPr>
              <a:t>Quá trình trao đổi chất và chuyển hóa năng lượng đóng vai trò quan trọng đối với sinh vật như cung cấp nguyên liệu cấu tạo nên tế bào và cơ thể, cung cấp năng lượng cho các hoạt động sống. Nhờ đó, sinh vật có thể duy trì sự sống, sinh trưởng, phát triển và sinh sản. </a:t>
            </a:r>
            <a:endParaRPr lang="en-US" sz="3800" dirty="0">
              <a:latin typeface="Arial" panose="020B0604020202020204" pitchFamily="34" charset="0"/>
              <a:ea typeface="Calibri" panose="020F0502020204030204" pitchFamily="34" charset="0"/>
              <a:cs typeface="Arial" panose="020B0604020202020204" pitchFamily="34" charset="0"/>
            </a:endParaRPr>
          </a:p>
        </p:txBody>
      </p:sp>
      <p:pic>
        <p:nvPicPr>
          <p:cNvPr id="24"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53099" y="676772"/>
            <a:ext cx="1237023" cy="1409713"/>
          </a:xfrm>
          <a:prstGeom prst="rect">
            <a:avLst/>
          </a:prstGeom>
        </p:spPr>
      </p:pic>
    </p:spTree>
    <p:extLst>
      <p:ext uri="{BB962C8B-B14F-4D97-AF65-F5344CB8AC3E}">
        <p14:creationId xmlns:p14="http://schemas.microsoft.com/office/powerpoint/2010/main" val="303949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2651">
            <a:off x="14341516" y="6329193"/>
            <a:ext cx="12536758" cy="769443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33261">
            <a:off x="-6530973" y="-7094370"/>
            <a:ext cx="12183288" cy="7477493"/>
          </a:xfrm>
          <a:prstGeom prst="rect">
            <a:avLst/>
          </a:prstGeom>
        </p:spPr>
      </p:pic>
      <p:sp>
        <p:nvSpPr>
          <p:cNvPr id="4"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LUYỆN TẬP</a:t>
            </a:r>
            <a:endParaRPr lang="en-US" sz="6400" b="1" dirty="0">
              <a:solidFill>
                <a:srgbClr val="FF0000"/>
              </a:solidFill>
            </a:endParaRPr>
          </a:p>
        </p:txBody>
      </p:sp>
      <p:sp>
        <p:nvSpPr>
          <p:cNvPr id="7" name="Rectangle 6"/>
          <p:cNvSpPr/>
          <p:nvPr/>
        </p:nvSpPr>
        <p:spPr>
          <a:xfrm>
            <a:off x="1340784" y="2019300"/>
            <a:ext cx="15188060" cy="2169825"/>
          </a:xfrm>
          <a:prstGeom prst="rect">
            <a:avLst/>
          </a:prstGeom>
        </p:spPr>
        <p:txBody>
          <a:bodyPr wrap="square">
            <a:spAutoFit/>
          </a:bodyPr>
          <a:lstStyle/>
          <a:p>
            <a:pPr algn="just">
              <a:lnSpc>
                <a:spcPct val="150000"/>
              </a:lnSpc>
              <a:spcBef>
                <a:spcPts val="300"/>
              </a:spcBef>
              <a:spcAft>
                <a:spcPts val="300"/>
              </a:spcAft>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Câu 1.</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Trao đổi chất và chuyển hóa năng lượng có vai trò quan trọng đối với: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ounded Rectangle 7"/>
          <p:cNvSpPr/>
          <p:nvPr/>
        </p:nvSpPr>
        <p:spPr>
          <a:xfrm>
            <a:off x="1340784" y="4686300"/>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lnSpc>
                <a:spcPct val="150000"/>
              </a:lnSpc>
              <a:buAutoNum type="alphaUcPeriod"/>
            </a:pPr>
            <a:r>
              <a:rPr lang="nl-NL" sz="3500" dirty="0">
                <a:solidFill>
                  <a:schemeClr val="tx1"/>
                </a:solidFill>
                <a:latin typeface="Arial" panose="020B0604020202020204" pitchFamily="34" charset="0"/>
                <a:cs typeface="Arial" panose="020B0604020202020204" pitchFamily="34" charset="0"/>
              </a:rPr>
              <a:t>Sự chuyển hóa </a:t>
            </a:r>
            <a:endParaRPr lang="vi-VN" sz="3500" dirty="0">
              <a:solidFill>
                <a:schemeClr val="tx1"/>
              </a:solidFill>
              <a:latin typeface="Arial" panose="020B0604020202020204" pitchFamily="34" charset="0"/>
              <a:cs typeface="Arial" panose="020B0604020202020204" pitchFamily="34" charset="0"/>
            </a:endParaRPr>
          </a:p>
          <a:p>
            <a:pPr algn="ctr">
              <a:lnSpc>
                <a:spcPct val="150000"/>
              </a:lnSpc>
            </a:pPr>
            <a:r>
              <a:rPr lang="nl-NL" sz="3500" dirty="0">
                <a:solidFill>
                  <a:schemeClr val="tx1"/>
                </a:solidFill>
                <a:latin typeface="Arial" panose="020B0604020202020204" pitchFamily="34" charset="0"/>
                <a:cs typeface="Arial" panose="020B0604020202020204" pitchFamily="34" charset="0"/>
              </a:rPr>
              <a:t>của sinh vật.</a:t>
            </a:r>
            <a:endParaRPr lang="en-US" sz="35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153643" y="4686300"/>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3500" dirty="0">
                <a:solidFill>
                  <a:schemeClr val="tx1"/>
                </a:solidFill>
                <a:latin typeface="Arial" panose="020B0604020202020204" pitchFamily="34" charset="0"/>
                <a:cs typeface="Arial" panose="020B0604020202020204" pitchFamily="34" charset="0"/>
              </a:rPr>
              <a:t>B. Sự biến đổi các chất.</a:t>
            </a:r>
            <a:endParaRPr lang="en-US" sz="35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340784" y="7164675"/>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C. Sự trao đổi năng lượng.</a:t>
            </a:r>
            <a:endParaRPr lang="en-US" sz="35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9153643" y="7186484"/>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D. Sự sống của sinh vật.</a:t>
            </a:r>
            <a:endParaRPr lang="en-US" sz="35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9153643" y="7186484"/>
            <a:ext cx="6050616" cy="1981200"/>
          </a:xfrm>
          <a:prstGeom prst="roundRect">
            <a:avLst/>
          </a:prstGeom>
          <a:solidFill>
            <a:schemeClr val="accent2">
              <a:lumMod val="60000"/>
              <a:lumOff val="4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D. Sự sống của sinh vật.</a:t>
            </a:r>
            <a:endParaRPr lang="en-US" sz="35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2651">
            <a:off x="14341516" y="6329193"/>
            <a:ext cx="12536758" cy="769443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33261">
            <a:off x="-6530973" y="-7094370"/>
            <a:ext cx="12183288" cy="7477493"/>
          </a:xfrm>
          <a:prstGeom prst="rect">
            <a:avLst/>
          </a:prstGeom>
        </p:spPr>
      </p:pic>
      <p:sp>
        <p:nvSpPr>
          <p:cNvPr id="4"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LUYỆN TẬP</a:t>
            </a:r>
            <a:endParaRPr lang="en-US" sz="6400" b="1" dirty="0">
              <a:solidFill>
                <a:srgbClr val="FF0000"/>
              </a:solidFill>
            </a:endParaRPr>
          </a:p>
        </p:txBody>
      </p:sp>
      <p:sp>
        <p:nvSpPr>
          <p:cNvPr id="7" name="Rectangle 6"/>
          <p:cNvSpPr/>
          <p:nvPr/>
        </p:nvSpPr>
        <p:spPr>
          <a:xfrm>
            <a:off x="1340784" y="2019300"/>
            <a:ext cx="15188060" cy="2169825"/>
          </a:xfrm>
          <a:prstGeom prst="rect">
            <a:avLst/>
          </a:prstGeom>
        </p:spPr>
        <p:txBody>
          <a:bodyPr wrap="square">
            <a:spAutoFit/>
          </a:bodyPr>
          <a:lstStyle/>
          <a:p>
            <a:pPr algn="just">
              <a:lnSpc>
                <a:spcPct val="150000"/>
              </a:lnSpc>
              <a:spcBef>
                <a:spcPts val="300"/>
              </a:spcBef>
              <a:spcAft>
                <a:spcPts val="300"/>
              </a:spcAft>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Câu </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2</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500" dirty="0">
                <a:solidFill>
                  <a:srgbClr val="000000"/>
                </a:solidFill>
                <a:ea typeface="Calibri" panose="020F0502020204030204" pitchFamily="34" charset="0"/>
                <a:cs typeface="Arial" panose="020B0604020202020204" pitchFamily="34" charset="0"/>
              </a:rPr>
              <a:t>Sinh vật có thể tồn tại, sinh trưởng, phát triển và thích nghi với môi trường sống là nhờ có quá trình:</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ounded Rectangle 7"/>
          <p:cNvSpPr/>
          <p:nvPr/>
        </p:nvSpPr>
        <p:spPr>
          <a:xfrm>
            <a:off x="1340784" y="4686300"/>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lnSpc>
                <a:spcPct val="150000"/>
              </a:lnSpc>
              <a:buAutoNum type="alphaUcPeriod"/>
            </a:pPr>
            <a:r>
              <a:rPr lang="nl-NL" sz="3500" dirty="0">
                <a:solidFill>
                  <a:schemeClr val="tx1"/>
                </a:solidFill>
                <a:latin typeface="Arial" panose="020B0604020202020204" pitchFamily="34" charset="0"/>
                <a:cs typeface="Arial" panose="020B0604020202020204" pitchFamily="34" charset="0"/>
              </a:rPr>
              <a:t>Quá trình trao đổi chất </a:t>
            </a:r>
            <a:endParaRPr lang="vi-VN" sz="3500" dirty="0">
              <a:solidFill>
                <a:schemeClr val="tx1"/>
              </a:solidFill>
              <a:latin typeface="Arial" panose="020B0604020202020204" pitchFamily="34" charset="0"/>
              <a:cs typeface="Arial" panose="020B0604020202020204" pitchFamily="34" charset="0"/>
            </a:endParaRPr>
          </a:p>
          <a:p>
            <a:pPr algn="ctr">
              <a:lnSpc>
                <a:spcPct val="150000"/>
              </a:lnSpc>
            </a:pPr>
            <a:r>
              <a:rPr lang="nl-NL" sz="3500" dirty="0">
                <a:solidFill>
                  <a:schemeClr val="tx1"/>
                </a:solidFill>
                <a:latin typeface="Arial" panose="020B0604020202020204" pitchFamily="34" charset="0"/>
                <a:cs typeface="Arial" panose="020B0604020202020204" pitchFamily="34" charset="0"/>
              </a:rPr>
              <a:t>và sinh sản. </a:t>
            </a:r>
            <a:endParaRPr lang="en-US" sz="35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153643" y="4686300"/>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B. Quá trình chuyển hóa năng lượng.</a:t>
            </a:r>
            <a:endParaRPr lang="en-US" sz="35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1340784" y="7153146"/>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C. Quá trình trao đổi chất và chuyển hóa năng lượng.</a:t>
            </a:r>
            <a:endParaRPr lang="en-US" sz="35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9153643" y="7186484"/>
            <a:ext cx="6050616" cy="1981200"/>
          </a:xfrm>
          <a:prstGeom prst="roundRect">
            <a:avLst/>
          </a:prstGeom>
          <a:solidFill>
            <a:schemeClr val="accent2">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D. Quá trình trao đổi chất và cảm ứng.</a:t>
            </a:r>
            <a:endParaRPr lang="en-US" sz="35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1340784" y="7153146"/>
            <a:ext cx="6050616" cy="1981200"/>
          </a:xfrm>
          <a:prstGeom prst="roundRect">
            <a:avLst/>
          </a:prstGeom>
          <a:solidFill>
            <a:schemeClr val="accent2">
              <a:lumMod val="60000"/>
              <a:lumOff val="4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dirty="0">
                <a:solidFill>
                  <a:schemeClr val="tx1"/>
                </a:solidFill>
                <a:cs typeface="Arial" panose="020B0604020202020204" pitchFamily="34" charset="0"/>
              </a:rPr>
              <a:t>C. Quá trình trao đổi chất và chuyển hóa năng lượng.</a:t>
            </a:r>
            <a:endParaRPr lang="en-US" sz="3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3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2651">
            <a:off x="14341516" y="6329193"/>
            <a:ext cx="12536758" cy="769443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33261">
            <a:off x="-6530973" y="-7094370"/>
            <a:ext cx="12183288" cy="7477493"/>
          </a:xfrm>
          <a:prstGeom prst="rect">
            <a:avLst/>
          </a:prstGeom>
        </p:spPr>
      </p:pic>
      <p:sp>
        <p:nvSpPr>
          <p:cNvPr id="4"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LUYỆN TẬP</a:t>
            </a:r>
            <a:endParaRPr lang="en-US" sz="6400" b="1" dirty="0">
              <a:solidFill>
                <a:srgbClr val="FF0000"/>
              </a:solidFill>
            </a:endParaRPr>
          </a:p>
        </p:txBody>
      </p:sp>
      <p:sp>
        <p:nvSpPr>
          <p:cNvPr id="7" name="Rectangle 6"/>
          <p:cNvSpPr/>
          <p:nvPr/>
        </p:nvSpPr>
        <p:spPr>
          <a:xfrm>
            <a:off x="1340784" y="2019300"/>
            <a:ext cx="16032816" cy="5439951"/>
          </a:xfrm>
          <a:prstGeom prst="rect">
            <a:avLst/>
          </a:prstGeom>
        </p:spPr>
        <p:txBody>
          <a:bodyPr wrap="square">
            <a:spAutoFit/>
          </a:bodyPr>
          <a:lstStyle/>
          <a:p>
            <a:pPr algn="just">
              <a:lnSpc>
                <a:spcPct val="150000"/>
              </a:lnSpc>
              <a:spcBef>
                <a:spcPts val="300"/>
              </a:spcBef>
              <a:spcAft>
                <a:spcPts val="300"/>
              </a:spcAft>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Câu </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4500" dirty="0">
                <a:solidFill>
                  <a:srgbClr val="000000"/>
                </a:solidFill>
                <a:ea typeface="Calibri" panose="020F0502020204030204" pitchFamily="34" charset="0"/>
                <a:cs typeface="Arial" panose="020B0604020202020204" pitchFamily="34" charset="0"/>
              </a:rPr>
              <a:t>a. Hãy dự đoán các tình huống có thể xảy ra khi khi con người không được cung cấp đủ nước uống, không khí và thức ăn.</a:t>
            </a:r>
          </a:p>
          <a:p>
            <a:pPr algn="just">
              <a:lnSpc>
                <a:spcPct val="150000"/>
              </a:lnSpc>
              <a:spcBef>
                <a:spcPts val="300"/>
              </a:spcBef>
              <a:spcAft>
                <a:spcPts val="300"/>
              </a:spcAft>
            </a:pPr>
            <a:r>
              <a:rPr lang="vi-VN" sz="4500" dirty="0">
                <a:solidFill>
                  <a:srgbClr val="000000"/>
                </a:solidFill>
                <a:ea typeface="Calibri" panose="020F0502020204030204" pitchFamily="34" charset="0"/>
                <a:cs typeface="Arial" panose="020B0604020202020204" pitchFamily="34" charset="0"/>
              </a:rPr>
              <a:t>b. Giải thích thích hiện tượng lá cây héo khi bị tách ra khỏi thân cây.</a:t>
            </a:r>
          </a:p>
        </p:txBody>
      </p:sp>
      <p:pic>
        <p:nvPicPr>
          <p:cNvPr id="1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82400" y="7387209"/>
            <a:ext cx="6553200" cy="2899791"/>
          </a:xfrm>
          <a:prstGeom prst="rect">
            <a:avLst/>
          </a:prstGeom>
        </p:spPr>
      </p:pic>
    </p:spTree>
    <p:extLst>
      <p:ext uri="{BB962C8B-B14F-4D97-AF65-F5344CB8AC3E}">
        <p14:creationId xmlns:p14="http://schemas.microsoft.com/office/powerpoint/2010/main" val="95611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5593">
            <a:off x="14291721" y="-2154739"/>
            <a:ext cx="6956590" cy="69305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663424">
            <a:off x="-1674470" y="-2367312"/>
            <a:ext cx="5688914" cy="6782610"/>
          </a:xfrm>
          <a:prstGeom prst="rect">
            <a:avLst/>
          </a:prstGeom>
        </p:spPr>
      </p:pic>
      <p:sp>
        <p:nvSpPr>
          <p:cNvPr id="9" name="TextBox 9"/>
          <p:cNvSpPr txBox="1"/>
          <p:nvPr/>
        </p:nvSpPr>
        <p:spPr>
          <a:xfrm>
            <a:off x="7239000" y="818069"/>
            <a:ext cx="4901085" cy="984885"/>
          </a:xfrm>
          <a:prstGeom prst="rect">
            <a:avLst/>
          </a:prstGeom>
        </p:spPr>
        <p:txBody>
          <a:bodyPr wrap="square" lIns="0" tIns="0" rIns="0" bIns="0" rtlCol="0" anchor="t">
            <a:spAutoFit/>
          </a:bodyPr>
          <a:lstStyle/>
          <a:p>
            <a:pPr algn="ctr"/>
            <a:r>
              <a:rPr lang="vi-VN" sz="6400" b="1" dirty="0">
                <a:solidFill>
                  <a:srgbClr val="814256"/>
                </a:solidFill>
                <a:latin typeface="Arial" panose="020B0604020202020204" pitchFamily="34" charset="0"/>
                <a:cs typeface="Arial" panose="020B0604020202020204" pitchFamily="34" charset="0"/>
              </a:rPr>
              <a:t>KHỞI ĐỘNG</a:t>
            </a:r>
            <a:endParaRPr lang="en-US" sz="6400" b="1" dirty="0">
              <a:solidFill>
                <a:srgbClr val="814256"/>
              </a:solidFill>
              <a:latin typeface="Arial" panose="020B0604020202020204" pitchFamily="34" charset="0"/>
              <a:cs typeface="Arial" panose="020B0604020202020204" pitchFamily="34" charset="0"/>
            </a:endParaRPr>
          </a:p>
        </p:txBody>
      </p:sp>
      <p:pic>
        <p:nvPicPr>
          <p:cNvPr id="11"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88841" y="818069"/>
            <a:ext cx="836816" cy="1070346"/>
          </a:xfrm>
          <a:prstGeom prst="rect">
            <a:avLst/>
          </a:prstGeom>
        </p:spPr>
      </p:pic>
      <p:sp>
        <p:nvSpPr>
          <p:cNvPr id="4" name="Rectangle 3"/>
          <p:cNvSpPr/>
          <p:nvPr/>
        </p:nvSpPr>
        <p:spPr>
          <a:xfrm>
            <a:off x="1752600" y="2171700"/>
            <a:ext cx="14859000" cy="7441845"/>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Khi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vận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khối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bắp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cường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kèm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nhiệt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khiến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cảm</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nóng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lên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nhiệt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độ</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sẽ</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mức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thường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mồ</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hôi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nhiều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cầu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cũng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cao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hô</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hấp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vừa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nhịp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hô</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hấp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thở</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nhanh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vừa</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dung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hô</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hấp</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thở</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sâu</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hơn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97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2651">
            <a:off x="14341516" y="6329193"/>
            <a:ext cx="12536758" cy="769443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33261">
            <a:off x="-6530973" y="-7094370"/>
            <a:ext cx="12183288" cy="7477493"/>
          </a:xfrm>
          <a:prstGeom prst="rect">
            <a:avLst/>
          </a:prstGeom>
        </p:spPr>
      </p:pic>
      <p:sp>
        <p:nvSpPr>
          <p:cNvPr id="4"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LUYỆN TẬP</a:t>
            </a:r>
            <a:endParaRPr lang="en-US" sz="6400" b="1" dirty="0">
              <a:solidFill>
                <a:srgbClr val="FF0000"/>
              </a:solidFill>
            </a:endParaRPr>
          </a:p>
        </p:txBody>
      </p:sp>
      <p:sp>
        <p:nvSpPr>
          <p:cNvPr id="7" name="Rectangle 6"/>
          <p:cNvSpPr/>
          <p:nvPr/>
        </p:nvSpPr>
        <p:spPr>
          <a:xfrm>
            <a:off x="1340784" y="2019300"/>
            <a:ext cx="16032816" cy="6748001"/>
          </a:xfrm>
          <a:prstGeom prst="rect">
            <a:avLst/>
          </a:prstGeom>
        </p:spPr>
        <p:txBody>
          <a:bodyPr wrap="square">
            <a:spAutoFit/>
          </a:bodyPr>
          <a:lstStyle/>
          <a:p>
            <a:pPr algn="just">
              <a:lnSpc>
                <a:spcPct val="150000"/>
              </a:lnSpc>
              <a:spcBef>
                <a:spcPts val="300"/>
              </a:spcBef>
              <a:spcAft>
                <a:spcPts val="300"/>
              </a:spcAft>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Câu </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4000" dirty="0">
                <a:solidFill>
                  <a:srgbClr val="000000"/>
                </a:solidFill>
                <a:ea typeface="Calibri" panose="020F0502020204030204" pitchFamily="34" charset="0"/>
                <a:cs typeface="Arial" panose="020B0604020202020204" pitchFamily="34" charset="0"/>
              </a:rPr>
              <a:t>a. Các tình huống có thể xảy ra nếu con người :</a:t>
            </a:r>
          </a:p>
          <a:p>
            <a:pPr algn="just">
              <a:lnSpc>
                <a:spcPct val="150000"/>
              </a:lnSpc>
              <a:spcBef>
                <a:spcPts val="300"/>
              </a:spcBef>
              <a:spcAft>
                <a:spcPts val="300"/>
              </a:spcAft>
            </a:pPr>
            <a:r>
              <a:rPr lang="vi-VN" sz="3800" b="1" dirty="0">
                <a:solidFill>
                  <a:srgbClr val="000000"/>
                </a:solidFill>
                <a:ea typeface="Calibri" panose="020F0502020204030204" pitchFamily="34" charset="0"/>
                <a:cs typeface="Arial" panose="020B0604020202020204" pitchFamily="34" charset="0"/>
              </a:rPr>
              <a:t>- Không cung cấp đủ không khí: </a:t>
            </a:r>
            <a:r>
              <a:rPr lang="vi-VN" sz="3800" dirty="0">
                <a:solidFill>
                  <a:srgbClr val="000000"/>
                </a:solidFill>
                <a:ea typeface="Calibri" panose="020F0502020204030204" pitchFamily="34" charset="0"/>
                <a:cs typeface="Arial" panose="020B0604020202020204" pitchFamily="34" charset="0"/>
              </a:rPr>
              <a:t>thiếu oxygen có thể dẫn tới tử vong.</a:t>
            </a:r>
          </a:p>
          <a:p>
            <a:pPr algn="just">
              <a:lnSpc>
                <a:spcPct val="150000"/>
              </a:lnSpc>
              <a:spcBef>
                <a:spcPts val="300"/>
              </a:spcBef>
              <a:spcAft>
                <a:spcPts val="300"/>
              </a:spcAft>
            </a:pPr>
            <a:r>
              <a:rPr lang="vi-VN" sz="3800" b="1" dirty="0">
                <a:solidFill>
                  <a:srgbClr val="000000"/>
                </a:solidFill>
                <a:ea typeface="Calibri" panose="020F0502020204030204" pitchFamily="34" charset="0"/>
                <a:cs typeface="Arial" panose="020B0604020202020204" pitchFamily="34" charset="0"/>
              </a:rPr>
              <a:t>- Không cung cấp đủ nước: </a:t>
            </a:r>
            <a:r>
              <a:rPr lang="vi-VN" sz="3800" dirty="0">
                <a:solidFill>
                  <a:srgbClr val="000000"/>
                </a:solidFill>
                <a:ea typeface="Calibri" panose="020F0502020204030204" pitchFamily="34" charset="0"/>
                <a:cs typeface="Arial" panose="020B0604020202020204" pitchFamily="34" charset="0"/>
              </a:rPr>
              <a:t>quá trình trao đổi chất bị ảnh hưởng, nếu kéo dài có thể dẫn đến tử vong.</a:t>
            </a:r>
          </a:p>
          <a:p>
            <a:pPr algn="just">
              <a:lnSpc>
                <a:spcPct val="150000"/>
              </a:lnSpc>
              <a:spcBef>
                <a:spcPts val="300"/>
              </a:spcBef>
              <a:spcAft>
                <a:spcPts val="300"/>
              </a:spcAft>
            </a:pPr>
            <a:r>
              <a:rPr lang="vi-VN" sz="3800" b="1" dirty="0">
                <a:solidFill>
                  <a:srgbClr val="000000"/>
                </a:solidFill>
                <a:ea typeface="Calibri" panose="020F0502020204030204" pitchFamily="34" charset="0"/>
                <a:cs typeface="Arial" panose="020B0604020202020204" pitchFamily="34" charset="0"/>
              </a:rPr>
              <a:t>- Không đủ thức ăn: </a:t>
            </a:r>
            <a:r>
              <a:rPr lang="vi-VN" sz="3800" dirty="0">
                <a:solidFill>
                  <a:srgbClr val="000000"/>
                </a:solidFill>
                <a:ea typeface="Calibri" panose="020F0502020204030204" pitchFamily="34" charset="0"/>
                <a:cs typeface="Arial" panose="020B0604020202020204" pitchFamily="34" charset="0"/>
              </a:rPr>
              <a:t>không có nguyên liệu kiến tạo cơ thể và năng lượng cho cơ thể hoạt động, nếu kéo dài có thể dẫn đến tử vong. </a:t>
            </a:r>
          </a:p>
        </p:txBody>
      </p:sp>
    </p:spTree>
    <p:extLst>
      <p:ext uri="{BB962C8B-B14F-4D97-AF65-F5344CB8AC3E}">
        <p14:creationId xmlns:p14="http://schemas.microsoft.com/office/powerpoint/2010/main" val="204595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82651">
            <a:off x="14341516" y="6329193"/>
            <a:ext cx="12536758" cy="7694435"/>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833261">
            <a:off x="-6530973" y="-7094370"/>
            <a:ext cx="12183288" cy="7477493"/>
          </a:xfrm>
          <a:prstGeom prst="rect">
            <a:avLst/>
          </a:prstGeom>
        </p:spPr>
      </p:pic>
      <p:sp>
        <p:nvSpPr>
          <p:cNvPr id="4"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LUYỆN TẬP</a:t>
            </a:r>
            <a:endParaRPr lang="en-US" sz="6400" b="1" dirty="0">
              <a:solidFill>
                <a:srgbClr val="FF0000"/>
              </a:solidFill>
            </a:endParaRPr>
          </a:p>
        </p:txBody>
      </p:sp>
      <p:sp>
        <p:nvSpPr>
          <p:cNvPr id="7" name="Rectangle 6"/>
          <p:cNvSpPr/>
          <p:nvPr/>
        </p:nvSpPr>
        <p:spPr>
          <a:xfrm>
            <a:off x="1340784" y="2019300"/>
            <a:ext cx="10851216" cy="4901342"/>
          </a:xfrm>
          <a:prstGeom prst="rect">
            <a:avLst/>
          </a:prstGeom>
        </p:spPr>
        <p:txBody>
          <a:bodyPr wrap="square">
            <a:spAutoFit/>
          </a:bodyPr>
          <a:lstStyle/>
          <a:p>
            <a:pPr algn="just">
              <a:lnSpc>
                <a:spcPct val="150000"/>
              </a:lnSpc>
              <a:spcBef>
                <a:spcPts val="300"/>
              </a:spcBef>
              <a:spcAft>
                <a:spcPts val="300"/>
              </a:spcAft>
            </a:pP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Câu </a:t>
            </a:r>
            <a:r>
              <a:rPr lang="vi-VN" sz="4500" b="1"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nl-NL" sz="4500" b="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nl-NL"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4000" dirty="0">
                <a:solidFill>
                  <a:srgbClr val="000000"/>
                </a:solidFill>
                <a:ea typeface="Calibri" panose="020F0502020204030204" pitchFamily="34" charset="0"/>
                <a:cs typeface="Arial" panose="020B0604020202020204" pitchFamily="34" charset="0"/>
              </a:rPr>
              <a:t>b. Lá cây khi bị tách ra khỏi thân cây là do nước vẫn tiếp tục thoát hơi qua lá nhưng lá không còn được bổ sung nguồn nước từ rễ nên có hiện tượng lá cây bị héo.</a:t>
            </a:r>
            <a:endParaRPr lang="vi-VN" sz="3800" dirty="0">
              <a:solidFill>
                <a:srgbClr val="000000"/>
              </a:solidFill>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134850" y="3071812"/>
            <a:ext cx="6153150" cy="5777760"/>
          </a:xfrm>
          <a:prstGeom prst="rect">
            <a:avLst/>
          </a:prstGeom>
        </p:spPr>
      </p:pic>
    </p:spTree>
    <p:extLst>
      <p:ext uri="{BB962C8B-B14F-4D97-AF65-F5344CB8AC3E}">
        <p14:creationId xmlns:p14="http://schemas.microsoft.com/office/powerpoint/2010/main" val="191911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a:off x="-2696123" y="8348007"/>
            <a:ext cx="10315140" cy="10043307"/>
          </a:xfrm>
          <a:prstGeom prst="rect">
            <a:avLst/>
          </a:prstGeom>
        </p:spPr>
      </p:pic>
      <p:sp>
        <p:nvSpPr>
          <p:cNvPr id="21"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VẬN DỤNG</a:t>
            </a:r>
            <a:endParaRPr lang="en-US" sz="6400" b="1" dirty="0">
              <a:solidFill>
                <a:srgbClr val="FF0000"/>
              </a:solidFill>
            </a:endParaRPr>
          </a:p>
        </p:txBody>
      </p:sp>
      <p:pic>
        <p:nvPicPr>
          <p:cNvPr id="22"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49281" y="7609872"/>
            <a:ext cx="2510728" cy="2924175"/>
          </a:xfrm>
          <a:prstGeom prst="rect">
            <a:avLst/>
          </a:prstGeom>
        </p:spPr>
      </p:pic>
      <p:sp>
        <p:nvSpPr>
          <p:cNvPr id="23" name="Rectangle 22"/>
          <p:cNvSpPr/>
          <p:nvPr/>
        </p:nvSpPr>
        <p:spPr>
          <a:xfrm>
            <a:off x="1905000" y="1638300"/>
            <a:ext cx="14842818" cy="6595460"/>
          </a:xfrm>
          <a:prstGeom prst="rect">
            <a:avLst/>
          </a:prstGeom>
        </p:spPr>
        <p:txBody>
          <a:bodyPr wrap="square">
            <a:spAutoFit/>
          </a:bodyPr>
          <a:lstStyle/>
          <a:p>
            <a:pPr algn="just">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Câu 1.</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a. Cho các yếu tố: thức ăn, oxygen, carbon dioxide, nhiệt năng, chất thải, chất hữu cơ, ATP. Xác định những yếu tố mà cơ thể người lấy vào, thải ra và tích lũy trong cơ thể.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Cho các yếu tố: chất khoáng, năng lượng, oxygen, carbon dioxide, chất hữu cơ, nước. Xác định các yếu tố lấy vào, thải ra và tích lũy trong cơ thể thực vật.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331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a:off x="-2696123" y="8348007"/>
            <a:ext cx="10315140" cy="10043307"/>
          </a:xfrm>
          <a:prstGeom prst="rect">
            <a:avLst/>
          </a:prstGeom>
        </p:spPr>
      </p:pic>
      <p:sp>
        <p:nvSpPr>
          <p:cNvPr id="21"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VẬN DỤNG</a:t>
            </a:r>
            <a:endParaRPr lang="en-US" sz="6400" b="1" dirty="0">
              <a:solidFill>
                <a:srgbClr val="FF0000"/>
              </a:solidFill>
            </a:endParaRPr>
          </a:p>
        </p:txBody>
      </p:sp>
      <p:sp>
        <p:nvSpPr>
          <p:cNvPr id="23" name="Rectangle 22"/>
          <p:cNvSpPr/>
          <p:nvPr/>
        </p:nvSpPr>
        <p:spPr>
          <a:xfrm>
            <a:off x="1905000" y="1638300"/>
            <a:ext cx="14842818" cy="2015936"/>
          </a:xfrm>
          <a:prstGeom prst="rect">
            <a:avLst/>
          </a:prstGeom>
        </p:spPr>
        <p:txBody>
          <a:bodyPr wrap="square">
            <a:spAutoFit/>
          </a:bodyPr>
          <a:lstStyle/>
          <a:p>
            <a:pPr algn="just">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Câu 1.</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4000" b="1" dirty="0">
                <a:solidFill>
                  <a:srgbClr val="000000"/>
                </a:solidFill>
                <a:ea typeface="Calibri" panose="020F0502020204030204" pitchFamily="34" charset="0"/>
                <a:cs typeface="Arial" panose="020B0604020202020204" pitchFamily="34" charset="0"/>
              </a:rPr>
              <a:t>a. Đối với cơ thể người:</a:t>
            </a:r>
          </a:p>
        </p:txBody>
      </p:sp>
      <p:grpSp>
        <p:nvGrpSpPr>
          <p:cNvPr id="8" name="Group 3"/>
          <p:cNvGrpSpPr/>
          <p:nvPr/>
        </p:nvGrpSpPr>
        <p:grpSpPr>
          <a:xfrm>
            <a:off x="2218424" y="4234150"/>
            <a:ext cx="5334000" cy="2229830"/>
            <a:chOff x="0" y="0"/>
            <a:chExt cx="2122549" cy="1036073"/>
          </a:xfrm>
        </p:grpSpPr>
        <p:sp>
          <p:nvSpPr>
            <p:cNvPr id="9" name="Freeform 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sp>
        <p:nvSpPr>
          <p:cNvPr id="2" name="Rectangle 1"/>
          <p:cNvSpPr/>
          <p:nvPr/>
        </p:nvSpPr>
        <p:spPr>
          <a:xfrm>
            <a:off x="2849609" y="4556113"/>
            <a:ext cx="4071629" cy="1708160"/>
          </a:xfrm>
          <a:prstGeom prst="rect">
            <a:avLst/>
          </a:prstGeom>
        </p:spPr>
        <p:txBody>
          <a:bodyPr wrap="square">
            <a:spAutoFit/>
          </a:bodyPr>
          <a:lstStyle/>
          <a:p>
            <a:pPr algn="ctr">
              <a:lnSpc>
                <a:spcPct val="150000"/>
              </a:lnSpc>
            </a:pPr>
            <a:r>
              <a:rPr lang="vi-VN" sz="3500" b="1" dirty="0">
                <a:solidFill>
                  <a:srgbClr val="FF0000"/>
                </a:solidFill>
                <a:ea typeface="Calibri" panose="020F0502020204030204" pitchFamily="34" charset="0"/>
                <a:cs typeface="Arial" panose="020B0604020202020204" pitchFamily="34" charset="0"/>
              </a:rPr>
              <a:t>Yếu tố lấy vào: </a:t>
            </a:r>
            <a:r>
              <a:rPr lang="vi-VN" sz="3500" dirty="0">
                <a:ea typeface="Calibri" panose="020F0502020204030204" pitchFamily="34" charset="0"/>
                <a:cs typeface="Arial" panose="020B0604020202020204" pitchFamily="34" charset="0"/>
              </a:rPr>
              <a:t>thức ăn, oxygen. </a:t>
            </a:r>
          </a:p>
        </p:txBody>
      </p:sp>
      <p:grpSp>
        <p:nvGrpSpPr>
          <p:cNvPr id="11" name="Group 3"/>
          <p:cNvGrpSpPr/>
          <p:nvPr/>
        </p:nvGrpSpPr>
        <p:grpSpPr>
          <a:xfrm>
            <a:off x="9316115" y="4260105"/>
            <a:ext cx="8028605" cy="2229830"/>
            <a:chOff x="0" y="0"/>
            <a:chExt cx="2122549" cy="1036073"/>
          </a:xfrm>
        </p:grpSpPr>
        <p:sp>
          <p:nvSpPr>
            <p:cNvPr id="12" name="Freeform 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sp>
        <p:nvSpPr>
          <p:cNvPr id="13" name="Rectangle 12"/>
          <p:cNvSpPr/>
          <p:nvPr/>
        </p:nvSpPr>
        <p:spPr>
          <a:xfrm>
            <a:off x="9821715" y="4541355"/>
            <a:ext cx="7017403" cy="1708160"/>
          </a:xfrm>
          <a:prstGeom prst="rect">
            <a:avLst/>
          </a:prstGeom>
        </p:spPr>
        <p:txBody>
          <a:bodyPr wrap="square">
            <a:spAutoFit/>
          </a:bodyPr>
          <a:lstStyle/>
          <a:p>
            <a:pPr algn="ctr">
              <a:lnSpc>
                <a:spcPct val="150000"/>
              </a:lnSpc>
            </a:pPr>
            <a:r>
              <a:rPr lang="nl-NL" sz="3500" b="1" dirty="0">
                <a:solidFill>
                  <a:srgbClr val="FF0000"/>
                </a:solidFill>
                <a:latin typeface="Arial" panose="020B0604020202020204" pitchFamily="34" charset="0"/>
                <a:ea typeface="Calibri" panose="020F0502020204030204" pitchFamily="34" charset="0"/>
                <a:cs typeface="Arial" panose="020B0604020202020204" pitchFamily="34" charset="0"/>
              </a:rPr>
              <a:t>Yếu tố thải ra/giải phóng: </a:t>
            </a:r>
            <a:r>
              <a:rPr lang="nl-NL" sz="3500" dirty="0">
                <a:latin typeface="Arial" panose="020B0604020202020204" pitchFamily="34" charset="0"/>
                <a:ea typeface="Calibri" panose="020F0502020204030204" pitchFamily="34" charset="0"/>
                <a:cs typeface="Arial" panose="020B0604020202020204" pitchFamily="34" charset="0"/>
              </a:rPr>
              <a:t>carbon dioxide, nhiệt năng, chất thải. </a:t>
            </a:r>
            <a:endParaRPr lang="en-US" sz="3500" dirty="0">
              <a:latin typeface="Arial" panose="020B0604020202020204" pitchFamily="34" charset="0"/>
              <a:cs typeface="Arial" panose="020B0604020202020204" pitchFamily="34" charset="0"/>
            </a:endParaRPr>
          </a:p>
        </p:txBody>
      </p:sp>
      <p:grpSp>
        <p:nvGrpSpPr>
          <p:cNvPr id="14" name="Group 3"/>
          <p:cNvGrpSpPr/>
          <p:nvPr/>
        </p:nvGrpSpPr>
        <p:grpSpPr>
          <a:xfrm>
            <a:off x="7091719" y="7093989"/>
            <a:ext cx="5334000" cy="2229830"/>
            <a:chOff x="0" y="0"/>
            <a:chExt cx="2122549" cy="1036073"/>
          </a:xfrm>
        </p:grpSpPr>
        <p:sp>
          <p:nvSpPr>
            <p:cNvPr id="15" name="Freeform 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sp>
        <p:nvSpPr>
          <p:cNvPr id="16" name="Rectangle 15"/>
          <p:cNvSpPr/>
          <p:nvPr/>
        </p:nvSpPr>
        <p:spPr>
          <a:xfrm>
            <a:off x="7722904" y="7415952"/>
            <a:ext cx="4071629" cy="1708160"/>
          </a:xfrm>
          <a:prstGeom prst="rect">
            <a:avLst/>
          </a:prstGeom>
        </p:spPr>
        <p:txBody>
          <a:bodyPr wrap="square">
            <a:spAutoFit/>
          </a:bodyPr>
          <a:lstStyle/>
          <a:p>
            <a:pPr algn="ctr">
              <a:lnSpc>
                <a:spcPct val="150000"/>
              </a:lnSpc>
            </a:pPr>
            <a:r>
              <a:rPr lang="vi-VN" sz="3500" b="1" dirty="0">
                <a:solidFill>
                  <a:srgbClr val="FF0000"/>
                </a:solidFill>
                <a:ea typeface="Calibri" panose="020F0502020204030204" pitchFamily="34" charset="0"/>
                <a:cs typeface="Arial" panose="020B0604020202020204" pitchFamily="34" charset="0"/>
              </a:rPr>
              <a:t>Yếu tố tích lũy: </a:t>
            </a:r>
            <a:r>
              <a:rPr lang="vi-VN" sz="3500" dirty="0">
                <a:ea typeface="Calibri" panose="020F0502020204030204" pitchFamily="34" charset="0"/>
                <a:cs typeface="Arial" panose="020B0604020202020204" pitchFamily="34" charset="0"/>
              </a:rPr>
              <a:t>chất hữu cơ, ATP.</a:t>
            </a:r>
            <a:endParaRPr lang="en-US" sz="35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80449" flipH="1">
            <a:off x="1255885" y="4057344"/>
            <a:ext cx="1435481" cy="40552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80449" flipH="1">
            <a:off x="8347716" y="4081260"/>
            <a:ext cx="1435481" cy="40552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80449" flipH="1">
            <a:off x="6079464" y="6905432"/>
            <a:ext cx="1435481" cy="405523"/>
          </a:xfrm>
          <a:prstGeom prst="rect">
            <a:avLst/>
          </a:prstGeom>
        </p:spPr>
      </p:pic>
    </p:spTree>
    <p:extLst>
      <p:ext uri="{BB962C8B-B14F-4D97-AF65-F5344CB8AC3E}">
        <p14:creationId xmlns:p14="http://schemas.microsoft.com/office/powerpoint/2010/main" val="330030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 calcmode="lin" valueType="num">
                                      <p:cBhvr additive="base">
                                        <p:cTn id="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a:off x="-2696123" y="8348007"/>
            <a:ext cx="10315140" cy="10043307"/>
          </a:xfrm>
          <a:prstGeom prst="rect">
            <a:avLst/>
          </a:prstGeom>
        </p:spPr>
      </p:pic>
      <p:sp>
        <p:nvSpPr>
          <p:cNvPr id="21"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VẬN DỤNG</a:t>
            </a:r>
            <a:endParaRPr lang="en-US" sz="6400" b="1" dirty="0">
              <a:solidFill>
                <a:srgbClr val="FF0000"/>
              </a:solidFill>
            </a:endParaRPr>
          </a:p>
        </p:txBody>
      </p:sp>
      <p:sp>
        <p:nvSpPr>
          <p:cNvPr id="23" name="Rectangle 22"/>
          <p:cNvSpPr/>
          <p:nvPr/>
        </p:nvSpPr>
        <p:spPr>
          <a:xfrm>
            <a:off x="1905000" y="1638300"/>
            <a:ext cx="14842818" cy="2015936"/>
          </a:xfrm>
          <a:prstGeom prst="rect">
            <a:avLst/>
          </a:prstGeom>
        </p:spPr>
        <p:txBody>
          <a:bodyPr wrap="square">
            <a:spAutoFit/>
          </a:bodyPr>
          <a:lstStyle/>
          <a:p>
            <a:pPr algn="just">
              <a:lnSpc>
                <a:spcPct val="150000"/>
              </a:lnSpc>
              <a:spcBef>
                <a:spcPts val="300"/>
              </a:spcBef>
              <a:spcAft>
                <a:spcPts val="300"/>
              </a:spcAft>
            </a:pPr>
            <a:r>
              <a:rPr lang="nl-NL" sz="4000" b="1" dirty="0">
                <a:solidFill>
                  <a:srgbClr val="000000"/>
                </a:solidFill>
                <a:latin typeface="Arial" panose="020B0604020202020204" pitchFamily="34" charset="0"/>
                <a:ea typeface="Calibri" panose="020F0502020204030204" pitchFamily="34" charset="0"/>
                <a:cs typeface="Arial" panose="020B0604020202020204" pitchFamily="34" charset="0"/>
              </a:rPr>
              <a:t>Câu 1.</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4000" b="1" dirty="0">
                <a:solidFill>
                  <a:srgbClr val="000000"/>
                </a:solidFill>
                <a:ea typeface="Calibri" panose="020F0502020204030204" pitchFamily="34" charset="0"/>
                <a:cs typeface="Arial" panose="020B0604020202020204" pitchFamily="34" charset="0"/>
              </a:rPr>
              <a:t>b. Đối với thực vật:</a:t>
            </a:r>
          </a:p>
        </p:txBody>
      </p:sp>
      <p:grpSp>
        <p:nvGrpSpPr>
          <p:cNvPr id="8" name="Group 3"/>
          <p:cNvGrpSpPr/>
          <p:nvPr/>
        </p:nvGrpSpPr>
        <p:grpSpPr>
          <a:xfrm>
            <a:off x="1905001" y="4234150"/>
            <a:ext cx="7984354" cy="2229830"/>
            <a:chOff x="0" y="0"/>
            <a:chExt cx="2122549" cy="1036073"/>
          </a:xfrm>
        </p:grpSpPr>
        <p:sp>
          <p:nvSpPr>
            <p:cNvPr id="9" name="Freeform 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sp>
        <p:nvSpPr>
          <p:cNvPr id="2" name="Rectangle 1"/>
          <p:cNvSpPr/>
          <p:nvPr/>
        </p:nvSpPr>
        <p:spPr>
          <a:xfrm>
            <a:off x="2054185" y="4463690"/>
            <a:ext cx="7711253" cy="1708160"/>
          </a:xfrm>
          <a:prstGeom prst="rect">
            <a:avLst/>
          </a:prstGeom>
        </p:spPr>
        <p:txBody>
          <a:bodyPr wrap="square">
            <a:spAutoFit/>
          </a:bodyPr>
          <a:lstStyle/>
          <a:p>
            <a:pPr algn="ctr">
              <a:lnSpc>
                <a:spcPct val="150000"/>
              </a:lnSpc>
            </a:pPr>
            <a:r>
              <a:rPr lang="vi-VN" sz="3500" b="1" dirty="0">
                <a:solidFill>
                  <a:srgbClr val="FF0000"/>
                </a:solidFill>
                <a:ea typeface="Calibri" panose="020F0502020204030204" pitchFamily="34" charset="0"/>
                <a:cs typeface="Arial" panose="020B0604020202020204" pitchFamily="34" charset="0"/>
              </a:rPr>
              <a:t>Yếu tố lấy vào: </a:t>
            </a:r>
            <a:r>
              <a:rPr lang="vi-VN" sz="3500" dirty="0">
                <a:ea typeface="Calibri" panose="020F0502020204030204" pitchFamily="34" charset="0"/>
                <a:cs typeface="Arial" panose="020B0604020202020204" pitchFamily="34" charset="0"/>
              </a:rPr>
              <a:t>chất khoáng, năng lượng, oxygen, carbon dioxide, nước.</a:t>
            </a:r>
          </a:p>
        </p:txBody>
      </p:sp>
      <p:grpSp>
        <p:nvGrpSpPr>
          <p:cNvPr id="11" name="Group 3"/>
          <p:cNvGrpSpPr/>
          <p:nvPr/>
        </p:nvGrpSpPr>
        <p:grpSpPr>
          <a:xfrm>
            <a:off x="10929313" y="4260105"/>
            <a:ext cx="6415407" cy="2229830"/>
            <a:chOff x="0" y="0"/>
            <a:chExt cx="2122549" cy="1036073"/>
          </a:xfrm>
        </p:grpSpPr>
        <p:sp>
          <p:nvSpPr>
            <p:cNvPr id="12" name="Freeform 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sp>
        <p:nvSpPr>
          <p:cNvPr id="13" name="Rectangle 12"/>
          <p:cNvSpPr/>
          <p:nvPr/>
        </p:nvSpPr>
        <p:spPr>
          <a:xfrm>
            <a:off x="10929313" y="4499926"/>
            <a:ext cx="6260629" cy="1708160"/>
          </a:xfrm>
          <a:prstGeom prst="rect">
            <a:avLst/>
          </a:prstGeom>
        </p:spPr>
        <p:txBody>
          <a:bodyPr wrap="square">
            <a:spAutoFit/>
          </a:bodyPr>
          <a:lstStyle/>
          <a:p>
            <a:pPr algn="ctr">
              <a:lnSpc>
                <a:spcPct val="150000"/>
              </a:lnSpc>
            </a:pPr>
            <a:r>
              <a:rPr lang="vi-VN" sz="3500" b="1" dirty="0">
                <a:solidFill>
                  <a:srgbClr val="FF0000"/>
                </a:solidFill>
                <a:ea typeface="Calibri" panose="020F0502020204030204" pitchFamily="34" charset="0"/>
                <a:cs typeface="Arial" panose="020B0604020202020204" pitchFamily="34" charset="0"/>
              </a:rPr>
              <a:t>Yếu tố thải ra/giải phóng: </a:t>
            </a:r>
            <a:r>
              <a:rPr lang="vi-VN" sz="3500" dirty="0">
                <a:ea typeface="Calibri" panose="020F0502020204030204" pitchFamily="34" charset="0"/>
                <a:cs typeface="Arial" panose="020B0604020202020204" pitchFamily="34" charset="0"/>
              </a:rPr>
              <a:t>oxygen, carbon dioxide, nước.</a:t>
            </a:r>
          </a:p>
        </p:txBody>
      </p:sp>
      <p:grpSp>
        <p:nvGrpSpPr>
          <p:cNvPr id="14" name="Group 3"/>
          <p:cNvGrpSpPr/>
          <p:nvPr/>
        </p:nvGrpSpPr>
        <p:grpSpPr>
          <a:xfrm>
            <a:off x="7091719" y="7093989"/>
            <a:ext cx="5334000" cy="2229830"/>
            <a:chOff x="0" y="0"/>
            <a:chExt cx="2122549" cy="1036073"/>
          </a:xfrm>
        </p:grpSpPr>
        <p:sp>
          <p:nvSpPr>
            <p:cNvPr id="15" name="Freeform 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sp>
        <p:nvSpPr>
          <p:cNvPr id="16" name="Rectangle 15"/>
          <p:cNvSpPr/>
          <p:nvPr/>
        </p:nvSpPr>
        <p:spPr>
          <a:xfrm>
            <a:off x="7722904" y="7415952"/>
            <a:ext cx="4071629" cy="1708160"/>
          </a:xfrm>
          <a:prstGeom prst="rect">
            <a:avLst/>
          </a:prstGeom>
        </p:spPr>
        <p:txBody>
          <a:bodyPr wrap="square">
            <a:spAutoFit/>
          </a:bodyPr>
          <a:lstStyle/>
          <a:p>
            <a:pPr algn="ctr">
              <a:lnSpc>
                <a:spcPct val="150000"/>
              </a:lnSpc>
            </a:pPr>
            <a:r>
              <a:rPr lang="vi-VN" sz="3500" b="1" dirty="0">
                <a:solidFill>
                  <a:srgbClr val="FF0000"/>
                </a:solidFill>
                <a:ea typeface="Calibri" panose="020F0502020204030204" pitchFamily="34" charset="0"/>
                <a:cs typeface="Arial" panose="020B0604020202020204" pitchFamily="34" charset="0"/>
              </a:rPr>
              <a:t>Yếu tố tích lũy: </a:t>
            </a:r>
            <a:r>
              <a:rPr lang="vi-VN" sz="3500" dirty="0">
                <a:ea typeface="Calibri" panose="020F0502020204030204" pitchFamily="34" charset="0"/>
                <a:cs typeface="Arial" panose="020B0604020202020204" pitchFamily="34" charset="0"/>
              </a:rPr>
              <a:t>chất hữu cơ, ATP.</a:t>
            </a:r>
            <a:endParaRPr lang="en-US" sz="35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80449" flipH="1">
            <a:off x="1255885" y="4057344"/>
            <a:ext cx="1435481" cy="405523"/>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80449" flipH="1">
            <a:off x="10072086" y="4223612"/>
            <a:ext cx="1435481" cy="40552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80449" flipH="1">
            <a:off x="6079464" y="6905432"/>
            <a:ext cx="1435481" cy="405523"/>
          </a:xfrm>
          <a:prstGeom prst="rect">
            <a:avLst/>
          </a:prstGeom>
        </p:spPr>
      </p:pic>
    </p:spTree>
    <p:extLst>
      <p:ext uri="{BB962C8B-B14F-4D97-AF65-F5344CB8AC3E}">
        <p14:creationId xmlns:p14="http://schemas.microsoft.com/office/powerpoint/2010/main" val="85731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a:off x="-3048000" y="8343900"/>
            <a:ext cx="10315140" cy="10043307"/>
          </a:xfrm>
          <a:prstGeom prst="rect">
            <a:avLst/>
          </a:prstGeom>
        </p:spPr>
      </p:pic>
      <p:sp>
        <p:nvSpPr>
          <p:cNvPr id="21"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VẬN DỤNG</a:t>
            </a:r>
            <a:endParaRPr lang="en-US" sz="6400" b="1" dirty="0">
              <a:solidFill>
                <a:srgbClr val="FF0000"/>
              </a:solidFill>
            </a:endParaRPr>
          </a:p>
        </p:txBody>
      </p:sp>
      <p:sp>
        <p:nvSpPr>
          <p:cNvPr id="23" name="Rectangle 22"/>
          <p:cNvSpPr/>
          <p:nvPr/>
        </p:nvSpPr>
        <p:spPr>
          <a:xfrm>
            <a:off x="1828800" y="2095500"/>
            <a:ext cx="14842818" cy="2041456"/>
          </a:xfrm>
          <a:prstGeom prst="rect">
            <a:avLst/>
          </a:prstGeom>
        </p:spPr>
        <p:txBody>
          <a:bodyPr wrap="square">
            <a:spAutoFit/>
          </a:bodyPr>
          <a:lstStyle/>
          <a:p>
            <a:pPr algn="just">
              <a:lnSpc>
                <a:spcPct val="150000"/>
              </a:lnSpc>
              <a:spcBef>
                <a:spcPts val="300"/>
              </a:spcBef>
              <a:spcAft>
                <a:spcPts val="300"/>
              </a:spcAft>
            </a:pPr>
            <a:r>
              <a:rPr lang="vi-VN" sz="4500" b="1" dirty="0">
                <a:solidFill>
                  <a:srgbClr val="000000"/>
                </a:solidFill>
                <a:ea typeface="Calibri" panose="020F0502020204030204" pitchFamily="34" charset="0"/>
                <a:cs typeface="Arial" panose="020B0604020202020204" pitchFamily="34" charset="0"/>
              </a:rPr>
              <a:t>Câu 2. </a:t>
            </a:r>
            <a:r>
              <a:rPr lang="vi-VN" sz="4500" dirty="0">
                <a:solidFill>
                  <a:srgbClr val="000000"/>
                </a:solidFill>
                <a:ea typeface="Calibri" panose="020F0502020204030204" pitchFamily="34" charset="0"/>
                <a:cs typeface="Arial" panose="020B0604020202020204" pitchFamily="34" charset="0"/>
              </a:rPr>
              <a:t>Hãy đề xuất một số biện pháp giúp tăng cường quá trình trao đổi chất ở cơ thể. </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92407" y="4768546"/>
            <a:ext cx="4684813" cy="5212585"/>
          </a:xfrm>
          <a:prstGeom prst="rect">
            <a:avLst/>
          </a:prstGeom>
        </p:spPr>
      </p:pic>
    </p:spTree>
    <p:extLst>
      <p:ext uri="{BB962C8B-B14F-4D97-AF65-F5344CB8AC3E}">
        <p14:creationId xmlns:p14="http://schemas.microsoft.com/office/powerpoint/2010/main" val="105022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sp>
        <p:nvSpPr>
          <p:cNvPr id="21"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VẬN DỤNG</a:t>
            </a:r>
            <a:endParaRPr lang="en-US" sz="6400" b="1" dirty="0">
              <a:solidFill>
                <a:srgbClr val="FF0000"/>
              </a:solidFill>
            </a:endParaRPr>
          </a:p>
        </p:txBody>
      </p:sp>
      <p:sp>
        <p:nvSpPr>
          <p:cNvPr id="2" name="Rectangle 1"/>
          <p:cNvSpPr/>
          <p:nvPr/>
        </p:nvSpPr>
        <p:spPr>
          <a:xfrm>
            <a:off x="762000" y="1816261"/>
            <a:ext cx="16383000" cy="2031325"/>
          </a:xfrm>
          <a:prstGeom prst="rect">
            <a:avLst/>
          </a:prstGeom>
        </p:spPr>
        <p:txBody>
          <a:bodyPr wrap="square">
            <a:spAutoFit/>
          </a:bodyPr>
          <a:lstStyle/>
          <a:p>
            <a:pPr algn="just">
              <a:lnSpc>
                <a:spcPct val="150000"/>
              </a:lnSpc>
              <a:spcBef>
                <a:spcPts val="300"/>
              </a:spcBef>
              <a:spcAft>
                <a:spcPts val="300"/>
              </a:spcAft>
            </a:pPr>
            <a:r>
              <a:rPr lang="nl-NL" sz="4200" b="1" dirty="0">
                <a:latin typeface="Arial" panose="020B0604020202020204" pitchFamily="34" charset="0"/>
                <a:ea typeface="Calibri" panose="020F0502020204030204" pitchFamily="34" charset="0"/>
                <a:cs typeface="Arial" panose="020B0604020202020204" pitchFamily="34" charset="0"/>
              </a:rPr>
              <a:t>Câu 2.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Đề xuất một số biện pháp giúp tăng cường quá trình trao đổi chất ở cơ thể</a:t>
            </a: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076699"/>
            <a:ext cx="5667375" cy="38787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076699"/>
            <a:ext cx="5650162" cy="387870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0987" y="4019494"/>
            <a:ext cx="5650161" cy="3878701"/>
          </a:xfrm>
          <a:prstGeom prst="rect">
            <a:avLst/>
          </a:prstGeom>
        </p:spPr>
      </p:pic>
      <p:sp>
        <p:nvSpPr>
          <p:cNvPr id="11" name="Rectangle 10"/>
          <p:cNvSpPr/>
          <p:nvPr/>
        </p:nvSpPr>
        <p:spPr>
          <a:xfrm>
            <a:off x="1218209" y="7979852"/>
            <a:ext cx="3992955" cy="1478418"/>
          </a:xfrm>
          <a:prstGeom prst="rect">
            <a:avLst/>
          </a:prstGeom>
        </p:spPr>
        <p:txBody>
          <a:bodyPr wrap="square">
            <a:spAutoFit/>
          </a:bodyPr>
          <a:lstStyle/>
          <a:p>
            <a:pPr algn="ctr">
              <a:lnSpc>
                <a:spcPct val="150000"/>
              </a:lnSpc>
              <a:spcBef>
                <a:spcPts val="300"/>
              </a:spcBef>
              <a:spcAft>
                <a:spcPts val="300"/>
              </a:spcAft>
            </a:pPr>
            <a:r>
              <a:rPr lang="nl-NL" sz="3200" i="1" dirty="0">
                <a:latin typeface="Arial" panose="020B0604020202020204" pitchFamily="34" charset="0"/>
                <a:ea typeface="Calibri" panose="020F0502020204030204" pitchFamily="34" charset="0"/>
                <a:cs typeface="Arial" panose="020B0604020202020204" pitchFamily="34" charset="0"/>
              </a:rPr>
              <a:t>Ăn nhiều protein trong mỗi bữa ăn.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6957022" y="7983833"/>
            <a:ext cx="3992955" cy="1478418"/>
          </a:xfrm>
          <a:prstGeom prst="rect">
            <a:avLst/>
          </a:prstGeom>
        </p:spPr>
        <p:txBody>
          <a:bodyPr wrap="square">
            <a:spAutoFit/>
          </a:bodyPr>
          <a:lstStyle/>
          <a:p>
            <a:pPr algn="ctr">
              <a:lnSpc>
                <a:spcPct val="150000"/>
              </a:lnSpc>
              <a:spcBef>
                <a:spcPts val="300"/>
              </a:spcBef>
              <a:spcAft>
                <a:spcPts val="300"/>
              </a:spcAft>
            </a:pPr>
            <a:r>
              <a:rPr lang="vi-VN" sz="3200" i="1" dirty="0">
                <a:ea typeface="Calibri" panose="020F0502020204030204" pitchFamily="34" charset="0"/>
                <a:cs typeface="Arial" panose="020B0604020202020204" pitchFamily="34" charset="0"/>
              </a:rPr>
              <a:t>Uống nhiều nước lạnh hơn.</a:t>
            </a:r>
            <a:r>
              <a:rPr lang="nl-NL" sz="3200" i="1" dirty="0">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12954000" y="7955400"/>
            <a:ext cx="3992955" cy="1478418"/>
          </a:xfrm>
          <a:prstGeom prst="rect">
            <a:avLst/>
          </a:prstGeom>
        </p:spPr>
        <p:txBody>
          <a:bodyPr wrap="square">
            <a:spAutoFit/>
          </a:bodyPr>
          <a:lstStyle/>
          <a:p>
            <a:pPr algn="ctr">
              <a:lnSpc>
                <a:spcPct val="150000"/>
              </a:lnSpc>
              <a:spcBef>
                <a:spcPts val="300"/>
              </a:spcBef>
              <a:spcAft>
                <a:spcPts val="300"/>
              </a:spcAft>
            </a:pPr>
            <a:r>
              <a:rPr lang="vi-VN" sz="3200" i="1" dirty="0">
                <a:ea typeface="Calibri" panose="020F0502020204030204" pitchFamily="34" charset="0"/>
                <a:cs typeface="Arial" panose="020B0604020202020204" pitchFamily="34" charset="0"/>
              </a:rPr>
              <a:t>Đứng dậy đi lại nhiều hơn.</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66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1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9998251">
            <a:off x="1966636" y="-9410138"/>
            <a:ext cx="11304761" cy="11006849"/>
          </a:xfrm>
          <a:prstGeom prst="rect">
            <a:avLst/>
          </a:prstGeom>
        </p:spPr>
      </p:pic>
      <p:sp>
        <p:nvSpPr>
          <p:cNvPr id="21" name="TextBox 4"/>
          <p:cNvSpPr txBox="1"/>
          <p:nvPr/>
        </p:nvSpPr>
        <p:spPr>
          <a:xfrm>
            <a:off x="3810000" y="800100"/>
            <a:ext cx="10249628" cy="984885"/>
          </a:xfrm>
          <a:prstGeom prst="rect">
            <a:avLst/>
          </a:prstGeom>
        </p:spPr>
        <p:txBody>
          <a:bodyPr lIns="0" tIns="0" rIns="0" bIns="0" rtlCol="0" anchor="t">
            <a:spAutoFit/>
          </a:bodyPr>
          <a:lstStyle/>
          <a:p>
            <a:pPr algn="ctr"/>
            <a:r>
              <a:rPr lang="vi-VN" sz="6400" b="1" dirty="0">
                <a:solidFill>
                  <a:srgbClr val="FF0000"/>
                </a:solidFill>
              </a:rPr>
              <a:t>VẬN DỤNG</a:t>
            </a:r>
            <a:endParaRPr lang="en-US" sz="6400" b="1" dirty="0">
              <a:solidFill>
                <a:srgbClr val="FF0000"/>
              </a:solidFill>
            </a:endParaRPr>
          </a:p>
        </p:txBody>
      </p:sp>
      <p:sp>
        <p:nvSpPr>
          <p:cNvPr id="2" name="Rectangle 1"/>
          <p:cNvSpPr/>
          <p:nvPr/>
        </p:nvSpPr>
        <p:spPr>
          <a:xfrm>
            <a:off x="762000" y="1816261"/>
            <a:ext cx="16383000" cy="2031325"/>
          </a:xfrm>
          <a:prstGeom prst="rect">
            <a:avLst/>
          </a:prstGeom>
        </p:spPr>
        <p:txBody>
          <a:bodyPr wrap="square">
            <a:spAutoFit/>
          </a:bodyPr>
          <a:lstStyle/>
          <a:p>
            <a:pPr algn="just">
              <a:lnSpc>
                <a:spcPct val="150000"/>
              </a:lnSpc>
              <a:spcBef>
                <a:spcPts val="300"/>
              </a:spcBef>
              <a:spcAft>
                <a:spcPts val="300"/>
              </a:spcAft>
            </a:pPr>
            <a:r>
              <a:rPr lang="nl-NL" sz="4200" b="1" dirty="0">
                <a:latin typeface="Arial" panose="020B0604020202020204" pitchFamily="34" charset="0"/>
                <a:ea typeface="Calibri" panose="020F0502020204030204" pitchFamily="34" charset="0"/>
                <a:cs typeface="Arial" panose="020B0604020202020204" pitchFamily="34" charset="0"/>
              </a:rPr>
              <a:t>Câu 2.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Đề xuất một số biện pháp giúp tăng cường quá trình trao đổi chất ở cơ thể</a:t>
            </a: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4076700"/>
            <a:ext cx="6756779" cy="447680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076700"/>
            <a:ext cx="6756779" cy="4450079"/>
          </a:xfrm>
          <a:prstGeom prst="rect">
            <a:avLst/>
          </a:prstGeom>
        </p:spPr>
      </p:pic>
      <p:sp>
        <p:nvSpPr>
          <p:cNvPr id="10" name="Rectangle 9"/>
          <p:cNvSpPr/>
          <p:nvPr/>
        </p:nvSpPr>
        <p:spPr>
          <a:xfrm>
            <a:off x="2502089" y="8560899"/>
            <a:ext cx="4953000" cy="830997"/>
          </a:xfrm>
          <a:prstGeom prst="rect">
            <a:avLst/>
          </a:prstGeom>
        </p:spPr>
        <p:txBody>
          <a:bodyPr wrap="square">
            <a:spAutoFit/>
          </a:bodyPr>
          <a:lstStyle/>
          <a:p>
            <a:pPr algn="ctr">
              <a:lnSpc>
                <a:spcPct val="150000"/>
              </a:lnSpc>
              <a:spcBef>
                <a:spcPts val="300"/>
              </a:spcBef>
              <a:spcAft>
                <a:spcPts val="300"/>
              </a:spcAft>
            </a:pPr>
            <a:r>
              <a:rPr lang="nl-NL" sz="3200" i="1" dirty="0">
                <a:latin typeface="Arial" panose="020B0604020202020204" pitchFamily="34" charset="0"/>
                <a:ea typeface="Calibri" panose="020F0502020204030204" pitchFamily="34" charset="0"/>
                <a:cs typeface="Arial" panose="020B0604020202020204" pitchFamily="34" charset="0"/>
              </a:rPr>
              <a:t>Ngủ đủ giấc ban đêm.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10426889" y="8517112"/>
            <a:ext cx="4953000" cy="1478418"/>
          </a:xfrm>
          <a:prstGeom prst="rect">
            <a:avLst/>
          </a:prstGeom>
        </p:spPr>
        <p:txBody>
          <a:bodyPr wrap="square">
            <a:spAutoFit/>
          </a:bodyPr>
          <a:lstStyle/>
          <a:p>
            <a:pPr algn="ctr">
              <a:lnSpc>
                <a:spcPct val="150000"/>
              </a:lnSpc>
              <a:spcBef>
                <a:spcPts val="300"/>
              </a:spcBef>
              <a:spcAft>
                <a:spcPts val="300"/>
              </a:spcAft>
            </a:pPr>
            <a:r>
              <a:rPr lang="nl-NL" sz="3200" i="1" dirty="0">
                <a:latin typeface="Arial" panose="020B0604020202020204" pitchFamily="34" charset="0"/>
                <a:ea typeface="Calibri" panose="020F0502020204030204" pitchFamily="34" charset="0"/>
                <a:cs typeface="Arial" panose="020B0604020202020204" pitchFamily="34" charset="0"/>
              </a:rPr>
              <a:t>Thay các loại chất béo bằng dầu dừa.</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549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1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B9A8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17679" y="6848555"/>
            <a:ext cx="5767807" cy="5378480"/>
          </a:xfrm>
          <a:prstGeom prst="rect">
            <a:avLst/>
          </a:prstGeom>
        </p:spPr>
      </p:pic>
      <p:grpSp>
        <p:nvGrpSpPr>
          <p:cNvPr id="3" name="Group 3"/>
          <p:cNvGrpSpPr/>
          <p:nvPr/>
        </p:nvGrpSpPr>
        <p:grpSpPr>
          <a:xfrm>
            <a:off x="2332730" y="2781300"/>
            <a:ext cx="13288270" cy="6181613"/>
            <a:chOff x="0" y="0"/>
            <a:chExt cx="2886115" cy="2396087"/>
          </a:xfrm>
        </p:grpSpPr>
        <p:sp>
          <p:nvSpPr>
            <p:cNvPr id="4" name="Freeform 4"/>
            <p:cNvSpPr/>
            <p:nvPr/>
          </p:nvSpPr>
          <p:spPr>
            <a:xfrm>
              <a:off x="0" y="0"/>
              <a:ext cx="2886115" cy="2396087"/>
            </a:xfrm>
            <a:custGeom>
              <a:avLst/>
              <a:gdLst/>
              <a:ahLst/>
              <a:cxnLst/>
              <a:rect l="l" t="t" r="r" b="b"/>
              <a:pathLst>
                <a:path w="2886115" h="2396087">
                  <a:moveTo>
                    <a:pt x="2761655" y="2396087"/>
                  </a:moveTo>
                  <a:lnTo>
                    <a:pt x="124460" y="2396087"/>
                  </a:lnTo>
                  <a:cubicBezTo>
                    <a:pt x="55880" y="2396087"/>
                    <a:pt x="0" y="2340207"/>
                    <a:pt x="0" y="2271627"/>
                  </a:cubicBezTo>
                  <a:lnTo>
                    <a:pt x="0" y="124460"/>
                  </a:lnTo>
                  <a:cubicBezTo>
                    <a:pt x="0" y="55880"/>
                    <a:pt x="55880" y="0"/>
                    <a:pt x="124460" y="0"/>
                  </a:cubicBezTo>
                  <a:lnTo>
                    <a:pt x="2761655" y="0"/>
                  </a:lnTo>
                  <a:cubicBezTo>
                    <a:pt x="2830235" y="0"/>
                    <a:pt x="2886115" y="55880"/>
                    <a:pt x="2886115" y="124460"/>
                  </a:cubicBezTo>
                  <a:lnTo>
                    <a:pt x="2886115" y="2271627"/>
                  </a:lnTo>
                  <a:cubicBezTo>
                    <a:pt x="2886115" y="2340207"/>
                    <a:pt x="2830235" y="2396087"/>
                    <a:pt x="2761655" y="2396087"/>
                  </a:cubicBezTo>
                  <a:close/>
                </a:path>
              </a:pathLst>
            </a:custGeom>
            <a:solidFill>
              <a:srgbClr val="F2E9E1"/>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32022" y="-771794"/>
            <a:ext cx="5767807" cy="5378480"/>
          </a:xfrm>
          <a:prstGeom prst="rect">
            <a:avLst/>
          </a:prstGeom>
        </p:spPr>
      </p:pic>
      <p:sp>
        <p:nvSpPr>
          <p:cNvPr id="8" name="TextBox 8"/>
          <p:cNvSpPr txBox="1"/>
          <p:nvPr/>
        </p:nvSpPr>
        <p:spPr>
          <a:xfrm>
            <a:off x="2332730" y="1293522"/>
            <a:ext cx="13856570" cy="946669"/>
          </a:xfrm>
          <a:prstGeom prst="rect">
            <a:avLst/>
          </a:prstGeom>
        </p:spPr>
        <p:txBody>
          <a:bodyPr lIns="0" tIns="0" rIns="0" bIns="0" rtlCol="0" anchor="t">
            <a:spAutoFit/>
          </a:bodyPr>
          <a:lstStyle/>
          <a:p>
            <a:pPr algn="ctr">
              <a:lnSpc>
                <a:spcPts val="7939"/>
              </a:lnSpc>
            </a:pPr>
            <a:r>
              <a:rPr lang="vi-VN" sz="6400" b="1" dirty="0">
                <a:solidFill>
                  <a:srgbClr val="58571E"/>
                </a:solidFill>
                <a:latin typeface="Arial" panose="020B0604020202020204" pitchFamily="34" charset="0"/>
                <a:cs typeface="Arial" panose="020B0604020202020204" pitchFamily="34" charset="0"/>
              </a:rPr>
              <a:t>HƯỚNG DẪN VỀ NHÀ</a:t>
            </a:r>
            <a:endParaRPr lang="en-US" sz="6400" b="1" dirty="0">
              <a:solidFill>
                <a:srgbClr val="58571E"/>
              </a:solidFill>
              <a:latin typeface="Arial" panose="020B0604020202020204" pitchFamily="34" charset="0"/>
              <a:cs typeface="Arial" panose="020B0604020202020204" pitchFamily="34" charset="0"/>
            </a:endParaRPr>
          </a:p>
        </p:txBody>
      </p:sp>
      <p:sp>
        <p:nvSpPr>
          <p:cNvPr id="15" name="TextBox 14"/>
          <p:cNvSpPr txBox="1"/>
          <p:nvPr/>
        </p:nvSpPr>
        <p:spPr>
          <a:xfrm>
            <a:off x="3200400" y="3041630"/>
            <a:ext cx="11519506" cy="5632311"/>
          </a:xfrm>
          <a:prstGeom prst="rect">
            <a:avLst/>
          </a:prstGeom>
          <a:noFill/>
        </p:spPr>
        <p:txBody>
          <a:bodyPr wrap="square" rtlCol="0">
            <a:spAutoFit/>
          </a:bodyPr>
          <a:lstStyle/>
          <a:p>
            <a:pPr marL="685800" indent="-685800" algn="just">
              <a:lnSpc>
                <a:spcPct val="200000"/>
              </a:lnSpc>
              <a:buFont typeface="Wingdings" panose="05000000000000000000" pitchFamily="2" charset="2"/>
              <a:buChar char="ü"/>
            </a:pPr>
            <a:r>
              <a:rPr lang="vi-VN" sz="4500" dirty="0"/>
              <a:t>Hoàn thành bài tập phần vận dụng.</a:t>
            </a:r>
          </a:p>
          <a:p>
            <a:pPr marL="685800" indent="-685800" algn="just">
              <a:lnSpc>
                <a:spcPct val="200000"/>
              </a:lnSpc>
              <a:buFont typeface="Wingdings" panose="05000000000000000000" pitchFamily="2" charset="2"/>
              <a:buChar char="ü"/>
            </a:pPr>
            <a:r>
              <a:rPr lang="vi-VN" sz="4500" dirty="0"/>
              <a:t>Ôn lại nội dung kiến thức bài học.</a:t>
            </a:r>
          </a:p>
          <a:p>
            <a:pPr marL="685800" indent="-685800" algn="just">
              <a:lnSpc>
                <a:spcPct val="200000"/>
              </a:lnSpc>
              <a:buFont typeface="Wingdings" panose="05000000000000000000" pitchFamily="2" charset="2"/>
              <a:buChar char="ü"/>
            </a:pPr>
            <a:r>
              <a:rPr lang="vi-VN" sz="4500" dirty="0"/>
              <a:t>Học và chuẩn bị </a:t>
            </a:r>
            <a:r>
              <a:rPr lang="vi-VN" sz="4500" b="1" i="1" dirty="0"/>
              <a:t>bài 23 </a:t>
            </a:r>
            <a:r>
              <a:rPr lang="vi-VN" sz="4500" i="1" dirty="0"/>
              <a:t>– Quang hợp ở thực vật.</a:t>
            </a:r>
            <a:endParaRPr lang="en-US" sz="4500" i="1" dirty="0"/>
          </a:p>
        </p:txBody>
      </p:sp>
    </p:spTree>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62579">
            <a:off x="12779856" y="-4520301"/>
            <a:ext cx="7909604" cy="78799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83438">
            <a:off x="-1353023" y="-4520301"/>
            <a:ext cx="7909604" cy="787994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7583" r="4344"/>
          <a:stretch>
            <a:fillRect/>
          </a:stretch>
        </p:blipFill>
        <p:spPr>
          <a:xfrm rot="-1087697">
            <a:off x="-5250708" y="4584601"/>
            <a:ext cx="9414881" cy="982038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6010" t="7328"/>
          <a:stretch>
            <a:fillRect/>
          </a:stretch>
        </p:blipFill>
        <p:spPr>
          <a:xfrm rot="5400000">
            <a:off x="5986411" y="8790524"/>
            <a:ext cx="7365969" cy="8774512"/>
          </a:xfrm>
          <a:prstGeom prst="rect">
            <a:avLst/>
          </a:prstGeom>
        </p:spPr>
      </p:pic>
      <p:sp>
        <p:nvSpPr>
          <p:cNvPr id="8" name="TextBox 8"/>
          <p:cNvSpPr txBox="1"/>
          <p:nvPr/>
        </p:nvSpPr>
        <p:spPr>
          <a:xfrm>
            <a:off x="1404276" y="2128826"/>
            <a:ext cx="15125700" cy="3118674"/>
          </a:xfrm>
          <a:prstGeom prst="rect">
            <a:avLst/>
          </a:prstGeom>
        </p:spPr>
        <p:txBody>
          <a:bodyPr wrap="square" lIns="0" tIns="0" rIns="0" bIns="0" rtlCol="0" anchor="t">
            <a:spAutoFit/>
          </a:bodyPr>
          <a:lstStyle/>
          <a:p>
            <a:pPr algn="ctr">
              <a:lnSpc>
                <a:spcPct val="150000"/>
              </a:lnSpc>
            </a:pPr>
            <a:r>
              <a:rPr lang="vi-VN" sz="7200" b="1" dirty="0">
                <a:solidFill>
                  <a:srgbClr val="814256"/>
                </a:solidFill>
                <a:latin typeface="Arial" panose="020B0604020202020204" pitchFamily="34" charset="0"/>
                <a:cs typeface="Arial" panose="020B0604020202020204" pitchFamily="34" charset="0"/>
              </a:rPr>
              <a:t>CẢM ƠN CÁC EM ĐÃ </a:t>
            </a:r>
          </a:p>
          <a:p>
            <a:pPr algn="ctr">
              <a:lnSpc>
                <a:spcPct val="150000"/>
              </a:lnSpc>
            </a:pPr>
            <a:r>
              <a:rPr lang="vi-VN" sz="7200" b="1" dirty="0">
                <a:solidFill>
                  <a:srgbClr val="814256"/>
                </a:solidFill>
                <a:latin typeface="Arial" panose="020B0604020202020204" pitchFamily="34" charset="0"/>
                <a:cs typeface="Arial" panose="020B0604020202020204" pitchFamily="34" charset="0"/>
              </a:rPr>
              <a:t>LẮNG NGHE BÀI GIẢNG!</a:t>
            </a:r>
            <a:endParaRPr lang="en-US" sz="7200" b="1" dirty="0">
              <a:solidFill>
                <a:srgbClr val="814256"/>
              </a:solidFill>
              <a:latin typeface="Arial" panose="020B0604020202020204" pitchFamily="34" charset="0"/>
              <a:cs typeface="Arial" panose="020B0604020202020204" pitchFamily="34" charset="0"/>
            </a:endParaRPr>
          </a:p>
        </p:txBody>
      </p:sp>
      <p:pic>
        <p:nvPicPr>
          <p:cNvPr id="1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3300" y="5890178"/>
            <a:ext cx="14607651" cy="5569167"/>
          </a:xfrm>
          <a:prstGeom prst="rect">
            <a:avLst/>
          </a:prstGeom>
        </p:spPr>
      </p:pic>
    </p:spTree>
    <p:extLst>
      <p:ext uri="{BB962C8B-B14F-4D97-AF65-F5344CB8AC3E}">
        <p14:creationId xmlns:p14="http://schemas.microsoft.com/office/powerpoint/2010/main" val="2442199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262579">
            <a:off x="12779856" y="-4520301"/>
            <a:ext cx="7909604" cy="787994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67" t="6795" r="3965"/>
          <a:stretch>
            <a:fillRect/>
          </a:stretch>
        </p:blipFill>
        <p:spPr>
          <a:xfrm rot="-5400000">
            <a:off x="16394060" y="1593490"/>
            <a:ext cx="10315140" cy="1004330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511">
            <a:off x="14522469" y="5052322"/>
            <a:ext cx="4443428" cy="6258350"/>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83438">
            <a:off x="-1353023" y="-4520301"/>
            <a:ext cx="7909604" cy="78799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5733" y="-580329"/>
            <a:ext cx="4053951" cy="37803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7583" r="4344"/>
          <a:stretch>
            <a:fillRect/>
          </a:stretch>
        </p:blipFill>
        <p:spPr>
          <a:xfrm rot="-1087697">
            <a:off x="-5250708" y="4584601"/>
            <a:ext cx="9414881" cy="982038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725243">
            <a:off x="14636732" y="-1716930"/>
            <a:ext cx="3537065" cy="5000991"/>
          </a:xfrm>
          <a:prstGeom prst="rect">
            <a:avLst/>
          </a:prstGeom>
        </p:spPr>
      </p:pic>
      <p:sp>
        <p:nvSpPr>
          <p:cNvPr id="9" name="TextBox 9"/>
          <p:cNvSpPr txBox="1"/>
          <p:nvPr/>
        </p:nvSpPr>
        <p:spPr>
          <a:xfrm>
            <a:off x="2266498" y="2997010"/>
            <a:ext cx="14274635" cy="5262979"/>
          </a:xfrm>
          <a:prstGeom prst="rect">
            <a:avLst/>
          </a:prstGeom>
        </p:spPr>
        <p:txBody>
          <a:bodyPr wrap="square" lIns="0" tIns="0" rIns="0" bIns="0" rtlCol="0" anchor="t">
            <a:spAutoFit/>
          </a:bodyPr>
          <a:lstStyle/>
          <a:p>
            <a:pPr algn="ctr">
              <a:lnSpc>
                <a:spcPct val="150000"/>
              </a:lnSpc>
            </a:pPr>
            <a:r>
              <a:rPr lang="vi-VN" sz="7600" b="1" dirty="0">
                <a:solidFill>
                  <a:srgbClr val="814256"/>
                </a:solidFill>
              </a:rPr>
              <a:t>VAI TRÒ CỦA TRAO ĐỔI CHẤT </a:t>
            </a:r>
          </a:p>
          <a:p>
            <a:pPr algn="ctr">
              <a:lnSpc>
                <a:spcPct val="150000"/>
              </a:lnSpc>
            </a:pPr>
            <a:r>
              <a:rPr lang="vi-VN" sz="7600" b="1" dirty="0">
                <a:solidFill>
                  <a:srgbClr val="814256"/>
                </a:solidFill>
              </a:rPr>
              <a:t>VÀ CHUYỂN HÓA NĂNG LƯỢNG Ở SINH VẬT</a:t>
            </a: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6010" t="7328"/>
          <a:stretch>
            <a:fillRect/>
          </a:stretch>
        </p:blipFill>
        <p:spPr>
          <a:xfrm rot="5400000">
            <a:off x="5986411" y="8790524"/>
            <a:ext cx="7365969" cy="8774512"/>
          </a:xfrm>
          <a:prstGeom prst="rect">
            <a:avLst/>
          </a:prstGeom>
        </p:spPr>
      </p:pic>
      <p:sp>
        <p:nvSpPr>
          <p:cNvPr id="12" name="TextBox 12"/>
          <p:cNvSpPr txBox="1"/>
          <p:nvPr/>
        </p:nvSpPr>
        <p:spPr>
          <a:xfrm>
            <a:off x="4299966" y="1748291"/>
            <a:ext cx="10207698" cy="1172500"/>
          </a:xfrm>
          <a:prstGeom prst="rect">
            <a:avLst/>
          </a:prstGeom>
        </p:spPr>
        <p:txBody>
          <a:bodyPr lIns="0" tIns="0" rIns="0" bIns="0" rtlCol="0" anchor="t">
            <a:spAutoFit/>
          </a:bodyPr>
          <a:lstStyle/>
          <a:p>
            <a:pPr algn="ctr">
              <a:lnSpc>
                <a:spcPts val="9799"/>
              </a:lnSpc>
            </a:pPr>
            <a:r>
              <a:rPr lang="vi-VN" sz="6400" b="1" dirty="0">
                <a:solidFill>
                  <a:srgbClr val="FF0000"/>
                </a:solidFill>
              </a:rPr>
              <a:t>BÀI 22:</a:t>
            </a:r>
            <a:endParaRPr lang="en-US" sz="6400" b="1" dirty="0">
              <a:solidFill>
                <a:srgbClr val="FF0000"/>
              </a:solidFill>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23857" y="6853849"/>
            <a:ext cx="2984361" cy="3006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2" name="TextBox 2"/>
          <p:cNvSpPr txBox="1"/>
          <p:nvPr/>
        </p:nvSpPr>
        <p:spPr>
          <a:xfrm>
            <a:off x="5105400" y="647700"/>
            <a:ext cx="8305800" cy="1192634"/>
          </a:xfrm>
          <a:prstGeom prst="rect">
            <a:avLst/>
          </a:prstGeom>
        </p:spPr>
        <p:txBody>
          <a:bodyPr wrap="square" lIns="0" tIns="0" rIns="0" bIns="0" rtlCol="0" anchor="t">
            <a:spAutoFit/>
          </a:bodyPr>
          <a:lstStyle/>
          <a:p>
            <a:pPr algn="ctr">
              <a:lnSpc>
                <a:spcPts val="9320"/>
              </a:lnSpc>
            </a:pPr>
            <a:r>
              <a:rPr lang="vi-VN" sz="6400" b="1" dirty="0">
                <a:solidFill>
                  <a:srgbClr val="814256"/>
                </a:solidFill>
                <a:latin typeface="Arial" panose="020B0604020202020204" pitchFamily="34" charset="0"/>
                <a:cs typeface="Arial" panose="020B0604020202020204" pitchFamily="34" charset="0"/>
              </a:rPr>
              <a:t>NỘI DUNG BÀI HỌC</a:t>
            </a:r>
            <a:endParaRPr lang="en-US" sz="6400" b="1" dirty="0">
              <a:solidFill>
                <a:srgbClr val="814256"/>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50249">
            <a:off x="2792954" y="7197986"/>
            <a:ext cx="1974337" cy="31658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8368">
            <a:off x="6305171" y="7397756"/>
            <a:ext cx="1105052" cy="359632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39343">
            <a:off x="8940828" y="7315008"/>
            <a:ext cx="1770408" cy="3071686"/>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2989">
            <a:off x="16047594" y="7553450"/>
            <a:ext cx="2492121" cy="2837818"/>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456987" y="7329788"/>
            <a:ext cx="1962721" cy="317499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0160">
            <a:off x="-932212" y="7283391"/>
            <a:ext cx="2874319" cy="3377939"/>
          </a:xfrm>
          <a:prstGeom prst="rect">
            <a:avLst/>
          </a:prstGeom>
        </p:spPr>
      </p:pic>
      <p:sp>
        <p:nvSpPr>
          <p:cNvPr id="11" name="Rounded Rectangle 10"/>
          <p:cNvSpPr/>
          <p:nvPr/>
        </p:nvSpPr>
        <p:spPr>
          <a:xfrm>
            <a:off x="2326427" y="2318036"/>
            <a:ext cx="13863746" cy="1752600"/>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rPr>
              <a:t>1. Khái niệm trao đổi chất và chuyển hóa năng lượng ở sinh vật</a:t>
            </a:r>
          </a:p>
        </p:txBody>
      </p:sp>
      <p:sp>
        <p:nvSpPr>
          <p:cNvPr id="13" name="Rounded Rectangle 12"/>
          <p:cNvSpPr/>
          <p:nvPr/>
        </p:nvSpPr>
        <p:spPr>
          <a:xfrm>
            <a:off x="2326427" y="4625547"/>
            <a:ext cx="13863746" cy="1752600"/>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chemeClr val="tx1"/>
                </a:solidFill>
              </a:rPr>
              <a:t>2. Vai trò của trao đổi chất và chuyển hóa năng lượng trong cơ thể</a:t>
            </a: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1" name="TextBox 10"/>
          <p:cNvSpPr txBox="1"/>
          <p:nvPr/>
        </p:nvSpPr>
        <p:spPr>
          <a:xfrm>
            <a:off x="6388305" y="2345702"/>
            <a:ext cx="5473293" cy="707886"/>
          </a:xfrm>
          <a:prstGeom prst="rect">
            <a:avLst/>
          </a:prstGeom>
          <a:noFill/>
        </p:spPr>
        <p:txBody>
          <a:bodyPr wrap="none" rtlCol="0">
            <a:spAutoFit/>
          </a:bodyPr>
          <a:lstStyle/>
          <a:p>
            <a:r>
              <a:rPr lang="vi-VN" sz="4000" b="1" dirty="0">
                <a:solidFill>
                  <a:srgbClr val="FF0000"/>
                </a:solidFill>
              </a:rPr>
              <a:t>THẢO LUẬN CẶP ĐÔI</a:t>
            </a:r>
            <a:endParaRPr lang="en-US" sz="4000" b="1" dirty="0">
              <a:solidFill>
                <a:srgbClr val="FF0000"/>
              </a:solidFill>
            </a:endParaRPr>
          </a:p>
        </p:txBody>
      </p:sp>
      <p:sp>
        <p:nvSpPr>
          <p:cNvPr id="12" name="Rectangle 11"/>
          <p:cNvSpPr/>
          <p:nvPr/>
        </p:nvSpPr>
        <p:spPr>
          <a:xfrm>
            <a:off x="2819400" y="3061037"/>
            <a:ext cx="12611101" cy="901593"/>
          </a:xfrm>
          <a:prstGeom prst="rect">
            <a:avLst/>
          </a:prstGeom>
        </p:spPr>
        <p:txBody>
          <a:bodyPr wrap="square">
            <a:spAutoFit/>
          </a:bodyPr>
          <a:lstStyle/>
          <a:p>
            <a:pPr algn="ctr">
              <a:lnSpc>
                <a:spcPct val="150000"/>
              </a:lnSpc>
              <a:spcBef>
                <a:spcPts val="300"/>
              </a:spcBef>
              <a:spcAft>
                <a:spcPts val="300"/>
              </a:spcAft>
            </a:pPr>
            <a:r>
              <a:rPr lang="vi-VN"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Q</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uan</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sát</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i="1"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000" b="1" i="1" dirty="0">
                <a:solidFill>
                  <a:srgbClr val="FF0000"/>
                </a:solidFill>
                <a:latin typeface="Arial" panose="020B0604020202020204" pitchFamily="34" charset="0"/>
                <a:ea typeface="Calibri" panose="020F0502020204030204" pitchFamily="34" charset="0"/>
                <a:cs typeface="Arial" panose="020B0604020202020204" pitchFamily="34" charset="0"/>
              </a:rPr>
              <a:t> 22.1 </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SGK tr.105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fr-FR" sz="40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762000" y="4315614"/>
            <a:ext cx="6361862" cy="5703781"/>
          </a:xfrm>
          <a:prstGeom prst="rect">
            <a:avLst/>
          </a:prstGeom>
        </p:spPr>
      </p:pic>
      <p:sp>
        <p:nvSpPr>
          <p:cNvPr id="14" name="Rectangle 13"/>
          <p:cNvSpPr/>
          <p:nvPr/>
        </p:nvSpPr>
        <p:spPr>
          <a:xfrm>
            <a:off x="7239000" y="4076700"/>
            <a:ext cx="10287000" cy="5509200"/>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lấy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môi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thải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lấy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môi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làm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
            </a:pP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vật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gồm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3800" dirty="0">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p:cTn id="2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 calcmode="lin" valueType="num">
                                      <p:cBhvr>
                                        <p:cTn id="36"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1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 calcmode="lin" valueType="num">
                                      <p:cBhvr>
                                        <p:cTn id="43"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14">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2" name="Left Arrow 1"/>
          <p:cNvSpPr/>
          <p:nvPr/>
        </p:nvSpPr>
        <p:spPr>
          <a:xfrm>
            <a:off x="5380629" y="3924300"/>
            <a:ext cx="1676400" cy="762000"/>
          </a:xfrm>
          <a:prstGeom prst="leftArrow">
            <a:avLst/>
          </a:prstGeom>
          <a:solidFill>
            <a:schemeClr val="accent6">
              <a:lumMod val="60000"/>
              <a:lumOff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498307" y="3086100"/>
            <a:ext cx="9313037" cy="2438400"/>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cs typeface="Arial" panose="020B0604020202020204" pitchFamily="34" charset="0"/>
              </a:rPr>
              <a:t>Lấy những chất cần thiết từ môi trường (như oxygen, nước, chất dinh dưỡng) vào cơ thể.</a:t>
            </a:r>
            <a:endParaRPr lang="en-US" sz="3500" dirty="0">
              <a:solidFill>
                <a:schemeClr val="tx1"/>
              </a:solidFill>
              <a:latin typeface="Arial" panose="020B0604020202020204" pitchFamily="34" charset="0"/>
              <a:cs typeface="Arial" panose="020B0604020202020204" pitchFamily="34" charset="0"/>
            </a:endParaRPr>
          </a:p>
        </p:txBody>
      </p:sp>
      <p:sp>
        <p:nvSpPr>
          <p:cNvPr id="4" name="Right Arrow 3"/>
          <p:cNvSpPr/>
          <p:nvPr/>
        </p:nvSpPr>
        <p:spPr>
          <a:xfrm>
            <a:off x="5380629" y="7581900"/>
            <a:ext cx="1676400" cy="762000"/>
          </a:xfrm>
          <a:prstGeom prst="rightArrow">
            <a:avLst/>
          </a:prstGeom>
          <a:solidFill>
            <a:schemeClr val="accent6">
              <a:lumMod val="60000"/>
              <a:lumOff val="4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467600" y="6743700"/>
            <a:ext cx="9313037" cy="2438400"/>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cs typeface="Arial" panose="020B0604020202020204" pitchFamily="34" charset="0"/>
              </a:rPr>
              <a:t>Thải ra những chất không cần thiết (như carbon dioxide, nhiệt, chất thải) khỏi cơ thể. </a:t>
            </a:r>
            <a:endParaRPr lang="en-US" sz="3500" dirty="0">
              <a:solidFill>
                <a:schemeClr val="tx1"/>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1600" y="2552700"/>
            <a:ext cx="3352800" cy="7164923"/>
          </a:xfrm>
          <a:prstGeom prst="rect">
            <a:avLst/>
          </a:prstGeom>
        </p:spPr>
      </p:pic>
      <p:sp>
        <p:nvSpPr>
          <p:cNvPr id="17" name="TextBox 16"/>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spTree>
    <p:extLst>
      <p:ext uri="{BB962C8B-B14F-4D97-AF65-F5344CB8AC3E}">
        <p14:creationId xmlns:p14="http://schemas.microsoft.com/office/powerpoint/2010/main" val="164170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5" name="Rectangle 4"/>
          <p:cNvSpPr/>
          <p:nvPr/>
        </p:nvSpPr>
        <p:spPr>
          <a:xfrm>
            <a:off x="767199" y="2108759"/>
            <a:ext cx="16687800" cy="3785652"/>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lấy</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môi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biến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chúng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sống</a:t>
            </a:r>
            <a:r>
              <a:rPr lang="fr-FR"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v"/>
            </a:pPr>
            <a:r>
              <a:rPr lang="vi-VN" sz="4000" dirty="0">
                <a:latin typeface="Arial" panose="020B0604020202020204" pitchFamily="34" charset="0"/>
                <a:cs typeface="Arial" panose="020B0604020202020204" pitchFamily="34" charset="0"/>
              </a:rPr>
              <a:t>Quá trình t</a:t>
            </a:r>
            <a:r>
              <a:rPr lang="en-US" sz="4000" dirty="0" err="1">
                <a:latin typeface="Arial" panose="020B0604020202020204" pitchFamily="34" charset="0"/>
                <a:cs typeface="Arial" panose="020B0604020202020204" pitchFamily="34" charset="0"/>
              </a:rPr>
              <a:t>rao</a:t>
            </a:r>
            <a:r>
              <a:rPr lang="en-US" sz="4000" dirty="0">
                <a:latin typeface="Arial" panose="020B0604020202020204" pitchFamily="34" charset="0"/>
                <a:cs typeface="Arial" panose="020B0604020202020204" pitchFamily="34" charset="0"/>
              </a:rPr>
              <a:t> đổi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ở sinh </a:t>
            </a:r>
            <a:r>
              <a:rPr lang="en-US" sz="4000" dirty="0" err="1">
                <a:latin typeface="Arial" panose="020B0604020202020204" pitchFamily="34" charset="0"/>
                <a:cs typeface="Arial" panose="020B0604020202020204" pitchFamily="34" charset="0"/>
              </a:rPr>
              <a:t>vậ</a:t>
            </a:r>
            <a:r>
              <a:rPr lang="vi-VN" sz="4000" dirty="0">
                <a:latin typeface="Arial" panose="020B0604020202020204" pitchFamily="34" charset="0"/>
                <a:cs typeface="Arial" panose="020B0604020202020204" pitchFamily="34" charset="0"/>
              </a:rPr>
              <a:t>t:</a:t>
            </a:r>
            <a:endParaRPr lang="en-US" sz="4000" dirty="0">
              <a:latin typeface="Arial" panose="020B0604020202020204" pitchFamily="34" charset="0"/>
              <a:cs typeface="Arial" panose="020B0604020202020204" pitchFamily="34" charset="0"/>
            </a:endParaRPr>
          </a:p>
        </p:txBody>
      </p:sp>
      <p:grpSp>
        <p:nvGrpSpPr>
          <p:cNvPr id="10" name="Group 13"/>
          <p:cNvGrpSpPr/>
          <p:nvPr/>
        </p:nvGrpSpPr>
        <p:grpSpPr>
          <a:xfrm>
            <a:off x="2743200" y="7622194"/>
            <a:ext cx="5410200" cy="2229830"/>
            <a:chOff x="0" y="0"/>
            <a:chExt cx="2122549" cy="1036073"/>
          </a:xfrm>
        </p:grpSpPr>
        <p:sp>
          <p:nvSpPr>
            <p:cNvPr id="11" name="Freeform 1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pic>
        <p:nvPicPr>
          <p:cNvPr id="12"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3672" flipH="1">
            <a:off x="2033626" y="6381015"/>
            <a:ext cx="1435481" cy="405523"/>
          </a:xfrm>
          <a:prstGeom prst="rect">
            <a:avLst/>
          </a:prstGeom>
        </p:spPr>
      </p:pic>
      <p:sp>
        <p:nvSpPr>
          <p:cNvPr id="6" name="Rectangle 5"/>
          <p:cNvSpPr/>
          <p:nvPr/>
        </p:nvSpPr>
        <p:spPr>
          <a:xfrm>
            <a:off x="2839525" y="7952279"/>
            <a:ext cx="5217549" cy="1569660"/>
          </a:xfrm>
          <a:prstGeom prst="rect">
            <a:avLst/>
          </a:prstGeom>
        </p:spPr>
        <p:txBody>
          <a:bodyPr wrap="square">
            <a:spAutoFit/>
          </a:bodyPr>
          <a:lstStyle/>
          <a:p>
            <a:pPr algn="just">
              <a:lnSpc>
                <a:spcPct val="150000"/>
              </a:lnSpc>
            </a:pP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giữa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môi</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grpSp>
        <p:nvGrpSpPr>
          <p:cNvPr id="13" name="Group 13"/>
          <p:cNvGrpSpPr/>
          <p:nvPr/>
        </p:nvGrpSpPr>
        <p:grpSpPr>
          <a:xfrm>
            <a:off x="9753600" y="7622194"/>
            <a:ext cx="5410200" cy="2229830"/>
            <a:chOff x="0" y="0"/>
            <a:chExt cx="2122549" cy="1036073"/>
          </a:xfrm>
        </p:grpSpPr>
        <p:sp>
          <p:nvSpPr>
            <p:cNvPr id="14" name="Freeform 14"/>
            <p:cNvSpPr/>
            <p:nvPr/>
          </p:nvSpPr>
          <p:spPr>
            <a:xfrm>
              <a:off x="0" y="0"/>
              <a:ext cx="2122549" cy="1036073"/>
            </a:xfrm>
            <a:custGeom>
              <a:avLst/>
              <a:gdLst/>
              <a:ahLst/>
              <a:cxnLst/>
              <a:rect l="l" t="t" r="r" b="b"/>
              <a:pathLst>
                <a:path w="2122549" h="1036073">
                  <a:moveTo>
                    <a:pt x="1998089" y="1036073"/>
                  </a:moveTo>
                  <a:lnTo>
                    <a:pt x="124460" y="1036073"/>
                  </a:lnTo>
                  <a:cubicBezTo>
                    <a:pt x="55880" y="1036073"/>
                    <a:pt x="0" y="980193"/>
                    <a:pt x="0" y="911613"/>
                  </a:cubicBezTo>
                  <a:lnTo>
                    <a:pt x="0" y="124460"/>
                  </a:lnTo>
                  <a:cubicBezTo>
                    <a:pt x="0" y="55880"/>
                    <a:pt x="55880" y="0"/>
                    <a:pt x="124460" y="0"/>
                  </a:cubicBezTo>
                  <a:lnTo>
                    <a:pt x="1998089" y="0"/>
                  </a:lnTo>
                  <a:cubicBezTo>
                    <a:pt x="2066669" y="0"/>
                    <a:pt x="2122549" y="55880"/>
                    <a:pt x="2122549" y="124460"/>
                  </a:cubicBezTo>
                  <a:lnTo>
                    <a:pt x="2122549" y="911613"/>
                  </a:lnTo>
                  <a:cubicBezTo>
                    <a:pt x="2122549" y="980193"/>
                    <a:pt x="2066669" y="1036073"/>
                    <a:pt x="1998089" y="1036073"/>
                  </a:cubicBezTo>
                  <a:close/>
                </a:path>
              </a:pathLst>
            </a:custGeom>
            <a:solidFill>
              <a:srgbClr val="ECCC6E"/>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03672" flipH="1">
            <a:off x="9044026" y="6381015"/>
            <a:ext cx="1435481" cy="405523"/>
          </a:xfrm>
          <a:prstGeom prst="rect">
            <a:avLst/>
          </a:prstGeom>
        </p:spPr>
      </p:pic>
      <p:sp>
        <p:nvSpPr>
          <p:cNvPr id="18" name="Rectangle 17"/>
          <p:cNvSpPr/>
          <p:nvPr/>
        </p:nvSpPr>
        <p:spPr>
          <a:xfrm>
            <a:off x="9849925" y="7952279"/>
            <a:ext cx="5217549" cy="1478418"/>
          </a:xfrm>
          <a:prstGeom prst="rect">
            <a:avLst/>
          </a:prstGeom>
        </p:spPr>
        <p:txBody>
          <a:bodyPr wrap="square">
            <a:spAutoFit/>
          </a:bodyPr>
          <a:lstStyle/>
          <a:p>
            <a:pPr algn="just">
              <a:lnSpc>
                <a:spcPct val="150000"/>
              </a:lnSpc>
            </a:pP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diễn</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200" dirty="0" err="1">
                <a:solidFill>
                  <a:srgbClr val="000000"/>
                </a:solidFill>
                <a:latin typeface="Arial" panose="020B0604020202020204" pitchFamily="34" charset="0"/>
                <a:ea typeface="Calibri" panose="020F0502020204030204" pitchFamily="34" charset="0"/>
                <a:cs typeface="Arial" panose="020B0604020202020204" pitchFamily="34" charset="0"/>
              </a:rPr>
              <a:t>bào</a:t>
            </a:r>
            <a:r>
              <a:rPr lang="fr-FR"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9" name="TextBox 18"/>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spTree>
    <p:extLst>
      <p:ext uri="{BB962C8B-B14F-4D97-AF65-F5344CB8AC3E}">
        <p14:creationId xmlns:p14="http://schemas.microsoft.com/office/powerpoint/2010/main" val="20780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900" decel="100000" fill="hold"/>
                                        <p:tgtEl>
                                          <p:spTgt spid="1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9E1"/>
        </a:solidFill>
        <a:effectLst/>
      </p:bgPr>
    </p:bg>
    <p:spTree>
      <p:nvGrpSpPr>
        <p:cNvPr id="1" name=""/>
        <p:cNvGrpSpPr/>
        <p:nvPr/>
      </p:nvGrpSpPr>
      <p:grpSpPr>
        <a:xfrm>
          <a:off x="0" y="0"/>
          <a:ext cx="0" cy="0"/>
          <a:chOff x="0" y="0"/>
          <a:chExt cx="0" cy="0"/>
        </a:xfrm>
      </p:grpSpPr>
      <p:sp>
        <p:nvSpPr>
          <p:cNvPr id="3" name="TextBox 3"/>
          <p:cNvSpPr txBox="1"/>
          <p:nvPr/>
        </p:nvSpPr>
        <p:spPr>
          <a:xfrm>
            <a:off x="228600" y="114300"/>
            <a:ext cx="17830800" cy="1109663"/>
          </a:xfrm>
          <a:prstGeom prst="rect">
            <a:avLst/>
          </a:prstGeom>
        </p:spPr>
        <p:txBody>
          <a:bodyPr wrap="square" lIns="0" tIns="0" rIns="0" bIns="0" rtlCol="0" anchor="t">
            <a:spAutoFit/>
          </a:bodyPr>
          <a:lstStyle/>
          <a:p>
            <a:pPr>
              <a:lnSpc>
                <a:spcPts val="9999"/>
              </a:lnSpc>
            </a:pPr>
            <a:r>
              <a:rPr lang="vi-VN" sz="4500" b="1" dirty="0">
                <a:solidFill>
                  <a:srgbClr val="814256"/>
                </a:solidFill>
              </a:rPr>
              <a:t>1. Khái niệm trao đổi chất và chuyển hóa năng lượng ở sinh vật </a:t>
            </a:r>
            <a:endParaRPr lang="en-US" sz="4500" b="1" dirty="0">
              <a:solidFill>
                <a:srgbClr val="814256"/>
              </a:solidFill>
            </a:endParaRPr>
          </a:p>
        </p:txBody>
      </p:sp>
      <p:sp>
        <p:nvSpPr>
          <p:cNvPr id="19" name="TextBox 18"/>
          <p:cNvSpPr txBox="1"/>
          <p:nvPr/>
        </p:nvSpPr>
        <p:spPr>
          <a:xfrm>
            <a:off x="767199" y="1430546"/>
            <a:ext cx="8985152" cy="738664"/>
          </a:xfrm>
          <a:prstGeom prst="rect">
            <a:avLst/>
          </a:prstGeom>
          <a:noFill/>
        </p:spPr>
        <p:txBody>
          <a:bodyPr wrap="none" rtlCol="0">
            <a:spAutoFit/>
          </a:bodyPr>
          <a:lstStyle/>
          <a:p>
            <a:pPr marL="571500" indent="-571500">
              <a:buFont typeface="Wingdings" panose="05000000000000000000" pitchFamily="2" charset="2"/>
              <a:buChar char="Ø"/>
            </a:pPr>
            <a:r>
              <a:rPr lang="vi-VN" sz="4200" b="1" dirty="0"/>
              <a:t>Tìm hiểu khái niệm trao đổi chất</a:t>
            </a:r>
            <a:endParaRPr lang="en-US" sz="4200" b="1" dirty="0"/>
          </a:p>
        </p:txBody>
      </p:sp>
      <p:pic>
        <p:nvPicPr>
          <p:cNvPr id="15"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2993259"/>
            <a:ext cx="4648200" cy="7269289"/>
          </a:xfrm>
          <a:prstGeom prst="rect">
            <a:avLst/>
          </a:prstGeom>
        </p:spPr>
      </p:pic>
      <p:sp>
        <p:nvSpPr>
          <p:cNvPr id="16" name="Rounded Rectangular Callout 15"/>
          <p:cNvSpPr/>
          <p:nvPr/>
        </p:nvSpPr>
        <p:spPr>
          <a:xfrm>
            <a:off x="6324600" y="2870429"/>
            <a:ext cx="10363200" cy="4661429"/>
          </a:xfrm>
          <a:prstGeom prst="wedgeRoundRectCallout">
            <a:avLst>
              <a:gd name="adj1" fmla="val -55381"/>
              <a:gd name="adj2" fmla="val 45800"/>
              <a:gd name="adj3" fmla="val 16667"/>
            </a:avLst>
          </a:prstGeom>
          <a:solidFill>
            <a:schemeClr val="accent3">
              <a:lumMod val="20000"/>
              <a:lumOff val="80000"/>
            </a:schemeClr>
          </a:solidFill>
          <a:ln w="38100">
            <a:solidFill>
              <a:schemeClr val="accent3">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b="1" dirty="0">
                <a:solidFill>
                  <a:srgbClr val="FF0000"/>
                </a:solidFill>
              </a:rPr>
              <a:t>Trao đổi chất </a:t>
            </a:r>
            <a:r>
              <a:rPr lang="vi-VN" sz="3800" dirty="0">
                <a:solidFill>
                  <a:schemeClr val="tx1"/>
                </a:solidFill>
              </a:rPr>
              <a:t>là quá trình cơ thể lấy các chất cần thiết từ môi trường (như oxygen, nước, chất dinh dưỡng) và thải ra những chất không cần thiết (như carbon dioxide, nhiệt, chất thải) ra ngoài môi trường. </a:t>
            </a:r>
          </a:p>
        </p:txBody>
      </p:sp>
    </p:spTree>
    <p:extLst>
      <p:ext uri="{BB962C8B-B14F-4D97-AF65-F5344CB8AC3E}">
        <p14:creationId xmlns:p14="http://schemas.microsoft.com/office/powerpoint/2010/main" val="49843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3"/>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2374</Words>
  <Application>Microsoft Office PowerPoint</Application>
  <PresentationFormat>Custom</PresentationFormat>
  <Paragraphs>162</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Ha_PC</dc:creator>
  <cp:lastModifiedBy>Tang Trang</cp:lastModifiedBy>
  <cp:revision>19</cp:revision>
  <dcterms:created xsi:type="dcterms:W3CDTF">2006-08-16T00:00:00Z</dcterms:created>
  <dcterms:modified xsi:type="dcterms:W3CDTF">2022-08-29T01:55:52Z</dcterms:modified>
  <dc:identifier>DAEswOIwa4E</dc:identifier>
</cp:coreProperties>
</file>