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70" r:id="rId4"/>
    <p:sldId id="268" r:id="rId5"/>
    <p:sldId id="275" r:id="rId6"/>
    <p:sldId id="278" r:id="rId7"/>
    <p:sldId id="279" r:id="rId8"/>
    <p:sldId id="280" r:id="rId9"/>
    <p:sldId id="281" r:id="rId10"/>
    <p:sldId id="283" r:id="rId11"/>
    <p:sldId id="274" r:id="rId12"/>
    <p:sldId id="259" r:id="rId13"/>
    <p:sldId id="260" r:id="rId14"/>
    <p:sldId id="261" r:id="rId15"/>
    <p:sldId id="262" r:id="rId16"/>
    <p:sldId id="263" r:id="rId17"/>
    <p:sldId id="265" r:id="rId18"/>
    <p:sldId id="266" r:id="rId19"/>
    <p:sldId id="264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36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4C132-4A73-4942-922C-04FA5992B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FD8DC-E192-4B4C-8BDD-97E40957A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BE502-3E16-4B89-BAB2-DF69B280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77B2-567E-44EC-8C7C-7EAB49B3AA1B}" type="datetimeFigureOut">
              <a:rPr lang="en-US" smtClean="0"/>
              <a:t>2025-01-05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76FC1-D6D4-4192-8280-94C1F5E57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11BC8-ED5E-4A96-AAB5-7C871686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AF0-C94F-452B-AAD2-706CBE4B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6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FA79-3B0B-4C91-8A8B-B1F0B705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61E8B-6F23-4EA9-8740-F4743E9D6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79666-3323-4BC7-A12C-DC484614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77B2-567E-44EC-8C7C-7EAB49B3AA1B}" type="datetimeFigureOut">
              <a:rPr lang="en-US" smtClean="0"/>
              <a:t>2025-01-05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045F9-CDEA-43E5-8071-16AA980E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FE186-C48F-4C86-897E-99939759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AF0-C94F-452B-AAD2-706CBE4B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8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53BCDD-9A72-4E54-BDD5-FEAF892AC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C5112-62CE-44E4-8608-08257C5E0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7873B-0C11-492A-AE99-11ED1B9D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77B2-567E-44EC-8C7C-7EAB49B3AA1B}" type="datetimeFigureOut">
              <a:rPr lang="en-US" smtClean="0"/>
              <a:t>2025-01-05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D0B26-7CF0-480B-AE15-7810E823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76A7-E434-4655-A998-AB37C1F0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AF0-C94F-452B-AAD2-706CBE4B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8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A354-8026-4732-BD58-B3896711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ABB2E-7004-4113-A158-6EE0E492F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22F14-15CA-4D1D-A503-12F1133E4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77B2-567E-44EC-8C7C-7EAB49B3AA1B}" type="datetimeFigureOut">
              <a:rPr lang="en-US" smtClean="0"/>
              <a:t>2025-01-05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A6CD0-57E8-441D-948F-A3EBD0690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49D6C-5034-447F-B203-82D08830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AF0-C94F-452B-AAD2-706CBE4B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8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41C7D-0982-4856-B9AC-ACC3E14E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B1703-D18E-456C-8B92-D971C630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36016-EBAA-43E3-BFB7-6CDC0603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77B2-567E-44EC-8C7C-7EAB49B3AA1B}" type="datetimeFigureOut">
              <a:rPr lang="en-US" smtClean="0"/>
              <a:t>2025-01-05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65644-8E28-4DC6-88EB-5F4963C00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5A90B-FC53-4C53-ABF2-83BF82F2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AF0-C94F-452B-AAD2-706CBE4B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9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69B68-8820-4115-BF14-6EB73E6D2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847B5-0053-478A-A3A6-499B0F6DC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27ABD-C65E-4000-8EC8-29E69170A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4F93B-1080-4C55-B0E8-26B141748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77B2-567E-44EC-8C7C-7EAB49B3AA1B}" type="datetimeFigureOut">
              <a:rPr lang="en-US" smtClean="0"/>
              <a:t>2025-01-05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4E138-9050-4907-A08D-D714B776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AF00E-8C81-4FBD-BFE6-1951C969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AF0-C94F-452B-AAD2-706CBE4B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8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00763-34E4-4B54-975C-52A93C53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F4AEE-DF1C-43F7-A676-8C27D606F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93874-B01A-46EA-94D2-8759F6D0A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47CB8-D1D6-4C37-A7BD-E9698B496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1DFFD8-DB37-4843-81E5-75F3B35FC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0BB70A-9CF6-49A0-BE52-56B71853F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77B2-567E-44EC-8C7C-7EAB49B3AA1B}" type="datetimeFigureOut">
              <a:rPr lang="en-US" smtClean="0"/>
              <a:t>2025-01-05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03B477-E28D-4548-B50E-31DB7537A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5F87F-ED5C-4C32-A765-DF1DFF33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AF0-C94F-452B-AAD2-706CBE4B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8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48BC9-037A-4F0B-9A43-0193CDF1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BE986-62B5-4E95-AE26-FB1EFD1D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77B2-567E-44EC-8C7C-7EAB49B3AA1B}" type="datetimeFigureOut">
              <a:rPr lang="en-US" smtClean="0"/>
              <a:t>2025-01-05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5CA81-E4F1-4303-8EC8-22D49C89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73A89-4D11-4670-9B8B-2A7DBAD3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AF0-C94F-452B-AAD2-706CBE4B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8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A254E-77AE-4CF5-9CC4-002D1F3B0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77B2-567E-44EC-8C7C-7EAB49B3AA1B}" type="datetimeFigureOut">
              <a:rPr lang="en-US" smtClean="0"/>
              <a:t>2025-01-05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31B526-844D-4801-A4B6-C1BCEC46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E4819-3AFA-41FF-ACA4-8FADA6E7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AF0-C94F-452B-AAD2-706CBE4B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4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7F9F-9BD7-4FE7-9DD4-F156F7A0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D9975-E249-4C87-B618-6FA842CE1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7A28F-D1DC-4308-B18A-8553ADB3A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743AB-B5B3-4872-916F-FD241C99A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77B2-567E-44EC-8C7C-7EAB49B3AA1B}" type="datetimeFigureOut">
              <a:rPr lang="en-US" smtClean="0"/>
              <a:t>2025-01-05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1EB81-27EE-49CD-8253-FC91CAA1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F30A6-C158-482A-A865-D20E64D7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AF0-C94F-452B-AAD2-706CBE4B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6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C5E4-A7D8-426B-B518-13D86181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48CD7-ED21-4F4A-94A5-F9F8BF4480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D54D1-21CC-4400-80D3-E1825EDEA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1847A-3B81-45AA-B8DE-DAE519B1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77B2-567E-44EC-8C7C-7EAB49B3AA1B}" type="datetimeFigureOut">
              <a:rPr lang="en-US" smtClean="0"/>
              <a:t>2025-01-05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2F47E-1918-4809-AAED-1BA4A7314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DACD1-DAB3-4F7C-8FEE-FCF0DF18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AF0-C94F-452B-AAD2-706CBE4B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B3B61-84B5-4F95-BEDE-BC3B87088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5D534-9EDB-4D9E-BC20-5C656C187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E68E6-ECD9-47BC-89B3-ED49DEE93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A77B2-567E-44EC-8C7C-7EAB49B3AA1B}" type="datetimeFigureOut">
              <a:rPr lang="en-US" smtClean="0"/>
              <a:t>2025-01-05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83101-259B-4952-85FF-1398785E3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029FB-D875-438E-8D11-89A38020F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32AF0-C94F-452B-AAD2-706CBE4B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8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265572" cy="6857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572" y="1"/>
            <a:ext cx="5926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6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9695E-712B-53FF-A770-6EF196029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57F5FB-1267-D422-6A80-D1F73DB2562D}"/>
              </a:ext>
            </a:extLst>
          </p:cNvPr>
          <p:cNvSpPr txBox="1"/>
          <p:nvPr/>
        </p:nvSpPr>
        <p:spPr>
          <a:xfrm>
            <a:off x="2244401" y="12643"/>
            <a:ext cx="66550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3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3, 34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pl-PL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 TÂY NGUYÊN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AA32FC-9958-30D6-F2AA-46538700DF63}"/>
              </a:ext>
            </a:extLst>
          </p:cNvPr>
          <p:cNvSpPr txBox="1"/>
          <p:nvPr/>
        </p:nvSpPr>
        <p:spPr>
          <a:xfrm>
            <a:off x="130629" y="450439"/>
            <a:ext cx="63246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E744C-FD7A-102A-2107-1CB949E03F47}"/>
              </a:ext>
            </a:extLst>
          </p:cNvPr>
          <p:cNvSpPr txBox="1"/>
          <p:nvPr/>
        </p:nvSpPr>
        <p:spPr>
          <a:xfrm>
            <a:off x="194001" y="873234"/>
            <a:ext cx="4540215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E9391-2B24-6F28-C6ED-C9062CAF33AC}"/>
              </a:ext>
            </a:extLst>
          </p:cNvPr>
          <p:cNvSpPr txBox="1"/>
          <p:nvPr/>
        </p:nvSpPr>
        <p:spPr>
          <a:xfrm>
            <a:off x="66853" y="129477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960" lvl="0" algn="just">
              <a:spcAft>
                <a:spcPts val="600"/>
              </a:spcAft>
              <a:buSzPts val="1200"/>
              <a:tabLst>
                <a:tab pos="175895" algn="l"/>
              </a:tabLst>
            </a:pPr>
            <a:r>
              <a:rPr lang="vi-VN" sz="2400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Số</a:t>
            </a:r>
            <a:r>
              <a:rPr lang="vi-VN" sz="24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dân</a:t>
            </a:r>
            <a:r>
              <a:rPr lang="vi-VN" sz="24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6 triệu</a:t>
            </a:r>
            <a:r>
              <a:rPr lang="vi-VN" sz="24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người,</a:t>
            </a:r>
            <a:r>
              <a:rPr lang="vi-VN" sz="24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vi-VN" sz="24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đó dân tộc</a:t>
            </a:r>
            <a:r>
              <a:rPr lang="vi-VN" sz="24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thiểu</a:t>
            </a:r>
            <a:r>
              <a:rPr lang="vi-VN" sz="24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 chiếm</a:t>
            </a:r>
            <a:r>
              <a:rPr lang="vi-VN" sz="24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khoảng</a:t>
            </a:r>
            <a:r>
              <a:rPr lang="vi-VN" sz="24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38%, mật</a:t>
            </a:r>
            <a:r>
              <a:rPr lang="vi-VN" sz="24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độ </a:t>
            </a:r>
            <a:r>
              <a:rPr lang="vi-VN" sz="2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dân</a:t>
            </a:r>
            <a:r>
              <a:rPr lang="vi-VN" sz="2400" spc="-8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vi-VN" sz="2400" spc="-8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trung</a:t>
            </a:r>
            <a:r>
              <a:rPr lang="vi-VN" sz="2400" spc="-8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bình</a:t>
            </a:r>
            <a:r>
              <a:rPr lang="vi-VN" sz="2400" spc="-8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111</a:t>
            </a:r>
            <a:r>
              <a:rPr lang="vi-VN" sz="2400" spc="-8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người/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km</a:t>
            </a:r>
            <a:r>
              <a:rPr lang="en-US" sz="2400" spc="-1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400" spc="7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(năm</a:t>
            </a:r>
            <a:r>
              <a:rPr lang="vi-VN" sz="2400" spc="-9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2021).</a:t>
            </a:r>
            <a:endParaRPr lang="en-US" sz="24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C6BE-DC2E-9481-D435-3EC04CEDCA40}"/>
              </a:ext>
            </a:extLst>
          </p:cNvPr>
          <p:cNvSpPr txBox="1"/>
          <p:nvPr/>
        </p:nvSpPr>
        <p:spPr>
          <a:xfrm>
            <a:off x="78146" y="239556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SzPts val="1200"/>
              <a:tabLst>
                <a:tab pos="177165" algn="l"/>
              </a:tabLst>
            </a:pP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Tỉ</a:t>
            </a:r>
            <a:r>
              <a:rPr lang="vi-VN" sz="2400" spc="-3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lệ</a:t>
            </a:r>
            <a:r>
              <a:rPr lang="vi-VN" sz="24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</a:t>
            </a:r>
            <a:r>
              <a:rPr lang="vi-VN" sz="24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tăng</a:t>
            </a:r>
            <a:r>
              <a:rPr lang="vi-VN" sz="24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dân</a:t>
            </a:r>
            <a:r>
              <a:rPr lang="vi-VN" sz="24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vi-VN" sz="24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cao</a:t>
            </a:r>
            <a:r>
              <a:rPr lang="vi-VN" sz="24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(1,25%),</a:t>
            </a:r>
            <a:r>
              <a:rPr lang="vi-VN" sz="24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vi-VN" sz="24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cấu</a:t>
            </a:r>
            <a:r>
              <a:rPr lang="vi-VN" sz="24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dân</a:t>
            </a:r>
            <a:r>
              <a:rPr lang="vi-VN" sz="24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vi-VN" sz="24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trẻ.</a:t>
            </a:r>
            <a:endParaRPr lang="en-US" sz="24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buSzPts val="1200"/>
              <a:tabLst>
                <a:tab pos="179070" algn="l"/>
              </a:tabLst>
            </a:pPr>
            <a:r>
              <a:rPr lang="vi-VN" sz="2400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Tỉ</a:t>
            </a:r>
            <a:r>
              <a:rPr lang="vi-VN" sz="2400" spc="-5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lệ</a:t>
            </a:r>
            <a:r>
              <a:rPr lang="vi-VN" sz="2400" spc="-5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dân thành</a:t>
            </a:r>
            <a:r>
              <a:rPr lang="vi-VN" sz="2400" spc="-3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thị</a:t>
            </a:r>
            <a:r>
              <a:rPr lang="vi-VN" sz="2400" spc="-5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còn</a:t>
            </a:r>
            <a:r>
              <a:rPr lang="vi-VN" sz="2400" spc="-5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thấp</a:t>
            </a:r>
            <a:r>
              <a:rPr lang="vi-VN" sz="24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khảng</a:t>
            </a:r>
            <a:r>
              <a:rPr lang="vi-VN" sz="24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4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29%.</a:t>
            </a:r>
            <a:r>
              <a:rPr lang="vi-VN" sz="24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24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6CEEE2-9F92-FD24-AA2B-1833916A7B74}"/>
              </a:ext>
            </a:extLst>
          </p:cNvPr>
          <p:cNvSpPr txBox="1"/>
          <p:nvPr/>
        </p:nvSpPr>
        <p:spPr>
          <a:xfrm>
            <a:off x="387803" y="3519689"/>
            <a:ext cx="6210300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6DFDE2-1B0D-6047-6E84-23A59261A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522" y="535863"/>
            <a:ext cx="5658625" cy="6157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479A7D-75FD-79B3-3105-43A270B7BBDC}"/>
              </a:ext>
            </a:extLst>
          </p:cNvPr>
          <p:cNvSpPr txBox="1"/>
          <p:nvPr/>
        </p:nvSpPr>
        <p:spPr>
          <a:xfrm>
            <a:off x="130629" y="3987766"/>
            <a:ext cx="6175098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7785" lvl="0" algn="just">
              <a:spcAft>
                <a:spcPts val="600"/>
              </a:spcAft>
              <a:buSzPts val="1200"/>
              <a:tabLst>
                <a:tab pos="177165" algn="l"/>
              </a:tabLst>
            </a:pP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Vùng</a:t>
            </a:r>
            <a:r>
              <a:rPr lang="vi-VN" sz="24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vi-VN" sz="24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vi-VN" sz="2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hoá</a:t>
            </a:r>
            <a:r>
              <a:rPr lang="vi-VN" sz="24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đa</a:t>
            </a:r>
            <a:r>
              <a:rPr lang="vi-VN" sz="24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dạng, đậm đà</a:t>
            </a:r>
            <a:r>
              <a:rPr lang="vi-VN" sz="2400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 sắc dân tộc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400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hóa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cồng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chiêng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nhiều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lễ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hội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di </a:t>
            </a:r>
            <a:r>
              <a:rPr lang="en-US" sz="2400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tích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lịch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sử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- </a:t>
            </a:r>
            <a:r>
              <a:rPr lang="en-US" sz="2400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hóa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57785" lvl="0" algn="just">
              <a:spcAft>
                <a:spcPts val="600"/>
              </a:spcAft>
              <a:buSzPts val="1200"/>
              <a:tabLst>
                <a:tab pos="177165" algn="l"/>
              </a:tabLst>
            </a:pP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Trình</a:t>
            </a:r>
            <a:r>
              <a:rPr lang="vi-VN" sz="2400" spc="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độ dân</a:t>
            </a:r>
            <a:r>
              <a:rPr lang="vi-VN" sz="2400" spc="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trí</a:t>
            </a:r>
            <a:r>
              <a:rPr lang="vi-VN" sz="2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2400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vi-VN" sz="2400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dân</a:t>
            </a:r>
            <a:r>
              <a:rPr lang="vi-VN" sz="2400" spc="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Tây</a:t>
            </a:r>
            <a:r>
              <a:rPr lang="vi-VN" sz="2400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Nguyên</a:t>
            </a:r>
            <a:r>
              <a:rPr lang="vi-VN" sz="2400" spc="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ngày</a:t>
            </a:r>
            <a:r>
              <a:rPr lang="vi-VN" sz="2400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càng</a:t>
            </a:r>
            <a:r>
              <a:rPr lang="vi-VN" sz="2400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 nâng cao, tỉ</a:t>
            </a:r>
            <a:r>
              <a:rPr lang="vi-VN" sz="24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lệ</a:t>
            </a:r>
            <a:r>
              <a:rPr lang="vi-VN" sz="2400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vi-VN" sz="2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lớn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biết</a:t>
            </a:r>
            <a:r>
              <a:rPr lang="vi-VN" sz="2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chữ</a:t>
            </a:r>
            <a:r>
              <a:rPr lang="vi-VN" sz="2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đạt</a:t>
            </a:r>
            <a:r>
              <a:rPr lang="vi-VN" sz="2400" spc="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91,8%</a:t>
            </a:r>
            <a:r>
              <a:rPr lang="vi-VN" sz="2400" spc="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(năm</a:t>
            </a:r>
            <a:r>
              <a:rPr lang="vi-VN" sz="2400" spc="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2021).</a:t>
            </a:r>
            <a:endParaRPr lang="en-US" sz="24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E90DBB94-07C2-5E6F-B8E6-E78C9E05F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08" y="545836"/>
            <a:ext cx="5658625" cy="301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709DAA-FE59-04D4-125C-175DF0AD6B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67" b="12977"/>
          <a:stretch/>
        </p:blipFill>
        <p:spPr>
          <a:xfrm>
            <a:off x="6455228" y="3561411"/>
            <a:ext cx="5681211" cy="31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3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3C0CB1-526D-0EDE-DC29-6241DCE72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430" y="171450"/>
            <a:ext cx="5778817" cy="6845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B01ECA-18C0-22CB-9295-606BFA301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3" y="3429000"/>
            <a:ext cx="6155790" cy="3416357"/>
          </a:xfrm>
          <a:prstGeom prst="rect">
            <a:avLst/>
          </a:prstGeom>
        </p:spPr>
      </p:pic>
      <p:pic>
        <p:nvPicPr>
          <p:cNvPr id="1028" name="Picture 4" descr="pisolitic bauxite">
            <a:extLst>
              <a:ext uri="{FF2B5EF4-FFF2-40B4-BE49-F238E27FC236}">
                <a16:creationId xmlns:a16="http://schemas.microsoft.com/office/drawing/2014/main" id="{1E6BAD42-E564-A127-3F0F-3079FDAEE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2" y="0"/>
            <a:ext cx="6243677" cy="34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4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A4FE5D-84DC-4526-B8C3-42EC292E973C}"/>
              </a:ext>
            </a:extLst>
          </p:cNvPr>
          <p:cNvSpPr txBox="1"/>
          <p:nvPr/>
        </p:nvSpPr>
        <p:spPr>
          <a:xfrm>
            <a:off x="2516932" y="118578"/>
            <a:ext cx="66550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3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Bài2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 TÂY NGUYÊN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95DD63-5CDB-41EE-B4B3-554FDCD02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672562"/>
              </p:ext>
            </p:extLst>
          </p:nvPr>
        </p:nvGraphicFramePr>
        <p:xfrm>
          <a:off x="289560" y="580243"/>
          <a:ext cx="5013960" cy="394018"/>
        </p:xfrm>
        <a:graphic>
          <a:graphicData uri="http://schemas.openxmlformats.org/drawingml/2006/table">
            <a:tbl>
              <a:tblPr/>
              <a:tblGrid>
                <a:gridCol w="5013960">
                  <a:extLst>
                    <a:ext uri="{9D8B030D-6E8A-4147-A177-3AD203B41FA5}">
                      <a16:colId xmlns:a16="http://schemas.microsoft.com/office/drawing/2014/main" val="2157470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IV.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506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A99C42E-89C1-40FE-81F4-FA51314FD399}"/>
              </a:ext>
            </a:extLst>
          </p:cNvPr>
          <p:cNvSpPr txBox="1"/>
          <p:nvPr/>
        </p:nvSpPr>
        <p:spPr>
          <a:xfrm>
            <a:off x="289560" y="1002854"/>
            <a:ext cx="4048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C27881-D527-4BEB-8D56-9BAA24D03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259" y="497840"/>
            <a:ext cx="5013961" cy="636016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C10DB8A-639A-4FE5-B5CB-D0D79B3C9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128625"/>
              </p:ext>
            </p:extLst>
          </p:nvPr>
        </p:nvGraphicFramePr>
        <p:xfrm>
          <a:off x="219779" y="1530083"/>
          <a:ext cx="6655059" cy="394018"/>
        </p:xfrm>
        <a:graphic>
          <a:graphicData uri="http://schemas.openxmlformats.org/drawingml/2006/table">
            <a:tbl>
              <a:tblPr/>
              <a:tblGrid>
                <a:gridCol w="6655059">
                  <a:extLst>
                    <a:ext uri="{9D8B030D-6E8A-4147-A177-3AD203B41FA5}">
                      <a16:colId xmlns:a16="http://schemas.microsoft.com/office/drawing/2014/main" val="4163136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92375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BBB1B10-9738-4A50-ADF2-7E08170BC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598472"/>
              </p:ext>
            </p:extLst>
          </p:nvPr>
        </p:nvGraphicFramePr>
        <p:xfrm>
          <a:off x="223246" y="1989665"/>
          <a:ext cx="5907644" cy="394018"/>
        </p:xfrm>
        <a:graphic>
          <a:graphicData uri="http://schemas.openxmlformats.org/drawingml/2006/table">
            <a:tbl>
              <a:tblPr/>
              <a:tblGrid>
                <a:gridCol w="5907644">
                  <a:extLst>
                    <a:ext uri="{9D8B030D-6E8A-4147-A177-3AD203B41FA5}">
                      <a16:colId xmlns:a16="http://schemas.microsoft.com/office/drawing/2014/main" val="1995848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98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47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A4FE5D-84DC-4526-B8C3-42EC292E973C}"/>
              </a:ext>
            </a:extLst>
          </p:cNvPr>
          <p:cNvSpPr txBox="1"/>
          <p:nvPr/>
        </p:nvSpPr>
        <p:spPr>
          <a:xfrm>
            <a:off x="2516932" y="118578"/>
            <a:ext cx="66550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3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Bài2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 TÂY NGUYÊN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95DD63-5CDB-41EE-B4B3-554FDCD02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993349"/>
              </p:ext>
            </p:extLst>
          </p:nvPr>
        </p:nvGraphicFramePr>
        <p:xfrm>
          <a:off x="284480" y="530831"/>
          <a:ext cx="5013960" cy="394018"/>
        </p:xfrm>
        <a:graphic>
          <a:graphicData uri="http://schemas.openxmlformats.org/drawingml/2006/table">
            <a:tbl>
              <a:tblPr/>
              <a:tblGrid>
                <a:gridCol w="5013960">
                  <a:extLst>
                    <a:ext uri="{9D8B030D-6E8A-4147-A177-3AD203B41FA5}">
                      <a16:colId xmlns:a16="http://schemas.microsoft.com/office/drawing/2014/main" val="2157470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IV.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506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A99C42E-89C1-40FE-81F4-FA51314FD399}"/>
              </a:ext>
            </a:extLst>
          </p:cNvPr>
          <p:cNvSpPr txBox="1"/>
          <p:nvPr/>
        </p:nvSpPr>
        <p:spPr>
          <a:xfrm>
            <a:off x="299720" y="900439"/>
            <a:ext cx="4048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C10DB8A-639A-4FE5-B5CB-D0D79B3C9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241082"/>
              </p:ext>
            </p:extLst>
          </p:nvPr>
        </p:nvGraphicFramePr>
        <p:xfrm>
          <a:off x="219779" y="1299083"/>
          <a:ext cx="10357095" cy="394018"/>
        </p:xfrm>
        <a:graphic>
          <a:graphicData uri="http://schemas.openxmlformats.org/drawingml/2006/table">
            <a:tbl>
              <a:tblPr/>
              <a:tblGrid>
                <a:gridCol w="10357095">
                  <a:extLst>
                    <a:ext uri="{9D8B030D-6E8A-4147-A177-3AD203B41FA5}">
                      <a16:colId xmlns:a16="http://schemas.microsoft.com/office/drawing/2014/main" val="4163136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9237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C10C507-BF4B-46DB-8886-A68E90970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686776"/>
              </p:ext>
            </p:extLst>
          </p:nvPr>
        </p:nvGraphicFramePr>
        <p:xfrm>
          <a:off x="219779" y="1812339"/>
          <a:ext cx="5918200" cy="394018"/>
        </p:xfrm>
        <a:graphic>
          <a:graphicData uri="http://schemas.openxmlformats.org/drawingml/2006/table">
            <a:tbl>
              <a:tblPr/>
              <a:tblGrid>
                <a:gridCol w="5918200">
                  <a:extLst>
                    <a:ext uri="{9D8B030D-6E8A-4147-A177-3AD203B41FA5}">
                      <a16:colId xmlns:a16="http://schemas.microsoft.com/office/drawing/2014/main" val="1995848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98762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443D91B-32E6-4C48-B4B8-76F541BAF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45" t="26483" r="24659" b="17980"/>
          <a:stretch/>
        </p:blipFill>
        <p:spPr bwMode="auto">
          <a:xfrm>
            <a:off x="4969163" y="1681465"/>
            <a:ext cx="6909239" cy="5105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94322A-6C30-4EE2-BDD4-E9CD077A4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52499"/>
              </p:ext>
            </p:extLst>
          </p:nvPr>
        </p:nvGraphicFramePr>
        <p:xfrm>
          <a:off x="284166" y="2206357"/>
          <a:ext cx="6181289" cy="1235266"/>
        </p:xfrm>
        <a:graphic>
          <a:graphicData uri="http://schemas.openxmlformats.org/drawingml/2006/table">
            <a:tbl>
              <a:tblPr/>
              <a:tblGrid>
                <a:gridCol w="6181289">
                  <a:extLst>
                    <a:ext uri="{9D8B030D-6E8A-4147-A177-3AD203B41FA5}">
                      <a16:colId xmlns:a16="http://schemas.microsoft.com/office/drawing/2014/main" val="13972870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phê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89,9%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92,5%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 2017.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chè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9750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9834A3-073C-46E8-A892-6879D7FB4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465544"/>
              </p:ext>
            </p:extLst>
          </p:nvPr>
        </p:nvGraphicFramePr>
        <p:xfrm>
          <a:off x="276703" y="3468330"/>
          <a:ext cx="6087152" cy="814642"/>
        </p:xfrm>
        <a:graphic>
          <a:graphicData uri="http://schemas.openxmlformats.org/drawingml/2006/table">
            <a:tbl>
              <a:tblPr/>
              <a:tblGrid>
                <a:gridCol w="6087152">
                  <a:extLst>
                    <a:ext uri="{9D8B030D-6E8A-4147-A177-3AD203B41FA5}">
                      <a16:colId xmlns:a16="http://schemas.microsoft.com/office/drawing/2014/main" val="25639065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cận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87949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BC9955-1C1D-4C80-9C4F-7145C3833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237160"/>
              </p:ext>
            </p:extLst>
          </p:nvPr>
        </p:nvGraphicFramePr>
        <p:xfrm>
          <a:off x="313597" y="4309679"/>
          <a:ext cx="5782403" cy="814642"/>
        </p:xfrm>
        <a:graphic>
          <a:graphicData uri="http://schemas.openxmlformats.org/drawingml/2006/table">
            <a:tbl>
              <a:tblPr/>
              <a:tblGrid>
                <a:gridCol w="5782403">
                  <a:extLst>
                    <a:ext uri="{9D8B030D-6E8A-4147-A177-3AD203B41FA5}">
                      <a16:colId xmlns:a16="http://schemas.microsoft.com/office/drawing/2014/main" val="5597874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Đắk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Lắk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26146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DD8BBF1-699E-4814-9706-51BE8F664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537581"/>
              </p:ext>
            </p:extLst>
          </p:nvPr>
        </p:nvGraphicFramePr>
        <p:xfrm>
          <a:off x="304361" y="5151028"/>
          <a:ext cx="5146040" cy="394018"/>
        </p:xfrm>
        <a:graphic>
          <a:graphicData uri="http://schemas.openxmlformats.org/drawingml/2006/table">
            <a:tbl>
              <a:tblPr/>
              <a:tblGrid>
                <a:gridCol w="5146040">
                  <a:extLst>
                    <a:ext uri="{9D8B030D-6E8A-4147-A177-3AD203B41FA5}">
                      <a16:colId xmlns:a16="http://schemas.microsoft.com/office/drawing/2014/main" val="25852537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Lâm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3213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C712665-B7B8-46A7-A065-1ADAE87B7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741104"/>
              </p:ext>
            </p:extLst>
          </p:nvPr>
        </p:nvGraphicFramePr>
        <p:xfrm>
          <a:off x="284480" y="5643109"/>
          <a:ext cx="5013960" cy="394018"/>
        </p:xfrm>
        <a:graphic>
          <a:graphicData uri="http://schemas.openxmlformats.org/drawingml/2006/table">
            <a:tbl>
              <a:tblPr/>
              <a:tblGrid>
                <a:gridCol w="5013960">
                  <a:extLst>
                    <a:ext uri="{9D8B030D-6E8A-4147-A177-3AD203B41FA5}">
                      <a16:colId xmlns:a16="http://schemas.microsoft.com/office/drawing/2014/main" val="1601670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67897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5ED9AE2-48A0-C2E1-82AB-C5C18B92C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932" y="470713"/>
            <a:ext cx="5506766" cy="30772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605A57-4C9F-EC98-BFE4-6A8BA8CF7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919" y="3627603"/>
            <a:ext cx="5506766" cy="315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4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A4FE5D-84DC-4526-B8C3-42EC292E973C}"/>
              </a:ext>
            </a:extLst>
          </p:cNvPr>
          <p:cNvSpPr txBox="1"/>
          <p:nvPr/>
        </p:nvSpPr>
        <p:spPr>
          <a:xfrm>
            <a:off x="2516932" y="118578"/>
            <a:ext cx="66550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3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Bài2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 TÂY NGUYÊN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95DD63-5CDB-41EE-B4B3-554FDCD02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640399"/>
              </p:ext>
            </p:extLst>
          </p:nvPr>
        </p:nvGraphicFramePr>
        <p:xfrm>
          <a:off x="289560" y="580243"/>
          <a:ext cx="5013960" cy="386906"/>
        </p:xfrm>
        <a:graphic>
          <a:graphicData uri="http://schemas.openxmlformats.org/drawingml/2006/table">
            <a:tbl>
              <a:tblPr/>
              <a:tblGrid>
                <a:gridCol w="5013960">
                  <a:extLst>
                    <a:ext uri="{9D8B030D-6E8A-4147-A177-3AD203B41FA5}">
                      <a16:colId xmlns:a16="http://schemas.microsoft.com/office/drawing/2014/main" val="2157470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IV.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506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A99C42E-89C1-40FE-81F4-FA51314FD399}"/>
              </a:ext>
            </a:extLst>
          </p:cNvPr>
          <p:cNvSpPr txBox="1"/>
          <p:nvPr/>
        </p:nvSpPr>
        <p:spPr>
          <a:xfrm>
            <a:off x="299720" y="919293"/>
            <a:ext cx="4048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C712665-B7B8-46A7-A065-1ADAE87B7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498684"/>
              </p:ext>
            </p:extLst>
          </p:nvPr>
        </p:nvGraphicFramePr>
        <p:xfrm>
          <a:off x="299720" y="1360043"/>
          <a:ext cx="5013960" cy="394018"/>
        </p:xfrm>
        <a:graphic>
          <a:graphicData uri="http://schemas.openxmlformats.org/drawingml/2006/table">
            <a:tbl>
              <a:tblPr/>
              <a:tblGrid>
                <a:gridCol w="5013960">
                  <a:extLst>
                    <a:ext uri="{9D8B030D-6E8A-4147-A177-3AD203B41FA5}">
                      <a16:colId xmlns:a16="http://schemas.microsoft.com/office/drawing/2014/main" val="1601670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67897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C3B6E02-4439-4F45-85C3-B1F995483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5" r="43073"/>
          <a:stretch/>
        </p:blipFill>
        <p:spPr>
          <a:xfrm>
            <a:off x="5618738" y="1543303"/>
            <a:ext cx="6421120" cy="2548405"/>
          </a:xfrm>
          <a:prstGeom prst="rect">
            <a:avLst/>
          </a:prstGeom>
          <a:solidFill>
            <a:srgbClr val="FFFF00"/>
          </a:solidFill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D2C7B1E-8E5F-47D0-8E79-8BA02BAB8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084557"/>
              </p:ext>
            </p:extLst>
          </p:nvPr>
        </p:nvGraphicFramePr>
        <p:xfrm>
          <a:off x="5496560" y="722366"/>
          <a:ext cx="6421120" cy="678815"/>
        </p:xfrm>
        <a:graphic>
          <a:graphicData uri="http://schemas.openxmlformats.org/drawingml/2006/table">
            <a:tbl>
              <a:tblPr/>
              <a:tblGrid>
                <a:gridCol w="6421120">
                  <a:extLst>
                    <a:ext uri="{9D8B030D-6E8A-4147-A177-3AD203B41FA5}">
                      <a16:colId xmlns:a16="http://schemas.microsoft.com/office/drawing/2014/main" val="41684466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TimesNew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68477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0A54D85-730B-49F8-8E6B-EA62041D2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938122"/>
              </p:ext>
            </p:extLst>
          </p:nvPr>
        </p:nvGraphicFramePr>
        <p:xfrm>
          <a:off x="208409" y="1740428"/>
          <a:ext cx="5410330" cy="1235266"/>
        </p:xfrm>
        <a:graphic>
          <a:graphicData uri="http://schemas.openxmlformats.org/drawingml/2006/table">
            <a:tbl>
              <a:tblPr/>
              <a:tblGrid>
                <a:gridCol w="5410330">
                  <a:extLst>
                    <a:ext uri="{9D8B030D-6E8A-4147-A177-3AD203B41FA5}">
                      <a16:colId xmlns:a16="http://schemas.microsoft.com/office/drawing/2014/main" val="21546022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960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47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A4FE5D-84DC-4526-B8C3-42EC292E973C}"/>
              </a:ext>
            </a:extLst>
          </p:cNvPr>
          <p:cNvSpPr txBox="1"/>
          <p:nvPr/>
        </p:nvSpPr>
        <p:spPr>
          <a:xfrm>
            <a:off x="2516932" y="118578"/>
            <a:ext cx="66550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3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Bài2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 TÂY NGUYÊN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95DD63-5CDB-41EE-B4B3-554FDCD02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803239"/>
              </p:ext>
            </p:extLst>
          </p:nvPr>
        </p:nvGraphicFramePr>
        <p:xfrm>
          <a:off x="289560" y="580243"/>
          <a:ext cx="5013960" cy="394018"/>
        </p:xfrm>
        <a:graphic>
          <a:graphicData uri="http://schemas.openxmlformats.org/drawingml/2006/table">
            <a:tbl>
              <a:tblPr/>
              <a:tblGrid>
                <a:gridCol w="5013960">
                  <a:extLst>
                    <a:ext uri="{9D8B030D-6E8A-4147-A177-3AD203B41FA5}">
                      <a16:colId xmlns:a16="http://schemas.microsoft.com/office/drawing/2014/main" val="2157470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IV.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506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A99C42E-89C1-40FE-81F4-FA51314FD399}"/>
              </a:ext>
            </a:extLst>
          </p:cNvPr>
          <p:cNvSpPr txBox="1"/>
          <p:nvPr/>
        </p:nvSpPr>
        <p:spPr>
          <a:xfrm>
            <a:off x="299720" y="919293"/>
            <a:ext cx="4048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C712665-B7B8-46A7-A065-1ADAE87B7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132606"/>
              </p:ext>
            </p:extLst>
          </p:nvPr>
        </p:nvGraphicFramePr>
        <p:xfrm>
          <a:off x="299720" y="1319403"/>
          <a:ext cx="5013960" cy="394018"/>
        </p:xfrm>
        <a:graphic>
          <a:graphicData uri="http://schemas.openxmlformats.org/drawingml/2006/table">
            <a:tbl>
              <a:tblPr/>
              <a:tblGrid>
                <a:gridCol w="5013960">
                  <a:extLst>
                    <a:ext uri="{9D8B030D-6E8A-4147-A177-3AD203B41FA5}">
                      <a16:colId xmlns:a16="http://schemas.microsoft.com/office/drawing/2014/main" val="1601670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67897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0A54D85-730B-49F8-8E6B-EA62041D2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057058"/>
              </p:ext>
            </p:extLst>
          </p:nvPr>
        </p:nvGraphicFramePr>
        <p:xfrm>
          <a:off x="208409" y="1689628"/>
          <a:ext cx="6655058" cy="1235266"/>
        </p:xfrm>
        <a:graphic>
          <a:graphicData uri="http://schemas.openxmlformats.org/drawingml/2006/table">
            <a:tbl>
              <a:tblPr/>
              <a:tblGrid>
                <a:gridCol w="6655058">
                  <a:extLst>
                    <a:ext uri="{9D8B030D-6E8A-4147-A177-3AD203B41FA5}">
                      <a16:colId xmlns:a16="http://schemas.microsoft.com/office/drawing/2014/main" val="21546022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960512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8F3DD5C-CADC-4970-9152-2932538F2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259" y="497840"/>
            <a:ext cx="5013961" cy="636016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3F2A25-068F-48DC-B809-86F016E41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479879"/>
              </p:ext>
            </p:extLst>
          </p:nvPr>
        </p:nvGraphicFramePr>
        <p:xfrm>
          <a:off x="208409" y="2894156"/>
          <a:ext cx="6120059" cy="814642"/>
        </p:xfrm>
        <a:graphic>
          <a:graphicData uri="http://schemas.openxmlformats.org/drawingml/2006/table">
            <a:tbl>
              <a:tblPr/>
              <a:tblGrid>
                <a:gridCol w="6120059">
                  <a:extLst>
                    <a:ext uri="{9D8B030D-6E8A-4147-A177-3AD203B41FA5}">
                      <a16:colId xmlns:a16="http://schemas.microsoft.com/office/drawing/2014/main" val="2759199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00389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365905-8AB4-464A-A731-0F4062FDCCE3}"/>
              </a:ext>
            </a:extLst>
          </p:cNvPr>
          <p:cNvSpPr txBox="1"/>
          <p:nvPr/>
        </p:nvSpPr>
        <p:spPr>
          <a:xfrm>
            <a:off x="179798" y="3708798"/>
            <a:ext cx="6177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Dich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153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A4FE5D-84DC-4526-B8C3-42EC292E973C}"/>
              </a:ext>
            </a:extLst>
          </p:cNvPr>
          <p:cNvSpPr txBox="1"/>
          <p:nvPr/>
        </p:nvSpPr>
        <p:spPr>
          <a:xfrm>
            <a:off x="2516932" y="118578"/>
            <a:ext cx="66550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3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Bài2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 TÂY NGUYÊN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95DD63-5CDB-41EE-B4B3-554FDCD02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92061"/>
              </p:ext>
            </p:extLst>
          </p:nvPr>
        </p:nvGraphicFramePr>
        <p:xfrm>
          <a:off x="289560" y="580243"/>
          <a:ext cx="5013960" cy="394018"/>
        </p:xfrm>
        <a:graphic>
          <a:graphicData uri="http://schemas.openxmlformats.org/drawingml/2006/table">
            <a:tbl>
              <a:tblPr/>
              <a:tblGrid>
                <a:gridCol w="5013960">
                  <a:extLst>
                    <a:ext uri="{9D8B030D-6E8A-4147-A177-3AD203B41FA5}">
                      <a16:colId xmlns:a16="http://schemas.microsoft.com/office/drawing/2014/main" val="2157470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IV.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506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A99C42E-89C1-40FE-81F4-FA51314FD399}"/>
              </a:ext>
            </a:extLst>
          </p:cNvPr>
          <p:cNvSpPr txBox="1"/>
          <p:nvPr/>
        </p:nvSpPr>
        <p:spPr>
          <a:xfrm>
            <a:off x="299720" y="919293"/>
            <a:ext cx="4048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C712665-B7B8-46A7-A065-1ADAE87B7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852729"/>
              </p:ext>
            </p:extLst>
          </p:nvPr>
        </p:nvGraphicFramePr>
        <p:xfrm>
          <a:off x="289560" y="1318006"/>
          <a:ext cx="5013960" cy="394018"/>
        </p:xfrm>
        <a:graphic>
          <a:graphicData uri="http://schemas.openxmlformats.org/drawingml/2006/table">
            <a:tbl>
              <a:tblPr/>
              <a:tblGrid>
                <a:gridCol w="5013960">
                  <a:extLst>
                    <a:ext uri="{9D8B030D-6E8A-4147-A177-3AD203B41FA5}">
                      <a16:colId xmlns:a16="http://schemas.microsoft.com/office/drawing/2014/main" val="1601670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67897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365905-8AB4-464A-A731-0F4062FDCCE3}"/>
              </a:ext>
            </a:extLst>
          </p:cNvPr>
          <p:cNvSpPr txBox="1"/>
          <p:nvPr/>
        </p:nvSpPr>
        <p:spPr>
          <a:xfrm>
            <a:off x="299720" y="1697796"/>
            <a:ext cx="6177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Dich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AD87E-2688-4113-98BC-CF4AED198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048" y="966380"/>
            <a:ext cx="3706512" cy="2773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235EC3-F3FC-476B-AE8C-669A63C80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660" y="947996"/>
            <a:ext cx="3873289" cy="2792095"/>
          </a:xfrm>
          <a:prstGeom prst="rect">
            <a:avLst/>
          </a:prstGeom>
        </p:spPr>
      </p:pic>
      <p:pic>
        <p:nvPicPr>
          <p:cNvPr id="8194" name="Picture 2" descr="Mứt Đà Lạt.">
            <a:extLst>
              <a:ext uri="{FF2B5EF4-FFF2-40B4-BE49-F238E27FC236}">
                <a16:creationId xmlns:a16="http://schemas.microsoft.com/office/drawing/2014/main" id="{7AFCB7A1-24DF-4903-9326-AE4496679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48" y="3815137"/>
            <a:ext cx="3706512" cy="296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A9404E-D1D9-4FE4-8BDA-D059E9956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660" y="3815137"/>
            <a:ext cx="3873289" cy="296672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2F928C8-708C-4B3D-80BC-92314BD6B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514972"/>
              </p:ext>
            </p:extLst>
          </p:nvPr>
        </p:nvGraphicFramePr>
        <p:xfrm>
          <a:off x="267108" y="2062932"/>
          <a:ext cx="4081372" cy="1655890"/>
        </p:xfrm>
        <a:graphic>
          <a:graphicData uri="http://schemas.openxmlformats.org/drawingml/2006/table">
            <a:tbl>
              <a:tblPr/>
              <a:tblGrid>
                <a:gridCol w="4081372">
                  <a:extLst>
                    <a:ext uri="{9D8B030D-6E8A-4147-A177-3AD203B41FA5}">
                      <a16:colId xmlns:a16="http://schemas.microsoft.com/office/drawing/2014/main" val="20279965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phê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680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9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A4FE5D-84DC-4526-B8C3-42EC292E973C}"/>
              </a:ext>
            </a:extLst>
          </p:cNvPr>
          <p:cNvSpPr txBox="1"/>
          <p:nvPr/>
        </p:nvSpPr>
        <p:spPr>
          <a:xfrm>
            <a:off x="2516932" y="118578"/>
            <a:ext cx="66550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3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Bài2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 TÂY NGUYÊN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95DD63-5CDB-41EE-B4B3-554FDCD02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899904"/>
              </p:ext>
            </p:extLst>
          </p:nvPr>
        </p:nvGraphicFramePr>
        <p:xfrm>
          <a:off x="289560" y="580243"/>
          <a:ext cx="5013960" cy="394018"/>
        </p:xfrm>
        <a:graphic>
          <a:graphicData uri="http://schemas.openxmlformats.org/drawingml/2006/table">
            <a:tbl>
              <a:tblPr/>
              <a:tblGrid>
                <a:gridCol w="5013960">
                  <a:extLst>
                    <a:ext uri="{9D8B030D-6E8A-4147-A177-3AD203B41FA5}">
                      <a16:colId xmlns:a16="http://schemas.microsoft.com/office/drawing/2014/main" val="2157470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IV.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506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A99C42E-89C1-40FE-81F4-FA51314FD399}"/>
              </a:ext>
            </a:extLst>
          </p:cNvPr>
          <p:cNvSpPr txBox="1"/>
          <p:nvPr/>
        </p:nvSpPr>
        <p:spPr>
          <a:xfrm>
            <a:off x="299720" y="919293"/>
            <a:ext cx="4048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C712665-B7B8-46A7-A065-1ADAE87B7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65016"/>
              </p:ext>
            </p:extLst>
          </p:nvPr>
        </p:nvGraphicFramePr>
        <p:xfrm>
          <a:off x="289560" y="1318006"/>
          <a:ext cx="5013960" cy="394018"/>
        </p:xfrm>
        <a:graphic>
          <a:graphicData uri="http://schemas.openxmlformats.org/drawingml/2006/table">
            <a:tbl>
              <a:tblPr/>
              <a:tblGrid>
                <a:gridCol w="5013960">
                  <a:extLst>
                    <a:ext uri="{9D8B030D-6E8A-4147-A177-3AD203B41FA5}">
                      <a16:colId xmlns:a16="http://schemas.microsoft.com/office/drawing/2014/main" val="1601670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67897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365905-8AB4-464A-A731-0F4062FDCCE3}"/>
              </a:ext>
            </a:extLst>
          </p:cNvPr>
          <p:cNvSpPr txBox="1"/>
          <p:nvPr/>
        </p:nvSpPr>
        <p:spPr>
          <a:xfrm>
            <a:off x="299720" y="1697796"/>
            <a:ext cx="6177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Dich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2F928C8-708C-4B3D-80BC-92314BD6B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682154"/>
              </p:ext>
            </p:extLst>
          </p:nvPr>
        </p:nvGraphicFramePr>
        <p:xfrm>
          <a:off x="289560" y="2111078"/>
          <a:ext cx="4058920" cy="1655890"/>
        </p:xfrm>
        <a:graphic>
          <a:graphicData uri="http://schemas.openxmlformats.org/drawingml/2006/table">
            <a:tbl>
              <a:tblPr/>
              <a:tblGrid>
                <a:gridCol w="4058920">
                  <a:extLst>
                    <a:ext uri="{9D8B030D-6E8A-4147-A177-3AD203B41FA5}">
                      <a16:colId xmlns:a16="http://schemas.microsoft.com/office/drawing/2014/main" val="20279965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phê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680948"/>
                  </a:ext>
                </a:extLst>
              </a:tr>
            </a:tbl>
          </a:graphicData>
        </a:graphic>
      </p:graphicFrame>
      <p:pic>
        <p:nvPicPr>
          <p:cNvPr id="8196" name="Picture 4" descr="Lịch trình du lịch Đà Lạt cuối tuần cho dân công sở">
            <a:extLst>
              <a:ext uri="{FF2B5EF4-FFF2-40B4-BE49-F238E27FC236}">
                <a16:creationId xmlns:a16="http://schemas.microsoft.com/office/drawing/2014/main" id="{DFA8D041-2012-4C71-8BA9-D9C7184EA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20" y="580243"/>
            <a:ext cx="3784600" cy="284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F10512-2BF2-4BCA-80FF-A0B589769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240" y="580243"/>
            <a:ext cx="3964020" cy="2848757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A6403530-6F57-4897-A3D2-6DDEE92FD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20" y="3472347"/>
            <a:ext cx="3784600" cy="313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265813-9A25-4BD3-8730-F565FE47F2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667" b="12977"/>
          <a:stretch/>
        </p:blipFill>
        <p:spPr>
          <a:xfrm>
            <a:off x="8143240" y="3472347"/>
            <a:ext cx="3964020" cy="3131652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19DE22C-57E7-4691-8182-9A0FF80E2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405087"/>
              </p:ext>
            </p:extLst>
          </p:nvPr>
        </p:nvGraphicFramePr>
        <p:xfrm>
          <a:off x="246302" y="3837727"/>
          <a:ext cx="4221480" cy="394018"/>
        </p:xfrm>
        <a:graphic>
          <a:graphicData uri="http://schemas.openxmlformats.org/drawingml/2006/table">
            <a:tbl>
              <a:tblPr/>
              <a:tblGrid>
                <a:gridCol w="4221480">
                  <a:extLst>
                    <a:ext uri="{9D8B030D-6E8A-4147-A177-3AD203B41FA5}">
                      <a16:colId xmlns:a16="http://schemas.microsoft.com/office/drawing/2014/main" val="21083667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Du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07230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4ED4694-BCC2-473B-9709-41E6ECBF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78522"/>
              </p:ext>
            </p:extLst>
          </p:nvPr>
        </p:nvGraphicFramePr>
        <p:xfrm>
          <a:off x="289560" y="4234110"/>
          <a:ext cx="4178222" cy="394018"/>
        </p:xfrm>
        <a:graphic>
          <a:graphicData uri="http://schemas.openxmlformats.org/drawingml/2006/table">
            <a:tbl>
              <a:tblPr/>
              <a:tblGrid>
                <a:gridCol w="4178222">
                  <a:extLst>
                    <a:ext uri="{9D8B030D-6E8A-4147-A177-3AD203B41FA5}">
                      <a16:colId xmlns:a16="http://schemas.microsoft.com/office/drawing/2014/main" val="24886781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V.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24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79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A4FE5D-84DC-4526-B8C3-42EC292E973C}"/>
              </a:ext>
            </a:extLst>
          </p:cNvPr>
          <p:cNvSpPr txBox="1"/>
          <p:nvPr/>
        </p:nvSpPr>
        <p:spPr>
          <a:xfrm>
            <a:off x="2516932" y="118578"/>
            <a:ext cx="66550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3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Bài2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 TÂY NGUYÊN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95DD63-5CDB-41EE-B4B3-554FDCD02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075640"/>
              </p:ext>
            </p:extLst>
          </p:nvPr>
        </p:nvGraphicFramePr>
        <p:xfrm>
          <a:off x="289560" y="580243"/>
          <a:ext cx="5013960" cy="394018"/>
        </p:xfrm>
        <a:graphic>
          <a:graphicData uri="http://schemas.openxmlformats.org/drawingml/2006/table">
            <a:tbl>
              <a:tblPr/>
              <a:tblGrid>
                <a:gridCol w="5013960">
                  <a:extLst>
                    <a:ext uri="{9D8B030D-6E8A-4147-A177-3AD203B41FA5}">
                      <a16:colId xmlns:a16="http://schemas.microsoft.com/office/drawing/2014/main" val="2157470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IV.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506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A99C42E-89C1-40FE-81F4-FA51314FD399}"/>
              </a:ext>
            </a:extLst>
          </p:cNvPr>
          <p:cNvSpPr txBox="1"/>
          <p:nvPr/>
        </p:nvSpPr>
        <p:spPr>
          <a:xfrm>
            <a:off x="299720" y="919293"/>
            <a:ext cx="4048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C712665-B7B8-46A7-A065-1ADAE87B7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187070"/>
              </p:ext>
            </p:extLst>
          </p:nvPr>
        </p:nvGraphicFramePr>
        <p:xfrm>
          <a:off x="289560" y="1318006"/>
          <a:ext cx="5013960" cy="394018"/>
        </p:xfrm>
        <a:graphic>
          <a:graphicData uri="http://schemas.openxmlformats.org/drawingml/2006/table">
            <a:tbl>
              <a:tblPr/>
              <a:tblGrid>
                <a:gridCol w="5013960">
                  <a:extLst>
                    <a:ext uri="{9D8B030D-6E8A-4147-A177-3AD203B41FA5}">
                      <a16:colId xmlns:a16="http://schemas.microsoft.com/office/drawing/2014/main" val="1601670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67897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365905-8AB4-464A-A731-0F4062FDCCE3}"/>
              </a:ext>
            </a:extLst>
          </p:cNvPr>
          <p:cNvSpPr txBox="1"/>
          <p:nvPr/>
        </p:nvSpPr>
        <p:spPr>
          <a:xfrm>
            <a:off x="299720" y="1697796"/>
            <a:ext cx="6177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Dich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4ED4694-BCC2-473B-9709-41E6ECBF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373301"/>
              </p:ext>
            </p:extLst>
          </p:nvPr>
        </p:nvGraphicFramePr>
        <p:xfrm>
          <a:off x="289560" y="2137303"/>
          <a:ext cx="4404988" cy="394018"/>
        </p:xfrm>
        <a:graphic>
          <a:graphicData uri="http://schemas.openxmlformats.org/drawingml/2006/table">
            <a:tbl>
              <a:tblPr/>
              <a:tblGrid>
                <a:gridCol w="4404988">
                  <a:extLst>
                    <a:ext uri="{9D8B030D-6E8A-4147-A177-3AD203B41FA5}">
                      <a16:colId xmlns:a16="http://schemas.microsoft.com/office/drawing/2014/main" val="24886781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V.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249749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DA020192-62C9-45B7-9BB0-6B50561FE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259" y="497840"/>
            <a:ext cx="5013961" cy="63601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20DC1A-0A44-4CEF-9795-91592BE15355}"/>
              </a:ext>
            </a:extLst>
          </p:cNvPr>
          <p:cNvSpPr txBox="1"/>
          <p:nvPr/>
        </p:nvSpPr>
        <p:spPr>
          <a:xfrm>
            <a:off x="381000" y="258474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Plây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-cu,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Buôn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312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6F0DE-6E6A-82B9-967E-D01D5F2DB18A}"/>
              </a:ext>
            </a:extLst>
          </p:cNvPr>
          <p:cNvSpPr txBox="1"/>
          <p:nvPr/>
        </p:nvSpPr>
        <p:spPr>
          <a:xfrm>
            <a:off x="2516932" y="118578"/>
            <a:ext cx="66550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3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Bài2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 TÂY NGUYÊN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111EE8-F792-0563-F73D-C49F17E07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830103"/>
              </p:ext>
            </p:extLst>
          </p:nvPr>
        </p:nvGraphicFramePr>
        <p:xfrm>
          <a:off x="130629" y="561585"/>
          <a:ext cx="6397691" cy="328295"/>
        </p:xfrm>
        <a:graphic>
          <a:graphicData uri="http://schemas.openxmlformats.org/drawingml/2006/table">
            <a:tbl>
              <a:tblPr/>
              <a:tblGrid>
                <a:gridCol w="6397691">
                  <a:extLst>
                    <a:ext uri="{9D8B030D-6E8A-4147-A177-3AD203B41FA5}">
                      <a16:colId xmlns:a16="http://schemas.microsoft.com/office/drawing/2014/main" val="41491995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thổ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97595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564089-BB88-D5B8-A564-73997CC0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83084"/>
              </p:ext>
            </p:extLst>
          </p:nvPr>
        </p:nvGraphicFramePr>
        <p:xfrm>
          <a:off x="130629" y="912300"/>
          <a:ext cx="5441302" cy="328295"/>
        </p:xfrm>
        <a:graphic>
          <a:graphicData uri="http://schemas.openxmlformats.org/drawingml/2006/table">
            <a:tbl>
              <a:tblPr/>
              <a:tblGrid>
                <a:gridCol w="5441302">
                  <a:extLst>
                    <a:ext uri="{9D8B030D-6E8A-4147-A177-3AD203B41FA5}">
                      <a16:colId xmlns:a16="http://schemas.microsoft.com/office/drawing/2014/main" val="22920453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giáp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56967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BF63A3B-D4BA-3889-55D8-FBB147FE8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859192"/>
              </p:ext>
            </p:extLst>
          </p:nvPr>
        </p:nvGraphicFramePr>
        <p:xfrm>
          <a:off x="84753" y="1234003"/>
          <a:ext cx="6011247" cy="1379855"/>
        </p:xfrm>
        <a:graphic>
          <a:graphicData uri="http://schemas.openxmlformats.org/drawingml/2006/table">
            <a:tbl>
              <a:tblPr/>
              <a:tblGrid>
                <a:gridCol w="6011247">
                  <a:extLst>
                    <a:ext uri="{9D8B030D-6E8A-4147-A177-3AD203B41FA5}">
                      <a16:colId xmlns:a16="http://schemas.microsoft.com/office/drawing/2014/main" val="13816919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an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ận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Campuchia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00486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8519ED2-D41D-0A1B-6865-CFE82175A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812416"/>
              </p:ext>
            </p:extLst>
          </p:nvPr>
        </p:nvGraphicFramePr>
        <p:xfrm>
          <a:off x="0" y="2700918"/>
          <a:ext cx="6477561" cy="328295"/>
        </p:xfrm>
        <a:graphic>
          <a:graphicData uri="http://schemas.openxmlformats.org/drawingml/2006/table">
            <a:tbl>
              <a:tblPr/>
              <a:tblGrid>
                <a:gridCol w="6477561">
                  <a:extLst>
                    <a:ext uri="{9D8B030D-6E8A-4147-A177-3AD203B41FA5}">
                      <a16:colId xmlns:a16="http://schemas.microsoft.com/office/drawing/2014/main" val="10146126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II.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2604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4415BA6-5EA8-2C87-DE4F-7817811D8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015806"/>
              </p:ext>
            </p:extLst>
          </p:nvPr>
        </p:nvGraphicFramePr>
        <p:xfrm>
          <a:off x="84753" y="3051633"/>
          <a:ext cx="6108657" cy="678815"/>
        </p:xfrm>
        <a:graphic>
          <a:graphicData uri="http://schemas.openxmlformats.org/drawingml/2006/table">
            <a:tbl>
              <a:tblPr/>
              <a:tblGrid>
                <a:gridCol w="6108657">
                  <a:extLst>
                    <a:ext uri="{9D8B030D-6E8A-4147-A177-3AD203B41FA5}">
                      <a16:colId xmlns:a16="http://schemas.microsoft.com/office/drawing/2014/main" val="33746421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2866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3595831-9DAF-CFDD-11B3-0DE4BAA35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939579"/>
              </p:ext>
            </p:extLst>
          </p:nvPr>
        </p:nvGraphicFramePr>
        <p:xfrm>
          <a:off x="84752" y="3690953"/>
          <a:ext cx="5854135" cy="678815"/>
        </p:xfrm>
        <a:graphic>
          <a:graphicData uri="http://schemas.openxmlformats.org/drawingml/2006/table">
            <a:tbl>
              <a:tblPr/>
              <a:tblGrid>
                <a:gridCol w="5854135">
                  <a:extLst>
                    <a:ext uri="{9D8B030D-6E8A-4147-A177-3AD203B41FA5}">
                      <a16:colId xmlns:a16="http://schemas.microsoft.com/office/drawing/2014/main" val="40172306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cận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xích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mẻ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1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rệt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58923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D8AE702-93C8-4DDF-021D-D9F9FC79B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372773"/>
              </p:ext>
            </p:extLst>
          </p:nvPr>
        </p:nvGraphicFramePr>
        <p:xfrm>
          <a:off x="130629" y="4775354"/>
          <a:ext cx="6087008" cy="2080895"/>
        </p:xfrm>
        <a:graphic>
          <a:graphicData uri="http://schemas.openxmlformats.org/drawingml/2006/table">
            <a:tbl>
              <a:tblPr/>
              <a:tblGrid>
                <a:gridCol w="6087008">
                  <a:extLst>
                    <a:ext uri="{9D8B030D-6E8A-4147-A177-3AD203B41FA5}">
                      <a16:colId xmlns:a16="http://schemas.microsoft.com/office/drawing/2014/main" val="11992381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badan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66%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54,8% (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#3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29,2%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quí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bô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xít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Du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86242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057C95D-D6FE-271A-333A-0B3ECA955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097721"/>
              </p:ext>
            </p:extLst>
          </p:nvPr>
        </p:nvGraphicFramePr>
        <p:xfrm>
          <a:off x="84753" y="4357059"/>
          <a:ext cx="6581193" cy="328295"/>
        </p:xfrm>
        <a:graphic>
          <a:graphicData uri="http://schemas.openxmlformats.org/drawingml/2006/table">
            <a:tbl>
              <a:tblPr/>
              <a:tblGrid>
                <a:gridCol w="6581193">
                  <a:extLst>
                    <a:ext uri="{9D8B030D-6E8A-4147-A177-3AD203B41FA5}">
                      <a16:colId xmlns:a16="http://schemas.microsoft.com/office/drawing/2014/main" val="11992381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86242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24E4ECC-7D50-9CEE-7FDE-C26A1DA76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702130"/>
              </p:ext>
            </p:extLst>
          </p:nvPr>
        </p:nvGraphicFramePr>
        <p:xfrm>
          <a:off x="6378788" y="692186"/>
          <a:ext cx="5813211" cy="1029335"/>
        </p:xfrm>
        <a:graphic>
          <a:graphicData uri="http://schemas.openxmlformats.org/drawingml/2006/table">
            <a:tbl>
              <a:tblPr/>
              <a:tblGrid>
                <a:gridCol w="5813211">
                  <a:extLst>
                    <a:ext uri="{9D8B030D-6E8A-4147-A177-3AD203B41FA5}">
                      <a16:colId xmlns:a16="http://schemas.microsoft.com/office/drawing/2014/main" val="24871359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súc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du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77387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39B4243-3B25-6D72-5C2F-A8FE340B2B5A}"/>
              </a:ext>
            </a:extLst>
          </p:cNvPr>
          <p:cNvSpPr txBox="1"/>
          <p:nvPr/>
        </p:nvSpPr>
        <p:spPr>
          <a:xfrm>
            <a:off x="6408964" y="1731520"/>
            <a:ext cx="55260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42C4AC-6A22-00B5-EF85-33F205A378B5}"/>
              </a:ext>
            </a:extLst>
          </p:cNvPr>
          <p:cNvSpPr txBox="1"/>
          <p:nvPr/>
        </p:nvSpPr>
        <p:spPr>
          <a:xfrm>
            <a:off x="6482175" y="2382437"/>
            <a:ext cx="6096000" cy="42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44602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0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48C125B-DFA4-A800-09C2-DA16174CE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612837"/>
              </p:ext>
            </p:extLst>
          </p:nvPr>
        </p:nvGraphicFramePr>
        <p:xfrm>
          <a:off x="6319962" y="2865065"/>
          <a:ext cx="6218021" cy="328295"/>
        </p:xfrm>
        <a:graphic>
          <a:graphicData uri="http://schemas.openxmlformats.org/drawingml/2006/table">
            <a:tbl>
              <a:tblPr/>
              <a:tblGrid>
                <a:gridCol w="6218021">
                  <a:extLst>
                    <a:ext uri="{9D8B030D-6E8A-4147-A177-3AD203B41FA5}">
                      <a16:colId xmlns:a16="http://schemas.microsoft.com/office/drawing/2014/main" val="29528915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Điạ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trú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0352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37EDEEF-D071-905C-53F6-1470291C9FE0}"/>
              </a:ext>
            </a:extLst>
          </p:cNvPr>
          <p:cNvSpPr txBox="1"/>
          <p:nvPr/>
        </p:nvSpPr>
        <p:spPr>
          <a:xfrm>
            <a:off x="6117447" y="3231930"/>
            <a:ext cx="6074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Là vùng có mật độ dân cư thấp nhất cả nước (106 người/km2 năm 2017). Dân tộc Kinh p. bố chủ yếu ở các đô thị, ven đường g. thông, các nông – lâm trường.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77B48B-7F1E-40A7-7565-CC31E5250D09}"/>
              </a:ext>
            </a:extLst>
          </p:cNvPr>
          <p:cNvSpPr txBox="1"/>
          <p:nvPr/>
        </p:nvSpPr>
        <p:spPr>
          <a:xfrm>
            <a:off x="6319962" y="4240164"/>
            <a:ext cx="5787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DC49E3-5AE6-F3D0-A538-88AFB151BA54}"/>
              </a:ext>
            </a:extLst>
          </p:cNvPr>
          <p:cNvSpPr txBox="1"/>
          <p:nvPr/>
        </p:nvSpPr>
        <p:spPr>
          <a:xfrm>
            <a:off x="6096000" y="4911894"/>
            <a:ext cx="63358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Khó khăn: thiếu lao động, tr. độ lao động chưa cao.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5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D4A3C3-EC48-4D2A-8DAE-40AB373F1FE0}"/>
              </a:ext>
            </a:extLst>
          </p:cNvPr>
          <p:cNvSpPr txBox="1"/>
          <p:nvPr/>
        </p:nvSpPr>
        <p:spPr>
          <a:xfrm>
            <a:off x="2244401" y="12643"/>
            <a:ext cx="66550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3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3,34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pl-PL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 TÂY NGUYÊN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C23065E-9E9A-4647-8BB6-8A54904F4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093338"/>
              </p:ext>
            </p:extLst>
          </p:nvPr>
        </p:nvGraphicFramePr>
        <p:xfrm>
          <a:off x="130629" y="561585"/>
          <a:ext cx="6397691" cy="394018"/>
        </p:xfrm>
        <a:graphic>
          <a:graphicData uri="http://schemas.openxmlformats.org/drawingml/2006/table">
            <a:tbl>
              <a:tblPr/>
              <a:tblGrid>
                <a:gridCol w="6397691">
                  <a:extLst>
                    <a:ext uri="{9D8B030D-6E8A-4147-A177-3AD203B41FA5}">
                      <a16:colId xmlns:a16="http://schemas.microsoft.com/office/drawing/2014/main" val="41491995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thổ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975951"/>
                  </a:ext>
                </a:extLst>
              </a:tr>
            </a:tbl>
          </a:graphicData>
        </a:graphic>
      </p:graphicFrame>
      <p:pic>
        <p:nvPicPr>
          <p:cNvPr id="4" name="Hình ảnh 2" descr="Dựa vào hình 17.1 và thông tin trong bài, hãy trình bày đặc điểm vị trí địa lí và phạm vi lãnh thổ">
            <a:extLst>
              <a:ext uri="{FF2B5EF4-FFF2-40B4-BE49-F238E27FC236}">
                <a16:creationId xmlns:a16="http://schemas.microsoft.com/office/drawing/2014/main" id="{510CE0D1-2EF5-5EFC-91F4-2E9511A42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"/>
          <a:stretch/>
        </p:blipFill>
        <p:spPr bwMode="auto">
          <a:xfrm>
            <a:off x="7426711" y="535863"/>
            <a:ext cx="4634659" cy="629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6C0456-0188-986E-0AB0-E5854F49C2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4" t="1221" r="12957" b="1815"/>
          <a:stretch/>
        </p:blipFill>
        <p:spPr>
          <a:xfrm>
            <a:off x="7426711" y="535863"/>
            <a:ext cx="3371850" cy="615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A4FE5D-84DC-4526-B8C3-42EC292E973C}"/>
              </a:ext>
            </a:extLst>
          </p:cNvPr>
          <p:cNvSpPr txBox="1"/>
          <p:nvPr/>
        </p:nvSpPr>
        <p:spPr>
          <a:xfrm>
            <a:off x="2516932" y="118578"/>
            <a:ext cx="66550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3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Bài2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 TÂY NGUYÊN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tt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95DD63-5CDB-41EE-B4B3-554FDCD02F53}"/>
              </a:ext>
            </a:extLst>
          </p:cNvPr>
          <p:cNvGraphicFramePr>
            <a:graphicFrameLocks noGrp="1"/>
          </p:cNvGraphicFramePr>
          <p:nvPr/>
        </p:nvGraphicFramePr>
        <p:xfrm>
          <a:off x="289560" y="580243"/>
          <a:ext cx="5013960" cy="328295"/>
        </p:xfrm>
        <a:graphic>
          <a:graphicData uri="http://schemas.openxmlformats.org/drawingml/2006/table">
            <a:tbl>
              <a:tblPr/>
              <a:tblGrid>
                <a:gridCol w="5013960">
                  <a:extLst>
                    <a:ext uri="{9D8B030D-6E8A-4147-A177-3AD203B41FA5}">
                      <a16:colId xmlns:a16="http://schemas.microsoft.com/office/drawing/2014/main" val="2157470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IV.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506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A99C42E-89C1-40FE-81F4-FA51314FD399}"/>
              </a:ext>
            </a:extLst>
          </p:cNvPr>
          <p:cNvSpPr txBox="1"/>
          <p:nvPr/>
        </p:nvSpPr>
        <p:spPr>
          <a:xfrm>
            <a:off x="299720" y="919293"/>
            <a:ext cx="4048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0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C10DB8A-639A-4FE5-B5CB-D0D79B3C9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871197"/>
              </p:ext>
            </p:extLst>
          </p:nvPr>
        </p:nvGraphicFramePr>
        <p:xfrm>
          <a:off x="219779" y="1299083"/>
          <a:ext cx="5876221" cy="678815"/>
        </p:xfrm>
        <a:graphic>
          <a:graphicData uri="http://schemas.openxmlformats.org/drawingml/2006/table">
            <a:tbl>
              <a:tblPr/>
              <a:tblGrid>
                <a:gridCol w="5876221">
                  <a:extLst>
                    <a:ext uri="{9D8B030D-6E8A-4147-A177-3AD203B41FA5}">
                      <a16:colId xmlns:a16="http://schemas.microsoft.com/office/drawing/2014/main" val="4163136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9237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C10C507-BF4B-46DB-8886-A68E90970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708568"/>
              </p:ext>
            </p:extLst>
          </p:nvPr>
        </p:nvGraphicFramePr>
        <p:xfrm>
          <a:off x="218440" y="1948898"/>
          <a:ext cx="5918200" cy="328295"/>
        </p:xfrm>
        <a:graphic>
          <a:graphicData uri="http://schemas.openxmlformats.org/drawingml/2006/table">
            <a:tbl>
              <a:tblPr/>
              <a:tblGrid>
                <a:gridCol w="5918200">
                  <a:extLst>
                    <a:ext uri="{9D8B030D-6E8A-4147-A177-3AD203B41FA5}">
                      <a16:colId xmlns:a16="http://schemas.microsoft.com/office/drawing/2014/main" val="1995848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9876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94322A-6C30-4EE2-BDD4-E9CD077A4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366162"/>
              </p:ext>
            </p:extLst>
          </p:nvPr>
        </p:nvGraphicFramePr>
        <p:xfrm>
          <a:off x="299720" y="2311968"/>
          <a:ext cx="5359400" cy="1029335"/>
        </p:xfrm>
        <a:graphic>
          <a:graphicData uri="http://schemas.openxmlformats.org/drawingml/2006/table">
            <a:tbl>
              <a:tblPr/>
              <a:tblGrid>
                <a:gridCol w="5359400">
                  <a:extLst>
                    <a:ext uri="{9D8B030D-6E8A-4147-A177-3AD203B41FA5}">
                      <a16:colId xmlns:a16="http://schemas.microsoft.com/office/drawing/2014/main" val="13972870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phê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89,9%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92,5%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 2017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chè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9750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9834A3-073C-46E8-A892-6879D7FB4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456794"/>
              </p:ext>
            </p:extLst>
          </p:nvPr>
        </p:nvGraphicFramePr>
        <p:xfrm>
          <a:off x="289560" y="3356698"/>
          <a:ext cx="5829300" cy="1379855"/>
        </p:xfrm>
        <a:graphic>
          <a:graphicData uri="http://schemas.openxmlformats.org/drawingml/2006/table">
            <a:tbl>
              <a:tblPr/>
              <a:tblGrid>
                <a:gridCol w="5829300">
                  <a:extLst>
                    <a:ext uri="{9D8B030D-6E8A-4147-A177-3AD203B41FA5}">
                      <a16:colId xmlns:a16="http://schemas.microsoft.com/office/drawing/2014/main" val="25639065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súc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đẩy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87949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BC9955-1C1D-4C80-9C4F-7145C3833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266205"/>
              </p:ext>
            </p:extLst>
          </p:nvPr>
        </p:nvGraphicFramePr>
        <p:xfrm>
          <a:off x="218440" y="4756873"/>
          <a:ext cx="5745480" cy="678815"/>
        </p:xfrm>
        <a:graphic>
          <a:graphicData uri="http://schemas.openxmlformats.org/drawingml/2006/table">
            <a:tbl>
              <a:tblPr/>
              <a:tblGrid>
                <a:gridCol w="5745480">
                  <a:extLst>
                    <a:ext uri="{9D8B030D-6E8A-4147-A177-3AD203B41FA5}">
                      <a16:colId xmlns:a16="http://schemas.microsoft.com/office/drawing/2014/main" val="5597874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26146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DD8BBF1-699E-4814-9706-51BE8F664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785298"/>
              </p:ext>
            </p:extLst>
          </p:nvPr>
        </p:nvGraphicFramePr>
        <p:xfrm>
          <a:off x="223520" y="5505176"/>
          <a:ext cx="5146040" cy="328295"/>
        </p:xfrm>
        <a:graphic>
          <a:graphicData uri="http://schemas.openxmlformats.org/drawingml/2006/table">
            <a:tbl>
              <a:tblPr/>
              <a:tblGrid>
                <a:gridCol w="5146040">
                  <a:extLst>
                    <a:ext uri="{9D8B030D-6E8A-4147-A177-3AD203B41FA5}">
                      <a16:colId xmlns:a16="http://schemas.microsoft.com/office/drawing/2014/main" val="25852537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3213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C712665-B7B8-46A7-A065-1ADAE87B7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900444"/>
              </p:ext>
            </p:extLst>
          </p:nvPr>
        </p:nvGraphicFramePr>
        <p:xfrm>
          <a:off x="6289042" y="721096"/>
          <a:ext cx="5013960" cy="328295"/>
        </p:xfrm>
        <a:graphic>
          <a:graphicData uri="http://schemas.openxmlformats.org/drawingml/2006/table">
            <a:tbl>
              <a:tblPr/>
              <a:tblGrid>
                <a:gridCol w="5013960">
                  <a:extLst>
                    <a:ext uri="{9D8B030D-6E8A-4147-A177-3AD203B41FA5}">
                      <a16:colId xmlns:a16="http://schemas.microsoft.com/office/drawing/2014/main" val="1601670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67897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A23FDCD-8216-4356-98AB-925695E4D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453963"/>
              </p:ext>
            </p:extLst>
          </p:nvPr>
        </p:nvGraphicFramePr>
        <p:xfrm>
          <a:off x="6308020" y="1115212"/>
          <a:ext cx="5762059" cy="678815"/>
        </p:xfrm>
        <a:graphic>
          <a:graphicData uri="http://schemas.openxmlformats.org/drawingml/2006/table">
            <a:tbl>
              <a:tblPr/>
              <a:tblGrid>
                <a:gridCol w="5762059">
                  <a:extLst>
                    <a:ext uri="{9D8B030D-6E8A-4147-A177-3AD203B41FA5}">
                      <a16:colId xmlns:a16="http://schemas.microsoft.com/office/drawing/2014/main" val="21546022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96051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86E251F-3C9A-440E-94CB-B140ADD8B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529431"/>
              </p:ext>
            </p:extLst>
          </p:nvPr>
        </p:nvGraphicFramePr>
        <p:xfrm>
          <a:off x="6299202" y="1824288"/>
          <a:ext cx="6192518" cy="678815"/>
        </p:xfrm>
        <a:graphic>
          <a:graphicData uri="http://schemas.openxmlformats.org/drawingml/2006/table">
            <a:tbl>
              <a:tblPr/>
              <a:tblGrid>
                <a:gridCol w="6192518">
                  <a:extLst>
                    <a:ext uri="{9D8B030D-6E8A-4147-A177-3AD203B41FA5}">
                      <a16:colId xmlns:a16="http://schemas.microsoft.com/office/drawing/2014/main" val="2759199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00389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8714F99-3A92-4B4D-B511-8C3116419BF6}"/>
              </a:ext>
            </a:extLst>
          </p:cNvPr>
          <p:cNvSpPr txBox="1"/>
          <p:nvPr/>
        </p:nvSpPr>
        <p:spPr>
          <a:xfrm>
            <a:off x="6314440" y="2561396"/>
            <a:ext cx="6177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Dich </a:t>
            </a:r>
            <a:r>
              <a:rPr lang="en-US" sz="20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70E8AC9-09BD-481D-8FDA-E59CE7A59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42208"/>
              </p:ext>
            </p:extLst>
          </p:nvPr>
        </p:nvGraphicFramePr>
        <p:xfrm>
          <a:off x="6304279" y="2974678"/>
          <a:ext cx="5796279" cy="678815"/>
        </p:xfrm>
        <a:graphic>
          <a:graphicData uri="http://schemas.openxmlformats.org/drawingml/2006/table">
            <a:tbl>
              <a:tblPr/>
              <a:tblGrid>
                <a:gridCol w="5796279">
                  <a:extLst>
                    <a:ext uri="{9D8B030D-6E8A-4147-A177-3AD203B41FA5}">
                      <a16:colId xmlns:a16="http://schemas.microsoft.com/office/drawing/2014/main" val="20279965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phê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680948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993FDE8-00FD-4709-96EF-27AA0D4F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587778"/>
              </p:ext>
            </p:extLst>
          </p:nvPr>
        </p:nvGraphicFramePr>
        <p:xfrm>
          <a:off x="6314440" y="3651120"/>
          <a:ext cx="4221480" cy="328295"/>
        </p:xfrm>
        <a:graphic>
          <a:graphicData uri="http://schemas.openxmlformats.org/drawingml/2006/table">
            <a:tbl>
              <a:tblPr/>
              <a:tblGrid>
                <a:gridCol w="4221480">
                  <a:extLst>
                    <a:ext uri="{9D8B030D-6E8A-4147-A177-3AD203B41FA5}">
                      <a16:colId xmlns:a16="http://schemas.microsoft.com/office/drawing/2014/main" val="21083667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Du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07230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CCE5B8F-F3D0-4EEF-BE42-941E1A811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624150"/>
              </p:ext>
            </p:extLst>
          </p:nvPr>
        </p:nvGraphicFramePr>
        <p:xfrm>
          <a:off x="6304280" y="4022762"/>
          <a:ext cx="3449320" cy="328295"/>
        </p:xfrm>
        <a:graphic>
          <a:graphicData uri="http://schemas.openxmlformats.org/drawingml/2006/table">
            <a:tbl>
              <a:tblPr/>
              <a:tblGrid>
                <a:gridCol w="3449320">
                  <a:extLst>
                    <a:ext uri="{9D8B030D-6E8A-4147-A177-3AD203B41FA5}">
                      <a16:colId xmlns:a16="http://schemas.microsoft.com/office/drawing/2014/main" val="24886781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V.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249749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E2BD363-93D0-4B8E-8864-5A403DF4EA16}"/>
              </a:ext>
            </a:extLst>
          </p:cNvPr>
          <p:cNvSpPr txBox="1"/>
          <p:nvPr/>
        </p:nvSpPr>
        <p:spPr>
          <a:xfrm>
            <a:off x="6263640" y="4394404"/>
            <a:ext cx="57962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Plây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-cu,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Buôn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60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D4A3C3-EC48-4D2A-8DAE-40AB373F1FE0}"/>
              </a:ext>
            </a:extLst>
          </p:cNvPr>
          <p:cNvSpPr txBox="1"/>
          <p:nvPr/>
        </p:nvSpPr>
        <p:spPr>
          <a:xfrm>
            <a:off x="2244401" y="12643"/>
            <a:ext cx="66550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3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3, 34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pl-PL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 TÂY NGUYÊN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E94108D-493A-4E2A-8E67-2CAF18CBD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667905"/>
              </p:ext>
            </p:extLst>
          </p:nvPr>
        </p:nvGraphicFramePr>
        <p:xfrm>
          <a:off x="130629" y="1059418"/>
          <a:ext cx="5441302" cy="394018"/>
        </p:xfrm>
        <a:graphic>
          <a:graphicData uri="http://schemas.openxmlformats.org/drawingml/2006/table">
            <a:tbl>
              <a:tblPr/>
              <a:tblGrid>
                <a:gridCol w="5441302">
                  <a:extLst>
                    <a:ext uri="{9D8B030D-6E8A-4147-A177-3AD203B41FA5}">
                      <a16:colId xmlns:a16="http://schemas.microsoft.com/office/drawing/2014/main" val="22920453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giáp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56967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EAF17D9-2C1E-4BB6-B7E0-408D8C531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126746"/>
              </p:ext>
            </p:extLst>
          </p:nvPr>
        </p:nvGraphicFramePr>
        <p:xfrm>
          <a:off x="130629" y="1471524"/>
          <a:ext cx="6489442" cy="1655890"/>
        </p:xfrm>
        <a:graphic>
          <a:graphicData uri="http://schemas.openxmlformats.org/drawingml/2006/table">
            <a:tbl>
              <a:tblPr/>
              <a:tblGrid>
                <a:gridCol w="6489442">
                  <a:extLst>
                    <a:ext uri="{9D8B030D-6E8A-4147-A177-3AD203B41FA5}">
                      <a16:colId xmlns:a16="http://schemas.microsoft.com/office/drawing/2014/main" val="13816919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an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ninh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ận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Campuchia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004865"/>
                  </a:ext>
                </a:extLst>
              </a:tr>
            </a:tbl>
          </a:graphicData>
        </a:graphic>
      </p:graphicFrame>
      <p:pic>
        <p:nvPicPr>
          <p:cNvPr id="2" name="Hình ảnh 2" descr="Dựa vào hình 17.1 và thông tin trong bài, hãy trình bày đặc điểm vị trí địa lí và phạm vi lãnh thổ">
            <a:extLst>
              <a:ext uri="{FF2B5EF4-FFF2-40B4-BE49-F238E27FC236}">
                <a16:creationId xmlns:a16="http://schemas.microsoft.com/office/drawing/2014/main" id="{53B17AC7-9BC0-CF8D-8D90-2062B1278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"/>
          <a:stretch/>
        </p:blipFill>
        <p:spPr bwMode="auto">
          <a:xfrm>
            <a:off x="6953251" y="535863"/>
            <a:ext cx="5108120" cy="6296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23A8F-ABA8-3842-463B-5E64E1D39FF6}"/>
              </a:ext>
            </a:extLst>
          </p:cNvPr>
          <p:cNvSpPr txBox="1"/>
          <p:nvPr/>
        </p:nvSpPr>
        <p:spPr>
          <a:xfrm>
            <a:off x="130629" y="552541"/>
            <a:ext cx="6353174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44602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0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5A90556-BEB8-4A85-831C-9FA9A1D01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683823"/>
              </p:ext>
            </p:extLst>
          </p:nvPr>
        </p:nvGraphicFramePr>
        <p:xfrm>
          <a:off x="130629" y="2307481"/>
          <a:ext cx="6397690" cy="394018"/>
        </p:xfrm>
        <a:graphic>
          <a:graphicData uri="http://schemas.openxmlformats.org/drawingml/2006/table">
            <a:tbl>
              <a:tblPr/>
              <a:tblGrid>
                <a:gridCol w="6397690">
                  <a:extLst>
                    <a:ext uri="{9D8B030D-6E8A-4147-A177-3AD203B41FA5}">
                      <a16:colId xmlns:a16="http://schemas.microsoft.com/office/drawing/2014/main" val="33746421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28669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50C788B-F79C-78FA-1EA4-B95A78B4A47E}"/>
              </a:ext>
            </a:extLst>
          </p:cNvPr>
          <p:cNvSpPr txBox="1"/>
          <p:nvPr/>
        </p:nvSpPr>
        <p:spPr>
          <a:xfrm>
            <a:off x="2244401" y="12643"/>
            <a:ext cx="66550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3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3, 34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pl-PL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 TÂY NGUYÊN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71787-D48C-B7BF-3451-45E18D3D52C0}"/>
              </a:ext>
            </a:extLst>
          </p:cNvPr>
          <p:cNvSpPr txBox="1"/>
          <p:nvPr/>
        </p:nvSpPr>
        <p:spPr>
          <a:xfrm>
            <a:off x="130629" y="552541"/>
            <a:ext cx="6353174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44602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1C160-79C7-F508-1917-3984EAC97AB8}"/>
              </a:ext>
            </a:extLst>
          </p:cNvPr>
          <p:cNvSpPr txBox="1"/>
          <p:nvPr/>
        </p:nvSpPr>
        <p:spPr>
          <a:xfrm>
            <a:off x="130629" y="945209"/>
            <a:ext cx="6353174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44602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5EB893-81C8-4897-248E-FE011DF48AD7}"/>
              </a:ext>
            </a:extLst>
          </p:cNvPr>
          <p:cNvSpPr txBox="1"/>
          <p:nvPr/>
        </p:nvSpPr>
        <p:spPr>
          <a:xfrm>
            <a:off x="273213" y="1842452"/>
            <a:ext cx="4184487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FA720F-2579-A5B9-67EE-EF4362F02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822" y="454151"/>
            <a:ext cx="5395425" cy="63912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002C3A-780F-2E84-2840-6309D25FA379}"/>
              </a:ext>
            </a:extLst>
          </p:cNvPr>
          <p:cNvSpPr txBox="1"/>
          <p:nvPr/>
        </p:nvSpPr>
        <p:spPr>
          <a:xfrm>
            <a:off x="126740" y="2298282"/>
            <a:ext cx="59653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C3275D-76ED-997E-5F2B-B8652350CEBE}"/>
              </a:ext>
            </a:extLst>
          </p:cNvPr>
          <p:cNvSpPr txBox="1"/>
          <p:nvPr/>
        </p:nvSpPr>
        <p:spPr>
          <a:xfrm>
            <a:off x="103803" y="3028862"/>
            <a:ext cx="6011247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→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BB054C-3A48-F0A3-BB31-E8E0B5F07E3E}"/>
              </a:ext>
            </a:extLst>
          </p:cNvPr>
          <p:cNvSpPr txBox="1"/>
          <p:nvPr/>
        </p:nvSpPr>
        <p:spPr>
          <a:xfrm>
            <a:off x="235113" y="4202381"/>
            <a:ext cx="3228779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7D6F18-4DCE-AB91-0D35-B96FEE6D377F}"/>
              </a:ext>
            </a:extLst>
          </p:cNvPr>
          <p:cNvSpPr txBox="1"/>
          <p:nvPr/>
        </p:nvSpPr>
        <p:spPr>
          <a:xfrm>
            <a:off x="218103" y="4575208"/>
            <a:ext cx="6011247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xích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rệt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9E3691-5B5D-CE53-0E24-EEA9E5D3118E}"/>
              </a:ext>
            </a:extLst>
          </p:cNvPr>
          <p:cNvSpPr txBox="1"/>
          <p:nvPr/>
        </p:nvSpPr>
        <p:spPr>
          <a:xfrm>
            <a:off x="218103" y="5797527"/>
            <a:ext cx="6011247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mẻ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7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7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58CDB5A-3D96-E400-45CD-33D2735C3AF5}"/>
              </a:ext>
            </a:extLst>
          </p:cNvPr>
          <p:cNvGrpSpPr/>
          <p:nvPr/>
        </p:nvGrpSpPr>
        <p:grpSpPr>
          <a:xfrm>
            <a:off x="47881" y="0"/>
            <a:ext cx="12054044" cy="6858000"/>
            <a:chOff x="0" y="0"/>
            <a:chExt cx="12122870" cy="6858000"/>
          </a:xfrm>
        </p:grpSpPr>
        <p:pic>
          <p:nvPicPr>
            <p:cNvPr id="2050" name="Picture 2" descr="nui rung Tay Nguyen anh 1">
              <a:extLst>
                <a:ext uri="{FF2B5EF4-FFF2-40B4-BE49-F238E27FC236}">
                  <a16:creationId xmlns:a16="http://schemas.microsoft.com/office/drawing/2014/main" id="{C799B6CD-D75D-6085-56E3-8CAC15CC0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2287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69366E-90EF-92DB-65DD-46A6800C6E8E}"/>
                </a:ext>
              </a:extLst>
            </p:cNvPr>
            <p:cNvSpPr txBox="1"/>
            <p:nvPr/>
          </p:nvSpPr>
          <p:spPr>
            <a:xfrm>
              <a:off x="3162694" y="6136006"/>
              <a:ext cx="514232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Núi lửa Chư Đăng Ya, Gia Lai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64ACC5-21CC-53E7-26BA-FCC43B27068F}"/>
              </a:ext>
            </a:extLst>
          </p:cNvPr>
          <p:cNvGrpSpPr/>
          <p:nvPr/>
        </p:nvGrpSpPr>
        <p:grpSpPr>
          <a:xfrm>
            <a:off x="111324" y="0"/>
            <a:ext cx="12032795" cy="6858000"/>
            <a:chOff x="68825" y="0"/>
            <a:chExt cx="12032795" cy="6858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FDFB837-F8D1-ADAD-3CB5-DD9793EB7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25" y="0"/>
              <a:ext cx="12032795" cy="6858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F076BF-420A-479D-3678-DD946D4916C0}"/>
                </a:ext>
              </a:extLst>
            </p:cNvPr>
            <p:cNvSpPr txBox="1"/>
            <p:nvPr/>
          </p:nvSpPr>
          <p:spPr>
            <a:xfrm>
              <a:off x="5377806" y="5927400"/>
              <a:ext cx="2959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Đà Lạt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EA31B7D-BBE8-C078-AB60-D499DFEC0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6" y="0"/>
            <a:ext cx="12011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04F92-18D3-EA74-83DB-7B2FB2903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2587734-994E-B787-DB19-F3B0B3231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850024"/>
              </p:ext>
            </p:extLst>
          </p:nvPr>
        </p:nvGraphicFramePr>
        <p:xfrm>
          <a:off x="130629" y="2212231"/>
          <a:ext cx="6397690" cy="394018"/>
        </p:xfrm>
        <a:graphic>
          <a:graphicData uri="http://schemas.openxmlformats.org/drawingml/2006/table">
            <a:tbl>
              <a:tblPr/>
              <a:tblGrid>
                <a:gridCol w="6397690">
                  <a:extLst>
                    <a:ext uri="{9D8B030D-6E8A-4147-A177-3AD203B41FA5}">
                      <a16:colId xmlns:a16="http://schemas.microsoft.com/office/drawing/2014/main" val="33746421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28669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02C90CE-8DF6-E6DD-1B57-5D58FBCA591D}"/>
              </a:ext>
            </a:extLst>
          </p:cNvPr>
          <p:cNvSpPr txBox="1"/>
          <p:nvPr/>
        </p:nvSpPr>
        <p:spPr>
          <a:xfrm>
            <a:off x="2244401" y="12643"/>
            <a:ext cx="66550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3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3, 34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pl-PL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 TÂY NGUYÊN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018C86-8267-DCB0-B7FB-8D5E8DADABB9}"/>
              </a:ext>
            </a:extLst>
          </p:cNvPr>
          <p:cNvSpPr txBox="1"/>
          <p:nvPr/>
        </p:nvSpPr>
        <p:spPr>
          <a:xfrm>
            <a:off x="130629" y="552541"/>
            <a:ext cx="6353174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44602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8C7AB-B1D5-3041-C0B5-04E5A70F3594}"/>
              </a:ext>
            </a:extLst>
          </p:cNvPr>
          <p:cNvSpPr txBox="1"/>
          <p:nvPr/>
        </p:nvSpPr>
        <p:spPr>
          <a:xfrm>
            <a:off x="130629" y="945209"/>
            <a:ext cx="6353174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44602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EECD6-9136-E63D-8911-2F5DA6B4EC66}"/>
              </a:ext>
            </a:extLst>
          </p:cNvPr>
          <p:cNvSpPr txBox="1"/>
          <p:nvPr/>
        </p:nvSpPr>
        <p:spPr>
          <a:xfrm>
            <a:off x="273213" y="1823402"/>
            <a:ext cx="4184487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862AFF-FBDB-19A7-6A34-288FCDABB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822" y="454151"/>
            <a:ext cx="5395425" cy="63912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157CD0-1746-B9F9-1B01-E695D25FA0E8}"/>
              </a:ext>
            </a:extLst>
          </p:cNvPr>
          <p:cNvSpPr txBox="1"/>
          <p:nvPr/>
        </p:nvSpPr>
        <p:spPr>
          <a:xfrm>
            <a:off x="173396" y="2583651"/>
            <a:ext cx="3228779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432516-0D3D-03FF-1FD5-826D3A9B1737}"/>
              </a:ext>
            </a:extLst>
          </p:cNvPr>
          <p:cNvSpPr txBox="1"/>
          <p:nvPr/>
        </p:nvSpPr>
        <p:spPr>
          <a:xfrm>
            <a:off x="173396" y="2965721"/>
            <a:ext cx="3693754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42645B-99F9-4438-37C4-7B51B5CD63C5}"/>
              </a:ext>
            </a:extLst>
          </p:cNvPr>
          <p:cNvSpPr txBox="1"/>
          <p:nvPr/>
        </p:nvSpPr>
        <p:spPr>
          <a:xfrm>
            <a:off x="84753" y="3354050"/>
            <a:ext cx="6305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(46% n2021)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F7EE84-4CAC-B6B8-B5C3-65E97BCA8E16}"/>
              </a:ext>
            </a:extLst>
          </p:cNvPr>
          <p:cNvSpPr txBox="1"/>
          <p:nvPr/>
        </p:nvSpPr>
        <p:spPr>
          <a:xfrm>
            <a:off x="152887" y="4482624"/>
            <a:ext cx="6353174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9D2E29-0D00-BD13-6772-9062F5CB96A5}"/>
              </a:ext>
            </a:extLst>
          </p:cNvPr>
          <p:cNvSpPr txBox="1"/>
          <p:nvPr/>
        </p:nvSpPr>
        <p:spPr>
          <a:xfrm>
            <a:off x="177963" y="5257126"/>
            <a:ext cx="3728065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6343E6-6EE2-FB9D-3CEC-1FCD8D9E5CD5}"/>
              </a:ext>
            </a:extLst>
          </p:cNvPr>
          <p:cNvSpPr txBox="1"/>
          <p:nvPr/>
        </p:nvSpPr>
        <p:spPr>
          <a:xfrm>
            <a:off x="197889" y="5611758"/>
            <a:ext cx="60314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0F8892-B6E4-B349-5AE0-775198F20615}"/>
              </a:ext>
            </a:extLst>
          </p:cNvPr>
          <p:cNvSpPr txBox="1"/>
          <p:nvPr/>
        </p:nvSpPr>
        <p:spPr>
          <a:xfrm>
            <a:off x="222285" y="6038584"/>
            <a:ext cx="6353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ngầm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197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  <p:bldP spid="16" grpId="0"/>
      <p:bldP spid="19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DD7DAC9-1C0C-4225-31CE-C1DF6A875D2F}"/>
              </a:ext>
            </a:extLst>
          </p:cNvPr>
          <p:cNvGrpSpPr/>
          <p:nvPr/>
        </p:nvGrpSpPr>
        <p:grpSpPr>
          <a:xfrm>
            <a:off x="5943600" y="382828"/>
            <a:ext cx="6179422" cy="5869230"/>
            <a:chOff x="1537475" y="-2"/>
            <a:chExt cx="10585547" cy="8840682"/>
          </a:xfrm>
        </p:grpSpPr>
        <p:pic>
          <p:nvPicPr>
            <p:cNvPr id="2052" name="Picture 4" descr=" ">
              <a:extLst>
                <a:ext uri="{FF2B5EF4-FFF2-40B4-BE49-F238E27FC236}">
                  <a16:creationId xmlns:a16="http://schemas.microsoft.com/office/drawing/2014/main" id="{E70B19B0-AC0B-6A3E-C82E-92A2A8E9F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475" y="-2"/>
              <a:ext cx="10585547" cy="7632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BE9E83-7C5E-BC64-1730-DEDE6C849976}"/>
                </a:ext>
              </a:extLst>
            </p:cNvPr>
            <p:cNvSpPr txBox="1"/>
            <p:nvPr/>
          </p:nvSpPr>
          <p:spPr>
            <a:xfrm>
              <a:off x="5187925" y="8238004"/>
              <a:ext cx="4801562" cy="602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 Tơ –nưng, Gia Lai</a:t>
              </a:r>
              <a:endPara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4" descr="Lịch trình du lịch Đà Lạt cuối tuần cho dân công sở">
            <a:extLst>
              <a:ext uri="{FF2B5EF4-FFF2-40B4-BE49-F238E27FC236}">
                <a16:creationId xmlns:a16="http://schemas.microsoft.com/office/drawing/2014/main" id="{86F5F052-C873-70E1-8B00-F580820B6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" y="382829"/>
            <a:ext cx="5874622" cy="506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351316-17FF-F530-879A-21351C52ED9E}"/>
              </a:ext>
            </a:extLst>
          </p:cNvPr>
          <p:cNvSpPr txBox="1"/>
          <p:nvPr/>
        </p:nvSpPr>
        <p:spPr>
          <a:xfrm>
            <a:off x="1166658" y="5851948"/>
            <a:ext cx="367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Xuân Hương, Đà Lạt</a:t>
            </a:r>
            <a:endParaRPr lang="en-US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1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E6D6E-66F1-E19F-0CA3-8A669063C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BAE9BB0-BE7B-AAEC-2FF8-0336BA7BE0F0}"/>
              </a:ext>
            </a:extLst>
          </p:cNvPr>
          <p:cNvGraphicFramePr>
            <a:graphicFrameLocks noGrp="1"/>
          </p:cNvGraphicFramePr>
          <p:nvPr/>
        </p:nvGraphicFramePr>
        <p:xfrm>
          <a:off x="130629" y="2212231"/>
          <a:ext cx="6397690" cy="394018"/>
        </p:xfrm>
        <a:graphic>
          <a:graphicData uri="http://schemas.openxmlformats.org/drawingml/2006/table">
            <a:tbl>
              <a:tblPr/>
              <a:tblGrid>
                <a:gridCol w="6397690">
                  <a:extLst>
                    <a:ext uri="{9D8B030D-6E8A-4147-A177-3AD203B41FA5}">
                      <a16:colId xmlns:a16="http://schemas.microsoft.com/office/drawing/2014/main" val="33746421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460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28669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823AAC9-6196-7B4D-5BB0-1FF79E654DFB}"/>
              </a:ext>
            </a:extLst>
          </p:cNvPr>
          <p:cNvSpPr txBox="1"/>
          <p:nvPr/>
        </p:nvSpPr>
        <p:spPr>
          <a:xfrm>
            <a:off x="2244401" y="12643"/>
            <a:ext cx="66550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3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3, 34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pl-PL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 TÂY NGUYÊN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B74AB-7CAD-16A3-A345-5917E1B83E84}"/>
              </a:ext>
            </a:extLst>
          </p:cNvPr>
          <p:cNvSpPr txBox="1"/>
          <p:nvPr/>
        </p:nvSpPr>
        <p:spPr>
          <a:xfrm>
            <a:off x="130629" y="552541"/>
            <a:ext cx="6353174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44602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B05E3-4BE9-09E4-7921-94339BAC6C4F}"/>
              </a:ext>
            </a:extLst>
          </p:cNvPr>
          <p:cNvSpPr txBox="1"/>
          <p:nvPr/>
        </p:nvSpPr>
        <p:spPr>
          <a:xfrm>
            <a:off x="130629" y="945209"/>
            <a:ext cx="6353174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44602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8154C7-C3E2-D5C9-E972-58DD23941433}"/>
              </a:ext>
            </a:extLst>
          </p:cNvPr>
          <p:cNvSpPr txBox="1"/>
          <p:nvPr/>
        </p:nvSpPr>
        <p:spPr>
          <a:xfrm>
            <a:off x="273213" y="1823402"/>
            <a:ext cx="4184487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6CE4C2-34BC-923A-60A4-BE203E0AD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822" y="454151"/>
            <a:ext cx="5395425" cy="63912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549DB0B-C78B-B163-D0E8-E126E58E1C72}"/>
              </a:ext>
            </a:extLst>
          </p:cNvPr>
          <p:cNvSpPr txBox="1"/>
          <p:nvPr/>
        </p:nvSpPr>
        <p:spPr>
          <a:xfrm>
            <a:off x="173396" y="2564601"/>
            <a:ext cx="3228779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F03FC7-E0D4-50E0-37E6-CA526F63B6E6}"/>
              </a:ext>
            </a:extLst>
          </p:cNvPr>
          <p:cNvSpPr txBox="1"/>
          <p:nvPr/>
        </p:nvSpPr>
        <p:spPr>
          <a:xfrm>
            <a:off x="173396" y="2946671"/>
            <a:ext cx="3693754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A33BC6-02BD-F1E4-F69B-33DC96E8FBA6}"/>
              </a:ext>
            </a:extLst>
          </p:cNvPr>
          <p:cNvSpPr txBox="1"/>
          <p:nvPr/>
        </p:nvSpPr>
        <p:spPr>
          <a:xfrm>
            <a:off x="177963" y="3314026"/>
            <a:ext cx="3728065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261177-15E2-7881-8A95-74FEFF6C52FC}"/>
              </a:ext>
            </a:extLst>
          </p:cNvPr>
          <p:cNvSpPr txBox="1"/>
          <p:nvPr/>
        </p:nvSpPr>
        <p:spPr>
          <a:xfrm>
            <a:off x="197889" y="3668658"/>
            <a:ext cx="60314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DA91B1-2B2D-485C-1E42-978378E49057}"/>
              </a:ext>
            </a:extLst>
          </p:cNvPr>
          <p:cNvSpPr txBox="1"/>
          <p:nvPr/>
        </p:nvSpPr>
        <p:spPr>
          <a:xfrm>
            <a:off x="222285" y="4095484"/>
            <a:ext cx="6353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ngầm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03BE13-81B5-A90F-86BA-0C5CC9B5A52D}"/>
              </a:ext>
            </a:extLst>
          </p:cNvPr>
          <p:cNvSpPr txBox="1"/>
          <p:nvPr/>
        </p:nvSpPr>
        <p:spPr>
          <a:xfrm>
            <a:off x="281474" y="4480748"/>
            <a:ext cx="6096000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du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23221F-9814-32A3-9346-066FBF7D2569}"/>
              </a:ext>
            </a:extLst>
          </p:cNvPr>
          <p:cNvSpPr txBox="1"/>
          <p:nvPr/>
        </p:nvSpPr>
        <p:spPr>
          <a:xfrm>
            <a:off x="156240" y="4903983"/>
            <a:ext cx="3728065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pisolitic bauxite">
            <a:extLst>
              <a:ext uri="{FF2B5EF4-FFF2-40B4-BE49-F238E27FC236}">
                <a16:creationId xmlns:a16="http://schemas.microsoft.com/office/drawing/2014/main" id="{68A4E2E2-BCB5-8C8F-E1C7-DA07EDB2B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r="8047"/>
          <a:stretch/>
        </p:blipFill>
        <p:spPr bwMode="auto">
          <a:xfrm>
            <a:off x="9200493" y="1402674"/>
            <a:ext cx="2793618" cy="269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EA6DB8-CE1A-F100-01DF-E4BDDC4D3598}"/>
              </a:ext>
            </a:extLst>
          </p:cNvPr>
          <p:cNvSpPr txBox="1"/>
          <p:nvPr/>
        </p:nvSpPr>
        <p:spPr>
          <a:xfrm>
            <a:off x="273213" y="4903983"/>
            <a:ext cx="6096000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Bô-xít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kha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E2F4D3-2964-A055-1681-994CDB247F20}"/>
              </a:ext>
            </a:extLst>
          </p:cNvPr>
          <p:cNvSpPr txBox="1"/>
          <p:nvPr/>
        </p:nvSpPr>
        <p:spPr>
          <a:xfrm>
            <a:off x="264952" y="5729133"/>
            <a:ext cx="3636433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0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7C6D-1D59-910A-08DF-658F3EE07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3FF734-F57A-0AC3-A897-75EE80D3A006}"/>
              </a:ext>
            </a:extLst>
          </p:cNvPr>
          <p:cNvSpPr txBox="1"/>
          <p:nvPr/>
        </p:nvSpPr>
        <p:spPr>
          <a:xfrm>
            <a:off x="2244401" y="12643"/>
            <a:ext cx="66550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3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3, 34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pl-PL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 TÂY NGUYÊN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478316-D2C3-DCB5-F16C-3C73FA3AE6D5}"/>
              </a:ext>
            </a:extLst>
          </p:cNvPr>
          <p:cNvSpPr txBox="1"/>
          <p:nvPr/>
        </p:nvSpPr>
        <p:spPr>
          <a:xfrm>
            <a:off x="130629" y="552541"/>
            <a:ext cx="6353174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44602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2BC63-9BC6-0424-3B94-591E1509CF57}"/>
              </a:ext>
            </a:extLst>
          </p:cNvPr>
          <p:cNvSpPr txBox="1"/>
          <p:nvPr/>
        </p:nvSpPr>
        <p:spPr>
          <a:xfrm>
            <a:off x="130629" y="945209"/>
            <a:ext cx="6353174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44602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B1A27-8EA1-6DD5-45C2-6E1D523E4A2C}"/>
              </a:ext>
            </a:extLst>
          </p:cNvPr>
          <p:cNvSpPr txBox="1"/>
          <p:nvPr/>
        </p:nvSpPr>
        <p:spPr>
          <a:xfrm>
            <a:off x="273213" y="1823402"/>
            <a:ext cx="4184487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C9CF54-1EB4-D339-EBB5-156FC742D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822" y="454151"/>
            <a:ext cx="5395425" cy="63912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F95AA8-222D-B033-6D3B-DFAF0B938CED}"/>
              </a:ext>
            </a:extLst>
          </p:cNvPr>
          <p:cNvSpPr txBox="1"/>
          <p:nvPr/>
        </p:nvSpPr>
        <p:spPr>
          <a:xfrm>
            <a:off x="273213" y="2252807"/>
            <a:ext cx="3636433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B10EE-A0F3-DF0A-B981-37DF49F5DC4E}"/>
              </a:ext>
            </a:extLst>
          </p:cNvPr>
          <p:cNvSpPr txBox="1"/>
          <p:nvPr/>
        </p:nvSpPr>
        <p:spPr>
          <a:xfrm>
            <a:off x="130629" y="2675602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xẻ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vè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0193F1-5017-A105-60A8-6FC28AE133BF}"/>
              </a:ext>
            </a:extLst>
          </p:cNvPr>
          <p:cNvSpPr txBox="1"/>
          <p:nvPr/>
        </p:nvSpPr>
        <p:spPr>
          <a:xfrm>
            <a:off x="273213" y="4922714"/>
            <a:ext cx="63246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087B6E-63F3-5227-D929-753B726A66B2}"/>
              </a:ext>
            </a:extLst>
          </p:cNvPr>
          <p:cNvSpPr txBox="1"/>
          <p:nvPr/>
        </p:nvSpPr>
        <p:spPr>
          <a:xfrm>
            <a:off x="336585" y="5345509"/>
            <a:ext cx="4540215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7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1872</Words>
  <Application>Microsoft Office PowerPoint</Application>
  <PresentationFormat>Widescreen</PresentationFormat>
  <Paragraphs>154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TimesNewRoman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ttmnguyet.thcslvc@gmail.com</dc:creator>
  <cp:lastModifiedBy>DUY</cp:lastModifiedBy>
  <cp:revision>14</cp:revision>
  <dcterms:created xsi:type="dcterms:W3CDTF">2022-01-16T15:58:21Z</dcterms:created>
  <dcterms:modified xsi:type="dcterms:W3CDTF">2025-01-05T16:30:12Z</dcterms:modified>
</cp:coreProperties>
</file>