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337" r:id="rId2"/>
    <p:sldId id="1376" r:id="rId3"/>
    <p:sldId id="2330" r:id="rId4"/>
    <p:sldId id="2331" r:id="rId5"/>
    <p:sldId id="2332" r:id="rId6"/>
    <p:sldId id="2333" r:id="rId7"/>
    <p:sldId id="257" r:id="rId8"/>
    <p:sldId id="2334" r:id="rId9"/>
    <p:sldId id="2352" r:id="rId10"/>
    <p:sldId id="2335" r:id="rId11"/>
    <p:sldId id="2338" r:id="rId12"/>
    <p:sldId id="2339" r:id="rId13"/>
    <p:sldId id="2340" r:id="rId14"/>
    <p:sldId id="2341" r:id="rId15"/>
    <p:sldId id="2342" r:id="rId16"/>
    <p:sldId id="2343" r:id="rId17"/>
    <p:sldId id="2344" r:id="rId18"/>
    <p:sldId id="2348" r:id="rId19"/>
    <p:sldId id="2346" r:id="rId20"/>
    <p:sldId id="2347" r:id="rId21"/>
    <p:sldId id="2349" r:id="rId22"/>
    <p:sldId id="2350" r:id="rId23"/>
    <p:sldId id="2329" r:id="rId24"/>
    <p:sldId id="2351"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00FF"/>
    <a:srgbClr val="9933FF"/>
    <a:srgbClr val="99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3" d="100"/>
          <a:sy n="83" d="100"/>
        </p:scale>
        <p:origin x="125" y="2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82EEEB-4D43-48A4-B9D3-C1747B2BB2B4}" type="datetimeFigureOut">
              <a:rPr lang="en-US" smtClean="0"/>
              <a:t>2024-11-26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481BB8-1FA5-41BD-8697-92E251A3CB13}" type="slidenum">
              <a:rPr lang="en-US" smtClean="0"/>
              <a:t>‹#›</a:t>
            </a:fld>
            <a:endParaRPr lang="en-US"/>
          </a:p>
        </p:txBody>
      </p:sp>
    </p:spTree>
    <p:extLst>
      <p:ext uri="{BB962C8B-B14F-4D97-AF65-F5344CB8AC3E}">
        <p14:creationId xmlns:p14="http://schemas.microsoft.com/office/powerpoint/2010/main" val="6926788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a:extLst>
              <a:ext uri="{FF2B5EF4-FFF2-40B4-BE49-F238E27FC236}">
                <a16:creationId xmlns:a16="http://schemas.microsoft.com/office/drawing/2014/main" id="{3E9D14CB-7256-C44C-CBD3-833693210B70}"/>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FE8B59C5-3C49-44EA-A246-377E03E63AB9}"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73730" name="Rectangle 2">
            <a:extLst>
              <a:ext uri="{FF2B5EF4-FFF2-40B4-BE49-F238E27FC236}">
                <a16:creationId xmlns:a16="http://schemas.microsoft.com/office/drawing/2014/main" id="{95277AC3-8577-069C-61B0-A37CF449535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Rectangle 3">
            <a:extLst>
              <a:ext uri="{FF2B5EF4-FFF2-40B4-BE49-F238E27FC236}">
                <a16:creationId xmlns:a16="http://schemas.microsoft.com/office/drawing/2014/main" id="{BAFAD465-6F79-1996-373A-E5D5803AA4D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F431E0-B720-E134-D9BF-2617197599D7}"/>
            </a:ext>
          </a:extLst>
        </p:cNvPr>
        <p:cNvGrpSpPr/>
        <p:nvPr/>
      </p:nvGrpSpPr>
      <p:grpSpPr>
        <a:xfrm>
          <a:off x="0" y="0"/>
          <a:ext cx="0" cy="0"/>
          <a:chOff x="0" y="0"/>
          <a:chExt cx="0" cy="0"/>
        </a:xfrm>
      </p:grpSpPr>
      <p:sp>
        <p:nvSpPr>
          <p:cNvPr id="73729" name="Rectangle 7">
            <a:extLst>
              <a:ext uri="{FF2B5EF4-FFF2-40B4-BE49-F238E27FC236}">
                <a16:creationId xmlns:a16="http://schemas.microsoft.com/office/drawing/2014/main" id="{3F271A05-F28C-E8EE-853D-9E971675A4C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FE8B59C5-3C49-44EA-A246-377E03E63AB9}"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3</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73730" name="Rectangle 2">
            <a:extLst>
              <a:ext uri="{FF2B5EF4-FFF2-40B4-BE49-F238E27FC236}">
                <a16:creationId xmlns:a16="http://schemas.microsoft.com/office/drawing/2014/main" id="{7FAF9BF2-68E6-AC89-8DB6-3B890DB7C5F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Rectangle 3">
            <a:extLst>
              <a:ext uri="{FF2B5EF4-FFF2-40B4-BE49-F238E27FC236}">
                <a16:creationId xmlns:a16="http://schemas.microsoft.com/office/drawing/2014/main" id="{ADC7C77A-9714-B535-421D-3897DEEA590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7294769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3C519E-CC09-2AB5-68BC-A22FA7414C21}"/>
            </a:ext>
          </a:extLst>
        </p:cNvPr>
        <p:cNvGrpSpPr/>
        <p:nvPr/>
      </p:nvGrpSpPr>
      <p:grpSpPr>
        <a:xfrm>
          <a:off x="0" y="0"/>
          <a:ext cx="0" cy="0"/>
          <a:chOff x="0" y="0"/>
          <a:chExt cx="0" cy="0"/>
        </a:xfrm>
      </p:grpSpPr>
      <p:sp>
        <p:nvSpPr>
          <p:cNvPr id="73729" name="Rectangle 7">
            <a:extLst>
              <a:ext uri="{FF2B5EF4-FFF2-40B4-BE49-F238E27FC236}">
                <a16:creationId xmlns:a16="http://schemas.microsoft.com/office/drawing/2014/main" id="{375CAB90-A990-266E-7E7E-8CAE324FEDF4}"/>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FE8B59C5-3C49-44EA-A246-377E03E63AB9}"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4</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73730" name="Rectangle 2">
            <a:extLst>
              <a:ext uri="{FF2B5EF4-FFF2-40B4-BE49-F238E27FC236}">
                <a16:creationId xmlns:a16="http://schemas.microsoft.com/office/drawing/2014/main" id="{5BB23688-FD05-78D6-E0F6-32221E63E2B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Rectangle 3">
            <a:extLst>
              <a:ext uri="{FF2B5EF4-FFF2-40B4-BE49-F238E27FC236}">
                <a16:creationId xmlns:a16="http://schemas.microsoft.com/office/drawing/2014/main" id="{A248E04E-5557-DDA4-C0F5-AAC003A2CB4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6208016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F66319-A149-F312-9275-247E4AD6664D}"/>
            </a:ext>
          </a:extLst>
        </p:cNvPr>
        <p:cNvGrpSpPr/>
        <p:nvPr/>
      </p:nvGrpSpPr>
      <p:grpSpPr>
        <a:xfrm>
          <a:off x="0" y="0"/>
          <a:ext cx="0" cy="0"/>
          <a:chOff x="0" y="0"/>
          <a:chExt cx="0" cy="0"/>
        </a:xfrm>
      </p:grpSpPr>
      <p:sp>
        <p:nvSpPr>
          <p:cNvPr id="73729" name="Rectangle 7">
            <a:extLst>
              <a:ext uri="{FF2B5EF4-FFF2-40B4-BE49-F238E27FC236}">
                <a16:creationId xmlns:a16="http://schemas.microsoft.com/office/drawing/2014/main" id="{99699852-0A9F-CDED-0E9A-E4529CB682B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FE8B59C5-3C49-44EA-A246-377E03E63AB9}"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5</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73730" name="Rectangle 2">
            <a:extLst>
              <a:ext uri="{FF2B5EF4-FFF2-40B4-BE49-F238E27FC236}">
                <a16:creationId xmlns:a16="http://schemas.microsoft.com/office/drawing/2014/main" id="{579E20FC-A4AE-C449-8E5D-E05A0E0D077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Rectangle 3">
            <a:extLst>
              <a:ext uri="{FF2B5EF4-FFF2-40B4-BE49-F238E27FC236}">
                <a16:creationId xmlns:a16="http://schemas.microsoft.com/office/drawing/2014/main" id="{8CB42817-E774-0827-59FC-D0038270C53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4588011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F7138F-5840-15C2-7946-B44209BDF436}"/>
            </a:ext>
          </a:extLst>
        </p:cNvPr>
        <p:cNvGrpSpPr/>
        <p:nvPr/>
      </p:nvGrpSpPr>
      <p:grpSpPr>
        <a:xfrm>
          <a:off x="0" y="0"/>
          <a:ext cx="0" cy="0"/>
          <a:chOff x="0" y="0"/>
          <a:chExt cx="0" cy="0"/>
        </a:xfrm>
      </p:grpSpPr>
      <p:sp>
        <p:nvSpPr>
          <p:cNvPr id="73729" name="Rectangle 7">
            <a:extLst>
              <a:ext uri="{FF2B5EF4-FFF2-40B4-BE49-F238E27FC236}">
                <a16:creationId xmlns:a16="http://schemas.microsoft.com/office/drawing/2014/main" id="{66825A31-0CB3-204B-F8D5-4A2E48C89337}"/>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FE8B59C5-3C49-44EA-A246-377E03E63AB9}"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6</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73730" name="Rectangle 2">
            <a:extLst>
              <a:ext uri="{FF2B5EF4-FFF2-40B4-BE49-F238E27FC236}">
                <a16:creationId xmlns:a16="http://schemas.microsoft.com/office/drawing/2014/main" id="{97253EB5-CD31-515F-C9F2-CD142F955C6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Rectangle 3">
            <a:extLst>
              <a:ext uri="{FF2B5EF4-FFF2-40B4-BE49-F238E27FC236}">
                <a16:creationId xmlns:a16="http://schemas.microsoft.com/office/drawing/2014/main" id="{BD7BD00D-5FC5-5CE8-5558-833E289F2EA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9630680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8481BB8-1FA5-41BD-8697-92E251A3CB13}" type="slidenum">
              <a:rPr lang="en-US" smtClean="0"/>
              <a:t>22</a:t>
            </a:fld>
            <a:endParaRPr lang="en-US"/>
          </a:p>
        </p:txBody>
      </p:sp>
    </p:spTree>
    <p:extLst>
      <p:ext uri="{BB962C8B-B14F-4D97-AF65-F5344CB8AC3E}">
        <p14:creationId xmlns:p14="http://schemas.microsoft.com/office/powerpoint/2010/main" val="24652592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6F6838A-FD6D-4CF2-890C-CDD3AA056B6C}" type="datetimeFigureOut">
              <a:rPr lang="en-US" smtClean="0"/>
              <a:t>2024-11-26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B7BECB-3C62-45C5-917F-96A84E1E58D6}" type="slidenum">
              <a:rPr lang="en-US" smtClean="0"/>
              <a:t>‹#›</a:t>
            </a:fld>
            <a:endParaRPr lang="en-US"/>
          </a:p>
        </p:txBody>
      </p:sp>
    </p:spTree>
    <p:extLst>
      <p:ext uri="{BB962C8B-B14F-4D97-AF65-F5344CB8AC3E}">
        <p14:creationId xmlns:p14="http://schemas.microsoft.com/office/powerpoint/2010/main" val="23219535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F6838A-FD6D-4CF2-890C-CDD3AA056B6C}" type="datetimeFigureOut">
              <a:rPr lang="en-US" smtClean="0"/>
              <a:t>2024-11-26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B7BECB-3C62-45C5-917F-96A84E1E58D6}" type="slidenum">
              <a:rPr lang="en-US" smtClean="0"/>
              <a:t>‹#›</a:t>
            </a:fld>
            <a:endParaRPr lang="en-US"/>
          </a:p>
        </p:txBody>
      </p:sp>
    </p:spTree>
    <p:extLst>
      <p:ext uri="{BB962C8B-B14F-4D97-AF65-F5344CB8AC3E}">
        <p14:creationId xmlns:p14="http://schemas.microsoft.com/office/powerpoint/2010/main" val="24765102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F6838A-FD6D-4CF2-890C-CDD3AA056B6C}" type="datetimeFigureOut">
              <a:rPr lang="en-US" smtClean="0"/>
              <a:t>2024-11-26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B7BECB-3C62-45C5-917F-96A84E1E58D6}" type="slidenum">
              <a:rPr lang="en-US" smtClean="0"/>
              <a:t>‹#›</a:t>
            </a:fld>
            <a:endParaRPr lang="en-US"/>
          </a:p>
        </p:txBody>
      </p:sp>
    </p:spTree>
    <p:extLst>
      <p:ext uri="{BB962C8B-B14F-4D97-AF65-F5344CB8AC3E}">
        <p14:creationId xmlns:p14="http://schemas.microsoft.com/office/powerpoint/2010/main" val="26799911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F6838A-FD6D-4CF2-890C-CDD3AA056B6C}" type="datetimeFigureOut">
              <a:rPr lang="en-US" smtClean="0"/>
              <a:t>2024-11-26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B7BECB-3C62-45C5-917F-96A84E1E58D6}" type="slidenum">
              <a:rPr lang="en-US" smtClean="0"/>
              <a:t>‹#›</a:t>
            </a:fld>
            <a:endParaRPr lang="en-US"/>
          </a:p>
        </p:txBody>
      </p:sp>
    </p:spTree>
    <p:extLst>
      <p:ext uri="{BB962C8B-B14F-4D97-AF65-F5344CB8AC3E}">
        <p14:creationId xmlns:p14="http://schemas.microsoft.com/office/powerpoint/2010/main" val="265130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6F6838A-FD6D-4CF2-890C-CDD3AA056B6C}" type="datetimeFigureOut">
              <a:rPr lang="en-US" smtClean="0"/>
              <a:t>2024-11-26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B7BECB-3C62-45C5-917F-96A84E1E58D6}" type="slidenum">
              <a:rPr lang="en-US" smtClean="0"/>
              <a:t>‹#›</a:t>
            </a:fld>
            <a:endParaRPr lang="en-US"/>
          </a:p>
        </p:txBody>
      </p:sp>
    </p:spTree>
    <p:extLst>
      <p:ext uri="{BB962C8B-B14F-4D97-AF65-F5344CB8AC3E}">
        <p14:creationId xmlns:p14="http://schemas.microsoft.com/office/powerpoint/2010/main" val="13536352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6F6838A-FD6D-4CF2-890C-CDD3AA056B6C}" type="datetimeFigureOut">
              <a:rPr lang="en-US" smtClean="0"/>
              <a:t>2024-11-26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B7BECB-3C62-45C5-917F-96A84E1E58D6}" type="slidenum">
              <a:rPr lang="en-US" smtClean="0"/>
              <a:t>‹#›</a:t>
            </a:fld>
            <a:endParaRPr lang="en-US"/>
          </a:p>
        </p:txBody>
      </p:sp>
    </p:spTree>
    <p:extLst>
      <p:ext uri="{BB962C8B-B14F-4D97-AF65-F5344CB8AC3E}">
        <p14:creationId xmlns:p14="http://schemas.microsoft.com/office/powerpoint/2010/main" val="7705102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6F6838A-FD6D-4CF2-890C-CDD3AA056B6C}" type="datetimeFigureOut">
              <a:rPr lang="en-US" smtClean="0"/>
              <a:t>2024-11-26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AB7BECB-3C62-45C5-917F-96A84E1E58D6}" type="slidenum">
              <a:rPr lang="en-US" smtClean="0"/>
              <a:t>‹#›</a:t>
            </a:fld>
            <a:endParaRPr lang="en-US"/>
          </a:p>
        </p:txBody>
      </p:sp>
    </p:spTree>
    <p:extLst>
      <p:ext uri="{BB962C8B-B14F-4D97-AF65-F5344CB8AC3E}">
        <p14:creationId xmlns:p14="http://schemas.microsoft.com/office/powerpoint/2010/main" val="13111647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6F6838A-FD6D-4CF2-890C-CDD3AA056B6C}" type="datetimeFigureOut">
              <a:rPr lang="en-US" smtClean="0"/>
              <a:t>2024-11-26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B7BECB-3C62-45C5-917F-96A84E1E58D6}" type="slidenum">
              <a:rPr lang="en-US" smtClean="0"/>
              <a:t>‹#›</a:t>
            </a:fld>
            <a:endParaRPr lang="en-US"/>
          </a:p>
        </p:txBody>
      </p:sp>
    </p:spTree>
    <p:extLst>
      <p:ext uri="{BB962C8B-B14F-4D97-AF65-F5344CB8AC3E}">
        <p14:creationId xmlns:p14="http://schemas.microsoft.com/office/powerpoint/2010/main" val="24331168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F6838A-FD6D-4CF2-890C-CDD3AA056B6C}" type="datetimeFigureOut">
              <a:rPr lang="en-US" smtClean="0"/>
              <a:t>2024-11-26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AB7BECB-3C62-45C5-917F-96A84E1E58D6}" type="slidenum">
              <a:rPr lang="en-US" smtClean="0"/>
              <a:t>‹#›</a:t>
            </a:fld>
            <a:endParaRPr lang="en-US"/>
          </a:p>
        </p:txBody>
      </p:sp>
    </p:spTree>
    <p:extLst>
      <p:ext uri="{BB962C8B-B14F-4D97-AF65-F5344CB8AC3E}">
        <p14:creationId xmlns:p14="http://schemas.microsoft.com/office/powerpoint/2010/main" val="23204277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6F6838A-FD6D-4CF2-890C-CDD3AA056B6C}" type="datetimeFigureOut">
              <a:rPr lang="en-US" smtClean="0"/>
              <a:t>2024-11-26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B7BECB-3C62-45C5-917F-96A84E1E58D6}" type="slidenum">
              <a:rPr lang="en-US" smtClean="0"/>
              <a:t>‹#›</a:t>
            </a:fld>
            <a:endParaRPr lang="en-US"/>
          </a:p>
        </p:txBody>
      </p:sp>
    </p:spTree>
    <p:extLst>
      <p:ext uri="{BB962C8B-B14F-4D97-AF65-F5344CB8AC3E}">
        <p14:creationId xmlns:p14="http://schemas.microsoft.com/office/powerpoint/2010/main" val="13518212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6F6838A-FD6D-4CF2-890C-CDD3AA056B6C}" type="datetimeFigureOut">
              <a:rPr lang="en-US" smtClean="0"/>
              <a:t>2024-11-26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B7BECB-3C62-45C5-917F-96A84E1E58D6}" type="slidenum">
              <a:rPr lang="en-US" smtClean="0"/>
              <a:t>‹#›</a:t>
            </a:fld>
            <a:endParaRPr lang="en-US"/>
          </a:p>
        </p:txBody>
      </p:sp>
    </p:spTree>
    <p:extLst>
      <p:ext uri="{BB962C8B-B14F-4D97-AF65-F5344CB8AC3E}">
        <p14:creationId xmlns:p14="http://schemas.microsoft.com/office/powerpoint/2010/main" val="33788995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F6838A-FD6D-4CF2-890C-CDD3AA056B6C}" type="datetimeFigureOut">
              <a:rPr lang="en-US" smtClean="0"/>
              <a:t>2024-11-26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B7BECB-3C62-45C5-917F-96A84E1E58D6}" type="slidenum">
              <a:rPr lang="en-US" smtClean="0"/>
              <a:t>‹#›</a:t>
            </a:fld>
            <a:endParaRPr lang="en-US"/>
          </a:p>
        </p:txBody>
      </p:sp>
    </p:spTree>
    <p:extLst>
      <p:ext uri="{BB962C8B-B14F-4D97-AF65-F5344CB8AC3E}">
        <p14:creationId xmlns:p14="http://schemas.microsoft.com/office/powerpoint/2010/main" val="35789279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5.jpeg"/><Relationship Id="rId7" Type="http://schemas.openxmlformats.org/officeDocument/2006/relationships/image" Target="../media/image28.jpe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7.jpeg"/><Relationship Id="rId11" Type="http://schemas.openxmlformats.org/officeDocument/2006/relationships/image" Target="../media/image32.png"/><Relationship Id="rId5" Type="http://schemas.openxmlformats.org/officeDocument/2006/relationships/image" Target="../media/image27.jpeg"/><Relationship Id="rId10" Type="http://schemas.openxmlformats.org/officeDocument/2006/relationships/image" Target="../media/image31.png"/><Relationship Id="rId4" Type="http://schemas.openxmlformats.org/officeDocument/2006/relationships/image" Target="../media/image26.jpeg"/><Relationship Id="rId9" Type="http://schemas.openxmlformats.org/officeDocument/2006/relationships/image" Target="../media/image3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7.jpeg"/><Relationship Id="rId7" Type="http://schemas.openxmlformats.org/officeDocument/2006/relationships/image" Target="https://img.iproperty.com.my/angel-legacy-bds/750x1000-fit/2021/07/28/PHJN6Zw0/20210728172459-1d07.jpg" TargetMode="External"/><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https://img.iproperty.com.my/angel-legacy-bds/750x1000-fit/2022/08/23/JGcIp0rf/20220823172729-aaab.jpg" TargetMode="External"/><Relationship Id="rId4" Type="http://schemas.openxmlformats.org/officeDocument/2006/relationships/image" Target="../media/image38.jpeg"/><Relationship Id="rId9" Type="http://schemas.openxmlformats.org/officeDocument/2006/relationships/image" Target="https://img.iproperty.com.my/angel-legacy-bds/750x1000-fit/2022/08/23/JGcIp0rf/20220823173022-4519.jpg"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www.youtube.com/watch?v=zr2YBBg30ds" TargetMode="Externa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1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7.xml"/><Relationship Id="rId5" Type="http://schemas.openxmlformats.org/officeDocument/2006/relationships/image" Target="../media/image50.jpeg"/><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51.jpeg"/><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22.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7.png"/><Relationship Id="rId7"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58.jpeg"/><Relationship Id="rId11" Type="http://schemas.openxmlformats.org/officeDocument/2006/relationships/image" Target="../media/image62.jpeg"/><Relationship Id="rId5" Type="http://schemas.openxmlformats.org/officeDocument/2006/relationships/image" Target="../media/image30.png"/><Relationship Id="rId10" Type="http://schemas.openxmlformats.org/officeDocument/2006/relationships/image" Target="../media/image61.jpeg"/><Relationship Id="rId4" Type="http://schemas.openxmlformats.org/officeDocument/2006/relationships/image" Target="../media/image29.jpeg"/><Relationship Id="rId9" Type="http://schemas.openxmlformats.org/officeDocument/2006/relationships/image" Target="../media/image60.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9.jpeg"/><Relationship Id="rId18" Type="http://schemas.openxmlformats.org/officeDocument/2006/relationships/image" Target="../media/image24.jpeg"/><Relationship Id="rId3" Type="http://schemas.openxmlformats.org/officeDocument/2006/relationships/image" Target="../media/image9.jpeg"/><Relationship Id="rId7" Type="http://schemas.openxmlformats.org/officeDocument/2006/relationships/image" Target="../media/image13.jpeg"/><Relationship Id="rId12" Type="http://schemas.openxmlformats.org/officeDocument/2006/relationships/image" Target="../media/image18.jpeg"/><Relationship Id="rId17" Type="http://schemas.openxmlformats.org/officeDocument/2006/relationships/image" Target="../media/image23.png"/><Relationship Id="rId2" Type="http://schemas.openxmlformats.org/officeDocument/2006/relationships/image" Target="../media/image8.png"/><Relationship Id="rId16"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jpeg"/><Relationship Id="rId5" Type="http://schemas.openxmlformats.org/officeDocument/2006/relationships/image" Target="../media/image11.jpeg"/><Relationship Id="rId15" Type="http://schemas.openxmlformats.org/officeDocument/2006/relationships/image" Target="../media/image21.jpeg"/><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5.jpeg"/><Relationship Id="rId14" Type="http://schemas.openxmlformats.org/officeDocument/2006/relationships/image" Target="../media/image20.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91C37-2B70-6838-9CE6-FD7BA4CD1D6D}"/>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B855B49-115C-D97A-A312-41088458F451}"/>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5279286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D8C107-91F8-4A81-4A0D-0F9017B267C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D6C07E3-A563-E92D-3079-599866171772}"/>
              </a:ext>
            </a:extLst>
          </p:cNvPr>
          <p:cNvSpPr txBox="1"/>
          <p:nvPr/>
        </p:nvSpPr>
        <p:spPr>
          <a:xfrm>
            <a:off x="575461" y="-14553"/>
            <a:ext cx="10656264" cy="523220"/>
          </a:xfrm>
          <a:prstGeom prst="rect">
            <a:avLst/>
          </a:prstGeom>
          <a:noFill/>
        </p:spPr>
        <p:txBody>
          <a:bodyPr wrap="square" rtlCol="0">
            <a:spAutoFit/>
          </a:bodyPr>
          <a:lstStyle/>
          <a:p>
            <a:r>
              <a:rPr lang="vi-VN" sz="2400" b="1" dirty="0">
                <a:latin typeface="+mj-lt"/>
              </a:rPr>
              <a:t>Tiết </a:t>
            </a:r>
            <a:r>
              <a:rPr lang="en-US" sz="2400" b="1" dirty="0">
                <a:latin typeface="Times New Roman" panose="02020603050405020304" pitchFamily="18" charset="0"/>
                <a:cs typeface="Times New Roman" panose="02020603050405020304" pitchFamily="18" charset="0"/>
              </a:rPr>
              <a:t>22, 23, 24</a:t>
            </a:r>
            <a:r>
              <a:rPr lang="vi-VN" sz="2400" b="1" dirty="0">
                <a:latin typeface="Times New Roman" panose="02020603050405020304" pitchFamily="18" charset="0"/>
                <a:cs typeface="Times New Roman" panose="02020603050405020304" pitchFamily="18" charset="0"/>
              </a:rPr>
              <a:t>             </a:t>
            </a:r>
            <a:r>
              <a:rPr lang="vi-VN" sz="2400" b="1" dirty="0">
                <a:latin typeface="+mj-lt"/>
              </a:rPr>
              <a:t>Bài 11 </a:t>
            </a:r>
            <a:r>
              <a:rPr lang="en-US" sz="2800" b="1" dirty="0">
                <a:solidFill>
                  <a:srgbClr val="FF0000"/>
                </a:solidFill>
                <a:latin typeface="Times New Roman" panose="02020603050405020304" pitchFamily="18" charset="0"/>
                <a:cs typeface="Times New Roman" panose="02020603050405020304" pitchFamily="18" charset="0"/>
              </a:rPr>
              <a:t>VÙNG ĐỒNG BẰNG SÔNG HỒNG</a:t>
            </a:r>
          </a:p>
        </p:txBody>
      </p:sp>
      <p:sp>
        <p:nvSpPr>
          <p:cNvPr id="3" name="Rounded Rectangle 2">
            <a:extLst>
              <a:ext uri="{FF2B5EF4-FFF2-40B4-BE49-F238E27FC236}">
                <a16:creationId xmlns:a16="http://schemas.microsoft.com/office/drawing/2014/main" id="{8732315E-5EB4-57CD-81BF-B730A5BBB235}"/>
              </a:ext>
            </a:extLst>
          </p:cNvPr>
          <p:cNvSpPr/>
          <p:nvPr/>
        </p:nvSpPr>
        <p:spPr>
          <a:xfrm>
            <a:off x="68238" y="489797"/>
            <a:ext cx="5049672" cy="6368203"/>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5D10FE98-C1E6-AE1B-38FD-E5502781D7E9}"/>
              </a:ext>
            </a:extLst>
          </p:cNvPr>
          <p:cNvSpPr txBox="1"/>
          <p:nvPr/>
        </p:nvSpPr>
        <p:spPr>
          <a:xfrm>
            <a:off x="97926" y="581392"/>
            <a:ext cx="4852765" cy="863250"/>
          </a:xfrm>
          <a:prstGeom prst="rect">
            <a:avLst/>
          </a:prstGeom>
          <a:noFill/>
        </p:spPr>
        <p:txBody>
          <a:bodyPr wrap="square">
            <a:spAutoFit/>
          </a:bodyPr>
          <a:lstStyle/>
          <a:p>
            <a:pPr marL="0" marR="0" algn="just">
              <a:lnSpc>
                <a:spcPct val="107000"/>
              </a:lnSpc>
              <a:spcAft>
                <a:spcPts val="800"/>
              </a:spcAft>
            </a:pPr>
            <a:r>
              <a:rPr lang="en-US" sz="24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2.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Đặc</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kiện</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tự</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nhiên</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tài</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thiên</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nhiên</a:t>
            </a:r>
            <a:r>
              <a:rPr lang="en-US" sz="24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C0F50E09-DE12-1426-87D3-17E9089DCAF8}"/>
              </a:ext>
            </a:extLst>
          </p:cNvPr>
          <p:cNvSpPr txBox="1"/>
          <p:nvPr/>
        </p:nvSpPr>
        <p:spPr>
          <a:xfrm>
            <a:off x="132090" y="1393066"/>
            <a:ext cx="4951655" cy="863250"/>
          </a:xfrm>
          <a:prstGeom prst="rect">
            <a:avLst/>
          </a:prstGeom>
          <a:noFill/>
        </p:spPr>
        <p:txBody>
          <a:bodyPr wrap="square">
            <a:spAutoFit/>
          </a:bodyPr>
          <a:lstStyle/>
          <a:p>
            <a:pPr marL="0" marR="0" algn="just">
              <a:lnSpc>
                <a:spcPct val="107000"/>
              </a:lnSpc>
              <a:spcAft>
                <a:spcPts val="800"/>
              </a:spcAft>
            </a:pPr>
            <a:r>
              <a:rPr lang="vi-VN" sz="24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 </a:t>
            </a:r>
            <a:r>
              <a:rPr lang="vi-VN"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Vấn đề phát triển kinh tế biển, đảo</a:t>
            </a:r>
            <a:r>
              <a:rPr lang="en-US" sz="24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2">
            <a:extLst>
              <a:ext uri="{FF2B5EF4-FFF2-40B4-BE49-F238E27FC236}">
                <a16:creationId xmlns:a16="http://schemas.microsoft.com/office/drawing/2014/main" id="{86FE2F88-B18B-2B40-6BE7-69663F96CB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0909" y="508667"/>
            <a:ext cx="6715001" cy="565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352F4F75-0AC5-6988-D0E6-E2AA23D6D828}"/>
              </a:ext>
            </a:extLst>
          </p:cNvPr>
          <p:cNvSpPr txBox="1"/>
          <p:nvPr/>
        </p:nvSpPr>
        <p:spPr>
          <a:xfrm>
            <a:off x="5472546" y="6095649"/>
            <a:ext cx="6839692" cy="830997"/>
          </a:xfrm>
          <a:prstGeom prst="rect">
            <a:avLst/>
          </a:prstGeom>
          <a:noFill/>
        </p:spPr>
        <p:txBody>
          <a:bodyPr wrap="square">
            <a:spAutoFit/>
          </a:bodyPr>
          <a:lstStyle/>
          <a:p>
            <a:r>
              <a:rPr lang="en-US" sz="2400" b="1">
                <a:solidFill>
                  <a:srgbClr val="0000FF"/>
                </a:solidFill>
                <a:effectLst/>
                <a:latin typeface="Times New Roman" panose="02020603050405020304" pitchFamily="18" charset="0"/>
                <a:ea typeface="Calibri" panose="020F0502020204030204" pitchFamily="34" charset="0"/>
              </a:rPr>
              <a:t>Phân tích những thế mạnh về phát triển kinh tế biển, đảo của vùng Đồng bằng sông Hồng.</a:t>
            </a:r>
            <a:endParaRPr lang="en-US" sz="2400" b="1" dirty="0">
              <a:solidFill>
                <a:srgbClr val="0000FF"/>
              </a:solidFill>
            </a:endParaRPr>
          </a:p>
        </p:txBody>
      </p:sp>
      <p:sp>
        <p:nvSpPr>
          <p:cNvPr id="20" name="TextBox 19">
            <a:extLst>
              <a:ext uri="{FF2B5EF4-FFF2-40B4-BE49-F238E27FC236}">
                <a16:creationId xmlns:a16="http://schemas.microsoft.com/office/drawing/2014/main" id="{0C85C1F9-89C0-0102-20C8-CB67A08A24DD}"/>
              </a:ext>
            </a:extLst>
          </p:cNvPr>
          <p:cNvSpPr txBox="1"/>
          <p:nvPr/>
        </p:nvSpPr>
        <p:spPr>
          <a:xfrm>
            <a:off x="132090" y="2187986"/>
            <a:ext cx="4951655" cy="1258421"/>
          </a:xfrm>
          <a:prstGeom prst="rect">
            <a:avLst/>
          </a:prstGeom>
          <a:noFill/>
        </p:spPr>
        <p:txBody>
          <a:bodyPr wrap="square">
            <a:spAutoFit/>
          </a:bodyPr>
          <a:lstStyle/>
          <a:p>
            <a:pPr marL="0" marR="0" algn="just">
              <a:lnSpc>
                <a:spcPct val="107000"/>
              </a:lnSpc>
              <a:spcAft>
                <a:spcPts val="800"/>
              </a:spcAft>
            </a:pPr>
            <a:r>
              <a:rPr lang="vi-VN"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Có vùng biển rộng, ngư trường cá lớn ven biển có nhiều bãi triều, đầm, vịnh….</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2" name="TextBox 21">
            <a:extLst>
              <a:ext uri="{FF2B5EF4-FFF2-40B4-BE49-F238E27FC236}">
                <a16:creationId xmlns:a16="http://schemas.microsoft.com/office/drawing/2014/main" id="{BF0F01A4-230C-2E9E-C500-DFA90AE8C037}"/>
              </a:ext>
            </a:extLst>
          </p:cNvPr>
          <p:cNvSpPr txBox="1"/>
          <p:nvPr/>
        </p:nvSpPr>
        <p:spPr>
          <a:xfrm>
            <a:off x="68398" y="2985428"/>
            <a:ext cx="5019984" cy="863250"/>
          </a:xfrm>
          <a:prstGeom prst="rect">
            <a:avLst/>
          </a:prstGeom>
          <a:noFill/>
        </p:spPr>
        <p:txBody>
          <a:bodyPr wrap="square">
            <a:spAutoFit/>
          </a:bodyPr>
          <a:lstStyle/>
          <a:p>
            <a:pPr marL="0" marR="0" algn="just">
              <a:lnSpc>
                <a:spcPct val="107000"/>
              </a:lnSpc>
              <a:spcAft>
                <a:spcPts val="800"/>
              </a:spcAft>
            </a:pPr>
            <a:r>
              <a:rPr lang="vi-VN"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sym typeface="Wingdings 3" panose="05040102010807070707" pitchFamily="18" charset="2"/>
              </a:rPr>
              <a:t>             </a:t>
            </a:r>
            <a:r>
              <a:rPr lang="vi-VN"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phát triển ngành khai thác, nuôi trồng và chế biến hải sản.</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3" name="Picture 2" descr="Khám phá những ngư trường hốt bạc ở Việt Nam">
            <a:extLst>
              <a:ext uri="{FF2B5EF4-FFF2-40B4-BE49-F238E27FC236}">
                <a16:creationId xmlns:a16="http://schemas.microsoft.com/office/drawing/2014/main" id="{B3458D3E-8EB6-C602-839F-DD6C41AFA1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5327" y="515270"/>
            <a:ext cx="6720583" cy="583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 descr="Điều kiện kinh doanh chế biến và nuôi trồng thủy hải sản">
            <a:extLst>
              <a:ext uri="{FF2B5EF4-FFF2-40B4-BE49-F238E27FC236}">
                <a16:creationId xmlns:a16="http://schemas.microsoft.com/office/drawing/2014/main" id="{053416E4-9A60-86C7-4A47-DE6E2F256D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5326" y="508667"/>
            <a:ext cx="6715001" cy="5840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6" descr="Phát triển ngành thủy sản Việt Nam thích ứng với tình hình mới">
            <a:extLst>
              <a:ext uri="{FF2B5EF4-FFF2-40B4-BE49-F238E27FC236}">
                <a16:creationId xmlns:a16="http://schemas.microsoft.com/office/drawing/2014/main" id="{221A9EC4-68C7-AA35-05C1-301141EF24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10907" y="515270"/>
            <a:ext cx="6709419" cy="5827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26">
            <a:extLst>
              <a:ext uri="{FF2B5EF4-FFF2-40B4-BE49-F238E27FC236}">
                <a16:creationId xmlns:a16="http://schemas.microsoft.com/office/drawing/2014/main" id="{76852E99-5DC5-33C3-E7DD-BA8CB26D54E4}"/>
              </a:ext>
            </a:extLst>
          </p:cNvPr>
          <p:cNvSpPr txBox="1"/>
          <p:nvPr/>
        </p:nvSpPr>
        <p:spPr>
          <a:xfrm>
            <a:off x="127472" y="3750922"/>
            <a:ext cx="4951655" cy="863250"/>
          </a:xfrm>
          <a:prstGeom prst="rect">
            <a:avLst/>
          </a:prstGeom>
          <a:noFill/>
        </p:spPr>
        <p:txBody>
          <a:bodyPr wrap="square">
            <a:spAutoFit/>
          </a:bodyPr>
          <a:lstStyle/>
          <a:p>
            <a:pPr marL="0" marR="0" algn="just">
              <a:lnSpc>
                <a:spcPct val="107000"/>
              </a:lnSpc>
              <a:spcAft>
                <a:spcPts val="800"/>
              </a:spcAft>
            </a:pPr>
            <a:r>
              <a:rPr lang="vi-VN"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a:t>
            </a:r>
            <a:r>
              <a:rPr lang="vi-VN"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ó nhiều thắng cảnh, bãi biển đẹp, các khu dự trữ sinh quyển</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30" name="Group 29">
            <a:extLst>
              <a:ext uri="{FF2B5EF4-FFF2-40B4-BE49-F238E27FC236}">
                <a16:creationId xmlns:a16="http://schemas.microsoft.com/office/drawing/2014/main" id="{E0910472-4CB5-EE3A-5CB9-948E6AAE76EC}"/>
              </a:ext>
            </a:extLst>
          </p:cNvPr>
          <p:cNvGrpSpPr/>
          <p:nvPr/>
        </p:nvGrpSpPr>
        <p:grpSpPr>
          <a:xfrm>
            <a:off x="5310906" y="489797"/>
            <a:ext cx="6709419" cy="6278414"/>
            <a:chOff x="5310906" y="489797"/>
            <a:chExt cx="6709419" cy="6278414"/>
          </a:xfrm>
        </p:grpSpPr>
        <p:pic>
          <p:nvPicPr>
            <p:cNvPr id="28" name="Picture 2">
              <a:extLst>
                <a:ext uri="{FF2B5EF4-FFF2-40B4-BE49-F238E27FC236}">
                  <a16:creationId xmlns:a16="http://schemas.microsoft.com/office/drawing/2014/main" id="{06508A66-3E24-3F19-3D88-A7A634FE85A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10906" y="489797"/>
              <a:ext cx="6709419" cy="5859536"/>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6DFF7151-F61F-3002-93F5-3952C3B0DE9A}"/>
                </a:ext>
              </a:extLst>
            </p:cNvPr>
            <p:cNvSpPr txBox="1"/>
            <p:nvPr/>
          </p:nvSpPr>
          <p:spPr>
            <a:xfrm>
              <a:off x="7786254" y="6368101"/>
              <a:ext cx="2770909" cy="400110"/>
            </a:xfrm>
            <a:prstGeom prst="rect">
              <a:avLst/>
            </a:prstGeom>
            <a:noFill/>
          </p:spPr>
          <p:txBody>
            <a:bodyPr wrap="square" rtlCol="0">
              <a:spAutoFit/>
            </a:bodyPr>
            <a:lstStyle/>
            <a:p>
              <a:r>
                <a:rPr lang="vi-VN" sz="2000" b="1" dirty="0">
                  <a:latin typeface="Times New Roman" panose="02020603050405020304" pitchFamily="18" charset="0"/>
                  <a:cs typeface="Times New Roman" panose="02020603050405020304" pitchFamily="18" charset="0"/>
                </a:rPr>
                <a:t>Vịnh Hạ Long</a:t>
              </a:r>
              <a:endParaRPr lang="en-US" sz="2000" b="1" dirty="0">
                <a:latin typeface="Times New Roman" panose="02020603050405020304" pitchFamily="18" charset="0"/>
                <a:cs typeface="Times New Roman" panose="02020603050405020304" pitchFamily="18" charset="0"/>
              </a:endParaRPr>
            </a:p>
          </p:txBody>
        </p:sp>
      </p:grpSp>
      <p:grpSp>
        <p:nvGrpSpPr>
          <p:cNvPr id="31" name="Group 30">
            <a:extLst>
              <a:ext uri="{FF2B5EF4-FFF2-40B4-BE49-F238E27FC236}">
                <a16:creationId xmlns:a16="http://schemas.microsoft.com/office/drawing/2014/main" id="{555396B4-0E1B-80E5-5DC4-055466FAC9FD}"/>
              </a:ext>
            </a:extLst>
          </p:cNvPr>
          <p:cNvGrpSpPr/>
          <p:nvPr/>
        </p:nvGrpSpPr>
        <p:grpSpPr>
          <a:xfrm>
            <a:off x="5320193" y="487604"/>
            <a:ext cx="6755390" cy="6398141"/>
            <a:chOff x="4668260" y="192087"/>
            <a:chExt cx="6755390" cy="6398141"/>
          </a:xfrm>
        </p:grpSpPr>
        <p:sp>
          <p:nvSpPr>
            <p:cNvPr id="32" name="TextBox 3">
              <a:extLst>
                <a:ext uri="{FF2B5EF4-FFF2-40B4-BE49-F238E27FC236}">
                  <a16:creationId xmlns:a16="http://schemas.microsoft.com/office/drawing/2014/main" id="{ED12A275-A4CB-E8E5-A85F-4D465E52CCEF}"/>
                </a:ext>
              </a:extLst>
            </p:cNvPr>
            <p:cNvSpPr txBox="1">
              <a:spLocks noChangeArrowheads="1"/>
            </p:cNvSpPr>
            <p:nvPr/>
          </p:nvSpPr>
          <p:spPr bwMode="auto">
            <a:xfrm>
              <a:off x="5653573" y="6128563"/>
              <a:ext cx="513678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2400" b="1" dirty="0" err="1">
                  <a:cs typeface="Times New Roman" panose="02020603050405020304" pitchFamily="18" charset="0"/>
                </a:rPr>
                <a:t>bãi</a:t>
              </a:r>
              <a:r>
                <a:rPr lang="en-US" altLang="en-US" sz="2400" b="1" dirty="0">
                  <a:cs typeface="Times New Roman" panose="02020603050405020304" pitchFamily="18" charset="0"/>
                </a:rPr>
                <a:t> </a:t>
              </a:r>
              <a:r>
                <a:rPr lang="en-US" altLang="en-US" sz="2400" b="1" dirty="0" err="1">
                  <a:cs typeface="Times New Roman" panose="02020603050405020304" pitchFamily="18" charset="0"/>
                </a:rPr>
                <a:t>biển</a:t>
              </a:r>
              <a:r>
                <a:rPr lang="en-US" altLang="en-US" sz="2400" b="1" dirty="0">
                  <a:cs typeface="Times New Roman" panose="02020603050405020304" pitchFamily="18" charset="0"/>
                </a:rPr>
                <a:t> </a:t>
              </a:r>
              <a:r>
                <a:rPr lang="en-US" altLang="en-US" sz="2400" b="1" dirty="0" err="1">
                  <a:cs typeface="Times New Roman" panose="02020603050405020304" pitchFamily="18" charset="0"/>
                </a:rPr>
                <a:t>Trà</a:t>
              </a:r>
              <a:r>
                <a:rPr lang="en-US" altLang="en-US" sz="2400" b="1" dirty="0">
                  <a:cs typeface="Times New Roman" panose="02020603050405020304" pitchFamily="18" charset="0"/>
                </a:rPr>
                <a:t> </a:t>
              </a:r>
              <a:r>
                <a:rPr lang="en-US" altLang="en-US" sz="2400" b="1" dirty="0" err="1">
                  <a:cs typeface="Times New Roman" panose="02020603050405020304" pitchFamily="18" charset="0"/>
                </a:rPr>
                <a:t>Cổ</a:t>
              </a:r>
              <a:endParaRPr lang="en-US" altLang="en-US" sz="2400" dirty="0"/>
            </a:p>
          </p:txBody>
        </p:sp>
        <p:pic>
          <p:nvPicPr>
            <p:cNvPr id="33" name="Picture 2" descr="Bãi biển Trà Cổ Móng Cái có gì thú vị mà lại thu hút nhiều tín đồ mê “sống  ảo” đến vậy?">
              <a:extLst>
                <a:ext uri="{FF2B5EF4-FFF2-40B4-BE49-F238E27FC236}">
                  <a16:creationId xmlns:a16="http://schemas.microsoft.com/office/drawing/2014/main" id="{5F47FCAE-8DD2-DA8B-102D-EBCE37B73F8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68260" y="192087"/>
              <a:ext cx="6755390" cy="5977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5" name="TextBox 34">
            <a:extLst>
              <a:ext uri="{FF2B5EF4-FFF2-40B4-BE49-F238E27FC236}">
                <a16:creationId xmlns:a16="http://schemas.microsoft.com/office/drawing/2014/main" id="{4438D146-8604-C8A3-D4CA-0D00BDF6CC99}"/>
              </a:ext>
            </a:extLst>
          </p:cNvPr>
          <p:cNvSpPr txBox="1"/>
          <p:nvPr/>
        </p:nvSpPr>
        <p:spPr>
          <a:xfrm>
            <a:off x="127470" y="4531048"/>
            <a:ext cx="4922127" cy="467244"/>
          </a:xfrm>
          <a:prstGeom prst="rect">
            <a:avLst/>
          </a:prstGeom>
          <a:noFill/>
        </p:spPr>
        <p:txBody>
          <a:bodyPr wrap="square">
            <a:spAutoFit/>
          </a:bodyPr>
          <a:lstStyle/>
          <a:p>
            <a:pPr marL="0" marR="0" algn="just">
              <a:lnSpc>
                <a:spcPct val="107000"/>
              </a:lnSpc>
              <a:spcAft>
                <a:spcPts val="800"/>
              </a:spcAft>
            </a:pPr>
            <a:r>
              <a:rPr lang="vi-VN"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sym typeface="Wingdings 3" panose="05040102010807070707" pitchFamily="18" charset="2"/>
              </a:rPr>
              <a:t></a:t>
            </a:r>
            <a:r>
              <a:rPr lang="vi-VN"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thuận lợi phát triển du lịch biển.</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7" name="TextBox 36">
            <a:extLst>
              <a:ext uri="{FF2B5EF4-FFF2-40B4-BE49-F238E27FC236}">
                <a16:creationId xmlns:a16="http://schemas.microsoft.com/office/drawing/2014/main" id="{23E76B2E-A378-CD57-20EE-74EE5B823C99}"/>
              </a:ext>
            </a:extLst>
          </p:cNvPr>
          <p:cNvSpPr txBox="1"/>
          <p:nvPr/>
        </p:nvSpPr>
        <p:spPr>
          <a:xfrm>
            <a:off x="97926" y="4950353"/>
            <a:ext cx="4989236" cy="468077"/>
          </a:xfrm>
          <a:prstGeom prst="rect">
            <a:avLst/>
          </a:prstGeom>
          <a:noFill/>
        </p:spPr>
        <p:txBody>
          <a:bodyPr wrap="square">
            <a:spAutoFit/>
          </a:bodyPr>
          <a:lstStyle/>
          <a:p>
            <a:pPr marL="0" marR="0" algn="just">
              <a:lnSpc>
                <a:spcPct val="107000"/>
              </a:lnSpc>
              <a:spcAft>
                <a:spcPts val="800"/>
              </a:spcAft>
            </a:pPr>
            <a:r>
              <a:rPr lang="vi-VN"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Có nhiều cửa sông và vịnh biển</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38" name="Group 37">
            <a:extLst>
              <a:ext uri="{FF2B5EF4-FFF2-40B4-BE49-F238E27FC236}">
                <a16:creationId xmlns:a16="http://schemas.microsoft.com/office/drawing/2014/main" id="{82039B07-EB51-456B-B9DB-335E8A09C36E}"/>
              </a:ext>
            </a:extLst>
          </p:cNvPr>
          <p:cNvGrpSpPr/>
          <p:nvPr/>
        </p:nvGrpSpPr>
        <p:grpSpPr>
          <a:xfrm>
            <a:off x="5338684" y="512447"/>
            <a:ext cx="6709416" cy="6385371"/>
            <a:chOff x="4800600" y="245810"/>
            <a:chExt cx="6709416" cy="6385371"/>
          </a:xfrm>
        </p:grpSpPr>
        <p:sp>
          <p:nvSpPr>
            <p:cNvPr id="39" name="TextBox 3">
              <a:extLst>
                <a:ext uri="{FF2B5EF4-FFF2-40B4-BE49-F238E27FC236}">
                  <a16:creationId xmlns:a16="http://schemas.microsoft.com/office/drawing/2014/main" id="{799BFB78-BE0E-A0A3-7342-0B6A798A1A15}"/>
                </a:ext>
              </a:extLst>
            </p:cNvPr>
            <p:cNvSpPr txBox="1">
              <a:spLocks noChangeArrowheads="1"/>
            </p:cNvSpPr>
            <p:nvPr/>
          </p:nvSpPr>
          <p:spPr bwMode="auto">
            <a:xfrm>
              <a:off x="5838814" y="6169516"/>
              <a:ext cx="45718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2400" b="1" dirty="0" err="1">
                  <a:solidFill>
                    <a:srgbClr val="00B050"/>
                  </a:solidFill>
                  <a:cs typeface="Times New Roman" panose="02020603050405020304" pitchFamily="18" charset="0"/>
                </a:rPr>
                <a:t>Cảng</a:t>
              </a:r>
              <a:r>
                <a:rPr lang="en-US" altLang="en-US" sz="2400" b="1" dirty="0">
                  <a:solidFill>
                    <a:srgbClr val="00B050"/>
                  </a:solidFill>
                  <a:cs typeface="Times New Roman" panose="02020603050405020304" pitchFamily="18" charset="0"/>
                </a:rPr>
                <a:t> </a:t>
              </a:r>
              <a:r>
                <a:rPr lang="en-US" altLang="en-US" sz="2400" b="1" dirty="0" err="1">
                  <a:solidFill>
                    <a:srgbClr val="00B050"/>
                  </a:solidFill>
                  <a:cs typeface="Times New Roman" panose="02020603050405020304" pitchFamily="18" charset="0"/>
                </a:rPr>
                <a:t>Hải</a:t>
              </a:r>
              <a:r>
                <a:rPr lang="en-US" altLang="en-US" sz="2400" b="1" dirty="0">
                  <a:solidFill>
                    <a:srgbClr val="00B050"/>
                  </a:solidFill>
                  <a:cs typeface="Times New Roman" panose="02020603050405020304" pitchFamily="18" charset="0"/>
                </a:rPr>
                <a:t> </a:t>
              </a:r>
              <a:r>
                <a:rPr lang="en-US" altLang="en-US" sz="2400" b="1" dirty="0" err="1">
                  <a:solidFill>
                    <a:srgbClr val="00B050"/>
                  </a:solidFill>
                  <a:cs typeface="Times New Roman" panose="02020603050405020304" pitchFamily="18" charset="0"/>
                </a:rPr>
                <a:t>Phòng</a:t>
              </a:r>
              <a:endParaRPr lang="en-US" altLang="en-US" sz="2400" dirty="0"/>
            </a:p>
          </p:txBody>
        </p:sp>
        <p:pic>
          <p:nvPicPr>
            <p:cNvPr id="40" name="Picture 2" descr="Giá dịch vụ cảng biển tại Cảng Hải Phòng năm 2024">
              <a:extLst>
                <a:ext uri="{FF2B5EF4-FFF2-40B4-BE49-F238E27FC236}">
                  <a16:creationId xmlns:a16="http://schemas.microsoft.com/office/drawing/2014/main" id="{D2096FD5-1D35-4751-AF9E-0CA96610068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00600" y="245810"/>
              <a:ext cx="6709416" cy="5960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1" name="Group 40">
            <a:extLst>
              <a:ext uri="{FF2B5EF4-FFF2-40B4-BE49-F238E27FC236}">
                <a16:creationId xmlns:a16="http://schemas.microsoft.com/office/drawing/2014/main" id="{9DBA97EA-65DA-E7CE-1CA3-5BFBBA35788A}"/>
              </a:ext>
            </a:extLst>
          </p:cNvPr>
          <p:cNvGrpSpPr/>
          <p:nvPr/>
        </p:nvGrpSpPr>
        <p:grpSpPr>
          <a:xfrm>
            <a:off x="5341569" y="482116"/>
            <a:ext cx="6752505" cy="6335467"/>
            <a:chOff x="4987635" y="388253"/>
            <a:chExt cx="6752505" cy="6335467"/>
          </a:xfrm>
        </p:grpSpPr>
        <p:sp>
          <p:nvSpPr>
            <p:cNvPr id="42" name="TextBox 3">
              <a:extLst>
                <a:ext uri="{FF2B5EF4-FFF2-40B4-BE49-F238E27FC236}">
                  <a16:creationId xmlns:a16="http://schemas.microsoft.com/office/drawing/2014/main" id="{89366A7E-8653-F747-3F9F-F4BF18000FA9}"/>
                </a:ext>
              </a:extLst>
            </p:cNvPr>
            <p:cNvSpPr txBox="1">
              <a:spLocks noChangeArrowheads="1"/>
            </p:cNvSpPr>
            <p:nvPr/>
          </p:nvSpPr>
          <p:spPr bwMode="auto">
            <a:xfrm>
              <a:off x="5788964" y="6262055"/>
              <a:ext cx="51469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2400" b="1" dirty="0" err="1">
                  <a:solidFill>
                    <a:srgbClr val="00B050"/>
                  </a:solidFill>
                  <a:cs typeface="Times New Roman" panose="02020603050405020304" pitchFamily="18" charset="0"/>
                </a:rPr>
                <a:t>Cảng</a:t>
              </a:r>
              <a:r>
                <a:rPr lang="en-US" altLang="en-US" sz="2400" b="1" dirty="0">
                  <a:solidFill>
                    <a:srgbClr val="00B050"/>
                  </a:solidFill>
                  <a:cs typeface="Times New Roman" panose="02020603050405020304" pitchFamily="18" charset="0"/>
                </a:rPr>
                <a:t> </a:t>
              </a:r>
              <a:r>
                <a:rPr lang="en-US" altLang="en-US" sz="2400" b="1" dirty="0" err="1">
                  <a:solidFill>
                    <a:srgbClr val="00B050"/>
                  </a:solidFill>
                  <a:cs typeface="Times New Roman" panose="02020603050405020304" pitchFamily="18" charset="0"/>
                </a:rPr>
                <a:t>Quảng</a:t>
              </a:r>
              <a:r>
                <a:rPr lang="en-US" altLang="en-US" sz="2400" b="1" dirty="0">
                  <a:solidFill>
                    <a:srgbClr val="00B050"/>
                  </a:solidFill>
                  <a:cs typeface="Times New Roman" panose="02020603050405020304" pitchFamily="18" charset="0"/>
                </a:rPr>
                <a:t> Ninh</a:t>
              </a:r>
              <a:endParaRPr lang="en-US" altLang="en-US" sz="2400" dirty="0"/>
            </a:p>
          </p:txBody>
        </p:sp>
        <p:pic>
          <p:nvPicPr>
            <p:cNvPr id="43" name="Picture 2" descr="Quảng Ninh sắp vận hành bến cảng cao cấp, chờ du khách Trung Quốc - Nhịp  sống kinh tế Việt Nam &amp; Thế giới">
              <a:extLst>
                <a:ext uri="{FF2B5EF4-FFF2-40B4-BE49-F238E27FC236}">
                  <a16:creationId xmlns:a16="http://schemas.microsoft.com/office/drawing/2014/main" id="{8B84157C-00DF-23AD-06DD-9F2306DEE39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87635" y="388253"/>
              <a:ext cx="6752505" cy="59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5" name="TextBox 44">
            <a:extLst>
              <a:ext uri="{FF2B5EF4-FFF2-40B4-BE49-F238E27FC236}">
                <a16:creationId xmlns:a16="http://schemas.microsoft.com/office/drawing/2014/main" id="{29024121-554D-6A59-24E9-7C5FF04E7567}"/>
              </a:ext>
            </a:extLst>
          </p:cNvPr>
          <p:cNvSpPr txBox="1"/>
          <p:nvPr/>
        </p:nvSpPr>
        <p:spPr>
          <a:xfrm>
            <a:off x="34033" y="5330875"/>
            <a:ext cx="5053128" cy="467244"/>
          </a:xfrm>
          <a:prstGeom prst="rect">
            <a:avLst/>
          </a:prstGeom>
          <a:noFill/>
        </p:spPr>
        <p:txBody>
          <a:bodyPr wrap="square">
            <a:spAutoFit/>
          </a:bodyPr>
          <a:lstStyle/>
          <a:p>
            <a:pPr marL="0" marR="0" algn="just">
              <a:lnSpc>
                <a:spcPct val="107000"/>
              </a:lnSpc>
              <a:spcAft>
                <a:spcPts val="800"/>
              </a:spcAft>
            </a:pPr>
            <a:r>
              <a:rPr lang="vi-VN"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sym typeface="Wingdings 3" panose="05040102010807070707" pitchFamily="18" charset="2"/>
              </a:rPr>
              <a:t></a:t>
            </a:r>
            <a:r>
              <a:rPr lang="vi-VN"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a:t>
            </a:r>
            <a:r>
              <a:rPr lang="vi-VN"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huận lợi xây dựng cảng biển.</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7" name="TextBox 46">
            <a:extLst>
              <a:ext uri="{FF2B5EF4-FFF2-40B4-BE49-F238E27FC236}">
                <a16:creationId xmlns:a16="http://schemas.microsoft.com/office/drawing/2014/main" id="{EE8DD8FD-5544-EBDB-5923-B80F5741EC45}"/>
              </a:ext>
            </a:extLst>
          </p:cNvPr>
          <p:cNvSpPr txBox="1"/>
          <p:nvPr/>
        </p:nvSpPr>
        <p:spPr>
          <a:xfrm>
            <a:off x="97926" y="5720559"/>
            <a:ext cx="5023440" cy="461665"/>
          </a:xfrm>
          <a:prstGeom prst="rect">
            <a:avLst/>
          </a:prstGeom>
          <a:noFill/>
        </p:spPr>
        <p:txBody>
          <a:bodyPr wrap="square">
            <a:spAutoFit/>
          </a:bodyPr>
          <a:lstStyle/>
          <a:p>
            <a:r>
              <a:rPr lang="vi-VN" sz="2400" dirty="0">
                <a:solidFill>
                  <a:srgbClr val="000000"/>
                </a:solidFill>
                <a:effectLst/>
                <a:latin typeface="Times New Roman" panose="02020603050405020304" pitchFamily="18" charset="0"/>
                <a:ea typeface="Calibri" panose="020F0502020204030204" pitchFamily="34" charset="0"/>
              </a:rPr>
              <a:t>- Các đảo trên vịnh Bắc Bộ </a:t>
            </a:r>
            <a:endParaRPr lang="en-US" sz="2400" dirty="0"/>
          </a:p>
        </p:txBody>
      </p:sp>
      <p:pic>
        <p:nvPicPr>
          <p:cNvPr id="48" name="Picture 1">
            <a:extLst>
              <a:ext uri="{FF2B5EF4-FFF2-40B4-BE49-F238E27FC236}">
                <a16:creationId xmlns:a16="http://schemas.microsoft.com/office/drawing/2014/main" id="{2C9AB253-D784-691A-1A04-A40CEF06B55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40637" y="487604"/>
            <a:ext cx="6784917" cy="627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2">
            <a:extLst>
              <a:ext uri="{FF2B5EF4-FFF2-40B4-BE49-F238E27FC236}">
                <a16:creationId xmlns:a16="http://schemas.microsoft.com/office/drawing/2014/main" id="{F9F60EA5-2D1B-4A18-F86D-B4557125E3C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22265" y="458776"/>
            <a:ext cx="6734308" cy="6272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TextBox 50">
            <a:extLst>
              <a:ext uri="{FF2B5EF4-FFF2-40B4-BE49-F238E27FC236}">
                <a16:creationId xmlns:a16="http://schemas.microsoft.com/office/drawing/2014/main" id="{90F0CDB5-C09E-84B6-61E2-1D1EAFAB377C}"/>
              </a:ext>
            </a:extLst>
          </p:cNvPr>
          <p:cNvSpPr txBox="1"/>
          <p:nvPr/>
        </p:nvSpPr>
        <p:spPr>
          <a:xfrm>
            <a:off x="471055" y="5712520"/>
            <a:ext cx="4673717" cy="1200329"/>
          </a:xfrm>
          <a:prstGeom prst="rect">
            <a:avLst/>
          </a:prstGeom>
          <a:noFill/>
        </p:spPr>
        <p:txBody>
          <a:bodyPr wrap="square">
            <a:spAutoFit/>
          </a:bodyPr>
          <a:lstStyle/>
          <a:p>
            <a:r>
              <a:rPr lang="vi-VN"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sym typeface="Wingdings 3" panose="05040102010807070707" pitchFamily="18" charset="2"/>
              </a:rPr>
              <a:t>                                       </a:t>
            </a:r>
            <a:r>
              <a:rPr lang="en-US" sz="2400" dirty="0" err="1">
                <a:solidFill>
                  <a:srgbClr val="000000"/>
                </a:solidFill>
                <a:effectLst/>
                <a:latin typeface="Times New Roman" panose="02020603050405020304" pitchFamily="18" charset="0"/>
                <a:ea typeface="Calibri" panose="020F0502020204030204" pitchFamily="34" charset="0"/>
              </a:rPr>
              <a:t>phát</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triển</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kinh</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tế</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biển</a:t>
            </a:r>
            <a:r>
              <a:rPr lang="en-US" sz="2400" dirty="0">
                <a:solidFill>
                  <a:srgbClr val="000000"/>
                </a:solidFill>
                <a:effectLst/>
                <a:latin typeface="Times New Roman" panose="02020603050405020304" pitchFamily="18" charset="0"/>
                <a:ea typeface="Calibri" panose="020F0502020204030204" pitchFamily="34" charset="0"/>
              </a:rPr>
              <a:t> </a:t>
            </a:r>
            <a:r>
              <a:rPr lang="vi-VN" sz="2400" dirty="0">
                <a:solidFill>
                  <a:srgbClr val="000000"/>
                </a:solidFill>
                <a:effectLst/>
                <a:latin typeface="Times New Roman" panose="02020603050405020304" pitchFamily="18" charset="0"/>
                <a:ea typeface="Calibri" panose="020F0502020204030204" pitchFamily="34" charset="0"/>
              </a:rPr>
              <a:t>kết hợp bảo vệ an ninh quốc phòng.</a:t>
            </a:r>
            <a:endParaRPr lang="en-US" sz="2400" dirty="0"/>
          </a:p>
        </p:txBody>
      </p:sp>
    </p:spTree>
    <p:extLst>
      <p:ext uri="{BB962C8B-B14F-4D97-AF65-F5344CB8AC3E}">
        <p14:creationId xmlns:p14="http://schemas.microsoft.com/office/powerpoint/2010/main" val="2170512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arn(inVertical)">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barn(inVertical)">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xit" presetSubtype="10" fill="hold" nodeType="clickEffect">
                                  <p:stCondLst>
                                    <p:cond delay="0"/>
                                  </p:stCondLst>
                                  <p:childTnLst>
                                    <p:animEffect transition="out" filter="randombar(horizontal)">
                                      <p:cBhvr>
                                        <p:cTn id="30" dur="500"/>
                                        <p:tgtEl>
                                          <p:spTgt spid="23"/>
                                        </p:tgtEl>
                                      </p:cBhvr>
                                    </p:animEffect>
                                    <p:set>
                                      <p:cBhvr>
                                        <p:cTn id="31" dur="1" fill="hold">
                                          <p:stCondLst>
                                            <p:cond delay="499"/>
                                          </p:stCondLst>
                                        </p:cTn>
                                        <p:tgtEl>
                                          <p:spTgt spid="23"/>
                                        </p:tgtEl>
                                        <p:attrNameLst>
                                          <p:attrName>style.visibility</p:attrName>
                                        </p:attrNameLst>
                                      </p:cBhvr>
                                      <p:to>
                                        <p:strVal val="hidden"/>
                                      </p:to>
                                    </p:set>
                                  </p:childTnLst>
                                </p:cTn>
                              </p:par>
                              <p:par>
                                <p:cTn id="32" presetID="14" presetClass="entr" presetSubtype="10" fill="hold"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randombar(horizontal)">
                                      <p:cBhvr>
                                        <p:cTn id="34" dur="5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xit" presetSubtype="10" fill="hold" nodeType="clickEffect">
                                  <p:stCondLst>
                                    <p:cond delay="0"/>
                                  </p:stCondLst>
                                  <p:childTnLst>
                                    <p:animEffect transition="out" filter="randombar(horizontal)">
                                      <p:cBhvr>
                                        <p:cTn id="38" dur="500"/>
                                        <p:tgtEl>
                                          <p:spTgt spid="24"/>
                                        </p:tgtEl>
                                      </p:cBhvr>
                                    </p:animEffect>
                                    <p:set>
                                      <p:cBhvr>
                                        <p:cTn id="39" dur="1" fill="hold">
                                          <p:stCondLst>
                                            <p:cond delay="499"/>
                                          </p:stCondLst>
                                        </p:cTn>
                                        <p:tgtEl>
                                          <p:spTgt spid="24"/>
                                        </p:tgtEl>
                                        <p:attrNameLst>
                                          <p:attrName>style.visibility</p:attrName>
                                        </p:attrNameLst>
                                      </p:cBhvr>
                                      <p:to>
                                        <p:strVal val="hidden"/>
                                      </p:to>
                                    </p:set>
                                  </p:childTnLst>
                                </p:cTn>
                              </p:par>
                              <p:par>
                                <p:cTn id="40" presetID="16" presetClass="entr" presetSubtype="21" fill="hold"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barn(inVertical)">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barn(inVertical)">
                                      <p:cBhvr>
                                        <p:cTn id="47" dur="5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xit" presetSubtype="10" fill="hold" nodeType="clickEffect">
                                  <p:stCondLst>
                                    <p:cond delay="0"/>
                                  </p:stCondLst>
                                  <p:childTnLst>
                                    <p:animEffect transition="out" filter="randombar(horizontal)">
                                      <p:cBhvr>
                                        <p:cTn id="51" dur="500"/>
                                        <p:tgtEl>
                                          <p:spTgt spid="25"/>
                                        </p:tgtEl>
                                      </p:cBhvr>
                                    </p:animEffect>
                                    <p:set>
                                      <p:cBhvr>
                                        <p:cTn id="52" dur="1" fill="hold">
                                          <p:stCondLst>
                                            <p:cond delay="499"/>
                                          </p:stCondLst>
                                        </p:cTn>
                                        <p:tgtEl>
                                          <p:spTgt spid="25"/>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randombar(horizontal)">
                                      <p:cBhvr>
                                        <p:cTn id="57" dur="500"/>
                                        <p:tgtEl>
                                          <p:spTgt spid="27"/>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nodeType="click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randombar(horizontal)">
                                      <p:cBhvr>
                                        <p:cTn id="62" dur="500"/>
                                        <p:tgtEl>
                                          <p:spTgt spid="30"/>
                                        </p:tgtEl>
                                      </p:cBhvr>
                                    </p:animEffect>
                                  </p:childTnLst>
                                </p:cTn>
                              </p:par>
                            </p:childTnLst>
                          </p:cTn>
                        </p:par>
                      </p:childTnLst>
                    </p:cTn>
                  </p:par>
                  <p:par>
                    <p:cTn id="63" fill="hold">
                      <p:stCondLst>
                        <p:cond delay="indefinite"/>
                      </p:stCondLst>
                      <p:childTnLst>
                        <p:par>
                          <p:cTn id="64" fill="hold">
                            <p:stCondLst>
                              <p:cond delay="0"/>
                            </p:stCondLst>
                            <p:childTnLst>
                              <p:par>
                                <p:cTn id="65" presetID="31" presetClass="exit" presetSubtype="0" fill="hold" nodeType="clickEffect">
                                  <p:stCondLst>
                                    <p:cond delay="0"/>
                                  </p:stCondLst>
                                  <p:childTnLst>
                                    <p:anim calcmode="lin" valueType="num">
                                      <p:cBhvr>
                                        <p:cTn id="66" dur="1000"/>
                                        <p:tgtEl>
                                          <p:spTgt spid="30"/>
                                        </p:tgtEl>
                                        <p:attrNameLst>
                                          <p:attrName>ppt_w</p:attrName>
                                        </p:attrNameLst>
                                      </p:cBhvr>
                                      <p:tavLst>
                                        <p:tav tm="0">
                                          <p:val>
                                            <p:strVal val="ppt_w"/>
                                          </p:val>
                                        </p:tav>
                                        <p:tav tm="100000">
                                          <p:val>
                                            <p:fltVal val="0"/>
                                          </p:val>
                                        </p:tav>
                                      </p:tavLst>
                                    </p:anim>
                                    <p:anim calcmode="lin" valueType="num">
                                      <p:cBhvr>
                                        <p:cTn id="67" dur="1000"/>
                                        <p:tgtEl>
                                          <p:spTgt spid="30"/>
                                        </p:tgtEl>
                                        <p:attrNameLst>
                                          <p:attrName>ppt_h</p:attrName>
                                        </p:attrNameLst>
                                      </p:cBhvr>
                                      <p:tavLst>
                                        <p:tav tm="0">
                                          <p:val>
                                            <p:strVal val="ppt_h"/>
                                          </p:val>
                                        </p:tav>
                                        <p:tav tm="100000">
                                          <p:val>
                                            <p:fltVal val="0"/>
                                          </p:val>
                                        </p:tav>
                                      </p:tavLst>
                                    </p:anim>
                                    <p:anim calcmode="lin" valueType="num">
                                      <p:cBhvr>
                                        <p:cTn id="68" dur="1000"/>
                                        <p:tgtEl>
                                          <p:spTgt spid="30"/>
                                        </p:tgtEl>
                                        <p:attrNameLst>
                                          <p:attrName>style.rotation</p:attrName>
                                        </p:attrNameLst>
                                      </p:cBhvr>
                                      <p:tavLst>
                                        <p:tav tm="0">
                                          <p:val>
                                            <p:fltVal val="0"/>
                                          </p:val>
                                        </p:tav>
                                        <p:tav tm="100000">
                                          <p:val>
                                            <p:fltVal val="90"/>
                                          </p:val>
                                        </p:tav>
                                      </p:tavLst>
                                    </p:anim>
                                    <p:animEffect transition="out" filter="fade">
                                      <p:cBhvr>
                                        <p:cTn id="69" dur="1000"/>
                                        <p:tgtEl>
                                          <p:spTgt spid="30"/>
                                        </p:tgtEl>
                                      </p:cBhvr>
                                    </p:animEffect>
                                    <p:set>
                                      <p:cBhvr>
                                        <p:cTn id="70" dur="1" fill="hold">
                                          <p:stCondLst>
                                            <p:cond delay="999"/>
                                          </p:stCondLst>
                                        </p:cTn>
                                        <p:tgtEl>
                                          <p:spTgt spid="30"/>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nodeType="clickEffect">
                                  <p:stCondLst>
                                    <p:cond delay="0"/>
                                  </p:stCondLst>
                                  <p:childTnLst>
                                    <p:set>
                                      <p:cBhvr>
                                        <p:cTn id="74" dur="1" fill="hold">
                                          <p:stCondLst>
                                            <p:cond delay="0"/>
                                          </p:stCondLst>
                                        </p:cTn>
                                        <p:tgtEl>
                                          <p:spTgt spid="31"/>
                                        </p:tgtEl>
                                        <p:attrNameLst>
                                          <p:attrName>style.visibility</p:attrName>
                                        </p:attrNameLst>
                                      </p:cBhvr>
                                      <p:to>
                                        <p:strVal val="visible"/>
                                      </p:to>
                                    </p:set>
                                    <p:animEffect transition="in" filter="wipe(down)">
                                      <p:cBhvr>
                                        <p:cTn id="75" dur="500"/>
                                        <p:tgtEl>
                                          <p:spTgt spid="31"/>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35"/>
                                        </p:tgtEl>
                                        <p:attrNameLst>
                                          <p:attrName>style.visibility</p:attrName>
                                        </p:attrNameLst>
                                      </p:cBhvr>
                                      <p:to>
                                        <p:strVal val="visible"/>
                                      </p:to>
                                    </p:set>
                                    <p:animEffect transition="in" filter="barn(inVertical)">
                                      <p:cBhvr>
                                        <p:cTn id="80" dur="500"/>
                                        <p:tgtEl>
                                          <p:spTgt spid="35"/>
                                        </p:tgtEl>
                                      </p:cBhvr>
                                    </p:animEffect>
                                  </p:childTnLst>
                                </p:cTn>
                              </p:par>
                            </p:childTnLst>
                          </p:cTn>
                        </p:par>
                      </p:childTnLst>
                    </p:cTn>
                  </p:par>
                  <p:par>
                    <p:cTn id="81" fill="hold">
                      <p:stCondLst>
                        <p:cond delay="indefinite"/>
                      </p:stCondLst>
                      <p:childTnLst>
                        <p:par>
                          <p:cTn id="82" fill="hold">
                            <p:stCondLst>
                              <p:cond delay="0"/>
                            </p:stCondLst>
                            <p:childTnLst>
                              <p:par>
                                <p:cTn id="83" presetID="53" presetClass="exit" presetSubtype="32" fill="hold" nodeType="clickEffect">
                                  <p:stCondLst>
                                    <p:cond delay="0"/>
                                  </p:stCondLst>
                                  <p:childTnLst>
                                    <p:anim calcmode="lin" valueType="num">
                                      <p:cBhvr>
                                        <p:cTn id="84" dur="500"/>
                                        <p:tgtEl>
                                          <p:spTgt spid="31"/>
                                        </p:tgtEl>
                                        <p:attrNameLst>
                                          <p:attrName>ppt_w</p:attrName>
                                        </p:attrNameLst>
                                      </p:cBhvr>
                                      <p:tavLst>
                                        <p:tav tm="0">
                                          <p:val>
                                            <p:strVal val="ppt_w"/>
                                          </p:val>
                                        </p:tav>
                                        <p:tav tm="100000">
                                          <p:val>
                                            <p:fltVal val="0"/>
                                          </p:val>
                                        </p:tav>
                                      </p:tavLst>
                                    </p:anim>
                                    <p:anim calcmode="lin" valueType="num">
                                      <p:cBhvr>
                                        <p:cTn id="85" dur="500"/>
                                        <p:tgtEl>
                                          <p:spTgt spid="31"/>
                                        </p:tgtEl>
                                        <p:attrNameLst>
                                          <p:attrName>ppt_h</p:attrName>
                                        </p:attrNameLst>
                                      </p:cBhvr>
                                      <p:tavLst>
                                        <p:tav tm="0">
                                          <p:val>
                                            <p:strVal val="ppt_h"/>
                                          </p:val>
                                        </p:tav>
                                        <p:tav tm="100000">
                                          <p:val>
                                            <p:fltVal val="0"/>
                                          </p:val>
                                        </p:tav>
                                      </p:tavLst>
                                    </p:anim>
                                    <p:animEffect transition="out" filter="fade">
                                      <p:cBhvr>
                                        <p:cTn id="86" dur="500"/>
                                        <p:tgtEl>
                                          <p:spTgt spid="31"/>
                                        </p:tgtEl>
                                      </p:cBhvr>
                                    </p:animEffect>
                                    <p:set>
                                      <p:cBhvr>
                                        <p:cTn id="87" dur="1" fill="hold">
                                          <p:stCondLst>
                                            <p:cond delay="499"/>
                                          </p:stCondLst>
                                        </p:cTn>
                                        <p:tgtEl>
                                          <p:spTgt spid="31"/>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grpId="0" nodeType="clickEffect">
                                  <p:stCondLst>
                                    <p:cond delay="0"/>
                                  </p:stCondLst>
                                  <p:childTnLst>
                                    <p:set>
                                      <p:cBhvr>
                                        <p:cTn id="91" dur="1" fill="hold">
                                          <p:stCondLst>
                                            <p:cond delay="0"/>
                                          </p:stCondLst>
                                        </p:cTn>
                                        <p:tgtEl>
                                          <p:spTgt spid="37"/>
                                        </p:tgtEl>
                                        <p:attrNameLst>
                                          <p:attrName>style.visibility</p:attrName>
                                        </p:attrNameLst>
                                      </p:cBhvr>
                                      <p:to>
                                        <p:strVal val="visible"/>
                                      </p:to>
                                    </p:set>
                                    <p:animEffect transition="in" filter="barn(inVertical)">
                                      <p:cBhvr>
                                        <p:cTn id="92" dur="500"/>
                                        <p:tgtEl>
                                          <p:spTgt spid="37"/>
                                        </p:tgtEl>
                                      </p:cBhvr>
                                    </p:animEffect>
                                  </p:childTnLst>
                                </p:cTn>
                              </p:par>
                            </p:childTnLst>
                          </p:cTn>
                        </p:par>
                      </p:childTnLst>
                    </p:cTn>
                  </p:par>
                  <p:par>
                    <p:cTn id="93" fill="hold">
                      <p:stCondLst>
                        <p:cond delay="indefinite"/>
                      </p:stCondLst>
                      <p:childTnLst>
                        <p:par>
                          <p:cTn id="94" fill="hold">
                            <p:stCondLst>
                              <p:cond delay="0"/>
                            </p:stCondLst>
                            <p:childTnLst>
                              <p:par>
                                <p:cTn id="95" presetID="14" presetClass="entr" presetSubtype="10" fill="hold" nodeType="clickEffect">
                                  <p:stCondLst>
                                    <p:cond delay="0"/>
                                  </p:stCondLst>
                                  <p:childTnLst>
                                    <p:set>
                                      <p:cBhvr>
                                        <p:cTn id="96" dur="1" fill="hold">
                                          <p:stCondLst>
                                            <p:cond delay="0"/>
                                          </p:stCondLst>
                                        </p:cTn>
                                        <p:tgtEl>
                                          <p:spTgt spid="38"/>
                                        </p:tgtEl>
                                        <p:attrNameLst>
                                          <p:attrName>style.visibility</p:attrName>
                                        </p:attrNameLst>
                                      </p:cBhvr>
                                      <p:to>
                                        <p:strVal val="visible"/>
                                      </p:to>
                                    </p:set>
                                    <p:animEffect transition="in" filter="randombar(horizontal)">
                                      <p:cBhvr>
                                        <p:cTn id="97" dur="500"/>
                                        <p:tgtEl>
                                          <p:spTgt spid="38"/>
                                        </p:tgtEl>
                                      </p:cBhvr>
                                    </p:animEffect>
                                  </p:childTnLst>
                                </p:cTn>
                              </p:par>
                            </p:childTnLst>
                          </p:cTn>
                        </p:par>
                      </p:childTnLst>
                    </p:cTn>
                  </p:par>
                  <p:par>
                    <p:cTn id="98" fill="hold">
                      <p:stCondLst>
                        <p:cond delay="indefinite"/>
                      </p:stCondLst>
                      <p:childTnLst>
                        <p:par>
                          <p:cTn id="99" fill="hold">
                            <p:stCondLst>
                              <p:cond delay="0"/>
                            </p:stCondLst>
                            <p:childTnLst>
                              <p:par>
                                <p:cTn id="100" presetID="6" presetClass="exit" presetSubtype="32" fill="hold" nodeType="clickEffect">
                                  <p:stCondLst>
                                    <p:cond delay="0"/>
                                  </p:stCondLst>
                                  <p:childTnLst>
                                    <p:animEffect transition="out" filter="circle(out)">
                                      <p:cBhvr>
                                        <p:cTn id="101" dur="700"/>
                                        <p:tgtEl>
                                          <p:spTgt spid="38"/>
                                        </p:tgtEl>
                                      </p:cBhvr>
                                    </p:animEffect>
                                    <p:set>
                                      <p:cBhvr>
                                        <p:cTn id="102" dur="1" fill="hold">
                                          <p:stCondLst>
                                            <p:cond delay="699"/>
                                          </p:stCondLst>
                                        </p:cTn>
                                        <p:tgtEl>
                                          <p:spTgt spid="38"/>
                                        </p:tgtEl>
                                        <p:attrNameLst>
                                          <p:attrName>style.visibility</p:attrName>
                                        </p:attrNameLst>
                                      </p:cBhvr>
                                      <p:to>
                                        <p:strVal val="hidden"/>
                                      </p:to>
                                    </p:set>
                                  </p:childTnLst>
                                </p:cTn>
                              </p:par>
                              <p:par>
                                <p:cTn id="103" presetID="14" presetClass="entr" presetSubtype="10" fill="hold" nodeType="withEffect">
                                  <p:stCondLst>
                                    <p:cond delay="0"/>
                                  </p:stCondLst>
                                  <p:childTnLst>
                                    <p:set>
                                      <p:cBhvr>
                                        <p:cTn id="104" dur="1" fill="hold">
                                          <p:stCondLst>
                                            <p:cond delay="0"/>
                                          </p:stCondLst>
                                        </p:cTn>
                                        <p:tgtEl>
                                          <p:spTgt spid="41"/>
                                        </p:tgtEl>
                                        <p:attrNameLst>
                                          <p:attrName>style.visibility</p:attrName>
                                        </p:attrNameLst>
                                      </p:cBhvr>
                                      <p:to>
                                        <p:strVal val="visible"/>
                                      </p:to>
                                    </p:set>
                                    <p:animEffect transition="in" filter="randombar(horizontal)">
                                      <p:cBhvr>
                                        <p:cTn id="105" dur="500"/>
                                        <p:tgtEl>
                                          <p:spTgt spid="41"/>
                                        </p:tgtEl>
                                      </p:cBhvr>
                                    </p:animEffect>
                                  </p:childTnLst>
                                </p:cTn>
                              </p:par>
                            </p:childTnLst>
                          </p:cTn>
                        </p:par>
                      </p:childTnLst>
                    </p:cTn>
                  </p:par>
                  <p:par>
                    <p:cTn id="106" fill="hold">
                      <p:stCondLst>
                        <p:cond delay="indefinite"/>
                      </p:stCondLst>
                      <p:childTnLst>
                        <p:par>
                          <p:cTn id="107" fill="hold">
                            <p:stCondLst>
                              <p:cond delay="0"/>
                            </p:stCondLst>
                            <p:childTnLst>
                              <p:par>
                                <p:cTn id="108" presetID="14" presetClass="exit" presetSubtype="10" fill="hold" nodeType="clickEffect">
                                  <p:stCondLst>
                                    <p:cond delay="0"/>
                                  </p:stCondLst>
                                  <p:childTnLst>
                                    <p:animEffect transition="out" filter="randombar(horizontal)">
                                      <p:cBhvr>
                                        <p:cTn id="109" dur="500"/>
                                        <p:tgtEl>
                                          <p:spTgt spid="41"/>
                                        </p:tgtEl>
                                      </p:cBhvr>
                                    </p:animEffect>
                                    <p:set>
                                      <p:cBhvr>
                                        <p:cTn id="110" dur="1" fill="hold">
                                          <p:stCondLst>
                                            <p:cond delay="499"/>
                                          </p:stCondLst>
                                        </p:cTn>
                                        <p:tgtEl>
                                          <p:spTgt spid="41"/>
                                        </p:tgtEl>
                                        <p:attrNameLst>
                                          <p:attrName>style.visibility</p:attrName>
                                        </p:attrNameLst>
                                      </p:cBhvr>
                                      <p:to>
                                        <p:strVal val="hidden"/>
                                      </p:to>
                                    </p:set>
                                  </p:childTnLst>
                                </p:cTn>
                              </p:par>
                              <p:par>
                                <p:cTn id="111" presetID="16" presetClass="entr" presetSubtype="21" fill="hold" grpId="0" nodeType="withEffect">
                                  <p:stCondLst>
                                    <p:cond delay="0"/>
                                  </p:stCondLst>
                                  <p:childTnLst>
                                    <p:set>
                                      <p:cBhvr>
                                        <p:cTn id="112" dur="1" fill="hold">
                                          <p:stCondLst>
                                            <p:cond delay="0"/>
                                          </p:stCondLst>
                                        </p:cTn>
                                        <p:tgtEl>
                                          <p:spTgt spid="45"/>
                                        </p:tgtEl>
                                        <p:attrNameLst>
                                          <p:attrName>style.visibility</p:attrName>
                                        </p:attrNameLst>
                                      </p:cBhvr>
                                      <p:to>
                                        <p:strVal val="visible"/>
                                      </p:to>
                                    </p:set>
                                    <p:animEffect transition="in" filter="barn(inVertical)">
                                      <p:cBhvr>
                                        <p:cTn id="113" dur="500"/>
                                        <p:tgtEl>
                                          <p:spTgt spid="45"/>
                                        </p:tgtEl>
                                      </p:cBhvr>
                                    </p:animEffect>
                                  </p:childTnLst>
                                </p:cTn>
                              </p:par>
                            </p:childTnLst>
                          </p:cTn>
                        </p:par>
                      </p:childTnLst>
                    </p:cTn>
                  </p:par>
                  <p:par>
                    <p:cTn id="114" fill="hold">
                      <p:stCondLst>
                        <p:cond delay="indefinite"/>
                      </p:stCondLst>
                      <p:childTnLst>
                        <p:par>
                          <p:cTn id="115" fill="hold">
                            <p:stCondLst>
                              <p:cond delay="0"/>
                            </p:stCondLst>
                            <p:childTnLst>
                              <p:par>
                                <p:cTn id="116" presetID="16" presetClass="entr" presetSubtype="21" fill="hold" grpId="0" nodeType="clickEffect">
                                  <p:stCondLst>
                                    <p:cond delay="0"/>
                                  </p:stCondLst>
                                  <p:childTnLst>
                                    <p:set>
                                      <p:cBhvr>
                                        <p:cTn id="117" dur="1" fill="hold">
                                          <p:stCondLst>
                                            <p:cond delay="0"/>
                                          </p:stCondLst>
                                        </p:cTn>
                                        <p:tgtEl>
                                          <p:spTgt spid="47"/>
                                        </p:tgtEl>
                                        <p:attrNameLst>
                                          <p:attrName>style.visibility</p:attrName>
                                        </p:attrNameLst>
                                      </p:cBhvr>
                                      <p:to>
                                        <p:strVal val="visible"/>
                                      </p:to>
                                    </p:set>
                                    <p:animEffect transition="in" filter="barn(inVertical)">
                                      <p:cBhvr>
                                        <p:cTn id="118" dur="500"/>
                                        <p:tgtEl>
                                          <p:spTgt spid="47"/>
                                        </p:tgtEl>
                                      </p:cBhvr>
                                    </p:animEffect>
                                  </p:childTnLst>
                                </p:cTn>
                              </p:par>
                            </p:childTnLst>
                          </p:cTn>
                        </p:par>
                      </p:childTnLst>
                    </p:cTn>
                  </p:par>
                  <p:par>
                    <p:cTn id="119" fill="hold">
                      <p:stCondLst>
                        <p:cond delay="indefinite"/>
                      </p:stCondLst>
                      <p:childTnLst>
                        <p:par>
                          <p:cTn id="120" fill="hold">
                            <p:stCondLst>
                              <p:cond delay="0"/>
                            </p:stCondLst>
                            <p:childTnLst>
                              <p:par>
                                <p:cTn id="121" presetID="14" presetClass="entr" presetSubtype="10" fill="hold" nodeType="clickEffect">
                                  <p:stCondLst>
                                    <p:cond delay="0"/>
                                  </p:stCondLst>
                                  <p:childTnLst>
                                    <p:set>
                                      <p:cBhvr>
                                        <p:cTn id="122" dur="1" fill="hold">
                                          <p:stCondLst>
                                            <p:cond delay="0"/>
                                          </p:stCondLst>
                                        </p:cTn>
                                        <p:tgtEl>
                                          <p:spTgt spid="48"/>
                                        </p:tgtEl>
                                        <p:attrNameLst>
                                          <p:attrName>style.visibility</p:attrName>
                                        </p:attrNameLst>
                                      </p:cBhvr>
                                      <p:to>
                                        <p:strVal val="visible"/>
                                      </p:to>
                                    </p:set>
                                    <p:animEffect transition="in" filter="randombar(horizontal)">
                                      <p:cBhvr>
                                        <p:cTn id="123" dur="500"/>
                                        <p:tgtEl>
                                          <p:spTgt spid="48"/>
                                        </p:tgtEl>
                                      </p:cBhvr>
                                    </p:animEffect>
                                  </p:childTnLst>
                                </p:cTn>
                              </p:par>
                            </p:childTnLst>
                          </p:cTn>
                        </p:par>
                      </p:childTnLst>
                    </p:cTn>
                  </p:par>
                  <p:par>
                    <p:cTn id="124" fill="hold">
                      <p:stCondLst>
                        <p:cond delay="indefinite"/>
                      </p:stCondLst>
                      <p:childTnLst>
                        <p:par>
                          <p:cTn id="125" fill="hold">
                            <p:stCondLst>
                              <p:cond delay="0"/>
                            </p:stCondLst>
                            <p:childTnLst>
                              <p:par>
                                <p:cTn id="126" presetID="16" presetClass="exit" presetSubtype="21" fill="hold" nodeType="clickEffect">
                                  <p:stCondLst>
                                    <p:cond delay="0"/>
                                  </p:stCondLst>
                                  <p:childTnLst>
                                    <p:animEffect transition="out" filter="barn(inVertical)">
                                      <p:cBhvr>
                                        <p:cTn id="127" dur="500"/>
                                        <p:tgtEl>
                                          <p:spTgt spid="48"/>
                                        </p:tgtEl>
                                      </p:cBhvr>
                                    </p:animEffect>
                                    <p:set>
                                      <p:cBhvr>
                                        <p:cTn id="128" dur="1" fill="hold">
                                          <p:stCondLst>
                                            <p:cond delay="499"/>
                                          </p:stCondLst>
                                        </p:cTn>
                                        <p:tgtEl>
                                          <p:spTgt spid="48"/>
                                        </p:tgtEl>
                                        <p:attrNameLst>
                                          <p:attrName>style.visibility</p:attrName>
                                        </p:attrNameLst>
                                      </p:cBhvr>
                                      <p:to>
                                        <p:strVal val="hidden"/>
                                      </p:to>
                                    </p:set>
                                  </p:childTnLst>
                                </p:cTn>
                              </p:par>
                              <p:par>
                                <p:cTn id="129" presetID="14" presetClass="entr" presetSubtype="10" fill="hold" nodeType="withEffect">
                                  <p:stCondLst>
                                    <p:cond delay="0"/>
                                  </p:stCondLst>
                                  <p:childTnLst>
                                    <p:set>
                                      <p:cBhvr>
                                        <p:cTn id="130" dur="1" fill="hold">
                                          <p:stCondLst>
                                            <p:cond delay="0"/>
                                          </p:stCondLst>
                                        </p:cTn>
                                        <p:tgtEl>
                                          <p:spTgt spid="49"/>
                                        </p:tgtEl>
                                        <p:attrNameLst>
                                          <p:attrName>style.visibility</p:attrName>
                                        </p:attrNameLst>
                                      </p:cBhvr>
                                      <p:to>
                                        <p:strVal val="visible"/>
                                      </p:to>
                                    </p:set>
                                    <p:animEffect transition="in" filter="randombar(horizontal)">
                                      <p:cBhvr>
                                        <p:cTn id="131" dur="500"/>
                                        <p:tgtEl>
                                          <p:spTgt spid="49"/>
                                        </p:tgtEl>
                                      </p:cBhvr>
                                    </p:animEffect>
                                  </p:childTnLst>
                                </p:cTn>
                              </p:par>
                            </p:childTnLst>
                          </p:cTn>
                        </p:par>
                      </p:childTnLst>
                    </p:cTn>
                  </p:par>
                  <p:par>
                    <p:cTn id="132" fill="hold">
                      <p:stCondLst>
                        <p:cond delay="indefinite"/>
                      </p:stCondLst>
                      <p:childTnLst>
                        <p:par>
                          <p:cTn id="133" fill="hold">
                            <p:stCondLst>
                              <p:cond delay="0"/>
                            </p:stCondLst>
                            <p:childTnLst>
                              <p:par>
                                <p:cTn id="134" presetID="14" presetClass="exit" presetSubtype="10" fill="hold" nodeType="clickEffect">
                                  <p:stCondLst>
                                    <p:cond delay="0"/>
                                  </p:stCondLst>
                                  <p:childTnLst>
                                    <p:animEffect transition="out" filter="randombar(horizontal)">
                                      <p:cBhvr>
                                        <p:cTn id="135" dur="500"/>
                                        <p:tgtEl>
                                          <p:spTgt spid="49"/>
                                        </p:tgtEl>
                                      </p:cBhvr>
                                    </p:animEffect>
                                    <p:set>
                                      <p:cBhvr>
                                        <p:cTn id="136" dur="1" fill="hold">
                                          <p:stCondLst>
                                            <p:cond delay="499"/>
                                          </p:stCondLst>
                                        </p:cTn>
                                        <p:tgtEl>
                                          <p:spTgt spid="49"/>
                                        </p:tgtEl>
                                        <p:attrNameLst>
                                          <p:attrName>style.visibility</p:attrName>
                                        </p:attrNameLst>
                                      </p:cBhvr>
                                      <p:to>
                                        <p:strVal val="hidden"/>
                                      </p:to>
                                    </p:set>
                                  </p:childTnLst>
                                </p:cTn>
                              </p:par>
                            </p:childTnLst>
                          </p:cTn>
                        </p:par>
                      </p:childTnLst>
                    </p:cTn>
                  </p:par>
                  <p:par>
                    <p:cTn id="137" fill="hold">
                      <p:stCondLst>
                        <p:cond delay="indefinite"/>
                      </p:stCondLst>
                      <p:childTnLst>
                        <p:par>
                          <p:cTn id="138" fill="hold">
                            <p:stCondLst>
                              <p:cond delay="0"/>
                            </p:stCondLst>
                            <p:childTnLst>
                              <p:par>
                                <p:cTn id="139" presetID="22" presetClass="entr" presetSubtype="4" fill="hold" grpId="0" nodeType="clickEffect">
                                  <p:stCondLst>
                                    <p:cond delay="0"/>
                                  </p:stCondLst>
                                  <p:childTnLst>
                                    <p:set>
                                      <p:cBhvr>
                                        <p:cTn id="140" dur="1" fill="hold">
                                          <p:stCondLst>
                                            <p:cond delay="0"/>
                                          </p:stCondLst>
                                        </p:cTn>
                                        <p:tgtEl>
                                          <p:spTgt spid="51"/>
                                        </p:tgtEl>
                                        <p:attrNameLst>
                                          <p:attrName>style.visibility</p:attrName>
                                        </p:attrNameLst>
                                      </p:cBhvr>
                                      <p:to>
                                        <p:strVal val="visible"/>
                                      </p:to>
                                    </p:set>
                                    <p:animEffect transition="in" filter="wipe(down)">
                                      <p:cBhvr>
                                        <p:cTn id="141"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P spid="15" grpId="1"/>
      <p:bldP spid="20" grpId="0"/>
      <p:bldP spid="22" grpId="0"/>
      <p:bldP spid="27" grpId="0"/>
      <p:bldP spid="35" grpId="0"/>
      <p:bldP spid="37" grpId="0"/>
      <p:bldP spid="45" grpId="0"/>
      <p:bldP spid="47" grpId="0"/>
      <p:bldP spid="5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6BCF95-06DB-D417-BABB-EB3CAFCAB442}"/>
              </a:ext>
            </a:extLst>
          </p:cNvPr>
          <p:cNvSpPr txBox="1"/>
          <p:nvPr/>
        </p:nvSpPr>
        <p:spPr>
          <a:xfrm>
            <a:off x="575461" y="-14553"/>
            <a:ext cx="10656264" cy="523220"/>
          </a:xfrm>
          <a:prstGeom prst="rect">
            <a:avLst/>
          </a:prstGeom>
          <a:noFill/>
        </p:spPr>
        <p:txBody>
          <a:bodyPr wrap="square" rtlCol="0">
            <a:spAutoFit/>
          </a:bodyPr>
          <a:lstStyle/>
          <a:p>
            <a:r>
              <a:rPr lang="vi-VN" sz="2400" b="1" dirty="0">
                <a:latin typeface="+mj-lt"/>
              </a:rPr>
              <a:t>Tiết </a:t>
            </a:r>
            <a:r>
              <a:rPr lang="en-US" sz="2400" b="1" dirty="0">
                <a:latin typeface="Times New Roman" panose="02020603050405020304" pitchFamily="18" charset="0"/>
                <a:cs typeface="Times New Roman" panose="02020603050405020304" pitchFamily="18" charset="0"/>
              </a:rPr>
              <a:t>22, 23, 24</a:t>
            </a:r>
            <a:r>
              <a:rPr lang="vi-VN" sz="2400" b="1" dirty="0">
                <a:latin typeface="Times New Roman" panose="02020603050405020304" pitchFamily="18" charset="0"/>
                <a:cs typeface="Times New Roman" panose="02020603050405020304" pitchFamily="18" charset="0"/>
              </a:rPr>
              <a:t>             </a:t>
            </a:r>
            <a:r>
              <a:rPr lang="vi-VN" sz="2400" b="1" dirty="0">
                <a:latin typeface="+mj-lt"/>
              </a:rPr>
              <a:t>Bài 11 </a:t>
            </a:r>
            <a:r>
              <a:rPr lang="en-US" sz="2800" b="1" dirty="0">
                <a:solidFill>
                  <a:srgbClr val="FF0000"/>
                </a:solidFill>
                <a:latin typeface="Times New Roman" panose="02020603050405020304" pitchFamily="18" charset="0"/>
                <a:cs typeface="Times New Roman" panose="02020603050405020304" pitchFamily="18" charset="0"/>
              </a:rPr>
              <a:t>VÙNG ĐỒNG BẰNG SÔNG HỒNG</a:t>
            </a:r>
          </a:p>
        </p:txBody>
      </p:sp>
      <p:sp>
        <p:nvSpPr>
          <p:cNvPr id="3" name="Rounded Rectangle 2">
            <a:extLst>
              <a:ext uri="{FF2B5EF4-FFF2-40B4-BE49-F238E27FC236}">
                <a16:creationId xmlns:a16="http://schemas.microsoft.com/office/drawing/2014/main" id="{C1DA803E-418D-7474-3F18-29BDB0E3452C}"/>
              </a:ext>
            </a:extLst>
          </p:cNvPr>
          <p:cNvSpPr/>
          <p:nvPr/>
        </p:nvSpPr>
        <p:spPr>
          <a:xfrm>
            <a:off x="68238" y="489797"/>
            <a:ext cx="5049672" cy="6368203"/>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CF30A01-63EB-48FF-C190-A22718A39D1A}"/>
              </a:ext>
            </a:extLst>
          </p:cNvPr>
          <p:cNvSpPr txBox="1"/>
          <p:nvPr/>
        </p:nvSpPr>
        <p:spPr>
          <a:xfrm>
            <a:off x="205740" y="581392"/>
            <a:ext cx="4623955" cy="863250"/>
          </a:xfrm>
          <a:prstGeom prst="rect">
            <a:avLst/>
          </a:prstGeom>
          <a:noFill/>
        </p:spPr>
        <p:txBody>
          <a:bodyPr wrap="square">
            <a:spAutoFit/>
          </a:bodyPr>
          <a:lstStyle/>
          <a:p>
            <a:pPr marL="0" marR="0">
              <a:lnSpc>
                <a:spcPct val="107000"/>
              </a:lnSpc>
              <a:spcAft>
                <a:spcPts val="800"/>
              </a:spcAft>
            </a:pPr>
            <a:r>
              <a:rPr lang="en-US" sz="24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Đặc</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cư</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nguồn</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lao</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vấn</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đề</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đô</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thị</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hóa</a:t>
            </a:r>
            <a:r>
              <a:rPr lang="en-US" sz="24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25710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BEC8D9D3-DD10-4ED7-49D1-381C0A5838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260" y="82600"/>
            <a:ext cx="3306721" cy="3069029"/>
          </a:xfrm>
          <a:prstGeom prst="rect">
            <a:avLst/>
          </a:prstGeom>
        </p:spPr>
      </p:pic>
      <p:sp>
        <p:nvSpPr>
          <p:cNvPr id="23" name="TextBox 22">
            <a:extLst>
              <a:ext uri="{FF2B5EF4-FFF2-40B4-BE49-F238E27FC236}">
                <a16:creationId xmlns:a16="http://schemas.microsoft.com/office/drawing/2014/main" id="{D26EA48A-421D-8FBB-9D58-4FD8BA08562C}"/>
              </a:ext>
            </a:extLst>
          </p:cNvPr>
          <p:cNvSpPr txBox="1"/>
          <p:nvPr/>
        </p:nvSpPr>
        <p:spPr>
          <a:xfrm>
            <a:off x="92261" y="3071635"/>
            <a:ext cx="4590575" cy="1064009"/>
          </a:xfrm>
          <a:prstGeom prst="rect">
            <a:avLst/>
          </a:prstGeom>
          <a:noFill/>
        </p:spPr>
        <p:txBody>
          <a:bodyPr wrap="square">
            <a:spAutoFit/>
          </a:bodyPr>
          <a:lstStyle/>
          <a:p>
            <a:pPr marL="0" marR="0" algn="ctr">
              <a:lnSpc>
                <a:spcPct val="107000"/>
              </a:lnSpc>
              <a:spcAft>
                <a:spcPts val="800"/>
              </a:spcAft>
            </a:pPr>
            <a:r>
              <a:rPr lang="vi-VN" sz="2000" b="1" kern="1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Bảng 11.1 Một số chỉ tiêu về lao động từ 15 tuổi trở lên của vùng Đồng bằng sông Hồng và cả nước, năm 2021 </a:t>
            </a:r>
            <a:r>
              <a:rPr lang="vi-VN" sz="2000" i="1" kern="1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(Đơn vị: %)</a:t>
            </a:r>
            <a:endParaRPr lang="en-US" sz="1600" kern="1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4" name="Table 23">
            <a:extLst>
              <a:ext uri="{FF2B5EF4-FFF2-40B4-BE49-F238E27FC236}">
                <a16:creationId xmlns:a16="http://schemas.microsoft.com/office/drawing/2014/main" id="{0D139E11-64E4-CB8C-5AB9-24DE5944C741}"/>
              </a:ext>
            </a:extLst>
          </p:cNvPr>
          <p:cNvGraphicFramePr>
            <a:graphicFrameLocks noGrp="1"/>
          </p:cNvGraphicFramePr>
          <p:nvPr>
            <p:extLst>
              <p:ext uri="{D42A27DB-BD31-4B8C-83A1-F6EECF244321}">
                <p14:modId xmlns:p14="http://schemas.microsoft.com/office/powerpoint/2010/main" val="1463158698"/>
              </p:ext>
            </p:extLst>
          </p:nvPr>
        </p:nvGraphicFramePr>
        <p:xfrm>
          <a:off x="92261" y="4247495"/>
          <a:ext cx="4883783" cy="2527904"/>
        </p:xfrm>
        <a:graphic>
          <a:graphicData uri="http://schemas.openxmlformats.org/drawingml/2006/table">
            <a:tbl>
              <a:tblPr firstRow="1" firstCol="1" bandRow="1">
                <a:tableStyleId>{5C22544A-7EE6-4342-B048-85BDC9FD1C3A}</a:tableStyleId>
              </a:tblPr>
              <a:tblGrid>
                <a:gridCol w="862972">
                  <a:extLst>
                    <a:ext uri="{9D8B030D-6E8A-4147-A177-3AD203B41FA5}">
                      <a16:colId xmlns:a16="http://schemas.microsoft.com/office/drawing/2014/main" val="1525429690"/>
                    </a:ext>
                  </a:extLst>
                </a:gridCol>
                <a:gridCol w="951829">
                  <a:extLst>
                    <a:ext uri="{9D8B030D-6E8A-4147-A177-3AD203B41FA5}">
                      <a16:colId xmlns:a16="http://schemas.microsoft.com/office/drawing/2014/main" val="508022971"/>
                    </a:ext>
                  </a:extLst>
                </a:gridCol>
                <a:gridCol w="1272070">
                  <a:extLst>
                    <a:ext uri="{9D8B030D-6E8A-4147-A177-3AD203B41FA5}">
                      <a16:colId xmlns:a16="http://schemas.microsoft.com/office/drawing/2014/main" val="671328159"/>
                    </a:ext>
                  </a:extLst>
                </a:gridCol>
                <a:gridCol w="1796912">
                  <a:extLst>
                    <a:ext uri="{9D8B030D-6E8A-4147-A177-3AD203B41FA5}">
                      <a16:colId xmlns:a16="http://schemas.microsoft.com/office/drawing/2014/main" val="217251857"/>
                    </a:ext>
                  </a:extLst>
                </a:gridCol>
              </a:tblGrid>
              <a:tr h="1278682">
                <a:tc>
                  <a:txBody>
                    <a:bodyPr/>
                    <a:lstStyle/>
                    <a:p>
                      <a:pPr marL="0" marR="0">
                        <a:lnSpc>
                          <a:spcPct val="107000"/>
                        </a:lnSpc>
                        <a:spcAft>
                          <a:spcPts val="800"/>
                        </a:spcAft>
                      </a:pPr>
                      <a:r>
                        <a:rPr lang="vi-VN" sz="2000" kern="0" dirty="0">
                          <a:effectLst/>
                          <a:latin typeface="Times New Roman" panose="02020603050405020304" pitchFamily="18" charset="0"/>
                          <a:cs typeface="Times New Roman" panose="02020603050405020304" pitchFamily="18" charset="0"/>
                        </a:rPr>
                        <a:t> </a:t>
                      </a:r>
                      <a:endParaRPr lang="en-US" sz="16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00FF"/>
                    </a:solidFill>
                  </a:tcPr>
                </a:tc>
                <a:tc>
                  <a:txBody>
                    <a:bodyPr/>
                    <a:lstStyle/>
                    <a:p>
                      <a:pPr marL="0" marR="0" algn="ctr">
                        <a:lnSpc>
                          <a:spcPct val="107000"/>
                        </a:lnSpc>
                        <a:spcAft>
                          <a:spcPts val="800"/>
                        </a:spcAft>
                      </a:pPr>
                      <a:r>
                        <a:rPr lang="vi-VN" sz="2000" kern="0" dirty="0">
                          <a:effectLst/>
                          <a:latin typeface="Times New Roman" panose="02020603050405020304" pitchFamily="18" charset="0"/>
                          <a:cs typeface="Times New Roman" panose="02020603050405020304" pitchFamily="18" charset="0"/>
                        </a:rPr>
                        <a:t>Tỉ lệ biết chữ</a:t>
                      </a:r>
                      <a:endParaRPr lang="en-US" sz="16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00FF"/>
                    </a:solidFill>
                  </a:tcPr>
                </a:tc>
                <a:tc>
                  <a:txBody>
                    <a:bodyPr/>
                    <a:lstStyle/>
                    <a:p>
                      <a:pPr marL="0" marR="0" algn="ctr">
                        <a:lnSpc>
                          <a:spcPct val="107000"/>
                        </a:lnSpc>
                        <a:spcAft>
                          <a:spcPts val="800"/>
                        </a:spcAft>
                      </a:pPr>
                      <a:r>
                        <a:rPr lang="vi-VN" sz="2000" kern="0" dirty="0">
                          <a:effectLst/>
                          <a:latin typeface="Times New Roman" panose="02020603050405020304" pitchFamily="18" charset="0"/>
                          <a:cs typeface="Times New Roman" panose="02020603050405020304" pitchFamily="18" charset="0"/>
                        </a:rPr>
                        <a:t>Tỉ lệ đã qua đào tạo</a:t>
                      </a:r>
                      <a:endParaRPr lang="en-US" sz="16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00FF"/>
                    </a:solidFill>
                  </a:tcPr>
                </a:tc>
                <a:tc>
                  <a:txBody>
                    <a:bodyPr/>
                    <a:lstStyle/>
                    <a:p>
                      <a:pPr marL="0" marR="0" algn="ctr">
                        <a:lnSpc>
                          <a:spcPct val="107000"/>
                        </a:lnSpc>
                        <a:spcAft>
                          <a:spcPts val="800"/>
                        </a:spcAft>
                      </a:pPr>
                      <a:r>
                        <a:rPr lang="vi-VN" sz="2000" kern="0" dirty="0">
                          <a:effectLst/>
                          <a:latin typeface="Times New Roman" panose="02020603050405020304" pitchFamily="18" charset="0"/>
                          <a:cs typeface="Times New Roman" panose="02020603050405020304" pitchFamily="18" charset="0"/>
                        </a:rPr>
                        <a:t>Tỉ lệ người có trình độ đại học trở lên</a:t>
                      </a:r>
                      <a:endParaRPr lang="en-US" sz="16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00FF"/>
                    </a:solidFill>
                  </a:tcPr>
                </a:tc>
                <a:extLst>
                  <a:ext uri="{0D108BD9-81ED-4DB2-BD59-A6C34878D82A}">
                    <a16:rowId xmlns:a16="http://schemas.microsoft.com/office/drawing/2014/main" val="3643990107"/>
                  </a:ext>
                </a:extLst>
              </a:tr>
              <a:tr h="842635">
                <a:tc>
                  <a:txBody>
                    <a:bodyPr/>
                    <a:lstStyle/>
                    <a:p>
                      <a:pPr marL="0" marR="0" algn="ctr">
                        <a:lnSpc>
                          <a:spcPct val="107000"/>
                        </a:lnSpc>
                        <a:spcAft>
                          <a:spcPts val="800"/>
                        </a:spcAft>
                      </a:pPr>
                      <a:r>
                        <a:rPr lang="vi-VN" sz="2000" kern="0">
                          <a:effectLst/>
                          <a:latin typeface="Times New Roman" panose="02020603050405020304" pitchFamily="18" charset="0"/>
                          <a:cs typeface="Times New Roman" panose="02020603050405020304" pitchFamily="18" charset="0"/>
                        </a:rPr>
                        <a:t>Cả nước</a:t>
                      </a:r>
                      <a:endParaRPr lang="en-US" sz="1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00FF"/>
                    </a:solidFill>
                  </a:tcPr>
                </a:tc>
                <a:tc>
                  <a:txBody>
                    <a:bodyPr/>
                    <a:lstStyle/>
                    <a:p>
                      <a:pPr marL="0" marR="0" algn="ctr">
                        <a:lnSpc>
                          <a:spcPct val="107000"/>
                        </a:lnSpc>
                        <a:spcAft>
                          <a:spcPts val="800"/>
                        </a:spcAft>
                      </a:pPr>
                      <a:r>
                        <a:rPr lang="vi-VN" sz="2000" b="1" kern="0" dirty="0">
                          <a:solidFill>
                            <a:schemeClr val="bg1"/>
                          </a:solidFill>
                          <a:effectLst/>
                          <a:latin typeface="Times New Roman" panose="02020603050405020304" pitchFamily="18" charset="0"/>
                          <a:cs typeface="Times New Roman" panose="02020603050405020304" pitchFamily="18" charset="0"/>
                        </a:rPr>
                        <a:t>95,7</a:t>
                      </a:r>
                      <a:endParaRPr lang="en-US" sz="1600" b="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00FF"/>
                    </a:solidFill>
                  </a:tcPr>
                </a:tc>
                <a:tc>
                  <a:txBody>
                    <a:bodyPr/>
                    <a:lstStyle/>
                    <a:p>
                      <a:pPr marL="0" marR="0" algn="ctr">
                        <a:lnSpc>
                          <a:spcPct val="107000"/>
                        </a:lnSpc>
                        <a:spcAft>
                          <a:spcPts val="800"/>
                        </a:spcAft>
                      </a:pPr>
                      <a:r>
                        <a:rPr lang="vi-VN" sz="2000" b="1" kern="0" dirty="0">
                          <a:solidFill>
                            <a:schemeClr val="bg1"/>
                          </a:solidFill>
                          <a:effectLst/>
                          <a:latin typeface="Times New Roman" panose="02020603050405020304" pitchFamily="18" charset="0"/>
                          <a:cs typeface="Times New Roman" panose="02020603050405020304" pitchFamily="18" charset="0"/>
                        </a:rPr>
                        <a:t>26,1</a:t>
                      </a:r>
                      <a:endParaRPr lang="en-US" sz="1600" b="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00FF"/>
                    </a:solidFill>
                  </a:tcPr>
                </a:tc>
                <a:tc>
                  <a:txBody>
                    <a:bodyPr/>
                    <a:lstStyle/>
                    <a:p>
                      <a:pPr marL="0" marR="0" algn="ctr">
                        <a:lnSpc>
                          <a:spcPct val="107000"/>
                        </a:lnSpc>
                        <a:spcAft>
                          <a:spcPts val="800"/>
                        </a:spcAft>
                      </a:pPr>
                      <a:r>
                        <a:rPr lang="vi-VN" sz="2000" b="1" kern="0" dirty="0">
                          <a:solidFill>
                            <a:schemeClr val="bg1"/>
                          </a:solidFill>
                          <a:effectLst/>
                          <a:latin typeface="Times New Roman" panose="02020603050405020304" pitchFamily="18" charset="0"/>
                          <a:cs typeface="Times New Roman" panose="02020603050405020304" pitchFamily="18" charset="0"/>
                        </a:rPr>
                        <a:t>12,1</a:t>
                      </a:r>
                      <a:endParaRPr lang="en-US" sz="1600" b="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00FF"/>
                    </a:solidFill>
                  </a:tcPr>
                </a:tc>
                <a:extLst>
                  <a:ext uri="{0D108BD9-81ED-4DB2-BD59-A6C34878D82A}">
                    <a16:rowId xmlns:a16="http://schemas.microsoft.com/office/drawing/2014/main" val="1621177312"/>
                  </a:ext>
                </a:extLst>
              </a:tr>
              <a:tr h="406587">
                <a:tc>
                  <a:txBody>
                    <a:bodyPr/>
                    <a:lstStyle/>
                    <a:p>
                      <a:pPr marL="0" marR="0" algn="ctr">
                        <a:lnSpc>
                          <a:spcPct val="107000"/>
                        </a:lnSpc>
                        <a:spcAft>
                          <a:spcPts val="800"/>
                        </a:spcAft>
                      </a:pPr>
                      <a:r>
                        <a:rPr lang="en-US" sz="2000" kern="0" dirty="0">
                          <a:effectLst/>
                          <a:latin typeface="Times New Roman" panose="02020603050405020304" pitchFamily="18" charset="0"/>
                          <a:ea typeface="Calibri" panose="020F0502020204030204" pitchFamily="34" charset="0"/>
                          <a:cs typeface="Times New Roman" panose="02020603050405020304" pitchFamily="18" charset="0"/>
                        </a:rPr>
                        <a:t>ĐBSH</a:t>
                      </a:r>
                      <a:endParaRPr lang="en-US" sz="16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00FF"/>
                    </a:solidFill>
                  </a:tcPr>
                </a:tc>
                <a:tc>
                  <a:txBody>
                    <a:bodyPr/>
                    <a:lstStyle/>
                    <a:p>
                      <a:pPr marL="0" marR="0" algn="ctr">
                        <a:lnSpc>
                          <a:spcPct val="107000"/>
                        </a:lnSpc>
                        <a:spcAft>
                          <a:spcPts val="800"/>
                        </a:spcAft>
                      </a:pPr>
                      <a:r>
                        <a:rPr lang="vi-VN" sz="2000" b="1" kern="0" dirty="0">
                          <a:solidFill>
                            <a:schemeClr val="bg1"/>
                          </a:solidFill>
                          <a:effectLst/>
                          <a:latin typeface="Times New Roman" panose="02020603050405020304" pitchFamily="18" charset="0"/>
                          <a:cs typeface="Times New Roman" panose="02020603050405020304" pitchFamily="18" charset="0"/>
                        </a:rPr>
                        <a:t>98,7</a:t>
                      </a:r>
                      <a:endParaRPr lang="en-US" sz="1600" b="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00FF"/>
                    </a:solidFill>
                  </a:tcPr>
                </a:tc>
                <a:tc>
                  <a:txBody>
                    <a:bodyPr/>
                    <a:lstStyle/>
                    <a:p>
                      <a:pPr marL="0" marR="0" algn="ctr">
                        <a:lnSpc>
                          <a:spcPct val="107000"/>
                        </a:lnSpc>
                        <a:spcAft>
                          <a:spcPts val="800"/>
                        </a:spcAft>
                      </a:pPr>
                      <a:r>
                        <a:rPr lang="vi-VN" sz="2000" b="1" kern="0" dirty="0">
                          <a:solidFill>
                            <a:schemeClr val="bg1"/>
                          </a:solidFill>
                          <a:effectLst/>
                          <a:latin typeface="Times New Roman" panose="02020603050405020304" pitchFamily="18" charset="0"/>
                          <a:cs typeface="Times New Roman" panose="02020603050405020304" pitchFamily="18" charset="0"/>
                        </a:rPr>
                        <a:t>37,0</a:t>
                      </a:r>
                      <a:endParaRPr lang="en-US" sz="1600" b="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00FF"/>
                    </a:solidFill>
                  </a:tcPr>
                </a:tc>
                <a:tc>
                  <a:txBody>
                    <a:bodyPr/>
                    <a:lstStyle/>
                    <a:p>
                      <a:pPr marL="0" marR="0" algn="ctr">
                        <a:lnSpc>
                          <a:spcPct val="107000"/>
                        </a:lnSpc>
                        <a:spcAft>
                          <a:spcPts val="800"/>
                        </a:spcAft>
                      </a:pPr>
                      <a:r>
                        <a:rPr lang="vi-VN" sz="2000" b="1" kern="0" dirty="0">
                          <a:solidFill>
                            <a:schemeClr val="bg1"/>
                          </a:solidFill>
                          <a:effectLst/>
                          <a:latin typeface="Times New Roman" panose="02020603050405020304" pitchFamily="18" charset="0"/>
                          <a:cs typeface="Times New Roman" panose="02020603050405020304" pitchFamily="18" charset="0"/>
                        </a:rPr>
                        <a:t>17,4</a:t>
                      </a:r>
                      <a:endParaRPr lang="en-US" sz="1600" b="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00FF"/>
                    </a:solidFill>
                  </a:tcPr>
                </a:tc>
                <a:extLst>
                  <a:ext uri="{0D108BD9-81ED-4DB2-BD59-A6C34878D82A}">
                    <a16:rowId xmlns:a16="http://schemas.microsoft.com/office/drawing/2014/main" val="1346531142"/>
                  </a:ext>
                </a:extLst>
              </a:tr>
            </a:tbl>
          </a:graphicData>
        </a:graphic>
      </p:graphicFrame>
      <p:grpSp>
        <p:nvGrpSpPr>
          <p:cNvPr id="2" name="Group 1">
            <a:extLst>
              <a:ext uri="{FF2B5EF4-FFF2-40B4-BE49-F238E27FC236}">
                <a16:creationId xmlns:a16="http://schemas.microsoft.com/office/drawing/2014/main" id="{EC88C2D4-6D8F-0FEB-35FE-395FAF19D5E7}"/>
              </a:ext>
            </a:extLst>
          </p:cNvPr>
          <p:cNvGrpSpPr/>
          <p:nvPr/>
        </p:nvGrpSpPr>
        <p:grpSpPr>
          <a:xfrm>
            <a:off x="3457839" y="146756"/>
            <a:ext cx="3555516" cy="3069028"/>
            <a:chOff x="5200074" y="581391"/>
            <a:chExt cx="7000624" cy="6639531"/>
          </a:xfrm>
        </p:grpSpPr>
        <p:pic>
          <p:nvPicPr>
            <p:cNvPr id="3" name="Ảnh 2" descr="Dân số Hà Nội là bao nhiêu? [Cập nhật chính xác 2024]">
              <a:extLst>
                <a:ext uri="{FF2B5EF4-FFF2-40B4-BE49-F238E27FC236}">
                  <a16:creationId xmlns:a16="http://schemas.microsoft.com/office/drawing/2014/main" id="{98290857-129C-802F-916B-418BC962611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00075" y="581391"/>
              <a:ext cx="3290700" cy="2771409"/>
            </a:xfrm>
            <a:prstGeom prst="rect">
              <a:avLst/>
            </a:prstGeom>
            <a:noFill/>
            <a:ln>
              <a:noFill/>
            </a:ln>
          </p:spPr>
        </p:pic>
        <p:pic>
          <p:nvPicPr>
            <p:cNvPr id="4" name="Ảnh 3" descr="Thị trường lao động ở Hà Nội: Phát triển theo hướng bền vững">
              <a:extLst>
                <a:ext uri="{FF2B5EF4-FFF2-40B4-BE49-F238E27FC236}">
                  <a16:creationId xmlns:a16="http://schemas.microsoft.com/office/drawing/2014/main" id="{FE12C305-3BE5-9E3A-8EAC-1BB5E2677F2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15246" y="581391"/>
              <a:ext cx="3371014" cy="2771409"/>
            </a:xfrm>
            <a:prstGeom prst="rect">
              <a:avLst/>
            </a:prstGeom>
            <a:noFill/>
            <a:ln>
              <a:noFill/>
            </a:ln>
          </p:spPr>
        </p:pic>
        <p:pic>
          <p:nvPicPr>
            <p:cNvPr id="5" name="Ảnh 4" descr="Phát triển đô thị ở Hà Nội: Cần đồng bộ trong quy hoạch">
              <a:extLst>
                <a:ext uri="{FF2B5EF4-FFF2-40B4-BE49-F238E27FC236}">
                  <a16:creationId xmlns:a16="http://schemas.microsoft.com/office/drawing/2014/main" id="{36AC77C0-8EBC-C4B9-A02A-CF4DF146C09F}"/>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00074" y="3673897"/>
              <a:ext cx="3290700" cy="2846975"/>
            </a:xfrm>
            <a:prstGeom prst="rect">
              <a:avLst/>
            </a:prstGeom>
            <a:noFill/>
            <a:ln>
              <a:noFill/>
            </a:ln>
          </p:spPr>
        </p:pic>
        <p:pic>
          <p:nvPicPr>
            <p:cNvPr id="6" name="Ảnh 5" descr="Nguyên nhân khiến ô nhiễm không khí ở Hà Nội đứng đầu thế giới?">
              <a:extLst>
                <a:ext uri="{FF2B5EF4-FFF2-40B4-BE49-F238E27FC236}">
                  <a16:creationId xmlns:a16="http://schemas.microsoft.com/office/drawing/2014/main" id="{4F944739-1512-0A4D-D2E4-F8D8959F7FBB}"/>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15246" y="3673897"/>
              <a:ext cx="3371014" cy="2846974"/>
            </a:xfrm>
            <a:prstGeom prst="rect">
              <a:avLst/>
            </a:prstGeom>
            <a:noFill/>
            <a:ln>
              <a:noFill/>
            </a:ln>
          </p:spPr>
        </p:pic>
        <p:sp>
          <p:nvSpPr>
            <p:cNvPr id="7" name="TextBox 6">
              <a:extLst>
                <a:ext uri="{FF2B5EF4-FFF2-40B4-BE49-F238E27FC236}">
                  <a16:creationId xmlns:a16="http://schemas.microsoft.com/office/drawing/2014/main" id="{99104013-EE77-556C-DD90-155F23E1C80A}"/>
                </a:ext>
              </a:extLst>
            </p:cNvPr>
            <p:cNvSpPr txBox="1"/>
            <p:nvPr/>
          </p:nvSpPr>
          <p:spPr>
            <a:xfrm>
              <a:off x="5602161" y="3163354"/>
              <a:ext cx="2587180" cy="699990"/>
            </a:xfrm>
            <a:prstGeom prst="rect">
              <a:avLst/>
            </a:prstGeom>
            <a:noFill/>
          </p:spPr>
          <p:txBody>
            <a:bodyPr wrap="square">
              <a:spAutoFit/>
            </a:bodyPr>
            <a:lstStyle/>
            <a:p>
              <a:r>
                <a:rPr lang="en-US" sz="1200" b="1" i="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vi-VN" sz="1200" b="1" i="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cư đông đúc</a:t>
              </a:r>
              <a:endParaRPr lang="en-US" sz="1200" b="1" dirty="0">
                <a:solidFill>
                  <a:srgbClr val="0000FF"/>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C0206E9E-2AAB-58ED-57B5-A5C9FA06F84C}"/>
                </a:ext>
              </a:extLst>
            </p:cNvPr>
            <p:cNvSpPr txBox="1"/>
            <p:nvPr/>
          </p:nvSpPr>
          <p:spPr>
            <a:xfrm>
              <a:off x="8940495" y="3163354"/>
              <a:ext cx="3260203" cy="699990"/>
            </a:xfrm>
            <a:prstGeom prst="rect">
              <a:avLst/>
            </a:prstGeom>
            <a:noFill/>
          </p:spPr>
          <p:txBody>
            <a:bodyPr wrap="square">
              <a:spAutoFit/>
            </a:bodyPr>
            <a:lstStyle/>
            <a:p>
              <a:r>
                <a:rPr lang="en-US" sz="1200" b="1" i="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Lao</a:t>
              </a:r>
              <a:r>
                <a:rPr lang="vi-VN" sz="1200" b="1" i="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động chất lượng</a:t>
              </a:r>
              <a:endParaRPr lang="en-US" sz="1200" b="1" dirty="0">
                <a:solidFill>
                  <a:srgbClr val="0000FF"/>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F2DB9100-1C7E-A434-B76B-BD308D2F3923}"/>
                </a:ext>
              </a:extLst>
            </p:cNvPr>
            <p:cNvSpPr txBox="1"/>
            <p:nvPr/>
          </p:nvSpPr>
          <p:spPr>
            <a:xfrm>
              <a:off x="5903593" y="6488669"/>
              <a:ext cx="1759527" cy="699990"/>
            </a:xfrm>
            <a:prstGeom prst="rect">
              <a:avLst/>
            </a:prstGeom>
            <a:noFill/>
          </p:spPr>
          <p:txBody>
            <a:bodyPr wrap="square">
              <a:spAutoFit/>
            </a:bodyPr>
            <a:lstStyle/>
            <a:p>
              <a:r>
                <a:rPr lang="en-US" sz="1200" b="1" i="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Đô</a:t>
              </a:r>
              <a:r>
                <a:rPr lang="vi-VN" sz="1200" b="1" i="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thị hóa</a:t>
              </a:r>
              <a:endParaRPr lang="en-US" sz="1200" b="1" dirty="0">
                <a:solidFill>
                  <a:srgbClr val="0000FF"/>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D74B7828-E614-64AB-B6FC-1F2109F27772}"/>
                </a:ext>
              </a:extLst>
            </p:cNvPr>
            <p:cNvSpPr txBox="1"/>
            <p:nvPr/>
          </p:nvSpPr>
          <p:spPr>
            <a:xfrm>
              <a:off x="8615249" y="6520932"/>
              <a:ext cx="3495484" cy="699990"/>
            </a:xfrm>
            <a:prstGeom prst="rect">
              <a:avLst/>
            </a:prstGeom>
            <a:noFill/>
          </p:spPr>
          <p:txBody>
            <a:bodyPr wrap="square">
              <a:spAutoFit/>
            </a:bodyPr>
            <a:lstStyle/>
            <a:p>
              <a:r>
                <a:rPr lang="en-US" sz="1200" b="1" i="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Ô</a:t>
              </a:r>
              <a:r>
                <a:rPr lang="vi-VN" sz="1200" b="1" i="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nhiễm không khí</a:t>
              </a:r>
              <a:endParaRPr lang="en-US" sz="1200" b="1" dirty="0">
                <a:solidFill>
                  <a:srgbClr val="0000FF"/>
                </a:solidFill>
                <a:latin typeface="Times New Roman" panose="02020603050405020304" pitchFamily="18" charset="0"/>
                <a:cs typeface="Times New Roman" panose="02020603050405020304" pitchFamily="18" charset="0"/>
              </a:endParaRPr>
            </a:p>
          </p:txBody>
        </p:sp>
      </p:grpSp>
      <p:sp>
        <p:nvSpPr>
          <p:cNvPr id="12" name="TextBox 11">
            <a:extLst>
              <a:ext uri="{FF2B5EF4-FFF2-40B4-BE49-F238E27FC236}">
                <a16:creationId xmlns:a16="http://schemas.microsoft.com/office/drawing/2014/main" id="{6D0573BE-7FAA-A4FD-CA52-E0D89F88006D}"/>
              </a:ext>
            </a:extLst>
          </p:cNvPr>
          <p:cNvSpPr txBox="1"/>
          <p:nvPr/>
        </p:nvSpPr>
        <p:spPr>
          <a:xfrm>
            <a:off x="7838759" y="146756"/>
            <a:ext cx="4002259" cy="553998"/>
          </a:xfrm>
          <a:prstGeom prst="rect">
            <a:avLst/>
          </a:prstGeom>
          <a:noFill/>
        </p:spPr>
        <p:txBody>
          <a:bodyPr wrap="square">
            <a:spAutoFit/>
          </a:bodyPr>
          <a:lstStyle/>
          <a:p>
            <a:r>
              <a:rPr lang="en-US" altLang="en-US" sz="3000" b="1" dirty="0">
                <a:solidFill>
                  <a:srgbClr val="FF0000"/>
                </a:solidFill>
                <a:latin typeface="Times New Roman" panose="02020603050405020304" pitchFamily="18" charset="0"/>
                <a:cs typeface="Times New Roman" panose="02020603050405020304" pitchFamily="18" charset="0"/>
              </a:rPr>
              <a:t>THẢO LUẬN NHÓM </a:t>
            </a:r>
            <a:endParaRPr lang="en-US" sz="3000" dirty="0">
              <a:solidFill>
                <a:srgbClr val="FF0000"/>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871E87D1-CA2E-8EE7-E9C5-351A12E83396}"/>
              </a:ext>
            </a:extLst>
          </p:cNvPr>
          <p:cNvSpPr txBox="1"/>
          <p:nvPr/>
        </p:nvSpPr>
        <p:spPr>
          <a:xfrm>
            <a:off x="7136858" y="709133"/>
            <a:ext cx="4962881" cy="4884992"/>
          </a:xfrm>
          <a:prstGeom prst="rect">
            <a:avLst/>
          </a:prstGeom>
          <a:noFill/>
        </p:spPr>
        <p:txBody>
          <a:bodyPr wrap="square">
            <a:spAutoFit/>
          </a:bodyPr>
          <a:lstStyle/>
          <a:p>
            <a:pPr marL="0" marR="0" algn="just">
              <a:lnSpc>
                <a:spcPct val="107000"/>
              </a:lnSpc>
              <a:spcAft>
                <a:spcPts val="800"/>
              </a:spcAft>
            </a:pPr>
            <a:r>
              <a:rPr lang="en-US" sz="28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Nhóm</a:t>
            </a:r>
            <a:r>
              <a:rPr lang="en-US" sz="28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1+2: </a:t>
            </a:r>
            <a:r>
              <a:rPr lang="en-US" sz="2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Phân</a:t>
            </a:r>
            <a:r>
              <a:rPr lang="en-US" sz="2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tích</a:t>
            </a:r>
            <a:r>
              <a:rPr lang="en-US" sz="2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đặc</a:t>
            </a:r>
            <a:r>
              <a:rPr lang="en-US" sz="2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2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2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cư</a:t>
            </a:r>
            <a:r>
              <a:rPr lang="en-US" sz="2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vùng</a:t>
            </a:r>
            <a:r>
              <a:rPr lang="en-US" sz="2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Đồng</a:t>
            </a:r>
            <a:r>
              <a:rPr lang="en-US" sz="2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sông</a:t>
            </a:r>
            <a:r>
              <a:rPr lang="en-US" sz="2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Hồng</a:t>
            </a:r>
            <a:r>
              <a:rPr lang="en-US" sz="2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Aft>
                <a:spcPts val="800"/>
              </a:spcAft>
            </a:pPr>
            <a:r>
              <a:rPr lang="en-US" sz="28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Nhóm</a:t>
            </a:r>
            <a:r>
              <a:rPr lang="en-US" sz="28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3+4: </a:t>
            </a:r>
            <a:r>
              <a:rPr lang="en-US" sz="2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Phân</a:t>
            </a:r>
            <a:r>
              <a:rPr lang="en-US" sz="2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tích</a:t>
            </a:r>
            <a:r>
              <a:rPr lang="en-US" sz="2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ảnh</a:t>
            </a:r>
            <a:r>
              <a:rPr lang="en-US" sz="2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hưởng</a:t>
            </a:r>
            <a:r>
              <a:rPr lang="en-US" sz="2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nguồn</a:t>
            </a:r>
            <a:r>
              <a:rPr lang="en-US" sz="2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lao</a:t>
            </a:r>
            <a:r>
              <a:rPr lang="en-US" sz="2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2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kinh</a:t>
            </a:r>
            <a:r>
              <a:rPr lang="en-US" sz="2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tế</a:t>
            </a:r>
            <a:r>
              <a:rPr lang="en-US" sz="2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US" sz="2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xã</a:t>
            </a:r>
            <a:r>
              <a:rPr lang="en-US" sz="2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hội</a:t>
            </a:r>
            <a:r>
              <a:rPr lang="en-US" sz="2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vùng</a:t>
            </a:r>
            <a:r>
              <a:rPr lang="en-US" sz="2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Đồng</a:t>
            </a:r>
            <a:r>
              <a:rPr lang="en-US" sz="2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sông</a:t>
            </a:r>
            <a:r>
              <a:rPr lang="en-US" sz="2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Hồng</a:t>
            </a:r>
            <a:r>
              <a:rPr lang="en-US" sz="2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Aft>
                <a:spcPts val="800"/>
              </a:spcAft>
            </a:pPr>
            <a:r>
              <a:rPr lang="en-US" sz="28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Nhóm</a:t>
            </a:r>
            <a:r>
              <a:rPr lang="en-US" sz="28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5+6: </a:t>
            </a:r>
            <a:r>
              <a:rPr lang="en-US" sz="2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Phân</a:t>
            </a:r>
            <a:r>
              <a:rPr lang="en-US" sz="2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tích</a:t>
            </a:r>
            <a:r>
              <a:rPr lang="en-US" sz="2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vấn</a:t>
            </a:r>
            <a:r>
              <a:rPr lang="en-US" sz="2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đề</a:t>
            </a:r>
            <a:r>
              <a:rPr lang="en-US" sz="2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đô</a:t>
            </a:r>
            <a:r>
              <a:rPr lang="en-US" sz="2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thị</a:t>
            </a:r>
            <a:r>
              <a:rPr lang="en-US" sz="2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hóa</a:t>
            </a:r>
            <a:r>
              <a:rPr lang="en-US" sz="2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2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vùng</a:t>
            </a:r>
            <a:r>
              <a:rPr lang="en-US" sz="2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Đồng</a:t>
            </a:r>
            <a:r>
              <a:rPr lang="en-US" sz="2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sông</a:t>
            </a:r>
            <a:r>
              <a:rPr lang="en-US" sz="2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Hồng</a:t>
            </a:r>
            <a:r>
              <a:rPr lang="en-US" sz="2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30323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par>
                                <p:cTn id="11" presetID="16" presetClass="entr" presetSubtype="21"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barn(inVertical)">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randombar(horizontal)">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2"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5E6C6D-7D5D-AF9C-F5BE-D8F76999177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8AA4D46-838B-0320-AF54-16C90F04789F}"/>
              </a:ext>
            </a:extLst>
          </p:cNvPr>
          <p:cNvSpPr txBox="1"/>
          <p:nvPr/>
        </p:nvSpPr>
        <p:spPr>
          <a:xfrm>
            <a:off x="575461" y="-14553"/>
            <a:ext cx="10656264" cy="523220"/>
          </a:xfrm>
          <a:prstGeom prst="rect">
            <a:avLst/>
          </a:prstGeom>
          <a:noFill/>
        </p:spPr>
        <p:txBody>
          <a:bodyPr wrap="square" rtlCol="0">
            <a:spAutoFit/>
          </a:bodyPr>
          <a:lstStyle/>
          <a:p>
            <a:r>
              <a:rPr lang="vi-VN" sz="2400" b="1" dirty="0">
                <a:latin typeface="+mj-lt"/>
              </a:rPr>
              <a:t>Tiết </a:t>
            </a:r>
            <a:r>
              <a:rPr lang="en-US" sz="2400" b="1" dirty="0">
                <a:latin typeface="Times New Roman" panose="02020603050405020304" pitchFamily="18" charset="0"/>
                <a:cs typeface="Times New Roman" panose="02020603050405020304" pitchFamily="18" charset="0"/>
              </a:rPr>
              <a:t>22, 23, 24</a:t>
            </a:r>
            <a:r>
              <a:rPr lang="vi-VN" sz="2400" b="1" dirty="0">
                <a:latin typeface="Times New Roman" panose="02020603050405020304" pitchFamily="18" charset="0"/>
                <a:cs typeface="Times New Roman" panose="02020603050405020304" pitchFamily="18" charset="0"/>
              </a:rPr>
              <a:t>             </a:t>
            </a:r>
            <a:r>
              <a:rPr lang="vi-VN" sz="2400" b="1" dirty="0">
                <a:latin typeface="+mj-lt"/>
              </a:rPr>
              <a:t>Bài 11 </a:t>
            </a:r>
            <a:r>
              <a:rPr lang="en-US" sz="2800" b="1" dirty="0">
                <a:solidFill>
                  <a:srgbClr val="FF0000"/>
                </a:solidFill>
                <a:latin typeface="Times New Roman" panose="02020603050405020304" pitchFamily="18" charset="0"/>
                <a:cs typeface="Times New Roman" panose="02020603050405020304" pitchFamily="18" charset="0"/>
              </a:rPr>
              <a:t>VÙNG ĐỒNG BẰNG SÔNG HỒNG</a:t>
            </a:r>
          </a:p>
        </p:txBody>
      </p:sp>
      <p:sp>
        <p:nvSpPr>
          <p:cNvPr id="3" name="Rounded Rectangle 2">
            <a:extLst>
              <a:ext uri="{FF2B5EF4-FFF2-40B4-BE49-F238E27FC236}">
                <a16:creationId xmlns:a16="http://schemas.microsoft.com/office/drawing/2014/main" id="{82A5D708-F8B1-D81F-3980-39B95602B016}"/>
              </a:ext>
            </a:extLst>
          </p:cNvPr>
          <p:cNvSpPr/>
          <p:nvPr/>
        </p:nvSpPr>
        <p:spPr>
          <a:xfrm>
            <a:off x="68238" y="489797"/>
            <a:ext cx="5049672" cy="6368203"/>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A56EF23-4BB6-19D6-8C57-6564FB693F5F}"/>
              </a:ext>
            </a:extLst>
          </p:cNvPr>
          <p:cNvSpPr txBox="1"/>
          <p:nvPr/>
        </p:nvSpPr>
        <p:spPr>
          <a:xfrm>
            <a:off x="205740" y="581392"/>
            <a:ext cx="4623955" cy="863250"/>
          </a:xfrm>
          <a:prstGeom prst="rect">
            <a:avLst/>
          </a:prstGeom>
          <a:noFill/>
        </p:spPr>
        <p:txBody>
          <a:bodyPr wrap="square">
            <a:spAutoFit/>
          </a:bodyPr>
          <a:lstStyle/>
          <a:p>
            <a:pPr marL="0" marR="0">
              <a:lnSpc>
                <a:spcPct val="107000"/>
              </a:lnSpc>
              <a:spcAft>
                <a:spcPts val="800"/>
              </a:spcAft>
            </a:pPr>
            <a:r>
              <a:rPr lang="en-US" sz="24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Đặc</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cư</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nguồn</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lao</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vấn</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đề</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đô</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thị</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hóa</a:t>
            </a:r>
            <a:r>
              <a:rPr lang="en-US" sz="24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75797B8E-B3B8-D308-2AD0-F01A9E9067FD}"/>
              </a:ext>
            </a:extLst>
          </p:cNvPr>
          <p:cNvSpPr txBox="1"/>
          <p:nvPr/>
        </p:nvSpPr>
        <p:spPr>
          <a:xfrm>
            <a:off x="205740" y="1349198"/>
            <a:ext cx="3786909" cy="468077"/>
          </a:xfrm>
          <a:prstGeom prst="rect">
            <a:avLst/>
          </a:prstGeom>
          <a:noFill/>
        </p:spPr>
        <p:txBody>
          <a:bodyPr wrap="square">
            <a:spAutoFit/>
          </a:bodyPr>
          <a:lstStyle/>
          <a:p>
            <a:pPr marL="0" marR="0" algn="just">
              <a:lnSpc>
                <a:spcPct val="107000"/>
              </a:lnSpc>
              <a:spcAft>
                <a:spcPts val="800"/>
              </a:spcAft>
            </a:pPr>
            <a:r>
              <a:rPr lang="en-US" sz="24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Đặc</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cư</a:t>
            </a:r>
            <a:r>
              <a:rPr lang="en-US" sz="24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5E7BCC23-1853-0633-EA9F-9E351BD70B3C}"/>
              </a:ext>
            </a:extLst>
          </p:cNvPr>
          <p:cNvSpPr txBox="1"/>
          <p:nvPr/>
        </p:nvSpPr>
        <p:spPr>
          <a:xfrm>
            <a:off x="68238" y="1705402"/>
            <a:ext cx="5049672" cy="3162404"/>
          </a:xfrm>
          <a:prstGeom prst="rect">
            <a:avLst/>
          </a:prstGeom>
          <a:noFill/>
        </p:spPr>
        <p:txBody>
          <a:bodyPr wrap="square">
            <a:spAutoFit/>
          </a:bodyPr>
          <a:lstStyle/>
          <a:p>
            <a:pPr>
              <a:spcAft>
                <a:spcPts val="300"/>
              </a:spcAft>
            </a:pP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Vùng đông dân nhất cả nước (23,2 triệu người)</a:t>
            </a:r>
            <a:r>
              <a:rPr lang="vi-VN" sz="2400"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mật dộ dân số cao nhất nước ta </a:t>
            </a:r>
            <a:r>
              <a:rPr lang="vi-VN" sz="2400" dirty="0">
                <a:latin typeface="Times New Roman" panose="02020603050405020304" pitchFamily="18" charset="0"/>
                <a:cs typeface="Times New Roman" panose="02020603050405020304" pitchFamily="18" charset="0"/>
              </a:rPr>
              <a:t>(1091 người/km</a:t>
            </a:r>
            <a:r>
              <a:rPr lang="vi-VN" sz="2400" baseline="30000" dirty="0">
                <a:latin typeface="Times New Roman" panose="02020603050405020304" pitchFamily="18" charset="0"/>
                <a:cs typeface="Times New Roman" panose="02020603050405020304" pitchFamily="18" charset="0"/>
              </a:rPr>
              <a:t>2 </a:t>
            </a:r>
            <a:r>
              <a:rPr lang="vi-VN" sz="2400" dirty="0">
                <a:latin typeface="Times New Roman" panose="02020603050405020304" pitchFamily="18" charset="0"/>
                <a:cs typeface="Times New Roman" panose="02020603050405020304" pitchFamily="18" charset="0"/>
              </a:rPr>
              <a:t>n.2021).</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spcAft>
                <a:spcPts val="300"/>
              </a:spcAft>
            </a:pPr>
            <a:r>
              <a:rPr lang="vi-VN"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Dân số nông thôn: 62,4%.</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Aft>
                <a:spcPts val="300"/>
              </a:spcAft>
            </a:pP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cư</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tập</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trung</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đông</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trung</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tâm</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đồng</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nhất</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đô</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thị</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Aft>
                <a:spcPts val="300"/>
              </a:spcAft>
            </a:pP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tộc</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Mường</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Tày</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Dao, …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chủ</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yếu</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vùng</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đồi</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núi</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2FE70598-EB3E-D8BB-693F-87D4970671B6}"/>
              </a:ext>
            </a:extLst>
          </p:cNvPr>
          <p:cNvSpPr txBox="1"/>
          <p:nvPr/>
        </p:nvSpPr>
        <p:spPr>
          <a:xfrm>
            <a:off x="68238" y="4755933"/>
            <a:ext cx="5049672" cy="468077"/>
          </a:xfrm>
          <a:prstGeom prst="rect">
            <a:avLst/>
          </a:prstGeom>
          <a:noFill/>
        </p:spPr>
        <p:txBody>
          <a:bodyPr wrap="square">
            <a:spAutoFit/>
          </a:bodyPr>
          <a:lstStyle/>
          <a:p>
            <a:pPr marL="0" marR="0" algn="just">
              <a:lnSpc>
                <a:spcPct val="107000"/>
              </a:lnSpc>
              <a:spcAft>
                <a:spcPts val="800"/>
              </a:spcAft>
            </a:pPr>
            <a:r>
              <a:rPr lang="en-US" sz="24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Đặc</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nguồn</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lao</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F5E60937-BCA7-8EEA-6829-919030406F1C}"/>
              </a:ext>
            </a:extLst>
          </p:cNvPr>
          <p:cNvSpPr txBox="1"/>
          <p:nvPr/>
        </p:nvSpPr>
        <p:spPr>
          <a:xfrm>
            <a:off x="5375564" y="699998"/>
            <a:ext cx="6436983" cy="1258421"/>
          </a:xfrm>
          <a:prstGeom prst="rect">
            <a:avLst/>
          </a:prstGeom>
          <a:noFill/>
        </p:spPr>
        <p:txBody>
          <a:bodyPr wrap="square">
            <a:spAutoFit/>
          </a:bodyPr>
          <a:lstStyle/>
          <a:p>
            <a:pPr marL="0" marR="0" algn="ctr">
              <a:lnSpc>
                <a:spcPct val="107000"/>
              </a:lnSpc>
              <a:spcAft>
                <a:spcPts val="800"/>
              </a:spcAft>
            </a:pPr>
            <a:r>
              <a:rPr lang="vi-VN" sz="2400" b="1" kern="1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Bảng 11.1 Một số chỉ tiêu về lao động từ 15 tuổi trở lên của vùng Đồng bằng sông Hồng và cả nước, năm 2021 </a:t>
            </a:r>
            <a:r>
              <a:rPr lang="vi-VN" sz="2400" i="1" kern="1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(Đơn vị: %)</a:t>
            </a:r>
            <a:endParaRPr lang="en-US" kern="1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2" name="Table 11">
            <a:extLst>
              <a:ext uri="{FF2B5EF4-FFF2-40B4-BE49-F238E27FC236}">
                <a16:creationId xmlns:a16="http://schemas.microsoft.com/office/drawing/2014/main" id="{F11A4C5B-B292-AD8D-C907-0C0BB646072F}"/>
              </a:ext>
            </a:extLst>
          </p:cNvPr>
          <p:cNvGraphicFramePr>
            <a:graphicFrameLocks noGrp="1"/>
          </p:cNvGraphicFramePr>
          <p:nvPr>
            <p:extLst>
              <p:ext uri="{D42A27DB-BD31-4B8C-83A1-F6EECF244321}">
                <p14:modId xmlns:p14="http://schemas.microsoft.com/office/powerpoint/2010/main" val="1284006843"/>
              </p:ext>
            </p:extLst>
          </p:nvPr>
        </p:nvGraphicFramePr>
        <p:xfrm>
          <a:off x="5237018" y="2149751"/>
          <a:ext cx="6886744" cy="2205335"/>
        </p:xfrm>
        <a:graphic>
          <a:graphicData uri="http://schemas.openxmlformats.org/drawingml/2006/table">
            <a:tbl>
              <a:tblPr firstRow="1" firstCol="1" bandRow="1">
                <a:tableStyleId>{5C22544A-7EE6-4342-B048-85BDC9FD1C3A}</a:tableStyleId>
              </a:tblPr>
              <a:tblGrid>
                <a:gridCol w="1493382">
                  <a:extLst>
                    <a:ext uri="{9D8B030D-6E8A-4147-A177-3AD203B41FA5}">
                      <a16:colId xmlns:a16="http://schemas.microsoft.com/office/drawing/2014/main" val="1525429690"/>
                    </a:ext>
                  </a:extLst>
                </a:gridCol>
                <a:gridCol w="1276747">
                  <a:extLst>
                    <a:ext uri="{9D8B030D-6E8A-4147-A177-3AD203B41FA5}">
                      <a16:colId xmlns:a16="http://schemas.microsoft.com/office/drawing/2014/main" val="508022971"/>
                    </a:ext>
                  </a:extLst>
                </a:gridCol>
                <a:gridCol w="1706306">
                  <a:extLst>
                    <a:ext uri="{9D8B030D-6E8A-4147-A177-3AD203B41FA5}">
                      <a16:colId xmlns:a16="http://schemas.microsoft.com/office/drawing/2014/main" val="671328159"/>
                    </a:ext>
                  </a:extLst>
                </a:gridCol>
                <a:gridCol w="2410309">
                  <a:extLst>
                    <a:ext uri="{9D8B030D-6E8A-4147-A177-3AD203B41FA5}">
                      <a16:colId xmlns:a16="http://schemas.microsoft.com/office/drawing/2014/main" val="217251857"/>
                    </a:ext>
                  </a:extLst>
                </a:gridCol>
              </a:tblGrid>
              <a:tr h="1278682">
                <a:tc>
                  <a:txBody>
                    <a:bodyPr/>
                    <a:lstStyle/>
                    <a:p>
                      <a:pPr marL="0" marR="0">
                        <a:lnSpc>
                          <a:spcPct val="107000"/>
                        </a:lnSpc>
                        <a:spcAft>
                          <a:spcPts val="800"/>
                        </a:spcAft>
                      </a:pPr>
                      <a:r>
                        <a:rPr lang="vi-VN" sz="2000" kern="0" dirty="0">
                          <a:effectLst/>
                          <a:latin typeface="Times New Roman" panose="02020603050405020304" pitchFamily="18" charset="0"/>
                          <a:cs typeface="Times New Roman" panose="02020603050405020304" pitchFamily="18" charset="0"/>
                        </a:rPr>
                        <a:t> </a:t>
                      </a:r>
                      <a:endParaRPr lang="en-US" sz="16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00FF"/>
                    </a:solidFill>
                  </a:tcPr>
                </a:tc>
                <a:tc>
                  <a:txBody>
                    <a:bodyPr/>
                    <a:lstStyle/>
                    <a:p>
                      <a:pPr marL="0" marR="0" algn="ctr">
                        <a:lnSpc>
                          <a:spcPct val="107000"/>
                        </a:lnSpc>
                        <a:spcAft>
                          <a:spcPts val="800"/>
                        </a:spcAft>
                      </a:pPr>
                      <a:r>
                        <a:rPr lang="vi-VN" sz="2400" kern="0" dirty="0">
                          <a:effectLst/>
                          <a:latin typeface="Times New Roman" panose="02020603050405020304" pitchFamily="18" charset="0"/>
                          <a:cs typeface="Times New Roman" panose="02020603050405020304" pitchFamily="18" charset="0"/>
                        </a:rPr>
                        <a:t>Tỉ lệ biết chữ</a:t>
                      </a:r>
                      <a:endParaRPr lang="en-US" sz="18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00FF"/>
                    </a:solidFill>
                  </a:tcPr>
                </a:tc>
                <a:tc>
                  <a:txBody>
                    <a:bodyPr/>
                    <a:lstStyle/>
                    <a:p>
                      <a:pPr marL="0" marR="0" algn="ctr">
                        <a:lnSpc>
                          <a:spcPct val="107000"/>
                        </a:lnSpc>
                        <a:spcAft>
                          <a:spcPts val="800"/>
                        </a:spcAft>
                      </a:pPr>
                      <a:r>
                        <a:rPr lang="vi-VN" sz="2400" kern="0" dirty="0">
                          <a:effectLst/>
                          <a:latin typeface="Times New Roman" panose="02020603050405020304" pitchFamily="18" charset="0"/>
                          <a:cs typeface="Times New Roman" panose="02020603050405020304" pitchFamily="18" charset="0"/>
                        </a:rPr>
                        <a:t>Tỉ lệ đã qua đào tạo</a:t>
                      </a:r>
                      <a:endParaRPr lang="en-US" sz="18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00FF"/>
                    </a:solidFill>
                  </a:tcPr>
                </a:tc>
                <a:tc>
                  <a:txBody>
                    <a:bodyPr/>
                    <a:lstStyle/>
                    <a:p>
                      <a:pPr marL="0" marR="0" algn="ctr">
                        <a:lnSpc>
                          <a:spcPct val="107000"/>
                        </a:lnSpc>
                        <a:spcAft>
                          <a:spcPts val="800"/>
                        </a:spcAft>
                      </a:pPr>
                      <a:r>
                        <a:rPr lang="vi-VN" sz="2400" kern="0" dirty="0">
                          <a:effectLst/>
                          <a:latin typeface="Times New Roman" panose="02020603050405020304" pitchFamily="18" charset="0"/>
                          <a:cs typeface="Times New Roman" panose="02020603050405020304" pitchFamily="18" charset="0"/>
                        </a:rPr>
                        <a:t>Tỉ lệ người có trình độ đại học trở lên</a:t>
                      </a:r>
                      <a:endParaRPr lang="en-US" sz="18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00FF"/>
                    </a:solidFill>
                  </a:tcPr>
                </a:tc>
                <a:extLst>
                  <a:ext uri="{0D108BD9-81ED-4DB2-BD59-A6C34878D82A}">
                    <a16:rowId xmlns:a16="http://schemas.microsoft.com/office/drawing/2014/main" val="3643990107"/>
                  </a:ext>
                </a:extLst>
              </a:tr>
              <a:tr h="520066">
                <a:tc>
                  <a:txBody>
                    <a:bodyPr/>
                    <a:lstStyle/>
                    <a:p>
                      <a:pPr marL="0" marR="0" algn="ctr">
                        <a:lnSpc>
                          <a:spcPct val="107000"/>
                        </a:lnSpc>
                        <a:spcAft>
                          <a:spcPts val="800"/>
                        </a:spcAft>
                      </a:pPr>
                      <a:r>
                        <a:rPr lang="vi-VN" sz="2400" kern="0" dirty="0">
                          <a:effectLst/>
                          <a:latin typeface="Times New Roman" panose="02020603050405020304" pitchFamily="18" charset="0"/>
                          <a:cs typeface="Times New Roman" panose="02020603050405020304" pitchFamily="18" charset="0"/>
                        </a:rPr>
                        <a:t>Cả nước</a:t>
                      </a:r>
                      <a:endParaRPr lang="en-US" sz="18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00FF"/>
                    </a:solidFill>
                  </a:tcPr>
                </a:tc>
                <a:tc>
                  <a:txBody>
                    <a:bodyPr/>
                    <a:lstStyle/>
                    <a:p>
                      <a:pPr marL="0" marR="0" algn="ctr">
                        <a:lnSpc>
                          <a:spcPct val="107000"/>
                        </a:lnSpc>
                        <a:spcAft>
                          <a:spcPts val="800"/>
                        </a:spcAft>
                      </a:pPr>
                      <a:r>
                        <a:rPr lang="vi-VN" sz="2400" b="1" kern="0" dirty="0">
                          <a:solidFill>
                            <a:schemeClr val="bg1"/>
                          </a:solidFill>
                          <a:effectLst/>
                          <a:latin typeface="Times New Roman" panose="02020603050405020304" pitchFamily="18" charset="0"/>
                          <a:cs typeface="Times New Roman" panose="02020603050405020304" pitchFamily="18" charset="0"/>
                        </a:rPr>
                        <a:t>95,7</a:t>
                      </a:r>
                      <a:endParaRPr lang="en-US" sz="1800" b="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00FF"/>
                    </a:solidFill>
                  </a:tcPr>
                </a:tc>
                <a:tc>
                  <a:txBody>
                    <a:bodyPr/>
                    <a:lstStyle/>
                    <a:p>
                      <a:pPr marL="0" marR="0" algn="ctr">
                        <a:lnSpc>
                          <a:spcPct val="107000"/>
                        </a:lnSpc>
                        <a:spcAft>
                          <a:spcPts val="800"/>
                        </a:spcAft>
                      </a:pPr>
                      <a:r>
                        <a:rPr lang="vi-VN" sz="2400" b="1" kern="0" dirty="0">
                          <a:solidFill>
                            <a:schemeClr val="bg1"/>
                          </a:solidFill>
                          <a:effectLst/>
                          <a:latin typeface="Times New Roman" panose="02020603050405020304" pitchFamily="18" charset="0"/>
                          <a:cs typeface="Times New Roman" panose="02020603050405020304" pitchFamily="18" charset="0"/>
                        </a:rPr>
                        <a:t>26,1</a:t>
                      </a:r>
                      <a:endParaRPr lang="en-US" sz="1800" b="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00FF"/>
                    </a:solidFill>
                  </a:tcPr>
                </a:tc>
                <a:tc>
                  <a:txBody>
                    <a:bodyPr/>
                    <a:lstStyle/>
                    <a:p>
                      <a:pPr marL="0" marR="0" algn="ctr">
                        <a:lnSpc>
                          <a:spcPct val="107000"/>
                        </a:lnSpc>
                        <a:spcAft>
                          <a:spcPts val="800"/>
                        </a:spcAft>
                      </a:pPr>
                      <a:r>
                        <a:rPr lang="vi-VN" sz="2400" b="1" kern="0" dirty="0">
                          <a:solidFill>
                            <a:schemeClr val="bg1"/>
                          </a:solidFill>
                          <a:effectLst/>
                          <a:latin typeface="Times New Roman" panose="02020603050405020304" pitchFamily="18" charset="0"/>
                          <a:cs typeface="Times New Roman" panose="02020603050405020304" pitchFamily="18" charset="0"/>
                        </a:rPr>
                        <a:t>12,1</a:t>
                      </a:r>
                      <a:endParaRPr lang="en-US" sz="1800" b="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00FF"/>
                    </a:solidFill>
                  </a:tcPr>
                </a:tc>
                <a:extLst>
                  <a:ext uri="{0D108BD9-81ED-4DB2-BD59-A6C34878D82A}">
                    <a16:rowId xmlns:a16="http://schemas.microsoft.com/office/drawing/2014/main" val="1621177312"/>
                  </a:ext>
                </a:extLst>
              </a:tr>
              <a:tr h="406587">
                <a:tc>
                  <a:txBody>
                    <a:bodyPr/>
                    <a:lstStyle/>
                    <a:p>
                      <a:pPr marL="0" marR="0" algn="ctr">
                        <a:lnSpc>
                          <a:spcPct val="107000"/>
                        </a:lnSpc>
                        <a:spcAft>
                          <a:spcPts val="800"/>
                        </a:spcAft>
                      </a:pPr>
                      <a:r>
                        <a:rPr lang="en-US" sz="2400" kern="0" dirty="0">
                          <a:effectLst/>
                          <a:latin typeface="Times New Roman" panose="02020603050405020304" pitchFamily="18" charset="0"/>
                          <a:ea typeface="Calibri" panose="020F0502020204030204" pitchFamily="34" charset="0"/>
                          <a:cs typeface="Times New Roman" panose="02020603050405020304" pitchFamily="18" charset="0"/>
                        </a:rPr>
                        <a:t>ĐBSH</a:t>
                      </a:r>
                      <a:endParaRPr lang="en-US" sz="18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00FF"/>
                    </a:solidFill>
                  </a:tcPr>
                </a:tc>
                <a:tc>
                  <a:txBody>
                    <a:bodyPr/>
                    <a:lstStyle/>
                    <a:p>
                      <a:pPr marL="0" marR="0" algn="ctr">
                        <a:lnSpc>
                          <a:spcPct val="107000"/>
                        </a:lnSpc>
                        <a:spcAft>
                          <a:spcPts val="800"/>
                        </a:spcAft>
                      </a:pPr>
                      <a:r>
                        <a:rPr lang="vi-VN" sz="2400" b="1" kern="0" dirty="0">
                          <a:solidFill>
                            <a:schemeClr val="bg1"/>
                          </a:solidFill>
                          <a:effectLst/>
                          <a:latin typeface="Times New Roman" panose="02020603050405020304" pitchFamily="18" charset="0"/>
                          <a:cs typeface="Times New Roman" panose="02020603050405020304" pitchFamily="18" charset="0"/>
                        </a:rPr>
                        <a:t>98,7</a:t>
                      </a:r>
                      <a:endParaRPr lang="en-US" sz="1800" b="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00FF"/>
                    </a:solidFill>
                  </a:tcPr>
                </a:tc>
                <a:tc>
                  <a:txBody>
                    <a:bodyPr/>
                    <a:lstStyle/>
                    <a:p>
                      <a:pPr marL="0" marR="0" algn="ctr">
                        <a:lnSpc>
                          <a:spcPct val="107000"/>
                        </a:lnSpc>
                        <a:spcAft>
                          <a:spcPts val="800"/>
                        </a:spcAft>
                      </a:pPr>
                      <a:r>
                        <a:rPr lang="vi-VN" sz="2400" b="1" kern="0" dirty="0">
                          <a:solidFill>
                            <a:schemeClr val="bg1"/>
                          </a:solidFill>
                          <a:effectLst/>
                          <a:latin typeface="Times New Roman" panose="02020603050405020304" pitchFamily="18" charset="0"/>
                          <a:cs typeface="Times New Roman" panose="02020603050405020304" pitchFamily="18" charset="0"/>
                        </a:rPr>
                        <a:t>37,0</a:t>
                      </a:r>
                      <a:endParaRPr lang="en-US" sz="1800" b="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00FF"/>
                    </a:solidFill>
                  </a:tcPr>
                </a:tc>
                <a:tc>
                  <a:txBody>
                    <a:bodyPr/>
                    <a:lstStyle/>
                    <a:p>
                      <a:pPr marL="0" marR="0" algn="ctr">
                        <a:lnSpc>
                          <a:spcPct val="107000"/>
                        </a:lnSpc>
                        <a:spcAft>
                          <a:spcPts val="800"/>
                        </a:spcAft>
                      </a:pPr>
                      <a:r>
                        <a:rPr lang="vi-VN" sz="2400" b="1" kern="0" dirty="0">
                          <a:solidFill>
                            <a:schemeClr val="bg1"/>
                          </a:solidFill>
                          <a:effectLst/>
                          <a:latin typeface="Times New Roman" panose="02020603050405020304" pitchFamily="18" charset="0"/>
                          <a:cs typeface="Times New Roman" panose="02020603050405020304" pitchFamily="18" charset="0"/>
                        </a:rPr>
                        <a:t>17,4</a:t>
                      </a:r>
                      <a:endParaRPr lang="en-US" sz="1800" b="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00FF"/>
                    </a:solidFill>
                  </a:tcPr>
                </a:tc>
                <a:extLst>
                  <a:ext uri="{0D108BD9-81ED-4DB2-BD59-A6C34878D82A}">
                    <a16:rowId xmlns:a16="http://schemas.microsoft.com/office/drawing/2014/main" val="1346531142"/>
                  </a:ext>
                </a:extLst>
              </a:tr>
            </a:tbl>
          </a:graphicData>
        </a:graphic>
      </p:graphicFrame>
    </p:spTree>
    <p:extLst>
      <p:ext uri="{BB962C8B-B14F-4D97-AF65-F5344CB8AC3E}">
        <p14:creationId xmlns:p14="http://schemas.microsoft.com/office/powerpoint/2010/main" val="2331167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barn(inVertical)">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barn(inVertical)">
                                      <p:cBhvr>
                                        <p:cTn id="22" dur="500"/>
                                        <p:tgtEl>
                                          <p:spTgt spid="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Effect transition="in" filter="barn(inVertical)">
                                      <p:cBhvr>
                                        <p:cTn id="27" dur="500"/>
                                        <p:tgtEl>
                                          <p:spTgt spid="8">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Vertical)">
                                      <p:cBhvr>
                                        <p:cTn id="35" dur="500"/>
                                        <p:tgtEl>
                                          <p:spTgt spid="11"/>
                                        </p:tgtEl>
                                      </p:cBhvr>
                                    </p:animEffect>
                                  </p:childTnLst>
                                </p:cTn>
                              </p:par>
                              <p:par>
                                <p:cTn id="36" presetID="16" presetClass="entr" presetSubtype="21"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barn(inVertical)">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06BDFE-6022-3C7D-5F2D-A88463A3EAF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FE79838-5DF1-F6C7-4822-9AF36E48F5AE}"/>
              </a:ext>
            </a:extLst>
          </p:cNvPr>
          <p:cNvSpPr txBox="1"/>
          <p:nvPr/>
        </p:nvSpPr>
        <p:spPr>
          <a:xfrm>
            <a:off x="575461" y="-14553"/>
            <a:ext cx="10656264" cy="523220"/>
          </a:xfrm>
          <a:prstGeom prst="rect">
            <a:avLst/>
          </a:prstGeom>
          <a:noFill/>
        </p:spPr>
        <p:txBody>
          <a:bodyPr wrap="square" rtlCol="0">
            <a:spAutoFit/>
          </a:bodyPr>
          <a:lstStyle/>
          <a:p>
            <a:r>
              <a:rPr lang="vi-VN" sz="2400" b="1" dirty="0">
                <a:latin typeface="+mj-lt"/>
              </a:rPr>
              <a:t>Tiết </a:t>
            </a:r>
            <a:r>
              <a:rPr lang="en-US" sz="2400" b="1" dirty="0">
                <a:latin typeface="Times New Roman" panose="02020603050405020304" pitchFamily="18" charset="0"/>
                <a:cs typeface="Times New Roman" panose="02020603050405020304" pitchFamily="18" charset="0"/>
              </a:rPr>
              <a:t>22, 23, 24</a:t>
            </a:r>
            <a:r>
              <a:rPr lang="vi-VN" sz="2400" b="1" dirty="0">
                <a:latin typeface="Times New Roman" panose="02020603050405020304" pitchFamily="18" charset="0"/>
                <a:cs typeface="Times New Roman" panose="02020603050405020304" pitchFamily="18" charset="0"/>
              </a:rPr>
              <a:t>             </a:t>
            </a:r>
            <a:r>
              <a:rPr lang="vi-VN" sz="2400" b="1" dirty="0">
                <a:latin typeface="+mj-lt"/>
              </a:rPr>
              <a:t>Bài 11 </a:t>
            </a:r>
            <a:r>
              <a:rPr lang="en-US" sz="2800" b="1" dirty="0">
                <a:solidFill>
                  <a:srgbClr val="FF0000"/>
                </a:solidFill>
                <a:latin typeface="Times New Roman" panose="02020603050405020304" pitchFamily="18" charset="0"/>
                <a:cs typeface="Times New Roman" panose="02020603050405020304" pitchFamily="18" charset="0"/>
              </a:rPr>
              <a:t>VÙNG ĐỒNG BẰNG SÔNG HỒNG</a:t>
            </a:r>
          </a:p>
        </p:txBody>
      </p:sp>
      <p:sp>
        <p:nvSpPr>
          <p:cNvPr id="3" name="Rounded Rectangle 2">
            <a:extLst>
              <a:ext uri="{FF2B5EF4-FFF2-40B4-BE49-F238E27FC236}">
                <a16:creationId xmlns:a16="http://schemas.microsoft.com/office/drawing/2014/main" id="{7F3FB9D3-F2A4-2151-B510-6BCA87E25F22}"/>
              </a:ext>
            </a:extLst>
          </p:cNvPr>
          <p:cNvSpPr/>
          <p:nvPr/>
        </p:nvSpPr>
        <p:spPr>
          <a:xfrm>
            <a:off x="68238" y="489797"/>
            <a:ext cx="5049672" cy="6368203"/>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EFD27ED-40B6-49C3-3C18-2261860BF906}"/>
              </a:ext>
            </a:extLst>
          </p:cNvPr>
          <p:cNvSpPr txBox="1"/>
          <p:nvPr/>
        </p:nvSpPr>
        <p:spPr>
          <a:xfrm>
            <a:off x="205740" y="581392"/>
            <a:ext cx="4623955" cy="863250"/>
          </a:xfrm>
          <a:prstGeom prst="rect">
            <a:avLst/>
          </a:prstGeom>
          <a:noFill/>
        </p:spPr>
        <p:txBody>
          <a:bodyPr wrap="square">
            <a:spAutoFit/>
          </a:bodyPr>
          <a:lstStyle/>
          <a:p>
            <a:pPr marL="0" marR="0">
              <a:lnSpc>
                <a:spcPct val="107000"/>
              </a:lnSpc>
              <a:spcAft>
                <a:spcPts val="800"/>
              </a:spcAft>
            </a:pPr>
            <a:r>
              <a:rPr lang="en-US" sz="24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Đặc</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cư</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nguồn</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lao</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vấn</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đề</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đô</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thị</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hóa</a:t>
            </a:r>
            <a:r>
              <a:rPr lang="en-US" sz="24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E4812E05-648E-FD71-E975-B90AA06F27F8}"/>
              </a:ext>
            </a:extLst>
          </p:cNvPr>
          <p:cNvSpPr txBox="1"/>
          <p:nvPr/>
        </p:nvSpPr>
        <p:spPr>
          <a:xfrm>
            <a:off x="205740" y="1349198"/>
            <a:ext cx="3786909" cy="468077"/>
          </a:xfrm>
          <a:prstGeom prst="rect">
            <a:avLst/>
          </a:prstGeom>
          <a:noFill/>
        </p:spPr>
        <p:txBody>
          <a:bodyPr wrap="square">
            <a:spAutoFit/>
          </a:bodyPr>
          <a:lstStyle/>
          <a:p>
            <a:pPr marL="0" marR="0" algn="just">
              <a:lnSpc>
                <a:spcPct val="107000"/>
              </a:lnSpc>
              <a:spcAft>
                <a:spcPts val="800"/>
              </a:spcAft>
            </a:pPr>
            <a:r>
              <a:rPr lang="en-US" sz="24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Đặc</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cư</a:t>
            </a:r>
            <a:r>
              <a:rPr lang="en-US" sz="24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4E89B34B-35F9-3FA2-41D2-FE9D270D6C72}"/>
              </a:ext>
            </a:extLst>
          </p:cNvPr>
          <p:cNvSpPr txBox="1"/>
          <p:nvPr/>
        </p:nvSpPr>
        <p:spPr>
          <a:xfrm>
            <a:off x="187346" y="1724380"/>
            <a:ext cx="5049672" cy="468077"/>
          </a:xfrm>
          <a:prstGeom prst="rect">
            <a:avLst/>
          </a:prstGeom>
          <a:noFill/>
        </p:spPr>
        <p:txBody>
          <a:bodyPr wrap="square">
            <a:spAutoFit/>
          </a:bodyPr>
          <a:lstStyle/>
          <a:p>
            <a:pPr marL="0" marR="0" algn="just">
              <a:lnSpc>
                <a:spcPct val="107000"/>
              </a:lnSpc>
              <a:spcAft>
                <a:spcPts val="800"/>
              </a:spcAft>
            </a:pPr>
            <a:r>
              <a:rPr lang="en-US" sz="24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Đặc</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nguồn</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lao</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6F094FEC-2072-C47C-BE23-9D245AA782E4}"/>
              </a:ext>
            </a:extLst>
          </p:cNvPr>
          <p:cNvSpPr txBox="1"/>
          <p:nvPr/>
        </p:nvSpPr>
        <p:spPr>
          <a:xfrm>
            <a:off x="5375564" y="699998"/>
            <a:ext cx="6436983" cy="1258421"/>
          </a:xfrm>
          <a:prstGeom prst="rect">
            <a:avLst/>
          </a:prstGeom>
          <a:noFill/>
        </p:spPr>
        <p:txBody>
          <a:bodyPr wrap="square">
            <a:spAutoFit/>
          </a:bodyPr>
          <a:lstStyle/>
          <a:p>
            <a:pPr marL="0" marR="0" algn="ctr">
              <a:lnSpc>
                <a:spcPct val="107000"/>
              </a:lnSpc>
              <a:spcAft>
                <a:spcPts val="800"/>
              </a:spcAft>
            </a:pPr>
            <a:r>
              <a:rPr lang="vi-VN" sz="2400" b="1" kern="1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Bảng 11.1 Một số chỉ tiêu về lao động từ 15 tuổi trở lên của vùng Đồng bằng sông Hồng và cả nước, năm 2021 </a:t>
            </a:r>
            <a:r>
              <a:rPr lang="vi-VN" sz="2400" i="1" kern="1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(Đơn vị: %)</a:t>
            </a:r>
            <a:endParaRPr lang="en-US" kern="1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2" name="Table 11">
            <a:extLst>
              <a:ext uri="{FF2B5EF4-FFF2-40B4-BE49-F238E27FC236}">
                <a16:creationId xmlns:a16="http://schemas.microsoft.com/office/drawing/2014/main" id="{DD06B9C3-9A8E-A274-CFA2-C98A65952FE1}"/>
              </a:ext>
            </a:extLst>
          </p:cNvPr>
          <p:cNvGraphicFramePr>
            <a:graphicFrameLocks noGrp="1"/>
          </p:cNvGraphicFramePr>
          <p:nvPr/>
        </p:nvGraphicFramePr>
        <p:xfrm>
          <a:off x="5237018" y="2149751"/>
          <a:ext cx="6886744" cy="2205335"/>
        </p:xfrm>
        <a:graphic>
          <a:graphicData uri="http://schemas.openxmlformats.org/drawingml/2006/table">
            <a:tbl>
              <a:tblPr firstRow="1" firstCol="1" bandRow="1">
                <a:tableStyleId>{5C22544A-7EE6-4342-B048-85BDC9FD1C3A}</a:tableStyleId>
              </a:tblPr>
              <a:tblGrid>
                <a:gridCol w="1493382">
                  <a:extLst>
                    <a:ext uri="{9D8B030D-6E8A-4147-A177-3AD203B41FA5}">
                      <a16:colId xmlns:a16="http://schemas.microsoft.com/office/drawing/2014/main" val="1525429690"/>
                    </a:ext>
                  </a:extLst>
                </a:gridCol>
                <a:gridCol w="1276747">
                  <a:extLst>
                    <a:ext uri="{9D8B030D-6E8A-4147-A177-3AD203B41FA5}">
                      <a16:colId xmlns:a16="http://schemas.microsoft.com/office/drawing/2014/main" val="508022971"/>
                    </a:ext>
                  </a:extLst>
                </a:gridCol>
                <a:gridCol w="1706306">
                  <a:extLst>
                    <a:ext uri="{9D8B030D-6E8A-4147-A177-3AD203B41FA5}">
                      <a16:colId xmlns:a16="http://schemas.microsoft.com/office/drawing/2014/main" val="671328159"/>
                    </a:ext>
                  </a:extLst>
                </a:gridCol>
                <a:gridCol w="2410309">
                  <a:extLst>
                    <a:ext uri="{9D8B030D-6E8A-4147-A177-3AD203B41FA5}">
                      <a16:colId xmlns:a16="http://schemas.microsoft.com/office/drawing/2014/main" val="217251857"/>
                    </a:ext>
                  </a:extLst>
                </a:gridCol>
              </a:tblGrid>
              <a:tr h="1278682">
                <a:tc>
                  <a:txBody>
                    <a:bodyPr/>
                    <a:lstStyle/>
                    <a:p>
                      <a:pPr marL="0" marR="0">
                        <a:lnSpc>
                          <a:spcPct val="107000"/>
                        </a:lnSpc>
                        <a:spcAft>
                          <a:spcPts val="800"/>
                        </a:spcAft>
                      </a:pPr>
                      <a:r>
                        <a:rPr lang="vi-VN" sz="2000" kern="0" dirty="0">
                          <a:effectLst/>
                          <a:latin typeface="Times New Roman" panose="02020603050405020304" pitchFamily="18" charset="0"/>
                          <a:cs typeface="Times New Roman" panose="02020603050405020304" pitchFamily="18" charset="0"/>
                        </a:rPr>
                        <a:t> </a:t>
                      </a:r>
                      <a:endParaRPr lang="en-US" sz="16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00FF"/>
                    </a:solidFill>
                  </a:tcPr>
                </a:tc>
                <a:tc>
                  <a:txBody>
                    <a:bodyPr/>
                    <a:lstStyle/>
                    <a:p>
                      <a:pPr marL="0" marR="0" algn="ctr">
                        <a:lnSpc>
                          <a:spcPct val="107000"/>
                        </a:lnSpc>
                        <a:spcAft>
                          <a:spcPts val="800"/>
                        </a:spcAft>
                      </a:pPr>
                      <a:r>
                        <a:rPr lang="vi-VN" sz="2400" kern="0" dirty="0">
                          <a:effectLst/>
                          <a:latin typeface="Times New Roman" panose="02020603050405020304" pitchFamily="18" charset="0"/>
                          <a:cs typeface="Times New Roman" panose="02020603050405020304" pitchFamily="18" charset="0"/>
                        </a:rPr>
                        <a:t>Tỉ lệ biết chữ</a:t>
                      </a:r>
                      <a:endParaRPr lang="en-US" sz="18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00FF"/>
                    </a:solidFill>
                  </a:tcPr>
                </a:tc>
                <a:tc>
                  <a:txBody>
                    <a:bodyPr/>
                    <a:lstStyle/>
                    <a:p>
                      <a:pPr marL="0" marR="0" algn="ctr">
                        <a:lnSpc>
                          <a:spcPct val="107000"/>
                        </a:lnSpc>
                        <a:spcAft>
                          <a:spcPts val="800"/>
                        </a:spcAft>
                      </a:pPr>
                      <a:r>
                        <a:rPr lang="vi-VN" sz="2400" kern="0" dirty="0">
                          <a:effectLst/>
                          <a:latin typeface="Times New Roman" panose="02020603050405020304" pitchFamily="18" charset="0"/>
                          <a:cs typeface="Times New Roman" panose="02020603050405020304" pitchFamily="18" charset="0"/>
                        </a:rPr>
                        <a:t>Tỉ lệ đã qua đào tạo</a:t>
                      </a:r>
                      <a:endParaRPr lang="en-US" sz="18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00FF"/>
                    </a:solidFill>
                  </a:tcPr>
                </a:tc>
                <a:tc>
                  <a:txBody>
                    <a:bodyPr/>
                    <a:lstStyle/>
                    <a:p>
                      <a:pPr marL="0" marR="0" algn="ctr">
                        <a:lnSpc>
                          <a:spcPct val="107000"/>
                        </a:lnSpc>
                        <a:spcAft>
                          <a:spcPts val="800"/>
                        </a:spcAft>
                      </a:pPr>
                      <a:r>
                        <a:rPr lang="vi-VN" sz="2400" kern="0" dirty="0">
                          <a:effectLst/>
                          <a:latin typeface="Times New Roman" panose="02020603050405020304" pitchFamily="18" charset="0"/>
                          <a:cs typeface="Times New Roman" panose="02020603050405020304" pitchFamily="18" charset="0"/>
                        </a:rPr>
                        <a:t>Tỉ lệ người có trình độ đại học trở lên</a:t>
                      </a:r>
                      <a:endParaRPr lang="en-US" sz="18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00FF"/>
                    </a:solidFill>
                  </a:tcPr>
                </a:tc>
                <a:extLst>
                  <a:ext uri="{0D108BD9-81ED-4DB2-BD59-A6C34878D82A}">
                    <a16:rowId xmlns:a16="http://schemas.microsoft.com/office/drawing/2014/main" val="3643990107"/>
                  </a:ext>
                </a:extLst>
              </a:tr>
              <a:tr h="520066">
                <a:tc>
                  <a:txBody>
                    <a:bodyPr/>
                    <a:lstStyle/>
                    <a:p>
                      <a:pPr marL="0" marR="0" algn="ctr">
                        <a:lnSpc>
                          <a:spcPct val="107000"/>
                        </a:lnSpc>
                        <a:spcAft>
                          <a:spcPts val="800"/>
                        </a:spcAft>
                      </a:pPr>
                      <a:r>
                        <a:rPr lang="vi-VN" sz="2400" kern="0" dirty="0">
                          <a:effectLst/>
                          <a:latin typeface="Times New Roman" panose="02020603050405020304" pitchFamily="18" charset="0"/>
                          <a:cs typeface="Times New Roman" panose="02020603050405020304" pitchFamily="18" charset="0"/>
                        </a:rPr>
                        <a:t>Cả nước</a:t>
                      </a:r>
                      <a:endParaRPr lang="en-US" sz="18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00FF"/>
                    </a:solidFill>
                  </a:tcPr>
                </a:tc>
                <a:tc>
                  <a:txBody>
                    <a:bodyPr/>
                    <a:lstStyle/>
                    <a:p>
                      <a:pPr marL="0" marR="0" algn="ctr">
                        <a:lnSpc>
                          <a:spcPct val="107000"/>
                        </a:lnSpc>
                        <a:spcAft>
                          <a:spcPts val="800"/>
                        </a:spcAft>
                      </a:pPr>
                      <a:r>
                        <a:rPr lang="vi-VN" sz="2400" b="1" kern="0" dirty="0">
                          <a:solidFill>
                            <a:schemeClr val="bg1"/>
                          </a:solidFill>
                          <a:effectLst/>
                          <a:latin typeface="Times New Roman" panose="02020603050405020304" pitchFamily="18" charset="0"/>
                          <a:cs typeface="Times New Roman" panose="02020603050405020304" pitchFamily="18" charset="0"/>
                        </a:rPr>
                        <a:t>95,7</a:t>
                      </a:r>
                      <a:endParaRPr lang="en-US" sz="1800" b="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00FF"/>
                    </a:solidFill>
                  </a:tcPr>
                </a:tc>
                <a:tc>
                  <a:txBody>
                    <a:bodyPr/>
                    <a:lstStyle/>
                    <a:p>
                      <a:pPr marL="0" marR="0" algn="ctr">
                        <a:lnSpc>
                          <a:spcPct val="107000"/>
                        </a:lnSpc>
                        <a:spcAft>
                          <a:spcPts val="800"/>
                        </a:spcAft>
                      </a:pPr>
                      <a:r>
                        <a:rPr lang="vi-VN" sz="2400" b="1" kern="0" dirty="0">
                          <a:solidFill>
                            <a:schemeClr val="bg1"/>
                          </a:solidFill>
                          <a:effectLst/>
                          <a:latin typeface="Times New Roman" panose="02020603050405020304" pitchFamily="18" charset="0"/>
                          <a:cs typeface="Times New Roman" panose="02020603050405020304" pitchFamily="18" charset="0"/>
                        </a:rPr>
                        <a:t>26,1</a:t>
                      </a:r>
                      <a:endParaRPr lang="en-US" sz="1800" b="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00FF"/>
                    </a:solidFill>
                  </a:tcPr>
                </a:tc>
                <a:tc>
                  <a:txBody>
                    <a:bodyPr/>
                    <a:lstStyle/>
                    <a:p>
                      <a:pPr marL="0" marR="0" algn="ctr">
                        <a:lnSpc>
                          <a:spcPct val="107000"/>
                        </a:lnSpc>
                        <a:spcAft>
                          <a:spcPts val="800"/>
                        </a:spcAft>
                      </a:pPr>
                      <a:r>
                        <a:rPr lang="vi-VN" sz="2400" b="1" kern="0" dirty="0">
                          <a:solidFill>
                            <a:schemeClr val="bg1"/>
                          </a:solidFill>
                          <a:effectLst/>
                          <a:latin typeface="Times New Roman" panose="02020603050405020304" pitchFamily="18" charset="0"/>
                          <a:cs typeface="Times New Roman" panose="02020603050405020304" pitchFamily="18" charset="0"/>
                        </a:rPr>
                        <a:t>12,1</a:t>
                      </a:r>
                      <a:endParaRPr lang="en-US" sz="1800" b="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00FF"/>
                    </a:solidFill>
                  </a:tcPr>
                </a:tc>
                <a:extLst>
                  <a:ext uri="{0D108BD9-81ED-4DB2-BD59-A6C34878D82A}">
                    <a16:rowId xmlns:a16="http://schemas.microsoft.com/office/drawing/2014/main" val="1621177312"/>
                  </a:ext>
                </a:extLst>
              </a:tr>
              <a:tr h="406587">
                <a:tc>
                  <a:txBody>
                    <a:bodyPr/>
                    <a:lstStyle/>
                    <a:p>
                      <a:pPr marL="0" marR="0" algn="ctr">
                        <a:lnSpc>
                          <a:spcPct val="107000"/>
                        </a:lnSpc>
                        <a:spcAft>
                          <a:spcPts val="800"/>
                        </a:spcAft>
                      </a:pPr>
                      <a:r>
                        <a:rPr lang="en-US" sz="2400" kern="0" dirty="0">
                          <a:effectLst/>
                          <a:latin typeface="Times New Roman" panose="02020603050405020304" pitchFamily="18" charset="0"/>
                          <a:ea typeface="Calibri" panose="020F0502020204030204" pitchFamily="34" charset="0"/>
                          <a:cs typeface="Times New Roman" panose="02020603050405020304" pitchFamily="18" charset="0"/>
                        </a:rPr>
                        <a:t>ĐBSH</a:t>
                      </a:r>
                      <a:endParaRPr lang="en-US" sz="18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00FF"/>
                    </a:solidFill>
                  </a:tcPr>
                </a:tc>
                <a:tc>
                  <a:txBody>
                    <a:bodyPr/>
                    <a:lstStyle/>
                    <a:p>
                      <a:pPr marL="0" marR="0" algn="ctr">
                        <a:lnSpc>
                          <a:spcPct val="107000"/>
                        </a:lnSpc>
                        <a:spcAft>
                          <a:spcPts val="800"/>
                        </a:spcAft>
                      </a:pPr>
                      <a:r>
                        <a:rPr lang="vi-VN" sz="2400" b="1" kern="0" dirty="0">
                          <a:solidFill>
                            <a:schemeClr val="bg1"/>
                          </a:solidFill>
                          <a:effectLst/>
                          <a:latin typeface="Times New Roman" panose="02020603050405020304" pitchFamily="18" charset="0"/>
                          <a:cs typeface="Times New Roman" panose="02020603050405020304" pitchFamily="18" charset="0"/>
                        </a:rPr>
                        <a:t>98,7</a:t>
                      </a:r>
                      <a:endParaRPr lang="en-US" sz="1800" b="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00FF"/>
                    </a:solidFill>
                  </a:tcPr>
                </a:tc>
                <a:tc>
                  <a:txBody>
                    <a:bodyPr/>
                    <a:lstStyle/>
                    <a:p>
                      <a:pPr marL="0" marR="0" algn="ctr">
                        <a:lnSpc>
                          <a:spcPct val="107000"/>
                        </a:lnSpc>
                        <a:spcAft>
                          <a:spcPts val="800"/>
                        </a:spcAft>
                      </a:pPr>
                      <a:r>
                        <a:rPr lang="vi-VN" sz="2400" b="1" kern="0" dirty="0">
                          <a:solidFill>
                            <a:schemeClr val="bg1"/>
                          </a:solidFill>
                          <a:effectLst/>
                          <a:latin typeface="Times New Roman" panose="02020603050405020304" pitchFamily="18" charset="0"/>
                          <a:cs typeface="Times New Roman" panose="02020603050405020304" pitchFamily="18" charset="0"/>
                        </a:rPr>
                        <a:t>37,0</a:t>
                      </a:r>
                      <a:endParaRPr lang="en-US" sz="1800" b="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00FF"/>
                    </a:solidFill>
                  </a:tcPr>
                </a:tc>
                <a:tc>
                  <a:txBody>
                    <a:bodyPr/>
                    <a:lstStyle/>
                    <a:p>
                      <a:pPr marL="0" marR="0" algn="ctr">
                        <a:lnSpc>
                          <a:spcPct val="107000"/>
                        </a:lnSpc>
                        <a:spcAft>
                          <a:spcPts val="800"/>
                        </a:spcAft>
                      </a:pPr>
                      <a:r>
                        <a:rPr lang="vi-VN" sz="2400" b="1" kern="0" dirty="0">
                          <a:solidFill>
                            <a:schemeClr val="bg1"/>
                          </a:solidFill>
                          <a:effectLst/>
                          <a:latin typeface="Times New Roman" panose="02020603050405020304" pitchFamily="18" charset="0"/>
                          <a:cs typeface="Times New Roman" panose="02020603050405020304" pitchFamily="18" charset="0"/>
                        </a:rPr>
                        <a:t>17,4</a:t>
                      </a:r>
                      <a:endParaRPr lang="en-US" sz="1800" b="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00FF"/>
                    </a:solidFill>
                  </a:tcPr>
                </a:tc>
                <a:extLst>
                  <a:ext uri="{0D108BD9-81ED-4DB2-BD59-A6C34878D82A}">
                    <a16:rowId xmlns:a16="http://schemas.microsoft.com/office/drawing/2014/main" val="1346531142"/>
                  </a:ext>
                </a:extLst>
              </a:tr>
            </a:tbl>
          </a:graphicData>
        </a:graphic>
      </p:graphicFrame>
      <p:sp>
        <p:nvSpPr>
          <p:cNvPr id="7" name="TextBox 6">
            <a:extLst>
              <a:ext uri="{FF2B5EF4-FFF2-40B4-BE49-F238E27FC236}">
                <a16:creationId xmlns:a16="http://schemas.microsoft.com/office/drawing/2014/main" id="{63302353-72B3-A1D9-82E1-9AE4E073343F}"/>
              </a:ext>
            </a:extLst>
          </p:cNvPr>
          <p:cNvSpPr txBox="1"/>
          <p:nvPr/>
        </p:nvSpPr>
        <p:spPr>
          <a:xfrm>
            <a:off x="187346" y="2146989"/>
            <a:ext cx="4864945" cy="3046988"/>
          </a:xfrm>
          <a:prstGeom prst="rect">
            <a:avLst/>
          </a:prstGeom>
          <a:noFill/>
        </p:spPr>
        <p:txBody>
          <a:bodyPr wrap="square">
            <a:spAutoFit/>
          </a:bodyPr>
          <a:lstStyle/>
          <a:p>
            <a:pPr marL="0" marR="0" algn="just"/>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nguồn</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lao</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dồi</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dào</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lao</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(37,0%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lao</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qua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đào</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tạo</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 2021).</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kinh</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nghiệm</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sản</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xuất</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thâm</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canh</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nông</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nghiệp</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Lao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tập</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trung</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đông</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phố</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lớn</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gây</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trở</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ngại</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sắp</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xếp</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giải</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quyết</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44A282AD-9572-1FA9-23E5-338CC15A53EA}"/>
              </a:ext>
            </a:extLst>
          </p:cNvPr>
          <p:cNvSpPr txBox="1"/>
          <p:nvPr/>
        </p:nvSpPr>
        <p:spPr>
          <a:xfrm>
            <a:off x="144542" y="5128794"/>
            <a:ext cx="4642349" cy="461665"/>
          </a:xfrm>
          <a:prstGeom prst="rect">
            <a:avLst/>
          </a:prstGeom>
          <a:noFill/>
        </p:spPr>
        <p:txBody>
          <a:bodyPr wrap="square">
            <a:spAutoFit/>
          </a:bodyPr>
          <a:lstStyle/>
          <a:p>
            <a:r>
              <a:rPr lang="en-US" sz="2400" b="1" dirty="0">
                <a:solidFill>
                  <a:srgbClr val="000000"/>
                </a:solidFill>
                <a:effectLst/>
                <a:latin typeface="Times New Roman" panose="02020603050405020304" pitchFamily="18" charset="0"/>
                <a:ea typeface="Calibri" panose="020F0502020204030204" pitchFamily="34" charset="0"/>
              </a:rPr>
              <a:t>c. </a:t>
            </a:r>
            <a:r>
              <a:rPr lang="en-US" sz="2400" b="1" u="sng" dirty="0" err="1">
                <a:solidFill>
                  <a:srgbClr val="000000"/>
                </a:solidFill>
                <a:effectLst/>
                <a:latin typeface="Times New Roman" panose="02020603050405020304" pitchFamily="18" charset="0"/>
                <a:ea typeface="Calibri" panose="020F0502020204030204" pitchFamily="34" charset="0"/>
              </a:rPr>
              <a:t>Vấn</a:t>
            </a:r>
            <a:r>
              <a:rPr lang="en-US" sz="2400" b="1" u="sng" dirty="0">
                <a:solidFill>
                  <a:srgbClr val="000000"/>
                </a:solidFill>
                <a:effectLst/>
                <a:latin typeface="Times New Roman" panose="02020603050405020304" pitchFamily="18" charset="0"/>
                <a:ea typeface="Calibri" panose="020F0502020204030204" pitchFamily="34" charset="0"/>
              </a:rPr>
              <a:t> </a:t>
            </a:r>
            <a:r>
              <a:rPr lang="en-US" sz="2400" b="1" u="sng" dirty="0" err="1">
                <a:solidFill>
                  <a:srgbClr val="000000"/>
                </a:solidFill>
                <a:effectLst/>
                <a:latin typeface="Times New Roman" panose="02020603050405020304" pitchFamily="18" charset="0"/>
                <a:ea typeface="Calibri" panose="020F0502020204030204" pitchFamily="34" charset="0"/>
              </a:rPr>
              <a:t>đề</a:t>
            </a:r>
            <a:r>
              <a:rPr lang="en-US" sz="2400" b="1" u="sng" dirty="0">
                <a:solidFill>
                  <a:srgbClr val="000000"/>
                </a:solidFill>
                <a:effectLst/>
                <a:latin typeface="Times New Roman" panose="02020603050405020304" pitchFamily="18" charset="0"/>
                <a:ea typeface="Calibri" panose="020F0502020204030204" pitchFamily="34" charset="0"/>
              </a:rPr>
              <a:t> </a:t>
            </a:r>
            <a:r>
              <a:rPr lang="en-US" sz="2400" b="1" u="sng" dirty="0" err="1">
                <a:solidFill>
                  <a:srgbClr val="000000"/>
                </a:solidFill>
                <a:effectLst/>
                <a:latin typeface="Times New Roman" panose="02020603050405020304" pitchFamily="18" charset="0"/>
                <a:ea typeface="Calibri" panose="020F0502020204030204" pitchFamily="34" charset="0"/>
              </a:rPr>
              <a:t>đô</a:t>
            </a:r>
            <a:r>
              <a:rPr lang="en-US" sz="2400" b="1" u="sng" dirty="0">
                <a:solidFill>
                  <a:srgbClr val="000000"/>
                </a:solidFill>
                <a:effectLst/>
                <a:latin typeface="Times New Roman" panose="02020603050405020304" pitchFamily="18" charset="0"/>
                <a:ea typeface="Calibri" panose="020F0502020204030204" pitchFamily="34" charset="0"/>
              </a:rPr>
              <a:t> </a:t>
            </a:r>
            <a:r>
              <a:rPr lang="en-US" sz="2400" b="1" u="sng" dirty="0" err="1">
                <a:solidFill>
                  <a:srgbClr val="000000"/>
                </a:solidFill>
                <a:effectLst/>
                <a:latin typeface="Times New Roman" panose="02020603050405020304" pitchFamily="18" charset="0"/>
                <a:ea typeface="Calibri" panose="020F0502020204030204" pitchFamily="34" charset="0"/>
              </a:rPr>
              <a:t>thị</a:t>
            </a:r>
            <a:r>
              <a:rPr lang="en-US" sz="2400" b="1" u="sng" dirty="0">
                <a:solidFill>
                  <a:srgbClr val="000000"/>
                </a:solidFill>
                <a:effectLst/>
                <a:latin typeface="Times New Roman" panose="02020603050405020304" pitchFamily="18" charset="0"/>
                <a:ea typeface="Calibri" panose="020F0502020204030204" pitchFamily="34" charset="0"/>
              </a:rPr>
              <a:t> </a:t>
            </a:r>
            <a:r>
              <a:rPr lang="en-US" sz="2400" b="1" u="sng" dirty="0" err="1">
                <a:solidFill>
                  <a:srgbClr val="000000"/>
                </a:solidFill>
                <a:effectLst/>
                <a:latin typeface="Times New Roman" panose="02020603050405020304" pitchFamily="18" charset="0"/>
                <a:ea typeface="Calibri" panose="020F0502020204030204" pitchFamily="34" charset="0"/>
              </a:rPr>
              <a:t>hóa</a:t>
            </a:r>
            <a:r>
              <a:rPr lang="en-US" sz="2400" b="1" dirty="0">
                <a:solidFill>
                  <a:srgbClr val="000000"/>
                </a:solidFill>
                <a:effectLst/>
                <a:latin typeface="Times New Roman" panose="02020603050405020304" pitchFamily="18" charset="0"/>
                <a:ea typeface="Calibri" panose="020F0502020204030204" pitchFamily="34" charset="0"/>
              </a:rPr>
              <a:t>:</a:t>
            </a:r>
            <a:endParaRPr lang="en-US" sz="2400" dirty="0"/>
          </a:p>
        </p:txBody>
      </p:sp>
      <p:grpSp>
        <p:nvGrpSpPr>
          <p:cNvPr id="18" name="Group 17">
            <a:extLst>
              <a:ext uri="{FF2B5EF4-FFF2-40B4-BE49-F238E27FC236}">
                <a16:creationId xmlns:a16="http://schemas.microsoft.com/office/drawing/2014/main" id="{94C031A7-20EB-5FF4-2F6F-97BBFFBBDF67}"/>
              </a:ext>
            </a:extLst>
          </p:cNvPr>
          <p:cNvGrpSpPr/>
          <p:nvPr/>
        </p:nvGrpSpPr>
        <p:grpSpPr>
          <a:xfrm>
            <a:off x="5171399" y="1444642"/>
            <a:ext cx="6952362" cy="4530509"/>
            <a:chOff x="5171399" y="2192458"/>
            <a:chExt cx="6952362" cy="4530509"/>
          </a:xfrm>
        </p:grpSpPr>
        <p:pic>
          <p:nvPicPr>
            <p:cNvPr id="14" name="Ảnh 4" descr="Phát triển đô thị ở Hà Nội: Cần đồng bộ trong quy hoạch">
              <a:extLst>
                <a:ext uri="{FF2B5EF4-FFF2-40B4-BE49-F238E27FC236}">
                  <a16:creationId xmlns:a16="http://schemas.microsoft.com/office/drawing/2014/main" id="{8BFAF4DF-5460-A0D4-CB50-ECD638A7CB2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71399" y="2192458"/>
              <a:ext cx="3454779" cy="4087692"/>
            </a:xfrm>
            <a:prstGeom prst="rect">
              <a:avLst/>
            </a:prstGeom>
            <a:noFill/>
            <a:ln>
              <a:noFill/>
            </a:ln>
          </p:spPr>
        </p:pic>
        <p:pic>
          <p:nvPicPr>
            <p:cNvPr id="15" name="Ảnh 5" descr="Nguyên nhân khiến ô nhiễm không khí ở Hà Nội đứng đầu thế giới?">
              <a:extLst>
                <a:ext uri="{FF2B5EF4-FFF2-40B4-BE49-F238E27FC236}">
                  <a16:creationId xmlns:a16="http://schemas.microsoft.com/office/drawing/2014/main" id="{A787BA23-6AF8-9268-D816-6F259A186CB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68982" y="2192458"/>
              <a:ext cx="3454779" cy="4087692"/>
            </a:xfrm>
            <a:prstGeom prst="rect">
              <a:avLst/>
            </a:prstGeom>
            <a:noFill/>
            <a:ln>
              <a:noFill/>
            </a:ln>
          </p:spPr>
        </p:pic>
        <p:sp>
          <p:nvSpPr>
            <p:cNvPr id="16" name="TextBox 15">
              <a:extLst>
                <a:ext uri="{FF2B5EF4-FFF2-40B4-BE49-F238E27FC236}">
                  <a16:creationId xmlns:a16="http://schemas.microsoft.com/office/drawing/2014/main" id="{AF639788-ED9B-9329-2A3A-5E2E5FEA5FE1}"/>
                </a:ext>
              </a:extLst>
            </p:cNvPr>
            <p:cNvSpPr txBox="1"/>
            <p:nvPr/>
          </p:nvSpPr>
          <p:spPr>
            <a:xfrm>
              <a:off x="6274792" y="6322857"/>
              <a:ext cx="1598600" cy="400110"/>
            </a:xfrm>
            <a:prstGeom prst="rect">
              <a:avLst/>
            </a:prstGeom>
            <a:noFill/>
          </p:spPr>
          <p:txBody>
            <a:bodyPr wrap="square">
              <a:spAutoFit/>
            </a:bodyPr>
            <a:lstStyle/>
            <a:p>
              <a:r>
                <a:rPr lang="en-US" sz="2000" b="1" i="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Đô</a:t>
              </a:r>
              <a:r>
                <a:rPr lang="vi-VN" sz="2000" b="1" i="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thị hóa</a:t>
              </a:r>
              <a:endParaRPr lang="en-US" sz="2000" b="1" dirty="0">
                <a:solidFill>
                  <a:srgbClr val="0000FF"/>
                </a:solidFill>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E0B71A6E-C58C-A888-2872-FC5BBF5B2CE6}"/>
                </a:ext>
              </a:extLst>
            </p:cNvPr>
            <p:cNvSpPr txBox="1"/>
            <p:nvPr/>
          </p:nvSpPr>
          <p:spPr>
            <a:xfrm>
              <a:off x="9191702" y="6322857"/>
              <a:ext cx="2921857" cy="400110"/>
            </a:xfrm>
            <a:prstGeom prst="rect">
              <a:avLst/>
            </a:prstGeom>
            <a:noFill/>
          </p:spPr>
          <p:txBody>
            <a:bodyPr wrap="square">
              <a:spAutoFit/>
            </a:bodyPr>
            <a:lstStyle/>
            <a:p>
              <a:r>
                <a:rPr lang="en-US" sz="2000" b="1" i="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Ô</a:t>
              </a:r>
              <a:r>
                <a:rPr lang="vi-VN" sz="2000" b="1" i="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nhiễm không khí</a:t>
              </a:r>
              <a:endParaRPr lang="en-US" sz="2000" b="1" dirty="0">
                <a:solidFill>
                  <a:srgbClr val="0000FF"/>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191221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barn(inVertical)">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xit" presetSubtype="1" fill="hold" grpId="0" nodeType="clickEffect">
                                  <p:stCondLst>
                                    <p:cond delay="0"/>
                                  </p:stCondLst>
                                  <p:childTnLst>
                                    <p:animEffect transition="out" filter="wheel(1)">
                                      <p:cBhvr>
                                        <p:cTn id="21" dur="800"/>
                                        <p:tgtEl>
                                          <p:spTgt spid="11"/>
                                        </p:tgtEl>
                                      </p:cBhvr>
                                    </p:animEffect>
                                    <p:set>
                                      <p:cBhvr>
                                        <p:cTn id="22" dur="1" fill="hold">
                                          <p:stCondLst>
                                            <p:cond delay="799"/>
                                          </p:stCondLst>
                                        </p:cTn>
                                        <p:tgtEl>
                                          <p:spTgt spid="11"/>
                                        </p:tgtEl>
                                        <p:attrNameLst>
                                          <p:attrName>style.visibility</p:attrName>
                                        </p:attrNameLst>
                                      </p:cBhvr>
                                      <p:to>
                                        <p:strVal val="hidden"/>
                                      </p:to>
                                    </p:set>
                                  </p:childTnLst>
                                </p:cTn>
                              </p:par>
                              <p:par>
                                <p:cTn id="23" presetID="21" presetClass="exit" presetSubtype="1" fill="hold" nodeType="withEffect">
                                  <p:stCondLst>
                                    <p:cond delay="0"/>
                                  </p:stCondLst>
                                  <p:childTnLst>
                                    <p:animEffect transition="out" filter="wheel(1)">
                                      <p:cBhvr>
                                        <p:cTn id="24" dur="900"/>
                                        <p:tgtEl>
                                          <p:spTgt spid="12"/>
                                        </p:tgtEl>
                                      </p:cBhvr>
                                    </p:animEffect>
                                    <p:set>
                                      <p:cBhvr>
                                        <p:cTn id="25" dur="1" fill="hold">
                                          <p:stCondLst>
                                            <p:cond delay="899"/>
                                          </p:stCondLst>
                                        </p:cTn>
                                        <p:tgtEl>
                                          <p:spTgt spid="12"/>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heel(1)">
                                      <p:cBhvr>
                                        <p:cTn id="3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3F4A7F-94D1-6662-37A3-7F5BF260BCD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3DD733B-E9CC-D16D-EB56-6796EC5E8546}"/>
              </a:ext>
            </a:extLst>
          </p:cNvPr>
          <p:cNvSpPr txBox="1"/>
          <p:nvPr/>
        </p:nvSpPr>
        <p:spPr>
          <a:xfrm>
            <a:off x="575461" y="-14553"/>
            <a:ext cx="10656264" cy="523220"/>
          </a:xfrm>
          <a:prstGeom prst="rect">
            <a:avLst/>
          </a:prstGeom>
          <a:noFill/>
        </p:spPr>
        <p:txBody>
          <a:bodyPr wrap="square" rtlCol="0">
            <a:spAutoFit/>
          </a:bodyPr>
          <a:lstStyle/>
          <a:p>
            <a:r>
              <a:rPr lang="vi-VN" sz="2400" b="1" dirty="0">
                <a:latin typeface="+mj-lt"/>
              </a:rPr>
              <a:t>Tiết </a:t>
            </a:r>
            <a:r>
              <a:rPr lang="en-US" sz="2400" b="1" dirty="0">
                <a:latin typeface="Times New Roman" panose="02020603050405020304" pitchFamily="18" charset="0"/>
                <a:cs typeface="Times New Roman" panose="02020603050405020304" pitchFamily="18" charset="0"/>
              </a:rPr>
              <a:t>22, 23, 24</a:t>
            </a:r>
            <a:r>
              <a:rPr lang="vi-VN" sz="2400" b="1" dirty="0">
                <a:latin typeface="Times New Roman" panose="02020603050405020304" pitchFamily="18" charset="0"/>
                <a:cs typeface="Times New Roman" panose="02020603050405020304" pitchFamily="18" charset="0"/>
              </a:rPr>
              <a:t>             </a:t>
            </a:r>
            <a:r>
              <a:rPr lang="vi-VN" sz="2400" b="1" dirty="0">
                <a:latin typeface="+mj-lt"/>
              </a:rPr>
              <a:t>Bài 11 </a:t>
            </a:r>
            <a:r>
              <a:rPr lang="en-US" sz="2800" b="1" dirty="0">
                <a:solidFill>
                  <a:srgbClr val="FF0000"/>
                </a:solidFill>
                <a:latin typeface="Times New Roman" panose="02020603050405020304" pitchFamily="18" charset="0"/>
                <a:cs typeface="Times New Roman" panose="02020603050405020304" pitchFamily="18" charset="0"/>
              </a:rPr>
              <a:t>VÙNG ĐỒNG BẰNG SÔNG HỒNG</a:t>
            </a:r>
          </a:p>
        </p:txBody>
      </p:sp>
      <p:sp>
        <p:nvSpPr>
          <p:cNvPr id="3" name="Rounded Rectangle 2">
            <a:extLst>
              <a:ext uri="{FF2B5EF4-FFF2-40B4-BE49-F238E27FC236}">
                <a16:creationId xmlns:a16="http://schemas.microsoft.com/office/drawing/2014/main" id="{EB1F3A85-F373-1222-F854-37B6EEB2D486}"/>
              </a:ext>
            </a:extLst>
          </p:cNvPr>
          <p:cNvSpPr/>
          <p:nvPr/>
        </p:nvSpPr>
        <p:spPr>
          <a:xfrm>
            <a:off x="68238" y="489797"/>
            <a:ext cx="5049672" cy="6368203"/>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E883E8C-58BB-0D1E-78DF-C69D2CB6BFC0}"/>
              </a:ext>
            </a:extLst>
          </p:cNvPr>
          <p:cNvSpPr txBox="1"/>
          <p:nvPr/>
        </p:nvSpPr>
        <p:spPr>
          <a:xfrm>
            <a:off x="205740" y="581392"/>
            <a:ext cx="4623955" cy="863250"/>
          </a:xfrm>
          <a:prstGeom prst="rect">
            <a:avLst/>
          </a:prstGeom>
          <a:noFill/>
        </p:spPr>
        <p:txBody>
          <a:bodyPr wrap="square">
            <a:spAutoFit/>
          </a:bodyPr>
          <a:lstStyle/>
          <a:p>
            <a:pPr marL="0" marR="0">
              <a:lnSpc>
                <a:spcPct val="107000"/>
              </a:lnSpc>
              <a:spcAft>
                <a:spcPts val="800"/>
              </a:spcAft>
            </a:pPr>
            <a:r>
              <a:rPr lang="en-US" sz="24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Đặc</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cư</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nguồn</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lao</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vấn</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đề</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đô</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thị</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hóa</a:t>
            </a:r>
            <a:r>
              <a:rPr lang="en-US" sz="24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4C1EAFB2-0722-D111-6305-511B4CB17EBD}"/>
              </a:ext>
            </a:extLst>
          </p:cNvPr>
          <p:cNvSpPr txBox="1"/>
          <p:nvPr/>
        </p:nvSpPr>
        <p:spPr>
          <a:xfrm>
            <a:off x="205740" y="1349198"/>
            <a:ext cx="3786909" cy="468077"/>
          </a:xfrm>
          <a:prstGeom prst="rect">
            <a:avLst/>
          </a:prstGeom>
          <a:noFill/>
        </p:spPr>
        <p:txBody>
          <a:bodyPr wrap="square">
            <a:spAutoFit/>
          </a:bodyPr>
          <a:lstStyle/>
          <a:p>
            <a:pPr marL="0" marR="0" algn="just">
              <a:lnSpc>
                <a:spcPct val="107000"/>
              </a:lnSpc>
              <a:spcAft>
                <a:spcPts val="800"/>
              </a:spcAft>
            </a:pPr>
            <a:r>
              <a:rPr lang="en-US" sz="24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Đặc</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cư</a:t>
            </a:r>
            <a:r>
              <a:rPr lang="en-US" sz="24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8FCB52E7-161D-A424-3380-0BAE80764841}"/>
              </a:ext>
            </a:extLst>
          </p:cNvPr>
          <p:cNvSpPr txBox="1"/>
          <p:nvPr/>
        </p:nvSpPr>
        <p:spPr>
          <a:xfrm>
            <a:off x="187346" y="1724380"/>
            <a:ext cx="5049672" cy="468077"/>
          </a:xfrm>
          <a:prstGeom prst="rect">
            <a:avLst/>
          </a:prstGeom>
          <a:noFill/>
        </p:spPr>
        <p:txBody>
          <a:bodyPr wrap="square">
            <a:spAutoFit/>
          </a:bodyPr>
          <a:lstStyle/>
          <a:p>
            <a:pPr marL="0" marR="0" algn="just">
              <a:lnSpc>
                <a:spcPct val="107000"/>
              </a:lnSpc>
              <a:spcAft>
                <a:spcPts val="800"/>
              </a:spcAft>
            </a:pPr>
            <a:r>
              <a:rPr lang="en-US" sz="24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Đặc</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nguồn</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lao</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616235C3-0D94-4312-82BC-B38B81C0AC87}"/>
              </a:ext>
            </a:extLst>
          </p:cNvPr>
          <p:cNvSpPr txBox="1"/>
          <p:nvPr/>
        </p:nvSpPr>
        <p:spPr>
          <a:xfrm>
            <a:off x="187346" y="2121233"/>
            <a:ext cx="4642349" cy="461665"/>
          </a:xfrm>
          <a:prstGeom prst="rect">
            <a:avLst/>
          </a:prstGeom>
          <a:noFill/>
        </p:spPr>
        <p:txBody>
          <a:bodyPr wrap="square">
            <a:spAutoFit/>
          </a:bodyPr>
          <a:lstStyle/>
          <a:p>
            <a:r>
              <a:rPr lang="en-US" sz="2400" b="1" dirty="0">
                <a:solidFill>
                  <a:srgbClr val="000000"/>
                </a:solidFill>
                <a:effectLst/>
                <a:latin typeface="Times New Roman" panose="02020603050405020304" pitchFamily="18" charset="0"/>
                <a:ea typeface="Calibri" panose="020F0502020204030204" pitchFamily="34" charset="0"/>
              </a:rPr>
              <a:t>c. </a:t>
            </a:r>
            <a:r>
              <a:rPr lang="en-US" sz="2400" b="1" u="sng" dirty="0" err="1">
                <a:solidFill>
                  <a:srgbClr val="000000"/>
                </a:solidFill>
                <a:effectLst/>
                <a:latin typeface="Times New Roman" panose="02020603050405020304" pitchFamily="18" charset="0"/>
                <a:ea typeface="Calibri" panose="020F0502020204030204" pitchFamily="34" charset="0"/>
              </a:rPr>
              <a:t>Vấn</a:t>
            </a:r>
            <a:r>
              <a:rPr lang="en-US" sz="2400" b="1" u="sng" dirty="0">
                <a:solidFill>
                  <a:srgbClr val="000000"/>
                </a:solidFill>
                <a:effectLst/>
                <a:latin typeface="Times New Roman" panose="02020603050405020304" pitchFamily="18" charset="0"/>
                <a:ea typeface="Calibri" panose="020F0502020204030204" pitchFamily="34" charset="0"/>
              </a:rPr>
              <a:t> </a:t>
            </a:r>
            <a:r>
              <a:rPr lang="en-US" sz="2400" b="1" u="sng" dirty="0" err="1">
                <a:solidFill>
                  <a:srgbClr val="000000"/>
                </a:solidFill>
                <a:effectLst/>
                <a:latin typeface="Times New Roman" panose="02020603050405020304" pitchFamily="18" charset="0"/>
                <a:ea typeface="Calibri" panose="020F0502020204030204" pitchFamily="34" charset="0"/>
              </a:rPr>
              <a:t>đề</a:t>
            </a:r>
            <a:r>
              <a:rPr lang="en-US" sz="2400" b="1" u="sng" dirty="0">
                <a:solidFill>
                  <a:srgbClr val="000000"/>
                </a:solidFill>
                <a:effectLst/>
                <a:latin typeface="Times New Roman" panose="02020603050405020304" pitchFamily="18" charset="0"/>
                <a:ea typeface="Calibri" panose="020F0502020204030204" pitchFamily="34" charset="0"/>
              </a:rPr>
              <a:t> </a:t>
            </a:r>
            <a:r>
              <a:rPr lang="en-US" sz="2400" b="1" u="sng" dirty="0" err="1">
                <a:solidFill>
                  <a:srgbClr val="000000"/>
                </a:solidFill>
                <a:effectLst/>
                <a:latin typeface="Times New Roman" panose="02020603050405020304" pitchFamily="18" charset="0"/>
                <a:ea typeface="Calibri" panose="020F0502020204030204" pitchFamily="34" charset="0"/>
              </a:rPr>
              <a:t>đô</a:t>
            </a:r>
            <a:r>
              <a:rPr lang="en-US" sz="2400" b="1" u="sng" dirty="0">
                <a:solidFill>
                  <a:srgbClr val="000000"/>
                </a:solidFill>
                <a:effectLst/>
                <a:latin typeface="Times New Roman" panose="02020603050405020304" pitchFamily="18" charset="0"/>
                <a:ea typeface="Calibri" panose="020F0502020204030204" pitchFamily="34" charset="0"/>
              </a:rPr>
              <a:t> </a:t>
            </a:r>
            <a:r>
              <a:rPr lang="en-US" sz="2400" b="1" u="sng" dirty="0" err="1">
                <a:solidFill>
                  <a:srgbClr val="000000"/>
                </a:solidFill>
                <a:effectLst/>
                <a:latin typeface="Times New Roman" panose="02020603050405020304" pitchFamily="18" charset="0"/>
                <a:ea typeface="Calibri" panose="020F0502020204030204" pitchFamily="34" charset="0"/>
              </a:rPr>
              <a:t>thị</a:t>
            </a:r>
            <a:r>
              <a:rPr lang="en-US" sz="2400" b="1" u="sng" dirty="0">
                <a:solidFill>
                  <a:srgbClr val="000000"/>
                </a:solidFill>
                <a:effectLst/>
                <a:latin typeface="Times New Roman" panose="02020603050405020304" pitchFamily="18" charset="0"/>
                <a:ea typeface="Calibri" panose="020F0502020204030204" pitchFamily="34" charset="0"/>
              </a:rPr>
              <a:t> </a:t>
            </a:r>
            <a:r>
              <a:rPr lang="en-US" sz="2400" b="1" u="sng" dirty="0" err="1">
                <a:solidFill>
                  <a:srgbClr val="000000"/>
                </a:solidFill>
                <a:effectLst/>
                <a:latin typeface="Times New Roman" panose="02020603050405020304" pitchFamily="18" charset="0"/>
                <a:ea typeface="Calibri" panose="020F0502020204030204" pitchFamily="34" charset="0"/>
              </a:rPr>
              <a:t>hóa</a:t>
            </a:r>
            <a:r>
              <a:rPr lang="en-US" sz="2400" b="1" dirty="0">
                <a:solidFill>
                  <a:srgbClr val="000000"/>
                </a:solidFill>
                <a:effectLst/>
                <a:latin typeface="Times New Roman" panose="02020603050405020304" pitchFamily="18" charset="0"/>
                <a:ea typeface="Calibri" panose="020F0502020204030204" pitchFamily="34" charset="0"/>
              </a:rPr>
              <a:t>:</a:t>
            </a:r>
            <a:endParaRPr lang="en-US" sz="2400" dirty="0"/>
          </a:p>
        </p:txBody>
      </p:sp>
      <p:grpSp>
        <p:nvGrpSpPr>
          <p:cNvPr id="18" name="Group 17">
            <a:extLst>
              <a:ext uri="{FF2B5EF4-FFF2-40B4-BE49-F238E27FC236}">
                <a16:creationId xmlns:a16="http://schemas.microsoft.com/office/drawing/2014/main" id="{01FADB53-2E7C-9CC2-2F44-71EC38CA7649}"/>
              </a:ext>
            </a:extLst>
          </p:cNvPr>
          <p:cNvGrpSpPr/>
          <p:nvPr/>
        </p:nvGrpSpPr>
        <p:grpSpPr>
          <a:xfrm>
            <a:off x="5180557" y="1246410"/>
            <a:ext cx="6952362" cy="4530509"/>
            <a:chOff x="5171399" y="2192458"/>
            <a:chExt cx="6952362" cy="4530509"/>
          </a:xfrm>
        </p:grpSpPr>
        <p:pic>
          <p:nvPicPr>
            <p:cNvPr id="14" name="Ảnh 4" descr="Phát triển đô thị ở Hà Nội: Cần đồng bộ trong quy hoạch">
              <a:extLst>
                <a:ext uri="{FF2B5EF4-FFF2-40B4-BE49-F238E27FC236}">
                  <a16:creationId xmlns:a16="http://schemas.microsoft.com/office/drawing/2014/main" id="{BC56297D-1C33-238A-DAED-AF85F646484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71399" y="2192458"/>
              <a:ext cx="3454779" cy="4087692"/>
            </a:xfrm>
            <a:prstGeom prst="rect">
              <a:avLst/>
            </a:prstGeom>
            <a:noFill/>
            <a:ln>
              <a:noFill/>
            </a:ln>
          </p:spPr>
        </p:pic>
        <p:pic>
          <p:nvPicPr>
            <p:cNvPr id="15" name="Ảnh 5" descr="Nguyên nhân khiến ô nhiễm không khí ở Hà Nội đứng đầu thế giới?">
              <a:extLst>
                <a:ext uri="{FF2B5EF4-FFF2-40B4-BE49-F238E27FC236}">
                  <a16:creationId xmlns:a16="http://schemas.microsoft.com/office/drawing/2014/main" id="{7F7FB67E-1F12-1046-F096-28F9E0CAD99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68982" y="2192458"/>
              <a:ext cx="3454779" cy="4087692"/>
            </a:xfrm>
            <a:prstGeom prst="rect">
              <a:avLst/>
            </a:prstGeom>
            <a:noFill/>
            <a:ln>
              <a:noFill/>
            </a:ln>
          </p:spPr>
        </p:pic>
        <p:sp>
          <p:nvSpPr>
            <p:cNvPr id="16" name="TextBox 15">
              <a:extLst>
                <a:ext uri="{FF2B5EF4-FFF2-40B4-BE49-F238E27FC236}">
                  <a16:creationId xmlns:a16="http://schemas.microsoft.com/office/drawing/2014/main" id="{D87BDD92-84F3-E360-A686-B472695967A1}"/>
                </a:ext>
              </a:extLst>
            </p:cNvPr>
            <p:cNvSpPr txBox="1"/>
            <p:nvPr/>
          </p:nvSpPr>
          <p:spPr>
            <a:xfrm>
              <a:off x="6274792" y="6322857"/>
              <a:ext cx="1598600" cy="400110"/>
            </a:xfrm>
            <a:prstGeom prst="rect">
              <a:avLst/>
            </a:prstGeom>
            <a:noFill/>
          </p:spPr>
          <p:txBody>
            <a:bodyPr wrap="square">
              <a:spAutoFit/>
            </a:bodyPr>
            <a:lstStyle/>
            <a:p>
              <a:r>
                <a:rPr lang="en-US" sz="2000" b="1" i="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Đô</a:t>
              </a:r>
              <a:r>
                <a:rPr lang="vi-VN" sz="2000" b="1" i="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thị hóa</a:t>
              </a:r>
              <a:endParaRPr lang="en-US" sz="2000" b="1" dirty="0">
                <a:solidFill>
                  <a:srgbClr val="0000FF"/>
                </a:solidFill>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D29E65B3-9110-427A-E376-169E8C9DFABA}"/>
                </a:ext>
              </a:extLst>
            </p:cNvPr>
            <p:cNvSpPr txBox="1"/>
            <p:nvPr/>
          </p:nvSpPr>
          <p:spPr>
            <a:xfrm>
              <a:off x="9191702" y="6322857"/>
              <a:ext cx="2921857" cy="400110"/>
            </a:xfrm>
            <a:prstGeom prst="rect">
              <a:avLst/>
            </a:prstGeom>
            <a:noFill/>
          </p:spPr>
          <p:txBody>
            <a:bodyPr wrap="square">
              <a:spAutoFit/>
            </a:bodyPr>
            <a:lstStyle/>
            <a:p>
              <a:r>
                <a:rPr lang="en-US" sz="2000" b="1" i="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Ô</a:t>
              </a:r>
              <a:r>
                <a:rPr lang="vi-VN" sz="2000" b="1" i="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nhiễm không khí</a:t>
              </a:r>
              <a:endParaRPr lang="en-US" sz="2000" b="1" dirty="0">
                <a:solidFill>
                  <a:srgbClr val="0000FF"/>
                </a:solidFill>
                <a:latin typeface="Times New Roman" panose="02020603050405020304" pitchFamily="18" charset="0"/>
                <a:cs typeface="Times New Roman" panose="02020603050405020304" pitchFamily="18" charset="0"/>
              </a:endParaRPr>
            </a:p>
          </p:txBody>
        </p:sp>
      </p:grpSp>
      <p:sp>
        <p:nvSpPr>
          <p:cNvPr id="8" name="TextBox 7">
            <a:extLst>
              <a:ext uri="{FF2B5EF4-FFF2-40B4-BE49-F238E27FC236}">
                <a16:creationId xmlns:a16="http://schemas.microsoft.com/office/drawing/2014/main" id="{5FCB827C-FF91-FABD-5EF9-CA0053258287}"/>
              </a:ext>
            </a:extLst>
          </p:cNvPr>
          <p:cNvSpPr txBox="1"/>
          <p:nvPr/>
        </p:nvSpPr>
        <p:spPr>
          <a:xfrm>
            <a:off x="68238" y="2523640"/>
            <a:ext cx="4974817" cy="2831544"/>
          </a:xfrm>
          <a:prstGeom prst="rect">
            <a:avLst/>
          </a:prstGeom>
          <a:noFill/>
        </p:spPr>
        <p:txBody>
          <a:bodyPr wrap="square">
            <a:spAutoFit/>
          </a:bodyPr>
          <a:lstStyle/>
          <a:p>
            <a:pPr marL="0" marR="0" algn="just">
              <a:spcAft>
                <a:spcPts val="600"/>
              </a:spcAft>
            </a:pP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vùng</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mức</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đô</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thị</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hóa</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tốc</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đô</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thị</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hóa</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dẫn</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đầu</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cả</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Aft>
                <a:spcPts val="600"/>
              </a:spcAft>
            </a:pP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Đô</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thị</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hóa</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thúc</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đẩy</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dịch</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cơ</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cấu</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lao</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cơ</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cấu</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kinh</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tế</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theo</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hướng</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tích</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cực</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600"/>
              </a:spcAft>
            </a:pP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Tồn</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tại</a:t>
            </a:r>
            <a:r>
              <a:rPr lang="en-US" sz="2400" dirty="0">
                <a:solidFill>
                  <a:srgbClr val="000000"/>
                </a:solidFill>
                <a:effectLst/>
                <a:latin typeface="Times New Roman" panose="02020603050405020304" pitchFamily="18" charset="0"/>
                <a:ea typeface="Calibri" panose="020F0502020204030204" pitchFamily="34" charset="0"/>
              </a:rPr>
              <a:t>: </a:t>
            </a:r>
            <a:r>
              <a:rPr lang="vi-VN" sz="2400" dirty="0">
                <a:solidFill>
                  <a:srgbClr val="000000"/>
                </a:solidFill>
                <a:effectLst/>
                <a:latin typeface="Times New Roman" panose="02020603050405020304" pitchFamily="18" charset="0"/>
                <a:ea typeface="Calibri" panose="020F0502020204030204" pitchFamily="34" charset="0"/>
              </a:rPr>
              <a:t>ô nhiễm môi trường, ùn tắc giao thông,…</a:t>
            </a:r>
            <a:endParaRPr lang="en-US" sz="2400" dirty="0"/>
          </a:p>
        </p:txBody>
      </p:sp>
      <p:sp>
        <p:nvSpPr>
          <p:cNvPr id="19" name="TextBox 18">
            <a:extLst>
              <a:ext uri="{FF2B5EF4-FFF2-40B4-BE49-F238E27FC236}">
                <a16:creationId xmlns:a16="http://schemas.microsoft.com/office/drawing/2014/main" id="{EF38EDC2-796E-E4A0-5714-F2917DF38FA9}"/>
              </a:ext>
            </a:extLst>
          </p:cNvPr>
          <p:cNvSpPr txBox="1"/>
          <p:nvPr/>
        </p:nvSpPr>
        <p:spPr>
          <a:xfrm>
            <a:off x="112532" y="5274763"/>
            <a:ext cx="4717163" cy="468077"/>
          </a:xfrm>
          <a:prstGeom prst="rect">
            <a:avLst/>
          </a:prstGeom>
          <a:noFill/>
        </p:spPr>
        <p:txBody>
          <a:bodyPr wrap="square">
            <a:spAutoFit/>
          </a:bodyPr>
          <a:lstStyle/>
          <a:p>
            <a:pPr marL="0" marR="0" algn="just">
              <a:lnSpc>
                <a:spcPct val="107000"/>
              </a:lnSpc>
              <a:spcAft>
                <a:spcPts val="800"/>
              </a:spcAft>
            </a:pPr>
            <a:r>
              <a:rPr lang="en-US" sz="24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Vị</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hủ</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đô</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Hà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Nội</a:t>
            </a:r>
            <a:r>
              <a:rPr lang="en-US" sz="24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2" name="Group 21">
            <a:extLst>
              <a:ext uri="{FF2B5EF4-FFF2-40B4-BE49-F238E27FC236}">
                <a16:creationId xmlns:a16="http://schemas.microsoft.com/office/drawing/2014/main" id="{EB9E1EBE-8671-9D1C-1C30-926BE31FDD4F}"/>
              </a:ext>
            </a:extLst>
          </p:cNvPr>
          <p:cNvGrpSpPr/>
          <p:nvPr/>
        </p:nvGrpSpPr>
        <p:grpSpPr>
          <a:xfrm>
            <a:off x="5255412" y="880821"/>
            <a:ext cx="6644698" cy="5586153"/>
            <a:chOff x="727064" y="1121782"/>
            <a:chExt cx="6644698" cy="5586153"/>
          </a:xfrm>
        </p:grpSpPr>
        <p:sp>
          <p:nvSpPr>
            <p:cNvPr id="23" name="TextBox 2">
              <a:extLst>
                <a:ext uri="{FF2B5EF4-FFF2-40B4-BE49-F238E27FC236}">
                  <a16:creationId xmlns:a16="http://schemas.microsoft.com/office/drawing/2014/main" id="{6EDBE85A-A4E2-5A6A-7AA1-66291C4E6C78}"/>
                </a:ext>
              </a:extLst>
            </p:cNvPr>
            <p:cNvSpPr txBox="1">
              <a:spLocks noChangeArrowheads="1"/>
            </p:cNvSpPr>
            <p:nvPr/>
          </p:nvSpPr>
          <p:spPr bwMode="auto">
            <a:xfrm>
              <a:off x="1701072" y="6127968"/>
              <a:ext cx="4650500" cy="579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lnSpc>
                  <a:spcPct val="150000"/>
                </a:lnSpc>
              </a:pPr>
              <a:r>
                <a:rPr lang="en-US" altLang="en-US" sz="2400" b="1" dirty="0" err="1">
                  <a:solidFill>
                    <a:srgbClr val="0432FF"/>
                  </a:solidFill>
                  <a:cs typeface="Times New Roman" panose="02020603050405020304" pitchFamily="18" charset="0"/>
                </a:rPr>
                <a:t>Khu</a:t>
              </a:r>
              <a:r>
                <a:rPr lang="en-US" altLang="en-US" sz="2400" b="1" dirty="0">
                  <a:solidFill>
                    <a:srgbClr val="0432FF"/>
                  </a:solidFill>
                  <a:cs typeface="Times New Roman" panose="02020603050405020304" pitchFamily="18" charset="0"/>
                </a:rPr>
                <a:t> </a:t>
              </a:r>
              <a:r>
                <a:rPr lang="en-US" altLang="en-US" sz="2400" b="1" dirty="0" err="1">
                  <a:solidFill>
                    <a:srgbClr val="0432FF"/>
                  </a:solidFill>
                  <a:cs typeface="Times New Roman" panose="02020603050405020304" pitchFamily="18" charset="0"/>
                </a:rPr>
                <a:t>Đô</a:t>
              </a:r>
              <a:r>
                <a:rPr lang="en-US" altLang="en-US" sz="2400" b="1" dirty="0">
                  <a:solidFill>
                    <a:srgbClr val="0432FF"/>
                  </a:solidFill>
                  <a:cs typeface="Times New Roman" panose="02020603050405020304" pitchFamily="18" charset="0"/>
                </a:rPr>
                <a:t> </a:t>
              </a:r>
              <a:r>
                <a:rPr lang="en-US" altLang="en-US" sz="2400" b="1" dirty="0" err="1">
                  <a:solidFill>
                    <a:srgbClr val="0432FF"/>
                  </a:solidFill>
                  <a:cs typeface="Times New Roman" panose="02020603050405020304" pitchFamily="18" charset="0"/>
                </a:rPr>
                <a:t>Thị</a:t>
              </a:r>
              <a:r>
                <a:rPr lang="en-US" altLang="en-US" sz="2400" b="1" dirty="0">
                  <a:solidFill>
                    <a:srgbClr val="0432FF"/>
                  </a:solidFill>
                  <a:cs typeface="Times New Roman" panose="02020603050405020304" pitchFamily="18" charset="0"/>
                </a:rPr>
                <a:t> Gamuda Gardens</a:t>
              </a:r>
              <a:endParaRPr lang="en-US" altLang="en-US" sz="2400" dirty="0">
                <a:solidFill>
                  <a:srgbClr val="0432FF"/>
                </a:solidFill>
                <a:cs typeface="Times New Roman" panose="02020603050405020304" pitchFamily="18" charset="0"/>
              </a:endParaRPr>
            </a:p>
          </p:txBody>
        </p:sp>
        <p:pic>
          <p:nvPicPr>
            <p:cNvPr id="24" name="Picture 1" descr="Khu đô thị Gamuda Gardens">
              <a:extLst>
                <a:ext uri="{FF2B5EF4-FFF2-40B4-BE49-F238E27FC236}">
                  <a16:creationId xmlns:a16="http://schemas.microsoft.com/office/drawing/2014/main" id="{8BD4B7EF-CD4A-05EA-D9B0-056C7B118580}"/>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727064" y="1121782"/>
              <a:ext cx="6644698" cy="5048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5" name="Group 24">
            <a:extLst>
              <a:ext uri="{FF2B5EF4-FFF2-40B4-BE49-F238E27FC236}">
                <a16:creationId xmlns:a16="http://schemas.microsoft.com/office/drawing/2014/main" id="{C5241607-8139-6A3F-4D9D-1E51938044B2}"/>
              </a:ext>
            </a:extLst>
          </p:cNvPr>
          <p:cNvGrpSpPr/>
          <p:nvPr/>
        </p:nvGrpSpPr>
        <p:grpSpPr>
          <a:xfrm>
            <a:off x="5237018" y="880821"/>
            <a:ext cx="6690879" cy="5576444"/>
            <a:chOff x="5382924" y="1148310"/>
            <a:chExt cx="6690879" cy="5576444"/>
          </a:xfrm>
        </p:grpSpPr>
        <p:pic>
          <p:nvPicPr>
            <p:cNvPr id="26" name="Picture 1" descr="khu đô thị ecopark">
              <a:extLst>
                <a:ext uri="{FF2B5EF4-FFF2-40B4-BE49-F238E27FC236}">
                  <a16:creationId xmlns:a16="http://schemas.microsoft.com/office/drawing/2014/main" id="{59B92098-DB61-301C-F3D2-B494DA96607D}"/>
                </a:ext>
              </a:extLst>
            </p:cNvPr>
            <p:cNvPicPr>
              <a:picLocks noChangeAspect="1" noChangeArrowheads="1"/>
            </p:cNvPicPr>
            <p:nvPr/>
          </p:nvPicPr>
          <p:blipFill>
            <a:blip r:embed="rId6" r:link="rId7">
              <a:extLst>
                <a:ext uri="{28A0092B-C50C-407E-A947-70E740481C1C}">
                  <a14:useLocalDpi xmlns:a14="http://schemas.microsoft.com/office/drawing/2010/main" val="0"/>
                </a:ext>
              </a:extLst>
            </a:blip>
            <a:srcRect/>
            <a:stretch>
              <a:fillRect/>
            </a:stretch>
          </p:blipFill>
          <p:spPr bwMode="auto">
            <a:xfrm>
              <a:off x="5382924" y="1148310"/>
              <a:ext cx="6690879" cy="5048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26">
              <a:extLst>
                <a:ext uri="{FF2B5EF4-FFF2-40B4-BE49-F238E27FC236}">
                  <a16:creationId xmlns:a16="http://schemas.microsoft.com/office/drawing/2014/main" id="{0F73C4B9-D936-411A-0C6E-1453DBA83FA9}"/>
                </a:ext>
              </a:extLst>
            </p:cNvPr>
            <p:cNvSpPr txBox="1"/>
            <p:nvPr/>
          </p:nvSpPr>
          <p:spPr>
            <a:xfrm>
              <a:off x="7252854" y="6263089"/>
              <a:ext cx="3562928" cy="461665"/>
            </a:xfrm>
            <a:prstGeom prst="rect">
              <a:avLst/>
            </a:prstGeom>
            <a:noFill/>
          </p:spPr>
          <p:txBody>
            <a:bodyPr wrap="square">
              <a:spAutoFit/>
            </a:bodyPr>
            <a:lstStyle/>
            <a:p>
              <a:r>
                <a:rPr lang="en-US" altLang="en-US" sz="2400" b="1" dirty="0" err="1">
                  <a:solidFill>
                    <a:srgbClr val="0432FF"/>
                  </a:solidFill>
                  <a:latin typeface="Times New Roman" panose="02020603050405020304" pitchFamily="18" charset="0"/>
                  <a:cs typeface="Times New Roman" panose="02020603050405020304" pitchFamily="18" charset="0"/>
                </a:rPr>
                <a:t>Khu</a:t>
              </a:r>
              <a:r>
                <a:rPr lang="en-US" altLang="en-US" sz="2400" b="1" dirty="0">
                  <a:solidFill>
                    <a:srgbClr val="0432FF"/>
                  </a:solidFill>
                  <a:latin typeface="Times New Roman" panose="02020603050405020304" pitchFamily="18" charset="0"/>
                  <a:cs typeface="Times New Roman" panose="02020603050405020304" pitchFamily="18" charset="0"/>
                </a:rPr>
                <a:t> </a:t>
              </a:r>
              <a:r>
                <a:rPr lang="en-US" altLang="en-US" sz="2400" b="1" dirty="0" err="1">
                  <a:solidFill>
                    <a:srgbClr val="0432FF"/>
                  </a:solidFill>
                  <a:latin typeface="Times New Roman" panose="02020603050405020304" pitchFamily="18" charset="0"/>
                  <a:cs typeface="Times New Roman" panose="02020603050405020304" pitchFamily="18" charset="0"/>
                </a:rPr>
                <a:t>Đô</a:t>
              </a:r>
              <a:r>
                <a:rPr lang="en-US" altLang="en-US" sz="2400" b="1" dirty="0">
                  <a:solidFill>
                    <a:srgbClr val="0432FF"/>
                  </a:solidFill>
                  <a:latin typeface="Times New Roman" panose="02020603050405020304" pitchFamily="18" charset="0"/>
                  <a:cs typeface="Times New Roman" panose="02020603050405020304" pitchFamily="18" charset="0"/>
                </a:rPr>
                <a:t> </a:t>
              </a:r>
              <a:r>
                <a:rPr lang="en-US" altLang="en-US" sz="2400" b="1" dirty="0" err="1">
                  <a:solidFill>
                    <a:srgbClr val="0432FF"/>
                  </a:solidFill>
                  <a:latin typeface="Times New Roman" panose="02020603050405020304" pitchFamily="18" charset="0"/>
                  <a:cs typeface="Times New Roman" panose="02020603050405020304" pitchFamily="18" charset="0"/>
                </a:rPr>
                <a:t>Thị</a:t>
              </a:r>
              <a:r>
                <a:rPr lang="en-US" altLang="en-US" sz="2400" b="1" dirty="0">
                  <a:solidFill>
                    <a:srgbClr val="0432FF"/>
                  </a:solidFill>
                  <a:latin typeface="Times New Roman" panose="02020603050405020304" pitchFamily="18" charset="0"/>
                  <a:cs typeface="Times New Roman" panose="02020603050405020304" pitchFamily="18" charset="0"/>
                </a:rPr>
                <a:t> </a:t>
              </a:r>
              <a:r>
                <a:rPr lang="en-US" altLang="en-US" sz="2400" b="1" dirty="0" err="1">
                  <a:solidFill>
                    <a:srgbClr val="0432FF"/>
                  </a:solidFill>
                  <a:latin typeface="Times New Roman" panose="02020603050405020304" pitchFamily="18" charset="0"/>
                  <a:cs typeface="Times New Roman" panose="02020603050405020304" pitchFamily="18" charset="0"/>
                </a:rPr>
                <a:t>Ecopark</a:t>
              </a:r>
              <a:endParaRPr lang="en-US" sz="2400" dirty="0">
                <a:latin typeface="Times New Roman" panose="02020603050405020304" pitchFamily="18" charset="0"/>
                <a:cs typeface="Times New Roman" panose="02020603050405020304" pitchFamily="18" charset="0"/>
              </a:endParaRPr>
            </a:p>
          </p:txBody>
        </p:sp>
      </p:grpSp>
      <p:grpSp>
        <p:nvGrpSpPr>
          <p:cNvPr id="29" name="Group 28">
            <a:extLst>
              <a:ext uri="{FF2B5EF4-FFF2-40B4-BE49-F238E27FC236}">
                <a16:creationId xmlns:a16="http://schemas.microsoft.com/office/drawing/2014/main" id="{985B3D92-0D79-3B91-804E-F29F6E6DD67B}"/>
              </a:ext>
            </a:extLst>
          </p:cNvPr>
          <p:cNvGrpSpPr/>
          <p:nvPr/>
        </p:nvGrpSpPr>
        <p:grpSpPr>
          <a:xfrm>
            <a:off x="5252816" y="872806"/>
            <a:ext cx="6765040" cy="5594168"/>
            <a:chOff x="180975" y="851152"/>
            <a:chExt cx="6765040" cy="5594168"/>
          </a:xfrm>
        </p:grpSpPr>
        <p:pic>
          <p:nvPicPr>
            <p:cNvPr id="28" name="Picture 1" descr="Khu đô thị Vinhomes Riverside">
              <a:extLst>
                <a:ext uri="{FF2B5EF4-FFF2-40B4-BE49-F238E27FC236}">
                  <a16:creationId xmlns:a16="http://schemas.microsoft.com/office/drawing/2014/main" id="{95366893-7E60-E1C0-793D-6AF4FA5A71FE}"/>
                </a:ext>
              </a:extLst>
            </p:cNvPr>
            <p:cNvPicPr>
              <a:picLocks noChangeAspect="1" noChangeArrowheads="1"/>
            </p:cNvPicPr>
            <p:nvPr/>
          </p:nvPicPr>
          <p:blipFill>
            <a:blip r:embed="rId8" r:link="rId9">
              <a:extLst>
                <a:ext uri="{28A0092B-C50C-407E-A947-70E740481C1C}">
                  <a14:useLocalDpi xmlns:a14="http://schemas.microsoft.com/office/drawing/2010/main" val="0"/>
                </a:ext>
              </a:extLst>
            </a:blip>
            <a:srcRect/>
            <a:stretch>
              <a:fillRect/>
            </a:stretch>
          </p:blipFill>
          <p:spPr bwMode="auto">
            <a:xfrm>
              <a:off x="180975" y="851152"/>
              <a:ext cx="6765040" cy="5108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Box 29">
              <a:extLst>
                <a:ext uri="{FF2B5EF4-FFF2-40B4-BE49-F238E27FC236}">
                  <a16:creationId xmlns:a16="http://schemas.microsoft.com/office/drawing/2014/main" id="{859AC161-7E0B-027A-C57F-77733401C49D}"/>
                </a:ext>
              </a:extLst>
            </p:cNvPr>
            <p:cNvSpPr txBox="1"/>
            <p:nvPr/>
          </p:nvSpPr>
          <p:spPr>
            <a:xfrm>
              <a:off x="1275325" y="5865353"/>
              <a:ext cx="4584889" cy="579967"/>
            </a:xfrm>
            <a:prstGeom prst="rect">
              <a:avLst/>
            </a:prstGeom>
            <a:noFill/>
          </p:spPr>
          <p:txBody>
            <a:bodyPr wrap="square">
              <a:spAutoFit/>
            </a:bodyPr>
            <a:lstStyle/>
            <a:p>
              <a:pPr algn="ctr">
                <a:lnSpc>
                  <a:spcPct val="150000"/>
                </a:lnSpc>
              </a:pPr>
              <a:r>
                <a:rPr lang="en-US" altLang="en-US" sz="2400" b="1" dirty="0" err="1">
                  <a:solidFill>
                    <a:srgbClr val="0432FF"/>
                  </a:solidFill>
                  <a:latin typeface="Times New Roman" panose="02020603050405020304" pitchFamily="18" charset="0"/>
                  <a:cs typeface="Times New Roman" panose="02020603050405020304" pitchFamily="18" charset="0"/>
                </a:rPr>
                <a:t>Khu</a:t>
              </a:r>
              <a:r>
                <a:rPr lang="en-US" altLang="en-US" sz="2400" b="1" dirty="0">
                  <a:solidFill>
                    <a:srgbClr val="0432FF"/>
                  </a:solidFill>
                  <a:latin typeface="Times New Roman" panose="02020603050405020304" pitchFamily="18" charset="0"/>
                  <a:cs typeface="Times New Roman" panose="02020603050405020304" pitchFamily="18" charset="0"/>
                </a:rPr>
                <a:t> </a:t>
              </a:r>
              <a:r>
                <a:rPr lang="en-US" altLang="en-US" sz="2400" b="1" dirty="0" err="1">
                  <a:solidFill>
                    <a:srgbClr val="0432FF"/>
                  </a:solidFill>
                  <a:latin typeface="Times New Roman" panose="02020603050405020304" pitchFamily="18" charset="0"/>
                  <a:cs typeface="Times New Roman" panose="02020603050405020304" pitchFamily="18" charset="0"/>
                </a:rPr>
                <a:t>Đô</a:t>
              </a:r>
              <a:r>
                <a:rPr lang="en-US" altLang="en-US" sz="2400" b="1" dirty="0">
                  <a:solidFill>
                    <a:srgbClr val="0432FF"/>
                  </a:solidFill>
                  <a:latin typeface="Times New Roman" panose="02020603050405020304" pitchFamily="18" charset="0"/>
                  <a:cs typeface="Times New Roman" panose="02020603050405020304" pitchFamily="18" charset="0"/>
                </a:rPr>
                <a:t> </a:t>
              </a:r>
              <a:r>
                <a:rPr lang="en-US" altLang="en-US" sz="2400" b="1" dirty="0" err="1">
                  <a:solidFill>
                    <a:srgbClr val="0432FF"/>
                  </a:solidFill>
                  <a:latin typeface="Times New Roman" panose="02020603050405020304" pitchFamily="18" charset="0"/>
                  <a:cs typeface="Times New Roman" panose="02020603050405020304" pitchFamily="18" charset="0"/>
                </a:rPr>
                <a:t>Thị</a:t>
              </a:r>
              <a:r>
                <a:rPr lang="en-US" altLang="en-US" sz="2400" b="1" dirty="0">
                  <a:solidFill>
                    <a:srgbClr val="0432FF"/>
                  </a:solidFill>
                  <a:latin typeface="Times New Roman" panose="02020603050405020304" pitchFamily="18" charset="0"/>
                  <a:cs typeface="Times New Roman" panose="02020603050405020304" pitchFamily="18" charset="0"/>
                </a:rPr>
                <a:t> </a:t>
              </a:r>
              <a:r>
                <a:rPr lang="en-US" altLang="en-US" sz="2400" b="1" dirty="0" err="1">
                  <a:solidFill>
                    <a:srgbClr val="0432FF"/>
                  </a:solidFill>
                  <a:latin typeface="Times New Roman" panose="02020603050405020304" pitchFamily="18" charset="0"/>
                  <a:cs typeface="Times New Roman" panose="02020603050405020304" pitchFamily="18" charset="0"/>
                </a:rPr>
                <a:t>Vinhomes</a:t>
              </a:r>
              <a:r>
                <a:rPr lang="en-US" altLang="en-US" sz="2400" b="1" dirty="0">
                  <a:solidFill>
                    <a:srgbClr val="0432FF"/>
                  </a:solidFill>
                  <a:latin typeface="Times New Roman" panose="02020603050405020304" pitchFamily="18" charset="0"/>
                  <a:cs typeface="Times New Roman" panose="02020603050405020304" pitchFamily="18" charset="0"/>
                </a:rPr>
                <a:t> Riverside</a:t>
              </a:r>
              <a:endParaRPr lang="en-US" altLang="en-US" sz="2400" dirty="0">
                <a:solidFill>
                  <a:srgbClr val="0432FF"/>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105072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barn(inVertical)">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barn(inVertical)">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xit" presetSubtype="10" fill="hold" nodeType="clickEffect">
                                  <p:stCondLst>
                                    <p:cond delay="0"/>
                                  </p:stCondLst>
                                  <p:childTnLst>
                                    <p:animEffect transition="out" filter="randombar(horizontal)">
                                      <p:cBhvr>
                                        <p:cTn id="21" dur="500"/>
                                        <p:tgtEl>
                                          <p:spTgt spid="18"/>
                                        </p:tgtEl>
                                      </p:cBhvr>
                                    </p:animEffect>
                                    <p:set>
                                      <p:cBhvr>
                                        <p:cTn id="22" dur="1" fill="hold">
                                          <p:stCondLst>
                                            <p:cond delay="499"/>
                                          </p:stCondLst>
                                        </p:cTn>
                                        <p:tgtEl>
                                          <p:spTgt spid="18"/>
                                        </p:tgtEl>
                                        <p:attrNameLst>
                                          <p:attrName>style.visibility</p:attrName>
                                        </p:attrNameLst>
                                      </p:cBhvr>
                                      <p:to>
                                        <p:strVal val="hidden"/>
                                      </p:to>
                                    </p:set>
                                  </p:childTnLst>
                                </p:cTn>
                              </p:par>
                            </p:childTnLst>
                          </p:cTn>
                        </p:par>
                        <p:par>
                          <p:cTn id="23" fill="hold">
                            <p:stCondLst>
                              <p:cond delay="500"/>
                            </p:stCondLst>
                            <p:childTnLst>
                              <p:par>
                                <p:cTn id="24" presetID="6" presetClass="entr" presetSubtype="16" fill="hold"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circle(in)">
                                      <p:cBhvr>
                                        <p:cTn id="26" dur="75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xit" presetSubtype="21" fill="hold" nodeType="clickEffect">
                                  <p:stCondLst>
                                    <p:cond delay="0"/>
                                  </p:stCondLst>
                                  <p:childTnLst>
                                    <p:animEffect transition="out" filter="barn(inVertical)">
                                      <p:cBhvr>
                                        <p:cTn id="30" dur="500"/>
                                        <p:tgtEl>
                                          <p:spTgt spid="22"/>
                                        </p:tgtEl>
                                      </p:cBhvr>
                                    </p:animEffect>
                                    <p:set>
                                      <p:cBhvr>
                                        <p:cTn id="31" dur="1" fill="hold">
                                          <p:stCondLst>
                                            <p:cond delay="499"/>
                                          </p:stCondLst>
                                        </p:cTn>
                                        <p:tgtEl>
                                          <p:spTgt spid="22"/>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randombar(horizontal)">
                                      <p:cBhvr>
                                        <p:cTn id="36" dur="5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25"/>
                                        </p:tgtEl>
                                      </p:cBhvr>
                                    </p:animEffect>
                                    <p:set>
                                      <p:cBhvr>
                                        <p:cTn id="41" dur="1" fill="hold">
                                          <p:stCondLst>
                                            <p:cond delay="499"/>
                                          </p:stCondLst>
                                        </p:cTn>
                                        <p:tgtEl>
                                          <p:spTgt spid="25"/>
                                        </p:tgtEl>
                                        <p:attrNameLst>
                                          <p:attrName>style.visibility</p:attrName>
                                        </p:attrNameLst>
                                      </p:cBhvr>
                                      <p:to>
                                        <p:strVal val="hidden"/>
                                      </p:to>
                                    </p:set>
                                  </p:childTnLst>
                                </p:cTn>
                              </p:par>
                              <p:par>
                                <p:cTn id="42" presetID="14" presetClass="entr" presetSubtype="10" fill="hold" nodeType="with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randombar(horizontal)">
                                      <p:cBhvr>
                                        <p:cTn id="44" dur="500"/>
                                        <p:tgtEl>
                                          <p:spTgt spid="29"/>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barn(inVertical)">
                                      <p:cBhvr>
                                        <p:cTn id="4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D5752E-0FC1-09DD-BC7B-BE41F9C1057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AB48065-8600-586A-F88C-F5A8931AD649}"/>
              </a:ext>
            </a:extLst>
          </p:cNvPr>
          <p:cNvSpPr txBox="1"/>
          <p:nvPr/>
        </p:nvSpPr>
        <p:spPr>
          <a:xfrm>
            <a:off x="575461" y="-14553"/>
            <a:ext cx="10656264" cy="523220"/>
          </a:xfrm>
          <a:prstGeom prst="rect">
            <a:avLst/>
          </a:prstGeom>
          <a:noFill/>
        </p:spPr>
        <p:txBody>
          <a:bodyPr wrap="square" rtlCol="0">
            <a:spAutoFit/>
          </a:bodyPr>
          <a:lstStyle/>
          <a:p>
            <a:r>
              <a:rPr lang="vi-VN" sz="2400" b="1" dirty="0">
                <a:latin typeface="+mj-lt"/>
              </a:rPr>
              <a:t>Tiết </a:t>
            </a:r>
            <a:r>
              <a:rPr lang="en-US" sz="2400" b="1" dirty="0">
                <a:latin typeface="Times New Roman" panose="02020603050405020304" pitchFamily="18" charset="0"/>
                <a:cs typeface="Times New Roman" panose="02020603050405020304" pitchFamily="18" charset="0"/>
              </a:rPr>
              <a:t>22, 23, 24</a:t>
            </a:r>
            <a:r>
              <a:rPr lang="vi-VN" sz="2400" b="1" dirty="0">
                <a:latin typeface="Times New Roman" panose="02020603050405020304" pitchFamily="18" charset="0"/>
                <a:cs typeface="Times New Roman" panose="02020603050405020304" pitchFamily="18" charset="0"/>
              </a:rPr>
              <a:t>             </a:t>
            </a:r>
            <a:r>
              <a:rPr lang="vi-VN" sz="2400" b="1" dirty="0">
                <a:latin typeface="+mj-lt"/>
              </a:rPr>
              <a:t>Bài 11 </a:t>
            </a:r>
            <a:r>
              <a:rPr lang="en-US" sz="2800" b="1" dirty="0">
                <a:solidFill>
                  <a:srgbClr val="FF0000"/>
                </a:solidFill>
                <a:latin typeface="Times New Roman" panose="02020603050405020304" pitchFamily="18" charset="0"/>
                <a:cs typeface="Times New Roman" panose="02020603050405020304" pitchFamily="18" charset="0"/>
              </a:rPr>
              <a:t>VÙNG ĐỒNG BẰNG SÔNG HỒNG</a:t>
            </a:r>
          </a:p>
        </p:txBody>
      </p:sp>
      <p:sp>
        <p:nvSpPr>
          <p:cNvPr id="3" name="Rounded Rectangle 2">
            <a:extLst>
              <a:ext uri="{FF2B5EF4-FFF2-40B4-BE49-F238E27FC236}">
                <a16:creationId xmlns:a16="http://schemas.microsoft.com/office/drawing/2014/main" id="{0B7C189F-6A2A-480C-A268-83DE13DA274E}"/>
              </a:ext>
            </a:extLst>
          </p:cNvPr>
          <p:cNvSpPr/>
          <p:nvPr/>
        </p:nvSpPr>
        <p:spPr>
          <a:xfrm>
            <a:off x="68238" y="489797"/>
            <a:ext cx="5049672" cy="6368203"/>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CBE34E6C-C510-188F-5ADA-4FBE102B674A}"/>
              </a:ext>
            </a:extLst>
          </p:cNvPr>
          <p:cNvSpPr txBox="1"/>
          <p:nvPr/>
        </p:nvSpPr>
        <p:spPr>
          <a:xfrm>
            <a:off x="234492" y="544940"/>
            <a:ext cx="4717163" cy="468077"/>
          </a:xfrm>
          <a:prstGeom prst="rect">
            <a:avLst/>
          </a:prstGeom>
          <a:noFill/>
        </p:spPr>
        <p:txBody>
          <a:bodyPr wrap="square">
            <a:spAutoFit/>
          </a:bodyPr>
          <a:lstStyle/>
          <a:p>
            <a:pPr marL="0" marR="0" algn="just">
              <a:spcAft>
                <a:spcPts val="600"/>
              </a:spcAft>
            </a:pPr>
            <a:r>
              <a:rPr lang="en-US" sz="24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Vị</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hủ</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đô</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Hà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Nội</a:t>
            </a:r>
            <a:r>
              <a:rPr lang="en-US" sz="24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95493B3B-A48B-AE67-75C8-9C871CB338AA}"/>
              </a:ext>
            </a:extLst>
          </p:cNvPr>
          <p:cNvSpPr txBox="1"/>
          <p:nvPr/>
        </p:nvSpPr>
        <p:spPr>
          <a:xfrm>
            <a:off x="5754255" y="520630"/>
            <a:ext cx="6096000" cy="369332"/>
          </a:xfrm>
          <a:prstGeom prst="rect">
            <a:avLst/>
          </a:prstGeom>
          <a:noFill/>
        </p:spPr>
        <p:txBody>
          <a:bodyPr wrap="square">
            <a:spAutoFit/>
          </a:bodyPr>
          <a:lstStyle/>
          <a:p>
            <a:r>
              <a:rPr lang="vi-VN" sz="1800" u="sng" dirty="0">
                <a:solidFill>
                  <a:srgbClr val="0563C1"/>
                </a:solidFill>
                <a:effectLst/>
                <a:latin typeface="Times New Roman" panose="02020603050405020304" pitchFamily="18" charset="0"/>
                <a:ea typeface="Times New Roman" panose="02020603050405020304" pitchFamily="18" charset="0"/>
                <a:cs typeface="Times New Roman" panose="02020603050405020304" pitchFamily="18" charset="0"/>
                <a:hlinkClick r:id="rId2"/>
              </a:rPr>
              <a:t>https://www.youtube.com/watch?v=zr2YBBg30ds</a:t>
            </a:r>
            <a:endParaRPr lang="en-US" dirty="0"/>
          </a:p>
        </p:txBody>
      </p:sp>
      <p:sp>
        <p:nvSpPr>
          <p:cNvPr id="11" name="TextBox 10">
            <a:extLst>
              <a:ext uri="{FF2B5EF4-FFF2-40B4-BE49-F238E27FC236}">
                <a16:creationId xmlns:a16="http://schemas.microsoft.com/office/drawing/2014/main" id="{D8B4950B-838C-BFFC-08BF-D9977AE36E47}"/>
              </a:ext>
            </a:extLst>
          </p:cNvPr>
          <p:cNvSpPr txBox="1"/>
          <p:nvPr/>
        </p:nvSpPr>
        <p:spPr>
          <a:xfrm>
            <a:off x="68238" y="954600"/>
            <a:ext cx="5049672" cy="3785652"/>
          </a:xfrm>
          <a:prstGeom prst="rect">
            <a:avLst/>
          </a:prstGeom>
          <a:noFill/>
        </p:spPr>
        <p:txBody>
          <a:bodyPr wrap="square">
            <a:spAutoFit/>
          </a:bodyPr>
          <a:lstStyle/>
          <a:p>
            <a:pPr marL="0" marR="0" algn="just"/>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thủ</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đô</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CHXHCN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Việt</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Nam.</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trung</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tâm</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chính</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trị</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hành</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chính</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quốc</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gia</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kinh</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tế</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hóa</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giáo</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dục</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400"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tài</a:t>
            </a:r>
            <a:r>
              <a:rPr lang="en-US" sz="2400"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chính</a:t>
            </a:r>
            <a:r>
              <a:rPr lang="en-US" sz="2400"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 </a:t>
            </a:r>
            <a:r>
              <a:rPr lang="en-US" sz="2400" kern="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ngân</a:t>
            </a:r>
            <a:r>
              <a:rPr lang="en-US" sz="2400"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hàng</a:t>
            </a:r>
            <a:r>
              <a:rPr lang="en-US" sz="2400"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khoa </a:t>
            </a:r>
            <a:r>
              <a:rPr lang="en-US" sz="2400" kern="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học</a:t>
            </a:r>
            <a:r>
              <a:rPr lang="en-US" sz="2400"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công</a:t>
            </a:r>
            <a:r>
              <a:rPr lang="en-US" sz="2400"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nghệ</a:t>
            </a:r>
            <a:r>
              <a:rPr lang="en-US" sz="2400"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hàng</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đầu</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cả</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trung</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tâm</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thương</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mại</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lớn</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vùng</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ĐBSH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cả</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Là</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trung</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tâm</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động</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lực</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phát</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triển</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của</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vùng</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a:solidFill>
                  <a:srgbClr val="000000"/>
                </a:solidFill>
                <a:latin typeface="Times New Roman" panose="02020603050405020304" pitchFamily="18" charset="0"/>
                <a:ea typeface="Calibri" panose="020F0502020204030204" pitchFamily="34" charset="0"/>
              </a:rPr>
              <a:t>ĐBSH</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vùng</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động</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lực</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phía</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bắc</a:t>
            </a:r>
            <a:r>
              <a:rPr lang="en-US" sz="2400" dirty="0">
                <a:solidFill>
                  <a:srgbClr val="000000"/>
                </a:solidFill>
                <a:effectLst/>
                <a:latin typeface="Times New Roman" panose="02020603050405020304" pitchFamily="18" charset="0"/>
                <a:ea typeface="Calibri" panose="020F0502020204030204" pitchFamily="34" charset="0"/>
              </a:rPr>
              <a:t>.</a:t>
            </a:r>
            <a:endParaRPr lang="en-US" sz="2400" dirty="0"/>
          </a:p>
        </p:txBody>
      </p:sp>
      <p:pic>
        <p:nvPicPr>
          <p:cNvPr id="30" name="Picture 1">
            <a:extLst>
              <a:ext uri="{FF2B5EF4-FFF2-40B4-BE49-F238E27FC236}">
                <a16:creationId xmlns:a16="http://schemas.microsoft.com/office/drawing/2014/main" id="{8E6579E6-2B43-A7F6-9F8D-58257053BB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4163" y="778978"/>
            <a:ext cx="5432827" cy="600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Box 5">
            <a:extLst>
              <a:ext uri="{FF2B5EF4-FFF2-40B4-BE49-F238E27FC236}">
                <a16:creationId xmlns:a16="http://schemas.microsoft.com/office/drawing/2014/main" id="{2BA7EFB9-6F9E-9FC7-E1AD-76A38C0C6F96}"/>
              </a:ext>
            </a:extLst>
          </p:cNvPr>
          <p:cNvSpPr txBox="1">
            <a:spLocks noChangeArrowheads="1"/>
          </p:cNvSpPr>
          <p:nvPr/>
        </p:nvSpPr>
        <p:spPr bwMode="auto">
          <a:xfrm>
            <a:off x="10788073" y="1160273"/>
            <a:ext cx="1335689"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2400" b="1" dirty="0" err="1">
                <a:solidFill>
                  <a:srgbClr val="0432FF"/>
                </a:solidFill>
                <a:cs typeface="Times New Roman" panose="02020603050405020304" pitchFamily="18" charset="0"/>
              </a:rPr>
              <a:t>Phân</a:t>
            </a:r>
            <a:r>
              <a:rPr lang="en-US" altLang="en-US" sz="2400" b="1" dirty="0">
                <a:solidFill>
                  <a:srgbClr val="0432FF"/>
                </a:solidFill>
                <a:cs typeface="Times New Roman" panose="02020603050405020304" pitchFamily="18" charset="0"/>
              </a:rPr>
              <a:t> </a:t>
            </a:r>
            <a:r>
              <a:rPr lang="en-US" altLang="en-US" sz="2400" b="1" dirty="0" err="1">
                <a:solidFill>
                  <a:srgbClr val="0432FF"/>
                </a:solidFill>
                <a:cs typeface="Times New Roman" panose="02020603050405020304" pitchFamily="18" charset="0"/>
              </a:rPr>
              <a:t>tích</a:t>
            </a:r>
            <a:r>
              <a:rPr lang="en-US" altLang="en-US" sz="2400" b="1" dirty="0">
                <a:solidFill>
                  <a:srgbClr val="0432FF"/>
                </a:solidFill>
                <a:cs typeface="Times New Roman" panose="02020603050405020304" pitchFamily="18" charset="0"/>
              </a:rPr>
              <a:t> </a:t>
            </a:r>
            <a:r>
              <a:rPr lang="en-US" altLang="en-US" sz="2400" b="1" dirty="0" err="1">
                <a:solidFill>
                  <a:srgbClr val="0432FF"/>
                </a:solidFill>
                <a:cs typeface="Times New Roman" panose="02020603050405020304" pitchFamily="18" charset="0"/>
              </a:rPr>
              <a:t>vị</a:t>
            </a:r>
            <a:r>
              <a:rPr lang="en-US" altLang="en-US" sz="2400" b="1" dirty="0">
                <a:solidFill>
                  <a:srgbClr val="0432FF"/>
                </a:solidFill>
                <a:cs typeface="Times New Roman" panose="02020603050405020304" pitchFamily="18" charset="0"/>
              </a:rPr>
              <a:t> </a:t>
            </a:r>
            <a:r>
              <a:rPr lang="en-US" altLang="en-US" sz="2400" b="1" dirty="0" err="1">
                <a:solidFill>
                  <a:srgbClr val="0432FF"/>
                </a:solidFill>
                <a:cs typeface="Times New Roman" panose="02020603050405020304" pitchFamily="18" charset="0"/>
              </a:rPr>
              <a:t>thế</a:t>
            </a:r>
            <a:r>
              <a:rPr lang="en-US" altLang="en-US" sz="2400" b="1" dirty="0">
                <a:solidFill>
                  <a:srgbClr val="0432FF"/>
                </a:solidFill>
                <a:cs typeface="Times New Roman" panose="02020603050405020304" pitchFamily="18" charset="0"/>
              </a:rPr>
              <a:t> </a:t>
            </a:r>
            <a:r>
              <a:rPr lang="en-US" altLang="en-US" sz="2400" b="1" dirty="0" err="1">
                <a:solidFill>
                  <a:srgbClr val="0432FF"/>
                </a:solidFill>
                <a:cs typeface="Times New Roman" panose="02020603050405020304" pitchFamily="18" charset="0"/>
              </a:rPr>
              <a:t>của</a:t>
            </a:r>
            <a:r>
              <a:rPr lang="en-US" altLang="en-US" sz="2400" b="1" dirty="0">
                <a:solidFill>
                  <a:srgbClr val="0432FF"/>
                </a:solidFill>
                <a:cs typeface="Times New Roman" panose="02020603050405020304" pitchFamily="18" charset="0"/>
              </a:rPr>
              <a:t> </a:t>
            </a:r>
            <a:r>
              <a:rPr lang="en-US" altLang="en-US" sz="2400" b="1" dirty="0" err="1">
                <a:solidFill>
                  <a:srgbClr val="0432FF"/>
                </a:solidFill>
                <a:cs typeface="Times New Roman" panose="02020603050405020304" pitchFamily="18" charset="0"/>
              </a:rPr>
              <a:t>Thủ</a:t>
            </a:r>
            <a:r>
              <a:rPr lang="en-US" altLang="en-US" sz="2400" b="1" dirty="0">
                <a:solidFill>
                  <a:srgbClr val="0432FF"/>
                </a:solidFill>
                <a:cs typeface="Times New Roman" panose="02020603050405020304" pitchFamily="18" charset="0"/>
              </a:rPr>
              <a:t> </a:t>
            </a:r>
            <a:r>
              <a:rPr lang="en-US" altLang="en-US" sz="2400" b="1" dirty="0" err="1">
                <a:solidFill>
                  <a:srgbClr val="0432FF"/>
                </a:solidFill>
                <a:cs typeface="Times New Roman" panose="02020603050405020304" pitchFamily="18" charset="0"/>
              </a:rPr>
              <a:t>đô</a:t>
            </a:r>
            <a:r>
              <a:rPr lang="en-US" altLang="en-US" sz="2400" b="1" dirty="0">
                <a:solidFill>
                  <a:srgbClr val="0432FF"/>
                </a:solidFill>
                <a:cs typeface="Times New Roman" panose="02020603050405020304" pitchFamily="18" charset="0"/>
              </a:rPr>
              <a:t> Hà </a:t>
            </a:r>
            <a:r>
              <a:rPr lang="en-US" altLang="en-US" sz="2400" b="1" dirty="0" err="1">
                <a:solidFill>
                  <a:srgbClr val="0432FF"/>
                </a:solidFill>
                <a:cs typeface="Times New Roman" panose="02020603050405020304" pitchFamily="18" charset="0"/>
              </a:rPr>
              <a:t>Nội</a:t>
            </a:r>
            <a:r>
              <a:rPr lang="en-US" altLang="en-US" sz="2400" b="1" dirty="0">
                <a:solidFill>
                  <a:srgbClr val="0432FF"/>
                </a:solidFill>
                <a:cs typeface="Times New Roman" panose="02020603050405020304" pitchFamily="18" charset="0"/>
              </a:rPr>
              <a:t>.</a:t>
            </a:r>
          </a:p>
        </p:txBody>
      </p:sp>
      <p:sp>
        <p:nvSpPr>
          <p:cNvPr id="33" name="TextBox 32">
            <a:extLst>
              <a:ext uri="{FF2B5EF4-FFF2-40B4-BE49-F238E27FC236}">
                <a16:creationId xmlns:a16="http://schemas.microsoft.com/office/drawing/2014/main" id="{78BDA2C7-F547-94FD-A4F0-503B467F5825}"/>
              </a:ext>
            </a:extLst>
          </p:cNvPr>
          <p:cNvSpPr txBox="1"/>
          <p:nvPr/>
        </p:nvSpPr>
        <p:spPr>
          <a:xfrm>
            <a:off x="103778" y="4721878"/>
            <a:ext cx="5049673" cy="856068"/>
          </a:xfrm>
          <a:prstGeom prst="rect">
            <a:avLst/>
          </a:prstGeom>
          <a:noFill/>
        </p:spPr>
        <p:txBody>
          <a:bodyPr wrap="square">
            <a:spAutoFit/>
          </a:bodyPr>
          <a:lstStyle/>
          <a:p>
            <a:pPr marL="0" marR="0">
              <a:lnSpc>
                <a:spcPct val="107000"/>
              </a:lnSpc>
              <a:spcAft>
                <a:spcPts val="800"/>
              </a:spcAft>
            </a:pPr>
            <a:r>
              <a:rPr lang="vi-VN" sz="24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5. </a:t>
            </a:r>
            <a:r>
              <a:rPr lang="vi-VN"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Sự phát triển và phân bố các ngành kinh tế</a:t>
            </a:r>
            <a:r>
              <a:rPr lang="en-US" sz="24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0033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down)">
                                      <p:cBhvr>
                                        <p:cTn id="12" dur="580">
                                          <p:stCondLst>
                                            <p:cond delay="0"/>
                                          </p:stCondLst>
                                        </p:cTn>
                                        <p:tgtEl>
                                          <p:spTgt spid="30"/>
                                        </p:tgtEl>
                                      </p:cBhvr>
                                    </p:animEffect>
                                    <p:anim calcmode="lin" valueType="num">
                                      <p:cBhvr>
                                        <p:cTn id="13"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18" dur="26">
                                          <p:stCondLst>
                                            <p:cond delay="650"/>
                                          </p:stCondLst>
                                        </p:cTn>
                                        <p:tgtEl>
                                          <p:spTgt spid="30"/>
                                        </p:tgtEl>
                                      </p:cBhvr>
                                      <p:to x="100000" y="60000"/>
                                    </p:animScale>
                                    <p:animScale>
                                      <p:cBhvr>
                                        <p:cTn id="19" dur="166" decel="50000">
                                          <p:stCondLst>
                                            <p:cond delay="676"/>
                                          </p:stCondLst>
                                        </p:cTn>
                                        <p:tgtEl>
                                          <p:spTgt spid="30"/>
                                        </p:tgtEl>
                                      </p:cBhvr>
                                      <p:to x="100000" y="100000"/>
                                    </p:animScale>
                                    <p:animScale>
                                      <p:cBhvr>
                                        <p:cTn id="20" dur="26">
                                          <p:stCondLst>
                                            <p:cond delay="1312"/>
                                          </p:stCondLst>
                                        </p:cTn>
                                        <p:tgtEl>
                                          <p:spTgt spid="30"/>
                                        </p:tgtEl>
                                      </p:cBhvr>
                                      <p:to x="100000" y="80000"/>
                                    </p:animScale>
                                    <p:animScale>
                                      <p:cBhvr>
                                        <p:cTn id="21" dur="166" decel="50000">
                                          <p:stCondLst>
                                            <p:cond delay="1338"/>
                                          </p:stCondLst>
                                        </p:cTn>
                                        <p:tgtEl>
                                          <p:spTgt spid="30"/>
                                        </p:tgtEl>
                                      </p:cBhvr>
                                      <p:to x="100000" y="100000"/>
                                    </p:animScale>
                                    <p:animScale>
                                      <p:cBhvr>
                                        <p:cTn id="22" dur="26">
                                          <p:stCondLst>
                                            <p:cond delay="1642"/>
                                          </p:stCondLst>
                                        </p:cTn>
                                        <p:tgtEl>
                                          <p:spTgt spid="30"/>
                                        </p:tgtEl>
                                      </p:cBhvr>
                                      <p:to x="100000" y="90000"/>
                                    </p:animScale>
                                    <p:animScale>
                                      <p:cBhvr>
                                        <p:cTn id="23" dur="166" decel="50000">
                                          <p:stCondLst>
                                            <p:cond delay="1668"/>
                                          </p:stCondLst>
                                        </p:cTn>
                                        <p:tgtEl>
                                          <p:spTgt spid="30"/>
                                        </p:tgtEl>
                                      </p:cBhvr>
                                      <p:to x="100000" y="100000"/>
                                    </p:animScale>
                                    <p:animScale>
                                      <p:cBhvr>
                                        <p:cTn id="24" dur="26">
                                          <p:stCondLst>
                                            <p:cond delay="1808"/>
                                          </p:stCondLst>
                                        </p:cTn>
                                        <p:tgtEl>
                                          <p:spTgt spid="30"/>
                                        </p:tgtEl>
                                      </p:cBhvr>
                                      <p:to x="100000" y="95000"/>
                                    </p:animScale>
                                    <p:animScale>
                                      <p:cBhvr>
                                        <p:cTn id="25" dur="166" decel="50000">
                                          <p:stCondLst>
                                            <p:cond delay="1834"/>
                                          </p:stCondLst>
                                        </p:cTn>
                                        <p:tgtEl>
                                          <p:spTgt spid="30"/>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randombar(horizontal)">
                                      <p:cBhvr>
                                        <p:cTn id="30" dur="500"/>
                                        <p:tgtEl>
                                          <p:spTgt spid="31"/>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xit" presetSubtype="21" fill="hold" nodeType="clickEffect">
                                  <p:stCondLst>
                                    <p:cond delay="0"/>
                                  </p:stCondLst>
                                  <p:childTnLst>
                                    <p:animEffect transition="out" filter="barn(inVertical)">
                                      <p:cBhvr>
                                        <p:cTn id="34" dur="500"/>
                                        <p:tgtEl>
                                          <p:spTgt spid="30"/>
                                        </p:tgtEl>
                                      </p:cBhvr>
                                    </p:animEffect>
                                    <p:set>
                                      <p:cBhvr>
                                        <p:cTn id="35" dur="1" fill="hold">
                                          <p:stCondLst>
                                            <p:cond delay="499"/>
                                          </p:stCondLst>
                                        </p:cTn>
                                        <p:tgtEl>
                                          <p:spTgt spid="30"/>
                                        </p:tgtEl>
                                        <p:attrNameLst>
                                          <p:attrName>style.visibility</p:attrName>
                                        </p:attrNameLst>
                                      </p:cBhvr>
                                      <p:to>
                                        <p:strVal val="hidden"/>
                                      </p:to>
                                    </p:set>
                                  </p:childTnLst>
                                </p:cTn>
                              </p:par>
                              <p:par>
                                <p:cTn id="36" presetID="16" presetClass="exit" presetSubtype="21" fill="hold" grpId="1" nodeType="withEffect">
                                  <p:stCondLst>
                                    <p:cond delay="0"/>
                                  </p:stCondLst>
                                  <p:childTnLst>
                                    <p:animEffect transition="out" filter="barn(inVertical)">
                                      <p:cBhvr>
                                        <p:cTn id="37" dur="500"/>
                                        <p:tgtEl>
                                          <p:spTgt spid="31"/>
                                        </p:tgtEl>
                                      </p:cBhvr>
                                    </p:animEffect>
                                    <p:set>
                                      <p:cBhvr>
                                        <p:cTn id="38" dur="1" fill="hold">
                                          <p:stCondLst>
                                            <p:cond delay="499"/>
                                          </p:stCondLst>
                                        </p:cTn>
                                        <p:tgtEl>
                                          <p:spTgt spid="3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1">
                                            <p:txEl>
                                              <p:pRg st="0" end="0"/>
                                            </p:txEl>
                                          </p:spTgt>
                                        </p:tgtEl>
                                        <p:attrNameLst>
                                          <p:attrName>style.visibility</p:attrName>
                                        </p:attrNameLst>
                                      </p:cBhvr>
                                      <p:to>
                                        <p:strVal val="visible"/>
                                      </p:to>
                                    </p:set>
                                    <p:animEffect transition="in" filter="barn(inVertical)">
                                      <p:cBhvr>
                                        <p:cTn id="43" dur="500"/>
                                        <p:tgtEl>
                                          <p:spTgt spid="11">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11">
                                            <p:txEl>
                                              <p:pRg st="1" end="1"/>
                                            </p:txEl>
                                          </p:spTgt>
                                        </p:tgtEl>
                                        <p:attrNameLst>
                                          <p:attrName>style.visibility</p:attrName>
                                        </p:attrNameLst>
                                      </p:cBhvr>
                                      <p:to>
                                        <p:strVal val="visible"/>
                                      </p:to>
                                    </p:set>
                                    <p:animEffect transition="in" filter="barn(inVertical)">
                                      <p:cBhvr>
                                        <p:cTn id="48" dur="500"/>
                                        <p:tgtEl>
                                          <p:spTgt spid="11">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11">
                                            <p:txEl>
                                              <p:pRg st="2" end="2"/>
                                            </p:txEl>
                                          </p:spTgt>
                                        </p:tgtEl>
                                        <p:attrNameLst>
                                          <p:attrName>style.visibility</p:attrName>
                                        </p:attrNameLst>
                                      </p:cBhvr>
                                      <p:to>
                                        <p:strVal val="visible"/>
                                      </p:to>
                                    </p:set>
                                    <p:animEffect transition="in" filter="barn(inVertical)">
                                      <p:cBhvr>
                                        <p:cTn id="53" dur="500"/>
                                        <p:tgtEl>
                                          <p:spTgt spid="11">
                                            <p:txEl>
                                              <p:pRg st="2" end="2"/>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11">
                                            <p:txEl>
                                              <p:pRg st="3" end="3"/>
                                            </p:txEl>
                                          </p:spTgt>
                                        </p:tgtEl>
                                        <p:attrNameLst>
                                          <p:attrName>style.visibility</p:attrName>
                                        </p:attrNameLst>
                                      </p:cBhvr>
                                      <p:to>
                                        <p:strVal val="visible"/>
                                      </p:to>
                                    </p:set>
                                    <p:animEffect transition="in" filter="barn(inVertical)">
                                      <p:cBhvr>
                                        <p:cTn id="58" dur="500"/>
                                        <p:tgtEl>
                                          <p:spTgt spid="11">
                                            <p:txEl>
                                              <p:pRg st="3" end="3"/>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grpId="0" nodeType="click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randombar(horizontal)">
                                      <p:cBhvr>
                                        <p:cTn id="6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1" grpId="0"/>
      <p:bldP spid="31" grpId="1"/>
      <p:bldP spid="3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D9137F-E89A-9BC5-1BA6-49410DFE8D6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D01C2F3-8C07-883A-C250-E49E5A4CF792}"/>
              </a:ext>
            </a:extLst>
          </p:cNvPr>
          <p:cNvSpPr txBox="1"/>
          <p:nvPr/>
        </p:nvSpPr>
        <p:spPr>
          <a:xfrm>
            <a:off x="575461" y="-14553"/>
            <a:ext cx="10656264" cy="523220"/>
          </a:xfrm>
          <a:prstGeom prst="rect">
            <a:avLst/>
          </a:prstGeom>
          <a:noFill/>
        </p:spPr>
        <p:txBody>
          <a:bodyPr wrap="square" rtlCol="0">
            <a:spAutoFit/>
          </a:bodyPr>
          <a:lstStyle/>
          <a:p>
            <a:r>
              <a:rPr lang="vi-VN" sz="2400" b="1" dirty="0">
                <a:latin typeface="+mj-lt"/>
              </a:rPr>
              <a:t>Tiết </a:t>
            </a:r>
            <a:r>
              <a:rPr lang="en-US" sz="2400" b="1" dirty="0">
                <a:latin typeface="Times New Roman" panose="02020603050405020304" pitchFamily="18" charset="0"/>
                <a:cs typeface="Times New Roman" panose="02020603050405020304" pitchFamily="18" charset="0"/>
              </a:rPr>
              <a:t>22, 23, 24</a:t>
            </a:r>
            <a:r>
              <a:rPr lang="vi-VN" sz="2400" b="1" dirty="0">
                <a:latin typeface="Times New Roman" panose="02020603050405020304" pitchFamily="18" charset="0"/>
                <a:cs typeface="Times New Roman" panose="02020603050405020304" pitchFamily="18" charset="0"/>
              </a:rPr>
              <a:t>             </a:t>
            </a:r>
            <a:r>
              <a:rPr lang="vi-VN" sz="2400" b="1" dirty="0">
                <a:latin typeface="+mj-lt"/>
              </a:rPr>
              <a:t>Bài 11 </a:t>
            </a:r>
            <a:r>
              <a:rPr lang="en-US" sz="2800" b="1" dirty="0">
                <a:solidFill>
                  <a:srgbClr val="FF0000"/>
                </a:solidFill>
                <a:latin typeface="Times New Roman" panose="02020603050405020304" pitchFamily="18" charset="0"/>
                <a:cs typeface="Times New Roman" panose="02020603050405020304" pitchFamily="18" charset="0"/>
              </a:rPr>
              <a:t>VÙNG ĐỒNG BẰNG SÔNG HỒNG</a:t>
            </a:r>
          </a:p>
        </p:txBody>
      </p:sp>
      <p:sp>
        <p:nvSpPr>
          <p:cNvPr id="3" name="Rounded Rectangle 2">
            <a:extLst>
              <a:ext uri="{FF2B5EF4-FFF2-40B4-BE49-F238E27FC236}">
                <a16:creationId xmlns:a16="http://schemas.microsoft.com/office/drawing/2014/main" id="{2AE69923-7D4F-4A13-5AF5-4AD36CDDCCDA}"/>
              </a:ext>
            </a:extLst>
          </p:cNvPr>
          <p:cNvSpPr/>
          <p:nvPr/>
        </p:nvSpPr>
        <p:spPr>
          <a:xfrm>
            <a:off x="68238" y="489797"/>
            <a:ext cx="5049672" cy="6368203"/>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4EC9E819-1DD0-E63C-CCBD-51DF2F725D9A}"/>
              </a:ext>
            </a:extLst>
          </p:cNvPr>
          <p:cNvSpPr txBox="1"/>
          <p:nvPr/>
        </p:nvSpPr>
        <p:spPr>
          <a:xfrm>
            <a:off x="225579" y="584983"/>
            <a:ext cx="4965258" cy="856068"/>
          </a:xfrm>
          <a:prstGeom prst="rect">
            <a:avLst/>
          </a:prstGeom>
          <a:noFill/>
        </p:spPr>
        <p:txBody>
          <a:bodyPr wrap="square">
            <a:spAutoFit/>
          </a:bodyPr>
          <a:lstStyle/>
          <a:p>
            <a:pPr marL="0" marR="0">
              <a:lnSpc>
                <a:spcPct val="107000"/>
              </a:lnSpc>
              <a:spcAft>
                <a:spcPts val="800"/>
              </a:spcAft>
            </a:pPr>
            <a:r>
              <a:rPr lang="vi-VN" sz="24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5. </a:t>
            </a:r>
            <a:r>
              <a:rPr lang="vi-VN"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Sự phát triển và phân bố các ngành kinh tế</a:t>
            </a:r>
            <a:r>
              <a:rPr lang="en-US" sz="24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1">
            <a:extLst>
              <a:ext uri="{FF2B5EF4-FFF2-40B4-BE49-F238E27FC236}">
                <a16:creationId xmlns:a16="http://schemas.microsoft.com/office/drawing/2014/main" id="{B3E2EFC5-6619-379D-790C-B880E4448D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1631" y="489797"/>
            <a:ext cx="6329387" cy="5277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oup 14">
            <a:extLst>
              <a:ext uri="{FF2B5EF4-FFF2-40B4-BE49-F238E27FC236}">
                <a16:creationId xmlns:a16="http://schemas.microsoft.com/office/drawing/2014/main" id="{785686FD-C672-E9A7-948A-644EA00D9E90}"/>
              </a:ext>
            </a:extLst>
          </p:cNvPr>
          <p:cNvGrpSpPr/>
          <p:nvPr/>
        </p:nvGrpSpPr>
        <p:grpSpPr>
          <a:xfrm>
            <a:off x="5303554" y="618347"/>
            <a:ext cx="6634563" cy="5970913"/>
            <a:chOff x="5412706" y="996313"/>
            <a:chExt cx="6634563" cy="5970913"/>
          </a:xfrm>
        </p:grpSpPr>
        <p:pic>
          <p:nvPicPr>
            <p:cNvPr id="16" name="Ảnh 2" descr="Cần lập Hội đồng lúa gạo - Tuổi Trẻ Online">
              <a:extLst>
                <a:ext uri="{FF2B5EF4-FFF2-40B4-BE49-F238E27FC236}">
                  <a16:creationId xmlns:a16="http://schemas.microsoft.com/office/drawing/2014/main" id="{D4B00078-9695-B242-60DE-C61A6BB1BFB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0682" y="996313"/>
              <a:ext cx="3206685" cy="2618711"/>
            </a:xfrm>
            <a:prstGeom prst="rect">
              <a:avLst/>
            </a:prstGeom>
            <a:noFill/>
            <a:ln>
              <a:noFill/>
            </a:ln>
          </p:spPr>
        </p:pic>
        <p:pic>
          <p:nvPicPr>
            <p:cNvPr id="17" name="Ảnh 3" descr="Công nghệ chế tạo máy – Top nghề nghiệp ổn định trong xã hội.">
              <a:extLst>
                <a:ext uri="{FF2B5EF4-FFF2-40B4-BE49-F238E27FC236}">
                  <a16:creationId xmlns:a16="http://schemas.microsoft.com/office/drawing/2014/main" id="{F359F1C9-22E1-A3AD-EAA0-E7052D5EECC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40584" y="996313"/>
              <a:ext cx="3206685" cy="2618710"/>
            </a:xfrm>
            <a:prstGeom prst="rect">
              <a:avLst/>
            </a:prstGeom>
            <a:noFill/>
            <a:ln>
              <a:noFill/>
            </a:ln>
          </p:spPr>
        </p:pic>
        <p:pic>
          <p:nvPicPr>
            <p:cNvPr id="18" name="Ảnh 4" descr="Rau sớm vụ đông lên giá, nông dân phấn khởi">
              <a:extLst>
                <a:ext uri="{FF2B5EF4-FFF2-40B4-BE49-F238E27FC236}">
                  <a16:creationId xmlns:a16="http://schemas.microsoft.com/office/drawing/2014/main" id="{6B17DF19-EBF9-7ED4-CD79-9C94FD95773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12706" y="3952962"/>
              <a:ext cx="3206685" cy="2618711"/>
            </a:xfrm>
            <a:prstGeom prst="rect">
              <a:avLst/>
            </a:prstGeom>
            <a:noFill/>
            <a:ln>
              <a:noFill/>
            </a:ln>
          </p:spPr>
        </p:pic>
        <p:pic>
          <p:nvPicPr>
            <p:cNvPr id="20" name="Ảnh 5" descr="Cẩm nang du lịch Hà Nội: Từ kinh đô văn hóa ngàn năm đến thành phố du lịch  năng động - Tuổi Trẻ Online">
              <a:extLst>
                <a:ext uri="{FF2B5EF4-FFF2-40B4-BE49-F238E27FC236}">
                  <a16:creationId xmlns:a16="http://schemas.microsoft.com/office/drawing/2014/main" id="{36319419-229A-9772-8EA4-336C3E4C1FA4}"/>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840584" y="3952962"/>
              <a:ext cx="3206685" cy="2618711"/>
            </a:xfrm>
            <a:prstGeom prst="rect">
              <a:avLst/>
            </a:prstGeom>
            <a:noFill/>
            <a:ln>
              <a:noFill/>
            </a:ln>
          </p:spPr>
        </p:pic>
        <p:sp>
          <p:nvSpPr>
            <p:cNvPr id="21" name="TextBox 20">
              <a:extLst>
                <a:ext uri="{FF2B5EF4-FFF2-40B4-BE49-F238E27FC236}">
                  <a16:creationId xmlns:a16="http://schemas.microsoft.com/office/drawing/2014/main" id="{782C62F7-27EE-5607-C47B-325595B48B0A}"/>
                </a:ext>
              </a:extLst>
            </p:cNvPr>
            <p:cNvSpPr txBox="1"/>
            <p:nvPr/>
          </p:nvSpPr>
          <p:spPr>
            <a:xfrm>
              <a:off x="5951269" y="3615023"/>
              <a:ext cx="2668122" cy="400110"/>
            </a:xfrm>
            <a:prstGeom prst="rect">
              <a:avLst/>
            </a:prstGeom>
            <a:noFill/>
          </p:spPr>
          <p:txBody>
            <a:bodyPr wrap="square">
              <a:spAutoFit/>
            </a:bodyPr>
            <a:lstStyle/>
            <a:p>
              <a:r>
                <a:rPr lang="vi-VN" sz="2000" b="1" dirty="0">
                  <a:effectLst/>
                  <a:latin typeface="Times New Roman" panose="02020603050405020304" pitchFamily="18" charset="0"/>
                  <a:ea typeface="Calibri" panose="020F0502020204030204" pitchFamily="34" charset="0"/>
                  <a:cs typeface="Times New Roman" panose="02020603050405020304" pitchFamily="18" charset="0"/>
                </a:rPr>
                <a:t>Chế biến lương thực</a:t>
              </a:r>
              <a:endParaRPr lang="en-US" sz="2000" b="1" dirty="0">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11433264-C213-9780-FD3F-7B4594FBF6EC}"/>
                </a:ext>
              </a:extLst>
            </p:cNvPr>
            <p:cNvSpPr txBox="1"/>
            <p:nvPr/>
          </p:nvSpPr>
          <p:spPr>
            <a:xfrm>
              <a:off x="9705108" y="3606782"/>
              <a:ext cx="2179782" cy="400110"/>
            </a:xfrm>
            <a:prstGeom prst="rect">
              <a:avLst/>
            </a:prstGeom>
            <a:noFill/>
          </p:spPr>
          <p:txBody>
            <a:bodyPr wrap="square">
              <a:spAutoFit/>
            </a:bodyPr>
            <a:lstStyle/>
            <a:p>
              <a:r>
                <a:rPr lang="vi-VN" sz="2000" b="1">
                  <a:effectLst/>
                  <a:latin typeface="Times New Roman" panose="02020603050405020304" pitchFamily="18" charset="0"/>
                  <a:ea typeface="Calibri" panose="020F0502020204030204" pitchFamily="34" charset="0"/>
                  <a:cs typeface="Times New Roman" panose="02020603050405020304" pitchFamily="18" charset="0"/>
                </a:rPr>
                <a:t>Sản xuất điện tử</a:t>
              </a:r>
              <a:endParaRPr lang="en-US" sz="2000" b="1" dirty="0">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82DCB41C-3DD3-6162-DBA4-E65E3D47E811}"/>
                </a:ext>
              </a:extLst>
            </p:cNvPr>
            <p:cNvSpPr txBox="1"/>
            <p:nvPr/>
          </p:nvSpPr>
          <p:spPr>
            <a:xfrm>
              <a:off x="5951269" y="6540279"/>
              <a:ext cx="2239465" cy="400110"/>
            </a:xfrm>
            <a:prstGeom prst="rect">
              <a:avLst/>
            </a:prstGeom>
            <a:noFill/>
          </p:spPr>
          <p:txBody>
            <a:bodyPr wrap="square">
              <a:spAutoFit/>
            </a:bodyPr>
            <a:lstStyle/>
            <a:p>
              <a:r>
                <a:rPr lang="en-US" sz="2000" b="1">
                  <a:effectLst/>
                  <a:latin typeface="Times New Roman" panose="02020603050405020304" pitchFamily="18" charset="0"/>
                  <a:ea typeface="Calibri" panose="020F0502020204030204" pitchFamily="34" charset="0"/>
                  <a:cs typeface="Times New Roman" panose="02020603050405020304" pitchFamily="18" charset="0"/>
                </a:rPr>
                <a:t>Trồng</a:t>
              </a:r>
              <a:r>
                <a:rPr lang="vi-VN" sz="2000" b="1">
                  <a:effectLst/>
                  <a:latin typeface="Times New Roman" panose="02020603050405020304" pitchFamily="18" charset="0"/>
                  <a:ea typeface="Calibri" panose="020F0502020204030204" pitchFamily="34" charset="0"/>
                  <a:cs typeface="Times New Roman" panose="02020603050405020304" pitchFamily="18" charset="0"/>
                </a:rPr>
                <a:t> rau vụ đông</a:t>
              </a:r>
              <a:endParaRPr lang="en-US" sz="2000" b="1" dirty="0">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9111B4C8-A554-AF49-4A3E-3F0E31850032}"/>
                </a:ext>
              </a:extLst>
            </p:cNvPr>
            <p:cNvSpPr txBox="1"/>
            <p:nvPr/>
          </p:nvSpPr>
          <p:spPr>
            <a:xfrm>
              <a:off x="9936017" y="6567116"/>
              <a:ext cx="1717964" cy="400110"/>
            </a:xfrm>
            <a:prstGeom prst="rect">
              <a:avLst/>
            </a:prstGeom>
            <a:noFill/>
          </p:spPr>
          <p:txBody>
            <a:bodyPr wrap="square">
              <a:spAutoFit/>
            </a:bodyPr>
            <a:lstStyle/>
            <a:p>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Du</a:t>
              </a:r>
              <a:r>
                <a:rPr lang="vi-VN" sz="2000" b="1" dirty="0">
                  <a:effectLst/>
                  <a:latin typeface="Times New Roman" panose="02020603050405020304" pitchFamily="18" charset="0"/>
                  <a:ea typeface="Calibri" panose="020F0502020204030204" pitchFamily="34" charset="0"/>
                  <a:cs typeface="Times New Roman" panose="02020603050405020304" pitchFamily="18" charset="0"/>
                </a:rPr>
                <a:t> lịch</a:t>
              </a:r>
              <a:endParaRPr lang="en-US" sz="2000" b="1" dirty="0">
                <a:latin typeface="Times New Roman" panose="02020603050405020304" pitchFamily="18" charset="0"/>
                <a:cs typeface="Times New Roman" panose="02020603050405020304" pitchFamily="18" charset="0"/>
              </a:endParaRPr>
            </a:p>
          </p:txBody>
        </p:sp>
      </p:grpSp>
      <p:pic>
        <p:nvPicPr>
          <p:cNvPr id="25" name="Hình ảnh 1">
            <a:extLst>
              <a:ext uri="{FF2B5EF4-FFF2-40B4-BE49-F238E27FC236}">
                <a16:creationId xmlns:a16="http://schemas.microsoft.com/office/drawing/2014/main" id="{9C72CE0D-C8AE-47F4-FF3C-D467F19E5EB3}"/>
              </a:ext>
            </a:extLst>
          </p:cNvPr>
          <p:cNvPicPr>
            <a:picLocks noChangeAspect="1"/>
          </p:cNvPicPr>
          <p:nvPr/>
        </p:nvPicPr>
        <p:blipFill>
          <a:blip r:embed="rId7"/>
          <a:stretch>
            <a:fillRect/>
          </a:stretch>
        </p:blipFill>
        <p:spPr>
          <a:xfrm>
            <a:off x="6444068" y="887861"/>
            <a:ext cx="4314955" cy="2541139"/>
          </a:xfrm>
          <a:prstGeom prst="rect">
            <a:avLst/>
          </a:prstGeom>
        </p:spPr>
      </p:pic>
      <p:sp>
        <p:nvSpPr>
          <p:cNvPr id="26" name="TextBox 25">
            <a:extLst>
              <a:ext uri="{FF2B5EF4-FFF2-40B4-BE49-F238E27FC236}">
                <a16:creationId xmlns:a16="http://schemas.microsoft.com/office/drawing/2014/main" id="{29181737-29FA-803B-ED21-4F5A16DD5C56}"/>
              </a:ext>
            </a:extLst>
          </p:cNvPr>
          <p:cNvSpPr txBox="1"/>
          <p:nvPr/>
        </p:nvSpPr>
        <p:spPr>
          <a:xfrm>
            <a:off x="6444068" y="508667"/>
            <a:ext cx="4002259" cy="553998"/>
          </a:xfrm>
          <a:prstGeom prst="rect">
            <a:avLst/>
          </a:prstGeom>
          <a:noFill/>
        </p:spPr>
        <p:txBody>
          <a:bodyPr wrap="square">
            <a:spAutoFit/>
          </a:bodyPr>
          <a:lstStyle/>
          <a:p>
            <a:r>
              <a:rPr lang="en-US" altLang="en-US" sz="3000" b="1" dirty="0">
                <a:solidFill>
                  <a:srgbClr val="FF0000"/>
                </a:solidFill>
                <a:latin typeface="Times New Roman" panose="02020603050405020304" pitchFamily="18" charset="0"/>
                <a:cs typeface="Times New Roman" panose="02020603050405020304" pitchFamily="18" charset="0"/>
              </a:rPr>
              <a:t>THẢO LUẬN NHÓM </a:t>
            </a:r>
            <a:endParaRPr lang="en-US" sz="3000" dirty="0">
              <a:solidFill>
                <a:srgbClr val="FF0000"/>
              </a:solidFill>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7CCF2E5D-FF4E-9C43-4E36-DD41E6C39A8C}"/>
              </a:ext>
            </a:extLst>
          </p:cNvPr>
          <p:cNvSpPr txBox="1"/>
          <p:nvPr/>
        </p:nvSpPr>
        <p:spPr>
          <a:xfrm>
            <a:off x="5197454" y="3429000"/>
            <a:ext cx="6846764" cy="3534878"/>
          </a:xfrm>
          <a:prstGeom prst="rect">
            <a:avLst/>
          </a:prstGeom>
          <a:noFill/>
        </p:spPr>
        <p:txBody>
          <a:bodyPr wrap="square">
            <a:spAutoFit/>
          </a:bodyPr>
          <a:lstStyle/>
          <a:p>
            <a:pPr marL="0" marR="0" algn="just">
              <a:lnSpc>
                <a:spcPct val="107000"/>
              </a:lnSpc>
              <a:spcAft>
                <a:spcPts val="800"/>
              </a:spcAft>
            </a:pPr>
            <a:r>
              <a:rPr lang="vi-VN" sz="2400" i="1" kern="100" dirty="0">
                <a:solidFill>
                  <a:srgbClr val="FF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kern="100" dirty="0" err="1">
                <a:solidFill>
                  <a:srgbClr val="FF00FF"/>
                </a:solidFill>
                <a:effectLst/>
                <a:latin typeface="Times New Roman" panose="02020603050405020304" pitchFamily="18" charset="0"/>
                <a:ea typeface="Calibri" panose="020F0502020204030204" pitchFamily="34" charset="0"/>
                <a:cs typeface="Times New Roman" panose="02020603050405020304" pitchFamily="18" charset="0"/>
              </a:rPr>
              <a:t>Nhóm</a:t>
            </a:r>
            <a:r>
              <a:rPr lang="en-US" sz="2400" b="1" i="1" kern="100" dirty="0">
                <a:solidFill>
                  <a:srgbClr val="FF00FF"/>
                </a:solidFill>
                <a:effectLst/>
                <a:latin typeface="Times New Roman" panose="02020603050405020304" pitchFamily="18" charset="0"/>
                <a:ea typeface="Calibri" panose="020F0502020204030204" pitchFamily="34" charset="0"/>
                <a:cs typeface="Times New Roman" panose="02020603050405020304" pitchFamily="18" charset="0"/>
              </a:rPr>
              <a:t> 1+2</a:t>
            </a:r>
            <a:r>
              <a:rPr lang="vi-VN" sz="2400" i="1" kern="100" dirty="0">
                <a:solidFill>
                  <a:srgbClr val="FF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Trình bày khái quát chung về sự phát triển kinh tế ở vùng Đồng bằng sông Hồng.</a:t>
            </a:r>
            <a:endPar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07000"/>
              </a:lnSpc>
              <a:spcAft>
                <a:spcPts val="800"/>
              </a:spcAft>
            </a:pPr>
            <a:r>
              <a:rPr lang="vi-VN" sz="2400" i="1" kern="100" dirty="0">
                <a:solidFill>
                  <a:srgbClr val="FF00FF"/>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400" b="1" i="1" kern="100" dirty="0" err="1">
                <a:solidFill>
                  <a:srgbClr val="FF00FF"/>
                </a:solidFill>
                <a:effectLst/>
                <a:latin typeface="Times New Roman" panose="02020603050405020304" pitchFamily="18" charset="0"/>
                <a:ea typeface="Calibri" panose="020F0502020204030204" pitchFamily="34" charset="0"/>
                <a:cs typeface="Times New Roman" panose="02020603050405020304" pitchFamily="18" charset="0"/>
              </a:rPr>
              <a:t>Nhóm</a:t>
            </a:r>
            <a:r>
              <a:rPr lang="en-US" sz="2400" b="1" i="1" kern="100" dirty="0">
                <a:solidFill>
                  <a:srgbClr val="FF00FF"/>
                </a:solidFill>
                <a:effectLst/>
                <a:latin typeface="Times New Roman" panose="02020603050405020304" pitchFamily="18" charset="0"/>
                <a:ea typeface="Calibri" panose="020F0502020204030204" pitchFamily="34" charset="0"/>
                <a:cs typeface="Times New Roman" panose="02020603050405020304" pitchFamily="18" charset="0"/>
              </a:rPr>
              <a:t> 3+4</a:t>
            </a:r>
            <a:r>
              <a:rPr lang="vi-VN" sz="2400" i="1" kern="100" dirty="0">
                <a:solidFill>
                  <a:srgbClr val="FF00FF"/>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400" kern="100" dirty="0">
                <a:solidFill>
                  <a:srgbClr val="FF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Tình hình phát triển và phân bố ngành nông – lâm – thủy sản.</a:t>
            </a:r>
            <a:endPar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07000"/>
              </a:lnSpc>
              <a:spcAft>
                <a:spcPts val="800"/>
              </a:spcAft>
            </a:pPr>
            <a:r>
              <a:rPr lang="vi-VN" sz="2400" b="1" i="1" kern="100" dirty="0">
                <a:solidFill>
                  <a:srgbClr val="FF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kern="100" dirty="0" err="1">
                <a:solidFill>
                  <a:srgbClr val="FF00FF"/>
                </a:solidFill>
                <a:effectLst/>
                <a:latin typeface="Times New Roman" panose="02020603050405020304" pitchFamily="18" charset="0"/>
                <a:ea typeface="Calibri" panose="020F0502020204030204" pitchFamily="34" charset="0"/>
                <a:cs typeface="Times New Roman" panose="02020603050405020304" pitchFamily="18" charset="0"/>
              </a:rPr>
              <a:t>Nhóm</a:t>
            </a:r>
            <a:r>
              <a:rPr lang="en-US" sz="2400" b="1" i="1" kern="100" dirty="0">
                <a:solidFill>
                  <a:srgbClr val="FF00FF"/>
                </a:solidFill>
                <a:effectLst/>
                <a:latin typeface="Times New Roman" panose="02020603050405020304" pitchFamily="18" charset="0"/>
                <a:ea typeface="Calibri" panose="020F0502020204030204" pitchFamily="34" charset="0"/>
                <a:cs typeface="Times New Roman" panose="02020603050405020304" pitchFamily="18" charset="0"/>
              </a:rPr>
              <a:t> 5+6</a:t>
            </a:r>
            <a:r>
              <a:rPr lang="vi-VN" sz="2400" i="1" kern="100" dirty="0">
                <a:solidFill>
                  <a:srgbClr val="FF00FF"/>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400" kern="100" dirty="0">
                <a:solidFill>
                  <a:srgbClr val="FF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Tình hình phát triển và phân bố ngành công nghiệp. </a:t>
            </a:r>
            <a:endPar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07000"/>
              </a:lnSpc>
              <a:spcAft>
                <a:spcPts val="800"/>
              </a:spcAft>
            </a:pPr>
            <a:r>
              <a:rPr lang="en-US" sz="2400" b="1" i="1" kern="100" dirty="0">
                <a:solidFill>
                  <a:srgbClr val="FF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kern="100" dirty="0" err="1">
                <a:solidFill>
                  <a:srgbClr val="FF00FF"/>
                </a:solidFill>
                <a:effectLst/>
                <a:latin typeface="Times New Roman" panose="02020603050405020304" pitchFamily="18" charset="0"/>
                <a:ea typeface="Calibri" panose="020F0502020204030204" pitchFamily="34" charset="0"/>
                <a:cs typeface="Times New Roman" panose="02020603050405020304" pitchFamily="18" charset="0"/>
              </a:rPr>
              <a:t>Nhóm</a:t>
            </a:r>
            <a:r>
              <a:rPr lang="en-US" sz="2400" b="1" i="1" kern="100" dirty="0">
                <a:solidFill>
                  <a:srgbClr val="FF00FF"/>
                </a:solidFill>
                <a:effectLst/>
                <a:latin typeface="Times New Roman" panose="02020603050405020304" pitchFamily="18" charset="0"/>
                <a:ea typeface="Calibri" panose="020F0502020204030204" pitchFamily="34" charset="0"/>
                <a:cs typeface="Times New Roman" panose="02020603050405020304" pitchFamily="18" charset="0"/>
              </a:rPr>
              <a:t> 7+8</a:t>
            </a:r>
            <a:r>
              <a:rPr lang="vi-VN" sz="2400" i="1" kern="100" dirty="0">
                <a:solidFill>
                  <a:srgbClr val="FF00FF"/>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400" kern="100" dirty="0">
                <a:solidFill>
                  <a:srgbClr val="FF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b="1" kern="100" dirty="0">
                <a:effectLst/>
                <a:latin typeface="Times New Roman" panose="02020603050405020304" pitchFamily="18" charset="0"/>
                <a:ea typeface="Calibri" panose="020F0502020204030204" pitchFamily="34" charset="0"/>
                <a:cs typeface="Times New Roman" panose="02020603050405020304" pitchFamily="18" charset="0"/>
              </a:rPr>
              <a:t>Tình hình phát triển và phân bố ngành dịch vụ.</a:t>
            </a:r>
            <a:endPar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51578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nodeType="clickEffect">
                                  <p:stCondLst>
                                    <p:cond delay="0"/>
                                  </p:stCondLst>
                                  <p:childTnLst>
                                    <p:animEffect transition="out" filter="barn(inVertical)">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1000" fill="hold"/>
                                        <p:tgtEl>
                                          <p:spTgt spid="15"/>
                                        </p:tgtEl>
                                        <p:attrNameLst>
                                          <p:attrName>ppt_w</p:attrName>
                                        </p:attrNameLst>
                                      </p:cBhvr>
                                      <p:tavLst>
                                        <p:tav tm="0">
                                          <p:val>
                                            <p:fltVal val="0"/>
                                          </p:val>
                                        </p:tav>
                                        <p:tav tm="100000">
                                          <p:val>
                                            <p:strVal val="#ppt_w"/>
                                          </p:val>
                                        </p:tav>
                                      </p:tavLst>
                                    </p:anim>
                                    <p:anim calcmode="lin" valueType="num">
                                      <p:cBhvr>
                                        <p:cTn id="18" dur="1000" fill="hold"/>
                                        <p:tgtEl>
                                          <p:spTgt spid="15"/>
                                        </p:tgtEl>
                                        <p:attrNameLst>
                                          <p:attrName>ppt_h</p:attrName>
                                        </p:attrNameLst>
                                      </p:cBhvr>
                                      <p:tavLst>
                                        <p:tav tm="0">
                                          <p:val>
                                            <p:fltVal val="0"/>
                                          </p:val>
                                        </p:tav>
                                        <p:tav tm="100000">
                                          <p:val>
                                            <p:strVal val="#ppt_h"/>
                                          </p:val>
                                        </p:tav>
                                      </p:tavLst>
                                    </p:anim>
                                    <p:anim calcmode="lin" valueType="num">
                                      <p:cBhvr>
                                        <p:cTn id="19" dur="1000" fill="hold"/>
                                        <p:tgtEl>
                                          <p:spTgt spid="15"/>
                                        </p:tgtEl>
                                        <p:attrNameLst>
                                          <p:attrName>style.rotation</p:attrName>
                                        </p:attrNameLst>
                                      </p:cBhvr>
                                      <p:tavLst>
                                        <p:tav tm="0">
                                          <p:val>
                                            <p:fltVal val="90"/>
                                          </p:val>
                                        </p:tav>
                                        <p:tav tm="100000">
                                          <p:val>
                                            <p:fltVal val="0"/>
                                          </p:val>
                                        </p:tav>
                                      </p:tavLst>
                                    </p:anim>
                                    <p:animEffect transition="in" filter="fade">
                                      <p:cBhvr>
                                        <p:cTn id="20" dur="10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xit" presetSubtype="10" fill="hold" nodeType="clickEffect">
                                  <p:stCondLst>
                                    <p:cond delay="0"/>
                                  </p:stCondLst>
                                  <p:childTnLst>
                                    <p:animEffect transition="out" filter="randombar(horizontal)">
                                      <p:cBhvr>
                                        <p:cTn id="24" dur="500"/>
                                        <p:tgtEl>
                                          <p:spTgt spid="15"/>
                                        </p:tgtEl>
                                      </p:cBhvr>
                                    </p:animEffect>
                                    <p:set>
                                      <p:cBhvr>
                                        <p:cTn id="25" dur="1" fill="hold">
                                          <p:stCondLst>
                                            <p:cond delay="499"/>
                                          </p:stCondLst>
                                        </p:cTn>
                                        <p:tgtEl>
                                          <p:spTgt spid="15"/>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barn(inVertical)">
                                      <p:cBhvr>
                                        <p:cTn id="30" dur="500"/>
                                        <p:tgtEl>
                                          <p:spTgt spid="26"/>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randombar(horizontal)">
                                      <p:cBhvr>
                                        <p:cTn id="35" dur="5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randombar(horizontal)">
                                      <p:cBhvr>
                                        <p:cTn id="4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DFCE3F-25F4-C1E7-B28B-A7C7E3412AE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EB4FC7A-2DBC-22D3-2403-790B83F5C50C}"/>
              </a:ext>
            </a:extLst>
          </p:cNvPr>
          <p:cNvSpPr txBox="1"/>
          <p:nvPr/>
        </p:nvSpPr>
        <p:spPr>
          <a:xfrm>
            <a:off x="575461" y="-14553"/>
            <a:ext cx="10656264" cy="523220"/>
          </a:xfrm>
          <a:prstGeom prst="rect">
            <a:avLst/>
          </a:prstGeom>
          <a:noFill/>
        </p:spPr>
        <p:txBody>
          <a:bodyPr wrap="square" rtlCol="0">
            <a:spAutoFit/>
          </a:bodyPr>
          <a:lstStyle/>
          <a:p>
            <a:r>
              <a:rPr lang="vi-VN" sz="2400" b="1" dirty="0">
                <a:latin typeface="+mj-lt"/>
              </a:rPr>
              <a:t>Tiết </a:t>
            </a:r>
            <a:r>
              <a:rPr lang="en-US" sz="2400" b="1" dirty="0">
                <a:latin typeface="Times New Roman" panose="02020603050405020304" pitchFamily="18" charset="0"/>
                <a:cs typeface="Times New Roman" panose="02020603050405020304" pitchFamily="18" charset="0"/>
              </a:rPr>
              <a:t>22, 23, 24</a:t>
            </a:r>
            <a:r>
              <a:rPr lang="vi-VN" sz="2400" b="1" dirty="0">
                <a:latin typeface="Times New Roman" panose="02020603050405020304" pitchFamily="18" charset="0"/>
                <a:cs typeface="Times New Roman" panose="02020603050405020304" pitchFamily="18" charset="0"/>
              </a:rPr>
              <a:t>             </a:t>
            </a:r>
            <a:r>
              <a:rPr lang="vi-VN" sz="2400" b="1" dirty="0">
                <a:latin typeface="+mj-lt"/>
              </a:rPr>
              <a:t>Bài 11 </a:t>
            </a:r>
            <a:r>
              <a:rPr lang="en-US" sz="2800" b="1" dirty="0">
                <a:solidFill>
                  <a:srgbClr val="FF0000"/>
                </a:solidFill>
                <a:latin typeface="Times New Roman" panose="02020603050405020304" pitchFamily="18" charset="0"/>
                <a:cs typeface="Times New Roman" panose="02020603050405020304" pitchFamily="18" charset="0"/>
              </a:rPr>
              <a:t>VÙNG ĐỒNG BẰNG SÔNG HỒNG</a:t>
            </a:r>
          </a:p>
        </p:txBody>
      </p:sp>
      <p:sp>
        <p:nvSpPr>
          <p:cNvPr id="3" name="Rounded Rectangle 2">
            <a:extLst>
              <a:ext uri="{FF2B5EF4-FFF2-40B4-BE49-F238E27FC236}">
                <a16:creationId xmlns:a16="http://schemas.microsoft.com/office/drawing/2014/main" id="{7BE7B95F-0CA7-2B43-0301-E69FCD9F7CAD}"/>
              </a:ext>
            </a:extLst>
          </p:cNvPr>
          <p:cNvSpPr/>
          <p:nvPr/>
        </p:nvSpPr>
        <p:spPr>
          <a:xfrm>
            <a:off x="68238" y="489797"/>
            <a:ext cx="5049672" cy="6368203"/>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D71AD235-0E4B-97EC-315E-7E4C6A6C3984}"/>
              </a:ext>
            </a:extLst>
          </p:cNvPr>
          <p:cNvSpPr txBox="1"/>
          <p:nvPr/>
        </p:nvSpPr>
        <p:spPr>
          <a:xfrm>
            <a:off x="225579" y="584983"/>
            <a:ext cx="4965258" cy="856068"/>
          </a:xfrm>
          <a:prstGeom prst="rect">
            <a:avLst/>
          </a:prstGeom>
          <a:noFill/>
        </p:spPr>
        <p:txBody>
          <a:bodyPr wrap="square">
            <a:spAutoFit/>
          </a:bodyPr>
          <a:lstStyle/>
          <a:p>
            <a:pPr marL="0" marR="0">
              <a:lnSpc>
                <a:spcPct val="107000"/>
              </a:lnSpc>
              <a:spcAft>
                <a:spcPts val="800"/>
              </a:spcAft>
            </a:pPr>
            <a:r>
              <a:rPr lang="vi-VN" sz="24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5. </a:t>
            </a:r>
            <a:r>
              <a:rPr lang="vi-VN"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Sự phát triển và phân bố các ngành kinh tế</a:t>
            </a:r>
            <a:r>
              <a:rPr lang="en-US" sz="24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1">
            <a:extLst>
              <a:ext uri="{FF2B5EF4-FFF2-40B4-BE49-F238E27FC236}">
                <a16:creationId xmlns:a16="http://schemas.microsoft.com/office/drawing/2014/main" id="{3084F003-141D-6B23-6BDB-7058C885FF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1631" y="489797"/>
            <a:ext cx="6329387" cy="5277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1A17FDE3-CACE-C64B-A607-6B0A958F9F66}"/>
              </a:ext>
            </a:extLst>
          </p:cNvPr>
          <p:cNvSpPr txBox="1"/>
          <p:nvPr/>
        </p:nvSpPr>
        <p:spPr>
          <a:xfrm>
            <a:off x="147782" y="1329591"/>
            <a:ext cx="3897745" cy="460895"/>
          </a:xfrm>
          <a:prstGeom prst="rect">
            <a:avLst/>
          </a:prstGeom>
          <a:noFill/>
        </p:spPr>
        <p:txBody>
          <a:bodyPr wrap="square">
            <a:spAutoFit/>
          </a:bodyPr>
          <a:lstStyle/>
          <a:p>
            <a:pPr marL="0" marR="0" algn="just">
              <a:lnSpc>
                <a:spcPct val="107000"/>
              </a:lnSpc>
              <a:spcAft>
                <a:spcPts val="800"/>
              </a:spcAft>
            </a:pPr>
            <a:r>
              <a:rPr lang="en-US" sz="24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Khái</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quát</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chung</a:t>
            </a:r>
            <a:r>
              <a:rPr lang="en-US" sz="24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C73245FE-4FA9-B356-A2C2-0063366FB3F8}"/>
              </a:ext>
            </a:extLst>
          </p:cNvPr>
          <p:cNvSpPr txBox="1"/>
          <p:nvPr/>
        </p:nvSpPr>
        <p:spPr>
          <a:xfrm>
            <a:off x="147782" y="1770932"/>
            <a:ext cx="4965258" cy="1569660"/>
          </a:xfrm>
          <a:prstGeom prst="rect">
            <a:avLst/>
          </a:prstGeom>
          <a:noFill/>
        </p:spPr>
        <p:txBody>
          <a:bodyPr wrap="square">
            <a:spAutoFit/>
          </a:bodyPr>
          <a:lstStyle/>
          <a:p>
            <a:pPr marL="0" marR="0" algn="just"/>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vùng</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kinh</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tế</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quan</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trọng</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cả</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chiếm</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30,0% GDP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cả</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n.2021. </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Cơ</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cấu</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kinh</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tế</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vùng</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dịch</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tích</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cực</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theo</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hướng</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CNH, HĐH.</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6FBF499B-0367-FA49-6A86-0878DAA8B900}"/>
              </a:ext>
            </a:extLst>
          </p:cNvPr>
          <p:cNvSpPr txBox="1"/>
          <p:nvPr/>
        </p:nvSpPr>
        <p:spPr>
          <a:xfrm>
            <a:off x="68238" y="3242439"/>
            <a:ext cx="4965258" cy="856068"/>
          </a:xfrm>
          <a:prstGeom prst="rect">
            <a:avLst/>
          </a:prstGeom>
          <a:noFill/>
        </p:spPr>
        <p:txBody>
          <a:bodyPr wrap="square">
            <a:spAutoFit/>
          </a:bodyPr>
          <a:lstStyle/>
          <a:p>
            <a:pPr marL="0" marR="0" algn="just"/>
            <a:r>
              <a:rPr lang="en-US" sz="24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phân</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bố</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ngành</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kinh</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tế</a:t>
            </a:r>
            <a:r>
              <a:rPr lang="en-US" sz="24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34924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barn(inVertical)">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Effect transition="in" filter="barn(inVertical)">
                                      <p:cBhvr>
                                        <p:cTn id="17" dur="500"/>
                                        <p:tgtEl>
                                          <p:spTgt spid="1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xEl>
                                              <p:pRg st="0" end="0"/>
                                            </p:txEl>
                                          </p:spTgt>
                                        </p:tgtEl>
                                        <p:attrNameLst>
                                          <p:attrName>style.visibility</p:attrName>
                                        </p:attrNameLst>
                                      </p:cBhvr>
                                      <p:to>
                                        <p:strVal val="visible"/>
                                      </p:to>
                                    </p:set>
                                    <p:animEffect transition="in" filter="barn(inVertical)">
                                      <p:cBhvr>
                                        <p:cTn id="22"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8DF7DD-5BE8-089D-1821-B813033C906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F64EEA7-ABA7-A460-DDE3-5BFAF15213B6}"/>
              </a:ext>
            </a:extLst>
          </p:cNvPr>
          <p:cNvSpPr txBox="1"/>
          <p:nvPr/>
        </p:nvSpPr>
        <p:spPr>
          <a:xfrm>
            <a:off x="575461" y="-14553"/>
            <a:ext cx="10656264" cy="523220"/>
          </a:xfrm>
          <a:prstGeom prst="rect">
            <a:avLst/>
          </a:prstGeom>
          <a:noFill/>
        </p:spPr>
        <p:txBody>
          <a:bodyPr wrap="square" rtlCol="0">
            <a:spAutoFit/>
          </a:bodyPr>
          <a:lstStyle/>
          <a:p>
            <a:r>
              <a:rPr lang="vi-VN" sz="2400" b="1" dirty="0">
                <a:latin typeface="+mj-lt"/>
              </a:rPr>
              <a:t>Tiết </a:t>
            </a:r>
            <a:r>
              <a:rPr lang="en-US" sz="2400" b="1" dirty="0">
                <a:latin typeface="Times New Roman" panose="02020603050405020304" pitchFamily="18" charset="0"/>
                <a:cs typeface="Times New Roman" panose="02020603050405020304" pitchFamily="18" charset="0"/>
              </a:rPr>
              <a:t>22, 23, 24</a:t>
            </a:r>
            <a:r>
              <a:rPr lang="vi-VN" sz="2400" b="1" dirty="0">
                <a:latin typeface="Times New Roman" panose="02020603050405020304" pitchFamily="18" charset="0"/>
                <a:cs typeface="Times New Roman" panose="02020603050405020304" pitchFamily="18" charset="0"/>
              </a:rPr>
              <a:t>             </a:t>
            </a:r>
            <a:r>
              <a:rPr lang="vi-VN" sz="2400" b="1" dirty="0">
                <a:latin typeface="+mj-lt"/>
              </a:rPr>
              <a:t>Bài 11 </a:t>
            </a:r>
            <a:r>
              <a:rPr lang="en-US" sz="2800" b="1" dirty="0">
                <a:solidFill>
                  <a:srgbClr val="FF0000"/>
                </a:solidFill>
                <a:latin typeface="Times New Roman" panose="02020603050405020304" pitchFamily="18" charset="0"/>
                <a:cs typeface="Times New Roman" panose="02020603050405020304" pitchFamily="18" charset="0"/>
              </a:rPr>
              <a:t>VÙNG ĐỒNG BẰNG SÔNG HỒNG</a:t>
            </a:r>
          </a:p>
        </p:txBody>
      </p:sp>
      <p:sp>
        <p:nvSpPr>
          <p:cNvPr id="3" name="Rounded Rectangle 2">
            <a:extLst>
              <a:ext uri="{FF2B5EF4-FFF2-40B4-BE49-F238E27FC236}">
                <a16:creationId xmlns:a16="http://schemas.microsoft.com/office/drawing/2014/main" id="{238A06FF-1EE8-A6FD-ED18-F03168A80578}"/>
              </a:ext>
            </a:extLst>
          </p:cNvPr>
          <p:cNvSpPr/>
          <p:nvPr/>
        </p:nvSpPr>
        <p:spPr>
          <a:xfrm>
            <a:off x="68238" y="489797"/>
            <a:ext cx="5049672" cy="6368203"/>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5F63EC11-FB9C-439B-EDD2-AFC1D32297E5}"/>
              </a:ext>
            </a:extLst>
          </p:cNvPr>
          <p:cNvSpPr txBox="1"/>
          <p:nvPr/>
        </p:nvSpPr>
        <p:spPr>
          <a:xfrm>
            <a:off x="225579" y="584983"/>
            <a:ext cx="4965258" cy="856068"/>
          </a:xfrm>
          <a:prstGeom prst="rect">
            <a:avLst/>
          </a:prstGeom>
          <a:noFill/>
        </p:spPr>
        <p:txBody>
          <a:bodyPr wrap="square">
            <a:spAutoFit/>
          </a:bodyPr>
          <a:lstStyle/>
          <a:p>
            <a:pPr marL="0" marR="0">
              <a:lnSpc>
                <a:spcPct val="107000"/>
              </a:lnSpc>
              <a:spcAft>
                <a:spcPts val="800"/>
              </a:spcAft>
            </a:pPr>
            <a:r>
              <a:rPr lang="vi-VN" sz="24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5. </a:t>
            </a:r>
            <a:r>
              <a:rPr lang="vi-VN"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Sự phát triển và phân bố các ngành kinh tế</a:t>
            </a:r>
            <a:r>
              <a:rPr lang="en-US" sz="24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590441C0-CA20-62C5-1C54-1F5FA698A351}"/>
              </a:ext>
            </a:extLst>
          </p:cNvPr>
          <p:cNvSpPr txBox="1"/>
          <p:nvPr/>
        </p:nvSpPr>
        <p:spPr>
          <a:xfrm>
            <a:off x="147782" y="1329591"/>
            <a:ext cx="3897745" cy="460895"/>
          </a:xfrm>
          <a:prstGeom prst="rect">
            <a:avLst/>
          </a:prstGeom>
          <a:noFill/>
        </p:spPr>
        <p:txBody>
          <a:bodyPr wrap="square">
            <a:spAutoFit/>
          </a:bodyPr>
          <a:lstStyle/>
          <a:p>
            <a:pPr marL="0" marR="0" algn="just">
              <a:lnSpc>
                <a:spcPct val="107000"/>
              </a:lnSpc>
              <a:spcAft>
                <a:spcPts val="800"/>
              </a:spcAft>
            </a:pPr>
            <a:r>
              <a:rPr lang="en-US" sz="24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Khái</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quát</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chung</a:t>
            </a:r>
            <a:r>
              <a:rPr lang="en-US" sz="24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B7F1827F-E9F5-B4E5-0614-CE3F3795FCF2}"/>
              </a:ext>
            </a:extLst>
          </p:cNvPr>
          <p:cNvSpPr txBox="1"/>
          <p:nvPr/>
        </p:nvSpPr>
        <p:spPr>
          <a:xfrm>
            <a:off x="110445" y="1739153"/>
            <a:ext cx="4965258" cy="856068"/>
          </a:xfrm>
          <a:prstGeom prst="rect">
            <a:avLst/>
          </a:prstGeom>
          <a:noFill/>
        </p:spPr>
        <p:txBody>
          <a:bodyPr wrap="square">
            <a:spAutoFit/>
          </a:bodyPr>
          <a:lstStyle/>
          <a:p>
            <a:pPr marL="0" marR="0" algn="just"/>
            <a:r>
              <a:rPr lang="en-US" sz="24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phân</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bố</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ngành</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kinh</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tế</a:t>
            </a:r>
            <a:r>
              <a:rPr lang="en-US" sz="24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8119C277-F9AE-BE20-7C12-520595B838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8363" y="489796"/>
            <a:ext cx="6688058" cy="6215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2383BB93-C49B-E7C1-45CE-1293658AA1D4}"/>
              </a:ext>
            </a:extLst>
          </p:cNvPr>
          <p:cNvSpPr txBox="1"/>
          <p:nvPr/>
        </p:nvSpPr>
        <p:spPr>
          <a:xfrm>
            <a:off x="147782" y="2508535"/>
            <a:ext cx="4927921" cy="460895"/>
          </a:xfrm>
          <a:prstGeom prst="rect">
            <a:avLst/>
          </a:prstGeom>
          <a:noFill/>
        </p:spPr>
        <p:txBody>
          <a:bodyPr wrap="square">
            <a:spAutoFit/>
          </a:bodyPr>
          <a:lstStyle/>
          <a:p>
            <a:pPr marL="0" marR="0" algn="just">
              <a:lnSpc>
                <a:spcPct val="107000"/>
              </a:lnSpc>
              <a:spcAft>
                <a:spcPts val="800"/>
              </a:spcAft>
            </a:pPr>
            <a:r>
              <a:rPr lang="en-US" sz="24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Nông</a:t>
            </a:r>
            <a:r>
              <a:rPr lang="en-US" sz="24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nghiệp</a:t>
            </a:r>
            <a:r>
              <a:rPr lang="en-US" sz="24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11" name="Group 10">
            <a:extLst>
              <a:ext uri="{FF2B5EF4-FFF2-40B4-BE49-F238E27FC236}">
                <a16:creationId xmlns:a16="http://schemas.microsoft.com/office/drawing/2014/main" id="{41ADC387-A510-D002-F786-52FB29814CDF}"/>
              </a:ext>
            </a:extLst>
          </p:cNvPr>
          <p:cNvGrpSpPr/>
          <p:nvPr/>
        </p:nvGrpSpPr>
        <p:grpSpPr>
          <a:xfrm>
            <a:off x="5117910" y="489795"/>
            <a:ext cx="6848511" cy="6327616"/>
            <a:chOff x="4942259" y="455324"/>
            <a:chExt cx="6848511" cy="6327616"/>
          </a:xfrm>
        </p:grpSpPr>
        <p:sp>
          <p:nvSpPr>
            <p:cNvPr id="23" name="TextBox 3">
              <a:extLst>
                <a:ext uri="{FF2B5EF4-FFF2-40B4-BE49-F238E27FC236}">
                  <a16:creationId xmlns:a16="http://schemas.microsoft.com/office/drawing/2014/main" id="{EEEFAF98-205E-B93F-4FCE-8DC4A58F1705}"/>
                </a:ext>
              </a:extLst>
            </p:cNvPr>
            <p:cNvSpPr txBox="1">
              <a:spLocks noChangeArrowheads="1"/>
            </p:cNvSpPr>
            <p:nvPr/>
          </p:nvSpPr>
          <p:spPr bwMode="auto">
            <a:xfrm>
              <a:off x="4942259" y="6243562"/>
              <a:ext cx="6848511" cy="53937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spcAft>
                  <a:spcPts val="800"/>
                </a:spcAft>
              </a:pPr>
              <a:r>
                <a:rPr lang="en-US" altLang="en-US" sz="2200" b="1" dirty="0" err="1">
                  <a:solidFill>
                    <a:srgbClr val="0000FF"/>
                  </a:solidFill>
                  <a:cs typeface="Calibri" panose="020F0502020204030204" pitchFamily="34" charset="0"/>
                </a:rPr>
                <a:t>Vùng</a:t>
              </a:r>
              <a:r>
                <a:rPr lang="en-US" altLang="en-US" sz="2200" b="1" dirty="0">
                  <a:solidFill>
                    <a:srgbClr val="0000FF"/>
                  </a:solidFill>
                  <a:cs typeface="Calibri" panose="020F0502020204030204" pitchFamily="34" charset="0"/>
                </a:rPr>
                <a:t> </a:t>
              </a:r>
              <a:r>
                <a:rPr lang="en-US" altLang="en-US" sz="2200" b="1" dirty="0" err="1">
                  <a:solidFill>
                    <a:srgbClr val="0000FF"/>
                  </a:solidFill>
                  <a:cs typeface="Calibri" panose="020F0502020204030204" pitchFamily="34" charset="0"/>
                </a:rPr>
                <a:t>sản</a:t>
              </a:r>
              <a:r>
                <a:rPr lang="en-US" altLang="en-US" sz="2200" b="1" dirty="0">
                  <a:solidFill>
                    <a:srgbClr val="0000FF"/>
                  </a:solidFill>
                  <a:cs typeface="Calibri" panose="020F0502020204030204" pitchFamily="34" charset="0"/>
                </a:rPr>
                <a:t> </a:t>
              </a:r>
              <a:r>
                <a:rPr lang="en-US" altLang="en-US" sz="2200" b="1" dirty="0" err="1">
                  <a:solidFill>
                    <a:srgbClr val="0000FF"/>
                  </a:solidFill>
                  <a:cs typeface="Calibri" panose="020F0502020204030204" pitchFamily="34" charset="0"/>
                </a:rPr>
                <a:t>xuất</a:t>
              </a:r>
              <a:r>
                <a:rPr lang="en-US" altLang="en-US" sz="2200" b="1" dirty="0">
                  <a:solidFill>
                    <a:srgbClr val="0000FF"/>
                  </a:solidFill>
                  <a:cs typeface="Calibri" panose="020F0502020204030204" pitchFamily="34" charset="0"/>
                </a:rPr>
                <a:t> </a:t>
              </a:r>
              <a:r>
                <a:rPr lang="en-US" altLang="en-US" sz="2200" b="1" dirty="0" err="1">
                  <a:solidFill>
                    <a:srgbClr val="0000FF"/>
                  </a:solidFill>
                  <a:cs typeface="Calibri" panose="020F0502020204030204" pitchFamily="34" charset="0"/>
                </a:rPr>
                <a:t>lương</a:t>
              </a:r>
              <a:r>
                <a:rPr lang="en-US" altLang="en-US" sz="2200" b="1" dirty="0">
                  <a:solidFill>
                    <a:srgbClr val="0000FF"/>
                  </a:solidFill>
                  <a:cs typeface="Calibri" panose="020F0502020204030204" pitchFamily="34" charset="0"/>
                </a:rPr>
                <a:t> </a:t>
              </a:r>
              <a:r>
                <a:rPr lang="en-US" altLang="en-US" sz="2200" b="1" dirty="0" err="1">
                  <a:solidFill>
                    <a:srgbClr val="0000FF"/>
                  </a:solidFill>
                  <a:cs typeface="Calibri" panose="020F0502020204030204" pitchFamily="34" charset="0"/>
                </a:rPr>
                <a:t>thực</a:t>
              </a:r>
              <a:r>
                <a:rPr lang="en-US" altLang="en-US" sz="2200" b="1" dirty="0">
                  <a:solidFill>
                    <a:srgbClr val="0000FF"/>
                  </a:solidFill>
                  <a:cs typeface="Calibri" panose="020F0502020204030204" pitchFamily="34" charset="0"/>
                </a:rPr>
                <a:t> </a:t>
              </a:r>
              <a:r>
                <a:rPr lang="en-US" altLang="en-US" sz="2200" b="1" dirty="0" err="1">
                  <a:solidFill>
                    <a:srgbClr val="0000FF"/>
                  </a:solidFill>
                  <a:cs typeface="Calibri" panose="020F0502020204030204" pitchFamily="34" charset="0"/>
                </a:rPr>
                <a:t>thực</a:t>
              </a:r>
              <a:r>
                <a:rPr lang="en-US" altLang="en-US" sz="2200" b="1" dirty="0">
                  <a:solidFill>
                    <a:srgbClr val="0000FF"/>
                  </a:solidFill>
                  <a:cs typeface="Calibri" panose="020F0502020204030204" pitchFamily="34" charset="0"/>
                </a:rPr>
                <a:t> </a:t>
              </a:r>
              <a:r>
                <a:rPr lang="en-US" altLang="en-US" sz="2200" b="1" dirty="0" err="1">
                  <a:solidFill>
                    <a:srgbClr val="0000FF"/>
                  </a:solidFill>
                  <a:cs typeface="Calibri" panose="020F0502020204030204" pitchFamily="34" charset="0"/>
                </a:rPr>
                <a:t>phẩm</a:t>
              </a:r>
              <a:r>
                <a:rPr lang="en-US" altLang="en-US" sz="2200" b="1" dirty="0">
                  <a:solidFill>
                    <a:srgbClr val="0000FF"/>
                  </a:solidFill>
                  <a:cs typeface="Calibri" panose="020F0502020204030204" pitchFamily="34" charset="0"/>
                </a:rPr>
                <a:t> </a:t>
              </a:r>
              <a:r>
                <a:rPr lang="en-US" altLang="en-US" sz="2200" b="1" dirty="0" err="1">
                  <a:solidFill>
                    <a:srgbClr val="0000FF"/>
                  </a:solidFill>
                  <a:cs typeface="Calibri" panose="020F0502020204030204" pitchFamily="34" charset="0"/>
                </a:rPr>
                <a:t>lớn</a:t>
              </a:r>
              <a:r>
                <a:rPr lang="en-US" altLang="en-US" sz="2200" b="1" dirty="0">
                  <a:solidFill>
                    <a:srgbClr val="0000FF"/>
                  </a:solidFill>
                  <a:cs typeface="Calibri" panose="020F0502020204030204" pitchFamily="34" charset="0"/>
                </a:rPr>
                <a:t> </a:t>
              </a:r>
              <a:r>
                <a:rPr lang="en-US" altLang="en-US" sz="2200" b="1" dirty="0" err="1">
                  <a:solidFill>
                    <a:srgbClr val="0000FF"/>
                  </a:solidFill>
                  <a:cs typeface="Calibri" panose="020F0502020204030204" pitchFamily="34" charset="0"/>
                </a:rPr>
                <a:t>thứ</a:t>
              </a:r>
              <a:r>
                <a:rPr lang="en-US" altLang="en-US" sz="2200" b="1" dirty="0">
                  <a:solidFill>
                    <a:srgbClr val="0000FF"/>
                  </a:solidFill>
                  <a:cs typeface="Calibri" panose="020F0502020204030204" pitchFamily="34" charset="0"/>
                </a:rPr>
                <a:t> 2 </a:t>
              </a:r>
              <a:r>
                <a:rPr lang="en-US" altLang="en-US" sz="2200" b="1" dirty="0" err="1">
                  <a:solidFill>
                    <a:srgbClr val="0000FF"/>
                  </a:solidFill>
                  <a:cs typeface="Calibri" panose="020F0502020204030204" pitchFamily="34" charset="0"/>
                </a:rPr>
                <a:t>cả</a:t>
              </a:r>
              <a:r>
                <a:rPr lang="en-US" altLang="en-US" sz="2200" b="1" dirty="0">
                  <a:solidFill>
                    <a:srgbClr val="0000FF"/>
                  </a:solidFill>
                  <a:cs typeface="Calibri" panose="020F0502020204030204" pitchFamily="34" charset="0"/>
                </a:rPr>
                <a:t> </a:t>
              </a:r>
              <a:r>
                <a:rPr lang="en-US" altLang="en-US" sz="2200" b="1" dirty="0" err="1">
                  <a:solidFill>
                    <a:srgbClr val="0000FF"/>
                  </a:solidFill>
                  <a:cs typeface="Calibri" panose="020F0502020204030204" pitchFamily="34" charset="0"/>
                </a:rPr>
                <a:t>nước</a:t>
              </a:r>
              <a:endParaRPr lang="en-US" altLang="en-US" sz="2200" b="1" dirty="0">
                <a:solidFill>
                  <a:srgbClr val="0000FF"/>
                </a:solidFill>
                <a:cs typeface="Calibri" panose="020F0502020204030204" pitchFamily="34" charset="0"/>
              </a:endParaRPr>
            </a:p>
          </p:txBody>
        </p:sp>
        <p:pic>
          <p:nvPicPr>
            <p:cNvPr id="24" name="Picture 2" descr="Nghề trồng lúa nước của dân tộc Kinh">
              <a:extLst>
                <a:ext uri="{FF2B5EF4-FFF2-40B4-BE49-F238E27FC236}">
                  <a16:creationId xmlns:a16="http://schemas.microsoft.com/office/drawing/2014/main" id="{0D69E529-B59C-1A81-734E-7B19E35B55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1833" y="455324"/>
              <a:ext cx="6698937" cy="578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6" name="TextBox 25">
            <a:extLst>
              <a:ext uri="{FF2B5EF4-FFF2-40B4-BE49-F238E27FC236}">
                <a16:creationId xmlns:a16="http://schemas.microsoft.com/office/drawing/2014/main" id="{ADC9AE78-7D58-DBD9-7B85-A6DC27D96300}"/>
              </a:ext>
            </a:extLst>
          </p:cNvPr>
          <p:cNvSpPr txBox="1"/>
          <p:nvPr/>
        </p:nvSpPr>
        <p:spPr>
          <a:xfrm>
            <a:off x="110445" y="2904384"/>
            <a:ext cx="4927921" cy="3785652"/>
          </a:xfrm>
          <a:prstGeom prst="rect">
            <a:avLst/>
          </a:prstGeom>
          <a:noFill/>
        </p:spPr>
        <p:txBody>
          <a:bodyPr wrap="square">
            <a:spAutoFit/>
          </a:bodyPr>
          <a:lstStyle/>
          <a:p>
            <a:pPr marL="0" marR="0"/>
            <a:r>
              <a:rPr lang="vi-VN"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Vùng trọng điểm sản xuất lương thực – thực phẩm thứ 2 của cả nước.</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r>
              <a:rPr lang="vi-VN"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hình thành các vùng lúa chất lượng cao.</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r>
              <a:rPr lang="vi-VN"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có thế mạnh sản xuất cây thực phẩm nhất là rau vụ đông, cây ăn quả</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r>
              <a:rPr lang="en-US" sz="2400"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400"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Chăn nuôi:</a:t>
            </a:r>
            <a:r>
              <a:rPr lang="vi-VN"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phát triển, l</a:t>
            </a:r>
            <a:r>
              <a:rPr lang="vi-VN" sz="2400"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ợ</a:t>
            </a:r>
            <a:r>
              <a:rPr lang="vi-VN"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 (20% cả nước)và gia cầm(25% cả nước). </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nông</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nghiệp</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theo</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hướng</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thái</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bền</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vững</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27" name="Group 26">
            <a:extLst>
              <a:ext uri="{FF2B5EF4-FFF2-40B4-BE49-F238E27FC236}">
                <a16:creationId xmlns:a16="http://schemas.microsoft.com/office/drawing/2014/main" id="{EC815B03-8AEB-84F5-7524-6001B936AA76}"/>
              </a:ext>
            </a:extLst>
          </p:cNvPr>
          <p:cNvGrpSpPr/>
          <p:nvPr/>
        </p:nvGrpSpPr>
        <p:grpSpPr>
          <a:xfrm>
            <a:off x="5267484" y="501136"/>
            <a:ext cx="7046374" cy="6317854"/>
            <a:chOff x="4460844" y="277990"/>
            <a:chExt cx="7027793" cy="6317854"/>
          </a:xfrm>
        </p:grpSpPr>
        <p:sp>
          <p:nvSpPr>
            <p:cNvPr id="28" name="TextBox 3">
              <a:extLst>
                <a:ext uri="{FF2B5EF4-FFF2-40B4-BE49-F238E27FC236}">
                  <a16:creationId xmlns:a16="http://schemas.microsoft.com/office/drawing/2014/main" id="{15E23D0E-37CE-62D6-F354-FCA16CD3E18A}"/>
                </a:ext>
              </a:extLst>
            </p:cNvPr>
            <p:cNvSpPr txBox="1">
              <a:spLocks noChangeArrowheads="1"/>
            </p:cNvSpPr>
            <p:nvPr/>
          </p:nvSpPr>
          <p:spPr bwMode="auto">
            <a:xfrm>
              <a:off x="4643339" y="6134179"/>
              <a:ext cx="6845298" cy="46166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2400" b="1" dirty="0">
                  <a:solidFill>
                    <a:srgbClr val="0000FF"/>
                  </a:solidFill>
                  <a:cs typeface="Times New Roman" panose="02020603050405020304" pitchFamily="18" charset="0"/>
                </a:rPr>
                <a:t>Rau </a:t>
              </a:r>
              <a:r>
                <a:rPr lang="en-US" altLang="en-US" sz="2400" b="1" dirty="0" err="1">
                  <a:solidFill>
                    <a:srgbClr val="0000FF"/>
                  </a:solidFill>
                  <a:cs typeface="Times New Roman" panose="02020603050405020304" pitchFamily="18" charset="0"/>
                </a:rPr>
                <a:t>vụ</a:t>
              </a:r>
              <a:r>
                <a:rPr lang="en-US" altLang="en-US" sz="2400" b="1" dirty="0">
                  <a:solidFill>
                    <a:srgbClr val="0000FF"/>
                  </a:solidFill>
                  <a:cs typeface="Times New Roman" panose="02020603050405020304" pitchFamily="18" charset="0"/>
                </a:rPr>
                <a:t> </a:t>
              </a:r>
              <a:r>
                <a:rPr lang="en-US" altLang="en-US" sz="2400" b="1" dirty="0" err="1">
                  <a:solidFill>
                    <a:srgbClr val="0000FF"/>
                  </a:solidFill>
                  <a:cs typeface="Times New Roman" panose="02020603050405020304" pitchFamily="18" charset="0"/>
                </a:rPr>
                <a:t>đông</a:t>
              </a:r>
              <a:endParaRPr lang="en-US" altLang="en-US" sz="2400" dirty="0">
                <a:solidFill>
                  <a:srgbClr val="0000FF"/>
                </a:solidFill>
              </a:endParaRPr>
            </a:p>
          </p:txBody>
        </p:sp>
        <p:pic>
          <p:nvPicPr>
            <p:cNvPr id="29" name="Picture 2" descr="Loại rau củ quả bạn nên trồng ngay trong tháng 10,11">
              <a:extLst>
                <a:ext uri="{FF2B5EF4-FFF2-40B4-BE49-F238E27FC236}">
                  <a16:creationId xmlns:a16="http://schemas.microsoft.com/office/drawing/2014/main" id="{189D1F2E-213B-09EA-2660-F9DA106520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0844" y="277990"/>
              <a:ext cx="6818236" cy="5903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0" name="Group 29">
            <a:extLst>
              <a:ext uri="{FF2B5EF4-FFF2-40B4-BE49-F238E27FC236}">
                <a16:creationId xmlns:a16="http://schemas.microsoft.com/office/drawing/2014/main" id="{ADF63370-4AB7-C743-C693-99BF76F3104B}"/>
              </a:ext>
            </a:extLst>
          </p:cNvPr>
          <p:cNvGrpSpPr/>
          <p:nvPr/>
        </p:nvGrpSpPr>
        <p:grpSpPr>
          <a:xfrm>
            <a:off x="5233044" y="453186"/>
            <a:ext cx="6970262" cy="6319764"/>
            <a:chOff x="4885212" y="172845"/>
            <a:chExt cx="6970262" cy="6319764"/>
          </a:xfrm>
        </p:grpSpPr>
        <p:sp>
          <p:nvSpPr>
            <p:cNvPr id="31" name="TextBox 3">
              <a:extLst>
                <a:ext uri="{FF2B5EF4-FFF2-40B4-BE49-F238E27FC236}">
                  <a16:creationId xmlns:a16="http://schemas.microsoft.com/office/drawing/2014/main" id="{CA0335F0-B858-6F21-8137-104B2CEE28EE}"/>
                </a:ext>
              </a:extLst>
            </p:cNvPr>
            <p:cNvSpPr txBox="1">
              <a:spLocks noChangeArrowheads="1"/>
            </p:cNvSpPr>
            <p:nvPr/>
          </p:nvSpPr>
          <p:spPr bwMode="auto">
            <a:xfrm>
              <a:off x="4941414" y="5912642"/>
              <a:ext cx="6914060" cy="57996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spcAft>
                  <a:spcPts val="800"/>
                </a:spcAft>
              </a:pPr>
              <a:r>
                <a:rPr lang="en-US" altLang="en-US" sz="2400" b="1" dirty="0" err="1">
                  <a:solidFill>
                    <a:srgbClr val="0000FF"/>
                  </a:solidFill>
                  <a:cs typeface="Times New Roman" panose="02020603050405020304" pitchFamily="18" charset="0"/>
                </a:rPr>
                <a:t>Cây</a:t>
              </a:r>
              <a:r>
                <a:rPr lang="en-US" altLang="en-US" sz="2400" b="1" dirty="0">
                  <a:solidFill>
                    <a:srgbClr val="0000FF"/>
                  </a:solidFill>
                  <a:cs typeface="Times New Roman" panose="02020603050405020304" pitchFamily="18" charset="0"/>
                </a:rPr>
                <a:t> </a:t>
              </a:r>
              <a:r>
                <a:rPr lang="en-US" altLang="en-US" sz="2400" b="1" dirty="0" err="1">
                  <a:solidFill>
                    <a:srgbClr val="0000FF"/>
                  </a:solidFill>
                  <a:cs typeface="Times New Roman" panose="02020603050405020304" pitchFamily="18" charset="0"/>
                </a:rPr>
                <a:t>ăn</a:t>
              </a:r>
              <a:r>
                <a:rPr lang="en-US" altLang="en-US" sz="2400" b="1" dirty="0">
                  <a:solidFill>
                    <a:srgbClr val="0000FF"/>
                  </a:solidFill>
                  <a:cs typeface="Times New Roman" panose="02020603050405020304" pitchFamily="18" charset="0"/>
                </a:rPr>
                <a:t> </a:t>
              </a:r>
              <a:r>
                <a:rPr lang="en-US" altLang="en-US" sz="2400" b="1" dirty="0" err="1">
                  <a:solidFill>
                    <a:srgbClr val="0000FF"/>
                  </a:solidFill>
                  <a:cs typeface="Times New Roman" panose="02020603050405020304" pitchFamily="18" charset="0"/>
                </a:rPr>
                <a:t>quả</a:t>
              </a:r>
              <a:endParaRPr lang="en-US" altLang="en-US" sz="2400" b="1" dirty="0">
                <a:solidFill>
                  <a:srgbClr val="0000FF"/>
                </a:solidFill>
                <a:cs typeface="Calibri" panose="020F0502020204030204" pitchFamily="34" charset="0"/>
              </a:endParaRPr>
            </a:p>
          </p:txBody>
        </p:sp>
        <p:pic>
          <p:nvPicPr>
            <p:cNvPr id="32" name="Picture 2" descr="Vùng trồng cây ăn quả lớn nhất nước ta là vùng nào?">
              <a:extLst>
                <a:ext uri="{FF2B5EF4-FFF2-40B4-BE49-F238E27FC236}">
                  <a16:creationId xmlns:a16="http://schemas.microsoft.com/office/drawing/2014/main" id="{1618D10D-4B0C-2C98-8654-5E681266B57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85212" y="172845"/>
              <a:ext cx="6962828" cy="594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031450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6">
                                            <p:txEl>
                                              <p:pRg st="0" end="0"/>
                                            </p:txEl>
                                          </p:spTgt>
                                        </p:tgtEl>
                                        <p:attrNameLst>
                                          <p:attrName>style.visibility</p:attrName>
                                        </p:attrNameLst>
                                      </p:cBhvr>
                                      <p:to>
                                        <p:strVal val="visible"/>
                                      </p:to>
                                    </p:set>
                                    <p:animEffect transition="in" filter="barn(inVertical)">
                                      <p:cBhvr>
                                        <p:cTn id="17" dur="500"/>
                                        <p:tgtEl>
                                          <p:spTgt spid="2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6">
                                            <p:txEl>
                                              <p:pRg st="1" end="1"/>
                                            </p:txEl>
                                          </p:spTgt>
                                        </p:tgtEl>
                                        <p:attrNameLst>
                                          <p:attrName>style.visibility</p:attrName>
                                        </p:attrNameLst>
                                      </p:cBhvr>
                                      <p:to>
                                        <p:strVal val="visible"/>
                                      </p:to>
                                    </p:set>
                                    <p:animEffect transition="in" filter="barn(inVertical)">
                                      <p:cBhvr>
                                        <p:cTn id="22" dur="500"/>
                                        <p:tgtEl>
                                          <p:spTgt spid="2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xit" presetSubtype="10" fill="hold" nodeType="clickEffect">
                                  <p:stCondLst>
                                    <p:cond delay="0"/>
                                  </p:stCondLst>
                                  <p:childTnLst>
                                    <p:animEffect transition="out" filter="randombar(horizontal)">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par>
                                <p:cTn id="28" presetID="22" presetClass="entr" presetSubtype="4" fill="hold"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down)">
                                      <p:cBhvr>
                                        <p:cTn id="30" dur="5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500"/>
                                        <p:tgtEl>
                                          <p:spTgt spid="27"/>
                                        </p:tgtEl>
                                        <p:attrNameLst>
                                          <p:attrName>ppt_w</p:attrName>
                                        </p:attrNameLst>
                                      </p:cBhvr>
                                      <p:tavLst>
                                        <p:tav tm="0">
                                          <p:val>
                                            <p:strVal val="ppt_w"/>
                                          </p:val>
                                        </p:tav>
                                        <p:tav tm="100000">
                                          <p:val>
                                            <p:fltVal val="0"/>
                                          </p:val>
                                        </p:tav>
                                      </p:tavLst>
                                    </p:anim>
                                    <p:anim calcmode="lin" valueType="num">
                                      <p:cBhvr>
                                        <p:cTn id="35" dur="500"/>
                                        <p:tgtEl>
                                          <p:spTgt spid="27"/>
                                        </p:tgtEl>
                                        <p:attrNameLst>
                                          <p:attrName>ppt_h</p:attrName>
                                        </p:attrNameLst>
                                      </p:cBhvr>
                                      <p:tavLst>
                                        <p:tav tm="0">
                                          <p:val>
                                            <p:strVal val="ppt_h"/>
                                          </p:val>
                                        </p:tav>
                                        <p:tav tm="100000">
                                          <p:val>
                                            <p:fltVal val="0"/>
                                          </p:val>
                                        </p:tav>
                                      </p:tavLst>
                                    </p:anim>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par>
                                <p:cTn id="38" presetID="14" presetClass="entr" presetSubtype="10" fill="hold" nodeType="with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randombar(horizontal)">
                                      <p:cBhvr>
                                        <p:cTn id="40" dur="500"/>
                                        <p:tgtEl>
                                          <p:spTgt spid="30"/>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26">
                                            <p:txEl>
                                              <p:pRg st="2" end="2"/>
                                            </p:txEl>
                                          </p:spTgt>
                                        </p:tgtEl>
                                        <p:attrNameLst>
                                          <p:attrName>style.visibility</p:attrName>
                                        </p:attrNameLst>
                                      </p:cBhvr>
                                      <p:to>
                                        <p:strVal val="visible"/>
                                      </p:to>
                                    </p:set>
                                    <p:animEffect transition="in" filter="barn(inVertical)">
                                      <p:cBhvr>
                                        <p:cTn id="45" dur="500"/>
                                        <p:tgtEl>
                                          <p:spTgt spid="26">
                                            <p:txEl>
                                              <p:pRg st="2" end="2"/>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6" presetClass="exit" presetSubtype="0" fill="hold" nodeType="clickEffect">
                                  <p:stCondLst>
                                    <p:cond delay="0"/>
                                  </p:stCondLst>
                                  <p:childTnLst>
                                    <p:animEffect transition="out" filter="wipe(down)">
                                      <p:cBhvr>
                                        <p:cTn id="49" dur="72" accel="50000">
                                          <p:stCondLst>
                                            <p:cond delay="728"/>
                                          </p:stCondLst>
                                        </p:cTn>
                                        <p:tgtEl>
                                          <p:spTgt spid="30"/>
                                        </p:tgtEl>
                                      </p:cBhvr>
                                    </p:animEffect>
                                    <p:anim calcmode="lin" valueType="num">
                                      <p:cBhvr>
                                        <p:cTn id="50" dur="729" tmFilter="0,0; 0.14,0.31; 0.43,0.73; 0.71,0.91; 1.0,1.0">
                                          <p:stCondLst>
                                            <p:cond delay="0"/>
                                          </p:stCondLst>
                                        </p:cTn>
                                        <p:tgtEl>
                                          <p:spTgt spid="30"/>
                                        </p:tgtEl>
                                        <p:attrNameLst>
                                          <p:attrName>ppt_x</p:attrName>
                                        </p:attrNameLst>
                                      </p:cBhvr>
                                      <p:tavLst>
                                        <p:tav tm="0">
                                          <p:val>
                                            <p:strVal val="ppt_x"/>
                                          </p:val>
                                        </p:tav>
                                        <p:tav tm="100000">
                                          <p:val>
                                            <p:strVal val="#ppt_x+0.25"/>
                                          </p:val>
                                        </p:tav>
                                      </p:tavLst>
                                    </p:anim>
                                    <p:anim calcmode="lin" valueType="num">
                                      <p:cBhvr>
                                        <p:cTn id="51" dur="71">
                                          <p:stCondLst>
                                            <p:cond delay="729"/>
                                          </p:stCondLst>
                                        </p:cTn>
                                        <p:tgtEl>
                                          <p:spTgt spid="30"/>
                                        </p:tgtEl>
                                        <p:attrNameLst>
                                          <p:attrName>ppt_x</p:attrName>
                                        </p:attrNameLst>
                                      </p:cBhvr>
                                      <p:tavLst>
                                        <p:tav tm="0">
                                          <p:val>
                                            <p:strVal val="ppt_x"/>
                                          </p:val>
                                        </p:tav>
                                        <p:tav tm="100000">
                                          <p:val>
                                            <p:strVal val="ppt_x"/>
                                          </p:val>
                                        </p:tav>
                                      </p:tavLst>
                                    </p:anim>
                                    <p:anim calcmode="lin" valueType="num">
                                      <p:cBhvr>
                                        <p:cTn id="52" dur="266" tmFilter="0.0,0.0;0.25,0.07;0.50,0.2;0.75,0.467;1.0,1.0">
                                          <p:stCondLst>
                                            <p:cond delay="0"/>
                                          </p:stCondLst>
                                        </p:cTn>
                                        <p:tgtEl>
                                          <p:spTgt spid="30"/>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53" dur="266" tmFilter="0, 0; 0.125,0.2665; 0.25,0.4; 0.375,0.465; 0.5,0.5;  0.625,0.535; 0.75,0.6; 0.875,0.7335; 1,1">
                                          <p:stCondLst>
                                            <p:cond delay="266"/>
                                          </p:stCondLst>
                                        </p:cTn>
                                        <p:tgtEl>
                                          <p:spTgt spid="30"/>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54" dur="133" tmFilter="0, 0; 0.125,0.2665; 0.25,0.4; 0.375,0.465; 0.5,0.5;  0.625,0.535; 0.75,0.6; 0.875,0.7335; 1,1">
                                          <p:stCondLst>
                                            <p:cond delay="530"/>
                                          </p:stCondLst>
                                        </p:cTn>
                                        <p:tgtEl>
                                          <p:spTgt spid="30"/>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55" dur="66" tmFilter="0, 0; 0.125,0.2665; 0.25,0.4; 0.375,0.465; 0.5,0.5;  0.625,0.535; 0.75,0.6; 0.875,0.7335; 1,1">
                                          <p:stCondLst>
                                            <p:cond delay="662"/>
                                          </p:stCondLst>
                                        </p:cTn>
                                        <p:tgtEl>
                                          <p:spTgt spid="30"/>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56" dur="72" accel="50000">
                                          <p:stCondLst>
                                            <p:cond delay="728"/>
                                          </p:stCondLst>
                                        </p:cTn>
                                        <p:tgtEl>
                                          <p:spTgt spid="30"/>
                                        </p:tgtEl>
                                        <p:attrNameLst>
                                          <p:attrName>ppt_y</p:attrName>
                                        </p:attrNameLst>
                                      </p:cBhvr>
                                      <p:tavLst>
                                        <p:tav tm="0">
                                          <p:val>
                                            <p:strVal val="ppt_y"/>
                                          </p:val>
                                        </p:tav>
                                        <p:tav tm="100000">
                                          <p:val>
                                            <p:strVal val="ppt_y+ppt_h"/>
                                          </p:val>
                                        </p:tav>
                                      </p:tavLst>
                                    </p:anim>
                                    <p:animScale>
                                      <p:cBhvr>
                                        <p:cTn id="57" dur="10">
                                          <p:stCondLst>
                                            <p:cond delay="248"/>
                                          </p:stCondLst>
                                        </p:cTn>
                                        <p:tgtEl>
                                          <p:spTgt spid="30"/>
                                        </p:tgtEl>
                                      </p:cBhvr>
                                      <p:to x="100000" y="60000"/>
                                    </p:animScale>
                                    <p:animScale>
                                      <p:cBhvr>
                                        <p:cTn id="58" dur="66" decel="50000">
                                          <p:stCondLst>
                                            <p:cond delay="258"/>
                                          </p:stCondLst>
                                        </p:cTn>
                                        <p:tgtEl>
                                          <p:spTgt spid="30"/>
                                        </p:tgtEl>
                                      </p:cBhvr>
                                      <p:to x="100000" y="100000"/>
                                    </p:animScale>
                                    <p:animScale>
                                      <p:cBhvr>
                                        <p:cTn id="59" dur="10">
                                          <p:stCondLst>
                                            <p:cond delay="525"/>
                                          </p:stCondLst>
                                        </p:cTn>
                                        <p:tgtEl>
                                          <p:spTgt spid="30"/>
                                        </p:tgtEl>
                                      </p:cBhvr>
                                      <p:to x="100000" y="80000"/>
                                    </p:animScale>
                                    <p:animScale>
                                      <p:cBhvr>
                                        <p:cTn id="60" dur="66" decel="50000">
                                          <p:stCondLst>
                                            <p:cond delay="535"/>
                                          </p:stCondLst>
                                        </p:cTn>
                                        <p:tgtEl>
                                          <p:spTgt spid="30"/>
                                        </p:tgtEl>
                                      </p:cBhvr>
                                      <p:to x="100000" y="100000"/>
                                    </p:animScale>
                                    <p:animScale>
                                      <p:cBhvr>
                                        <p:cTn id="61" dur="10">
                                          <p:stCondLst>
                                            <p:cond delay="657"/>
                                          </p:stCondLst>
                                        </p:cTn>
                                        <p:tgtEl>
                                          <p:spTgt spid="30"/>
                                        </p:tgtEl>
                                      </p:cBhvr>
                                      <p:to x="100000" y="90000"/>
                                    </p:animScale>
                                    <p:animScale>
                                      <p:cBhvr>
                                        <p:cTn id="62" dur="66" decel="50000">
                                          <p:stCondLst>
                                            <p:cond delay="667"/>
                                          </p:stCondLst>
                                        </p:cTn>
                                        <p:tgtEl>
                                          <p:spTgt spid="30"/>
                                        </p:tgtEl>
                                      </p:cBhvr>
                                      <p:to x="100000" y="100000"/>
                                    </p:animScale>
                                    <p:animScale>
                                      <p:cBhvr>
                                        <p:cTn id="63" dur="10">
                                          <p:stCondLst>
                                            <p:cond delay="723"/>
                                          </p:stCondLst>
                                        </p:cTn>
                                        <p:tgtEl>
                                          <p:spTgt spid="30"/>
                                        </p:tgtEl>
                                      </p:cBhvr>
                                      <p:to x="100000" y="95000"/>
                                    </p:animScale>
                                    <p:animScale>
                                      <p:cBhvr>
                                        <p:cTn id="64" dur="66" decel="50000">
                                          <p:stCondLst>
                                            <p:cond delay="734"/>
                                          </p:stCondLst>
                                        </p:cTn>
                                        <p:tgtEl>
                                          <p:spTgt spid="30"/>
                                        </p:tgtEl>
                                      </p:cBhvr>
                                      <p:to x="100000" y="100000"/>
                                    </p:animScale>
                                    <p:set>
                                      <p:cBhvr>
                                        <p:cTn id="65" dur="1" fill="hold">
                                          <p:stCondLst>
                                            <p:cond delay="799"/>
                                          </p:stCondLst>
                                        </p:cTn>
                                        <p:tgtEl>
                                          <p:spTgt spid="30"/>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nodeType="clickEffect">
                                  <p:stCondLst>
                                    <p:cond delay="0"/>
                                  </p:stCondLst>
                                  <p:childTnLst>
                                    <p:set>
                                      <p:cBhvr>
                                        <p:cTn id="69" dur="1" fill="hold">
                                          <p:stCondLst>
                                            <p:cond delay="0"/>
                                          </p:stCondLst>
                                        </p:cTn>
                                        <p:tgtEl>
                                          <p:spTgt spid="26">
                                            <p:txEl>
                                              <p:pRg st="3" end="3"/>
                                            </p:txEl>
                                          </p:spTgt>
                                        </p:tgtEl>
                                        <p:attrNameLst>
                                          <p:attrName>style.visibility</p:attrName>
                                        </p:attrNameLst>
                                      </p:cBhvr>
                                      <p:to>
                                        <p:strVal val="visible"/>
                                      </p:to>
                                    </p:set>
                                    <p:animEffect transition="in" filter="barn(inVertical)">
                                      <p:cBhvr>
                                        <p:cTn id="70" dur="500"/>
                                        <p:tgtEl>
                                          <p:spTgt spid="26">
                                            <p:txEl>
                                              <p:pRg st="3" end="3"/>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nodeType="clickEffect">
                                  <p:stCondLst>
                                    <p:cond delay="0"/>
                                  </p:stCondLst>
                                  <p:childTnLst>
                                    <p:set>
                                      <p:cBhvr>
                                        <p:cTn id="74" dur="1" fill="hold">
                                          <p:stCondLst>
                                            <p:cond delay="0"/>
                                          </p:stCondLst>
                                        </p:cTn>
                                        <p:tgtEl>
                                          <p:spTgt spid="26">
                                            <p:txEl>
                                              <p:pRg st="4" end="4"/>
                                            </p:txEl>
                                          </p:spTgt>
                                        </p:tgtEl>
                                        <p:attrNameLst>
                                          <p:attrName>style.visibility</p:attrName>
                                        </p:attrNameLst>
                                      </p:cBhvr>
                                      <p:to>
                                        <p:strVal val="visible"/>
                                      </p:to>
                                    </p:set>
                                    <p:animEffect transition="in" filter="barn(inVertical)">
                                      <p:cBhvr>
                                        <p:cTn id="75" dur="500"/>
                                        <p:tgtEl>
                                          <p:spTgt spid="2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5" descr="POINSET2">
            <a:extLst>
              <a:ext uri="{FF2B5EF4-FFF2-40B4-BE49-F238E27FC236}">
                <a16:creationId xmlns:a16="http://schemas.microsoft.com/office/drawing/2014/main" id="{D473CB40-4CB1-DF25-EB35-447DDE1CD5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V="1">
            <a:off x="315913" y="53975"/>
            <a:ext cx="1206500" cy="152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6" name="Picture 5" descr="POINSET2">
            <a:extLst>
              <a:ext uri="{FF2B5EF4-FFF2-40B4-BE49-F238E27FC236}">
                <a16:creationId xmlns:a16="http://schemas.microsoft.com/office/drawing/2014/main" id="{7A4851ED-5ED3-C3EC-0837-CC80391974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54794" y="5337969"/>
            <a:ext cx="1241425"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8" name="Picture 5" descr="POINSET2">
            <a:extLst>
              <a:ext uri="{FF2B5EF4-FFF2-40B4-BE49-F238E27FC236}">
                <a16:creationId xmlns:a16="http://schemas.microsoft.com/office/drawing/2014/main" id="{040F1ECE-4168-8DE6-98FD-B05F4EC009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535444" y="84931"/>
            <a:ext cx="1323975" cy="154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9" name="Picture 6" descr="Diagram&#10;&#10;Description automatically generated">
            <a:extLst>
              <a:ext uri="{FF2B5EF4-FFF2-40B4-BE49-F238E27FC236}">
                <a16:creationId xmlns:a16="http://schemas.microsoft.com/office/drawing/2014/main" id="{E9ABE0B7-084B-4254-50C4-7872F25D94E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b="8304"/>
          <a:stretch>
            <a:fillRect/>
          </a:stretch>
        </p:blipFill>
        <p:spPr bwMode="auto">
          <a:xfrm>
            <a:off x="10979150" y="5656263"/>
            <a:ext cx="1079500" cy="106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1" name="AutoShape 2" descr="Bài 15. Thương mại và du lịch - Hoc24">
            <a:extLst>
              <a:ext uri="{FF2B5EF4-FFF2-40B4-BE49-F238E27FC236}">
                <a16:creationId xmlns:a16="http://schemas.microsoft.com/office/drawing/2014/main" id="{334A6414-028B-1EFA-E772-FF069DC3B7B0}"/>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pic>
        <p:nvPicPr>
          <p:cNvPr id="5" name="Ảnh 1" descr="Cận cảnh &quot;báu vật&quot; ngàn năm tuổi tại Khu khảo cổ Hoàng thành Thăng Long">
            <a:extLst>
              <a:ext uri="{FF2B5EF4-FFF2-40B4-BE49-F238E27FC236}">
                <a16:creationId xmlns:a16="http://schemas.microsoft.com/office/drawing/2014/main" id="{9B93CEDE-A8C0-732A-9124-249EE71BEBC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88762" y="1003730"/>
            <a:ext cx="8537938" cy="4781397"/>
          </a:xfrm>
          <a:prstGeom prst="rect">
            <a:avLst/>
          </a:prstGeom>
          <a:noFill/>
          <a:ln>
            <a:noFill/>
          </a:ln>
        </p:spPr>
      </p:pic>
      <p:sp>
        <p:nvSpPr>
          <p:cNvPr id="7" name="TextBox 6">
            <a:extLst>
              <a:ext uri="{FF2B5EF4-FFF2-40B4-BE49-F238E27FC236}">
                <a16:creationId xmlns:a16="http://schemas.microsoft.com/office/drawing/2014/main" id="{0704B54E-73AE-E2EB-A946-2414C9744E6A}"/>
              </a:ext>
            </a:extLst>
          </p:cNvPr>
          <p:cNvSpPr txBox="1"/>
          <p:nvPr/>
        </p:nvSpPr>
        <p:spPr>
          <a:xfrm>
            <a:off x="2473157" y="318727"/>
            <a:ext cx="8724274" cy="584775"/>
          </a:xfrm>
          <a:prstGeom prst="rect">
            <a:avLst/>
          </a:prstGeom>
          <a:noFill/>
        </p:spPr>
        <p:txBody>
          <a:bodyPr wrap="square">
            <a:spAutoFit/>
          </a:bodyPr>
          <a:lstStyle/>
          <a:p>
            <a:r>
              <a:rPr lang="vi-VN" sz="3200" b="1" i="1" dirty="0">
                <a:solidFill>
                  <a:srgbClr val="FF0000"/>
                </a:solidFill>
                <a:effectLst/>
                <a:latin typeface="Times New Roman" panose="02020603050405020304" pitchFamily="18" charset="0"/>
                <a:ea typeface="Calibri" panose="020F0502020204030204" pitchFamily="34" charset="0"/>
              </a:rPr>
              <a:t>Quan sát hình ảnh và đoán tên các địa danh. </a:t>
            </a:r>
            <a:endParaRPr lang="en-US" sz="3200" b="1" dirty="0">
              <a:solidFill>
                <a:srgbClr val="FF0000"/>
              </a:solidFill>
            </a:endParaRPr>
          </a:p>
        </p:txBody>
      </p:sp>
      <p:sp>
        <p:nvSpPr>
          <p:cNvPr id="9" name="TextBox 8">
            <a:extLst>
              <a:ext uri="{FF2B5EF4-FFF2-40B4-BE49-F238E27FC236}">
                <a16:creationId xmlns:a16="http://schemas.microsoft.com/office/drawing/2014/main" id="{ED8C2040-5E5D-9E37-C846-4382783040D8}"/>
              </a:ext>
            </a:extLst>
          </p:cNvPr>
          <p:cNvSpPr txBox="1"/>
          <p:nvPr/>
        </p:nvSpPr>
        <p:spPr>
          <a:xfrm>
            <a:off x="4452027" y="6188869"/>
            <a:ext cx="4557062" cy="461665"/>
          </a:xfrm>
          <a:prstGeom prst="rect">
            <a:avLst/>
          </a:prstGeom>
          <a:noFill/>
        </p:spPr>
        <p:txBody>
          <a:bodyPr wrap="square">
            <a:spAutoFit/>
          </a:bodyPr>
          <a:lstStyle/>
          <a:p>
            <a:r>
              <a:rPr lang="vi-VN" sz="2400" b="1" dirty="0">
                <a:solidFill>
                  <a:srgbClr val="0000FF"/>
                </a:solidFill>
                <a:effectLst/>
                <a:latin typeface="Times New Roman" panose="02020603050405020304" pitchFamily="18" charset="0"/>
                <a:ea typeface="Calibri" panose="020F0502020204030204" pitchFamily="34" charset="0"/>
              </a:rPr>
              <a:t>Hoàng thành Thăng Long</a:t>
            </a:r>
            <a:endParaRPr lang="en-US" sz="2400" b="1" dirty="0">
              <a:solidFill>
                <a:srgbClr val="0000FF"/>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4ED34C-9096-EA72-5794-00D555C0CB2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272F4AE-0FE8-83A9-CB68-5B44D6932A58}"/>
              </a:ext>
            </a:extLst>
          </p:cNvPr>
          <p:cNvSpPr txBox="1"/>
          <p:nvPr/>
        </p:nvSpPr>
        <p:spPr>
          <a:xfrm>
            <a:off x="575461" y="-14553"/>
            <a:ext cx="10656264" cy="523220"/>
          </a:xfrm>
          <a:prstGeom prst="rect">
            <a:avLst/>
          </a:prstGeom>
          <a:noFill/>
        </p:spPr>
        <p:txBody>
          <a:bodyPr wrap="square" rtlCol="0">
            <a:spAutoFit/>
          </a:bodyPr>
          <a:lstStyle/>
          <a:p>
            <a:r>
              <a:rPr lang="vi-VN" sz="2400" b="1" dirty="0">
                <a:latin typeface="+mj-lt"/>
              </a:rPr>
              <a:t>Tiết </a:t>
            </a:r>
            <a:r>
              <a:rPr lang="en-US" sz="2400" b="1" dirty="0">
                <a:latin typeface="Times New Roman" panose="02020603050405020304" pitchFamily="18" charset="0"/>
                <a:cs typeface="Times New Roman" panose="02020603050405020304" pitchFamily="18" charset="0"/>
              </a:rPr>
              <a:t>22, 23, 24</a:t>
            </a:r>
            <a:r>
              <a:rPr lang="vi-VN" sz="2400" b="1" dirty="0">
                <a:latin typeface="Times New Roman" panose="02020603050405020304" pitchFamily="18" charset="0"/>
                <a:cs typeface="Times New Roman" panose="02020603050405020304" pitchFamily="18" charset="0"/>
              </a:rPr>
              <a:t>             </a:t>
            </a:r>
            <a:r>
              <a:rPr lang="vi-VN" sz="2400" b="1" dirty="0">
                <a:latin typeface="+mj-lt"/>
              </a:rPr>
              <a:t>Bài 11 </a:t>
            </a:r>
            <a:r>
              <a:rPr lang="en-US" sz="2800" b="1" dirty="0">
                <a:solidFill>
                  <a:srgbClr val="FF0000"/>
                </a:solidFill>
                <a:latin typeface="Times New Roman" panose="02020603050405020304" pitchFamily="18" charset="0"/>
                <a:cs typeface="Times New Roman" panose="02020603050405020304" pitchFamily="18" charset="0"/>
              </a:rPr>
              <a:t>VÙNG ĐỒNG BẰNG SÔNG HỒNG</a:t>
            </a:r>
          </a:p>
        </p:txBody>
      </p:sp>
      <p:sp>
        <p:nvSpPr>
          <p:cNvPr id="3" name="Rounded Rectangle 2">
            <a:extLst>
              <a:ext uri="{FF2B5EF4-FFF2-40B4-BE49-F238E27FC236}">
                <a16:creationId xmlns:a16="http://schemas.microsoft.com/office/drawing/2014/main" id="{6A4FB519-63E7-AFC5-417B-2C60B160EC14}"/>
              </a:ext>
            </a:extLst>
          </p:cNvPr>
          <p:cNvSpPr/>
          <p:nvPr/>
        </p:nvSpPr>
        <p:spPr>
          <a:xfrm>
            <a:off x="68238" y="489797"/>
            <a:ext cx="5049672" cy="6368203"/>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B684FEC3-62F2-2A08-C587-1301B5272CD0}"/>
              </a:ext>
            </a:extLst>
          </p:cNvPr>
          <p:cNvSpPr txBox="1"/>
          <p:nvPr/>
        </p:nvSpPr>
        <p:spPr>
          <a:xfrm>
            <a:off x="225579" y="584983"/>
            <a:ext cx="4965258" cy="856068"/>
          </a:xfrm>
          <a:prstGeom prst="rect">
            <a:avLst/>
          </a:prstGeom>
          <a:noFill/>
        </p:spPr>
        <p:txBody>
          <a:bodyPr wrap="square">
            <a:spAutoFit/>
          </a:bodyPr>
          <a:lstStyle/>
          <a:p>
            <a:pPr marL="0" marR="0">
              <a:lnSpc>
                <a:spcPct val="107000"/>
              </a:lnSpc>
              <a:spcAft>
                <a:spcPts val="800"/>
              </a:spcAft>
            </a:pPr>
            <a:r>
              <a:rPr lang="vi-VN" sz="24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5. </a:t>
            </a:r>
            <a:r>
              <a:rPr lang="vi-VN"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Sự phát triển và phân bố các ngành kinh tế</a:t>
            </a:r>
            <a:r>
              <a:rPr lang="en-US" sz="24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15E30539-6F7C-7606-336D-621B0E796785}"/>
              </a:ext>
            </a:extLst>
          </p:cNvPr>
          <p:cNvSpPr txBox="1"/>
          <p:nvPr/>
        </p:nvSpPr>
        <p:spPr>
          <a:xfrm>
            <a:off x="147782" y="1329591"/>
            <a:ext cx="3897745" cy="460895"/>
          </a:xfrm>
          <a:prstGeom prst="rect">
            <a:avLst/>
          </a:prstGeom>
          <a:noFill/>
        </p:spPr>
        <p:txBody>
          <a:bodyPr wrap="square">
            <a:spAutoFit/>
          </a:bodyPr>
          <a:lstStyle/>
          <a:p>
            <a:pPr marL="0" marR="0" algn="just">
              <a:lnSpc>
                <a:spcPct val="107000"/>
              </a:lnSpc>
              <a:spcAft>
                <a:spcPts val="800"/>
              </a:spcAft>
            </a:pPr>
            <a:r>
              <a:rPr lang="en-US" sz="24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Khái</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quát</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chung</a:t>
            </a:r>
            <a:r>
              <a:rPr lang="en-US" sz="24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C0E17AF9-4E97-3AAB-4016-288635765486}"/>
              </a:ext>
            </a:extLst>
          </p:cNvPr>
          <p:cNvSpPr txBox="1"/>
          <p:nvPr/>
        </p:nvSpPr>
        <p:spPr>
          <a:xfrm>
            <a:off x="110445" y="1739153"/>
            <a:ext cx="4965258" cy="856068"/>
          </a:xfrm>
          <a:prstGeom prst="rect">
            <a:avLst/>
          </a:prstGeom>
          <a:noFill/>
        </p:spPr>
        <p:txBody>
          <a:bodyPr wrap="square">
            <a:spAutoFit/>
          </a:bodyPr>
          <a:lstStyle/>
          <a:p>
            <a:pPr marL="0" marR="0" algn="just"/>
            <a:r>
              <a:rPr lang="en-US" sz="24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phân</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bố</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ngành</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kinh</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tế</a:t>
            </a:r>
            <a:r>
              <a:rPr lang="en-US" sz="24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9A69C380-CA5C-78D2-E40B-A149E968A4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8363" y="489796"/>
            <a:ext cx="6688058" cy="6215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6C349E5C-3E8B-6641-D98E-1C83B5EC0BFD}"/>
              </a:ext>
            </a:extLst>
          </p:cNvPr>
          <p:cNvSpPr txBox="1"/>
          <p:nvPr/>
        </p:nvSpPr>
        <p:spPr>
          <a:xfrm>
            <a:off x="147782" y="2508535"/>
            <a:ext cx="4927921" cy="460895"/>
          </a:xfrm>
          <a:prstGeom prst="rect">
            <a:avLst/>
          </a:prstGeom>
          <a:noFill/>
        </p:spPr>
        <p:txBody>
          <a:bodyPr wrap="square">
            <a:spAutoFit/>
          </a:bodyPr>
          <a:lstStyle/>
          <a:p>
            <a:pPr marL="0" marR="0" algn="just">
              <a:lnSpc>
                <a:spcPct val="107000"/>
              </a:lnSpc>
              <a:spcAft>
                <a:spcPts val="800"/>
              </a:spcAft>
            </a:pPr>
            <a:r>
              <a:rPr lang="en-US" sz="24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Nông</a:t>
            </a:r>
            <a:r>
              <a:rPr lang="en-US" sz="24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nghiệp</a:t>
            </a:r>
            <a:r>
              <a:rPr lang="en-US" sz="24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29FCAEDA-4F92-1633-5272-F524397B3F04}"/>
              </a:ext>
            </a:extLst>
          </p:cNvPr>
          <p:cNvSpPr txBox="1"/>
          <p:nvPr/>
        </p:nvSpPr>
        <p:spPr>
          <a:xfrm>
            <a:off x="147782" y="2893323"/>
            <a:ext cx="4965258" cy="460895"/>
          </a:xfrm>
          <a:prstGeom prst="rect">
            <a:avLst/>
          </a:prstGeom>
          <a:noFill/>
        </p:spPr>
        <p:txBody>
          <a:bodyPr wrap="square">
            <a:spAutoFit/>
          </a:bodyPr>
          <a:lstStyle/>
          <a:p>
            <a:pPr marL="0" marR="0" algn="just">
              <a:lnSpc>
                <a:spcPct val="107000"/>
              </a:lnSpc>
              <a:spcAft>
                <a:spcPts val="800"/>
              </a:spcAft>
            </a:pPr>
            <a:r>
              <a:rPr lang="en-US" sz="24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Thủy</a:t>
            </a:r>
            <a:r>
              <a:rPr lang="en-US" sz="24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sản</a:t>
            </a:r>
            <a:r>
              <a:rPr lang="en-US" sz="24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7" name="Group 6">
            <a:extLst>
              <a:ext uri="{FF2B5EF4-FFF2-40B4-BE49-F238E27FC236}">
                <a16:creationId xmlns:a16="http://schemas.microsoft.com/office/drawing/2014/main" id="{A8E92FDB-009D-B9D7-3AC6-7D1808FF2528}"/>
              </a:ext>
            </a:extLst>
          </p:cNvPr>
          <p:cNvGrpSpPr/>
          <p:nvPr/>
        </p:nvGrpSpPr>
        <p:grpSpPr>
          <a:xfrm>
            <a:off x="5283199" y="489796"/>
            <a:ext cx="6746439" cy="6123440"/>
            <a:chOff x="3208050" y="958851"/>
            <a:chExt cx="6746439" cy="3488458"/>
          </a:xfrm>
        </p:grpSpPr>
        <p:pic>
          <p:nvPicPr>
            <p:cNvPr id="10" name="Picture 2" descr="Khám phá những ngư trường hốt bạc ở Việt Nam">
              <a:extLst>
                <a:ext uri="{FF2B5EF4-FFF2-40B4-BE49-F238E27FC236}">
                  <a16:creationId xmlns:a16="http://schemas.microsoft.com/office/drawing/2014/main" id="{97855D80-8670-4916-3733-CA62E9F131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8050" y="958851"/>
              <a:ext cx="3398980" cy="3488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Điều kiện kinh doanh chế biến và nuôi trồng thủy hải sản">
              <a:extLst>
                <a:ext uri="{FF2B5EF4-FFF2-40B4-BE49-F238E27FC236}">
                  <a16:creationId xmlns:a16="http://schemas.microsoft.com/office/drawing/2014/main" id="{0CAA9186-8E9F-D01F-3C8E-F969A4F9C1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7030" y="958851"/>
              <a:ext cx="3347459" cy="3488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TextBox 14">
            <a:extLst>
              <a:ext uri="{FF2B5EF4-FFF2-40B4-BE49-F238E27FC236}">
                <a16:creationId xmlns:a16="http://schemas.microsoft.com/office/drawing/2014/main" id="{BE6F2C22-0544-B80C-1383-15AD1D40A583}"/>
              </a:ext>
            </a:extLst>
          </p:cNvPr>
          <p:cNvSpPr txBox="1"/>
          <p:nvPr/>
        </p:nvSpPr>
        <p:spPr>
          <a:xfrm>
            <a:off x="142366" y="2891583"/>
            <a:ext cx="4927921" cy="1200329"/>
          </a:xfrm>
          <a:prstGeom prst="rect">
            <a:avLst/>
          </a:prstGeom>
          <a:noFill/>
        </p:spPr>
        <p:txBody>
          <a:bodyPr wrap="square">
            <a:spAutoFit/>
          </a:bodyPr>
          <a:lstStyle/>
          <a:p>
            <a:pPr marL="0" marR="0" algn="just"/>
            <a:r>
              <a:rPr lang="vi-VN"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phát triển nhanh, đặc biệt là nuôi trồng chiếm 17,3% sản lượng nuôi trồng c</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ả</a:t>
            </a:r>
            <a:r>
              <a:rPr lang="vi-VN"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nước</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1CC3BBA5-8B20-3F18-B9B2-AA34AE4778F2}"/>
              </a:ext>
            </a:extLst>
          </p:cNvPr>
          <p:cNvSpPr txBox="1"/>
          <p:nvPr/>
        </p:nvSpPr>
        <p:spPr>
          <a:xfrm>
            <a:off x="86439" y="3938121"/>
            <a:ext cx="4975544" cy="461665"/>
          </a:xfrm>
          <a:prstGeom prst="rect">
            <a:avLst/>
          </a:prstGeom>
          <a:noFill/>
        </p:spPr>
        <p:txBody>
          <a:bodyPr wrap="square">
            <a:spAutoFit/>
          </a:bodyPr>
          <a:lstStyle/>
          <a:p>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Lâm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nghiệp</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b="1"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F31BAF03-A788-D7AF-3A7D-BF7A6EC9D5B4}"/>
              </a:ext>
            </a:extLst>
          </p:cNvPr>
          <p:cNvSpPr txBox="1"/>
          <p:nvPr/>
        </p:nvSpPr>
        <p:spPr>
          <a:xfrm>
            <a:off x="162362" y="3932926"/>
            <a:ext cx="5081066" cy="1251240"/>
          </a:xfrm>
          <a:prstGeom prst="rect">
            <a:avLst/>
          </a:prstGeom>
          <a:noFill/>
        </p:spPr>
        <p:txBody>
          <a:bodyPr wrap="square">
            <a:spAutoFit/>
          </a:bodyPr>
          <a:lstStyle/>
          <a:p>
            <a:pPr marL="0" marR="0">
              <a:lnSpc>
                <a:spcPct val="107000"/>
              </a:lnSpc>
              <a:spcAft>
                <a:spcPts val="800"/>
              </a:spcAft>
            </a:pPr>
            <a:r>
              <a:rPr lang="vi-VN"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chú trọng phát triển bảo vệ và trồng rừng ở đồi núi, rừng ngập mặn và rừng phòng hộ ven biển.</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19" name="Group 18">
            <a:extLst>
              <a:ext uri="{FF2B5EF4-FFF2-40B4-BE49-F238E27FC236}">
                <a16:creationId xmlns:a16="http://schemas.microsoft.com/office/drawing/2014/main" id="{45577DB6-929C-B893-5C96-2AE8C5F1346B}"/>
              </a:ext>
            </a:extLst>
          </p:cNvPr>
          <p:cNvGrpSpPr/>
          <p:nvPr/>
        </p:nvGrpSpPr>
        <p:grpSpPr>
          <a:xfrm>
            <a:off x="5197454" y="402664"/>
            <a:ext cx="6846764" cy="6344500"/>
            <a:chOff x="5197454" y="175892"/>
            <a:chExt cx="6846764" cy="6344500"/>
          </a:xfrm>
        </p:grpSpPr>
        <p:sp>
          <p:nvSpPr>
            <p:cNvPr id="20" name="TextBox 3">
              <a:extLst>
                <a:ext uri="{FF2B5EF4-FFF2-40B4-BE49-F238E27FC236}">
                  <a16:creationId xmlns:a16="http://schemas.microsoft.com/office/drawing/2014/main" id="{FF10A232-8D29-4020-83D3-B678E0391CB0}"/>
                </a:ext>
              </a:extLst>
            </p:cNvPr>
            <p:cNvSpPr txBox="1">
              <a:spLocks noChangeArrowheads="1"/>
            </p:cNvSpPr>
            <p:nvPr/>
          </p:nvSpPr>
          <p:spPr bwMode="auto">
            <a:xfrm>
              <a:off x="5278362" y="5940425"/>
              <a:ext cx="6765855" cy="57996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spcAft>
                  <a:spcPts val="800"/>
                </a:spcAft>
              </a:pPr>
              <a:r>
                <a:rPr lang="en-US" altLang="en-US" sz="2400" b="1" dirty="0" err="1">
                  <a:solidFill>
                    <a:srgbClr val="0000FF"/>
                  </a:solidFill>
                  <a:cs typeface="Times New Roman" panose="02020603050405020304" pitchFamily="18" charset="0"/>
                </a:rPr>
                <a:t>Bảo</a:t>
              </a:r>
              <a:r>
                <a:rPr lang="en-US" altLang="en-US" sz="2400" b="1" dirty="0">
                  <a:solidFill>
                    <a:srgbClr val="0000FF"/>
                  </a:solidFill>
                  <a:cs typeface="Times New Roman" panose="02020603050405020304" pitchFamily="18" charset="0"/>
                </a:rPr>
                <a:t> </a:t>
              </a:r>
              <a:r>
                <a:rPr lang="en-US" altLang="en-US" sz="2400" b="1" dirty="0" err="1">
                  <a:solidFill>
                    <a:srgbClr val="0000FF"/>
                  </a:solidFill>
                  <a:cs typeface="Times New Roman" panose="02020603050405020304" pitchFamily="18" charset="0"/>
                </a:rPr>
                <a:t>vệ</a:t>
              </a:r>
              <a:r>
                <a:rPr lang="en-US" altLang="en-US" sz="2400" b="1" dirty="0">
                  <a:solidFill>
                    <a:srgbClr val="0000FF"/>
                  </a:solidFill>
                  <a:cs typeface="Times New Roman" panose="02020603050405020304" pitchFamily="18" charset="0"/>
                </a:rPr>
                <a:t> </a:t>
              </a:r>
              <a:r>
                <a:rPr lang="en-US" altLang="en-US" sz="2400" b="1" dirty="0" err="1">
                  <a:solidFill>
                    <a:srgbClr val="0000FF"/>
                  </a:solidFill>
                  <a:cs typeface="Times New Roman" panose="02020603050405020304" pitchFamily="18" charset="0"/>
                </a:rPr>
                <a:t>và</a:t>
              </a:r>
              <a:r>
                <a:rPr lang="en-US" altLang="en-US" sz="2400" b="1" dirty="0">
                  <a:solidFill>
                    <a:srgbClr val="0000FF"/>
                  </a:solidFill>
                  <a:cs typeface="Times New Roman" panose="02020603050405020304" pitchFamily="18" charset="0"/>
                </a:rPr>
                <a:t> </a:t>
              </a:r>
              <a:r>
                <a:rPr lang="en-US" altLang="en-US" sz="2400" b="1" dirty="0" err="1">
                  <a:solidFill>
                    <a:srgbClr val="0000FF"/>
                  </a:solidFill>
                  <a:cs typeface="Times New Roman" panose="02020603050405020304" pitchFamily="18" charset="0"/>
                </a:rPr>
                <a:t>trồng</a:t>
              </a:r>
              <a:r>
                <a:rPr lang="en-US" altLang="en-US" sz="2400" b="1" dirty="0">
                  <a:solidFill>
                    <a:srgbClr val="0000FF"/>
                  </a:solidFill>
                  <a:cs typeface="Times New Roman" panose="02020603050405020304" pitchFamily="18" charset="0"/>
                </a:rPr>
                <a:t> </a:t>
              </a:r>
              <a:r>
                <a:rPr lang="en-US" altLang="en-US" sz="2400" b="1" dirty="0" err="1">
                  <a:solidFill>
                    <a:srgbClr val="0000FF"/>
                  </a:solidFill>
                  <a:cs typeface="Times New Roman" panose="02020603050405020304" pitchFamily="18" charset="0"/>
                </a:rPr>
                <a:t>rừng</a:t>
              </a:r>
              <a:r>
                <a:rPr lang="en-US" altLang="en-US" sz="2400" b="1" dirty="0">
                  <a:solidFill>
                    <a:srgbClr val="0000FF"/>
                  </a:solidFill>
                  <a:cs typeface="Times New Roman" panose="02020603050405020304" pitchFamily="18" charset="0"/>
                </a:rPr>
                <a:t> ở </a:t>
              </a:r>
              <a:r>
                <a:rPr lang="en-US" altLang="en-US" sz="2400" b="1" dirty="0" err="1">
                  <a:solidFill>
                    <a:srgbClr val="0000FF"/>
                  </a:solidFill>
                  <a:cs typeface="Times New Roman" panose="02020603050405020304" pitchFamily="18" charset="0"/>
                </a:rPr>
                <a:t>vùng</a:t>
              </a:r>
              <a:r>
                <a:rPr lang="en-US" altLang="en-US" sz="2400" b="1" dirty="0">
                  <a:solidFill>
                    <a:srgbClr val="0000FF"/>
                  </a:solidFill>
                  <a:cs typeface="Times New Roman" panose="02020603050405020304" pitchFamily="18" charset="0"/>
                </a:rPr>
                <a:t> </a:t>
              </a:r>
              <a:r>
                <a:rPr lang="en-US" altLang="en-US" sz="2400" b="1" dirty="0" err="1">
                  <a:solidFill>
                    <a:srgbClr val="0000FF"/>
                  </a:solidFill>
                  <a:cs typeface="Times New Roman" panose="02020603050405020304" pitchFamily="18" charset="0"/>
                </a:rPr>
                <a:t>đồi</a:t>
              </a:r>
              <a:r>
                <a:rPr lang="en-US" altLang="en-US" sz="2400" b="1" dirty="0">
                  <a:solidFill>
                    <a:srgbClr val="0000FF"/>
                  </a:solidFill>
                  <a:cs typeface="Times New Roman" panose="02020603050405020304" pitchFamily="18" charset="0"/>
                </a:rPr>
                <a:t> </a:t>
              </a:r>
              <a:r>
                <a:rPr lang="en-US" altLang="en-US" sz="2400" b="1" dirty="0" err="1">
                  <a:solidFill>
                    <a:srgbClr val="0000FF"/>
                  </a:solidFill>
                  <a:cs typeface="Times New Roman" panose="02020603050405020304" pitchFamily="18" charset="0"/>
                </a:rPr>
                <a:t>núi</a:t>
              </a:r>
              <a:endParaRPr lang="en-US" altLang="en-US" sz="2400" b="1" dirty="0">
                <a:solidFill>
                  <a:srgbClr val="0000FF"/>
                </a:solidFill>
                <a:cs typeface="Calibri" panose="020F0502020204030204" pitchFamily="34" charset="0"/>
              </a:endParaRPr>
            </a:p>
          </p:txBody>
        </p:sp>
        <p:pic>
          <p:nvPicPr>
            <p:cNvPr id="21" name="Picture 2" descr="Vì sao cần phải bảo vệ hệ sinh thái rừng">
              <a:extLst>
                <a:ext uri="{FF2B5EF4-FFF2-40B4-BE49-F238E27FC236}">
                  <a16:creationId xmlns:a16="http://schemas.microsoft.com/office/drawing/2014/main" id="{1832DFC8-6150-FA64-84FD-6F795F7EC8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97454" y="175892"/>
              <a:ext cx="6846764" cy="594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2" name="Group 21">
            <a:extLst>
              <a:ext uri="{FF2B5EF4-FFF2-40B4-BE49-F238E27FC236}">
                <a16:creationId xmlns:a16="http://schemas.microsoft.com/office/drawing/2014/main" id="{3BF7EB3C-61A8-BB41-B5AD-E0338EAC87A2}"/>
              </a:ext>
            </a:extLst>
          </p:cNvPr>
          <p:cNvGrpSpPr/>
          <p:nvPr/>
        </p:nvGrpSpPr>
        <p:grpSpPr>
          <a:xfrm>
            <a:off x="5285653" y="528132"/>
            <a:ext cx="6688058" cy="6264599"/>
            <a:chOff x="4177145" y="807461"/>
            <a:chExt cx="6688058" cy="6264599"/>
          </a:xfrm>
        </p:grpSpPr>
        <p:sp>
          <p:nvSpPr>
            <p:cNvPr id="25" name="TextBox 3">
              <a:extLst>
                <a:ext uri="{FF2B5EF4-FFF2-40B4-BE49-F238E27FC236}">
                  <a16:creationId xmlns:a16="http://schemas.microsoft.com/office/drawing/2014/main" id="{90CB0EAF-2FBB-FC5D-E509-30CF83F6FF22}"/>
                </a:ext>
              </a:extLst>
            </p:cNvPr>
            <p:cNvSpPr txBox="1">
              <a:spLocks noChangeArrowheads="1"/>
            </p:cNvSpPr>
            <p:nvPr/>
          </p:nvSpPr>
          <p:spPr bwMode="auto">
            <a:xfrm>
              <a:off x="4238945" y="6610395"/>
              <a:ext cx="6564457" cy="46166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2400" b="1" dirty="0" err="1">
                  <a:solidFill>
                    <a:srgbClr val="0000FF"/>
                  </a:solidFill>
                  <a:cs typeface="Times New Roman" panose="02020603050405020304" pitchFamily="18" charset="0"/>
                </a:rPr>
                <a:t>Trồng</a:t>
              </a:r>
              <a:r>
                <a:rPr lang="en-US" altLang="en-US" sz="2400" b="1" dirty="0">
                  <a:solidFill>
                    <a:srgbClr val="0000FF"/>
                  </a:solidFill>
                  <a:cs typeface="Times New Roman" panose="02020603050405020304" pitchFamily="18" charset="0"/>
                </a:rPr>
                <a:t> </a:t>
              </a:r>
              <a:r>
                <a:rPr lang="en-US" altLang="en-US" sz="2400" b="1" dirty="0" err="1">
                  <a:solidFill>
                    <a:srgbClr val="0000FF"/>
                  </a:solidFill>
                  <a:cs typeface="Times New Roman" panose="02020603050405020304" pitchFamily="18" charset="0"/>
                </a:rPr>
                <a:t>rừng</a:t>
              </a:r>
              <a:r>
                <a:rPr lang="en-US" altLang="en-US" sz="2400" b="1" dirty="0">
                  <a:solidFill>
                    <a:srgbClr val="0000FF"/>
                  </a:solidFill>
                  <a:cs typeface="Times New Roman" panose="02020603050405020304" pitchFamily="18" charset="0"/>
                </a:rPr>
                <a:t> </a:t>
              </a:r>
              <a:r>
                <a:rPr lang="en-US" altLang="en-US" sz="2400" b="1" dirty="0" err="1">
                  <a:solidFill>
                    <a:srgbClr val="0000FF"/>
                  </a:solidFill>
                  <a:cs typeface="Times New Roman" panose="02020603050405020304" pitchFamily="18" charset="0"/>
                </a:rPr>
                <a:t>ngập</a:t>
              </a:r>
              <a:r>
                <a:rPr lang="en-US" altLang="en-US" sz="2400" b="1" dirty="0">
                  <a:solidFill>
                    <a:srgbClr val="0000FF"/>
                  </a:solidFill>
                  <a:cs typeface="Times New Roman" panose="02020603050405020304" pitchFamily="18" charset="0"/>
                </a:rPr>
                <a:t> </a:t>
              </a:r>
              <a:r>
                <a:rPr lang="en-US" altLang="en-US" sz="2400" b="1" dirty="0" err="1">
                  <a:solidFill>
                    <a:srgbClr val="0000FF"/>
                  </a:solidFill>
                  <a:cs typeface="Times New Roman" panose="02020603050405020304" pitchFamily="18" charset="0"/>
                </a:rPr>
                <a:t>mặn</a:t>
              </a:r>
              <a:r>
                <a:rPr lang="en-US" altLang="en-US" sz="2400" b="1" dirty="0">
                  <a:solidFill>
                    <a:srgbClr val="0000FF"/>
                  </a:solidFill>
                  <a:cs typeface="Times New Roman" panose="02020603050405020304" pitchFamily="18" charset="0"/>
                </a:rPr>
                <a:t> </a:t>
              </a:r>
              <a:r>
                <a:rPr lang="en-US" altLang="en-US" sz="2400" b="1" dirty="0" err="1">
                  <a:solidFill>
                    <a:srgbClr val="0000FF"/>
                  </a:solidFill>
                  <a:cs typeface="Times New Roman" panose="02020603050405020304" pitchFamily="18" charset="0"/>
                </a:rPr>
                <a:t>và</a:t>
              </a:r>
              <a:r>
                <a:rPr lang="en-US" altLang="en-US" sz="2400" b="1" dirty="0">
                  <a:solidFill>
                    <a:srgbClr val="0000FF"/>
                  </a:solidFill>
                  <a:cs typeface="Times New Roman" panose="02020603050405020304" pitchFamily="18" charset="0"/>
                </a:rPr>
                <a:t> </a:t>
              </a:r>
              <a:r>
                <a:rPr lang="en-US" altLang="en-US" sz="2400" b="1" dirty="0" err="1">
                  <a:solidFill>
                    <a:srgbClr val="0000FF"/>
                  </a:solidFill>
                  <a:cs typeface="Times New Roman" panose="02020603050405020304" pitchFamily="18" charset="0"/>
                </a:rPr>
                <a:t>rừng</a:t>
              </a:r>
              <a:r>
                <a:rPr lang="en-US" altLang="en-US" sz="2400" b="1" dirty="0">
                  <a:solidFill>
                    <a:srgbClr val="0000FF"/>
                  </a:solidFill>
                  <a:cs typeface="Times New Roman" panose="02020603050405020304" pitchFamily="18" charset="0"/>
                </a:rPr>
                <a:t> </a:t>
              </a:r>
              <a:r>
                <a:rPr lang="en-US" altLang="en-US" sz="2400" b="1" dirty="0" err="1">
                  <a:solidFill>
                    <a:srgbClr val="0000FF"/>
                  </a:solidFill>
                  <a:cs typeface="Times New Roman" panose="02020603050405020304" pitchFamily="18" charset="0"/>
                </a:rPr>
                <a:t>phòng</a:t>
              </a:r>
              <a:r>
                <a:rPr lang="en-US" altLang="en-US" sz="2400" b="1" dirty="0">
                  <a:solidFill>
                    <a:srgbClr val="0000FF"/>
                  </a:solidFill>
                  <a:cs typeface="Times New Roman" panose="02020603050405020304" pitchFamily="18" charset="0"/>
                </a:rPr>
                <a:t> </a:t>
              </a:r>
              <a:r>
                <a:rPr lang="en-US" altLang="en-US" sz="2400" b="1" dirty="0" err="1">
                  <a:solidFill>
                    <a:srgbClr val="0000FF"/>
                  </a:solidFill>
                  <a:cs typeface="Times New Roman" panose="02020603050405020304" pitchFamily="18" charset="0"/>
                </a:rPr>
                <a:t>hộ</a:t>
              </a:r>
              <a:endParaRPr lang="en-US" altLang="en-US" sz="2400" dirty="0">
                <a:solidFill>
                  <a:srgbClr val="0000FF"/>
                </a:solidFill>
              </a:endParaRPr>
            </a:p>
          </p:txBody>
        </p:sp>
        <p:pic>
          <p:nvPicPr>
            <p:cNvPr id="34" name="Picture 2" descr="Phục hồi rừng ngập mặn vùng đồng bằng sông Hồng">
              <a:extLst>
                <a:ext uri="{FF2B5EF4-FFF2-40B4-BE49-F238E27FC236}">
                  <a16:creationId xmlns:a16="http://schemas.microsoft.com/office/drawing/2014/main" id="{FA853607-CAC9-327F-8007-DD1E84AC96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77145" y="807461"/>
              <a:ext cx="6688058" cy="574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37465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nodeType="clickEffect">
                                  <p:stCondLst>
                                    <p:cond delay="0"/>
                                  </p:stCondLst>
                                  <p:childTnLst>
                                    <p:animEffect transition="out" filter="randombar(horizontal)">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randombar(horizontal)">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xit" presetSubtype="21" fill="hold" nodeType="clickEffect">
                                  <p:stCondLst>
                                    <p:cond delay="0"/>
                                  </p:stCondLst>
                                  <p:childTnLst>
                                    <p:animEffect transition="out" filter="barn(inVertical)">
                                      <p:cBhvr>
                                        <p:cTn id="36" dur="500"/>
                                        <p:tgtEl>
                                          <p:spTgt spid="19"/>
                                        </p:tgtEl>
                                      </p:cBhvr>
                                    </p:animEffect>
                                    <p:set>
                                      <p:cBhvr>
                                        <p:cTn id="37" dur="1" fill="hold">
                                          <p:stCondLst>
                                            <p:cond delay="499"/>
                                          </p:stCondLst>
                                        </p:cTn>
                                        <p:tgtEl>
                                          <p:spTgt spid="19"/>
                                        </p:tgtEl>
                                        <p:attrNameLst>
                                          <p:attrName>style.visibility</p:attrName>
                                        </p:attrNameLst>
                                      </p:cBhvr>
                                      <p:to>
                                        <p:strVal val="hidden"/>
                                      </p:to>
                                    </p:set>
                                  </p:childTnLst>
                                </p:cTn>
                              </p:par>
                              <p:par>
                                <p:cTn id="38" presetID="21" presetClass="entr" presetSubtype="1" fill="hold"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heel(1)">
                                      <p:cBhvr>
                                        <p:cTn id="40" dur="500"/>
                                        <p:tgtEl>
                                          <p:spTgt spid="22"/>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xit" presetSubtype="10" fill="hold" nodeType="clickEffect">
                                  <p:stCondLst>
                                    <p:cond delay="0"/>
                                  </p:stCondLst>
                                  <p:childTnLst>
                                    <p:animEffect transition="out" filter="randombar(horizontal)">
                                      <p:cBhvr>
                                        <p:cTn id="44" dur="500"/>
                                        <p:tgtEl>
                                          <p:spTgt spid="22"/>
                                        </p:tgtEl>
                                      </p:cBhvr>
                                    </p:animEffect>
                                    <p:set>
                                      <p:cBhvr>
                                        <p:cTn id="45" dur="1" fill="hold">
                                          <p:stCondLst>
                                            <p:cond delay="499"/>
                                          </p:stCondLst>
                                        </p:cTn>
                                        <p:tgtEl>
                                          <p:spTgt spid="22"/>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barn(inVertical)">
                                      <p:cBhvr>
                                        <p:cTn id="5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P spid="17" grpId="0"/>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6A664C-12A2-9AA3-8996-7484EEE3AEB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CC7FED0-77F9-515A-B145-B8E522CCDE9A}"/>
              </a:ext>
            </a:extLst>
          </p:cNvPr>
          <p:cNvSpPr txBox="1"/>
          <p:nvPr/>
        </p:nvSpPr>
        <p:spPr>
          <a:xfrm>
            <a:off x="575461" y="-14553"/>
            <a:ext cx="10656264" cy="523220"/>
          </a:xfrm>
          <a:prstGeom prst="rect">
            <a:avLst/>
          </a:prstGeom>
          <a:noFill/>
        </p:spPr>
        <p:txBody>
          <a:bodyPr wrap="square" rtlCol="0">
            <a:spAutoFit/>
          </a:bodyPr>
          <a:lstStyle/>
          <a:p>
            <a:r>
              <a:rPr lang="vi-VN" sz="2400" b="1" dirty="0">
                <a:latin typeface="+mj-lt"/>
              </a:rPr>
              <a:t>Tiết </a:t>
            </a:r>
            <a:r>
              <a:rPr lang="en-US" sz="2400" b="1" dirty="0">
                <a:latin typeface="Times New Roman" panose="02020603050405020304" pitchFamily="18" charset="0"/>
                <a:cs typeface="Times New Roman" panose="02020603050405020304" pitchFamily="18" charset="0"/>
              </a:rPr>
              <a:t>22, 23, 24</a:t>
            </a:r>
            <a:r>
              <a:rPr lang="vi-VN" sz="2400" b="1" dirty="0">
                <a:latin typeface="Times New Roman" panose="02020603050405020304" pitchFamily="18" charset="0"/>
                <a:cs typeface="Times New Roman" panose="02020603050405020304" pitchFamily="18" charset="0"/>
              </a:rPr>
              <a:t>             </a:t>
            </a:r>
            <a:r>
              <a:rPr lang="vi-VN" sz="2400" b="1" dirty="0">
                <a:latin typeface="+mj-lt"/>
              </a:rPr>
              <a:t>Bài 11 </a:t>
            </a:r>
            <a:r>
              <a:rPr lang="en-US" sz="2800" b="1" dirty="0">
                <a:solidFill>
                  <a:srgbClr val="FF0000"/>
                </a:solidFill>
                <a:latin typeface="Times New Roman" panose="02020603050405020304" pitchFamily="18" charset="0"/>
                <a:cs typeface="Times New Roman" panose="02020603050405020304" pitchFamily="18" charset="0"/>
              </a:rPr>
              <a:t>VÙNG ĐỒNG BẰNG SÔNG HỒNG</a:t>
            </a:r>
          </a:p>
        </p:txBody>
      </p:sp>
      <p:sp>
        <p:nvSpPr>
          <p:cNvPr id="3" name="Rounded Rectangle 2">
            <a:extLst>
              <a:ext uri="{FF2B5EF4-FFF2-40B4-BE49-F238E27FC236}">
                <a16:creationId xmlns:a16="http://schemas.microsoft.com/office/drawing/2014/main" id="{C52BE6F0-7581-5D09-4DCA-D2BB22A6D8F2}"/>
              </a:ext>
            </a:extLst>
          </p:cNvPr>
          <p:cNvSpPr/>
          <p:nvPr/>
        </p:nvSpPr>
        <p:spPr>
          <a:xfrm>
            <a:off x="68238" y="489797"/>
            <a:ext cx="5049672" cy="6368203"/>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DF6C1B60-08BA-EE33-91A4-9F430E24EF93}"/>
              </a:ext>
            </a:extLst>
          </p:cNvPr>
          <p:cNvSpPr txBox="1"/>
          <p:nvPr/>
        </p:nvSpPr>
        <p:spPr>
          <a:xfrm>
            <a:off x="225579" y="584983"/>
            <a:ext cx="4965258" cy="856068"/>
          </a:xfrm>
          <a:prstGeom prst="rect">
            <a:avLst/>
          </a:prstGeom>
          <a:noFill/>
        </p:spPr>
        <p:txBody>
          <a:bodyPr wrap="square">
            <a:spAutoFit/>
          </a:bodyPr>
          <a:lstStyle/>
          <a:p>
            <a:pPr marL="0" marR="0">
              <a:lnSpc>
                <a:spcPct val="107000"/>
              </a:lnSpc>
              <a:spcAft>
                <a:spcPts val="800"/>
              </a:spcAft>
            </a:pPr>
            <a:r>
              <a:rPr lang="vi-VN" sz="24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5. </a:t>
            </a:r>
            <a:r>
              <a:rPr lang="vi-VN"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Sự phát triển và phân bố các ngành kinh tế</a:t>
            </a:r>
            <a:r>
              <a:rPr lang="en-US" sz="24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61B01FF9-2B38-43DE-EBE4-85D6EA3408E8}"/>
              </a:ext>
            </a:extLst>
          </p:cNvPr>
          <p:cNvSpPr txBox="1"/>
          <p:nvPr/>
        </p:nvSpPr>
        <p:spPr>
          <a:xfrm>
            <a:off x="147782" y="1329591"/>
            <a:ext cx="3897745" cy="460895"/>
          </a:xfrm>
          <a:prstGeom prst="rect">
            <a:avLst/>
          </a:prstGeom>
          <a:noFill/>
        </p:spPr>
        <p:txBody>
          <a:bodyPr wrap="square">
            <a:spAutoFit/>
          </a:bodyPr>
          <a:lstStyle/>
          <a:p>
            <a:pPr marL="0" marR="0" algn="just">
              <a:lnSpc>
                <a:spcPct val="107000"/>
              </a:lnSpc>
              <a:spcAft>
                <a:spcPts val="800"/>
              </a:spcAft>
            </a:pPr>
            <a:r>
              <a:rPr lang="en-US" sz="24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Khái</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quát</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chung</a:t>
            </a:r>
            <a:r>
              <a:rPr lang="en-US" sz="24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0362C475-7317-9474-8A30-BB93D35B3B06}"/>
              </a:ext>
            </a:extLst>
          </p:cNvPr>
          <p:cNvSpPr txBox="1"/>
          <p:nvPr/>
        </p:nvSpPr>
        <p:spPr>
          <a:xfrm>
            <a:off x="110445" y="1739153"/>
            <a:ext cx="4965258" cy="856068"/>
          </a:xfrm>
          <a:prstGeom prst="rect">
            <a:avLst/>
          </a:prstGeom>
          <a:noFill/>
        </p:spPr>
        <p:txBody>
          <a:bodyPr wrap="square">
            <a:spAutoFit/>
          </a:bodyPr>
          <a:lstStyle/>
          <a:p>
            <a:pPr marL="0" marR="0" algn="just"/>
            <a:r>
              <a:rPr lang="en-US" sz="24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phân</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bố</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ngành</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kinh</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tế</a:t>
            </a:r>
            <a:r>
              <a:rPr lang="en-US" sz="24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F432EB34-064B-A4F4-00AA-672BDCDD59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97"/>
          <a:stretch/>
        </p:blipFill>
        <p:spPr bwMode="auto">
          <a:xfrm>
            <a:off x="5278363" y="489796"/>
            <a:ext cx="6688058" cy="6197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B5F3823A-321C-FE38-C7BD-DC6E107D0C5B}"/>
              </a:ext>
            </a:extLst>
          </p:cNvPr>
          <p:cNvSpPr txBox="1"/>
          <p:nvPr/>
        </p:nvSpPr>
        <p:spPr>
          <a:xfrm>
            <a:off x="147783" y="2508535"/>
            <a:ext cx="3222050" cy="460895"/>
          </a:xfrm>
          <a:prstGeom prst="rect">
            <a:avLst/>
          </a:prstGeom>
          <a:noFill/>
        </p:spPr>
        <p:txBody>
          <a:bodyPr wrap="square">
            <a:spAutoFit/>
          </a:bodyPr>
          <a:lstStyle/>
          <a:p>
            <a:pPr marL="0" marR="0" algn="just">
              <a:lnSpc>
                <a:spcPct val="107000"/>
              </a:lnSpc>
              <a:spcAft>
                <a:spcPts val="800"/>
              </a:spcAft>
            </a:pPr>
            <a:r>
              <a:rPr lang="en-US" sz="24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Nông</a:t>
            </a:r>
            <a:r>
              <a:rPr lang="en-US" sz="24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nghiệp</a:t>
            </a:r>
            <a:r>
              <a:rPr lang="en-US" sz="24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6D830E83-693C-C3CF-9544-231E1D889CB4}"/>
              </a:ext>
            </a:extLst>
          </p:cNvPr>
          <p:cNvSpPr txBox="1"/>
          <p:nvPr/>
        </p:nvSpPr>
        <p:spPr>
          <a:xfrm>
            <a:off x="2235200" y="2543888"/>
            <a:ext cx="2840503" cy="460895"/>
          </a:xfrm>
          <a:prstGeom prst="rect">
            <a:avLst/>
          </a:prstGeom>
          <a:noFill/>
        </p:spPr>
        <p:txBody>
          <a:bodyPr wrap="square">
            <a:spAutoFit/>
          </a:bodyPr>
          <a:lstStyle/>
          <a:p>
            <a:pPr marL="0" marR="0" algn="just">
              <a:lnSpc>
                <a:spcPct val="107000"/>
              </a:lnSpc>
              <a:spcAft>
                <a:spcPts val="800"/>
              </a:spcAft>
            </a:pPr>
            <a:r>
              <a:rPr lang="en-US" sz="24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Thủy</a:t>
            </a:r>
            <a:r>
              <a:rPr lang="en-US" sz="24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sản</a:t>
            </a:r>
            <a:r>
              <a:rPr lang="en-US" sz="24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C51E0B7A-B747-E850-73F6-2D7214282FB6}"/>
              </a:ext>
            </a:extLst>
          </p:cNvPr>
          <p:cNvSpPr txBox="1"/>
          <p:nvPr/>
        </p:nvSpPr>
        <p:spPr>
          <a:xfrm>
            <a:off x="100159" y="2856299"/>
            <a:ext cx="3548205" cy="461665"/>
          </a:xfrm>
          <a:prstGeom prst="rect">
            <a:avLst/>
          </a:prstGeom>
          <a:noFill/>
        </p:spPr>
        <p:txBody>
          <a:bodyPr wrap="square">
            <a:spAutoFit/>
          </a:bodyPr>
          <a:lstStyle/>
          <a:p>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Lâm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nghiệp</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b="1" dirty="0">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51BA19FC-272E-4D3E-E73F-E8C314EE87AA}"/>
              </a:ext>
            </a:extLst>
          </p:cNvPr>
          <p:cNvSpPr txBox="1"/>
          <p:nvPr/>
        </p:nvSpPr>
        <p:spPr>
          <a:xfrm>
            <a:off x="100159" y="3204586"/>
            <a:ext cx="3269673" cy="460895"/>
          </a:xfrm>
          <a:prstGeom prst="rect">
            <a:avLst/>
          </a:prstGeom>
          <a:noFill/>
        </p:spPr>
        <p:txBody>
          <a:bodyPr wrap="square">
            <a:spAutoFit/>
          </a:bodyPr>
          <a:lstStyle/>
          <a:p>
            <a:pPr marL="0" marR="0" algn="just">
              <a:lnSpc>
                <a:spcPct val="107000"/>
              </a:lnSpc>
              <a:spcAft>
                <a:spcPts val="800"/>
              </a:spcAft>
            </a:pPr>
            <a:r>
              <a:rPr lang="vi-VN" sz="24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Công</a:t>
            </a:r>
            <a:r>
              <a:rPr lang="en-US" sz="24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nghiệp</a:t>
            </a:r>
            <a:r>
              <a:rPr lang="en-US" sz="24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8" name="TextBox 27">
            <a:extLst>
              <a:ext uri="{FF2B5EF4-FFF2-40B4-BE49-F238E27FC236}">
                <a16:creationId xmlns:a16="http://schemas.microsoft.com/office/drawing/2014/main" id="{F87122B1-9351-7D7E-3A2A-426E49EA4ED3}"/>
              </a:ext>
            </a:extLst>
          </p:cNvPr>
          <p:cNvSpPr txBox="1"/>
          <p:nvPr/>
        </p:nvSpPr>
        <p:spPr>
          <a:xfrm>
            <a:off x="151778" y="3564488"/>
            <a:ext cx="5002595" cy="3046988"/>
          </a:xfrm>
          <a:prstGeom prst="rect">
            <a:avLst/>
          </a:prstGeom>
          <a:noFill/>
        </p:spPr>
        <p:txBody>
          <a:bodyPr wrap="square">
            <a:spAutoFit/>
          </a:bodyPr>
          <a:lstStyle/>
          <a:p>
            <a:pPr marL="0" marR="0"/>
            <a:r>
              <a:rPr lang="en-US" sz="2400"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tốc</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nhanh</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chiếm</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35,6% GRDP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vùng</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năm</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2021)</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r>
              <a:rPr lang="vi-VN" sz="24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Cơ</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cấu</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ngành</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khá</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đa</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dạng</a:t>
            </a:r>
            <a:endPar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trung</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tâm</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CN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quan</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trọng</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nhất</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HN, HP.</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r>
              <a:rPr lang="vi-VN"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Phát triển công nghiệp theo hướng hiện đại, công nghệ cao, thân thiện môi trường</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29" name="Group 28">
            <a:extLst>
              <a:ext uri="{FF2B5EF4-FFF2-40B4-BE49-F238E27FC236}">
                <a16:creationId xmlns:a16="http://schemas.microsoft.com/office/drawing/2014/main" id="{511EE1DB-BAD6-AF12-A1CB-70E7FDDF7195}"/>
              </a:ext>
            </a:extLst>
          </p:cNvPr>
          <p:cNvGrpSpPr/>
          <p:nvPr/>
        </p:nvGrpSpPr>
        <p:grpSpPr>
          <a:xfrm>
            <a:off x="5278363" y="508667"/>
            <a:ext cx="6845399" cy="6283349"/>
            <a:chOff x="2580145" y="269227"/>
            <a:chExt cx="8571663" cy="6283349"/>
          </a:xfrm>
        </p:grpSpPr>
        <p:sp>
          <p:nvSpPr>
            <p:cNvPr id="30" name="TextBox 3">
              <a:extLst>
                <a:ext uri="{FF2B5EF4-FFF2-40B4-BE49-F238E27FC236}">
                  <a16:creationId xmlns:a16="http://schemas.microsoft.com/office/drawing/2014/main" id="{BE8AF559-25EC-DF98-2B32-01E24478954A}"/>
                </a:ext>
              </a:extLst>
            </p:cNvPr>
            <p:cNvSpPr txBox="1">
              <a:spLocks noChangeArrowheads="1"/>
            </p:cNvSpPr>
            <p:nvPr/>
          </p:nvSpPr>
          <p:spPr bwMode="auto">
            <a:xfrm>
              <a:off x="2580145" y="5972609"/>
              <a:ext cx="8571663" cy="57996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spcAft>
                  <a:spcPts val="800"/>
                </a:spcAft>
              </a:pPr>
              <a:r>
                <a:rPr lang="en-US" altLang="en-US" sz="2400" b="1" dirty="0" err="1">
                  <a:solidFill>
                    <a:srgbClr val="0000FF"/>
                  </a:solidFill>
                  <a:cs typeface="Times New Roman" panose="02020603050405020304" pitchFamily="18" charset="0"/>
                </a:rPr>
                <a:t>Sản</a:t>
              </a:r>
              <a:r>
                <a:rPr lang="en-US" altLang="en-US" sz="2400" b="1" dirty="0">
                  <a:solidFill>
                    <a:srgbClr val="0000FF"/>
                  </a:solidFill>
                  <a:cs typeface="Times New Roman" panose="02020603050405020304" pitchFamily="18" charset="0"/>
                </a:rPr>
                <a:t> </a:t>
              </a:r>
              <a:r>
                <a:rPr lang="en-US" altLang="en-US" sz="2400" b="1" dirty="0" err="1">
                  <a:solidFill>
                    <a:srgbClr val="0000FF"/>
                  </a:solidFill>
                  <a:cs typeface="Times New Roman" panose="02020603050405020304" pitchFamily="18" charset="0"/>
                </a:rPr>
                <a:t>phẩm</a:t>
              </a:r>
              <a:r>
                <a:rPr lang="en-US" altLang="en-US" sz="2400" b="1" dirty="0">
                  <a:solidFill>
                    <a:srgbClr val="0000FF"/>
                  </a:solidFill>
                  <a:cs typeface="Times New Roman" panose="02020603050405020304" pitchFamily="18" charset="0"/>
                </a:rPr>
                <a:t> </a:t>
              </a:r>
              <a:r>
                <a:rPr lang="en-US" altLang="en-US" sz="2400" b="1" dirty="0" err="1">
                  <a:solidFill>
                    <a:srgbClr val="0000FF"/>
                  </a:solidFill>
                  <a:cs typeface="Times New Roman" panose="02020603050405020304" pitchFamily="18" charset="0"/>
                </a:rPr>
                <a:t>điện</a:t>
              </a:r>
              <a:r>
                <a:rPr lang="en-US" altLang="en-US" sz="2400" b="1" dirty="0">
                  <a:solidFill>
                    <a:srgbClr val="0000FF"/>
                  </a:solidFill>
                  <a:cs typeface="Times New Roman" panose="02020603050405020304" pitchFamily="18" charset="0"/>
                </a:rPr>
                <a:t> </a:t>
              </a:r>
              <a:r>
                <a:rPr lang="en-US" altLang="en-US" sz="2400" b="1" dirty="0" err="1">
                  <a:solidFill>
                    <a:srgbClr val="0000FF"/>
                  </a:solidFill>
                  <a:cs typeface="Times New Roman" panose="02020603050405020304" pitchFamily="18" charset="0"/>
                </a:rPr>
                <a:t>tử</a:t>
              </a:r>
              <a:r>
                <a:rPr lang="en-US" altLang="en-US" sz="2400" b="1" dirty="0">
                  <a:solidFill>
                    <a:srgbClr val="0000FF"/>
                  </a:solidFill>
                  <a:cs typeface="Times New Roman" panose="02020603050405020304" pitchFamily="18" charset="0"/>
                </a:rPr>
                <a:t>, </a:t>
              </a:r>
              <a:r>
                <a:rPr lang="en-US" altLang="en-US" sz="2400" b="1" dirty="0" err="1">
                  <a:solidFill>
                    <a:srgbClr val="0000FF"/>
                  </a:solidFill>
                  <a:cs typeface="Times New Roman" panose="02020603050405020304" pitchFamily="18" charset="0"/>
                </a:rPr>
                <a:t>máy</a:t>
              </a:r>
              <a:r>
                <a:rPr lang="en-US" altLang="en-US" sz="2400" b="1" dirty="0">
                  <a:solidFill>
                    <a:srgbClr val="0000FF"/>
                  </a:solidFill>
                  <a:cs typeface="Times New Roman" panose="02020603050405020304" pitchFamily="18" charset="0"/>
                </a:rPr>
                <a:t> vi </a:t>
              </a:r>
              <a:r>
                <a:rPr lang="en-US" altLang="en-US" sz="2400" b="1" dirty="0" err="1">
                  <a:solidFill>
                    <a:srgbClr val="0000FF"/>
                  </a:solidFill>
                  <a:cs typeface="Times New Roman" panose="02020603050405020304" pitchFamily="18" charset="0"/>
                </a:rPr>
                <a:t>tính</a:t>
              </a:r>
              <a:endParaRPr lang="en-US" altLang="en-US" sz="2400" b="1" dirty="0">
                <a:solidFill>
                  <a:srgbClr val="0000FF"/>
                </a:solidFill>
                <a:cs typeface="Calibri" panose="020F0502020204030204" pitchFamily="34" charset="0"/>
              </a:endParaRPr>
            </a:p>
          </p:txBody>
        </p:sp>
        <p:pic>
          <p:nvPicPr>
            <p:cNvPr id="31" name="Picture 2" descr="Máy vi tính, sản phẩm điện tử và linh kiện là nhóm hàng xuất khẩu lớn thứ 2  của Việt Nam">
              <a:extLst>
                <a:ext uri="{FF2B5EF4-FFF2-40B4-BE49-F238E27FC236}">
                  <a16:creationId xmlns:a16="http://schemas.microsoft.com/office/drawing/2014/main" id="{8294ACAE-F950-E9D8-A095-4D2C2E708D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1906" y="269227"/>
              <a:ext cx="8529902" cy="5722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2" name="Group 31">
            <a:extLst>
              <a:ext uri="{FF2B5EF4-FFF2-40B4-BE49-F238E27FC236}">
                <a16:creationId xmlns:a16="http://schemas.microsoft.com/office/drawing/2014/main" id="{0046F61A-02EF-54A9-1186-4025DEA64D55}"/>
              </a:ext>
            </a:extLst>
          </p:cNvPr>
          <p:cNvGrpSpPr/>
          <p:nvPr/>
        </p:nvGrpSpPr>
        <p:grpSpPr>
          <a:xfrm>
            <a:off x="5075703" y="508667"/>
            <a:ext cx="7624331" cy="6297083"/>
            <a:chOff x="3750105" y="1028700"/>
            <a:chExt cx="7624331" cy="6297083"/>
          </a:xfrm>
        </p:grpSpPr>
        <p:sp>
          <p:nvSpPr>
            <p:cNvPr id="34" name="TextBox 3">
              <a:extLst>
                <a:ext uri="{FF2B5EF4-FFF2-40B4-BE49-F238E27FC236}">
                  <a16:creationId xmlns:a16="http://schemas.microsoft.com/office/drawing/2014/main" id="{0FE765B6-120A-64E4-E4C4-B33C57FA6BE8}"/>
                </a:ext>
              </a:extLst>
            </p:cNvPr>
            <p:cNvSpPr txBox="1">
              <a:spLocks noChangeArrowheads="1"/>
            </p:cNvSpPr>
            <p:nvPr/>
          </p:nvSpPr>
          <p:spPr bwMode="auto">
            <a:xfrm>
              <a:off x="3750105" y="6745816"/>
              <a:ext cx="7624331" cy="57996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spcAft>
                  <a:spcPts val="800"/>
                </a:spcAft>
              </a:pPr>
              <a:r>
                <a:rPr lang="en-US" altLang="en-US" sz="2400" b="1" dirty="0" err="1">
                  <a:solidFill>
                    <a:srgbClr val="0000FF"/>
                  </a:solidFill>
                  <a:cs typeface="Times New Roman" panose="02020603050405020304" pitchFamily="18" charset="0"/>
                </a:rPr>
                <a:t>Sản</a:t>
              </a:r>
              <a:r>
                <a:rPr lang="en-US" altLang="en-US" sz="2400" b="1" dirty="0">
                  <a:solidFill>
                    <a:srgbClr val="0000FF"/>
                  </a:solidFill>
                  <a:cs typeface="Times New Roman" panose="02020603050405020304" pitchFamily="18" charset="0"/>
                </a:rPr>
                <a:t> </a:t>
              </a:r>
              <a:r>
                <a:rPr lang="en-US" altLang="en-US" sz="2400" b="1" dirty="0" err="1">
                  <a:solidFill>
                    <a:srgbClr val="0000FF"/>
                  </a:solidFill>
                  <a:cs typeface="Times New Roman" panose="02020603050405020304" pitchFamily="18" charset="0"/>
                </a:rPr>
                <a:t>xuất</a:t>
              </a:r>
              <a:r>
                <a:rPr lang="en-US" altLang="en-US" sz="2400" b="1" dirty="0">
                  <a:solidFill>
                    <a:srgbClr val="0000FF"/>
                  </a:solidFill>
                  <a:cs typeface="Times New Roman" panose="02020603050405020304" pitchFamily="18" charset="0"/>
                </a:rPr>
                <a:t> ô </a:t>
              </a:r>
              <a:r>
                <a:rPr lang="en-US" altLang="en-US" sz="2400" b="1" dirty="0" err="1">
                  <a:solidFill>
                    <a:srgbClr val="0000FF"/>
                  </a:solidFill>
                  <a:cs typeface="Times New Roman" panose="02020603050405020304" pitchFamily="18" charset="0"/>
                </a:rPr>
                <a:t>tô</a:t>
              </a:r>
              <a:endParaRPr lang="en-US" altLang="en-US" sz="2400" b="1" dirty="0">
                <a:solidFill>
                  <a:srgbClr val="0000FF"/>
                </a:solidFill>
                <a:cs typeface="Calibri" panose="020F0502020204030204" pitchFamily="34" charset="0"/>
              </a:endParaRPr>
            </a:p>
          </p:txBody>
        </p:sp>
        <p:pic>
          <p:nvPicPr>
            <p:cNvPr id="35" name="Picture 2" descr="Vĩnh Phúc “chạy đua” trở thành trung tâm sản xuất ô tô, xe máy lớn nhất nước">
              <a:extLst>
                <a:ext uri="{FF2B5EF4-FFF2-40B4-BE49-F238E27FC236}">
                  <a16:creationId xmlns:a16="http://schemas.microsoft.com/office/drawing/2014/main" id="{A2525344-7D82-D538-E5EF-AB74E8DA6D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8544" y="1028700"/>
              <a:ext cx="6845399" cy="582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6" name="Group 35">
            <a:extLst>
              <a:ext uri="{FF2B5EF4-FFF2-40B4-BE49-F238E27FC236}">
                <a16:creationId xmlns:a16="http://schemas.microsoft.com/office/drawing/2014/main" id="{E0A1A60B-6A08-E32D-99EF-7CFCF3E2D62B}"/>
              </a:ext>
            </a:extLst>
          </p:cNvPr>
          <p:cNvGrpSpPr/>
          <p:nvPr/>
        </p:nvGrpSpPr>
        <p:grpSpPr>
          <a:xfrm>
            <a:off x="5045653" y="491685"/>
            <a:ext cx="7146347" cy="6309373"/>
            <a:chOff x="4191722" y="724475"/>
            <a:chExt cx="7146347" cy="6309373"/>
          </a:xfrm>
        </p:grpSpPr>
        <p:sp>
          <p:nvSpPr>
            <p:cNvPr id="37" name="TextBox 3">
              <a:extLst>
                <a:ext uri="{FF2B5EF4-FFF2-40B4-BE49-F238E27FC236}">
                  <a16:creationId xmlns:a16="http://schemas.microsoft.com/office/drawing/2014/main" id="{8A6BE917-B571-70FE-3EE6-9ABDDDF13837}"/>
                </a:ext>
              </a:extLst>
            </p:cNvPr>
            <p:cNvSpPr txBox="1">
              <a:spLocks noChangeArrowheads="1"/>
            </p:cNvSpPr>
            <p:nvPr/>
          </p:nvSpPr>
          <p:spPr bwMode="auto">
            <a:xfrm>
              <a:off x="4191722" y="6453881"/>
              <a:ext cx="7146347" cy="57996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spcAft>
                  <a:spcPts val="800"/>
                </a:spcAft>
              </a:pPr>
              <a:r>
                <a:rPr lang="en-US" altLang="en-US" sz="2400" b="1" dirty="0" err="1">
                  <a:solidFill>
                    <a:srgbClr val="0000FF"/>
                  </a:solidFill>
                  <a:cs typeface="Times New Roman" panose="02020603050405020304" pitchFamily="18" charset="0"/>
                </a:rPr>
                <a:t>Sản</a:t>
              </a:r>
              <a:r>
                <a:rPr lang="en-US" altLang="en-US" sz="2400" b="1" dirty="0">
                  <a:solidFill>
                    <a:srgbClr val="0000FF"/>
                  </a:solidFill>
                  <a:cs typeface="Times New Roman" panose="02020603050405020304" pitchFamily="18" charset="0"/>
                </a:rPr>
                <a:t> </a:t>
              </a:r>
              <a:r>
                <a:rPr lang="en-US" altLang="en-US" sz="2400" b="1" dirty="0" err="1">
                  <a:solidFill>
                    <a:srgbClr val="0000FF"/>
                  </a:solidFill>
                  <a:cs typeface="Times New Roman" panose="02020603050405020304" pitchFamily="18" charset="0"/>
                </a:rPr>
                <a:t>xuất</a:t>
              </a:r>
              <a:r>
                <a:rPr lang="en-US" altLang="en-US" sz="2400" b="1" dirty="0">
                  <a:solidFill>
                    <a:srgbClr val="0000FF"/>
                  </a:solidFill>
                  <a:cs typeface="Times New Roman" panose="02020603050405020304" pitchFamily="18" charset="0"/>
                </a:rPr>
                <a:t>, </a:t>
              </a:r>
              <a:r>
                <a:rPr lang="en-US" altLang="en-US" sz="2400" b="1" dirty="0" err="1">
                  <a:solidFill>
                    <a:srgbClr val="0000FF"/>
                  </a:solidFill>
                  <a:cs typeface="Times New Roman" panose="02020603050405020304" pitchFamily="18" charset="0"/>
                </a:rPr>
                <a:t>chế</a:t>
              </a:r>
              <a:r>
                <a:rPr lang="en-US" altLang="en-US" sz="2400" b="1" dirty="0">
                  <a:solidFill>
                    <a:srgbClr val="0000FF"/>
                  </a:solidFill>
                  <a:cs typeface="Times New Roman" panose="02020603050405020304" pitchFamily="18" charset="0"/>
                </a:rPr>
                <a:t> </a:t>
              </a:r>
              <a:r>
                <a:rPr lang="en-US" altLang="en-US" sz="2400" b="1" dirty="0" err="1">
                  <a:solidFill>
                    <a:srgbClr val="0000FF"/>
                  </a:solidFill>
                  <a:cs typeface="Times New Roman" panose="02020603050405020304" pitchFamily="18" charset="0"/>
                </a:rPr>
                <a:t>biến</a:t>
              </a:r>
              <a:r>
                <a:rPr lang="en-US" altLang="en-US" sz="2400" b="1" dirty="0">
                  <a:solidFill>
                    <a:srgbClr val="0000FF"/>
                  </a:solidFill>
                  <a:cs typeface="Times New Roman" panose="02020603050405020304" pitchFamily="18" charset="0"/>
                </a:rPr>
                <a:t> </a:t>
              </a:r>
              <a:r>
                <a:rPr lang="en-US" altLang="en-US" sz="2400" b="1" dirty="0" err="1">
                  <a:solidFill>
                    <a:srgbClr val="0000FF"/>
                  </a:solidFill>
                  <a:cs typeface="Times New Roman" panose="02020603050405020304" pitchFamily="18" charset="0"/>
                </a:rPr>
                <a:t>thực</a:t>
              </a:r>
              <a:r>
                <a:rPr lang="en-US" altLang="en-US" sz="2400" b="1" dirty="0">
                  <a:solidFill>
                    <a:srgbClr val="0000FF"/>
                  </a:solidFill>
                  <a:cs typeface="Times New Roman" panose="02020603050405020304" pitchFamily="18" charset="0"/>
                </a:rPr>
                <a:t> </a:t>
              </a:r>
              <a:r>
                <a:rPr lang="en-US" altLang="en-US" sz="2400" b="1" dirty="0" err="1">
                  <a:solidFill>
                    <a:srgbClr val="0000FF"/>
                  </a:solidFill>
                  <a:cs typeface="Times New Roman" panose="02020603050405020304" pitchFamily="18" charset="0"/>
                </a:rPr>
                <a:t>phẩm</a:t>
              </a:r>
              <a:endParaRPr lang="en-US" altLang="en-US" sz="2400" b="1" dirty="0">
                <a:solidFill>
                  <a:srgbClr val="0000FF"/>
                </a:solidFill>
                <a:cs typeface="Calibri" panose="020F0502020204030204" pitchFamily="34" charset="0"/>
              </a:endParaRPr>
            </a:p>
          </p:txBody>
        </p:sp>
        <p:pic>
          <p:nvPicPr>
            <p:cNvPr id="38" name="Picture 2" descr="Ngành thực phẩm chế biến của Việt Nam có nhiều tiềm năng phát triển">
              <a:extLst>
                <a:ext uri="{FF2B5EF4-FFF2-40B4-BE49-F238E27FC236}">
                  <a16:creationId xmlns:a16="http://schemas.microsoft.com/office/drawing/2014/main" id="{0F7E9647-56DF-26E7-FC94-32020D0669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6527" y="724475"/>
              <a:ext cx="6846415" cy="582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9" name="Group 38">
            <a:extLst>
              <a:ext uri="{FF2B5EF4-FFF2-40B4-BE49-F238E27FC236}">
                <a16:creationId xmlns:a16="http://schemas.microsoft.com/office/drawing/2014/main" id="{AD32B16F-1097-75FF-7C5D-5C7F7FC0D872}"/>
              </a:ext>
            </a:extLst>
          </p:cNvPr>
          <p:cNvGrpSpPr/>
          <p:nvPr/>
        </p:nvGrpSpPr>
        <p:grpSpPr>
          <a:xfrm>
            <a:off x="5300482" y="508667"/>
            <a:ext cx="6961900" cy="6319504"/>
            <a:chOff x="4120318" y="1022171"/>
            <a:chExt cx="7257263" cy="6319504"/>
          </a:xfrm>
        </p:grpSpPr>
        <p:sp>
          <p:nvSpPr>
            <p:cNvPr id="40" name="TextBox 3">
              <a:extLst>
                <a:ext uri="{FF2B5EF4-FFF2-40B4-BE49-F238E27FC236}">
                  <a16:creationId xmlns:a16="http://schemas.microsoft.com/office/drawing/2014/main" id="{1EFF2955-B565-E0BD-41C2-8E2BFA85AE6A}"/>
                </a:ext>
              </a:extLst>
            </p:cNvPr>
            <p:cNvSpPr txBox="1">
              <a:spLocks noChangeArrowheads="1"/>
            </p:cNvSpPr>
            <p:nvPr/>
          </p:nvSpPr>
          <p:spPr bwMode="auto">
            <a:xfrm>
              <a:off x="4235274" y="6761708"/>
              <a:ext cx="7142307" cy="57996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spcAft>
                  <a:spcPts val="800"/>
                </a:spcAft>
              </a:pPr>
              <a:r>
                <a:rPr lang="en-US" altLang="en-US" sz="2400" b="1" dirty="0" err="1">
                  <a:solidFill>
                    <a:srgbClr val="0000FF"/>
                  </a:solidFill>
                  <a:cs typeface="Times New Roman" panose="02020603050405020304" pitchFamily="18" charset="0"/>
                </a:rPr>
                <a:t>Dệt</a:t>
              </a:r>
              <a:r>
                <a:rPr lang="en-US" altLang="en-US" sz="2400" b="1" dirty="0">
                  <a:solidFill>
                    <a:srgbClr val="0000FF"/>
                  </a:solidFill>
                  <a:cs typeface="Times New Roman" panose="02020603050405020304" pitchFamily="18" charset="0"/>
                </a:rPr>
                <a:t>, </a:t>
              </a:r>
              <a:r>
                <a:rPr lang="en-US" altLang="en-US" sz="2400" b="1" dirty="0" err="1">
                  <a:solidFill>
                    <a:srgbClr val="0000FF"/>
                  </a:solidFill>
                  <a:cs typeface="Times New Roman" panose="02020603050405020304" pitchFamily="18" charset="0"/>
                </a:rPr>
                <a:t>sản</a:t>
              </a:r>
              <a:r>
                <a:rPr lang="en-US" altLang="en-US" sz="2400" b="1" dirty="0">
                  <a:solidFill>
                    <a:srgbClr val="0000FF"/>
                  </a:solidFill>
                  <a:cs typeface="Times New Roman" panose="02020603050405020304" pitchFamily="18" charset="0"/>
                </a:rPr>
                <a:t> </a:t>
              </a:r>
              <a:r>
                <a:rPr lang="en-US" altLang="en-US" sz="2400" b="1" dirty="0" err="1">
                  <a:solidFill>
                    <a:srgbClr val="0000FF"/>
                  </a:solidFill>
                  <a:cs typeface="Times New Roman" panose="02020603050405020304" pitchFamily="18" charset="0"/>
                </a:rPr>
                <a:t>xuất</a:t>
              </a:r>
              <a:r>
                <a:rPr lang="en-US" altLang="en-US" sz="2400" b="1" dirty="0">
                  <a:solidFill>
                    <a:srgbClr val="0000FF"/>
                  </a:solidFill>
                  <a:cs typeface="Times New Roman" panose="02020603050405020304" pitchFamily="18" charset="0"/>
                </a:rPr>
                <a:t> </a:t>
              </a:r>
              <a:r>
                <a:rPr lang="en-US" altLang="en-US" sz="2400" b="1" dirty="0" err="1">
                  <a:solidFill>
                    <a:srgbClr val="0000FF"/>
                  </a:solidFill>
                  <a:cs typeface="Times New Roman" panose="02020603050405020304" pitchFamily="18" charset="0"/>
                </a:rPr>
                <a:t>trang</a:t>
              </a:r>
              <a:r>
                <a:rPr lang="en-US" altLang="en-US" sz="2400" b="1" dirty="0">
                  <a:solidFill>
                    <a:srgbClr val="0000FF"/>
                  </a:solidFill>
                  <a:cs typeface="Times New Roman" panose="02020603050405020304" pitchFamily="18" charset="0"/>
                </a:rPr>
                <a:t> </a:t>
              </a:r>
              <a:r>
                <a:rPr lang="en-US" altLang="en-US" sz="2400" b="1" dirty="0" err="1">
                  <a:solidFill>
                    <a:srgbClr val="0000FF"/>
                  </a:solidFill>
                  <a:cs typeface="Times New Roman" panose="02020603050405020304" pitchFamily="18" charset="0"/>
                </a:rPr>
                <a:t>phục</a:t>
              </a:r>
              <a:endParaRPr lang="en-US" altLang="en-US" sz="2400" b="1" dirty="0">
                <a:solidFill>
                  <a:srgbClr val="0000FF"/>
                </a:solidFill>
                <a:cs typeface="Calibri" panose="020F0502020204030204" pitchFamily="34" charset="0"/>
              </a:endParaRPr>
            </a:p>
          </p:txBody>
        </p:sp>
        <p:pic>
          <p:nvPicPr>
            <p:cNvPr id="41" name="Picture 2" descr="Ngành dệt may chủ động vượt qua thách thức - Báo Hưng Yên điện tử">
              <a:extLst>
                <a:ext uri="{FF2B5EF4-FFF2-40B4-BE49-F238E27FC236}">
                  <a16:creationId xmlns:a16="http://schemas.microsoft.com/office/drawing/2014/main" id="{F64D33BE-514E-E2DF-F8C8-39FAF8780BF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20318" y="1022171"/>
              <a:ext cx="7142307" cy="5812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2" name="Group 41">
            <a:extLst>
              <a:ext uri="{FF2B5EF4-FFF2-40B4-BE49-F238E27FC236}">
                <a16:creationId xmlns:a16="http://schemas.microsoft.com/office/drawing/2014/main" id="{D9EF4136-9251-E55D-3CED-2F782B601031}"/>
              </a:ext>
            </a:extLst>
          </p:cNvPr>
          <p:cNvGrpSpPr/>
          <p:nvPr/>
        </p:nvGrpSpPr>
        <p:grpSpPr>
          <a:xfrm>
            <a:off x="5278363" y="490102"/>
            <a:ext cx="6913637" cy="6353197"/>
            <a:chOff x="4251923" y="712258"/>
            <a:chExt cx="6913637" cy="6353197"/>
          </a:xfrm>
        </p:grpSpPr>
        <p:sp>
          <p:nvSpPr>
            <p:cNvPr id="43" name="TextBox 3">
              <a:extLst>
                <a:ext uri="{FF2B5EF4-FFF2-40B4-BE49-F238E27FC236}">
                  <a16:creationId xmlns:a16="http://schemas.microsoft.com/office/drawing/2014/main" id="{37F46C33-ECF8-F5C3-610C-7878702A3D77}"/>
                </a:ext>
              </a:extLst>
            </p:cNvPr>
            <p:cNvSpPr txBox="1">
              <a:spLocks noChangeArrowheads="1"/>
            </p:cNvSpPr>
            <p:nvPr/>
          </p:nvSpPr>
          <p:spPr bwMode="auto">
            <a:xfrm>
              <a:off x="4251923" y="6485488"/>
              <a:ext cx="6513945" cy="57996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spcAft>
                  <a:spcPts val="800"/>
                </a:spcAft>
              </a:pPr>
              <a:r>
                <a:rPr lang="en-US" altLang="en-US" sz="2400" b="1" dirty="0">
                  <a:solidFill>
                    <a:srgbClr val="0000FF"/>
                  </a:solidFill>
                  <a:cs typeface="Times New Roman" panose="02020603050405020304" pitchFamily="18" charset="0"/>
                </a:rPr>
                <a:t>Than (</a:t>
              </a:r>
              <a:r>
                <a:rPr lang="en-US" altLang="en-US" sz="2400" b="1" dirty="0" err="1">
                  <a:solidFill>
                    <a:srgbClr val="0000FF"/>
                  </a:solidFill>
                  <a:cs typeface="Times New Roman" panose="02020603050405020304" pitchFamily="18" charset="0"/>
                </a:rPr>
                <a:t>Quảng</a:t>
              </a:r>
              <a:r>
                <a:rPr lang="en-US" altLang="en-US" sz="2400" b="1" dirty="0">
                  <a:solidFill>
                    <a:srgbClr val="0000FF"/>
                  </a:solidFill>
                  <a:cs typeface="Times New Roman" panose="02020603050405020304" pitchFamily="18" charset="0"/>
                </a:rPr>
                <a:t> Ninh)</a:t>
              </a:r>
              <a:endParaRPr lang="en-US" altLang="en-US" sz="2400" b="1" dirty="0">
                <a:solidFill>
                  <a:srgbClr val="0000FF"/>
                </a:solidFill>
                <a:cs typeface="Calibri" panose="020F0502020204030204" pitchFamily="34" charset="0"/>
              </a:endParaRPr>
            </a:p>
          </p:txBody>
        </p:sp>
        <p:pic>
          <p:nvPicPr>
            <p:cNvPr id="44" name="Picture 2" descr="Công ty Cổ phần Than Hà Tu - Vinacomin">
              <a:extLst>
                <a:ext uri="{FF2B5EF4-FFF2-40B4-BE49-F238E27FC236}">
                  <a16:creationId xmlns:a16="http://schemas.microsoft.com/office/drawing/2014/main" id="{441A47BB-F5A3-9E83-3267-1B2677D5AC0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81054" y="712258"/>
              <a:ext cx="6884506" cy="5812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092180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8">
                                            <p:txEl>
                                              <p:pRg st="0" end="0"/>
                                            </p:txEl>
                                          </p:spTgt>
                                        </p:tgtEl>
                                        <p:attrNameLst>
                                          <p:attrName>style.visibility</p:attrName>
                                        </p:attrNameLst>
                                      </p:cBhvr>
                                      <p:to>
                                        <p:strVal val="visible"/>
                                      </p:to>
                                    </p:set>
                                    <p:animEffect transition="in" filter="barn(inVertical)">
                                      <p:cBhvr>
                                        <p:cTn id="12" dur="500"/>
                                        <p:tgtEl>
                                          <p:spTgt spid="2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8">
                                            <p:txEl>
                                              <p:pRg st="1" end="1"/>
                                            </p:txEl>
                                          </p:spTgt>
                                        </p:tgtEl>
                                        <p:attrNameLst>
                                          <p:attrName>style.visibility</p:attrName>
                                        </p:attrNameLst>
                                      </p:cBhvr>
                                      <p:to>
                                        <p:strVal val="visible"/>
                                      </p:to>
                                    </p:set>
                                    <p:animEffect transition="in" filter="barn(inVertical)">
                                      <p:cBhvr>
                                        <p:cTn id="17" dur="500"/>
                                        <p:tgtEl>
                                          <p:spTgt spid="2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randombar(horizontal)">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xit" presetSubtype="1" fill="hold" nodeType="clickEffect">
                                  <p:stCondLst>
                                    <p:cond delay="0"/>
                                  </p:stCondLst>
                                  <p:childTnLst>
                                    <p:animEffect transition="out" filter="wheel(1)">
                                      <p:cBhvr>
                                        <p:cTn id="26" dur="600"/>
                                        <p:tgtEl>
                                          <p:spTgt spid="29"/>
                                        </p:tgtEl>
                                      </p:cBhvr>
                                    </p:animEffect>
                                    <p:set>
                                      <p:cBhvr>
                                        <p:cTn id="27" dur="1" fill="hold">
                                          <p:stCondLst>
                                            <p:cond delay="599"/>
                                          </p:stCondLst>
                                        </p:cTn>
                                        <p:tgtEl>
                                          <p:spTgt spid="29"/>
                                        </p:tgtEl>
                                        <p:attrNameLst>
                                          <p:attrName>style.visibility</p:attrName>
                                        </p:attrNameLst>
                                      </p:cBhvr>
                                      <p:to>
                                        <p:strVal val="hidden"/>
                                      </p:to>
                                    </p:set>
                                  </p:childTnLst>
                                </p:cTn>
                              </p:par>
                              <p:par>
                                <p:cTn id="28" presetID="6" presetClass="entr" presetSubtype="16" fill="hold"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circle(in)">
                                      <p:cBhvr>
                                        <p:cTn id="30" dur="500"/>
                                        <p:tgtEl>
                                          <p:spTgt spid="3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32"/>
                                        </p:tgtEl>
                                      </p:cBhvr>
                                    </p:animEffect>
                                    <p:set>
                                      <p:cBhvr>
                                        <p:cTn id="35" dur="1" fill="hold">
                                          <p:stCondLst>
                                            <p:cond delay="499"/>
                                          </p:stCondLst>
                                        </p:cTn>
                                        <p:tgtEl>
                                          <p:spTgt spid="32"/>
                                        </p:tgtEl>
                                        <p:attrNameLst>
                                          <p:attrName>style.visibility</p:attrName>
                                        </p:attrNameLst>
                                      </p:cBhvr>
                                      <p:to>
                                        <p:strVal val="hidden"/>
                                      </p:to>
                                    </p:set>
                                  </p:childTnLst>
                                </p:cTn>
                              </p:par>
                              <p:par>
                                <p:cTn id="36" presetID="53" presetClass="entr" presetSubtype="16" fill="hold" nodeType="withEffect">
                                  <p:stCondLst>
                                    <p:cond delay="0"/>
                                  </p:stCondLst>
                                  <p:childTnLst>
                                    <p:set>
                                      <p:cBhvr>
                                        <p:cTn id="37" dur="1" fill="hold">
                                          <p:stCondLst>
                                            <p:cond delay="0"/>
                                          </p:stCondLst>
                                        </p:cTn>
                                        <p:tgtEl>
                                          <p:spTgt spid="36"/>
                                        </p:tgtEl>
                                        <p:attrNameLst>
                                          <p:attrName>style.visibility</p:attrName>
                                        </p:attrNameLst>
                                      </p:cBhvr>
                                      <p:to>
                                        <p:strVal val="visible"/>
                                      </p:to>
                                    </p:set>
                                    <p:anim calcmode="lin" valueType="num">
                                      <p:cBhvr>
                                        <p:cTn id="38" dur="500" fill="hold"/>
                                        <p:tgtEl>
                                          <p:spTgt spid="36"/>
                                        </p:tgtEl>
                                        <p:attrNameLst>
                                          <p:attrName>ppt_w</p:attrName>
                                        </p:attrNameLst>
                                      </p:cBhvr>
                                      <p:tavLst>
                                        <p:tav tm="0">
                                          <p:val>
                                            <p:fltVal val="0"/>
                                          </p:val>
                                        </p:tav>
                                        <p:tav tm="100000">
                                          <p:val>
                                            <p:strVal val="#ppt_w"/>
                                          </p:val>
                                        </p:tav>
                                      </p:tavLst>
                                    </p:anim>
                                    <p:anim calcmode="lin" valueType="num">
                                      <p:cBhvr>
                                        <p:cTn id="39" dur="500" fill="hold"/>
                                        <p:tgtEl>
                                          <p:spTgt spid="36"/>
                                        </p:tgtEl>
                                        <p:attrNameLst>
                                          <p:attrName>ppt_h</p:attrName>
                                        </p:attrNameLst>
                                      </p:cBhvr>
                                      <p:tavLst>
                                        <p:tav tm="0">
                                          <p:val>
                                            <p:fltVal val="0"/>
                                          </p:val>
                                        </p:tav>
                                        <p:tav tm="100000">
                                          <p:val>
                                            <p:strVal val="#ppt_h"/>
                                          </p:val>
                                        </p:tav>
                                      </p:tavLst>
                                    </p:anim>
                                    <p:animEffect transition="in" filter="fade">
                                      <p:cBhvr>
                                        <p:cTn id="40" dur="500"/>
                                        <p:tgtEl>
                                          <p:spTgt spid="36"/>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xit" presetSubtype="32" fill="hold" nodeType="clickEffect">
                                  <p:stCondLst>
                                    <p:cond delay="0"/>
                                  </p:stCondLst>
                                  <p:childTnLst>
                                    <p:anim calcmode="lin" valueType="num">
                                      <p:cBhvr>
                                        <p:cTn id="44" dur="500"/>
                                        <p:tgtEl>
                                          <p:spTgt spid="36"/>
                                        </p:tgtEl>
                                        <p:attrNameLst>
                                          <p:attrName>ppt_w</p:attrName>
                                        </p:attrNameLst>
                                      </p:cBhvr>
                                      <p:tavLst>
                                        <p:tav tm="0">
                                          <p:val>
                                            <p:strVal val="ppt_w"/>
                                          </p:val>
                                        </p:tav>
                                        <p:tav tm="100000">
                                          <p:val>
                                            <p:fltVal val="0"/>
                                          </p:val>
                                        </p:tav>
                                      </p:tavLst>
                                    </p:anim>
                                    <p:anim calcmode="lin" valueType="num">
                                      <p:cBhvr>
                                        <p:cTn id="45" dur="500"/>
                                        <p:tgtEl>
                                          <p:spTgt spid="36"/>
                                        </p:tgtEl>
                                        <p:attrNameLst>
                                          <p:attrName>ppt_h</p:attrName>
                                        </p:attrNameLst>
                                      </p:cBhvr>
                                      <p:tavLst>
                                        <p:tav tm="0">
                                          <p:val>
                                            <p:strVal val="ppt_h"/>
                                          </p:val>
                                        </p:tav>
                                        <p:tav tm="100000">
                                          <p:val>
                                            <p:fltVal val="0"/>
                                          </p:val>
                                        </p:tav>
                                      </p:tavLst>
                                    </p:anim>
                                    <p:animEffect transition="out" filter="fade">
                                      <p:cBhvr>
                                        <p:cTn id="46" dur="500"/>
                                        <p:tgtEl>
                                          <p:spTgt spid="36"/>
                                        </p:tgtEl>
                                      </p:cBhvr>
                                    </p:animEffect>
                                    <p:set>
                                      <p:cBhvr>
                                        <p:cTn id="47" dur="1" fill="hold">
                                          <p:stCondLst>
                                            <p:cond delay="499"/>
                                          </p:stCondLst>
                                        </p:cTn>
                                        <p:tgtEl>
                                          <p:spTgt spid="36"/>
                                        </p:tgtEl>
                                        <p:attrNameLst>
                                          <p:attrName>style.visibility</p:attrName>
                                        </p:attrNameLst>
                                      </p:cBhvr>
                                      <p:to>
                                        <p:strVal val="hidden"/>
                                      </p:to>
                                    </p:set>
                                  </p:childTnLst>
                                </p:cTn>
                              </p:par>
                              <p:par>
                                <p:cTn id="48" presetID="22" presetClass="entr" presetSubtype="4" fill="hold" nodeType="withEffect">
                                  <p:stCondLst>
                                    <p:cond delay="0"/>
                                  </p:stCondLst>
                                  <p:childTnLst>
                                    <p:set>
                                      <p:cBhvr>
                                        <p:cTn id="49" dur="1" fill="hold">
                                          <p:stCondLst>
                                            <p:cond delay="0"/>
                                          </p:stCondLst>
                                        </p:cTn>
                                        <p:tgtEl>
                                          <p:spTgt spid="39"/>
                                        </p:tgtEl>
                                        <p:attrNameLst>
                                          <p:attrName>style.visibility</p:attrName>
                                        </p:attrNameLst>
                                      </p:cBhvr>
                                      <p:to>
                                        <p:strVal val="visible"/>
                                      </p:to>
                                    </p:set>
                                    <p:animEffect transition="in" filter="wipe(down)">
                                      <p:cBhvr>
                                        <p:cTn id="50" dur="500"/>
                                        <p:tgtEl>
                                          <p:spTgt spid="39"/>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xit" presetSubtype="21" fill="hold" nodeType="clickEffect">
                                  <p:stCondLst>
                                    <p:cond delay="0"/>
                                  </p:stCondLst>
                                  <p:childTnLst>
                                    <p:animEffect transition="out" filter="barn(inVertical)">
                                      <p:cBhvr>
                                        <p:cTn id="54" dur="500"/>
                                        <p:tgtEl>
                                          <p:spTgt spid="39"/>
                                        </p:tgtEl>
                                      </p:cBhvr>
                                    </p:animEffect>
                                    <p:set>
                                      <p:cBhvr>
                                        <p:cTn id="55" dur="1" fill="hold">
                                          <p:stCondLst>
                                            <p:cond delay="499"/>
                                          </p:stCondLst>
                                        </p:cTn>
                                        <p:tgtEl>
                                          <p:spTgt spid="39"/>
                                        </p:tgtEl>
                                        <p:attrNameLst>
                                          <p:attrName>style.visibility</p:attrName>
                                        </p:attrNameLst>
                                      </p:cBhvr>
                                      <p:to>
                                        <p:strVal val="hidden"/>
                                      </p:to>
                                    </p:set>
                                  </p:childTnLst>
                                </p:cTn>
                              </p:par>
                              <p:par>
                                <p:cTn id="56" presetID="21" presetClass="entr" presetSubtype="1" fill="hold" nodeType="withEffect">
                                  <p:stCondLst>
                                    <p:cond delay="0"/>
                                  </p:stCondLst>
                                  <p:childTnLst>
                                    <p:set>
                                      <p:cBhvr>
                                        <p:cTn id="57" dur="1" fill="hold">
                                          <p:stCondLst>
                                            <p:cond delay="0"/>
                                          </p:stCondLst>
                                        </p:cTn>
                                        <p:tgtEl>
                                          <p:spTgt spid="42"/>
                                        </p:tgtEl>
                                        <p:attrNameLst>
                                          <p:attrName>style.visibility</p:attrName>
                                        </p:attrNameLst>
                                      </p:cBhvr>
                                      <p:to>
                                        <p:strVal val="visible"/>
                                      </p:to>
                                    </p:set>
                                    <p:animEffect transition="in" filter="wheel(1)">
                                      <p:cBhvr>
                                        <p:cTn id="58" dur="750"/>
                                        <p:tgtEl>
                                          <p:spTgt spid="42"/>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xit" presetSubtype="4" fill="hold" nodeType="clickEffect">
                                  <p:stCondLst>
                                    <p:cond delay="0"/>
                                  </p:stCondLst>
                                  <p:childTnLst>
                                    <p:animEffect transition="out" filter="wipe(down)">
                                      <p:cBhvr>
                                        <p:cTn id="62" dur="500"/>
                                        <p:tgtEl>
                                          <p:spTgt spid="42"/>
                                        </p:tgtEl>
                                      </p:cBhvr>
                                    </p:animEffect>
                                    <p:set>
                                      <p:cBhvr>
                                        <p:cTn id="63" dur="1" fill="hold">
                                          <p:stCondLst>
                                            <p:cond delay="499"/>
                                          </p:stCondLst>
                                        </p:cTn>
                                        <p:tgtEl>
                                          <p:spTgt spid="42"/>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nodeType="clickEffect">
                                  <p:stCondLst>
                                    <p:cond delay="0"/>
                                  </p:stCondLst>
                                  <p:childTnLst>
                                    <p:set>
                                      <p:cBhvr>
                                        <p:cTn id="67" dur="1" fill="hold">
                                          <p:stCondLst>
                                            <p:cond delay="0"/>
                                          </p:stCondLst>
                                        </p:cTn>
                                        <p:tgtEl>
                                          <p:spTgt spid="28">
                                            <p:txEl>
                                              <p:pRg st="2" end="2"/>
                                            </p:txEl>
                                          </p:spTgt>
                                        </p:tgtEl>
                                        <p:attrNameLst>
                                          <p:attrName>style.visibility</p:attrName>
                                        </p:attrNameLst>
                                      </p:cBhvr>
                                      <p:to>
                                        <p:strVal val="visible"/>
                                      </p:to>
                                    </p:set>
                                    <p:animEffect transition="in" filter="barn(inVertical)">
                                      <p:cBhvr>
                                        <p:cTn id="68" dur="500"/>
                                        <p:tgtEl>
                                          <p:spTgt spid="28">
                                            <p:txEl>
                                              <p:pRg st="2" end="2"/>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nodeType="clickEffect">
                                  <p:stCondLst>
                                    <p:cond delay="0"/>
                                  </p:stCondLst>
                                  <p:childTnLst>
                                    <p:set>
                                      <p:cBhvr>
                                        <p:cTn id="72" dur="1" fill="hold">
                                          <p:stCondLst>
                                            <p:cond delay="0"/>
                                          </p:stCondLst>
                                        </p:cTn>
                                        <p:tgtEl>
                                          <p:spTgt spid="28">
                                            <p:txEl>
                                              <p:pRg st="3" end="3"/>
                                            </p:txEl>
                                          </p:spTgt>
                                        </p:tgtEl>
                                        <p:attrNameLst>
                                          <p:attrName>style.visibility</p:attrName>
                                        </p:attrNameLst>
                                      </p:cBhvr>
                                      <p:to>
                                        <p:strVal val="visible"/>
                                      </p:to>
                                    </p:set>
                                    <p:animEffect transition="in" filter="barn(inVertical)">
                                      <p:cBhvr>
                                        <p:cTn id="73" dur="500"/>
                                        <p:tgtEl>
                                          <p:spTgt spid="2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6064C0-126F-7042-03E5-F198A4D9804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56D231A-1694-12BF-9020-AE160EFDEE01}"/>
              </a:ext>
            </a:extLst>
          </p:cNvPr>
          <p:cNvSpPr txBox="1"/>
          <p:nvPr/>
        </p:nvSpPr>
        <p:spPr>
          <a:xfrm>
            <a:off x="575461" y="-14553"/>
            <a:ext cx="10656264" cy="523220"/>
          </a:xfrm>
          <a:prstGeom prst="rect">
            <a:avLst/>
          </a:prstGeom>
          <a:noFill/>
        </p:spPr>
        <p:txBody>
          <a:bodyPr wrap="square" rtlCol="0">
            <a:spAutoFit/>
          </a:bodyPr>
          <a:lstStyle/>
          <a:p>
            <a:r>
              <a:rPr lang="vi-VN" sz="2400" b="1" dirty="0">
                <a:latin typeface="+mj-lt"/>
              </a:rPr>
              <a:t>Tiết </a:t>
            </a:r>
            <a:r>
              <a:rPr lang="en-US" sz="2400" b="1" dirty="0">
                <a:latin typeface="Times New Roman" panose="02020603050405020304" pitchFamily="18" charset="0"/>
                <a:cs typeface="Times New Roman" panose="02020603050405020304" pitchFamily="18" charset="0"/>
              </a:rPr>
              <a:t>22, 23, 24</a:t>
            </a:r>
            <a:r>
              <a:rPr lang="vi-VN" sz="2400" b="1" dirty="0">
                <a:latin typeface="Times New Roman" panose="02020603050405020304" pitchFamily="18" charset="0"/>
                <a:cs typeface="Times New Roman" panose="02020603050405020304" pitchFamily="18" charset="0"/>
              </a:rPr>
              <a:t>             </a:t>
            </a:r>
            <a:r>
              <a:rPr lang="vi-VN" sz="2400" b="1" dirty="0">
                <a:latin typeface="+mj-lt"/>
              </a:rPr>
              <a:t>Bài 11 </a:t>
            </a:r>
            <a:r>
              <a:rPr lang="en-US" sz="2800" b="1" dirty="0">
                <a:solidFill>
                  <a:srgbClr val="FF0000"/>
                </a:solidFill>
                <a:latin typeface="Times New Roman" panose="02020603050405020304" pitchFamily="18" charset="0"/>
                <a:cs typeface="Times New Roman" panose="02020603050405020304" pitchFamily="18" charset="0"/>
              </a:rPr>
              <a:t>VÙNG ĐỒNG BẰNG SÔNG HỒNG</a:t>
            </a:r>
          </a:p>
        </p:txBody>
      </p:sp>
      <p:sp>
        <p:nvSpPr>
          <p:cNvPr id="3" name="Rounded Rectangle 2">
            <a:extLst>
              <a:ext uri="{FF2B5EF4-FFF2-40B4-BE49-F238E27FC236}">
                <a16:creationId xmlns:a16="http://schemas.microsoft.com/office/drawing/2014/main" id="{9478A36C-1E68-D985-2B0C-CBCB8FB76722}"/>
              </a:ext>
            </a:extLst>
          </p:cNvPr>
          <p:cNvSpPr/>
          <p:nvPr/>
        </p:nvSpPr>
        <p:spPr>
          <a:xfrm>
            <a:off x="68238" y="489797"/>
            <a:ext cx="5049672" cy="6368203"/>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190A30C4-4DFD-CFF6-9DB0-FFD6088F955B}"/>
              </a:ext>
            </a:extLst>
          </p:cNvPr>
          <p:cNvSpPr txBox="1"/>
          <p:nvPr/>
        </p:nvSpPr>
        <p:spPr>
          <a:xfrm>
            <a:off x="225579" y="584983"/>
            <a:ext cx="4965258" cy="856068"/>
          </a:xfrm>
          <a:prstGeom prst="rect">
            <a:avLst/>
          </a:prstGeom>
          <a:noFill/>
        </p:spPr>
        <p:txBody>
          <a:bodyPr wrap="square">
            <a:spAutoFit/>
          </a:bodyPr>
          <a:lstStyle/>
          <a:p>
            <a:pPr marL="0" marR="0">
              <a:lnSpc>
                <a:spcPct val="107000"/>
              </a:lnSpc>
              <a:spcAft>
                <a:spcPts val="800"/>
              </a:spcAft>
            </a:pPr>
            <a:r>
              <a:rPr lang="vi-VN" sz="24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5. </a:t>
            </a:r>
            <a:r>
              <a:rPr lang="vi-VN"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Sự phát triển và phân bố các ngành kinh tế</a:t>
            </a:r>
            <a:r>
              <a:rPr lang="en-US" sz="24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ABEFCEEE-354C-6C96-4648-C2EB7C191529}"/>
              </a:ext>
            </a:extLst>
          </p:cNvPr>
          <p:cNvSpPr txBox="1"/>
          <p:nvPr/>
        </p:nvSpPr>
        <p:spPr>
          <a:xfrm>
            <a:off x="147782" y="1329591"/>
            <a:ext cx="3897745" cy="460895"/>
          </a:xfrm>
          <a:prstGeom prst="rect">
            <a:avLst/>
          </a:prstGeom>
          <a:noFill/>
        </p:spPr>
        <p:txBody>
          <a:bodyPr wrap="square">
            <a:spAutoFit/>
          </a:bodyPr>
          <a:lstStyle/>
          <a:p>
            <a:pPr marL="0" marR="0" algn="just">
              <a:lnSpc>
                <a:spcPct val="107000"/>
              </a:lnSpc>
              <a:spcAft>
                <a:spcPts val="800"/>
              </a:spcAft>
            </a:pPr>
            <a:r>
              <a:rPr lang="en-US" sz="24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Khái</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quát</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chung</a:t>
            </a:r>
            <a:r>
              <a:rPr lang="en-US" sz="24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08025AEB-2C0B-8037-BF30-F1809A2F03B8}"/>
              </a:ext>
            </a:extLst>
          </p:cNvPr>
          <p:cNvSpPr txBox="1"/>
          <p:nvPr/>
        </p:nvSpPr>
        <p:spPr>
          <a:xfrm>
            <a:off x="110445" y="1720681"/>
            <a:ext cx="4965258" cy="856068"/>
          </a:xfrm>
          <a:prstGeom prst="rect">
            <a:avLst/>
          </a:prstGeom>
          <a:noFill/>
        </p:spPr>
        <p:txBody>
          <a:bodyPr wrap="square">
            <a:spAutoFit/>
          </a:bodyPr>
          <a:lstStyle/>
          <a:p>
            <a:pPr marL="0" marR="0" algn="just"/>
            <a:r>
              <a:rPr lang="en-US" sz="24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phân</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bố</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ngành</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kinh</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tế</a:t>
            </a:r>
            <a:r>
              <a:rPr lang="en-US" sz="24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D94DBECB-AF87-595D-96D8-368BAE798277}"/>
              </a:ext>
            </a:extLst>
          </p:cNvPr>
          <p:cNvSpPr txBox="1"/>
          <p:nvPr/>
        </p:nvSpPr>
        <p:spPr>
          <a:xfrm>
            <a:off x="114844" y="2436877"/>
            <a:ext cx="2767326" cy="460895"/>
          </a:xfrm>
          <a:prstGeom prst="rect">
            <a:avLst/>
          </a:prstGeom>
          <a:noFill/>
        </p:spPr>
        <p:txBody>
          <a:bodyPr wrap="square">
            <a:spAutoFit/>
          </a:bodyPr>
          <a:lstStyle/>
          <a:p>
            <a:pPr marL="0" marR="0" algn="just">
              <a:lnSpc>
                <a:spcPct val="107000"/>
              </a:lnSpc>
              <a:spcAft>
                <a:spcPts val="800"/>
              </a:spcAft>
            </a:pPr>
            <a:r>
              <a:rPr lang="en-US" sz="24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Dịch</a:t>
            </a:r>
            <a:r>
              <a:rPr lang="en-US" sz="24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vụ</a:t>
            </a:r>
            <a:r>
              <a:rPr lang="en-US" sz="24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39EADE45-5CE6-4DE8-3FED-2B578D3A31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3044" y="562087"/>
            <a:ext cx="6890611" cy="5303003"/>
          </a:xfrm>
          <a:prstGeom prst="rect">
            <a:avLst/>
          </a:prstGeom>
        </p:spPr>
      </p:pic>
      <p:sp>
        <p:nvSpPr>
          <p:cNvPr id="12" name="TextBox 11">
            <a:extLst>
              <a:ext uri="{FF2B5EF4-FFF2-40B4-BE49-F238E27FC236}">
                <a16:creationId xmlns:a16="http://schemas.microsoft.com/office/drawing/2014/main" id="{B10CC154-36BB-348B-BCA9-5002BFF1EE5D}"/>
              </a:ext>
            </a:extLst>
          </p:cNvPr>
          <p:cNvSpPr txBox="1"/>
          <p:nvPr/>
        </p:nvSpPr>
        <p:spPr>
          <a:xfrm>
            <a:off x="110445" y="2766249"/>
            <a:ext cx="4975544" cy="856068"/>
          </a:xfrm>
          <a:prstGeom prst="rect">
            <a:avLst/>
          </a:prstGeom>
          <a:noFill/>
        </p:spPr>
        <p:txBody>
          <a:bodyPr wrap="square">
            <a:spAutoFit/>
          </a:bodyPr>
          <a:lstStyle/>
          <a:p>
            <a:pPr marL="0" marR="0">
              <a:lnSpc>
                <a:spcPct val="107000"/>
              </a:lnSpc>
              <a:spcAft>
                <a:spcPts val="800"/>
              </a:spcAft>
            </a:pPr>
            <a:r>
              <a:rPr lang="en-US" sz="2400"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Chiếm</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tỉ</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trọng</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nhất</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cơ</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cấu</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GRDP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vùng</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(42,1%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năm</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2021)</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16" name="Group 15">
            <a:extLst>
              <a:ext uri="{FF2B5EF4-FFF2-40B4-BE49-F238E27FC236}">
                <a16:creationId xmlns:a16="http://schemas.microsoft.com/office/drawing/2014/main" id="{E6F03131-4B12-2C27-A2C6-69B2F1AD213C}"/>
              </a:ext>
            </a:extLst>
          </p:cNvPr>
          <p:cNvGrpSpPr/>
          <p:nvPr/>
        </p:nvGrpSpPr>
        <p:grpSpPr>
          <a:xfrm>
            <a:off x="5338684" y="512447"/>
            <a:ext cx="6709416" cy="6385371"/>
            <a:chOff x="4800600" y="245810"/>
            <a:chExt cx="6709416" cy="6385371"/>
          </a:xfrm>
        </p:grpSpPr>
        <p:sp>
          <p:nvSpPr>
            <p:cNvPr id="13" name="TextBox 3">
              <a:extLst>
                <a:ext uri="{FF2B5EF4-FFF2-40B4-BE49-F238E27FC236}">
                  <a16:creationId xmlns:a16="http://schemas.microsoft.com/office/drawing/2014/main" id="{60E1FD92-DEEC-3EEF-2ADE-54A3C3BA37E9}"/>
                </a:ext>
              </a:extLst>
            </p:cNvPr>
            <p:cNvSpPr txBox="1">
              <a:spLocks noChangeArrowheads="1"/>
            </p:cNvSpPr>
            <p:nvPr/>
          </p:nvSpPr>
          <p:spPr bwMode="auto">
            <a:xfrm>
              <a:off x="5838814" y="6169516"/>
              <a:ext cx="45718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2400" b="1" dirty="0" err="1">
                  <a:solidFill>
                    <a:srgbClr val="00B050"/>
                  </a:solidFill>
                  <a:cs typeface="Times New Roman" panose="02020603050405020304" pitchFamily="18" charset="0"/>
                </a:rPr>
                <a:t>Cảng</a:t>
              </a:r>
              <a:r>
                <a:rPr lang="en-US" altLang="en-US" sz="2400" b="1" dirty="0">
                  <a:solidFill>
                    <a:srgbClr val="00B050"/>
                  </a:solidFill>
                  <a:cs typeface="Times New Roman" panose="02020603050405020304" pitchFamily="18" charset="0"/>
                </a:rPr>
                <a:t> </a:t>
              </a:r>
              <a:r>
                <a:rPr lang="en-US" altLang="en-US" sz="2400" b="1" dirty="0" err="1">
                  <a:solidFill>
                    <a:srgbClr val="00B050"/>
                  </a:solidFill>
                  <a:cs typeface="Times New Roman" panose="02020603050405020304" pitchFamily="18" charset="0"/>
                </a:rPr>
                <a:t>Hải</a:t>
              </a:r>
              <a:r>
                <a:rPr lang="en-US" altLang="en-US" sz="2400" b="1" dirty="0">
                  <a:solidFill>
                    <a:srgbClr val="00B050"/>
                  </a:solidFill>
                  <a:cs typeface="Times New Roman" panose="02020603050405020304" pitchFamily="18" charset="0"/>
                </a:rPr>
                <a:t> </a:t>
              </a:r>
              <a:r>
                <a:rPr lang="en-US" altLang="en-US" sz="2400" b="1" dirty="0" err="1">
                  <a:solidFill>
                    <a:srgbClr val="00B050"/>
                  </a:solidFill>
                  <a:cs typeface="Times New Roman" panose="02020603050405020304" pitchFamily="18" charset="0"/>
                </a:rPr>
                <a:t>Phòng</a:t>
              </a:r>
              <a:endParaRPr lang="en-US" altLang="en-US" sz="2400" dirty="0"/>
            </a:p>
          </p:txBody>
        </p:sp>
        <p:pic>
          <p:nvPicPr>
            <p:cNvPr id="18" name="Picture 2" descr="Giá dịch vụ cảng biển tại Cảng Hải Phòng năm 2024">
              <a:extLst>
                <a:ext uri="{FF2B5EF4-FFF2-40B4-BE49-F238E27FC236}">
                  <a16:creationId xmlns:a16="http://schemas.microsoft.com/office/drawing/2014/main" id="{89EBC3E8-9359-FEA6-9EA5-DB4C8C4E0C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245810"/>
              <a:ext cx="6709416" cy="5960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 name="Group 14">
            <a:extLst>
              <a:ext uri="{FF2B5EF4-FFF2-40B4-BE49-F238E27FC236}">
                <a16:creationId xmlns:a16="http://schemas.microsoft.com/office/drawing/2014/main" id="{8FDAACF0-C4D5-745C-99DD-85D0D5E03AB8}"/>
              </a:ext>
            </a:extLst>
          </p:cNvPr>
          <p:cNvGrpSpPr/>
          <p:nvPr/>
        </p:nvGrpSpPr>
        <p:grpSpPr>
          <a:xfrm>
            <a:off x="5317139" y="522533"/>
            <a:ext cx="6752505" cy="6335467"/>
            <a:chOff x="4987635" y="388253"/>
            <a:chExt cx="6752505" cy="6335467"/>
          </a:xfrm>
        </p:grpSpPr>
        <p:sp>
          <p:nvSpPr>
            <p:cNvPr id="19" name="TextBox 3">
              <a:extLst>
                <a:ext uri="{FF2B5EF4-FFF2-40B4-BE49-F238E27FC236}">
                  <a16:creationId xmlns:a16="http://schemas.microsoft.com/office/drawing/2014/main" id="{1DA0B63C-D49F-E061-8EBD-0607DE1ED94F}"/>
                </a:ext>
              </a:extLst>
            </p:cNvPr>
            <p:cNvSpPr txBox="1">
              <a:spLocks noChangeArrowheads="1"/>
            </p:cNvSpPr>
            <p:nvPr/>
          </p:nvSpPr>
          <p:spPr bwMode="auto">
            <a:xfrm>
              <a:off x="5788964" y="6262055"/>
              <a:ext cx="51469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2400" b="1" dirty="0" err="1">
                  <a:solidFill>
                    <a:srgbClr val="00B050"/>
                  </a:solidFill>
                  <a:cs typeface="Times New Roman" panose="02020603050405020304" pitchFamily="18" charset="0"/>
                </a:rPr>
                <a:t>Cảng</a:t>
              </a:r>
              <a:r>
                <a:rPr lang="en-US" altLang="en-US" sz="2400" b="1" dirty="0">
                  <a:solidFill>
                    <a:srgbClr val="00B050"/>
                  </a:solidFill>
                  <a:cs typeface="Times New Roman" panose="02020603050405020304" pitchFamily="18" charset="0"/>
                </a:rPr>
                <a:t> </a:t>
              </a:r>
              <a:r>
                <a:rPr lang="en-US" altLang="en-US" sz="2400" b="1" dirty="0" err="1">
                  <a:solidFill>
                    <a:srgbClr val="00B050"/>
                  </a:solidFill>
                  <a:cs typeface="Times New Roman" panose="02020603050405020304" pitchFamily="18" charset="0"/>
                </a:rPr>
                <a:t>Quảng</a:t>
              </a:r>
              <a:r>
                <a:rPr lang="en-US" altLang="en-US" sz="2400" b="1" dirty="0">
                  <a:solidFill>
                    <a:srgbClr val="00B050"/>
                  </a:solidFill>
                  <a:cs typeface="Times New Roman" panose="02020603050405020304" pitchFamily="18" charset="0"/>
                </a:rPr>
                <a:t> Ninh</a:t>
              </a:r>
              <a:endParaRPr lang="en-US" altLang="en-US" sz="2400" dirty="0"/>
            </a:p>
          </p:txBody>
        </p:sp>
        <p:pic>
          <p:nvPicPr>
            <p:cNvPr id="20" name="Picture 2" descr="Quảng Ninh sắp vận hành bến cảng cao cấp, chờ du khách Trung Quốc - Nhịp  sống kinh tế Việt Nam &amp; Thế giới">
              <a:extLst>
                <a:ext uri="{FF2B5EF4-FFF2-40B4-BE49-F238E27FC236}">
                  <a16:creationId xmlns:a16="http://schemas.microsoft.com/office/drawing/2014/main" id="{6F4DA1CA-A487-52EF-1D88-36275B7339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87635" y="388253"/>
              <a:ext cx="6752505" cy="59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3" name="TextBox 22">
            <a:extLst>
              <a:ext uri="{FF2B5EF4-FFF2-40B4-BE49-F238E27FC236}">
                <a16:creationId xmlns:a16="http://schemas.microsoft.com/office/drawing/2014/main" id="{0073CEE7-D651-AD33-60BA-39338729DC4C}"/>
              </a:ext>
            </a:extLst>
          </p:cNvPr>
          <p:cNvSpPr txBox="1"/>
          <p:nvPr/>
        </p:nvSpPr>
        <p:spPr>
          <a:xfrm>
            <a:off x="143900" y="3517159"/>
            <a:ext cx="4931803" cy="460895"/>
          </a:xfrm>
          <a:prstGeom prst="rect">
            <a:avLst/>
          </a:prstGeom>
          <a:noFill/>
        </p:spPr>
        <p:txBody>
          <a:bodyPr wrap="square">
            <a:spAutoFit/>
          </a:bodyPr>
          <a:lstStyle/>
          <a:p>
            <a:pPr marL="0" marR="0">
              <a:lnSpc>
                <a:spcPct val="107000"/>
              </a:lnSpc>
              <a:spcAft>
                <a:spcPts val="800"/>
              </a:spcAft>
            </a:pP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Giao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thông</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vận</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tải</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Phát triển mạnh </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24" name="Group 23">
            <a:extLst>
              <a:ext uri="{FF2B5EF4-FFF2-40B4-BE49-F238E27FC236}">
                <a16:creationId xmlns:a16="http://schemas.microsoft.com/office/drawing/2014/main" id="{84C150F8-1B61-A294-5116-ED7585EB9D7D}"/>
              </a:ext>
            </a:extLst>
          </p:cNvPr>
          <p:cNvGrpSpPr/>
          <p:nvPr/>
        </p:nvGrpSpPr>
        <p:grpSpPr>
          <a:xfrm>
            <a:off x="5268634" y="498723"/>
            <a:ext cx="7633422" cy="6399095"/>
            <a:chOff x="4225636" y="904874"/>
            <a:chExt cx="7633422" cy="6399095"/>
          </a:xfrm>
        </p:grpSpPr>
        <p:sp>
          <p:nvSpPr>
            <p:cNvPr id="25" name="TextBox 3">
              <a:extLst>
                <a:ext uri="{FF2B5EF4-FFF2-40B4-BE49-F238E27FC236}">
                  <a16:creationId xmlns:a16="http://schemas.microsoft.com/office/drawing/2014/main" id="{B6528595-A11D-FFBC-2F90-930AA1D71531}"/>
                </a:ext>
              </a:extLst>
            </p:cNvPr>
            <p:cNvSpPr txBox="1">
              <a:spLocks noChangeArrowheads="1"/>
            </p:cNvSpPr>
            <p:nvPr/>
          </p:nvSpPr>
          <p:spPr bwMode="auto">
            <a:xfrm>
              <a:off x="4737243" y="6724002"/>
              <a:ext cx="7121815" cy="579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spcAft>
                  <a:spcPts val="800"/>
                </a:spcAft>
              </a:pPr>
              <a:r>
                <a:rPr lang="en-US" altLang="en-US" sz="2400" b="1" dirty="0" err="1">
                  <a:solidFill>
                    <a:srgbClr val="0000FF"/>
                  </a:solidFill>
                  <a:cs typeface="Times New Roman" panose="02020603050405020304" pitchFamily="18" charset="0"/>
                </a:rPr>
                <a:t>Cảng</a:t>
              </a:r>
              <a:r>
                <a:rPr lang="en-US" altLang="en-US" sz="2400" b="1" dirty="0">
                  <a:solidFill>
                    <a:srgbClr val="0000FF"/>
                  </a:solidFill>
                  <a:cs typeface="Times New Roman" panose="02020603050405020304" pitchFamily="18" charset="0"/>
                </a:rPr>
                <a:t> </a:t>
              </a:r>
              <a:r>
                <a:rPr lang="en-US" altLang="en-US" sz="2400" b="1" dirty="0" err="1">
                  <a:solidFill>
                    <a:srgbClr val="0000FF"/>
                  </a:solidFill>
                  <a:cs typeface="Times New Roman" panose="02020603050405020304" pitchFamily="18" charset="0"/>
                </a:rPr>
                <a:t>hàng</a:t>
              </a:r>
              <a:r>
                <a:rPr lang="en-US" altLang="en-US" sz="2400" b="1" dirty="0">
                  <a:solidFill>
                    <a:srgbClr val="0000FF"/>
                  </a:solidFill>
                  <a:cs typeface="Times New Roman" panose="02020603050405020304" pitchFamily="18" charset="0"/>
                </a:rPr>
                <a:t> </a:t>
              </a:r>
              <a:r>
                <a:rPr lang="en-US" altLang="en-US" sz="2400" b="1" dirty="0" err="1">
                  <a:solidFill>
                    <a:srgbClr val="0000FF"/>
                  </a:solidFill>
                  <a:cs typeface="Times New Roman" panose="02020603050405020304" pitchFamily="18" charset="0"/>
                </a:rPr>
                <a:t>không</a:t>
              </a:r>
              <a:r>
                <a:rPr lang="en-US" altLang="en-US" sz="2400" b="1" dirty="0">
                  <a:solidFill>
                    <a:srgbClr val="0000FF"/>
                  </a:solidFill>
                  <a:cs typeface="Times New Roman" panose="02020603050405020304" pitchFamily="18" charset="0"/>
                </a:rPr>
                <a:t> </a:t>
              </a:r>
              <a:r>
                <a:rPr lang="en-US" altLang="en-US" sz="2400" b="1" dirty="0" err="1">
                  <a:solidFill>
                    <a:srgbClr val="0000FF"/>
                  </a:solidFill>
                  <a:cs typeface="Times New Roman" panose="02020603050405020304" pitchFamily="18" charset="0"/>
                </a:rPr>
                <a:t>Nội</a:t>
              </a:r>
              <a:r>
                <a:rPr lang="en-US" altLang="en-US" sz="2400" b="1" dirty="0">
                  <a:solidFill>
                    <a:srgbClr val="0000FF"/>
                  </a:solidFill>
                  <a:cs typeface="Times New Roman" panose="02020603050405020304" pitchFamily="18" charset="0"/>
                </a:rPr>
                <a:t> </a:t>
              </a:r>
              <a:r>
                <a:rPr lang="en-US" altLang="en-US" sz="2400" b="1" dirty="0" err="1">
                  <a:solidFill>
                    <a:srgbClr val="0000FF"/>
                  </a:solidFill>
                  <a:cs typeface="Times New Roman" panose="02020603050405020304" pitchFamily="18" charset="0"/>
                </a:rPr>
                <a:t>Bài</a:t>
              </a:r>
              <a:r>
                <a:rPr lang="en-US" altLang="en-US" sz="2400" b="1" dirty="0">
                  <a:solidFill>
                    <a:srgbClr val="0000FF"/>
                  </a:solidFill>
                  <a:cs typeface="Times New Roman" panose="02020603050405020304" pitchFamily="18" charset="0"/>
                </a:rPr>
                <a:t> (Hà </a:t>
              </a:r>
              <a:r>
                <a:rPr lang="en-US" altLang="en-US" sz="2400" b="1" dirty="0" err="1">
                  <a:solidFill>
                    <a:srgbClr val="0000FF"/>
                  </a:solidFill>
                  <a:cs typeface="Times New Roman" panose="02020603050405020304" pitchFamily="18" charset="0"/>
                </a:rPr>
                <a:t>Nội</a:t>
              </a:r>
              <a:r>
                <a:rPr lang="en-US" altLang="en-US" sz="2400" b="1" dirty="0">
                  <a:solidFill>
                    <a:srgbClr val="0000FF"/>
                  </a:solidFill>
                  <a:cs typeface="Times New Roman" panose="02020603050405020304" pitchFamily="18" charset="0"/>
                </a:rPr>
                <a:t>)</a:t>
              </a:r>
              <a:endParaRPr lang="en-US" altLang="en-US" sz="2400" b="1" dirty="0">
                <a:solidFill>
                  <a:srgbClr val="0000FF"/>
                </a:solidFill>
                <a:cs typeface="Calibri" panose="020F0502020204030204" pitchFamily="34" charset="0"/>
              </a:endParaRPr>
            </a:p>
          </p:txBody>
        </p:sp>
        <p:pic>
          <p:nvPicPr>
            <p:cNvPr id="27" name="Picture 2" descr="CẢNG HÀNG KHÔNG QUỐC TẾ NỘI BÀI - Tổng công ty cảng hàng không Việt Nam -  CTCP | Sân bay Việt Nam">
              <a:extLst>
                <a:ext uri="{FF2B5EF4-FFF2-40B4-BE49-F238E27FC236}">
                  <a16:creationId xmlns:a16="http://schemas.microsoft.com/office/drawing/2014/main" id="{38FF0D84-FC02-176E-D7DD-162FF5FDDB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25636" y="904874"/>
              <a:ext cx="6775583" cy="5984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5" name="Picture 3">
            <a:extLst>
              <a:ext uri="{FF2B5EF4-FFF2-40B4-BE49-F238E27FC236}">
                <a16:creationId xmlns:a16="http://schemas.microsoft.com/office/drawing/2014/main" id="{F722290A-3472-7A17-D413-56E301367BC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1304"/>
          <a:stretch/>
        </p:blipFill>
        <p:spPr bwMode="auto">
          <a:xfrm>
            <a:off x="5260887" y="489797"/>
            <a:ext cx="6816590" cy="626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TextBox 46">
            <a:extLst>
              <a:ext uri="{FF2B5EF4-FFF2-40B4-BE49-F238E27FC236}">
                <a16:creationId xmlns:a16="http://schemas.microsoft.com/office/drawing/2014/main" id="{CD098DA6-C32A-B1E2-3E37-738155187E35}"/>
              </a:ext>
            </a:extLst>
          </p:cNvPr>
          <p:cNvSpPr txBox="1"/>
          <p:nvPr/>
        </p:nvSpPr>
        <p:spPr>
          <a:xfrm>
            <a:off x="167599" y="3872372"/>
            <a:ext cx="2058365" cy="461665"/>
          </a:xfrm>
          <a:prstGeom prst="rect">
            <a:avLst/>
          </a:prstGeom>
          <a:noFill/>
        </p:spPr>
        <p:txBody>
          <a:bodyPr wrap="square">
            <a:spAutoFit/>
          </a:bodyPr>
          <a:lstStyle/>
          <a:p>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Thương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mại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sp>
        <p:nvSpPr>
          <p:cNvPr id="49" name="TextBox 48">
            <a:extLst>
              <a:ext uri="{FF2B5EF4-FFF2-40B4-BE49-F238E27FC236}">
                <a16:creationId xmlns:a16="http://schemas.microsoft.com/office/drawing/2014/main" id="{5A940841-EA29-C8DF-5A71-A8D6C4CA0D29}"/>
              </a:ext>
            </a:extLst>
          </p:cNvPr>
          <p:cNvSpPr txBox="1"/>
          <p:nvPr/>
        </p:nvSpPr>
        <p:spPr>
          <a:xfrm>
            <a:off x="122821" y="3865125"/>
            <a:ext cx="5049672" cy="830997"/>
          </a:xfrm>
          <a:prstGeom prst="rect">
            <a:avLst/>
          </a:prstGeom>
          <a:noFill/>
        </p:spPr>
        <p:txBody>
          <a:bodyPr wrap="square">
            <a:spAutoFit/>
          </a:bodyPr>
          <a:lstStyle/>
          <a:p>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bậc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nhất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cả</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51" name="TextBox 50">
            <a:extLst>
              <a:ext uri="{FF2B5EF4-FFF2-40B4-BE49-F238E27FC236}">
                <a16:creationId xmlns:a16="http://schemas.microsoft.com/office/drawing/2014/main" id="{0B4B7D35-3202-E209-8923-5508B043BB87}"/>
              </a:ext>
            </a:extLst>
          </p:cNvPr>
          <p:cNvSpPr txBox="1"/>
          <p:nvPr/>
        </p:nvSpPr>
        <p:spPr>
          <a:xfrm>
            <a:off x="148342" y="4544489"/>
            <a:ext cx="5186459" cy="1938992"/>
          </a:xfrm>
          <a:prstGeom prst="rect">
            <a:avLst/>
          </a:prstGeom>
          <a:noFill/>
        </p:spPr>
        <p:txBody>
          <a:bodyPr wrap="square">
            <a:spAutoFit/>
          </a:bodyPr>
          <a:lstStyle/>
          <a:p>
            <a:pPr marL="0" marR="0"/>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Tài</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chính</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ngân</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hàng</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p</a:t>
            </a:r>
            <a:r>
              <a:rPr lang="vi-VN"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hát triển</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Du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lịch</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 ngành kinh tế quan trọng. Hà Nội là trung tâm du lịch trọng điểm</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dịch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vụ</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khác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cũng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mạnh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grpSp>
        <p:nvGrpSpPr>
          <p:cNvPr id="52" name="Group 51">
            <a:extLst>
              <a:ext uri="{FF2B5EF4-FFF2-40B4-BE49-F238E27FC236}">
                <a16:creationId xmlns:a16="http://schemas.microsoft.com/office/drawing/2014/main" id="{9D89CDBC-AA80-5939-C645-CC937C19F51D}"/>
              </a:ext>
            </a:extLst>
          </p:cNvPr>
          <p:cNvGrpSpPr/>
          <p:nvPr/>
        </p:nvGrpSpPr>
        <p:grpSpPr>
          <a:xfrm>
            <a:off x="5250291" y="490367"/>
            <a:ext cx="6873364" cy="6321828"/>
            <a:chOff x="3803072" y="904875"/>
            <a:chExt cx="7487077" cy="6321828"/>
          </a:xfrm>
        </p:grpSpPr>
        <p:sp>
          <p:nvSpPr>
            <p:cNvPr id="53" name="TextBox 3">
              <a:extLst>
                <a:ext uri="{FF2B5EF4-FFF2-40B4-BE49-F238E27FC236}">
                  <a16:creationId xmlns:a16="http://schemas.microsoft.com/office/drawing/2014/main" id="{E58565A3-B2B9-2AEB-B2E4-237416D6B1F9}"/>
                </a:ext>
              </a:extLst>
            </p:cNvPr>
            <p:cNvSpPr txBox="1">
              <a:spLocks noChangeArrowheads="1"/>
            </p:cNvSpPr>
            <p:nvPr/>
          </p:nvSpPr>
          <p:spPr bwMode="auto">
            <a:xfrm>
              <a:off x="3853723" y="6646736"/>
              <a:ext cx="7436426" cy="57996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spcAft>
                  <a:spcPts val="800"/>
                </a:spcAft>
              </a:pPr>
              <a:r>
                <a:rPr lang="en-US" altLang="en-US" sz="2400" b="1" dirty="0">
                  <a:solidFill>
                    <a:srgbClr val="0000FF"/>
                  </a:solidFill>
                  <a:cs typeface="Times New Roman" panose="02020603050405020304" pitchFamily="18" charset="0"/>
                </a:rPr>
                <a:t>Trung </a:t>
              </a:r>
              <a:r>
                <a:rPr lang="en-US" altLang="en-US" sz="2400" b="1" dirty="0" err="1">
                  <a:solidFill>
                    <a:srgbClr val="0000FF"/>
                  </a:solidFill>
                  <a:cs typeface="Times New Roman" panose="02020603050405020304" pitchFamily="18" charset="0"/>
                </a:rPr>
                <a:t>tâm</a:t>
              </a:r>
              <a:r>
                <a:rPr lang="en-US" altLang="en-US" sz="2400" b="1" dirty="0">
                  <a:solidFill>
                    <a:srgbClr val="0000FF"/>
                  </a:solidFill>
                  <a:cs typeface="Times New Roman" panose="02020603050405020304" pitchFamily="18" charset="0"/>
                </a:rPr>
                <a:t> du </a:t>
              </a:r>
              <a:r>
                <a:rPr lang="en-US" altLang="en-US" sz="2400" b="1" dirty="0" err="1">
                  <a:solidFill>
                    <a:srgbClr val="0000FF"/>
                  </a:solidFill>
                  <a:cs typeface="Times New Roman" panose="02020603050405020304" pitchFamily="18" charset="0"/>
                </a:rPr>
                <a:t>lịch</a:t>
              </a:r>
              <a:r>
                <a:rPr lang="en-US" altLang="en-US" sz="2400" b="1" dirty="0">
                  <a:solidFill>
                    <a:srgbClr val="0000FF"/>
                  </a:solidFill>
                  <a:cs typeface="Times New Roman" panose="02020603050405020304" pitchFamily="18" charset="0"/>
                </a:rPr>
                <a:t> Hà </a:t>
              </a:r>
              <a:r>
                <a:rPr lang="en-US" altLang="en-US" sz="2400" b="1" dirty="0" err="1">
                  <a:solidFill>
                    <a:srgbClr val="0000FF"/>
                  </a:solidFill>
                  <a:cs typeface="Times New Roman" panose="02020603050405020304" pitchFamily="18" charset="0"/>
                </a:rPr>
                <a:t>Nội</a:t>
              </a:r>
              <a:endParaRPr lang="en-US" altLang="en-US" sz="2400" b="1" dirty="0">
                <a:solidFill>
                  <a:srgbClr val="0000FF"/>
                </a:solidFill>
                <a:cs typeface="Calibri" panose="020F0502020204030204" pitchFamily="34" charset="0"/>
              </a:endParaRPr>
            </a:p>
          </p:txBody>
        </p:sp>
        <p:pic>
          <p:nvPicPr>
            <p:cNvPr id="54" name="Picture 2" descr="9 địa điểm du lịch ở Hà Nội chắc chắn bạn không muốn bỏ qua">
              <a:extLst>
                <a:ext uri="{FF2B5EF4-FFF2-40B4-BE49-F238E27FC236}">
                  <a16:creationId xmlns:a16="http://schemas.microsoft.com/office/drawing/2014/main" id="{FC2B16EF-3C47-0B52-C62D-15EBB2B125E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03072" y="904875"/>
              <a:ext cx="7436427" cy="5905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5" name="Group 54">
            <a:extLst>
              <a:ext uri="{FF2B5EF4-FFF2-40B4-BE49-F238E27FC236}">
                <a16:creationId xmlns:a16="http://schemas.microsoft.com/office/drawing/2014/main" id="{DD636A37-54FF-9BAC-8512-2D5B87AF5D6A}"/>
              </a:ext>
            </a:extLst>
          </p:cNvPr>
          <p:cNvGrpSpPr/>
          <p:nvPr/>
        </p:nvGrpSpPr>
        <p:grpSpPr>
          <a:xfrm>
            <a:off x="5206676" y="515491"/>
            <a:ext cx="6898637" cy="6296704"/>
            <a:chOff x="3834040" y="682240"/>
            <a:chExt cx="6898637" cy="6296704"/>
          </a:xfrm>
        </p:grpSpPr>
        <p:sp>
          <p:nvSpPr>
            <p:cNvPr id="56" name="TextBox 3">
              <a:extLst>
                <a:ext uri="{FF2B5EF4-FFF2-40B4-BE49-F238E27FC236}">
                  <a16:creationId xmlns:a16="http://schemas.microsoft.com/office/drawing/2014/main" id="{DAC1B784-A6F8-2676-F278-040EFD684AB3}"/>
                </a:ext>
              </a:extLst>
            </p:cNvPr>
            <p:cNvSpPr txBox="1">
              <a:spLocks noChangeArrowheads="1"/>
            </p:cNvSpPr>
            <p:nvPr/>
          </p:nvSpPr>
          <p:spPr bwMode="auto">
            <a:xfrm>
              <a:off x="3860408" y="6398977"/>
              <a:ext cx="6872269" cy="57996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spcAft>
                  <a:spcPts val="800"/>
                </a:spcAft>
              </a:pPr>
              <a:r>
                <a:rPr lang="en-US" altLang="en-US" sz="2400" b="1" dirty="0">
                  <a:solidFill>
                    <a:srgbClr val="0000FF"/>
                  </a:solidFill>
                  <a:cs typeface="Times New Roman" panose="02020603050405020304" pitchFamily="18" charset="0"/>
                </a:rPr>
                <a:t>Trung </a:t>
              </a:r>
              <a:r>
                <a:rPr lang="en-US" altLang="en-US" sz="2400" b="1" dirty="0" err="1">
                  <a:solidFill>
                    <a:srgbClr val="0000FF"/>
                  </a:solidFill>
                  <a:cs typeface="Times New Roman" panose="02020603050405020304" pitchFamily="18" charset="0"/>
                </a:rPr>
                <a:t>tâm</a:t>
              </a:r>
              <a:r>
                <a:rPr lang="en-US" altLang="en-US" sz="2400" b="1" dirty="0">
                  <a:solidFill>
                    <a:srgbClr val="0000FF"/>
                  </a:solidFill>
                  <a:cs typeface="Times New Roman" panose="02020603050405020304" pitchFamily="18" charset="0"/>
                </a:rPr>
                <a:t> du </a:t>
              </a:r>
              <a:r>
                <a:rPr lang="en-US" altLang="en-US" sz="2400" b="1" dirty="0" err="1">
                  <a:solidFill>
                    <a:srgbClr val="0000FF"/>
                  </a:solidFill>
                  <a:cs typeface="Times New Roman" panose="02020603050405020304" pitchFamily="18" charset="0"/>
                </a:rPr>
                <a:t>lịch</a:t>
              </a:r>
              <a:r>
                <a:rPr lang="en-US" altLang="en-US" sz="2400" b="1" dirty="0">
                  <a:solidFill>
                    <a:srgbClr val="0000FF"/>
                  </a:solidFill>
                  <a:cs typeface="Times New Roman" panose="02020603050405020304" pitchFamily="18" charset="0"/>
                </a:rPr>
                <a:t> </a:t>
              </a:r>
              <a:r>
                <a:rPr lang="en-US" altLang="en-US" sz="2400" b="1" dirty="0" err="1">
                  <a:solidFill>
                    <a:srgbClr val="0000FF"/>
                  </a:solidFill>
                  <a:cs typeface="Times New Roman" panose="02020603050405020304" pitchFamily="18" charset="0"/>
                </a:rPr>
                <a:t>Hạ</a:t>
              </a:r>
              <a:r>
                <a:rPr lang="en-US" altLang="en-US" sz="2400" b="1" dirty="0">
                  <a:solidFill>
                    <a:srgbClr val="0000FF"/>
                  </a:solidFill>
                  <a:cs typeface="Times New Roman" panose="02020603050405020304" pitchFamily="18" charset="0"/>
                </a:rPr>
                <a:t> Long</a:t>
              </a:r>
              <a:endParaRPr lang="en-US" altLang="en-US" sz="2400" b="1" dirty="0">
                <a:solidFill>
                  <a:srgbClr val="0000FF"/>
                </a:solidFill>
                <a:cs typeface="Calibri" panose="020F0502020204030204" pitchFamily="34" charset="0"/>
              </a:endParaRPr>
            </a:p>
          </p:txBody>
        </p:sp>
        <p:pic>
          <p:nvPicPr>
            <p:cNvPr id="57" name="Picture 2" descr="Du lịch Hạ Long với trọn bộ kinh nghiệm CHI TIẾT NHẤT">
              <a:extLst>
                <a:ext uri="{FF2B5EF4-FFF2-40B4-BE49-F238E27FC236}">
                  <a16:creationId xmlns:a16="http://schemas.microsoft.com/office/drawing/2014/main" id="{3E9F88F3-9F3F-2627-BF08-72335D101D5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34040" y="682240"/>
              <a:ext cx="6858671" cy="5715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9" name="Group 58">
            <a:extLst>
              <a:ext uri="{FF2B5EF4-FFF2-40B4-BE49-F238E27FC236}">
                <a16:creationId xmlns:a16="http://schemas.microsoft.com/office/drawing/2014/main" id="{A23EA314-7ED3-7291-B37C-93BFE6A96DE6}"/>
              </a:ext>
            </a:extLst>
          </p:cNvPr>
          <p:cNvGrpSpPr/>
          <p:nvPr/>
        </p:nvGrpSpPr>
        <p:grpSpPr>
          <a:xfrm>
            <a:off x="5220901" y="479712"/>
            <a:ext cx="6837795" cy="6278305"/>
            <a:chOff x="4509654" y="904875"/>
            <a:chExt cx="6837795" cy="6278305"/>
          </a:xfrm>
        </p:grpSpPr>
        <p:sp>
          <p:nvSpPr>
            <p:cNvPr id="60" name="TextBox 3">
              <a:extLst>
                <a:ext uri="{FF2B5EF4-FFF2-40B4-BE49-F238E27FC236}">
                  <a16:creationId xmlns:a16="http://schemas.microsoft.com/office/drawing/2014/main" id="{EDA0C134-0D6D-FD6A-A9EB-82EACD94EFB2}"/>
                </a:ext>
              </a:extLst>
            </p:cNvPr>
            <p:cNvSpPr txBox="1">
              <a:spLocks noChangeArrowheads="1"/>
            </p:cNvSpPr>
            <p:nvPr/>
          </p:nvSpPr>
          <p:spPr bwMode="auto">
            <a:xfrm>
              <a:off x="4703658" y="6603213"/>
              <a:ext cx="6479308" cy="57996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spcAft>
                  <a:spcPts val="800"/>
                </a:spcAft>
              </a:pPr>
              <a:r>
                <a:rPr lang="en-US" altLang="en-US" sz="2400" b="1" dirty="0">
                  <a:solidFill>
                    <a:srgbClr val="0000FF"/>
                  </a:solidFill>
                  <a:cs typeface="Times New Roman" panose="02020603050405020304" pitchFamily="18" charset="0"/>
                </a:rPr>
                <a:t>Trung </a:t>
              </a:r>
              <a:r>
                <a:rPr lang="en-US" altLang="en-US" sz="2400" b="1" dirty="0" err="1">
                  <a:solidFill>
                    <a:srgbClr val="0000FF"/>
                  </a:solidFill>
                  <a:cs typeface="Times New Roman" panose="02020603050405020304" pitchFamily="18" charset="0"/>
                </a:rPr>
                <a:t>tâm</a:t>
              </a:r>
              <a:r>
                <a:rPr lang="en-US" altLang="en-US" sz="2400" b="1" dirty="0">
                  <a:solidFill>
                    <a:srgbClr val="0000FF"/>
                  </a:solidFill>
                  <a:cs typeface="Times New Roman" panose="02020603050405020304" pitchFamily="18" charset="0"/>
                </a:rPr>
                <a:t> du </a:t>
              </a:r>
              <a:r>
                <a:rPr lang="en-US" altLang="en-US" sz="2400" b="1" dirty="0" err="1">
                  <a:solidFill>
                    <a:srgbClr val="0000FF"/>
                  </a:solidFill>
                  <a:cs typeface="Times New Roman" panose="02020603050405020304" pitchFamily="18" charset="0"/>
                </a:rPr>
                <a:t>lịch</a:t>
              </a:r>
              <a:r>
                <a:rPr lang="en-US" altLang="en-US" sz="2400" b="1" dirty="0">
                  <a:solidFill>
                    <a:srgbClr val="0000FF"/>
                  </a:solidFill>
                  <a:cs typeface="Times New Roman" panose="02020603050405020304" pitchFamily="18" charset="0"/>
                </a:rPr>
                <a:t> Ninh Bình</a:t>
              </a:r>
              <a:endParaRPr lang="en-US" altLang="en-US" sz="2400" b="1" dirty="0">
                <a:solidFill>
                  <a:srgbClr val="0000FF"/>
                </a:solidFill>
                <a:cs typeface="Calibri" panose="020F0502020204030204" pitchFamily="34" charset="0"/>
              </a:endParaRPr>
            </a:p>
          </p:txBody>
        </p:sp>
        <p:pic>
          <p:nvPicPr>
            <p:cNvPr id="61" name="Picture 2" descr="Ninh Bình, Tràng An, Tam Cốc, Bích Động, Du lịch, phát triển, Phạm Quang  Ngọc, Phó bí thư tỉnh uỷ, di sản văn hoá, di tích quốc gia, quần thể danh  thắng,">
              <a:extLst>
                <a:ext uri="{FF2B5EF4-FFF2-40B4-BE49-F238E27FC236}">
                  <a16:creationId xmlns:a16="http://schemas.microsoft.com/office/drawing/2014/main" id="{216923F6-20C9-107B-6806-3CB46F62DBD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09654" y="904875"/>
              <a:ext cx="6837795" cy="5750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2" name="Group 61">
            <a:extLst>
              <a:ext uri="{FF2B5EF4-FFF2-40B4-BE49-F238E27FC236}">
                <a16:creationId xmlns:a16="http://schemas.microsoft.com/office/drawing/2014/main" id="{BC0EA0DA-58D6-25C5-4B7F-97348CFF7943}"/>
              </a:ext>
            </a:extLst>
          </p:cNvPr>
          <p:cNvGrpSpPr/>
          <p:nvPr/>
        </p:nvGrpSpPr>
        <p:grpSpPr>
          <a:xfrm>
            <a:off x="5202379" y="461686"/>
            <a:ext cx="7169439" cy="6287030"/>
            <a:chOff x="4254211" y="452437"/>
            <a:chExt cx="7169439" cy="6287030"/>
          </a:xfrm>
        </p:grpSpPr>
        <p:sp>
          <p:nvSpPr>
            <p:cNvPr id="63" name="TextBox 3">
              <a:extLst>
                <a:ext uri="{FF2B5EF4-FFF2-40B4-BE49-F238E27FC236}">
                  <a16:creationId xmlns:a16="http://schemas.microsoft.com/office/drawing/2014/main" id="{616879A4-2D30-4C38-92EC-44D54B9D2260}"/>
                </a:ext>
              </a:extLst>
            </p:cNvPr>
            <p:cNvSpPr txBox="1">
              <a:spLocks noChangeArrowheads="1"/>
            </p:cNvSpPr>
            <p:nvPr/>
          </p:nvSpPr>
          <p:spPr bwMode="auto">
            <a:xfrm>
              <a:off x="4254211" y="6159500"/>
              <a:ext cx="7169439" cy="57996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spcAft>
                  <a:spcPts val="800"/>
                </a:spcAft>
              </a:pPr>
              <a:r>
                <a:rPr lang="en-US" altLang="en-US" sz="2400" b="1" dirty="0">
                  <a:solidFill>
                    <a:srgbClr val="0000FF"/>
                  </a:solidFill>
                  <a:cs typeface="Times New Roman" panose="02020603050405020304" pitchFamily="18" charset="0"/>
                </a:rPr>
                <a:t>Trung </a:t>
              </a:r>
              <a:r>
                <a:rPr lang="en-US" altLang="en-US" sz="2400" b="1" dirty="0" err="1">
                  <a:solidFill>
                    <a:srgbClr val="0000FF"/>
                  </a:solidFill>
                  <a:cs typeface="Times New Roman" panose="02020603050405020304" pitchFamily="18" charset="0"/>
                </a:rPr>
                <a:t>tâm</a:t>
              </a:r>
              <a:r>
                <a:rPr lang="en-US" altLang="en-US" sz="2400" b="1" dirty="0">
                  <a:solidFill>
                    <a:srgbClr val="0000FF"/>
                  </a:solidFill>
                  <a:cs typeface="Times New Roman" panose="02020603050405020304" pitchFamily="18" charset="0"/>
                </a:rPr>
                <a:t> du </a:t>
              </a:r>
              <a:r>
                <a:rPr lang="en-US" altLang="en-US" sz="2400" b="1" dirty="0" err="1">
                  <a:solidFill>
                    <a:srgbClr val="0000FF"/>
                  </a:solidFill>
                  <a:cs typeface="Times New Roman" panose="02020603050405020304" pitchFamily="18" charset="0"/>
                </a:rPr>
                <a:t>lịch</a:t>
              </a:r>
              <a:r>
                <a:rPr lang="en-US" altLang="en-US" sz="2400" b="1" dirty="0">
                  <a:solidFill>
                    <a:srgbClr val="0000FF"/>
                  </a:solidFill>
                  <a:cs typeface="Times New Roman" panose="02020603050405020304" pitchFamily="18" charset="0"/>
                </a:rPr>
                <a:t> </a:t>
              </a:r>
              <a:r>
                <a:rPr lang="en-US" altLang="en-US" sz="2400" b="1" dirty="0" err="1">
                  <a:solidFill>
                    <a:srgbClr val="0000FF"/>
                  </a:solidFill>
                  <a:cs typeface="Times New Roman" panose="02020603050405020304" pitchFamily="18" charset="0"/>
                </a:rPr>
                <a:t>Hải</a:t>
              </a:r>
              <a:r>
                <a:rPr lang="en-US" altLang="en-US" sz="2400" b="1" dirty="0">
                  <a:solidFill>
                    <a:srgbClr val="0000FF"/>
                  </a:solidFill>
                  <a:cs typeface="Times New Roman" panose="02020603050405020304" pitchFamily="18" charset="0"/>
                </a:rPr>
                <a:t> </a:t>
              </a:r>
              <a:r>
                <a:rPr lang="en-US" altLang="en-US" sz="2400" b="1" dirty="0" err="1">
                  <a:solidFill>
                    <a:srgbClr val="0000FF"/>
                  </a:solidFill>
                  <a:cs typeface="Times New Roman" panose="02020603050405020304" pitchFamily="18" charset="0"/>
                </a:rPr>
                <a:t>Phòng</a:t>
              </a:r>
              <a:endParaRPr lang="en-US" altLang="en-US" sz="2400" b="1" dirty="0">
                <a:solidFill>
                  <a:srgbClr val="0000FF"/>
                </a:solidFill>
                <a:cs typeface="Calibri" panose="020F0502020204030204" pitchFamily="34" charset="0"/>
              </a:endParaRPr>
            </a:p>
          </p:txBody>
        </p:sp>
        <p:pic>
          <p:nvPicPr>
            <p:cNvPr id="64" name="Picture 2" descr="Top 18 Điểm du lịch Hải Phòng tuyệt đẹp không thể bỏ qua">
              <a:extLst>
                <a:ext uri="{FF2B5EF4-FFF2-40B4-BE49-F238E27FC236}">
                  <a16:creationId xmlns:a16="http://schemas.microsoft.com/office/drawing/2014/main" id="{07D4EA9E-29FD-4FEF-C5BC-2BF5B3A92C8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54212" y="452437"/>
              <a:ext cx="6879176" cy="577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421441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nodeType="clickEffect">
                                  <p:stCondLst>
                                    <p:cond delay="0"/>
                                  </p:stCondLst>
                                  <p:childTnLst>
                                    <p:animEffect transition="out" filter="randombar(horizontal)">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xit" presetSubtype="32" fill="hold" nodeType="clickEffect">
                                  <p:stCondLst>
                                    <p:cond delay="0"/>
                                  </p:stCondLst>
                                  <p:childTnLst>
                                    <p:animEffect transition="out" filter="circle(out)">
                                      <p:cBhvr>
                                        <p:cTn id="26" dur="700"/>
                                        <p:tgtEl>
                                          <p:spTgt spid="16"/>
                                        </p:tgtEl>
                                      </p:cBhvr>
                                    </p:animEffect>
                                    <p:set>
                                      <p:cBhvr>
                                        <p:cTn id="27" dur="1" fill="hold">
                                          <p:stCondLst>
                                            <p:cond delay="699"/>
                                          </p:stCondLst>
                                        </p:cTn>
                                        <p:tgtEl>
                                          <p:spTgt spid="16"/>
                                        </p:tgtEl>
                                        <p:attrNameLst>
                                          <p:attrName>style.visibility</p:attrName>
                                        </p:attrNameLst>
                                      </p:cBhvr>
                                      <p:to>
                                        <p:strVal val="hidden"/>
                                      </p:to>
                                    </p:set>
                                  </p:childTnLst>
                                </p:cTn>
                              </p:par>
                              <p:par>
                                <p:cTn id="28" presetID="14" presetClass="entr" presetSubtype="10"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randombar(horizontal)">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xit" presetSubtype="10" fill="hold" nodeType="clickEffect">
                                  <p:stCondLst>
                                    <p:cond delay="0"/>
                                  </p:stCondLst>
                                  <p:childTnLst>
                                    <p:animEffect transition="out" filter="randombar(horizontal)">
                                      <p:cBhvr>
                                        <p:cTn id="34" dur="500"/>
                                        <p:tgtEl>
                                          <p:spTgt spid="15"/>
                                        </p:tgtEl>
                                      </p:cBhvr>
                                    </p:animEffect>
                                    <p:set>
                                      <p:cBhvr>
                                        <p:cTn id="35" dur="1" fill="hold">
                                          <p:stCondLst>
                                            <p:cond delay="499"/>
                                          </p:stCondLst>
                                        </p:cTn>
                                        <p:tgtEl>
                                          <p:spTgt spid="15"/>
                                        </p:tgtEl>
                                        <p:attrNameLst>
                                          <p:attrName>style.visibility</p:attrName>
                                        </p:attrNameLst>
                                      </p:cBhvr>
                                      <p:to>
                                        <p:strVal val="hidden"/>
                                      </p:to>
                                    </p:set>
                                  </p:childTnLst>
                                </p:cTn>
                              </p:par>
                              <p:par>
                                <p:cTn id="36" presetID="16" presetClass="entr" presetSubtype="21" fill="hold"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barn(inVertical)">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barn(inVertical)">
                                      <p:cBhvr>
                                        <p:cTn id="43" dur="500"/>
                                        <p:tgtEl>
                                          <p:spTgt spid="23"/>
                                        </p:tgtEl>
                                      </p:cBhvr>
                                    </p:animEffect>
                                  </p:childTnLst>
                                </p:cTn>
                              </p:par>
                            </p:childTnLst>
                          </p:cTn>
                        </p:par>
                      </p:childTnLst>
                    </p:cTn>
                  </p:par>
                  <p:par>
                    <p:cTn id="44" fill="hold">
                      <p:stCondLst>
                        <p:cond delay="indefinite"/>
                      </p:stCondLst>
                      <p:childTnLst>
                        <p:par>
                          <p:cTn id="45" fill="hold">
                            <p:stCondLst>
                              <p:cond delay="0"/>
                            </p:stCondLst>
                            <p:childTnLst>
                              <p:par>
                                <p:cTn id="46" presetID="31" presetClass="exit" presetSubtype="0" fill="hold" nodeType="clickEffect">
                                  <p:stCondLst>
                                    <p:cond delay="0"/>
                                  </p:stCondLst>
                                  <p:childTnLst>
                                    <p:anim calcmode="lin" valueType="num">
                                      <p:cBhvr>
                                        <p:cTn id="47" dur="1000"/>
                                        <p:tgtEl>
                                          <p:spTgt spid="24"/>
                                        </p:tgtEl>
                                        <p:attrNameLst>
                                          <p:attrName>ppt_w</p:attrName>
                                        </p:attrNameLst>
                                      </p:cBhvr>
                                      <p:tavLst>
                                        <p:tav tm="0">
                                          <p:val>
                                            <p:strVal val="ppt_w"/>
                                          </p:val>
                                        </p:tav>
                                        <p:tav tm="100000">
                                          <p:val>
                                            <p:fltVal val="0"/>
                                          </p:val>
                                        </p:tav>
                                      </p:tavLst>
                                    </p:anim>
                                    <p:anim calcmode="lin" valueType="num">
                                      <p:cBhvr>
                                        <p:cTn id="48" dur="1000"/>
                                        <p:tgtEl>
                                          <p:spTgt spid="24"/>
                                        </p:tgtEl>
                                        <p:attrNameLst>
                                          <p:attrName>ppt_h</p:attrName>
                                        </p:attrNameLst>
                                      </p:cBhvr>
                                      <p:tavLst>
                                        <p:tav tm="0">
                                          <p:val>
                                            <p:strVal val="ppt_h"/>
                                          </p:val>
                                        </p:tav>
                                        <p:tav tm="100000">
                                          <p:val>
                                            <p:fltVal val="0"/>
                                          </p:val>
                                        </p:tav>
                                      </p:tavLst>
                                    </p:anim>
                                    <p:anim calcmode="lin" valueType="num">
                                      <p:cBhvr>
                                        <p:cTn id="49" dur="1000"/>
                                        <p:tgtEl>
                                          <p:spTgt spid="24"/>
                                        </p:tgtEl>
                                        <p:attrNameLst>
                                          <p:attrName>style.rotation</p:attrName>
                                        </p:attrNameLst>
                                      </p:cBhvr>
                                      <p:tavLst>
                                        <p:tav tm="0">
                                          <p:val>
                                            <p:fltVal val="0"/>
                                          </p:val>
                                        </p:tav>
                                        <p:tav tm="100000">
                                          <p:val>
                                            <p:fltVal val="90"/>
                                          </p:val>
                                        </p:tav>
                                      </p:tavLst>
                                    </p:anim>
                                    <p:animEffect transition="out" filter="fade">
                                      <p:cBhvr>
                                        <p:cTn id="50" dur="1000"/>
                                        <p:tgtEl>
                                          <p:spTgt spid="24"/>
                                        </p:tgtEl>
                                      </p:cBhvr>
                                    </p:animEffect>
                                    <p:set>
                                      <p:cBhvr>
                                        <p:cTn id="51" dur="1" fill="hold">
                                          <p:stCondLst>
                                            <p:cond delay="999"/>
                                          </p:stCondLst>
                                        </p:cTn>
                                        <p:tgtEl>
                                          <p:spTgt spid="24"/>
                                        </p:tgtEl>
                                        <p:attrNameLst>
                                          <p:attrName>style.visibility</p:attrName>
                                        </p:attrNameLst>
                                      </p:cBhvr>
                                      <p:to>
                                        <p:strVal val="hidden"/>
                                      </p:to>
                                    </p:set>
                                  </p:childTnLst>
                                </p:cTn>
                              </p:par>
                              <p:par>
                                <p:cTn id="52" presetID="6" presetClass="entr" presetSubtype="16" fill="hold" nodeType="withEffect">
                                  <p:stCondLst>
                                    <p:cond delay="0"/>
                                  </p:stCondLst>
                                  <p:childTnLst>
                                    <p:set>
                                      <p:cBhvr>
                                        <p:cTn id="53" dur="1" fill="hold">
                                          <p:stCondLst>
                                            <p:cond delay="0"/>
                                          </p:stCondLst>
                                        </p:cTn>
                                        <p:tgtEl>
                                          <p:spTgt spid="45"/>
                                        </p:tgtEl>
                                        <p:attrNameLst>
                                          <p:attrName>style.visibility</p:attrName>
                                        </p:attrNameLst>
                                      </p:cBhvr>
                                      <p:to>
                                        <p:strVal val="visible"/>
                                      </p:to>
                                    </p:set>
                                    <p:animEffect transition="in" filter="circle(in)">
                                      <p:cBhvr>
                                        <p:cTn id="54" dur="500"/>
                                        <p:tgtEl>
                                          <p:spTgt spid="45"/>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47"/>
                                        </p:tgtEl>
                                        <p:attrNameLst>
                                          <p:attrName>style.visibility</p:attrName>
                                        </p:attrNameLst>
                                      </p:cBhvr>
                                      <p:to>
                                        <p:strVal val="visible"/>
                                      </p:to>
                                    </p:set>
                                    <p:animEffect transition="in" filter="barn(inVertical)">
                                      <p:cBhvr>
                                        <p:cTn id="59" dur="500"/>
                                        <p:tgtEl>
                                          <p:spTgt spid="47"/>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49"/>
                                        </p:tgtEl>
                                        <p:attrNameLst>
                                          <p:attrName>style.visibility</p:attrName>
                                        </p:attrNameLst>
                                      </p:cBhvr>
                                      <p:to>
                                        <p:strVal val="visible"/>
                                      </p:to>
                                    </p:set>
                                    <p:animEffect transition="in" filter="barn(inVertical)">
                                      <p:cBhvr>
                                        <p:cTn id="64" dur="500"/>
                                        <p:tgtEl>
                                          <p:spTgt spid="49"/>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51">
                                            <p:txEl>
                                              <p:pRg st="0" end="0"/>
                                            </p:txEl>
                                          </p:spTgt>
                                        </p:tgtEl>
                                        <p:attrNameLst>
                                          <p:attrName>style.visibility</p:attrName>
                                        </p:attrNameLst>
                                      </p:cBhvr>
                                      <p:to>
                                        <p:strVal val="visible"/>
                                      </p:to>
                                    </p:set>
                                    <p:animEffect transition="in" filter="barn(inVertical)">
                                      <p:cBhvr>
                                        <p:cTn id="69" dur="500"/>
                                        <p:tgtEl>
                                          <p:spTgt spid="51">
                                            <p:txEl>
                                              <p:pRg st="0" end="0"/>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4" presetClass="entr" presetSubtype="10" fill="hold" nodeType="clickEffect">
                                  <p:stCondLst>
                                    <p:cond delay="0"/>
                                  </p:stCondLst>
                                  <p:childTnLst>
                                    <p:set>
                                      <p:cBhvr>
                                        <p:cTn id="73" dur="1" fill="hold">
                                          <p:stCondLst>
                                            <p:cond delay="0"/>
                                          </p:stCondLst>
                                        </p:cTn>
                                        <p:tgtEl>
                                          <p:spTgt spid="52"/>
                                        </p:tgtEl>
                                        <p:attrNameLst>
                                          <p:attrName>style.visibility</p:attrName>
                                        </p:attrNameLst>
                                      </p:cBhvr>
                                      <p:to>
                                        <p:strVal val="visible"/>
                                      </p:to>
                                    </p:set>
                                    <p:animEffect transition="in" filter="randombar(horizontal)">
                                      <p:cBhvr>
                                        <p:cTn id="74" dur="500"/>
                                        <p:tgtEl>
                                          <p:spTgt spid="52"/>
                                        </p:tgtEl>
                                      </p:cBhvr>
                                    </p:animEffect>
                                  </p:childTnLst>
                                </p:cTn>
                              </p:par>
                            </p:childTnLst>
                          </p:cTn>
                        </p:par>
                      </p:childTnLst>
                    </p:cTn>
                  </p:par>
                  <p:par>
                    <p:cTn id="75" fill="hold">
                      <p:stCondLst>
                        <p:cond delay="indefinite"/>
                      </p:stCondLst>
                      <p:childTnLst>
                        <p:par>
                          <p:cTn id="76" fill="hold">
                            <p:stCondLst>
                              <p:cond delay="0"/>
                            </p:stCondLst>
                            <p:childTnLst>
                              <p:par>
                                <p:cTn id="77" presetID="14" presetClass="exit" presetSubtype="10" fill="hold" nodeType="clickEffect">
                                  <p:stCondLst>
                                    <p:cond delay="0"/>
                                  </p:stCondLst>
                                  <p:childTnLst>
                                    <p:animEffect transition="out" filter="randombar(horizontal)">
                                      <p:cBhvr>
                                        <p:cTn id="78" dur="500"/>
                                        <p:tgtEl>
                                          <p:spTgt spid="52"/>
                                        </p:tgtEl>
                                      </p:cBhvr>
                                    </p:animEffect>
                                    <p:set>
                                      <p:cBhvr>
                                        <p:cTn id="79" dur="1" fill="hold">
                                          <p:stCondLst>
                                            <p:cond delay="499"/>
                                          </p:stCondLst>
                                        </p:cTn>
                                        <p:tgtEl>
                                          <p:spTgt spid="52"/>
                                        </p:tgtEl>
                                        <p:attrNameLst>
                                          <p:attrName>style.visibility</p:attrName>
                                        </p:attrNameLst>
                                      </p:cBhvr>
                                      <p:to>
                                        <p:strVal val="hidden"/>
                                      </p:to>
                                    </p:set>
                                  </p:childTnLst>
                                </p:cTn>
                              </p:par>
                              <p:par>
                                <p:cTn id="80" presetID="21" presetClass="entr" presetSubtype="1" fill="hold" nodeType="withEffect">
                                  <p:stCondLst>
                                    <p:cond delay="0"/>
                                  </p:stCondLst>
                                  <p:childTnLst>
                                    <p:set>
                                      <p:cBhvr>
                                        <p:cTn id="81" dur="1" fill="hold">
                                          <p:stCondLst>
                                            <p:cond delay="0"/>
                                          </p:stCondLst>
                                        </p:cTn>
                                        <p:tgtEl>
                                          <p:spTgt spid="55"/>
                                        </p:tgtEl>
                                        <p:attrNameLst>
                                          <p:attrName>style.visibility</p:attrName>
                                        </p:attrNameLst>
                                      </p:cBhvr>
                                      <p:to>
                                        <p:strVal val="visible"/>
                                      </p:to>
                                    </p:set>
                                    <p:animEffect transition="in" filter="wheel(1)">
                                      <p:cBhvr>
                                        <p:cTn id="82" dur="500"/>
                                        <p:tgtEl>
                                          <p:spTgt spid="55"/>
                                        </p:tgtEl>
                                      </p:cBhvr>
                                    </p:animEffect>
                                  </p:childTnLst>
                                </p:cTn>
                              </p:par>
                            </p:childTnLst>
                          </p:cTn>
                        </p:par>
                      </p:childTnLst>
                    </p:cTn>
                  </p:par>
                  <p:par>
                    <p:cTn id="83" fill="hold">
                      <p:stCondLst>
                        <p:cond delay="indefinite"/>
                      </p:stCondLst>
                      <p:childTnLst>
                        <p:par>
                          <p:cTn id="84" fill="hold">
                            <p:stCondLst>
                              <p:cond delay="0"/>
                            </p:stCondLst>
                            <p:childTnLst>
                              <p:par>
                                <p:cTn id="85" presetID="21" presetClass="exit" presetSubtype="1" fill="hold" nodeType="clickEffect">
                                  <p:stCondLst>
                                    <p:cond delay="0"/>
                                  </p:stCondLst>
                                  <p:childTnLst>
                                    <p:animEffect transition="out" filter="wheel(1)">
                                      <p:cBhvr>
                                        <p:cTn id="86" dur="700"/>
                                        <p:tgtEl>
                                          <p:spTgt spid="55"/>
                                        </p:tgtEl>
                                      </p:cBhvr>
                                    </p:animEffect>
                                    <p:set>
                                      <p:cBhvr>
                                        <p:cTn id="87" dur="1" fill="hold">
                                          <p:stCondLst>
                                            <p:cond delay="699"/>
                                          </p:stCondLst>
                                        </p:cTn>
                                        <p:tgtEl>
                                          <p:spTgt spid="55"/>
                                        </p:tgtEl>
                                        <p:attrNameLst>
                                          <p:attrName>style.visibility</p:attrName>
                                        </p:attrNameLst>
                                      </p:cBhvr>
                                      <p:to>
                                        <p:strVal val="hidden"/>
                                      </p:to>
                                    </p:set>
                                  </p:childTnLst>
                                </p:cTn>
                              </p:par>
                              <p:par>
                                <p:cTn id="88" presetID="42" presetClass="entr" presetSubtype="0" fill="hold" nodeType="withEffect">
                                  <p:stCondLst>
                                    <p:cond delay="0"/>
                                  </p:stCondLst>
                                  <p:childTnLst>
                                    <p:set>
                                      <p:cBhvr>
                                        <p:cTn id="89" dur="1" fill="hold">
                                          <p:stCondLst>
                                            <p:cond delay="0"/>
                                          </p:stCondLst>
                                        </p:cTn>
                                        <p:tgtEl>
                                          <p:spTgt spid="59"/>
                                        </p:tgtEl>
                                        <p:attrNameLst>
                                          <p:attrName>style.visibility</p:attrName>
                                        </p:attrNameLst>
                                      </p:cBhvr>
                                      <p:to>
                                        <p:strVal val="visible"/>
                                      </p:to>
                                    </p:set>
                                    <p:animEffect transition="in" filter="fade">
                                      <p:cBhvr>
                                        <p:cTn id="90" dur="500"/>
                                        <p:tgtEl>
                                          <p:spTgt spid="59"/>
                                        </p:tgtEl>
                                      </p:cBhvr>
                                    </p:animEffect>
                                    <p:anim calcmode="lin" valueType="num">
                                      <p:cBhvr>
                                        <p:cTn id="91" dur="500" fill="hold"/>
                                        <p:tgtEl>
                                          <p:spTgt spid="59"/>
                                        </p:tgtEl>
                                        <p:attrNameLst>
                                          <p:attrName>ppt_x</p:attrName>
                                        </p:attrNameLst>
                                      </p:cBhvr>
                                      <p:tavLst>
                                        <p:tav tm="0">
                                          <p:val>
                                            <p:strVal val="#ppt_x"/>
                                          </p:val>
                                        </p:tav>
                                        <p:tav tm="100000">
                                          <p:val>
                                            <p:strVal val="#ppt_x"/>
                                          </p:val>
                                        </p:tav>
                                      </p:tavLst>
                                    </p:anim>
                                    <p:anim calcmode="lin" valueType="num">
                                      <p:cBhvr>
                                        <p:cTn id="92" dur="500" fill="hold"/>
                                        <p:tgtEl>
                                          <p:spTgt spid="59"/>
                                        </p:tgtEl>
                                        <p:attrNameLst>
                                          <p:attrName>ppt_y</p:attrName>
                                        </p:attrNameLst>
                                      </p:cBhvr>
                                      <p:tavLst>
                                        <p:tav tm="0">
                                          <p:val>
                                            <p:strVal val="#ppt_y+.1"/>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31" presetClass="exit" presetSubtype="0" fill="hold" nodeType="clickEffect">
                                  <p:stCondLst>
                                    <p:cond delay="0"/>
                                  </p:stCondLst>
                                  <p:childTnLst>
                                    <p:anim calcmode="lin" valueType="num">
                                      <p:cBhvr>
                                        <p:cTn id="96" dur="800"/>
                                        <p:tgtEl>
                                          <p:spTgt spid="59"/>
                                        </p:tgtEl>
                                        <p:attrNameLst>
                                          <p:attrName>ppt_w</p:attrName>
                                        </p:attrNameLst>
                                      </p:cBhvr>
                                      <p:tavLst>
                                        <p:tav tm="0">
                                          <p:val>
                                            <p:strVal val="ppt_w"/>
                                          </p:val>
                                        </p:tav>
                                        <p:tav tm="100000">
                                          <p:val>
                                            <p:fltVal val="0"/>
                                          </p:val>
                                        </p:tav>
                                      </p:tavLst>
                                    </p:anim>
                                    <p:anim calcmode="lin" valueType="num">
                                      <p:cBhvr>
                                        <p:cTn id="97" dur="800"/>
                                        <p:tgtEl>
                                          <p:spTgt spid="59"/>
                                        </p:tgtEl>
                                        <p:attrNameLst>
                                          <p:attrName>ppt_h</p:attrName>
                                        </p:attrNameLst>
                                      </p:cBhvr>
                                      <p:tavLst>
                                        <p:tav tm="0">
                                          <p:val>
                                            <p:strVal val="ppt_h"/>
                                          </p:val>
                                        </p:tav>
                                        <p:tav tm="100000">
                                          <p:val>
                                            <p:fltVal val="0"/>
                                          </p:val>
                                        </p:tav>
                                      </p:tavLst>
                                    </p:anim>
                                    <p:anim calcmode="lin" valueType="num">
                                      <p:cBhvr>
                                        <p:cTn id="98" dur="800"/>
                                        <p:tgtEl>
                                          <p:spTgt spid="59"/>
                                        </p:tgtEl>
                                        <p:attrNameLst>
                                          <p:attrName>style.rotation</p:attrName>
                                        </p:attrNameLst>
                                      </p:cBhvr>
                                      <p:tavLst>
                                        <p:tav tm="0">
                                          <p:val>
                                            <p:fltVal val="0"/>
                                          </p:val>
                                        </p:tav>
                                        <p:tav tm="100000">
                                          <p:val>
                                            <p:fltVal val="90"/>
                                          </p:val>
                                        </p:tav>
                                      </p:tavLst>
                                    </p:anim>
                                    <p:animEffect transition="out" filter="fade">
                                      <p:cBhvr>
                                        <p:cTn id="99" dur="800"/>
                                        <p:tgtEl>
                                          <p:spTgt spid="59"/>
                                        </p:tgtEl>
                                      </p:cBhvr>
                                    </p:animEffect>
                                    <p:set>
                                      <p:cBhvr>
                                        <p:cTn id="100" dur="1" fill="hold">
                                          <p:stCondLst>
                                            <p:cond delay="799"/>
                                          </p:stCondLst>
                                        </p:cTn>
                                        <p:tgtEl>
                                          <p:spTgt spid="59"/>
                                        </p:tgtEl>
                                        <p:attrNameLst>
                                          <p:attrName>style.visibility</p:attrName>
                                        </p:attrNameLst>
                                      </p:cBhvr>
                                      <p:to>
                                        <p:strVal val="hidden"/>
                                      </p:to>
                                    </p:set>
                                  </p:childTnLst>
                                </p:cTn>
                              </p:par>
                              <p:par>
                                <p:cTn id="101" presetID="14" presetClass="entr" presetSubtype="10" fill="hold" nodeType="withEffect">
                                  <p:stCondLst>
                                    <p:cond delay="0"/>
                                  </p:stCondLst>
                                  <p:childTnLst>
                                    <p:set>
                                      <p:cBhvr>
                                        <p:cTn id="102" dur="1" fill="hold">
                                          <p:stCondLst>
                                            <p:cond delay="0"/>
                                          </p:stCondLst>
                                        </p:cTn>
                                        <p:tgtEl>
                                          <p:spTgt spid="62"/>
                                        </p:tgtEl>
                                        <p:attrNameLst>
                                          <p:attrName>style.visibility</p:attrName>
                                        </p:attrNameLst>
                                      </p:cBhvr>
                                      <p:to>
                                        <p:strVal val="visible"/>
                                      </p:to>
                                    </p:set>
                                    <p:animEffect transition="in" filter="randombar(horizontal)">
                                      <p:cBhvr>
                                        <p:cTn id="103" dur="500"/>
                                        <p:tgtEl>
                                          <p:spTgt spid="62"/>
                                        </p:tgtEl>
                                      </p:cBhvr>
                                    </p:animEffect>
                                  </p:childTnLst>
                                </p:cTn>
                              </p:par>
                            </p:childTnLst>
                          </p:cTn>
                        </p:par>
                      </p:childTnLst>
                    </p:cTn>
                  </p:par>
                  <p:par>
                    <p:cTn id="104" fill="hold">
                      <p:stCondLst>
                        <p:cond delay="indefinite"/>
                      </p:stCondLst>
                      <p:childTnLst>
                        <p:par>
                          <p:cTn id="105" fill="hold">
                            <p:stCondLst>
                              <p:cond delay="0"/>
                            </p:stCondLst>
                            <p:childTnLst>
                              <p:par>
                                <p:cTn id="106" presetID="16" presetClass="entr" presetSubtype="21" fill="hold" nodeType="clickEffect">
                                  <p:stCondLst>
                                    <p:cond delay="0"/>
                                  </p:stCondLst>
                                  <p:childTnLst>
                                    <p:set>
                                      <p:cBhvr>
                                        <p:cTn id="107" dur="1" fill="hold">
                                          <p:stCondLst>
                                            <p:cond delay="0"/>
                                          </p:stCondLst>
                                        </p:cTn>
                                        <p:tgtEl>
                                          <p:spTgt spid="51">
                                            <p:txEl>
                                              <p:pRg st="1" end="1"/>
                                            </p:txEl>
                                          </p:spTgt>
                                        </p:tgtEl>
                                        <p:attrNameLst>
                                          <p:attrName>style.visibility</p:attrName>
                                        </p:attrNameLst>
                                      </p:cBhvr>
                                      <p:to>
                                        <p:strVal val="visible"/>
                                      </p:to>
                                    </p:set>
                                    <p:animEffect transition="in" filter="barn(inVertical)">
                                      <p:cBhvr>
                                        <p:cTn id="108" dur="500"/>
                                        <p:tgtEl>
                                          <p:spTgt spid="51">
                                            <p:txEl>
                                              <p:pRg st="1" end="1"/>
                                            </p:txEl>
                                          </p:spTgt>
                                        </p:tgtEl>
                                      </p:cBhvr>
                                    </p:animEffect>
                                  </p:childTnLst>
                                </p:cTn>
                              </p:par>
                            </p:childTnLst>
                          </p:cTn>
                        </p:par>
                      </p:childTnLst>
                    </p:cTn>
                  </p:par>
                  <p:par>
                    <p:cTn id="109" fill="hold">
                      <p:stCondLst>
                        <p:cond delay="indefinite"/>
                      </p:stCondLst>
                      <p:childTnLst>
                        <p:par>
                          <p:cTn id="110" fill="hold">
                            <p:stCondLst>
                              <p:cond delay="0"/>
                            </p:stCondLst>
                            <p:childTnLst>
                              <p:par>
                                <p:cTn id="111" presetID="14" presetClass="exit" presetSubtype="10" fill="hold" nodeType="clickEffect">
                                  <p:stCondLst>
                                    <p:cond delay="0"/>
                                  </p:stCondLst>
                                  <p:childTnLst>
                                    <p:animEffect transition="out" filter="randombar(horizontal)">
                                      <p:cBhvr>
                                        <p:cTn id="112" dur="500"/>
                                        <p:tgtEl>
                                          <p:spTgt spid="62"/>
                                        </p:tgtEl>
                                      </p:cBhvr>
                                    </p:animEffect>
                                    <p:set>
                                      <p:cBhvr>
                                        <p:cTn id="113" dur="1" fill="hold">
                                          <p:stCondLst>
                                            <p:cond delay="499"/>
                                          </p:stCondLst>
                                        </p:cTn>
                                        <p:tgtEl>
                                          <p:spTgt spid="62"/>
                                        </p:tgtEl>
                                        <p:attrNameLst>
                                          <p:attrName>style.visibility</p:attrName>
                                        </p:attrNameLst>
                                      </p:cBhvr>
                                      <p:to>
                                        <p:strVal val="hidden"/>
                                      </p:to>
                                    </p:set>
                                  </p:childTnLst>
                                </p:cTn>
                              </p:par>
                            </p:childTnLst>
                          </p:cTn>
                        </p:par>
                      </p:childTnLst>
                    </p:cTn>
                  </p:par>
                  <p:par>
                    <p:cTn id="114" fill="hold">
                      <p:stCondLst>
                        <p:cond delay="indefinite"/>
                      </p:stCondLst>
                      <p:childTnLst>
                        <p:par>
                          <p:cTn id="115" fill="hold">
                            <p:stCondLst>
                              <p:cond delay="0"/>
                            </p:stCondLst>
                            <p:childTnLst>
                              <p:par>
                                <p:cTn id="116" presetID="16" presetClass="entr" presetSubtype="21" fill="hold" nodeType="clickEffect">
                                  <p:stCondLst>
                                    <p:cond delay="0"/>
                                  </p:stCondLst>
                                  <p:childTnLst>
                                    <p:set>
                                      <p:cBhvr>
                                        <p:cTn id="117" dur="1" fill="hold">
                                          <p:stCondLst>
                                            <p:cond delay="0"/>
                                          </p:stCondLst>
                                        </p:cTn>
                                        <p:tgtEl>
                                          <p:spTgt spid="51">
                                            <p:txEl>
                                              <p:pRg st="2" end="2"/>
                                            </p:txEl>
                                          </p:spTgt>
                                        </p:tgtEl>
                                        <p:attrNameLst>
                                          <p:attrName>style.visibility</p:attrName>
                                        </p:attrNameLst>
                                      </p:cBhvr>
                                      <p:to>
                                        <p:strVal val="visible"/>
                                      </p:to>
                                    </p:set>
                                    <p:animEffect transition="in" filter="barn(inVertical)">
                                      <p:cBhvr>
                                        <p:cTn id="118" dur="500"/>
                                        <p:tgtEl>
                                          <p:spTgt spid="5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3" grpId="0"/>
      <p:bldP spid="47" grpId="0"/>
      <p:bldP spid="4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677B83-E785-7D09-6A3C-E7395C1B7414}"/>
              </a:ext>
            </a:extLst>
          </p:cNvPr>
          <p:cNvSpPr txBox="1"/>
          <p:nvPr/>
        </p:nvSpPr>
        <p:spPr>
          <a:xfrm>
            <a:off x="3657599" y="145473"/>
            <a:ext cx="6047509"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LUYỆN TẬP VÀ VẬN DỤNG:</a:t>
            </a:r>
          </a:p>
        </p:txBody>
      </p:sp>
      <p:sp>
        <p:nvSpPr>
          <p:cNvPr id="22" name="TextBox 3">
            <a:extLst>
              <a:ext uri="{FF2B5EF4-FFF2-40B4-BE49-F238E27FC236}">
                <a16:creationId xmlns:a16="http://schemas.microsoft.com/office/drawing/2014/main" id="{0BFDB4A7-83CF-92E6-9E73-A88270E9AF5C}"/>
              </a:ext>
            </a:extLst>
          </p:cNvPr>
          <p:cNvSpPr txBox="1">
            <a:spLocks noChangeArrowheads="1"/>
          </p:cNvSpPr>
          <p:nvPr/>
        </p:nvSpPr>
        <p:spPr bwMode="auto">
          <a:xfrm>
            <a:off x="138545" y="797647"/>
            <a:ext cx="11471564" cy="130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2800" b="1" dirty="0">
                <a:solidFill>
                  <a:srgbClr val="0432FF"/>
                </a:solidFill>
                <a:cs typeface="Times New Roman" panose="02020603050405020304" pitchFamily="18" charset="0"/>
              </a:rPr>
              <a:t>1. </a:t>
            </a:r>
            <a:r>
              <a:rPr lang="en-US" altLang="en-US" sz="2800" b="1" dirty="0" err="1">
                <a:solidFill>
                  <a:srgbClr val="0432FF"/>
                </a:solidFill>
                <a:cs typeface="Times New Roman" panose="02020603050405020304" pitchFamily="18" charset="0"/>
              </a:rPr>
              <a:t>Hãy</a:t>
            </a:r>
            <a:r>
              <a:rPr lang="en-US" altLang="en-US" sz="2800" b="1" dirty="0">
                <a:solidFill>
                  <a:srgbClr val="0432FF"/>
                </a:solidFill>
                <a:cs typeface="Times New Roman" panose="02020603050405020304" pitchFamily="18" charset="0"/>
              </a:rPr>
              <a:t> </a:t>
            </a:r>
            <a:r>
              <a:rPr lang="en-US" altLang="en-US" sz="2800" b="1" dirty="0" err="1">
                <a:solidFill>
                  <a:srgbClr val="0432FF"/>
                </a:solidFill>
                <a:cs typeface="Times New Roman" panose="02020603050405020304" pitchFamily="18" charset="0"/>
              </a:rPr>
              <a:t>lựa</a:t>
            </a:r>
            <a:r>
              <a:rPr lang="en-US" altLang="en-US" sz="2800" b="1" dirty="0">
                <a:solidFill>
                  <a:srgbClr val="0432FF"/>
                </a:solidFill>
                <a:cs typeface="Times New Roman" panose="02020603050405020304" pitchFamily="18" charset="0"/>
              </a:rPr>
              <a:t> </a:t>
            </a:r>
            <a:r>
              <a:rPr lang="en-US" altLang="en-US" sz="2800" b="1" dirty="0" err="1">
                <a:solidFill>
                  <a:srgbClr val="0432FF"/>
                </a:solidFill>
                <a:cs typeface="Times New Roman" panose="02020603050405020304" pitchFamily="18" charset="0"/>
              </a:rPr>
              <a:t>chọn</a:t>
            </a:r>
            <a:r>
              <a:rPr lang="en-US" altLang="en-US" sz="2800" b="1" dirty="0">
                <a:solidFill>
                  <a:srgbClr val="0432FF"/>
                </a:solidFill>
                <a:cs typeface="Times New Roman" panose="02020603050405020304" pitchFamily="18" charset="0"/>
              </a:rPr>
              <a:t> </a:t>
            </a:r>
            <a:r>
              <a:rPr lang="en-US" altLang="en-US" sz="2800" b="1" dirty="0" err="1">
                <a:solidFill>
                  <a:srgbClr val="0432FF"/>
                </a:solidFill>
                <a:cs typeface="Times New Roman" panose="02020603050405020304" pitchFamily="18" charset="0"/>
              </a:rPr>
              <a:t>một</a:t>
            </a:r>
            <a:r>
              <a:rPr lang="en-US" altLang="en-US" sz="2800" b="1" dirty="0">
                <a:solidFill>
                  <a:srgbClr val="0432FF"/>
                </a:solidFill>
                <a:cs typeface="Times New Roman" panose="02020603050405020304" pitchFamily="18" charset="0"/>
              </a:rPr>
              <a:t> </a:t>
            </a:r>
            <a:r>
              <a:rPr lang="en-US" altLang="en-US" sz="2800" b="1" dirty="0" err="1">
                <a:solidFill>
                  <a:srgbClr val="0432FF"/>
                </a:solidFill>
                <a:cs typeface="Times New Roman" panose="02020603050405020304" pitchFamily="18" charset="0"/>
              </a:rPr>
              <a:t>ngành</a:t>
            </a:r>
            <a:r>
              <a:rPr lang="en-US" altLang="en-US" sz="2800" b="1" dirty="0">
                <a:solidFill>
                  <a:srgbClr val="0432FF"/>
                </a:solidFill>
                <a:cs typeface="Times New Roman" panose="02020603050405020304" pitchFamily="18" charset="0"/>
              </a:rPr>
              <a:t> </a:t>
            </a:r>
            <a:r>
              <a:rPr lang="en-US" altLang="en-US" sz="2800" b="1" dirty="0" err="1">
                <a:solidFill>
                  <a:srgbClr val="0432FF"/>
                </a:solidFill>
                <a:cs typeface="Times New Roman" panose="02020603050405020304" pitchFamily="18" charset="0"/>
              </a:rPr>
              <a:t>kinh</a:t>
            </a:r>
            <a:r>
              <a:rPr lang="en-US" altLang="en-US" sz="2800" b="1" dirty="0">
                <a:solidFill>
                  <a:srgbClr val="0432FF"/>
                </a:solidFill>
                <a:cs typeface="Times New Roman" panose="02020603050405020304" pitchFamily="18" charset="0"/>
              </a:rPr>
              <a:t> </a:t>
            </a:r>
            <a:r>
              <a:rPr lang="en-US" altLang="en-US" sz="2800" b="1" dirty="0" err="1">
                <a:solidFill>
                  <a:srgbClr val="0432FF"/>
                </a:solidFill>
                <a:cs typeface="Times New Roman" panose="02020603050405020304" pitchFamily="18" charset="0"/>
              </a:rPr>
              <a:t>tế</a:t>
            </a:r>
            <a:r>
              <a:rPr lang="en-US" altLang="en-US" sz="2800" b="1" dirty="0">
                <a:solidFill>
                  <a:srgbClr val="0432FF"/>
                </a:solidFill>
                <a:cs typeface="Times New Roman" panose="02020603050405020304" pitchFamily="18" charset="0"/>
              </a:rPr>
              <a:t> ở </a:t>
            </a:r>
            <a:r>
              <a:rPr lang="en-US" altLang="en-US" sz="2800" b="1" dirty="0" err="1">
                <a:solidFill>
                  <a:srgbClr val="0432FF"/>
                </a:solidFill>
                <a:cs typeface="Times New Roman" panose="02020603050405020304" pitchFamily="18" charset="0"/>
              </a:rPr>
              <a:t>vùng</a:t>
            </a:r>
            <a:r>
              <a:rPr lang="en-US" altLang="en-US" sz="2800" b="1" dirty="0">
                <a:solidFill>
                  <a:srgbClr val="0432FF"/>
                </a:solidFill>
                <a:cs typeface="Times New Roman" panose="02020603050405020304" pitchFamily="18" charset="0"/>
              </a:rPr>
              <a:t> </a:t>
            </a:r>
            <a:r>
              <a:rPr lang="en-US" altLang="en-US" sz="2800" b="1" dirty="0" err="1">
                <a:solidFill>
                  <a:srgbClr val="0432FF"/>
                </a:solidFill>
                <a:cs typeface="Times New Roman" panose="02020603050405020304" pitchFamily="18" charset="0"/>
              </a:rPr>
              <a:t>Đồng</a:t>
            </a:r>
            <a:r>
              <a:rPr lang="en-US" altLang="en-US" sz="2800" b="1" dirty="0">
                <a:solidFill>
                  <a:srgbClr val="0432FF"/>
                </a:solidFill>
                <a:cs typeface="Times New Roman" panose="02020603050405020304" pitchFamily="18" charset="0"/>
              </a:rPr>
              <a:t> </a:t>
            </a:r>
            <a:r>
              <a:rPr lang="en-US" altLang="en-US" sz="2800" b="1" dirty="0" err="1">
                <a:solidFill>
                  <a:srgbClr val="0432FF"/>
                </a:solidFill>
                <a:cs typeface="Times New Roman" panose="02020603050405020304" pitchFamily="18" charset="0"/>
              </a:rPr>
              <a:t>bằng</a:t>
            </a:r>
            <a:r>
              <a:rPr lang="en-US" altLang="en-US" sz="2800" b="1" dirty="0">
                <a:solidFill>
                  <a:srgbClr val="0432FF"/>
                </a:solidFill>
                <a:cs typeface="Times New Roman" panose="02020603050405020304" pitchFamily="18" charset="0"/>
              </a:rPr>
              <a:t> </a:t>
            </a:r>
            <a:r>
              <a:rPr lang="en-US" altLang="en-US" sz="2800" b="1" dirty="0" err="1">
                <a:solidFill>
                  <a:srgbClr val="0432FF"/>
                </a:solidFill>
                <a:cs typeface="Times New Roman" panose="02020603050405020304" pitchFamily="18" charset="0"/>
              </a:rPr>
              <a:t>sông</a:t>
            </a:r>
            <a:r>
              <a:rPr lang="en-US" altLang="en-US" sz="2800" b="1" dirty="0">
                <a:solidFill>
                  <a:srgbClr val="0432FF"/>
                </a:solidFill>
                <a:cs typeface="Times New Roman" panose="02020603050405020304" pitchFamily="18" charset="0"/>
              </a:rPr>
              <a:t> </a:t>
            </a:r>
            <a:r>
              <a:rPr lang="en-US" altLang="en-US" sz="2800" b="1" dirty="0" err="1">
                <a:solidFill>
                  <a:srgbClr val="0432FF"/>
                </a:solidFill>
                <a:cs typeface="Times New Roman" panose="02020603050405020304" pitchFamily="18" charset="0"/>
              </a:rPr>
              <a:t>Hồng</a:t>
            </a:r>
            <a:r>
              <a:rPr lang="en-US" altLang="en-US" sz="2800" b="1" dirty="0">
                <a:solidFill>
                  <a:srgbClr val="0432FF"/>
                </a:solidFill>
                <a:cs typeface="Times New Roman" panose="02020603050405020304" pitchFamily="18" charset="0"/>
              </a:rPr>
              <a:t> </a:t>
            </a:r>
            <a:r>
              <a:rPr lang="en-US" altLang="en-US" sz="2800" b="1" dirty="0" err="1">
                <a:solidFill>
                  <a:srgbClr val="0432FF"/>
                </a:solidFill>
                <a:cs typeface="Times New Roman" panose="02020603050405020304" pitchFamily="18" charset="0"/>
              </a:rPr>
              <a:t>và</a:t>
            </a:r>
            <a:r>
              <a:rPr lang="en-US" altLang="en-US" sz="2800" b="1" dirty="0">
                <a:solidFill>
                  <a:srgbClr val="0432FF"/>
                </a:solidFill>
                <a:cs typeface="Times New Roman" panose="02020603050405020304" pitchFamily="18" charset="0"/>
              </a:rPr>
              <a:t> </a:t>
            </a:r>
            <a:r>
              <a:rPr lang="en-US" altLang="en-US" sz="2800" b="1" dirty="0" err="1">
                <a:solidFill>
                  <a:srgbClr val="0432FF"/>
                </a:solidFill>
                <a:cs typeface="Times New Roman" panose="02020603050405020304" pitchFamily="18" charset="0"/>
              </a:rPr>
              <a:t>trình</a:t>
            </a:r>
            <a:r>
              <a:rPr lang="en-US" altLang="en-US" sz="2800" b="1" dirty="0">
                <a:solidFill>
                  <a:srgbClr val="0432FF"/>
                </a:solidFill>
                <a:cs typeface="Times New Roman" panose="02020603050405020304" pitchFamily="18" charset="0"/>
              </a:rPr>
              <a:t> </a:t>
            </a:r>
            <a:r>
              <a:rPr lang="en-US" altLang="en-US" sz="2800" b="1" dirty="0" err="1">
                <a:solidFill>
                  <a:srgbClr val="0432FF"/>
                </a:solidFill>
                <a:cs typeface="Times New Roman" panose="02020603050405020304" pitchFamily="18" charset="0"/>
              </a:rPr>
              <a:t>bảy</a:t>
            </a:r>
            <a:r>
              <a:rPr lang="en-US" altLang="en-US" sz="2800" b="1" dirty="0">
                <a:solidFill>
                  <a:srgbClr val="0432FF"/>
                </a:solidFill>
                <a:cs typeface="Times New Roman" panose="02020603050405020304" pitchFamily="18" charset="0"/>
              </a:rPr>
              <a:t> </a:t>
            </a:r>
            <a:r>
              <a:rPr lang="en-US" altLang="en-US" sz="2800" b="1" dirty="0" err="1">
                <a:solidFill>
                  <a:srgbClr val="0432FF"/>
                </a:solidFill>
                <a:cs typeface="Times New Roman" panose="02020603050405020304" pitchFamily="18" charset="0"/>
              </a:rPr>
              <a:t>tóm</a:t>
            </a:r>
            <a:r>
              <a:rPr lang="en-US" altLang="en-US" sz="2800" b="1" dirty="0">
                <a:solidFill>
                  <a:srgbClr val="0432FF"/>
                </a:solidFill>
                <a:cs typeface="Times New Roman" panose="02020603050405020304" pitchFamily="18" charset="0"/>
              </a:rPr>
              <a:t> </a:t>
            </a:r>
            <a:r>
              <a:rPr lang="en-US" altLang="en-US" sz="2800" b="1" dirty="0" err="1">
                <a:solidFill>
                  <a:srgbClr val="0432FF"/>
                </a:solidFill>
                <a:cs typeface="Times New Roman" panose="02020603050405020304" pitchFamily="18" charset="0"/>
              </a:rPr>
              <a:t>tắt</a:t>
            </a:r>
            <a:r>
              <a:rPr lang="en-US" altLang="en-US" sz="2800" b="1" dirty="0">
                <a:solidFill>
                  <a:srgbClr val="0432FF"/>
                </a:solidFill>
                <a:cs typeface="Times New Roman" panose="02020603050405020304" pitchFamily="18" charset="0"/>
              </a:rPr>
              <a:t> </a:t>
            </a:r>
            <a:r>
              <a:rPr lang="en-US" altLang="en-US" sz="2800" b="1" dirty="0" err="1">
                <a:solidFill>
                  <a:srgbClr val="0432FF"/>
                </a:solidFill>
                <a:cs typeface="Times New Roman" panose="02020603050405020304" pitchFamily="18" charset="0"/>
              </a:rPr>
              <a:t>tình</a:t>
            </a:r>
            <a:r>
              <a:rPr lang="en-US" altLang="en-US" sz="2800" b="1" dirty="0">
                <a:solidFill>
                  <a:srgbClr val="0432FF"/>
                </a:solidFill>
                <a:cs typeface="Times New Roman" panose="02020603050405020304" pitchFamily="18" charset="0"/>
              </a:rPr>
              <a:t> </a:t>
            </a:r>
            <a:r>
              <a:rPr lang="en-US" altLang="en-US" sz="2800" b="1" dirty="0" err="1">
                <a:solidFill>
                  <a:srgbClr val="0432FF"/>
                </a:solidFill>
                <a:cs typeface="Times New Roman" panose="02020603050405020304" pitchFamily="18" charset="0"/>
              </a:rPr>
              <a:t>hình</a:t>
            </a:r>
            <a:r>
              <a:rPr lang="en-US" altLang="en-US" sz="2800" b="1" dirty="0">
                <a:solidFill>
                  <a:srgbClr val="0432FF"/>
                </a:solidFill>
                <a:cs typeface="Times New Roman" panose="02020603050405020304" pitchFamily="18" charset="0"/>
              </a:rPr>
              <a:t> </a:t>
            </a:r>
            <a:r>
              <a:rPr lang="en-US" altLang="en-US" sz="2800" b="1" dirty="0" err="1">
                <a:solidFill>
                  <a:srgbClr val="0432FF"/>
                </a:solidFill>
                <a:cs typeface="Times New Roman" panose="02020603050405020304" pitchFamily="18" charset="0"/>
              </a:rPr>
              <a:t>phát</a:t>
            </a:r>
            <a:r>
              <a:rPr lang="en-US" altLang="en-US" sz="2800" b="1" dirty="0">
                <a:solidFill>
                  <a:srgbClr val="0432FF"/>
                </a:solidFill>
                <a:cs typeface="Times New Roman" panose="02020603050405020304" pitchFamily="18" charset="0"/>
              </a:rPr>
              <a:t> </a:t>
            </a:r>
            <a:r>
              <a:rPr lang="en-US" altLang="en-US" sz="2800" b="1" dirty="0" err="1">
                <a:solidFill>
                  <a:srgbClr val="0432FF"/>
                </a:solidFill>
                <a:cs typeface="Times New Roman" panose="02020603050405020304" pitchFamily="18" charset="0"/>
              </a:rPr>
              <a:t>triển</a:t>
            </a:r>
            <a:r>
              <a:rPr lang="en-US" altLang="en-US" sz="2800" b="1" dirty="0">
                <a:solidFill>
                  <a:srgbClr val="0432FF"/>
                </a:solidFill>
                <a:cs typeface="Times New Roman" panose="02020603050405020304" pitchFamily="18" charset="0"/>
              </a:rPr>
              <a:t>, </a:t>
            </a:r>
            <a:r>
              <a:rPr lang="en-US" altLang="en-US" sz="2800" b="1" dirty="0" err="1">
                <a:solidFill>
                  <a:srgbClr val="0432FF"/>
                </a:solidFill>
                <a:cs typeface="Times New Roman" panose="02020603050405020304" pitchFamily="18" charset="0"/>
              </a:rPr>
              <a:t>phân</a:t>
            </a:r>
            <a:r>
              <a:rPr lang="en-US" altLang="en-US" sz="2800" b="1" dirty="0">
                <a:solidFill>
                  <a:srgbClr val="0432FF"/>
                </a:solidFill>
                <a:cs typeface="Times New Roman" panose="02020603050405020304" pitchFamily="18" charset="0"/>
              </a:rPr>
              <a:t> </a:t>
            </a:r>
            <a:r>
              <a:rPr lang="en-US" altLang="en-US" sz="2800" b="1" dirty="0" err="1">
                <a:solidFill>
                  <a:srgbClr val="0432FF"/>
                </a:solidFill>
                <a:cs typeface="Times New Roman" panose="02020603050405020304" pitchFamily="18" charset="0"/>
              </a:rPr>
              <a:t>bố</a:t>
            </a:r>
            <a:r>
              <a:rPr lang="en-US" altLang="en-US" sz="2800" b="1" dirty="0">
                <a:solidFill>
                  <a:srgbClr val="0432FF"/>
                </a:solidFill>
                <a:cs typeface="Times New Roman" panose="02020603050405020304" pitchFamily="18" charset="0"/>
              </a:rPr>
              <a:t> </a:t>
            </a:r>
            <a:r>
              <a:rPr lang="en-US" altLang="en-US" sz="2800" b="1" dirty="0" err="1">
                <a:solidFill>
                  <a:srgbClr val="0432FF"/>
                </a:solidFill>
                <a:cs typeface="Times New Roman" panose="02020603050405020304" pitchFamily="18" charset="0"/>
              </a:rPr>
              <a:t>của</a:t>
            </a:r>
            <a:r>
              <a:rPr lang="en-US" altLang="en-US" sz="2800" b="1" dirty="0">
                <a:solidFill>
                  <a:srgbClr val="0432FF"/>
                </a:solidFill>
                <a:cs typeface="Times New Roman" panose="02020603050405020304" pitchFamily="18" charset="0"/>
              </a:rPr>
              <a:t> </a:t>
            </a:r>
            <a:r>
              <a:rPr lang="en-US" altLang="en-US" sz="2800" b="1" dirty="0" err="1">
                <a:solidFill>
                  <a:srgbClr val="0432FF"/>
                </a:solidFill>
                <a:cs typeface="Times New Roman" panose="02020603050405020304" pitchFamily="18" charset="0"/>
              </a:rPr>
              <a:t>ngành</a:t>
            </a:r>
            <a:r>
              <a:rPr lang="en-US" altLang="en-US" sz="2800" b="1" dirty="0">
                <a:solidFill>
                  <a:srgbClr val="0432FF"/>
                </a:solidFill>
                <a:cs typeface="Times New Roman" panose="02020603050405020304" pitchFamily="18" charset="0"/>
              </a:rPr>
              <a:t> </a:t>
            </a:r>
            <a:r>
              <a:rPr lang="en-US" altLang="en-US" sz="2800" b="1" dirty="0" err="1">
                <a:solidFill>
                  <a:srgbClr val="0432FF"/>
                </a:solidFill>
                <a:cs typeface="Times New Roman" panose="02020603050405020304" pitchFamily="18" charset="0"/>
              </a:rPr>
              <a:t>kinh</a:t>
            </a:r>
            <a:r>
              <a:rPr lang="en-US" altLang="en-US" sz="2800" b="1" dirty="0">
                <a:solidFill>
                  <a:srgbClr val="0432FF"/>
                </a:solidFill>
                <a:cs typeface="Times New Roman" panose="02020603050405020304" pitchFamily="18" charset="0"/>
              </a:rPr>
              <a:t> </a:t>
            </a:r>
            <a:r>
              <a:rPr lang="en-US" altLang="en-US" sz="2800" b="1" dirty="0" err="1">
                <a:solidFill>
                  <a:srgbClr val="0432FF"/>
                </a:solidFill>
                <a:cs typeface="Times New Roman" panose="02020603050405020304" pitchFamily="18" charset="0"/>
              </a:rPr>
              <a:t>tế</a:t>
            </a:r>
            <a:r>
              <a:rPr lang="en-US" altLang="en-US" sz="2800" b="1" dirty="0">
                <a:solidFill>
                  <a:srgbClr val="0432FF"/>
                </a:solidFill>
                <a:cs typeface="Times New Roman" panose="02020603050405020304" pitchFamily="18" charset="0"/>
              </a:rPr>
              <a:t> </a:t>
            </a:r>
            <a:r>
              <a:rPr lang="en-US" altLang="en-US" sz="2800" b="1" dirty="0" err="1">
                <a:solidFill>
                  <a:srgbClr val="0432FF"/>
                </a:solidFill>
                <a:cs typeface="Times New Roman" panose="02020603050405020304" pitchFamily="18" charset="0"/>
              </a:rPr>
              <a:t>đó</a:t>
            </a:r>
            <a:r>
              <a:rPr lang="en-US" altLang="en-US" sz="2800" b="1" dirty="0">
                <a:solidFill>
                  <a:srgbClr val="0432FF"/>
                </a:solidFill>
                <a:cs typeface="Times New Roman" panose="02020603050405020304" pitchFamily="18" charset="0"/>
              </a:rPr>
              <a:t>.</a:t>
            </a:r>
          </a:p>
        </p:txBody>
      </p:sp>
      <p:sp>
        <p:nvSpPr>
          <p:cNvPr id="23" name="Rectangle 2">
            <a:extLst>
              <a:ext uri="{FF2B5EF4-FFF2-40B4-BE49-F238E27FC236}">
                <a16:creationId xmlns:a16="http://schemas.microsoft.com/office/drawing/2014/main" id="{BF53F2D7-0A2D-DA25-26E7-7B6EEBA0BE17}"/>
              </a:ext>
            </a:extLst>
          </p:cNvPr>
          <p:cNvSpPr>
            <a:spLocks noChangeArrowheads="1"/>
          </p:cNvSpPr>
          <p:nvPr/>
        </p:nvSpPr>
        <p:spPr bwMode="auto">
          <a:xfrm>
            <a:off x="138545" y="2105184"/>
            <a:ext cx="11776364" cy="691980"/>
          </a:xfrm>
          <a:prstGeom prst="rect">
            <a:avLst/>
          </a:prstGeom>
          <a:noFill/>
          <a:ln w="9525">
            <a:solidFill>
              <a:srgbClr val="00B0F0"/>
            </a:solidFill>
            <a:prstDash val="sysDash"/>
            <a:miter lim="800000"/>
            <a:headEnd/>
            <a:tailEnd/>
          </a:ln>
          <a:extLst>
            <a:ext uri="{909E8E84-426E-40DD-AFC4-6F175D3DCCD1}">
              <a14:hiddenFill xmlns:a14="http://schemas.microsoft.com/office/drawing/2010/main">
                <a:solidFill>
                  <a:srgbClr val="FFFFFF"/>
                </a:solidFill>
              </a14:hiddenFill>
            </a:ext>
          </a:extLst>
        </p:spPr>
        <p:txBody>
          <a:bodyPr wrap="square" lIns="121917" tIns="60958" rIns="121917" bIns="60958">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2800" b="1" dirty="0">
                <a:solidFill>
                  <a:srgbClr val="0432FF"/>
                </a:solidFill>
                <a:cs typeface="Times New Roman" panose="02020603050405020304" pitchFamily="18" charset="0"/>
              </a:rPr>
              <a:t>2. </a:t>
            </a:r>
            <a:r>
              <a:rPr lang="en-US" altLang="en-US" sz="2800" b="1" dirty="0" err="1">
                <a:solidFill>
                  <a:srgbClr val="0432FF"/>
                </a:solidFill>
                <a:cs typeface="Times New Roman" panose="02020603050405020304" pitchFamily="18" charset="0"/>
              </a:rPr>
              <a:t>Sưu</a:t>
            </a:r>
            <a:r>
              <a:rPr lang="en-US" altLang="en-US" sz="2800" b="1" dirty="0">
                <a:solidFill>
                  <a:srgbClr val="0432FF"/>
                </a:solidFill>
                <a:cs typeface="Times New Roman" panose="02020603050405020304" pitchFamily="18" charset="0"/>
              </a:rPr>
              <a:t> </a:t>
            </a:r>
            <a:r>
              <a:rPr lang="en-US" altLang="en-US" sz="2800" b="1" dirty="0" err="1">
                <a:solidFill>
                  <a:srgbClr val="0432FF"/>
                </a:solidFill>
                <a:cs typeface="Times New Roman" panose="02020603050405020304" pitchFamily="18" charset="0"/>
              </a:rPr>
              <a:t>tầm</a:t>
            </a:r>
            <a:r>
              <a:rPr lang="en-US" altLang="en-US" sz="2800" b="1" dirty="0">
                <a:solidFill>
                  <a:srgbClr val="0432FF"/>
                </a:solidFill>
                <a:cs typeface="Times New Roman" panose="02020603050405020304" pitchFamily="18" charset="0"/>
              </a:rPr>
              <a:t> </a:t>
            </a:r>
            <a:r>
              <a:rPr lang="en-US" altLang="en-US" sz="2800" b="1" dirty="0" err="1">
                <a:solidFill>
                  <a:srgbClr val="0432FF"/>
                </a:solidFill>
                <a:cs typeface="Times New Roman" panose="02020603050405020304" pitchFamily="18" charset="0"/>
              </a:rPr>
              <a:t>thông</a:t>
            </a:r>
            <a:r>
              <a:rPr lang="en-US" altLang="en-US" sz="2800" b="1" dirty="0">
                <a:solidFill>
                  <a:srgbClr val="0432FF"/>
                </a:solidFill>
                <a:cs typeface="Times New Roman" panose="02020603050405020304" pitchFamily="18" charset="0"/>
              </a:rPr>
              <a:t> tin </a:t>
            </a:r>
            <a:r>
              <a:rPr lang="en-US" altLang="en-US" sz="2800" b="1" dirty="0" err="1">
                <a:solidFill>
                  <a:srgbClr val="0432FF"/>
                </a:solidFill>
                <a:cs typeface="Times New Roman" panose="02020603050405020304" pitchFamily="18" charset="0"/>
              </a:rPr>
              <a:t>về</a:t>
            </a:r>
            <a:r>
              <a:rPr lang="en-US" altLang="en-US" sz="2800" b="1" dirty="0">
                <a:solidFill>
                  <a:srgbClr val="0432FF"/>
                </a:solidFill>
                <a:cs typeface="Times New Roman" panose="02020603050405020304" pitchFamily="18" charset="0"/>
              </a:rPr>
              <a:t> </a:t>
            </a:r>
            <a:r>
              <a:rPr lang="en-US" altLang="en-US" sz="2800" b="1" dirty="0" err="1">
                <a:solidFill>
                  <a:srgbClr val="0432FF"/>
                </a:solidFill>
                <a:cs typeface="Times New Roman" panose="02020603050405020304" pitchFamily="18" charset="0"/>
              </a:rPr>
              <a:t>một</a:t>
            </a:r>
            <a:r>
              <a:rPr lang="en-US" altLang="en-US" sz="2800" b="1" dirty="0">
                <a:solidFill>
                  <a:srgbClr val="0432FF"/>
                </a:solidFill>
                <a:cs typeface="Times New Roman" panose="02020603050405020304" pitchFamily="18" charset="0"/>
              </a:rPr>
              <a:t> </a:t>
            </a:r>
            <a:r>
              <a:rPr lang="en-US" altLang="en-US" sz="2800" b="1" dirty="0" err="1">
                <a:solidFill>
                  <a:srgbClr val="0432FF"/>
                </a:solidFill>
                <a:cs typeface="Times New Roman" panose="02020603050405020304" pitchFamily="18" charset="0"/>
              </a:rPr>
              <a:t>trung</a:t>
            </a:r>
            <a:r>
              <a:rPr lang="en-US" altLang="en-US" sz="2800" b="1" dirty="0">
                <a:solidFill>
                  <a:srgbClr val="0432FF"/>
                </a:solidFill>
                <a:cs typeface="Times New Roman" panose="02020603050405020304" pitchFamily="18" charset="0"/>
              </a:rPr>
              <a:t> </a:t>
            </a:r>
            <a:r>
              <a:rPr lang="en-US" altLang="en-US" sz="2800" b="1" dirty="0" err="1">
                <a:solidFill>
                  <a:srgbClr val="0432FF"/>
                </a:solidFill>
                <a:cs typeface="Times New Roman" panose="02020603050405020304" pitchFamily="18" charset="0"/>
              </a:rPr>
              <a:t>tâm</a:t>
            </a:r>
            <a:r>
              <a:rPr lang="en-US" altLang="en-US" sz="2800" b="1" dirty="0">
                <a:solidFill>
                  <a:srgbClr val="0432FF"/>
                </a:solidFill>
                <a:cs typeface="Times New Roman" panose="02020603050405020304" pitchFamily="18" charset="0"/>
              </a:rPr>
              <a:t> </a:t>
            </a:r>
            <a:r>
              <a:rPr lang="en-US" altLang="en-US" sz="2800" b="1" dirty="0" err="1">
                <a:solidFill>
                  <a:srgbClr val="0432FF"/>
                </a:solidFill>
                <a:cs typeface="Times New Roman" panose="02020603050405020304" pitchFamily="18" charset="0"/>
              </a:rPr>
              <a:t>công</a:t>
            </a:r>
            <a:r>
              <a:rPr lang="en-US" altLang="en-US" sz="2800" b="1" dirty="0">
                <a:solidFill>
                  <a:srgbClr val="0432FF"/>
                </a:solidFill>
                <a:cs typeface="Times New Roman" panose="02020603050405020304" pitchFamily="18" charset="0"/>
              </a:rPr>
              <a:t> </a:t>
            </a:r>
            <a:r>
              <a:rPr lang="en-US" altLang="en-US" sz="2800" b="1" dirty="0" err="1">
                <a:solidFill>
                  <a:srgbClr val="0432FF"/>
                </a:solidFill>
                <a:cs typeface="Times New Roman" panose="02020603050405020304" pitchFamily="18" charset="0"/>
              </a:rPr>
              <a:t>nghiệp</a:t>
            </a:r>
            <a:r>
              <a:rPr lang="en-US" altLang="en-US" sz="2800" b="1" dirty="0">
                <a:solidFill>
                  <a:srgbClr val="0432FF"/>
                </a:solidFill>
                <a:cs typeface="Times New Roman" panose="02020603050405020304" pitchFamily="18" charset="0"/>
              </a:rPr>
              <a:t> ở </a:t>
            </a:r>
            <a:r>
              <a:rPr lang="en-US" altLang="en-US" sz="2800" b="1" dirty="0" err="1">
                <a:solidFill>
                  <a:srgbClr val="0432FF"/>
                </a:solidFill>
                <a:cs typeface="Times New Roman" panose="02020603050405020304" pitchFamily="18" charset="0"/>
              </a:rPr>
              <a:t>Đồng</a:t>
            </a:r>
            <a:r>
              <a:rPr lang="en-US" altLang="en-US" sz="2800" b="1" dirty="0">
                <a:solidFill>
                  <a:srgbClr val="0432FF"/>
                </a:solidFill>
                <a:cs typeface="Times New Roman" panose="02020603050405020304" pitchFamily="18" charset="0"/>
              </a:rPr>
              <a:t> </a:t>
            </a:r>
            <a:r>
              <a:rPr lang="en-US" altLang="en-US" sz="2800" b="1" dirty="0" err="1">
                <a:solidFill>
                  <a:srgbClr val="0432FF"/>
                </a:solidFill>
                <a:cs typeface="Times New Roman" panose="02020603050405020304" pitchFamily="18" charset="0"/>
              </a:rPr>
              <a:t>bằng</a:t>
            </a:r>
            <a:r>
              <a:rPr lang="en-US" altLang="en-US" sz="2800" b="1" dirty="0">
                <a:solidFill>
                  <a:srgbClr val="0432FF"/>
                </a:solidFill>
                <a:cs typeface="Times New Roman" panose="02020603050405020304" pitchFamily="18" charset="0"/>
              </a:rPr>
              <a:t> </a:t>
            </a:r>
            <a:r>
              <a:rPr lang="en-US" altLang="en-US" sz="2800" b="1" dirty="0" err="1">
                <a:solidFill>
                  <a:srgbClr val="0432FF"/>
                </a:solidFill>
                <a:cs typeface="Times New Roman" panose="02020603050405020304" pitchFamily="18" charset="0"/>
              </a:rPr>
              <a:t>sông</a:t>
            </a:r>
            <a:r>
              <a:rPr lang="en-US" altLang="en-US" sz="2800" b="1" dirty="0">
                <a:solidFill>
                  <a:srgbClr val="0432FF"/>
                </a:solidFill>
                <a:cs typeface="Times New Roman" panose="02020603050405020304" pitchFamily="18" charset="0"/>
              </a:rPr>
              <a:t> </a:t>
            </a:r>
            <a:r>
              <a:rPr lang="en-US" altLang="en-US" sz="2800" b="1" dirty="0" err="1">
                <a:solidFill>
                  <a:srgbClr val="0432FF"/>
                </a:solidFill>
                <a:cs typeface="Times New Roman" panose="02020603050405020304" pitchFamily="18" charset="0"/>
              </a:rPr>
              <a:t>Hồng</a:t>
            </a:r>
            <a:endParaRPr lang="en-US" altLang="en-US" sz="2800" b="1" dirty="0">
              <a:solidFill>
                <a:srgbClr val="0432FF"/>
              </a:solidFill>
              <a:cs typeface="Times New Roman" panose="02020603050405020304" pitchFamily="18" charset="0"/>
            </a:endParaRPr>
          </a:p>
        </p:txBody>
      </p:sp>
    </p:spTree>
    <p:extLst>
      <p:ext uri="{BB962C8B-B14F-4D97-AF65-F5344CB8AC3E}">
        <p14:creationId xmlns:p14="http://schemas.microsoft.com/office/powerpoint/2010/main" val="218243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22DD90D-B04D-DD95-1187-8AA7BF94E396}"/>
              </a:ext>
            </a:extLst>
          </p:cNvPr>
          <p:cNvSpPr txBox="1"/>
          <p:nvPr/>
        </p:nvSpPr>
        <p:spPr>
          <a:xfrm>
            <a:off x="3657599" y="145473"/>
            <a:ext cx="6047509"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HƯỚNG DẪN VỀ NHÀ:</a:t>
            </a:r>
          </a:p>
        </p:txBody>
      </p:sp>
      <p:sp>
        <p:nvSpPr>
          <p:cNvPr id="3" name="Rectangle 2">
            <a:extLst>
              <a:ext uri="{FF2B5EF4-FFF2-40B4-BE49-F238E27FC236}">
                <a16:creationId xmlns:a16="http://schemas.microsoft.com/office/drawing/2014/main" id="{FE1F4541-4C65-2FD7-D7D3-58DD08B3EEC8}"/>
              </a:ext>
            </a:extLst>
          </p:cNvPr>
          <p:cNvSpPr>
            <a:spLocks noChangeArrowheads="1"/>
          </p:cNvSpPr>
          <p:nvPr/>
        </p:nvSpPr>
        <p:spPr bwMode="auto">
          <a:xfrm>
            <a:off x="318654" y="730248"/>
            <a:ext cx="11776364" cy="691980"/>
          </a:xfrm>
          <a:prstGeom prst="rect">
            <a:avLst/>
          </a:prstGeom>
          <a:noFill/>
          <a:ln w="9525">
            <a:noFill/>
            <a:prstDash val="sysDash"/>
            <a:miter lim="800000"/>
            <a:headEnd/>
            <a:tailEnd/>
          </a:ln>
          <a:extLst>
            <a:ext uri="{909E8E84-426E-40DD-AFC4-6F175D3DCCD1}">
              <a14:hiddenFill xmlns:a14="http://schemas.microsoft.com/office/drawing/2010/main">
                <a:solidFill>
                  <a:srgbClr val="FFFFFF"/>
                </a:solidFill>
              </a14:hiddenFill>
            </a:ext>
          </a:extLst>
        </p:spPr>
        <p:txBody>
          <a:bodyPr wrap="square" lIns="121917" tIns="60958" rIns="121917" bIns="60958">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2800" b="1" dirty="0" err="1">
                <a:solidFill>
                  <a:srgbClr val="0432FF"/>
                </a:solidFill>
                <a:cs typeface="Times New Roman" panose="02020603050405020304" pitchFamily="18" charset="0"/>
              </a:rPr>
              <a:t>Sưu</a:t>
            </a:r>
            <a:r>
              <a:rPr lang="en-US" altLang="en-US" sz="2800" b="1" dirty="0">
                <a:solidFill>
                  <a:srgbClr val="0432FF"/>
                </a:solidFill>
                <a:cs typeface="Times New Roman" panose="02020603050405020304" pitchFamily="18" charset="0"/>
              </a:rPr>
              <a:t> </a:t>
            </a:r>
            <a:r>
              <a:rPr lang="en-US" altLang="en-US" sz="2800" b="1" dirty="0" err="1">
                <a:solidFill>
                  <a:srgbClr val="0432FF"/>
                </a:solidFill>
                <a:cs typeface="Times New Roman" panose="02020603050405020304" pitchFamily="18" charset="0"/>
              </a:rPr>
              <a:t>tầm</a:t>
            </a:r>
            <a:r>
              <a:rPr lang="en-US" altLang="en-US" sz="2800" b="1" dirty="0">
                <a:solidFill>
                  <a:srgbClr val="0432FF"/>
                </a:solidFill>
                <a:cs typeface="Times New Roman" panose="02020603050405020304" pitchFamily="18" charset="0"/>
              </a:rPr>
              <a:t> </a:t>
            </a:r>
            <a:r>
              <a:rPr lang="en-US" altLang="en-US" sz="2800" b="1" dirty="0" err="1">
                <a:solidFill>
                  <a:srgbClr val="0432FF"/>
                </a:solidFill>
                <a:cs typeface="Times New Roman" panose="02020603050405020304" pitchFamily="18" charset="0"/>
              </a:rPr>
              <a:t>thông</a:t>
            </a:r>
            <a:r>
              <a:rPr lang="en-US" altLang="en-US" sz="2800" b="1" dirty="0">
                <a:solidFill>
                  <a:srgbClr val="0432FF"/>
                </a:solidFill>
                <a:cs typeface="Times New Roman" panose="02020603050405020304" pitchFamily="18" charset="0"/>
              </a:rPr>
              <a:t> tin, </a:t>
            </a:r>
            <a:r>
              <a:rPr lang="en-US" altLang="en-US" sz="2800" b="1" dirty="0" err="1">
                <a:solidFill>
                  <a:srgbClr val="0432FF"/>
                </a:solidFill>
                <a:cs typeface="Times New Roman" panose="02020603050405020304" pitchFamily="18" charset="0"/>
              </a:rPr>
              <a:t>chọn</a:t>
            </a:r>
            <a:r>
              <a:rPr lang="en-US" altLang="en-US" sz="2800" b="1" dirty="0">
                <a:solidFill>
                  <a:srgbClr val="0432FF"/>
                </a:solidFill>
                <a:cs typeface="Times New Roman" panose="02020603050405020304" pitchFamily="18" charset="0"/>
              </a:rPr>
              <a:t> </a:t>
            </a:r>
            <a:r>
              <a:rPr lang="en-US" altLang="en-US" sz="2800" b="1" dirty="0" err="1">
                <a:solidFill>
                  <a:srgbClr val="0432FF"/>
                </a:solidFill>
                <a:cs typeface="Times New Roman" panose="02020603050405020304" pitchFamily="18" charset="0"/>
              </a:rPr>
              <a:t>lọc</a:t>
            </a:r>
            <a:r>
              <a:rPr lang="en-US" altLang="en-US" sz="2800" b="1" dirty="0">
                <a:solidFill>
                  <a:srgbClr val="0432FF"/>
                </a:solidFill>
                <a:cs typeface="Times New Roman" panose="02020603050405020304" pitchFamily="18" charset="0"/>
              </a:rPr>
              <a:t> </a:t>
            </a:r>
            <a:r>
              <a:rPr lang="en-US" altLang="en-US" sz="2800" b="1" dirty="0" err="1">
                <a:solidFill>
                  <a:srgbClr val="0432FF"/>
                </a:solidFill>
                <a:cs typeface="Times New Roman" panose="02020603050405020304" pitchFamily="18" charset="0"/>
              </a:rPr>
              <a:t>và</a:t>
            </a:r>
            <a:r>
              <a:rPr lang="en-US" altLang="en-US" sz="2800" b="1" dirty="0">
                <a:solidFill>
                  <a:srgbClr val="0432FF"/>
                </a:solidFill>
                <a:cs typeface="Times New Roman" panose="02020603050405020304" pitchFamily="18" charset="0"/>
              </a:rPr>
              <a:t> </a:t>
            </a:r>
            <a:r>
              <a:rPr lang="en-US" altLang="en-US" sz="2800" b="1" dirty="0" err="1">
                <a:solidFill>
                  <a:srgbClr val="0432FF"/>
                </a:solidFill>
                <a:cs typeface="Times New Roman" panose="02020603050405020304" pitchFamily="18" charset="0"/>
              </a:rPr>
              <a:t>báo</a:t>
            </a:r>
            <a:r>
              <a:rPr lang="en-US" altLang="en-US" sz="2800" b="1" dirty="0">
                <a:solidFill>
                  <a:srgbClr val="0432FF"/>
                </a:solidFill>
                <a:cs typeface="Times New Roman" panose="02020603050405020304" pitchFamily="18" charset="0"/>
              </a:rPr>
              <a:t> </a:t>
            </a:r>
            <a:r>
              <a:rPr lang="en-US" altLang="en-US" sz="2800" b="1" dirty="0" err="1">
                <a:solidFill>
                  <a:srgbClr val="0432FF"/>
                </a:solidFill>
                <a:cs typeface="Times New Roman" panose="02020603050405020304" pitchFamily="18" charset="0"/>
              </a:rPr>
              <a:t>cáo</a:t>
            </a:r>
            <a:r>
              <a:rPr lang="en-US" altLang="en-US" sz="2800" b="1" dirty="0">
                <a:solidFill>
                  <a:srgbClr val="0432FF"/>
                </a:solidFill>
                <a:cs typeface="Times New Roman" panose="02020603050405020304" pitchFamily="18" charset="0"/>
              </a:rPr>
              <a:t> </a:t>
            </a:r>
            <a:r>
              <a:rPr lang="en-US" altLang="en-US" sz="2800" b="1" dirty="0" err="1">
                <a:solidFill>
                  <a:srgbClr val="0432FF"/>
                </a:solidFill>
                <a:cs typeface="Times New Roman" panose="02020603050405020304" pitchFamily="18" charset="0"/>
              </a:rPr>
              <a:t>về</a:t>
            </a:r>
            <a:r>
              <a:rPr lang="en-US" altLang="en-US" sz="2800" b="1" dirty="0">
                <a:solidFill>
                  <a:srgbClr val="0432FF"/>
                </a:solidFill>
                <a:cs typeface="Times New Roman" panose="02020603050405020304" pitchFamily="18" charset="0"/>
              </a:rPr>
              <a:t> </a:t>
            </a:r>
            <a:r>
              <a:rPr lang="en-US" altLang="en-US" sz="2800" b="1" dirty="0" err="1">
                <a:solidFill>
                  <a:srgbClr val="0432FF"/>
                </a:solidFill>
                <a:cs typeface="Times New Roman" panose="02020603050405020304" pitchFamily="18" charset="0"/>
              </a:rPr>
              <a:t>vùng</a:t>
            </a:r>
            <a:r>
              <a:rPr lang="en-US" altLang="en-US" sz="2800" b="1" dirty="0">
                <a:solidFill>
                  <a:srgbClr val="0432FF"/>
                </a:solidFill>
                <a:cs typeface="Times New Roman" panose="02020603050405020304" pitchFamily="18" charset="0"/>
              </a:rPr>
              <a:t> </a:t>
            </a:r>
            <a:r>
              <a:rPr lang="en-US" altLang="en-US" sz="2800" b="1" dirty="0" err="1">
                <a:solidFill>
                  <a:srgbClr val="0432FF"/>
                </a:solidFill>
                <a:cs typeface="Times New Roman" panose="02020603050405020304" pitchFamily="18" charset="0"/>
              </a:rPr>
              <a:t>kinh</a:t>
            </a:r>
            <a:r>
              <a:rPr lang="en-US" altLang="en-US" sz="2800" b="1" dirty="0">
                <a:solidFill>
                  <a:srgbClr val="0432FF"/>
                </a:solidFill>
                <a:cs typeface="Times New Roman" panose="02020603050405020304" pitchFamily="18" charset="0"/>
              </a:rPr>
              <a:t> </a:t>
            </a:r>
            <a:r>
              <a:rPr lang="en-US" altLang="en-US" sz="2800" b="1" dirty="0" err="1">
                <a:solidFill>
                  <a:srgbClr val="0432FF"/>
                </a:solidFill>
                <a:cs typeface="Times New Roman" panose="02020603050405020304" pitchFamily="18" charset="0"/>
              </a:rPr>
              <a:t>tế</a:t>
            </a:r>
            <a:r>
              <a:rPr lang="en-US" altLang="en-US" sz="2800" b="1" dirty="0">
                <a:solidFill>
                  <a:srgbClr val="0432FF"/>
                </a:solidFill>
                <a:cs typeface="Times New Roman" panose="02020603050405020304" pitchFamily="18" charset="0"/>
              </a:rPr>
              <a:t> </a:t>
            </a:r>
            <a:r>
              <a:rPr lang="en-US" altLang="en-US" sz="2800" b="1" dirty="0" err="1">
                <a:solidFill>
                  <a:srgbClr val="0432FF"/>
                </a:solidFill>
                <a:cs typeface="Times New Roman" panose="02020603050405020304" pitchFamily="18" charset="0"/>
              </a:rPr>
              <a:t>trọng</a:t>
            </a:r>
            <a:r>
              <a:rPr lang="en-US" altLang="en-US" sz="2800" b="1" dirty="0">
                <a:solidFill>
                  <a:srgbClr val="0432FF"/>
                </a:solidFill>
                <a:cs typeface="Times New Roman" panose="02020603050405020304" pitchFamily="18" charset="0"/>
              </a:rPr>
              <a:t> </a:t>
            </a:r>
            <a:r>
              <a:rPr lang="en-US" altLang="en-US" sz="2800" b="1" dirty="0" err="1">
                <a:solidFill>
                  <a:srgbClr val="0432FF"/>
                </a:solidFill>
                <a:cs typeface="Times New Roman" panose="02020603050405020304" pitchFamily="18" charset="0"/>
              </a:rPr>
              <a:t>điểm</a:t>
            </a:r>
            <a:r>
              <a:rPr lang="en-US" altLang="en-US" sz="2800" b="1" dirty="0">
                <a:solidFill>
                  <a:srgbClr val="0432FF"/>
                </a:solidFill>
                <a:cs typeface="Times New Roman" panose="02020603050405020304" pitchFamily="18" charset="0"/>
              </a:rPr>
              <a:t> </a:t>
            </a:r>
            <a:r>
              <a:rPr lang="en-US" altLang="en-US" sz="2800" b="1" dirty="0" err="1">
                <a:solidFill>
                  <a:srgbClr val="0432FF"/>
                </a:solidFill>
                <a:cs typeface="Times New Roman" panose="02020603050405020304" pitchFamily="18" charset="0"/>
              </a:rPr>
              <a:t>Bắc</a:t>
            </a:r>
            <a:r>
              <a:rPr lang="en-US" altLang="en-US" sz="2800" b="1" dirty="0">
                <a:solidFill>
                  <a:srgbClr val="0432FF"/>
                </a:solidFill>
                <a:cs typeface="Times New Roman" panose="02020603050405020304" pitchFamily="18" charset="0"/>
              </a:rPr>
              <a:t> </a:t>
            </a:r>
            <a:r>
              <a:rPr lang="en-US" altLang="en-US" sz="2800" b="1" dirty="0" err="1">
                <a:solidFill>
                  <a:srgbClr val="0432FF"/>
                </a:solidFill>
                <a:cs typeface="Times New Roman" panose="02020603050405020304" pitchFamily="18" charset="0"/>
              </a:rPr>
              <a:t>Bộ</a:t>
            </a:r>
            <a:endParaRPr lang="en-US" altLang="en-US" sz="2800" b="1" dirty="0">
              <a:solidFill>
                <a:srgbClr val="0432FF"/>
              </a:solidFill>
              <a:cs typeface="Times New Roman" panose="02020603050405020304" pitchFamily="18" charset="0"/>
            </a:endParaRPr>
          </a:p>
        </p:txBody>
      </p:sp>
      <p:sp>
        <p:nvSpPr>
          <p:cNvPr id="4" name="Rectangle 3">
            <a:extLst>
              <a:ext uri="{FF2B5EF4-FFF2-40B4-BE49-F238E27FC236}">
                <a16:creationId xmlns:a16="http://schemas.microsoft.com/office/drawing/2014/main" id="{B28FE02A-99AC-4170-8ECC-2C3A7A6623B3}"/>
              </a:ext>
            </a:extLst>
          </p:cNvPr>
          <p:cNvSpPr>
            <a:spLocks noChangeArrowheads="1"/>
          </p:cNvSpPr>
          <p:nvPr/>
        </p:nvSpPr>
        <p:spPr bwMode="auto">
          <a:xfrm>
            <a:off x="318654" y="1422228"/>
            <a:ext cx="10801928" cy="1984642"/>
          </a:xfrm>
          <a:prstGeom prst="rect">
            <a:avLst/>
          </a:prstGeom>
          <a:noFill/>
          <a:ln w="9525">
            <a:noFill/>
            <a:prstDash val="sysDash"/>
            <a:miter lim="800000"/>
            <a:headEnd/>
            <a:tailEnd/>
          </a:ln>
          <a:extLst>
            <a:ext uri="{909E8E84-426E-40DD-AFC4-6F175D3DCCD1}">
              <a14:hiddenFill xmlns:a14="http://schemas.microsoft.com/office/drawing/2010/main">
                <a:solidFill>
                  <a:srgbClr val="FFFFFF"/>
                </a:solidFill>
              </a14:hiddenFill>
            </a:ext>
          </a:extLst>
        </p:spPr>
        <p:txBody>
          <a:bodyPr wrap="square" lIns="121917" tIns="60958" rIns="121917" bIns="60958">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2800" b="1" dirty="0" err="1">
                <a:solidFill>
                  <a:srgbClr val="0432FF"/>
                </a:solidFill>
                <a:cs typeface="Times New Roman" panose="02020603050405020304" pitchFamily="18" charset="0"/>
              </a:rPr>
              <a:t>Nhóm</a:t>
            </a:r>
            <a:r>
              <a:rPr lang="en-US" altLang="en-US" sz="2800" b="1" dirty="0">
                <a:solidFill>
                  <a:srgbClr val="0432FF"/>
                </a:solidFill>
                <a:cs typeface="Times New Roman" panose="02020603050405020304" pitchFamily="18" charset="0"/>
              </a:rPr>
              <a:t> 1, 2: </a:t>
            </a:r>
            <a:r>
              <a:rPr lang="en-US" altLang="en-US" sz="2800" b="1" dirty="0" err="1">
                <a:cs typeface="Times New Roman" panose="02020603050405020304" pitchFamily="18" charset="0"/>
              </a:rPr>
              <a:t>Vị</a:t>
            </a:r>
            <a:r>
              <a:rPr lang="en-US" altLang="en-US" sz="2800" b="1" dirty="0">
                <a:cs typeface="Times New Roman" panose="02020603050405020304" pitchFamily="18" charset="0"/>
              </a:rPr>
              <a:t> </a:t>
            </a:r>
            <a:r>
              <a:rPr lang="en-US" altLang="en-US" sz="2800" b="1" dirty="0" err="1">
                <a:cs typeface="Times New Roman" panose="02020603050405020304" pitchFamily="18" charset="0"/>
              </a:rPr>
              <a:t>trí</a:t>
            </a:r>
            <a:r>
              <a:rPr lang="en-US" altLang="en-US" sz="2800" b="1" dirty="0">
                <a:cs typeface="Times New Roman" panose="02020603050405020304" pitchFamily="18" charset="0"/>
              </a:rPr>
              <a:t> </a:t>
            </a:r>
            <a:r>
              <a:rPr lang="en-US" altLang="en-US" sz="2800" b="1" dirty="0" err="1">
                <a:cs typeface="Times New Roman" panose="02020603050405020304" pitchFamily="18" charset="0"/>
              </a:rPr>
              <a:t>địa</a:t>
            </a:r>
            <a:r>
              <a:rPr lang="en-US" altLang="en-US" sz="2800" b="1" dirty="0">
                <a:cs typeface="Times New Roman" panose="02020603050405020304" pitchFamily="18" charset="0"/>
              </a:rPr>
              <a:t> </a:t>
            </a:r>
            <a:r>
              <a:rPr lang="en-US" altLang="en-US" sz="2800" b="1" dirty="0" err="1">
                <a:cs typeface="Times New Roman" panose="02020603050405020304" pitchFamily="18" charset="0"/>
              </a:rPr>
              <a:t>lí</a:t>
            </a:r>
            <a:r>
              <a:rPr lang="en-US" altLang="en-US" sz="2800" b="1" dirty="0">
                <a:cs typeface="Times New Roman" panose="02020603050405020304" pitchFamily="18" charset="0"/>
              </a:rPr>
              <a:t> </a:t>
            </a:r>
            <a:r>
              <a:rPr lang="en-US" altLang="en-US" sz="2800" b="1" dirty="0" err="1">
                <a:cs typeface="Times New Roman" panose="02020603050405020304" pitchFamily="18" charset="0"/>
              </a:rPr>
              <a:t>và</a:t>
            </a:r>
            <a:r>
              <a:rPr lang="en-US" altLang="en-US" sz="2800" b="1" dirty="0">
                <a:cs typeface="Times New Roman" panose="02020603050405020304" pitchFamily="18" charset="0"/>
              </a:rPr>
              <a:t> </a:t>
            </a:r>
            <a:r>
              <a:rPr lang="en-US" altLang="en-US" sz="2800" b="1" dirty="0" err="1">
                <a:cs typeface="Times New Roman" panose="02020603050405020304" pitchFamily="18" charset="0"/>
              </a:rPr>
              <a:t>lịch</a:t>
            </a:r>
            <a:r>
              <a:rPr lang="en-US" altLang="en-US" sz="2800" b="1" dirty="0">
                <a:cs typeface="Times New Roman" panose="02020603050405020304" pitchFamily="18" charset="0"/>
              </a:rPr>
              <a:t> </a:t>
            </a:r>
            <a:r>
              <a:rPr lang="en-US" altLang="en-US" sz="2800" b="1" dirty="0" err="1">
                <a:cs typeface="Times New Roman" panose="02020603050405020304" pitchFamily="18" charset="0"/>
              </a:rPr>
              <a:t>sử</a:t>
            </a:r>
            <a:r>
              <a:rPr lang="en-US" altLang="en-US" sz="2800" b="1" dirty="0">
                <a:cs typeface="Times New Roman" panose="02020603050405020304" pitchFamily="18" charset="0"/>
              </a:rPr>
              <a:t> </a:t>
            </a:r>
            <a:r>
              <a:rPr lang="en-US" altLang="en-US" sz="2800" b="1" dirty="0" err="1">
                <a:cs typeface="Times New Roman" panose="02020603050405020304" pitchFamily="18" charset="0"/>
              </a:rPr>
              <a:t>hình</a:t>
            </a:r>
            <a:r>
              <a:rPr lang="en-US" altLang="en-US" sz="2800" b="1" dirty="0">
                <a:cs typeface="Times New Roman" panose="02020603050405020304" pitchFamily="18" charset="0"/>
              </a:rPr>
              <a:t> </a:t>
            </a:r>
            <a:r>
              <a:rPr lang="en-US" altLang="en-US" sz="2800" b="1" dirty="0" err="1">
                <a:cs typeface="Times New Roman" panose="02020603050405020304" pitchFamily="18" charset="0"/>
              </a:rPr>
              <a:t>thành</a:t>
            </a:r>
            <a:r>
              <a:rPr lang="en-US" altLang="en-US" sz="2800" b="1" dirty="0">
                <a:cs typeface="Times New Roman" panose="02020603050405020304" pitchFamily="18" charset="0"/>
              </a:rPr>
              <a:t>.</a:t>
            </a:r>
          </a:p>
          <a:p>
            <a:pPr algn="just">
              <a:lnSpc>
                <a:spcPct val="150000"/>
              </a:lnSpc>
            </a:pPr>
            <a:r>
              <a:rPr lang="en-US" altLang="en-US" sz="2800" b="1" dirty="0" err="1">
                <a:solidFill>
                  <a:srgbClr val="0432FF"/>
                </a:solidFill>
                <a:cs typeface="Times New Roman" panose="02020603050405020304" pitchFamily="18" charset="0"/>
              </a:rPr>
              <a:t>Nhóm</a:t>
            </a:r>
            <a:r>
              <a:rPr lang="en-US" altLang="en-US" sz="2800" b="1" dirty="0">
                <a:solidFill>
                  <a:srgbClr val="0432FF"/>
                </a:solidFill>
                <a:cs typeface="Times New Roman" panose="02020603050405020304" pitchFamily="18" charset="0"/>
              </a:rPr>
              <a:t> 3, 4: </a:t>
            </a:r>
            <a:r>
              <a:rPr lang="en-US" altLang="en-US" sz="2800" b="1" dirty="0" err="1">
                <a:cs typeface="Times New Roman" panose="02020603050405020304" pitchFamily="18" charset="0"/>
              </a:rPr>
              <a:t>Thế</a:t>
            </a:r>
            <a:r>
              <a:rPr lang="en-US" altLang="en-US" sz="2800" b="1" dirty="0">
                <a:cs typeface="Times New Roman" panose="02020603050405020304" pitchFamily="18" charset="0"/>
              </a:rPr>
              <a:t> </a:t>
            </a:r>
            <a:r>
              <a:rPr lang="en-US" altLang="en-US" sz="2800" b="1" dirty="0" err="1">
                <a:cs typeface="Times New Roman" panose="02020603050405020304" pitchFamily="18" charset="0"/>
              </a:rPr>
              <a:t>mạnh</a:t>
            </a:r>
            <a:r>
              <a:rPr lang="en-US" altLang="en-US" sz="2800" b="1" dirty="0">
                <a:cs typeface="Times New Roman" panose="02020603050405020304" pitchFamily="18" charset="0"/>
              </a:rPr>
              <a:t> </a:t>
            </a:r>
            <a:r>
              <a:rPr lang="en-US" altLang="en-US" sz="2800" b="1" dirty="0" err="1">
                <a:cs typeface="Times New Roman" panose="02020603050405020304" pitchFamily="18" charset="0"/>
              </a:rPr>
              <a:t>nổi</a:t>
            </a:r>
            <a:r>
              <a:rPr lang="en-US" altLang="en-US" sz="2800" b="1" dirty="0">
                <a:cs typeface="Times New Roman" panose="02020603050405020304" pitchFamily="18" charset="0"/>
              </a:rPr>
              <a:t> </a:t>
            </a:r>
            <a:r>
              <a:rPr lang="en-US" altLang="en-US" sz="2800" b="1" dirty="0" err="1">
                <a:cs typeface="Times New Roman" panose="02020603050405020304" pitchFamily="18" charset="0"/>
              </a:rPr>
              <a:t>bật</a:t>
            </a:r>
            <a:r>
              <a:rPr lang="en-US" altLang="en-US" sz="2800" b="1" dirty="0">
                <a:cs typeface="Times New Roman" panose="02020603050405020304" pitchFamily="18" charset="0"/>
              </a:rPr>
              <a:t> </a:t>
            </a:r>
            <a:r>
              <a:rPr lang="en-US" altLang="en-US" sz="2800" b="1" dirty="0" err="1">
                <a:cs typeface="Times New Roman" panose="02020603050405020304" pitchFamily="18" charset="0"/>
              </a:rPr>
              <a:t>để</a:t>
            </a:r>
            <a:r>
              <a:rPr lang="en-US" altLang="en-US" sz="2800" b="1" dirty="0">
                <a:cs typeface="Times New Roman" panose="02020603050405020304" pitchFamily="18" charset="0"/>
              </a:rPr>
              <a:t> </a:t>
            </a:r>
            <a:r>
              <a:rPr lang="en-US" altLang="en-US" sz="2800" b="1" dirty="0" err="1">
                <a:cs typeface="Times New Roman" panose="02020603050405020304" pitchFamily="18" charset="0"/>
              </a:rPr>
              <a:t>phát</a:t>
            </a:r>
            <a:r>
              <a:rPr lang="en-US" altLang="en-US" sz="2800" b="1" dirty="0">
                <a:cs typeface="Times New Roman" panose="02020603050405020304" pitchFamily="18" charset="0"/>
              </a:rPr>
              <a:t> </a:t>
            </a:r>
            <a:r>
              <a:rPr lang="en-US" altLang="en-US" sz="2800" b="1" dirty="0" err="1">
                <a:cs typeface="Times New Roman" panose="02020603050405020304" pitchFamily="18" charset="0"/>
              </a:rPr>
              <a:t>triển</a:t>
            </a:r>
            <a:r>
              <a:rPr lang="en-US" altLang="en-US" sz="2800" b="1" dirty="0">
                <a:cs typeface="Times New Roman" panose="02020603050405020304" pitchFamily="18" charset="0"/>
              </a:rPr>
              <a:t> </a:t>
            </a:r>
            <a:r>
              <a:rPr lang="en-US" altLang="en-US" sz="2800" b="1" dirty="0" err="1">
                <a:cs typeface="Times New Roman" panose="02020603050405020304" pitchFamily="18" charset="0"/>
              </a:rPr>
              <a:t>kinh</a:t>
            </a:r>
            <a:r>
              <a:rPr lang="en-US" altLang="en-US" sz="2800" b="1" dirty="0">
                <a:cs typeface="Times New Roman" panose="02020603050405020304" pitchFamily="18" charset="0"/>
              </a:rPr>
              <a:t> </a:t>
            </a:r>
            <a:r>
              <a:rPr lang="en-US" altLang="en-US" sz="2800" b="1" dirty="0" err="1">
                <a:cs typeface="Times New Roman" panose="02020603050405020304" pitchFamily="18" charset="0"/>
              </a:rPr>
              <a:t>tế</a:t>
            </a:r>
            <a:r>
              <a:rPr lang="en-US" altLang="en-US" sz="2800" b="1" dirty="0">
                <a:cs typeface="Times New Roman" panose="02020603050405020304" pitchFamily="18" charset="0"/>
              </a:rPr>
              <a:t>.</a:t>
            </a:r>
          </a:p>
          <a:p>
            <a:pPr algn="just">
              <a:lnSpc>
                <a:spcPct val="150000"/>
              </a:lnSpc>
            </a:pPr>
            <a:r>
              <a:rPr lang="en-US" altLang="en-US" sz="2800" b="1" dirty="0" err="1">
                <a:solidFill>
                  <a:srgbClr val="0432FF"/>
                </a:solidFill>
                <a:cs typeface="Times New Roman" panose="02020603050405020304" pitchFamily="18" charset="0"/>
              </a:rPr>
              <a:t>Nhóm</a:t>
            </a:r>
            <a:r>
              <a:rPr lang="en-US" altLang="en-US" sz="2800" b="1" dirty="0">
                <a:solidFill>
                  <a:srgbClr val="0432FF"/>
                </a:solidFill>
                <a:cs typeface="Times New Roman" panose="02020603050405020304" pitchFamily="18" charset="0"/>
              </a:rPr>
              <a:t> 5, 6: </a:t>
            </a:r>
            <a:r>
              <a:rPr lang="en-US" altLang="en-US" sz="2800" b="1" dirty="0">
                <a:cs typeface="Times New Roman" panose="02020603050405020304" pitchFamily="18" charset="0"/>
              </a:rPr>
              <a:t>Vai </a:t>
            </a:r>
            <a:r>
              <a:rPr lang="en-US" altLang="en-US" sz="2800" b="1" dirty="0" err="1">
                <a:cs typeface="Times New Roman" panose="02020603050405020304" pitchFamily="18" charset="0"/>
              </a:rPr>
              <a:t>trò</a:t>
            </a:r>
            <a:r>
              <a:rPr lang="en-US" altLang="en-US" sz="2800" b="1" dirty="0">
                <a:cs typeface="Times New Roman" panose="02020603050405020304" pitchFamily="18" charset="0"/>
              </a:rPr>
              <a:t> </a:t>
            </a:r>
            <a:r>
              <a:rPr lang="en-US" altLang="en-US" sz="2800" b="1" dirty="0" err="1">
                <a:cs typeface="Times New Roman" panose="02020603050405020304" pitchFamily="18" charset="0"/>
              </a:rPr>
              <a:t>của</a:t>
            </a:r>
            <a:r>
              <a:rPr lang="en-US" altLang="en-US" sz="2800" b="1" dirty="0">
                <a:cs typeface="Times New Roman" panose="02020603050405020304" pitchFamily="18" charset="0"/>
              </a:rPr>
              <a:t> </a:t>
            </a:r>
            <a:r>
              <a:rPr lang="en-US" altLang="en-US" sz="2800" b="1" dirty="0" err="1">
                <a:cs typeface="Times New Roman" panose="02020603050405020304" pitchFamily="18" charset="0"/>
              </a:rPr>
              <a:t>vùng</a:t>
            </a:r>
            <a:r>
              <a:rPr lang="en-US" altLang="en-US" sz="2800" b="1" dirty="0">
                <a:cs typeface="Times New Roman" panose="02020603050405020304" pitchFamily="18" charset="0"/>
              </a:rPr>
              <a:t> </a:t>
            </a:r>
            <a:r>
              <a:rPr lang="en-US" altLang="en-US" sz="2800" b="1" dirty="0" err="1">
                <a:cs typeface="Times New Roman" panose="02020603050405020304" pitchFamily="18" charset="0"/>
              </a:rPr>
              <a:t>đối</a:t>
            </a:r>
            <a:r>
              <a:rPr lang="en-US" altLang="en-US" sz="2800" b="1" dirty="0">
                <a:cs typeface="Times New Roman" panose="02020603050405020304" pitchFamily="18" charset="0"/>
              </a:rPr>
              <a:t> </a:t>
            </a:r>
            <a:r>
              <a:rPr lang="en-US" altLang="en-US" sz="2800" b="1" dirty="0" err="1">
                <a:cs typeface="Times New Roman" panose="02020603050405020304" pitchFamily="18" charset="0"/>
              </a:rPr>
              <a:t>với</a:t>
            </a:r>
            <a:r>
              <a:rPr lang="en-US" altLang="en-US" sz="2800" b="1" dirty="0">
                <a:cs typeface="Times New Roman" panose="02020603050405020304" pitchFamily="18" charset="0"/>
              </a:rPr>
              <a:t> </a:t>
            </a:r>
            <a:r>
              <a:rPr lang="en-US" altLang="en-US" sz="2800" b="1" dirty="0" err="1">
                <a:cs typeface="Times New Roman" panose="02020603050405020304" pitchFamily="18" charset="0"/>
              </a:rPr>
              <a:t>sự</a:t>
            </a:r>
            <a:r>
              <a:rPr lang="en-US" altLang="en-US" sz="2800" b="1" dirty="0">
                <a:cs typeface="Times New Roman" panose="02020603050405020304" pitchFamily="18" charset="0"/>
              </a:rPr>
              <a:t> </a:t>
            </a:r>
            <a:r>
              <a:rPr lang="en-US" altLang="en-US" sz="2800" b="1" dirty="0" err="1">
                <a:cs typeface="Times New Roman" panose="02020603050405020304" pitchFamily="18" charset="0"/>
              </a:rPr>
              <a:t>phát</a:t>
            </a:r>
            <a:r>
              <a:rPr lang="en-US" altLang="en-US" sz="2800" b="1" dirty="0">
                <a:cs typeface="Times New Roman" panose="02020603050405020304" pitchFamily="18" charset="0"/>
              </a:rPr>
              <a:t> </a:t>
            </a:r>
            <a:r>
              <a:rPr lang="en-US" altLang="en-US" sz="2800" b="1" dirty="0" err="1">
                <a:cs typeface="Times New Roman" panose="02020603050405020304" pitchFamily="18" charset="0"/>
              </a:rPr>
              <a:t>triển</a:t>
            </a:r>
            <a:r>
              <a:rPr lang="en-US" altLang="en-US" sz="2800" b="1" dirty="0">
                <a:cs typeface="Times New Roman" panose="02020603050405020304" pitchFamily="18" charset="0"/>
              </a:rPr>
              <a:t> </a:t>
            </a:r>
            <a:r>
              <a:rPr lang="en-US" altLang="en-US" sz="2800" b="1" dirty="0" err="1">
                <a:cs typeface="Times New Roman" panose="02020603050405020304" pitchFamily="18" charset="0"/>
              </a:rPr>
              <a:t>kinh</a:t>
            </a:r>
            <a:r>
              <a:rPr lang="en-US" altLang="en-US" sz="2800" b="1" dirty="0">
                <a:cs typeface="Times New Roman" panose="02020603050405020304" pitchFamily="18" charset="0"/>
              </a:rPr>
              <a:t> </a:t>
            </a:r>
            <a:r>
              <a:rPr lang="en-US" altLang="en-US" sz="2800" b="1" dirty="0" err="1">
                <a:cs typeface="Times New Roman" panose="02020603050405020304" pitchFamily="18" charset="0"/>
              </a:rPr>
              <a:t>tế</a:t>
            </a:r>
            <a:r>
              <a:rPr lang="en-US" altLang="en-US" sz="2800" b="1" dirty="0">
                <a:cs typeface="Times New Roman" panose="02020603050405020304" pitchFamily="18" charset="0"/>
              </a:rPr>
              <a:t> - </a:t>
            </a:r>
            <a:r>
              <a:rPr lang="en-US" altLang="en-US" sz="2800" b="1" dirty="0" err="1">
                <a:cs typeface="Times New Roman" panose="02020603050405020304" pitchFamily="18" charset="0"/>
              </a:rPr>
              <a:t>xã</a:t>
            </a:r>
            <a:r>
              <a:rPr lang="en-US" altLang="en-US" sz="2800" b="1" dirty="0">
                <a:cs typeface="Times New Roman" panose="02020603050405020304" pitchFamily="18" charset="0"/>
              </a:rPr>
              <a:t> </a:t>
            </a:r>
            <a:r>
              <a:rPr lang="en-US" altLang="en-US" sz="2800" b="1" dirty="0" err="1">
                <a:cs typeface="Times New Roman" panose="02020603050405020304" pitchFamily="18" charset="0"/>
              </a:rPr>
              <a:t>hội</a:t>
            </a:r>
            <a:r>
              <a:rPr lang="en-US" altLang="en-US" sz="2800" b="1" dirty="0">
                <a:cs typeface="Times New Roman" panose="02020603050405020304" pitchFamily="18" charset="0"/>
              </a:rPr>
              <a:t>.</a:t>
            </a:r>
          </a:p>
        </p:txBody>
      </p:sp>
    </p:spTree>
    <p:extLst>
      <p:ext uri="{BB962C8B-B14F-4D97-AF65-F5344CB8AC3E}">
        <p14:creationId xmlns:p14="http://schemas.microsoft.com/office/powerpoint/2010/main" val="1572562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243291-1365-45F6-A6AC-858348C53104}"/>
            </a:ext>
          </a:extLst>
        </p:cNvPr>
        <p:cNvGrpSpPr/>
        <p:nvPr/>
      </p:nvGrpSpPr>
      <p:grpSpPr>
        <a:xfrm>
          <a:off x="0" y="0"/>
          <a:ext cx="0" cy="0"/>
          <a:chOff x="0" y="0"/>
          <a:chExt cx="0" cy="0"/>
        </a:xfrm>
      </p:grpSpPr>
      <p:pic>
        <p:nvPicPr>
          <p:cNvPr id="72705" name="Picture 5" descr="POINSET2">
            <a:extLst>
              <a:ext uri="{FF2B5EF4-FFF2-40B4-BE49-F238E27FC236}">
                <a16:creationId xmlns:a16="http://schemas.microsoft.com/office/drawing/2014/main" id="{4F2D5AB4-599C-A7D0-C29E-65DFFB0EE9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V="1">
            <a:off x="315913" y="53975"/>
            <a:ext cx="1206500" cy="152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6" name="Picture 5" descr="POINSET2">
            <a:extLst>
              <a:ext uri="{FF2B5EF4-FFF2-40B4-BE49-F238E27FC236}">
                <a16:creationId xmlns:a16="http://schemas.microsoft.com/office/drawing/2014/main" id="{4AF978C3-0B26-C659-C3D9-C28202F5A8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54794" y="5337969"/>
            <a:ext cx="1241425"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8" name="Picture 5" descr="POINSET2">
            <a:extLst>
              <a:ext uri="{FF2B5EF4-FFF2-40B4-BE49-F238E27FC236}">
                <a16:creationId xmlns:a16="http://schemas.microsoft.com/office/drawing/2014/main" id="{78F2B24B-4C9C-F68F-FE04-0E588CD33C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535444" y="84931"/>
            <a:ext cx="1323975" cy="154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9" name="Picture 6" descr="Diagram&#10;&#10;Description automatically generated">
            <a:extLst>
              <a:ext uri="{FF2B5EF4-FFF2-40B4-BE49-F238E27FC236}">
                <a16:creationId xmlns:a16="http://schemas.microsoft.com/office/drawing/2014/main" id="{D0D5CF84-D01E-3759-7108-42C1F81BEE5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b="8304"/>
          <a:stretch>
            <a:fillRect/>
          </a:stretch>
        </p:blipFill>
        <p:spPr bwMode="auto">
          <a:xfrm>
            <a:off x="10979150" y="5656263"/>
            <a:ext cx="1079500" cy="106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1" name="AutoShape 2" descr="Bài 15. Thương mại và du lịch - Hoc24">
            <a:extLst>
              <a:ext uri="{FF2B5EF4-FFF2-40B4-BE49-F238E27FC236}">
                <a16:creationId xmlns:a16="http://schemas.microsoft.com/office/drawing/2014/main" id="{2142CAC1-EB85-2443-C724-1101BC6E2938}"/>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7" name="TextBox 6">
            <a:extLst>
              <a:ext uri="{FF2B5EF4-FFF2-40B4-BE49-F238E27FC236}">
                <a16:creationId xmlns:a16="http://schemas.microsoft.com/office/drawing/2014/main" id="{03FE8D26-7CE0-EA9C-BAB7-4B8FF6237291}"/>
              </a:ext>
            </a:extLst>
          </p:cNvPr>
          <p:cNvSpPr txBox="1"/>
          <p:nvPr/>
        </p:nvSpPr>
        <p:spPr>
          <a:xfrm>
            <a:off x="2473157" y="318727"/>
            <a:ext cx="8724274" cy="584775"/>
          </a:xfrm>
          <a:prstGeom prst="rect">
            <a:avLst/>
          </a:prstGeom>
          <a:noFill/>
        </p:spPr>
        <p:txBody>
          <a:bodyPr wrap="square">
            <a:spAutoFit/>
          </a:bodyPr>
          <a:lstStyle/>
          <a:p>
            <a:r>
              <a:rPr lang="vi-VN" sz="3200" b="1" i="1" dirty="0">
                <a:solidFill>
                  <a:srgbClr val="FF0000"/>
                </a:solidFill>
                <a:effectLst/>
                <a:latin typeface="Times New Roman" panose="02020603050405020304" pitchFamily="18" charset="0"/>
                <a:ea typeface="Calibri" panose="020F0502020204030204" pitchFamily="34" charset="0"/>
              </a:rPr>
              <a:t>Quan sát hình ảnh và đoán tên các địa danh. </a:t>
            </a:r>
            <a:endParaRPr lang="en-US" sz="3200" b="1" dirty="0">
              <a:solidFill>
                <a:srgbClr val="FF0000"/>
              </a:solidFill>
            </a:endParaRPr>
          </a:p>
        </p:txBody>
      </p:sp>
      <p:pic>
        <p:nvPicPr>
          <p:cNvPr id="2" name="Picture 2" descr="Các tỉnh đồng bằng sông Hồng">
            <a:extLst>
              <a:ext uri="{FF2B5EF4-FFF2-40B4-BE49-F238E27FC236}">
                <a16:creationId xmlns:a16="http://schemas.microsoft.com/office/drawing/2014/main" id="{ABC11A73-AFC1-EC50-099F-182DE40520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9576" y="903502"/>
            <a:ext cx="9118600" cy="4926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D4B44CD6-CAE2-031F-D319-A44CEFF07364}"/>
              </a:ext>
            </a:extLst>
          </p:cNvPr>
          <p:cNvSpPr txBox="1"/>
          <p:nvPr/>
        </p:nvSpPr>
        <p:spPr>
          <a:xfrm>
            <a:off x="5340350" y="6184338"/>
            <a:ext cx="2546350" cy="461665"/>
          </a:xfrm>
          <a:prstGeom prst="rect">
            <a:avLst/>
          </a:prstGeom>
          <a:noFill/>
        </p:spPr>
        <p:txBody>
          <a:bodyPr wrap="square">
            <a:spAutoFit/>
          </a:bodyPr>
          <a:lstStyle/>
          <a:p>
            <a:r>
              <a:rPr lang="vi-VN" sz="2400" b="1" dirty="0">
                <a:solidFill>
                  <a:srgbClr val="0000FF"/>
                </a:solidFill>
                <a:effectLst/>
                <a:latin typeface="Times New Roman" panose="02020603050405020304" pitchFamily="18" charset="0"/>
                <a:ea typeface="Calibri" panose="020F0502020204030204" pitchFamily="34" charset="0"/>
              </a:rPr>
              <a:t>Tràng An</a:t>
            </a:r>
            <a:endParaRPr lang="en-US" sz="2400" b="1" dirty="0">
              <a:solidFill>
                <a:srgbClr val="0000FF"/>
              </a:solidFill>
            </a:endParaRPr>
          </a:p>
        </p:txBody>
      </p:sp>
    </p:spTree>
    <p:extLst>
      <p:ext uri="{BB962C8B-B14F-4D97-AF65-F5344CB8AC3E}">
        <p14:creationId xmlns:p14="http://schemas.microsoft.com/office/powerpoint/2010/main" val="4406892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F7D1EB-D62E-5F3B-79C4-9E37038D27BA}"/>
            </a:ext>
          </a:extLst>
        </p:cNvPr>
        <p:cNvGrpSpPr/>
        <p:nvPr/>
      </p:nvGrpSpPr>
      <p:grpSpPr>
        <a:xfrm>
          <a:off x="0" y="0"/>
          <a:ext cx="0" cy="0"/>
          <a:chOff x="0" y="0"/>
          <a:chExt cx="0" cy="0"/>
        </a:xfrm>
      </p:grpSpPr>
      <p:pic>
        <p:nvPicPr>
          <p:cNvPr id="72705" name="Picture 5" descr="POINSET2">
            <a:extLst>
              <a:ext uri="{FF2B5EF4-FFF2-40B4-BE49-F238E27FC236}">
                <a16:creationId xmlns:a16="http://schemas.microsoft.com/office/drawing/2014/main" id="{7953DA94-8DA0-2C05-975F-7B04A9FC66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V="1">
            <a:off x="315913" y="53975"/>
            <a:ext cx="1206500" cy="152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6" name="Picture 5" descr="POINSET2">
            <a:extLst>
              <a:ext uri="{FF2B5EF4-FFF2-40B4-BE49-F238E27FC236}">
                <a16:creationId xmlns:a16="http://schemas.microsoft.com/office/drawing/2014/main" id="{1DE0E7F4-BBE5-F081-427F-824CA6170E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54794" y="5337969"/>
            <a:ext cx="1241425"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8" name="Picture 5" descr="POINSET2">
            <a:extLst>
              <a:ext uri="{FF2B5EF4-FFF2-40B4-BE49-F238E27FC236}">
                <a16:creationId xmlns:a16="http://schemas.microsoft.com/office/drawing/2014/main" id="{E9CA56AB-3641-9A84-63C2-3A42A5838D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535444" y="84931"/>
            <a:ext cx="1323975" cy="154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9" name="Picture 6" descr="Diagram&#10;&#10;Description automatically generated">
            <a:extLst>
              <a:ext uri="{FF2B5EF4-FFF2-40B4-BE49-F238E27FC236}">
                <a16:creationId xmlns:a16="http://schemas.microsoft.com/office/drawing/2014/main" id="{4E36F5AA-6D62-F00D-C3EC-80805E96CB9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b="8304"/>
          <a:stretch>
            <a:fillRect/>
          </a:stretch>
        </p:blipFill>
        <p:spPr bwMode="auto">
          <a:xfrm>
            <a:off x="10979150" y="5656263"/>
            <a:ext cx="1079500" cy="106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1" name="AutoShape 2" descr="Bài 15. Thương mại và du lịch - Hoc24">
            <a:extLst>
              <a:ext uri="{FF2B5EF4-FFF2-40B4-BE49-F238E27FC236}">
                <a16:creationId xmlns:a16="http://schemas.microsoft.com/office/drawing/2014/main" id="{0F2906F4-DE2A-5BE5-E9A0-A94F17EABD89}"/>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7" name="TextBox 6">
            <a:extLst>
              <a:ext uri="{FF2B5EF4-FFF2-40B4-BE49-F238E27FC236}">
                <a16:creationId xmlns:a16="http://schemas.microsoft.com/office/drawing/2014/main" id="{8770FE88-1CE9-8A2A-1F75-6EFDAB2F2181}"/>
              </a:ext>
            </a:extLst>
          </p:cNvPr>
          <p:cNvSpPr txBox="1"/>
          <p:nvPr/>
        </p:nvSpPr>
        <p:spPr>
          <a:xfrm>
            <a:off x="2473157" y="318727"/>
            <a:ext cx="8724274" cy="584775"/>
          </a:xfrm>
          <a:prstGeom prst="rect">
            <a:avLst/>
          </a:prstGeom>
          <a:noFill/>
        </p:spPr>
        <p:txBody>
          <a:bodyPr wrap="square">
            <a:spAutoFit/>
          </a:bodyPr>
          <a:lstStyle/>
          <a:p>
            <a:r>
              <a:rPr lang="vi-VN" sz="3200" b="1" i="1" dirty="0">
                <a:solidFill>
                  <a:srgbClr val="FF0000"/>
                </a:solidFill>
                <a:effectLst/>
                <a:latin typeface="Times New Roman" panose="02020603050405020304" pitchFamily="18" charset="0"/>
                <a:ea typeface="Calibri" panose="020F0502020204030204" pitchFamily="34" charset="0"/>
              </a:rPr>
              <a:t>Quan sát hình ảnh và đoán tên các địa danh. </a:t>
            </a:r>
            <a:endParaRPr lang="en-US" sz="3200" b="1" dirty="0">
              <a:solidFill>
                <a:srgbClr val="FF0000"/>
              </a:solidFill>
            </a:endParaRPr>
          </a:p>
        </p:txBody>
      </p:sp>
      <p:pic>
        <p:nvPicPr>
          <p:cNvPr id="2" name="Ảnh 3" descr="Văn Miếu – Quốc Tử Giám – Wikipedia tiếng Việt">
            <a:extLst>
              <a:ext uri="{FF2B5EF4-FFF2-40B4-BE49-F238E27FC236}">
                <a16:creationId xmlns:a16="http://schemas.microsoft.com/office/drawing/2014/main" id="{701BEEB7-4E67-25AA-304E-8DD91D2BF49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139" r="9443"/>
          <a:stretch/>
        </p:blipFill>
        <p:spPr bwMode="auto">
          <a:xfrm>
            <a:off x="1211660" y="1028554"/>
            <a:ext cx="9768680" cy="5105547"/>
          </a:xfrm>
          <a:prstGeom prst="rect">
            <a:avLst/>
          </a:prstGeom>
          <a:noFill/>
          <a:ln>
            <a:noFill/>
          </a:ln>
          <a:extLst>
            <a:ext uri="{53640926-AAD7-44D8-BBD7-CCE9431645EC}">
              <a14:shadowObscured xmlns:a14="http://schemas.microsoft.com/office/drawing/2010/main"/>
            </a:ext>
          </a:extLst>
        </p:spPr>
      </p:pic>
      <p:sp>
        <p:nvSpPr>
          <p:cNvPr id="4" name="TextBox 3">
            <a:extLst>
              <a:ext uri="{FF2B5EF4-FFF2-40B4-BE49-F238E27FC236}">
                <a16:creationId xmlns:a16="http://schemas.microsoft.com/office/drawing/2014/main" id="{06FD934B-003C-5CC6-3325-2435D0B49569}"/>
              </a:ext>
            </a:extLst>
          </p:cNvPr>
          <p:cNvSpPr txBox="1"/>
          <p:nvPr/>
        </p:nvSpPr>
        <p:spPr>
          <a:xfrm>
            <a:off x="4019550" y="6354607"/>
            <a:ext cx="6248400" cy="461665"/>
          </a:xfrm>
          <a:prstGeom prst="rect">
            <a:avLst/>
          </a:prstGeom>
          <a:noFill/>
        </p:spPr>
        <p:txBody>
          <a:bodyPr wrap="square">
            <a:spAutoFit/>
          </a:bodyPr>
          <a:lstStyle/>
          <a:p>
            <a:r>
              <a:rPr lang="vi-VN" sz="2400" b="1" dirty="0">
                <a:solidFill>
                  <a:srgbClr val="0000FF"/>
                </a:solidFill>
                <a:effectLst/>
                <a:latin typeface="Times New Roman" panose="02020603050405020304" pitchFamily="18" charset="0"/>
                <a:ea typeface="Calibri" panose="020F0502020204030204" pitchFamily="34" charset="0"/>
              </a:rPr>
              <a:t>Văn miếu Quốc Tử Giám</a:t>
            </a:r>
            <a:endParaRPr lang="en-US" sz="2400" b="1" dirty="0">
              <a:solidFill>
                <a:srgbClr val="0000FF"/>
              </a:solidFill>
            </a:endParaRPr>
          </a:p>
        </p:txBody>
      </p:sp>
    </p:spTree>
    <p:extLst>
      <p:ext uri="{BB962C8B-B14F-4D97-AF65-F5344CB8AC3E}">
        <p14:creationId xmlns:p14="http://schemas.microsoft.com/office/powerpoint/2010/main" val="32231515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509DA9-30F9-6190-1EA5-1F95240CE6E0}"/>
            </a:ext>
          </a:extLst>
        </p:cNvPr>
        <p:cNvGrpSpPr/>
        <p:nvPr/>
      </p:nvGrpSpPr>
      <p:grpSpPr>
        <a:xfrm>
          <a:off x="0" y="0"/>
          <a:ext cx="0" cy="0"/>
          <a:chOff x="0" y="0"/>
          <a:chExt cx="0" cy="0"/>
        </a:xfrm>
      </p:grpSpPr>
      <p:pic>
        <p:nvPicPr>
          <p:cNvPr id="72705" name="Picture 5" descr="POINSET2">
            <a:extLst>
              <a:ext uri="{FF2B5EF4-FFF2-40B4-BE49-F238E27FC236}">
                <a16:creationId xmlns:a16="http://schemas.microsoft.com/office/drawing/2014/main" id="{5CACEBB9-EED8-6302-C959-5F97A4F034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V="1">
            <a:off x="315913" y="53975"/>
            <a:ext cx="1206500" cy="152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6" name="Picture 5" descr="POINSET2">
            <a:extLst>
              <a:ext uri="{FF2B5EF4-FFF2-40B4-BE49-F238E27FC236}">
                <a16:creationId xmlns:a16="http://schemas.microsoft.com/office/drawing/2014/main" id="{34095029-F031-59C1-0BC8-698B508065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54794" y="5337969"/>
            <a:ext cx="1241425"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8" name="Picture 5" descr="POINSET2">
            <a:extLst>
              <a:ext uri="{FF2B5EF4-FFF2-40B4-BE49-F238E27FC236}">
                <a16:creationId xmlns:a16="http://schemas.microsoft.com/office/drawing/2014/main" id="{63FBB6F1-C6BC-FCF6-C6C0-1F9955CB6E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535444" y="84931"/>
            <a:ext cx="1323975" cy="154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9" name="Picture 6" descr="Diagram&#10;&#10;Description automatically generated">
            <a:extLst>
              <a:ext uri="{FF2B5EF4-FFF2-40B4-BE49-F238E27FC236}">
                <a16:creationId xmlns:a16="http://schemas.microsoft.com/office/drawing/2014/main" id="{9DC13FDB-1545-E559-01C4-542028A1624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b="8304"/>
          <a:stretch>
            <a:fillRect/>
          </a:stretch>
        </p:blipFill>
        <p:spPr bwMode="auto">
          <a:xfrm>
            <a:off x="10979150" y="5656263"/>
            <a:ext cx="1079500" cy="106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1" name="AutoShape 2" descr="Bài 15. Thương mại và du lịch - Hoc24">
            <a:extLst>
              <a:ext uri="{FF2B5EF4-FFF2-40B4-BE49-F238E27FC236}">
                <a16:creationId xmlns:a16="http://schemas.microsoft.com/office/drawing/2014/main" id="{3877F931-BA1F-9F30-98D6-BFAA343E82D9}"/>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7" name="TextBox 6">
            <a:extLst>
              <a:ext uri="{FF2B5EF4-FFF2-40B4-BE49-F238E27FC236}">
                <a16:creationId xmlns:a16="http://schemas.microsoft.com/office/drawing/2014/main" id="{48C967BC-1E3B-0058-DDBE-8CAC7712B115}"/>
              </a:ext>
            </a:extLst>
          </p:cNvPr>
          <p:cNvSpPr txBox="1"/>
          <p:nvPr/>
        </p:nvSpPr>
        <p:spPr>
          <a:xfrm>
            <a:off x="2473157" y="318727"/>
            <a:ext cx="8724274" cy="584775"/>
          </a:xfrm>
          <a:prstGeom prst="rect">
            <a:avLst/>
          </a:prstGeom>
          <a:noFill/>
        </p:spPr>
        <p:txBody>
          <a:bodyPr wrap="square">
            <a:spAutoFit/>
          </a:bodyPr>
          <a:lstStyle/>
          <a:p>
            <a:r>
              <a:rPr lang="vi-VN" sz="3200" b="1" i="1" dirty="0">
                <a:solidFill>
                  <a:srgbClr val="FF0000"/>
                </a:solidFill>
                <a:effectLst/>
                <a:latin typeface="Times New Roman" panose="02020603050405020304" pitchFamily="18" charset="0"/>
                <a:ea typeface="Calibri" panose="020F0502020204030204" pitchFamily="34" charset="0"/>
              </a:rPr>
              <a:t>Quan sát hình ảnh và đoán tên các địa danh. </a:t>
            </a:r>
            <a:endParaRPr lang="en-US" sz="3200" b="1" dirty="0">
              <a:solidFill>
                <a:srgbClr val="FF0000"/>
              </a:solidFill>
            </a:endParaRPr>
          </a:p>
        </p:txBody>
      </p:sp>
      <p:pic>
        <p:nvPicPr>
          <p:cNvPr id="2" name="Ảnh 5" descr="Lăng Chủ tịch Hồ Chí Minh &amp; kinh nghiệm viếng thăm cần biết">
            <a:extLst>
              <a:ext uri="{FF2B5EF4-FFF2-40B4-BE49-F238E27FC236}">
                <a16:creationId xmlns:a16="http://schemas.microsoft.com/office/drawing/2014/main" id="{231A1D88-F80C-046C-E06B-AA005132977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2831" y="952075"/>
            <a:ext cx="9939338" cy="5088362"/>
          </a:xfrm>
          <a:prstGeom prst="rect">
            <a:avLst/>
          </a:prstGeom>
          <a:noFill/>
          <a:ln>
            <a:noFill/>
          </a:ln>
        </p:spPr>
      </p:pic>
      <p:sp>
        <p:nvSpPr>
          <p:cNvPr id="4" name="TextBox 3">
            <a:extLst>
              <a:ext uri="{FF2B5EF4-FFF2-40B4-BE49-F238E27FC236}">
                <a16:creationId xmlns:a16="http://schemas.microsoft.com/office/drawing/2014/main" id="{C445AAC9-351E-4BFF-E120-2DB6007B1602}"/>
              </a:ext>
            </a:extLst>
          </p:cNvPr>
          <p:cNvSpPr txBox="1"/>
          <p:nvPr/>
        </p:nvSpPr>
        <p:spPr>
          <a:xfrm>
            <a:off x="4572000" y="6294992"/>
            <a:ext cx="5200650" cy="461665"/>
          </a:xfrm>
          <a:prstGeom prst="rect">
            <a:avLst/>
          </a:prstGeom>
          <a:noFill/>
        </p:spPr>
        <p:txBody>
          <a:bodyPr wrap="square">
            <a:spAutoFit/>
          </a:bodyPr>
          <a:lstStyle/>
          <a:p>
            <a:r>
              <a:rPr lang="vi-VN" sz="2400" b="1" dirty="0">
                <a:solidFill>
                  <a:srgbClr val="0000FF"/>
                </a:solidFill>
                <a:effectLst/>
                <a:latin typeface="Times New Roman" panose="02020603050405020304" pitchFamily="18" charset="0"/>
                <a:ea typeface="Calibri" panose="020F0502020204030204" pitchFamily="34" charset="0"/>
              </a:rPr>
              <a:t>Lăng Chủ tịch Hồ Chí Minh.</a:t>
            </a:r>
            <a:endParaRPr lang="en-US" sz="2400" b="1" dirty="0">
              <a:solidFill>
                <a:srgbClr val="0000FF"/>
              </a:solidFill>
            </a:endParaRPr>
          </a:p>
        </p:txBody>
      </p:sp>
    </p:spTree>
    <p:extLst>
      <p:ext uri="{BB962C8B-B14F-4D97-AF65-F5344CB8AC3E}">
        <p14:creationId xmlns:p14="http://schemas.microsoft.com/office/powerpoint/2010/main" val="23933677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034CD7-C6C8-D71F-BA50-46BA27E5CE23}"/>
            </a:ext>
          </a:extLst>
        </p:cNvPr>
        <p:cNvGrpSpPr/>
        <p:nvPr/>
      </p:nvGrpSpPr>
      <p:grpSpPr>
        <a:xfrm>
          <a:off x="0" y="0"/>
          <a:ext cx="0" cy="0"/>
          <a:chOff x="0" y="0"/>
          <a:chExt cx="0" cy="0"/>
        </a:xfrm>
      </p:grpSpPr>
      <p:pic>
        <p:nvPicPr>
          <p:cNvPr id="72705" name="Picture 5" descr="POINSET2">
            <a:extLst>
              <a:ext uri="{FF2B5EF4-FFF2-40B4-BE49-F238E27FC236}">
                <a16:creationId xmlns:a16="http://schemas.microsoft.com/office/drawing/2014/main" id="{1767F44A-CC9D-A74F-AD9B-9C1A772BED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V="1">
            <a:off x="315913" y="53975"/>
            <a:ext cx="1206500" cy="152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6" name="Picture 5" descr="POINSET2">
            <a:extLst>
              <a:ext uri="{FF2B5EF4-FFF2-40B4-BE49-F238E27FC236}">
                <a16:creationId xmlns:a16="http://schemas.microsoft.com/office/drawing/2014/main" id="{139CA3B0-C354-7364-BF18-7F4DE5CE8E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54794" y="5337969"/>
            <a:ext cx="1241425"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8" name="Picture 5" descr="POINSET2">
            <a:extLst>
              <a:ext uri="{FF2B5EF4-FFF2-40B4-BE49-F238E27FC236}">
                <a16:creationId xmlns:a16="http://schemas.microsoft.com/office/drawing/2014/main" id="{745F807A-73F0-A6DA-16C2-F92E174DE0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535444" y="84931"/>
            <a:ext cx="1323975" cy="154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9" name="Picture 6" descr="Diagram&#10;&#10;Description automatically generated">
            <a:extLst>
              <a:ext uri="{FF2B5EF4-FFF2-40B4-BE49-F238E27FC236}">
                <a16:creationId xmlns:a16="http://schemas.microsoft.com/office/drawing/2014/main" id="{BB2DD522-C7ED-6D34-5EBC-6992C8D4BC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b="8304"/>
          <a:stretch>
            <a:fillRect/>
          </a:stretch>
        </p:blipFill>
        <p:spPr bwMode="auto">
          <a:xfrm>
            <a:off x="10979150" y="5656263"/>
            <a:ext cx="1079500" cy="106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1" name="AutoShape 2" descr="Bài 15. Thương mại và du lịch - Hoc24">
            <a:extLst>
              <a:ext uri="{FF2B5EF4-FFF2-40B4-BE49-F238E27FC236}">
                <a16:creationId xmlns:a16="http://schemas.microsoft.com/office/drawing/2014/main" id="{06D8315A-D972-1007-7815-224A75A7BB45}"/>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7" name="TextBox 6">
            <a:extLst>
              <a:ext uri="{FF2B5EF4-FFF2-40B4-BE49-F238E27FC236}">
                <a16:creationId xmlns:a16="http://schemas.microsoft.com/office/drawing/2014/main" id="{51A5E2A6-5141-0941-96D9-65CA9D60479A}"/>
              </a:ext>
            </a:extLst>
          </p:cNvPr>
          <p:cNvSpPr txBox="1"/>
          <p:nvPr/>
        </p:nvSpPr>
        <p:spPr>
          <a:xfrm>
            <a:off x="2473157" y="318727"/>
            <a:ext cx="8724274" cy="584775"/>
          </a:xfrm>
          <a:prstGeom prst="rect">
            <a:avLst/>
          </a:prstGeom>
          <a:noFill/>
        </p:spPr>
        <p:txBody>
          <a:bodyPr wrap="square">
            <a:spAutoFit/>
          </a:bodyPr>
          <a:lstStyle/>
          <a:p>
            <a:r>
              <a:rPr lang="vi-VN" sz="3200" b="1" i="1" dirty="0">
                <a:solidFill>
                  <a:srgbClr val="FF0000"/>
                </a:solidFill>
                <a:effectLst/>
                <a:latin typeface="Times New Roman" panose="02020603050405020304" pitchFamily="18" charset="0"/>
                <a:ea typeface="Calibri" panose="020F0502020204030204" pitchFamily="34" charset="0"/>
              </a:rPr>
              <a:t>Quan sát hình ảnh và đoán tên các địa danh. </a:t>
            </a:r>
            <a:endParaRPr lang="en-US" sz="3200" b="1" dirty="0">
              <a:solidFill>
                <a:srgbClr val="FF0000"/>
              </a:solidFill>
            </a:endParaRPr>
          </a:p>
        </p:txBody>
      </p:sp>
      <p:sp>
        <p:nvSpPr>
          <p:cNvPr id="4" name="TextBox 3">
            <a:extLst>
              <a:ext uri="{FF2B5EF4-FFF2-40B4-BE49-F238E27FC236}">
                <a16:creationId xmlns:a16="http://schemas.microsoft.com/office/drawing/2014/main" id="{BB8DBE1D-E9B0-93D6-C413-20E860C12A76}"/>
              </a:ext>
            </a:extLst>
          </p:cNvPr>
          <p:cNvSpPr txBox="1"/>
          <p:nvPr/>
        </p:nvSpPr>
        <p:spPr>
          <a:xfrm>
            <a:off x="4953000" y="6322534"/>
            <a:ext cx="3200400" cy="461665"/>
          </a:xfrm>
          <a:prstGeom prst="rect">
            <a:avLst/>
          </a:prstGeom>
          <a:noFill/>
        </p:spPr>
        <p:txBody>
          <a:bodyPr wrap="square">
            <a:spAutoFit/>
          </a:bodyPr>
          <a:lstStyle/>
          <a:p>
            <a:r>
              <a:rPr lang="vi-VN" sz="2400" b="1" dirty="0">
                <a:solidFill>
                  <a:srgbClr val="0000FF"/>
                </a:solidFill>
                <a:effectLst/>
                <a:latin typeface="Times New Roman" panose="02020603050405020304" pitchFamily="18" charset="0"/>
                <a:ea typeface="Calibri" panose="020F0502020204030204" pitchFamily="34" charset="0"/>
              </a:rPr>
              <a:t>Vịnh Hạ Long</a:t>
            </a:r>
            <a:endParaRPr lang="en-US" sz="2400" b="1" dirty="0">
              <a:solidFill>
                <a:srgbClr val="0000FF"/>
              </a:solidFill>
            </a:endParaRPr>
          </a:p>
        </p:txBody>
      </p:sp>
      <p:pic>
        <p:nvPicPr>
          <p:cNvPr id="1026" name="Picture 2">
            <a:extLst>
              <a:ext uri="{FF2B5EF4-FFF2-40B4-BE49-F238E27FC236}">
                <a16:creationId xmlns:a16="http://schemas.microsoft.com/office/drawing/2014/main" id="{491F2FCD-2FEE-CFF2-6C12-9A3EE0328B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9151" y="1028554"/>
            <a:ext cx="10378280" cy="5266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02973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5461" y="-14553"/>
            <a:ext cx="10656264" cy="523220"/>
          </a:xfrm>
          <a:prstGeom prst="rect">
            <a:avLst/>
          </a:prstGeom>
          <a:noFill/>
        </p:spPr>
        <p:txBody>
          <a:bodyPr wrap="square" rtlCol="0">
            <a:spAutoFit/>
          </a:bodyPr>
          <a:lstStyle/>
          <a:p>
            <a:r>
              <a:rPr lang="vi-VN" sz="2400" b="1" dirty="0">
                <a:latin typeface="Times New Roman" panose="02020603050405020304" pitchFamily="18" charset="0"/>
                <a:cs typeface="Times New Roman" panose="02020603050405020304" pitchFamily="18" charset="0"/>
              </a:rPr>
              <a:t>Tiết </a:t>
            </a:r>
            <a:r>
              <a:rPr lang="en-US" sz="2400" b="1" dirty="0">
                <a:latin typeface="Times New Roman" panose="02020603050405020304" pitchFamily="18" charset="0"/>
                <a:cs typeface="Times New Roman" panose="02020603050405020304" pitchFamily="18" charset="0"/>
              </a:rPr>
              <a:t>22, 23, 24</a:t>
            </a:r>
            <a:r>
              <a:rPr lang="vi-VN" sz="2400" b="1" dirty="0">
                <a:latin typeface="Times New Roman" panose="02020603050405020304" pitchFamily="18" charset="0"/>
                <a:cs typeface="Times New Roman" panose="02020603050405020304" pitchFamily="18" charset="0"/>
              </a:rPr>
              <a:t>             </a:t>
            </a:r>
            <a:r>
              <a:rPr lang="vi-VN" sz="2400" b="1" dirty="0">
                <a:latin typeface="+mj-lt"/>
              </a:rPr>
              <a:t>Bài 11 </a:t>
            </a:r>
            <a:r>
              <a:rPr lang="en-US" sz="2800" b="1" dirty="0">
                <a:solidFill>
                  <a:srgbClr val="FF0000"/>
                </a:solidFill>
                <a:latin typeface="Times New Roman" panose="02020603050405020304" pitchFamily="18" charset="0"/>
                <a:cs typeface="Times New Roman" panose="02020603050405020304" pitchFamily="18" charset="0"/>
              </a:rPr>
              <a:t>VÙNG ĐỒNG BẰNG SÔNG HỒNG</a:t>
            </a:r>
          </a:p>
        </p:txBody>
      </p:sp>
      <p:sp>
        <p:nvSpPr>
          <p:cNvPr id="3" name="Rounded Rectangle 2"/>
          <p:cNvSpPr/>
          <p:nvPr/>
        </p:nvSpPr>
        <p:spPr>
          <a:xfrm>
            <a:off x="68238" y="489797"/>
            <a:ext cx="5049672" cy="6368203"/>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75714" y="602912"/>
            <a:ext cx="4803751" cy="461665"/>
          </a:xfrm>
          <a:prstGeom prst="rect">
            <a:avLst/>
          </a:prstGeom>
        </p:spPr>
        <p:txBody>
          <a:bodyPr wrap="none">
            <a:spAutoFit/>
          </a:bodyPr>
          <a:lstStyle/>
          <a:p>
            <a:r>
              <a:rPr lang="en-US" sz="2400" b="1" dirty="0">
                <a:latin typeface="Times New Roman" panose="02020603050405020304" pitchFamily="18" charset="0"/>
                <a:cs typeface="Times New Roman" panose="02020603050405020304" pitchFamily="18" charset="0"/>
              </a:rPr>
              <a:t>1. </a:t>
            </a:r>
            <a:r>
              <a:rPr lang="en-US" sz="2400" b="1" u="sng" dirty="0" err="1">
                <a:latin typeface="Times New Roman" panose="02020603050405020304" pitchFamily="18" charset="0"/>
                <a:cs typeface="Times New Roman" panose="02020603050405020304" pitchFamily="18" charset="0"/>
              </a:rPr>
              <a:t>Vị</a:t>
            </a:r>
            <a:r>
              <a:rPr lang="en-US" sz="2400" b="1" u="sng" dirty="0">
                <a:latin typeface="Times New Roman" panose="02020603050405020304" pitchFamily="18" charset="0"/>
                <a:cs typeface="Times New Roman" panose="02020603050405020304" pitchFamily="18" charset="0"/>
              </a:rPr>
              <a:t> </a:t>
            </a:r>
            <a:r>
              <a:rPr lang="en-US" sz="2400" b="1" u="sng" dirty="0" err="1">
                <a:latin typeface="Times New Roman" panose="02020603050405020304" pitchFamily="18" charset="0"/>
                <a:cs typeface="Times New Roman" panose="02020603050405020304" pitchFamily="18" charset="0"/>
              </a:rPr>
              <a:t>trí</a:t>
            </a:r>
            <a:r>
              <a:rPr lang="en-US" sz="2400" b="1" u="sng" dirty="0">
                <a:latin typeface="Times New Roman" panose="02020603050405020304" pitchFamily="18" charset="0"/>
                <a:cs typeface="Times New Roman" panose="02020603050405020304" pitchFamily="18" charset="0"/>
              </a:rPr>
              <a:t> </a:t>
            </a:r>
            <a:r>
              <a:rPr lang="en-US" sz="2400" b="1" u="sng" dirty="0" err="1">
                <a:latin typeface="Times New Roman" panose="02020603050405020304" pitchFamily="18" charset="0"/>
                <a:cs typeface="Times New Roman" panose="02020603050405020304" pitchFamily="18" charset="0"/>
              </a:rPr>
              <a:t>địa</a:t>
            </a:r>
            <a:r>
              <a:rPr lang="en-US" sz="2400" b="1" u="sng" dirty="0">
                <a:latin typeface="Times New Roman" panose="02020603050405020304" pitchFamily="18" charset="0"/>
                <a:cs typeface="Times New Roman" panose="02020603050405020304" pitchFamily="18" charset="0"/>
              </a:rPr>
              <a:t> </a:t>
            </a:r>
            <a:r>
              <a:rPr lang="en-US" sz="2400" b="1" u="sng" dirty="0" err="1">
                <a:latin typeface="Times New Roman" panose="02020603050405020304" pitchFamily="18" charset="0"/>
                <a:cs typeface="Times New Roman" panose="02020603050405020304" pitchFamily="18" charset="0"/>
              </a:rPr>
              <a:t>lí</a:t>
            </a:r>
            <a:r>
              <a:rPr lang="en-US" sz="2400" b="1" u="sng" dirty="0">
                <a:latin typeface="Times New Roman" panose="02020603050405020304" pitchFamily="18" charset="0"/>
                <a:cs typeface="Times New Roman" panose="02020603050405020304" pitchFamily="18" charset="0"/>
              </a:rPr>
              <a:t> </a:t>
            </a:r>
            <a:r>
              <a:rPr lang="en-US" sz="2400" b="1" u="sng" dirty="0" err="1">
                <a:latin typeface="Times New Roman" panose="02020603050405020304" pitchFamily="18" charset="0"/>
                <a:cs typeface="Times New Roman" panose="02020603050405020304" pitchFamily="18" charset="0"/>
              </a:rPr>
              <a:t>và</a:t>
            </a:r>
            <a:r>
              <a:rPr lang="en-US" sz="2400" b="1" u="sng" dirty="0">
                <a:latin typeface="Times New Roman" panose="02020603050405020304" pitchFamily="18" charset="0"/>
                <a:cs typeface="Times New Roman" panose="02020603050405020304" pitchFamily="18" charset="0"/>
              </a:rPr>
              <a:t> </a:t>
            </a:r>
            <a:r>
              <a:rPr lang="en-US" sz="2400" b="1" u="sng" dirty="0" err="1">
                <a:latin typeface="Times New Roman" panose="02020603050405020304" pitchFamily="18" charset="0"/>
                <a:cs typeface="Times New Roman" panose="02020603050405020304" pitchFamily="18" charset="0"/>
              </a:rPr>
              <a:t>phạm</a:t>
            </a:r>
            <a:r>
              <a:rPr lang="en-US" sz="2400" b="1" u="sng" dirty="0">
                <a:latin typeface="Times New Roman" panose="02020603050405020304" pitchFamily="18" charset="0"/>
                <a:cs typeface="Times New Roman" panose="02020603050405020304" pitchFamily="18" charset="0"/>
              </a:rPr>
              <a:t> vi </a:t>
            </a:r>
            <a:r>
              <a:rPr lang="en-US" sz="2400" b="1" u="sng" dirty="0" err="1">
                <a:latin typeface="Times New Roman" panose="02020603050405020304" pitchFamily="18" charset="0"/>
                <a:cs typeface="Times New Roman" panose="02020603050405020304" pitchFamily="18" charset="0"/>
              </a:rPr>
              <a:t>lãnh</a:t>
            </a:r>
            <a:r>
              <a:rPr lang="en-US" sz="2400" b="1" u="sng" dirty="0">
                <a:latin typeface="Times New Roman" panose="02020603050405020304" pitchFamily="18" charset="0"/>
                <a:cs typeface="Times New Roman" panose="02020603050405020304" pitchFamily="18" charset="0"/>
              </a:rPr>
              <a:t> </a:t>
            </a:r>
            <a:r>
              <a:rPr lang="en-US" sz="2400" b="1" u="sng" dirty="0" err="1">
                <a:latin typeface="Times New Roman" panose="02020603050405020304" pitchFamily="18" charset="0"/>
                <a:cs typeface="Times New Roman" panose="02020603050405020304" pitchFamily="18" charset="0"/>
              </a:rPr>
              <a:t>thổ</a:t>
            </a:r>
            <a:r>
              <a:rPr lang="en-US" sz="2400" b="1" dirty="0">
                <a:latin typeface="Times New Roman" panose="02020603050405020304" pitchFamily="18" charset="0"/>
                <a:cs typeface="Times New Roman" panose="02020603050405020304" pitchFamily="18" charset="0"/>
              </a:rPr>
              <a:t>: </a:t>
            </a:r>
          </a:p>
        </p:txBody>
      </p:sp>
      <p:sp>
        <p:nvSpPr>
          <p:cNvPr id="11" name="TextBox 10"/>
          <p:cNvSpPr txBox="1"/>
          <p:nvPr/>
        </p:nvSpPr>
        <p:spPr>
          <a:xfrm>
            <a:off x="4904132" y="6211108"/>
            <a:ext cx="7460673" cy="461665"/>
          </a:xfrm>
          <a:prstGeom prst="rect">
            <a:avLst/>
          </a:prstGeom>
          <a:noFill/>
        </p:spPr>
        <p:txBody>
          <a:bodyPr wrap="square" rtlCol="0">
            <a:spAutoFit/>
          </a:bodyPr>
          <a:lstStyle/>
          <a:p>
            <a:pPr algn="ctr"/>
            <a:r>
              <a:rPr lang="en-US" sz="2400" b="1" dirty="0" err="1">
                <a:solidFill>
                  <a:srgbClr val="0000FF"/>
                </a:solidFill>
                <a:latin typeface="Times New Roman" panose="02020603050405020304" pitchFamily="18" charset="0"/>
                <a:cs typeface="Times New Roman" panose="02020603050405020304" pitchFamily="18" charset="0"/>
              </a:rPr>
              <a:t>Xác</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định</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vị</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trí</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địa</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lí</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và</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phạm</a:t>
            </a:r>
            <a:r>
              <a:rPr lang="en-US" sz="2400" b="1" dirty="0">
                <a:solidFill>
                  <a:srgbClr val="0000FF"/>
                </a:solidFill>
                <a:latin typeface="Times New Roman" panose="02020603050405020304" pitchFamily="18" charset="0"/>
                <a:cs typeface="Times New Roman" panose="02020603050405020304" pitchFamily="18" charset="0"/>
              </a:rPr>
              <a:t> vi </a:t>
            </a:r>
            <a:r>
              <a:rPr lang="en-US" sz="2400" b="1" dirty="0" err="1">
                <a:solidFill>
                  <a:srgbClr val="0000FF"/>
                </a:solidFill>
                <a:latin typeface="Times New Roman" panose="02020603050405020304" pitchFamily="18" charset="0"/>
                <a:cs typeface="Times New Roman" panose="02020603050405020304" pitchFamily="18" charset="0"/>
              </a:rPr>
              <a:t>lãnh</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thổ</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vùng</a:t>
            </a:r>
            <a:r>
              <a:rPr lang="en-US" sz="2400" b="1" dirty="0">
                <a:solidFill>
                  <a:srgbClr val="0000FF"/>
                </a:solidFill>
                <a:latin typeface="Times New Roman" panose="02020603050405020304" pitchFamily="18" charset="0"/>
                <a:cs typeface="Times New Roman" panose="02020603050405020304" pitchFamily="18" charset="0"/>
              </a:rPr>
              <a:t> ĐBSH?</a:t>
            </a:r>
          </a:p>
        </p:txBody>
      </p:sp>
      <p:sp>
        <p:nvSpPr>
          <p:cNvPr id="9" name="TextBox 8">
            <a:extLst>
              <a:ext uri="{FF2B5EF4-FFF2-40B4-BE49-F238E27FC236}">
                <a16:creationId xmlns:a16="http://schemas.microsoft.com/office/drawing/2014/main" id="{BC8D608A-671C-E6B7-1AFA-4DE5BA4FEA91}"/>
              </a:ext>
            </a:extLst>
          </p:cNvPr>
          <p:cNvSpPr txBox="1"/>
          <p:nvPr/>
        </p:nvSpPr>
        <p:spPr>
          <a:xfrm>
            <a:off x="97926" y="1047459"/>
            <a:ext cx="5195323" cy="863250"/>
          </a:xfrm>
          <a:prstGeom prst="rect">
            <a:avLst/>
          </a:prstGeom>
          <a:noFill/>
        </p:spPr>
        <p:txBody>
          <a:bodyPr wrap="square">
            <a:spAutoFit/>
          </a:bodyPr>
          <a:lstStyle/>
          <a:p>
            <a:pPr>
              <a:lnSpc>
                <a:spcPct val="107000"/>
              </a:lnSpc>
              <a:spcAft>
                <a:spcPts val="800"/>
              </a:spcAft>
            </a:pPr>
            <a:r>
              <a:rPr lang="en-US" sz="24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Diện</a:t>
            </a:r>
            <a:r>
              <a:rPr lang="en-US" sz="24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tích</a:t>
            </a:r>
            <a:r>
              <a:rPr lang="en-US" sz="24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khoảng</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21,3 </a:t>
            </a:r>
            <a:r>
              <a:rPr lang="en-US" sz="2400" dirty="0" err="1">
                <a:latin typeface="Times New Roman" panose="02020603050405020304" pitchFamily="18" charset="0"/>
                <a:cs typeface="Times New Roman" panose="02020603050405020304" pitchFamily="18" charset="0"/>
              </a:rPr>
              <a:t>nghìn</a:t>
            </a:r>
            <a:r>
              <a:rPr lang="en-US" sz="2400" dirty="0">
                <a:latin typeface="Times New Roman" panose="02020603050405020304" pitchFamily="18" charset="0"/>
                <a:cs typeface="Times New Roman" panose="02020603050405020304" pitchFamily="18" charset="0"/>
              </a:rPr>
              <a:t> km</a:t>
            </a:r>
            <a:r>
              <a:rPr lang="en-US" sz="2400" baseline="30000" dirty="0">
                <a:latin typeface="Times New Roman" panose="02020603050405020304" pitchFamily="18" charset="0"/>
                <a:cs typeface="Times New Roman" panose="02020603050405020304" pitchFamily="18" charset="0"/>
              </a:rPr>
              <a:t>2</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chiếm</a:t>
            </a:r>
            <a:r>
              <a:rPr lang="en-US" sz="2400" dirty="0">
                <a:latin typeface="Times New Roman" panose="02020603050405020304" pitchFamily="18" charset="0"/>
                <a:cs typeface="Times New Roman" panose="02020603050405020304" pitchFamily="18" charset="0"/>
              </a:rPr>
              <a:t> 6,4% </a:t>
            </a:r>
            <a:r>
              <a:rPr lang="en-US" sz="2400" dirty="0" err="1">
                <a:latin typeface="Times New Roman" panose="02020603050405020304" pitchFamily="18" charset="0"/>
                <a:cs typeface="Times New Roman" panose="02020603050405020304" pitchFamily="18" charset="0"/>
              </a:rPr>
              <a:t>diện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a:t>
            </a: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 2021).</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E1332B83-CA0C-CA1C-8D1D-BC6E8DE6F489}"/>
              </a:ext>
            </a:extLst>
          </p:cNvPr>
          <p:cNvSpPr txBox="1"/>
          <p:nvPr/>
        </p:nvSpPr>
        <p:spPr>
          <a:xfrm>
            <a:off x="97926" y="1862619"/>
            <a:ext cx="3744401" cy="468077"/>
          </a:xfrm>
          <a:prstGeom prst="rect">
            <a:avLst/>
          </a:prstGeom>
          <a:noFill/>
        </p:spPr>
        <p:txBody>
          <a:bodyPr wrap="square">
            <a:spAutoFit/>
          </a:bodyPr>
          <a:lstStyle/>
          <a:p>
            <a:pPr marL="0" marR="0" algn="just">
              <a:lnSpc>
                <a:spcPct val="107000"/>
              </a:lnSpc>
              <a:spcAft>
                <a:spcPts val="800"/>
              </a:spcAft>
            </a:pPr>
            <a:r>
              <a:rPr lang="en-US" sz="24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Đặc</a:t>
            </a:r>
            <a:r>
              <a:rPr lang="en-US" sz="2400" b="1"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điểm</a:t>
            </a:r>
            <a:r>
              <a:rPr lang="en-US" sz="2400" b="1"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lãnh</a:t>
            </a:r>
            <a:r>
              <a:rPr lang="en-US" sz="2400" b="1"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thổ</a:t>
            </a:r>
            <a:r>
              <a:rPr lang="en-US" sz="24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b="1"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E8E58516-1266-590D-AA2B-3B37CAEB350D}"/>
              </a:ext>
            </a:extLst>
          </p:cNvPr>
          <p:cNvSpPr txBox="1"/>
          <p:nvPr/>
        </p:nvSpPr>
        <p:spPr>
          <a:xfrm>
            <a:off x="97926" y="2286195"/>
            <a:ext cx="5019984" cy="2092881"/>
          </a:xfrm>
          <a:prstGeom prst="rect">
            <a:avLst/>
          </a:prstGeom>
          <a:noFill/>
        </p:spPr>
        <p:txBody>
          <a:bodyPr wrap="square">
            <a:spAutoFit/>
          </a:bodyPr>
          <a:lstStyle/>
          <a:p>
            <a:pPr algn="just">
              <a:spcAft>
                <a:spcPts val="600"/>
              </a:spcAft>
            </a:pPr>
            <a:r>
              <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lớn</a:t>
            </a:r>
            <a:r>
              <a:rPr lang="en-US" sz="2400" dirty="0">
                <a:latin typeface="Times New Roman" panose="02020603050405020304" pitchFamily="18" charset="0"/>
                <a:cs typeface="Times New Roman" panose="02020603050405020304" pitchFamily="18" charset="0"/>
              </a:rPr>
              <a:t> bao </a:t>
            </a:r>
            <a:r>
              <a:rPr lang="en-US" sz="2400" dirty="0" err="1">
                <a:latin typeface="Times New Roman" panose="02020603050405020304" pitchFamily="18" charset="0"/>
                <a:cs typeface="Times New Roman" panose="02020603050405020304" pitchFamily="18" charset="0"/>
              </a:rPr>
              <a:t>gồm</a:t>
            </a:r>
            <a:r>
              <a:rPr lang="en-US" sz="2400" dirty="0">
                <a:latin typeface="Times New Roman" panose="02020603050405020304" pitchFamily="18" charset="0"/>
                <a:cs typeface="Times New Roman" panose="02020603050405020304" pitchFamily="18" charset="0"/>
              </a:rPr>
              <a:t> 11 </a:t>
            </a:r>
            <a:r>
              <a:rPr lang="en-US" sz="2400" dirty="0" err="1">
                <a:latin typeface="Times New Roman" panose="02020603050405020304" pitchFamily="18" charset="0"/>
                <a:cs typeface="Times New Roman" panose="02020603050405020304" pitchFamily="18" charset="0"/>
              </a:rPr>
              <a:t>tỉnh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phố</a:t>
            </a:r>
            <a:r>
              <a:rPr lang="en-US" sz="2400" dirty="0">
                <a:latin typeface="Times New Roman" panose="02020603050405020304" pitchFamily="18" charset="0"/>
                <a:cs typeface="Times New Roman" panose="02020603050405020304" pitchFamily="18" charset="0"/>
              </a:rPr>
              <a:t>). </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600"/>
              </a:spcAft>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lớn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đảo</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p>
          <a:p>
            <a:pPr>
              <a:spcAft>
                <a:spcPts val="600"/>
              </a:spcAft>
            </a:pP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TDMNBB, BTB, TQ.</a:t>
            </a:r>
          </a:p>
        </p:txBody>
      </p:sp>
      <p:graphicFrame>
        <p:nvGraphicFramePr>
          <p:cNvPr id="17" name="Table 16">
            <a:extLst>
              <a:ext uri="{FF2B5EF4-FFF2-40B4-BE49-F238E27FC236}">
                <a16:creationId xmlns:a16="http://schemas.microsoft.com/office/drawing/2014/main" id="{A7D109AB-FED0-D849-082A-B09DBEBA3892}"/>
              </a:ext>
            </a:extLst>
          </p:cNvPr>
          <p:cNvGraphicFramePr>
            <a:graphicFrameLocks noGrp="1"/>
          </p:cNvGraphicFramePr>
          <p:nvPr>
            <p:extLst>
              <p:ext uri="{D42A27DB-BD31-4B8C-83A1-F6EECF244321}">
                <p14:modId xmlns:p14="http://schemas.microsoft.com/office/powerpoint/2010/main" val="3098350802"/>
              </p:ext>
            </p:extLst>
          </p:nvPr>
        </p:nvGraphicFramePr>
        <p:xfrm>
          <a:off x="5378490" y="6010315"/>
          <a:ext cx="6863172" cy="1038578"/>
        </p:xfrm>
        <a:graphic>
          <a:graphicData uri="http://schemas.openxmlformats.org/drawingml/2006/table">
            <a:tbl>
              <a:tblPr/>
              <a:tblGrid>
                <a:gridCol w="6863172">
                  <a:extLst>
                    <a:ext uri="{9D8B030D-6E8A-4147-A177-3AD203B41FA5}">
                      <a16:colId xmlns:a16="http://schemas.microsoft.com/office/drawing/2014/main" val="20000"/>
                    </a:ext>
                  </a:extLst>
                </a:gridCol>
              </a:tblGrid>
              <a:tr h="1038578">
                <a:tc>
                  <a:txBody>
                    <a:bodyPr/>
                    <a:lstStyle/>
                    <a:p>
                      <a:pPr algn="l">
                        <a:lnSpc>
                          <a:spcPct val="115000"/>
                        </a:lnSpc>
                        <a:spcAft>
                          <a:spcPts val="0"/>
                        </a:spcAft>
                        <a:tabLst>
                          <a:tab pos="2446020" algn="l"/>
                        </a:tabLst>
                      </a:pPr>
                      <a:r>
                        <a:rPr lang="en-US" sz="2400" b="1" baseline="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Vị</a:t>
                      </a:r>
                      <a:r>
                        <a:rPr lang="en-US" sz="24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trí</a:t>
                      </a:r>
                      <a:r>
                        <a:rPr lang="en-US" sz="24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địa</a:t>
                      </a:r>
                      <a:r>
                        <a:rPr lang="en-US" sz="24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lý</a:t>
                      </a:r>
                      <a:r>
                        <a:rPr lang="en-US" sz="24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4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4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24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ntn</a:t>
                      </a:r>
                      <a:r>
                        <a:rPr lang="en-US" sz="24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4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4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24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kinh</a:t>
                      </a:r>
                      <a:r>
                        <a:rPr lang="en-US" sz="24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4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4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xã</a:t>
                      </a:r>
                      <a:r>
                        <a:rPr lang="en-US" sz="24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24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vùng</a:t>
                      </a:r>
                      <a:r>
                        <a:rPr lang="en-US" sz="24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1" dirty="0">
                        <a:solidFill>
                          <a:srgbClr val="0000FF"/>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14300" marR="114300" marT="0" marB="0">
                    <a:lnL>
                      <a:noFill/>
                    </a:lnL>
                    <a:lnR>
                      <a:noFill/>
                    </a:lnR>
                    <a:lnT>
                      <a:noFill/>
                    </a:lnT>
                    <a:lnB>
                      <a:noFill/>
                    </a:lnB>
                  </a:tcPr>
                </a:tc>
                <a:extLst>
                  <a:ext uri="{0D108BD9-81ED-4DB2-BD59-A6C34878D82A}">
                    <a16:rowId xmlns:a16="http://schemas.microsoft.com/office/drawing/2014/main" val="10000"/>
                  </a:ext>
                </a:extLst>
              </a:tr>
            </a:tbl>
          </a:graphicData>
        </a:graphic>
      </p:graphicFrame>
      <p:sp>
        <p:nvSpPr>
          <p:cNvPr id="19" name="TextBox 18">
            <a:extLst>
              <a:ext uri="{FF2B5EF4-FFF2-40B4-BE49-F238E27FC236}">
                <a16:creationId xmlns:a16="http://schemas.microsoft.com/office/drawing/2014/main" id="{171DD67F-DC8D-DE75-B601-F904319F9A08}"/>
              </a:ext>
            </a:extLst>
          </p:cNvPr>
          <p:cNvSpPr txBox="1"/>
          <p:nvPr/>
        </p:nvSpPr>
        <p:spPr>
          <a:xfrm>
            <a:off x="97926" y="5578690"/>
            <a:ext cx="5019984" cy="863250"/>
          </a:xfrm>
          <a:prstGeom prst="rect">
            <a:avLst/>
          </a:prstGeom>
          <a:noFill/>
        </p:spPr>
        <p:txBody>
          <a:bodyPr wrap="square">
            <a:spAutoFit/>
          </a:bodyPr>
          <a:lstStyle/>
          <a:p>
            <a:pPr marL="0" marR="0" algn="just">
              <a:lnSpc>
                <a:spcPct val="107000"/>
              </a:lnSpc>
              <a:spcAft>
                <a:spcPts val="800"/>
              </a:spcAft>
            </a:pPr>
            <a:r>
              <a:rPr lang="en-US" sz="24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2.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Đặc</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kiện</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tự</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nhiên</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tài</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thiên</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nhiên</a:t>
            </a:r>
            <a:r>
              <a:rPr lang="en-US" sz="24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2">
            <a:extLst>
              <a:ext uri="{FF2B5EF4-FFF2-40B4-BE49-F238E27FC236}">
                <a16:creationId xmlns:a16="http://schemas.microsoft.com/office/drawing/2014/main" id="{872C1FBB-EE88-55B4-73F3-6719A5491F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6078" y="479306"/>
            <a:ext cx="6567996" cy="565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0233B9C2-CBB4-31E3-67C9-B2201CDAE35C}"/>
              </a:ext>
            </a:extLst>
          </p:cNvPr>
          <p:cNvSpPr txBox="1"/>
          <p:nvPr/>
        </p:nvSpPr>
        <p:spPr>
          <a:xfrm>
            <a:off x="68238" y="4425256"/>
            <a:ext cx="5019984" cy="1200329"/>
          </a:xfrm>
          <a:prstGeom prst="rect">
            <a:avLst/>
          </a:prstGeom>
          <a:noFill/>
        </p:spPr>
        <p:txBody>
          <a:bodyPr wrap="square">
            <a:spAutoFit/>
          </a:bodyPr>
          <a:lstStyle/>
          <a:p>
            <a:r>
              <a:rPr lang="en-US" sz="2400" b="1" dirty="0">
                <a:solidFill>
                  <a:srgbClr val="000000"/>
                </a:solidFill>
                <a:effectLst/>
                <a:latin typeface="Times New Roman" panose="02020603050405020304" pitchFamily="18" charset="0"/>
                <a:ea typeface="Calibri" panose="020F0502020204030204" pitchFamily="34" charset="0"/>
              </a:rPr>
              <a:t>- Ý </a:t>
            </a:r>
            <a:r>
              <a:rPr lang="en-US" sz="2400" b="1" dirty="0" err="1">
                <a:solidFill>
                  <a:srgbClr val="000000"/>
                </a:solidFill>
                <a:effectLst/>
                <a:latin typeface="Times New Roman" panose="02020603050405020304" pitchFamily="18" charset="0"/>
                <a:ea typeface="Calibri" panose="020F0502020204030204" pitchFamily="34" charset="0"/>
              </a:rPr>
              <a:t>nghĩa</a:t>
            </a:r>
            <a:r>
              <a:rPr lang="en-US" sz="2400" b="1"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thuận</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lợi</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kết</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nối</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với</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các</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vùng</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trong</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nước</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và</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quốc</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gia</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trong</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khu</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vực</a:t>
            </a:r>
            <a:r>
              <a:rPr lang="en-US" sz="2400" dirty="0">
                <a:solidFill>
                  <a:srgbClr val="000000"/>
                </a:solidFill>
                <a:effectLst/>
                <a:latin typeface="Times New Roman" panose="02020603050405020304" pitchFamily="18" charset="0"/>
                <a:ea typeface="Calibri" panose="020F0502020204030204" pitchFamily="34" charset="0"/>
              </a:rPr>
              <a:t>.</a:t>
            </a:r>
            <a:endParaRPr lang="en-US" sz="2400" dirty="0"/>
          </a:p>
        </p:txBody>
      </p:sp>
    </p:spTree>
    <p:extLst>
      <p:ext uri="{BB962C8B-B14F-4D97-AF65-F5344CB8AC3E}">
        <p14:creationId xmlns:p14="http://schemas.microsoft.com/office/powerpoint/2010/main" val="2960919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xit" presetSubtype="10" fill="hold" grpId="1" nodeType="clickEffect">
                                  <p:stCondLst>
                                    <p:cond delay="0"/>
                                  </p:stCondLst>
                                  <p:childTnLst>
                                    <p:animEffect transition="out" filter="randombar(horizontal)">
                                      <p:cBhvr>
                                        <p:cTn id="31" dur="500"/>
                                        <p:tgtEl>
                                          <p:spTgt spid="11"/>
                                        </p:tgtEl>
                                      </p:cBhvr>
                                    </p:animEffect>
                                    <p:set>
                                      <p:cBhvr>
                                        <p:cTn id="32" dur="1" fill="hold">
                                          <p:stCondLst>
                                            <p:cond delay="499"/>
                                          </p:stCondLst>
                                        </p:cTn>
                                        <p:tgtEl>
                                          <p:spTgt spid="1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barn(inVertical)">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barn(inVertical)">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wipe(down)">
                                      <p:cBhvr>
                                        <p:cTn id="52" dur="5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xit" presetSubtype="4" fill="hold" nodeType="clickEffect">
                                  <p:stCondLst>
                                    <p:cond delay="0"/>
                                  </p:stCondLst>
                                  <p:childTnLst>
                                    <p:animEffect transition="out" filter="wipe(down)">
                                      <p:cBhvr>
                                        <p:cTn id="56" dur="500"/>
                                        <p:tgtEl>
                                          <p:spTgt spid="17"/>
                                        </p:tgtEl>
                                      </p:cBhvr>
                                    </p:animEffect>
                                    <p:set>
                                      <p:cBhvr>
                                        <p:cTn id="57" dur="1" fill="hold">
                                          <p:stCondLst>
                                            <p:cond delay="499"/>
                                          </p:stCondLst>
                                        </p:cTn>
                                        <p:tgtEl>
                                          <p:spTgt spid="17"/>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wipe(down)">
                                      <p:cBhvr>
                                        <p:cTn id="62" dur="500"/>
                                        <p:tgtEl>
                                          <p:spTgt spid="8"/>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barn(inVertical)">
                                      <p:cBhvr>
                                        <p:cTn id="6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6" grpId="0"/>
      <p:bldP spid="11" grpId="0"/>
      <p:bldP spid="11" grpId="1"/>
      <p:bldP spid="9" grpId="0"/>
      <p:bldP spid="14" grpId="0"/>
      <p:bldP spid="16" grpId="0"/>
      <p:bldP spid="19"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01F556-ACF5-1B7D-BCCB-D07816438F4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6D2AE52-D2D4-E588-C5D1-C3FAF187F5BC}"/>
              </a:ext>
            </a:extLst>
          </p:cNvPr>
          <p:cNvSpPr txBox="1"/>
          <p:nvPr/>
        </p:nvSpPr>
        <p:spPr>
          <a:xfrm>
            <a:off x="575461" y="-14553"/>
            <a:ext cx="10656264" cy="523220"/>
          </a:xfrm>
          <a:prstGeom prst="rect">
            <a:avLst/>
          </a:prstGeom>
          <a:noFill/>
        </p:spPr>
        <p:txBody>
          <a:bodyPr wrap="square" rtlCol="0">
            <a:spAutoFit/>
          </a:bodyPr>
          <a:lstStyle/>
          <a:p>
            <a:r>
              <a:rPr lang="vi-VN" sz="2400" b="1" dirty="0">
                <a:latin typeface="Times New Roman" panose="02020603050405020304" pitchFamily="18" charset="0"/>
                <a:cs typeface="Times New Roman" panose="02020603050405020304" pitchFamily="18" charset="0"/>
              </a:rPr>
              <a:t>Tiết </a:t>
            </a:r>
            <a:r>
              <a:rPr lang="en-US" sz="2400" b="1" dirty="0">
                <a:latin typeface="Times New Roman" panose="02020603050405020304" pitchFamily="18" charset="0"/>
                <a:cs typeface="Times New Roman" panose="02020603050405020304" pitchFamily="18" charset="0"/>
              </a:rPr>
              <a:t>22, 23, 24</a:t>
            </a:r>
            <a:r>
              <a:rPr lang="vi-VN" sz="2400" b="1" dirty="0">
                <a:latin typeface="Times New Roman" panose="02020603050405020304" pitchFamily="18" charset="0"/>
                <a:cs typeface="Times New Roman" panose="02020603050405020304" pitchFamily="18" charset="0"/>
              </a:rPr>
              <a:t>             </a:t>
            </a:r>
            <a:r>
              <a:rPr lang="vi-VN" sz="2400" b="1" dirty="0">
                <a:latin typeface="+mj-lt"/>
              </a:rPr>
              <a:t>Bài 11 </a:t>
            </a:r>
            <a:r>
              <a:rPr lang="en-US" sz="2800" b="1" dirty="0">
                <a:solidFill>
                  <a:srgbClr val="FF0000"/>
                </a:solidFill>
                <a:latin typeface="Times New Roman" panose="02020603050405020304" pitchFamily="18" charset="0"/>
                <a:cs typeface="Times New Roman" panose="02020603050405020304" pitchFamily="18" charset="0"/>
              </a:rPr>
              <a:t>VÙNG ĐỒNG BẰNG SÔNG HỒNG</a:t>
            </a:r>
          </a:p>
        </p:txBody>
      </p:sp>
      <p:sp>
        <p:nvSpPr>
          <p:cNvPr id="3" name="Rounded Rectangle 2">
            <a:extLst>
              <a:ext uri="{FF2B5EF4-FFF2-40B4-BE49-F238E27FC236}">
                <a16:creationId xmlns:a16="http://schemas.microsoft.com/office/drawing/2014/main" id="{1611828F-1EEE-CB0A-5254-ACC1F726DDA4}"/>
              </a:ext>
            </a:extLst>
          </p:cNvPr>
          <p:cNvSpPr/>
          <p:nvPr/>
        </p:nvSpPr>
        <p:spPr>
          <a:xfrm>
            <a:off x="68238" y="489797"/>
            <a:ext cx="5049672" cy="6368203"/>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79C4A14C-88ED-C0C4-C47F-D1B8BA0756DE}"/>
              </a:ext>
            </a:extLst>
          </p:cNvPr>
          <p:cNvSpPr txBox="1"/>
          <p:nvPr/>
        </p:nvSpPr>
        <p:spPr>
          <a:xfrm>
            <a:off x="97926" y="585794"/>
            <a:ext cx="4871238" cy="863250"/>
          </a:xfrm>
          <a:prstGeom prst="rect">
            <a:avLst/>
          </a:prstGeom>
          <a:noFill/>
        </p:spPr>
        <p:txBody>
          <a:bodyPr wrap="square">
            <a:spAutoFit/>
          </a:bodyPr>
          <a:lstStyle/>
          <a:p>
            <a:pPr marL="0" marR="0" algn="just">
              <a:lnSpc>
                <a:spcPct val="107000"/>
              </a:lnSpc>
              <a:spcAft>
                <a:spcPts val="800"/>
              </a:spcAft>
            </a:pPr>
            <a:r>
              <a:rPr lang="en-US" sz="24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2.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Đặc</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kiện</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tự</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nhiên</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tài</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thiên</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nhiên</a:t>
            </a:r>
            <a:r>
              <a:rPr lang="en-US" sz="24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2">
            <a:extLst>
              <a:ext uri="{FF2B5EF4-FFF2-40B4-BE49-F238E27FC236}">
                <a16:creationId xmlns:a16="http://schemas.microsoft.com/office/drawing/2014/main" id="{222A3A23-F791-3412-B4D3-8E4C79AE54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6010" y="479306"/>
            <a:ext cx="6567996" cy="565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488855F4-69CA-40A4-973C-638D85AE763D}"/>
              </a:ext>
            </a:extLst>
          </p:cNvPr>
          <p:cNvSpPr txBox="1"/>
          <p:nvPr/>
        </p:nvSpPr>
        <p:spPr>
          <a:xfrm>
            <a:off x="97926" y="1393628"/>
            <a:ext cx="5019984" cy="863250"/>
          </a:xfrm>
          <a:prstGeom prst="rect">
            <a:avLst/>
          </a:prstGeom>
          <a:noFill/>
        </p:spPr>
        <p:txBody>
          <a:bodyPr wrap="square">
            <a:spAutoFit/>
          </a:bodyPr>
          <a:lstStyle/>
          <a:p>
            <a:pPr algn="just">
              <a:lnSpc>
                <a:spcPct val="107000"/>
              </a:lnSpc>
              <a:spcAft>
                <a:spcPts val="800"/>
              </a:spcAft>
            </a:pPr>
            <a:r>
              <a:rPr lang="en-US" sz="24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mạnh</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tài</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thiên</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nhiên</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a:t>
            </a:r>
            <a:r>
              <a:rPr lang="en-US" sz="2400" b="1" u="sng" kern="100" baseline="30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a:t>
            </a:r>
            <a:r>
              <a:rPr lang="en-US" sz="2400" b="1" u="sng" kern="100" baseline="-25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0</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LN</a:t>
            </a:r>
            <a:r>
              <a:rPr lang="en-US" sz="2400" b="1" u="sng" kern="100" baseline="-25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0</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b="1" u="sng"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TS:</a:t>
            </a:r>
            <a:endParaRPr lang="en-US" sz="2400" u="sng"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00C9B7D4-FACB-EAC0-7D7A-5CEF945AF0EA}"/>
              </a:ext>
            </a:extLst>
          </p:cNvPr>
          <p:cNvSpPr txBox="1"/>
          <p:nvPr/>
        </p:nvSpPr>
        <p:spPr>
          <a:xfrm>
            <a:off x="5343613" y="6133981"/>
            <a:ext cx="6932925" cy="707886"/>
          </a:xfrm>
          <a:prstGeom prst="rect">
            <a:avLst/>
          </a:prstGeom>
          <a:noFill/>
        </p:spPr>
        <p:txBody>
          <a:bodyPr wrap="square">
            <a:spAutoFit/>
          </a:bodyPr>
          <a:lstStyle/>
          <a:p>
            <a:r>
              <a:rPr lang="en-US" altLang="en-US" sz="2000" b="1" dirty="0" err="1">
                <a:solidFill>
                  <a:srgbClr val="0432FF"/>
                </a:solidFill>
                <a:latin typeface="Times New Roman" panose="02020603050405020304" pitchFamily="18" charset="0"/>
                <a:cs typeface="Times New Roman" panose="02020603050405020304" pitchFamily="18" charset="0"/>
              </a:rPr>
              <a:t>Phân</a:t>
            </a:r>
            <a:r>
              <a:rPr lang="en-US" altLang="en-US" sz="2000" b="1" dirty="0">
                <a:solidFill>
                  <a:srgbClr val="0432FF"/>
                </a:solidFill>
                <a:latin typeface="Times New Roman" panose="02020603050405020304" pitchFamily="18" charset="0"/>
                <a:cs typeface="Times New Roman" panose="02020603050405020304" pitchFamily="18" charset="0"/>
              </a:rPr>
              <a:t> </a:t>
            </a:r>
            <a:r>
              <a:rPr lang="en-US" altLang="en-US" sz="2000" b="1" dirty="0" err="1">
                <a:solidFill>
                  <a:srgbClr val="0432FF"/>
                </a:solidFill>
                <a:latin typeface="Times New Roman" panose="02020603050405020304" pitchFamily="18" charset="0"/>
                <a:cs typeface="Times New Roman" panose="02020603050405020304" pitchFamily="18" charset="0"/>
              </a:rPr>
              <a:t>tích</a:t>
            </a:r>
            <a:r>
              <a:rPr lang="en-US" altLang="en-US" sz="2000" b="1" dirty="0">
                <a:solidFill>
                  <a:srgbClr val="0432FF"/>
                </a:solidFill>
                <a:latin typeface="Times New Roman" panose="02020603050405020304" pitchFamily="18" charset="0"/>
                <a:cs typeface="Times New Roman" panose="02020603050405020304" pitchFamily="18" charset="0"/>
              </a:rPr>
              <a:t> </a:t>
            </a:r>
            <a:r>
              <a:rPr lang="en-US" altLang="en-US" sz="2000" b="1" dirty="0" err="1">
                <a:solidFill>
                  <a:srgbClr val="0432FF"/>
                </a:solidFill>
                <a:latin typeface="Times New Roman" panose="02020603050405020304" pitchFamily="18" charset="0"/>
                <a:cs typeface="Times New Roman" panose="02020603050405020304" pitchFamily="18" charset="0"/>
              </a:rPr>
              <a:t>những</a:t>
            </a:r>
            <a:r>
              <a:rPr lang="en-US" altLang="en-US" sz="2000" b="1" dirty="0">
                <a:solidFill>
                  <a:srgbClr val="0432FF"/>
                </a:solidFill>
                <a:latin typeface="Times New Roman" panose="02020603050405020304" pitchFamily="18" charset="0"/>
                <a:cs typeface="Times New Roman" panose="02020603050405020304" pitchFamily="18" charset="0"/>
              </a:rPr>
              <a:t> </a:t>
            </a:r>
            <a:r>
              <a:rPr lang="en-US" altLang="en-US" sz="2000" b="1" dirty="0" err="1">
                <a:solidFill>
                  <a:srgbClr val="0432FF"/>
                </a:solidFill>
                <a:latin typeface="Times New Roman" panose="02020603050405020304" pitchFamily="18" charset="0"/>
                <a:cs typeface="Times New Roman" panose="02020603050405020304" pitchFamily="18" charset="0"/>
              </a:rPr>
              <a:t>thế</a:t>
            </a:r>
            <a:r>
              <a:rPr lang="en-US" altLang="en-US" sz="2000" b="1" dirty="0">
                <a:solidFill>
                  <a:srgbClr val="0432FF"/>
                </a:solidFill>
                <a:latin typeface="Times New Roman" panose="02020603050405020304" pitchFamily="18" charset="0"/>
                <a:cs typeface="Times New Roman" panose="02020603050405020304" pitchFamily="18" charset="0"/>
              </a:rPr>
              <a:t> </a:t>
            </a:r>
            <a:r>
              <a:rPr lang="en-US" altLang="en-US" sz="2000" b="1" dirty="0" err="1">
                <a:solidFill>
                  <a:srgbClr val="0432FF"/>
                </a:solidFill>
                <a:latin typeface="Times New Roman" panose="02020603050405020304" pitchFamily="18" charset="0"/>
                <a:cs typeface="Times New Roman" panose="02020603050405020304" pitchFamily="18" charset="0"/>
              </a:rPr>
              <a:t>mạnh</a:t>
            </a:r>
            <a:r>
              <a:rPr lang="en-US" altLang="en-US" sz="2000" b="1" dirty="0">
                <a:solidFill>
                  <a:srgbClr val="0432FF"/>
                </a:solidFill>
                <a:latin typeface="Times New Roman" panose="02020603050405020304" pitchFamily="18" charset="0"/>
                <a:cs typeface="Times New Roman" panose="02020603050405020304" pitchFamily="18" charset="0"/>
              </a:rPr>
              <a:t> </a:t>
            </a:r>
            <a:r>
              <a:rPr lang="en-US" altLang="en-US" sz="2000" b="1" dirty="0" err="1">
                <a:solidFill>
                  <a:srgbClr val="0432FF"/>
                </a:solidFill>
                <a:latin typeface="Times New Roman" panose="02020603050405020304" pitchFamily="18" charset="0"/>
                <a:cs typeface="Times New Roman" panose="02020603050405020304" pitchFamily="18" charset="0"/>
              </a:rPr>
              <a:t>về</a:t>
            </a:r>
            <a:r>
              <a:rPr lang="en-US" altLang="en-US" sz="2000" b="1" dirty="0">
                <a:solidFill>
                  <a:srgbClr val="0432FF"/>
                </a:solidFill>
                <a:latin typeface="Times New Roman" panose="02020603050405020304" pitchFamily="18" charset="0"/>
                <a:cs typeface="Times New Roman" panose="02020603050405020304" pitchFamily="18" charset="0"/>
              </a:rPr>
              <a:t> </a:t>
            </a:r>
            <a:r>
              <a:rPr lang="en-US" altLang="en-US" sz="2000" b="1" dirty="0" err="1">
                <a:solidFill>
                  <a:srgbClr val="0432FF"/>
                </a:solidFill>
                <a:latin typeface="Times New Roman" panose="02020603050405020304" pitchFamily="18" charset="0"/>
                <a:cs typeface="Times New Roman" panose="02020603050405020304" pitchFamily="18" charset="0"/>
              </a:rPr>
              <a:t>tài</a:t>
            </a:r>
            <a:r>
              <a:rPr lang="en-US" altLang="en-US" sz="2000" b="1" dirty="0">
                <a:solidFill>
                  <a:srgbClr val="0432FF"/>
                </a:solidFill>
                <a:latin typeface="Times New Roman" panose="02020603050405020304" pitchFamily="18" charset="0"/>
                <a:cs typeface="Times New Roman" panose="02020603050405020304" pitchFamily="18" charset="0"/>
              </a:rPr>
              <a:t> </a:t>
            </a:r>
            <a:r>
              <a:rPr lang="en-US" altLang="en-US" sz="2000" b="1" dirty="0" err="1">
                <a:solidFill>
                  <a:srgbClr val="0432FF"/>
                </a:solidFill>
                <a:latin typeface="Times New Roman" panose="02020603050405020304" pitchFamily="18" charset="0"/>
                <a:cs typeface="Times New Roman" panose="02020603050405020304" pitchFamily="18" charset="0"/>
              </a:rPr>
              <a:t>nguyên</a:t>
            </a:r>
            <a:r>
              <a:rPr lang="en-US" altLang="en-US" sz="2000" b="1" dirty="0">
                <a:solidFill>
                  <a:srgbClr val="0432FF"/>
                </a:solidFill>
                <a:latin typeface="Times New Roman" panose="02020603050405020304" pitchFamily="18" charset="0"/>
                <a:cs typeface="Times New Roman" panose="02020603050405020304" pitchFamily="18" charset="0"/>
              </a:rPr>
              <a:t> </a:t>
            </a:r>
            <a:r>
              <a:rPr lang="en-US" altLang="en-US" sz="2000" b="1" dirty="0" err="1">
                <a:solidFill>
                  <a:srgbClr val="0432FF"/>
                </a:solidFill>
                <a:latin typeface="Times New Roman" panose="02020603050405020304" pitchFamily="18" charset="0"/>
                <a:cs typeface="Times New Roman" panose="02020603050405020304" pitchFamily="18" charset="0"/>
              </a:rPr>
              <a:t>thiên</a:t>
            </a:r>
            <a:r>
              <a:rPr lang="en-US" altLang="en-US" sz="2000" b="1" dirty="0">
                <a:solidFill>
                  <a:srgbClr val="0432FF"/>
                </a:solidFill>
                <a:latin typeface="Times New Roman" panose="02020603050405020304" pitchFamily="18" charset="0"/>
                <a:cs typeface="Times New Roman" panose="02020603050405020304" pitchFamily="18" charset="0"/>
              </a:rPr>
              <a:t> </a:t>
            </a:r>
            <a:r>
              <a:rPr lang="en-US" altLang="en-US" sz="2000" b="1" dirty="0" err="1">
                <a:solidFill>
                  <a:srgbClr val="0432FF"/>
                </a:solidFill>
                <a:latin typeface="Times New Roman" panose="02020603050405020304" pitchFamily="18" charset="0"/>
                <a:cs typeface="Times New Roman" panose="02020603050405020304" pitchFamily="18" charset="0"/>
              </a:rPr>
              <a:t>nhiên</a:t>
            </a:r>
            <a:r>
              <a:rPr lang="en-US" altLang="en-US" sz="2000" b="1" dirty="0">
                <a:solidFill>
                  <a:srgbClr val="0432FF"/>
                </a:solidFill>
                <a:latin typeface="Times New Roman" panose="02020603050405020304" pitchFamily="18" charset="0"/>
                <a:cs typeface="Times New Roman" panose="02020603050405020304" pitchFamily="18" charset="0"/>
              </a:rPr>
              <a:t> </a:t>
            </a:r>
            <a:r>
              <a:rPr lang="en-US" altLang="en-US" sz="2000" b="1" dirty="0" err="1">
                <a:solidFill>
                  <a:srgbClr val="0432FF"/>
                </a:solidFill>
                <a:latin typeface="Times New Roman" panose="02020603050405020304" pitchFamily="18" charset="0"/>
                <a:cs typeface="Times New Roman" panose="02020603050405020304" pitchFamily="18" charset="0"/>
              </a:rPr>
              <a:t>đối</a:t>
            </a:r>
            <a:r>
              <a:rPr lang="en-US" altLang="en-US" sz="2000" b="1" dirty="0">
                <a:solidFill>
                  <a:srgbClr val="0432FF"/>
                </a:solidFill>
                <a:latin typeface="Times New Roman" panose="02020603050405020304" pitchFamily="18" charset="0"/>
                <a:cs typeface="Times New Roman" panose="02020603050405020304" pitchFamily="18" charset="0"/>
              </a:rPr>
              <a:t> </a:t>
            </a:r>
            <a:r>
              <a:rPr lang="en-US" altLang="en-US" sz="2000" b="1" dirty="0" err="1">
                <a:solidFill>
                  <a:srgbClr val="0432FF"/>
                </a:solidFill>
                <a:latin typeface="Times New Roman" panose="02020603050405020304" pitchFamily="18" charset="0"/>
                <a:cs typeface="Times New Roman" panose="02020603050405020304" pitchFamily="18" charset="0"/>
              </a:rPr>
              <a:t>với</a:t>
            </a:r>
            <a:r>
              <a:rPr lang="en-US" altLang="en-US" sz="2000" b="1" dirty="0">
                <a:solidFill>
                  <a:srgbClr val="0432FF"/>
                </a:solidFill>
                <a:latin typeface="Times New Roman" panose="02020603050405020304" pitchFamily="18" charset="0"/>
                <a:cs typeface="Times New Roman" panose="02020603050405020304" pitchFamily="18" charset="0"/>
              </a:rPr>
              <a:t> </a:t>
            </a:r>
            <a:r>
              <a:rPr lang="en-US" altLang="en-US" sz="2000" b="1" dirty="0" err="1">
                <a:solidFill>
                  <a:srgbClr val="0432FF"/>
                </a:solidFill>
                <a:latin typeface="Times New Roman" panose="02020603050405020304" pitchFamily="18" charset="0"/>
                <a:cs typeface="Times New Roman" panose="02020603050405020304" pitchFamily="18" charset="0"/>
              </a:rPr>
              <a:t>sự</a:t>
            </a:r>
            <a:r>
              <a:rPr lang="en-US" altLang="en-US" sz="2000" b="1" dirty="0">
                <a:solidFill>
                  <a:srgbClr val="0432FF"/>
                </a:solidFill>
                <a:latin typeface="Times New Roman" panose="02020603050405020304" pitchFamily="18" charset="0"/>
                <a:cs typeface="Times New Roman" panose="02020603050405020304" pitchFamily="18" charset="0"/>
              </a:rPr>
              <a:t> </a:t>
            </a:r>
            <a:r>
              <a:rPr lang="en-US" altLang="en-US" sz="2000" b="1" dirty="0" err="1">
                <a:solidFill>
                  <a:srgbClr val="0432FF"/>
                </a:solidFill>
                <a:latin typeface="Times New Roman" panose="02020603050405020304" pitchFamily="18" charset="0"/>
                <a:cs typeface="Times New Roman" panose="02020603050405020304" pitchFamily="18" charset="0"/>
              </a:rPr>
              <a:t>phát</a:t>
            </a:r>
            <a:r>
              <a:rPr lang="en-US" altLang="en-US" sz="2000" b="1" dirty="0">
                <a:solidFill>
                  <a:srgbClr val="0432FF"/>
                </a:solidFill>
                <a:latin typeface="Times New Roman" panose="02020603050405020304" pitchFamily="18" charset="0"/>
                <a:cs typeface="Times New Roman" panose="02020603050405020304" pitchFamily="18" charset="0"/>
              </a:rPr>
              <a:t> </a:t>
            </a:r>
            <a:r>
              <a:rPr lang="en-US" altLang="en-US" sz="2000" b="1" dirty="0" err="1">
                <a:solidFill>
                  <a:srgbClr val="0432FF"/>
                </a:solidFill>
                <a:latin typeface="Times New Roman" panose="02020603050405020304" pitchFamily="18" charset="0"/>
                <a:cs typeface="Times New Roman" panose="02020603050405020304" pitchFamily="18" charset="0"/>
              </a:rPr>
              <a:t>triển</a:t>
            </a:r>
            <a:r>
              <a:rPr lang="en-US" altLang="en-US" sz="2000" b="1" dirty="0">
                <a:solidFill>
                  <a:srgbClr val="0432FF"/>
                </a:solidFill>
                <a:latin typeface="Times New Roman" panose="02020603050405020304" pitchFamily="18" charset="0"/>
                <a:cs typeface="Times New Roman" panose="02020603050405020304" pitchFamily="18" charset="0"/>
              </a:rPr>
              <a:t> </a:t>
            </a:r>
            <a:r>
              <a:rPr lang="en-US" sz="2000" b="1" kern="1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a:t>
            </a:r>
            <a:r>
              <a:rPr lang="en-US" sz="2000" b="1" kern="100" baseline="300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2</a:t>
            </a:r>
            <a:r>
              <a:rPr lang="en-US" sz="2000" b="1" kern="100" baseline="-250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0</a:t>
            </a:r>
            <a:r>
              <a:rPr lang="en-US" sz="2000" b="1" kern="1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LN</a:t>
            </a:r>
            <a:r>
              <a:rPr lang="en-US" sz="2000" b="1" kern="100" baseline="-250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0</a:t>
            </a:r>
            <a:r>
              <a:rPr lang="en-US" sz="2000" b="1" kern="1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kern="1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b="1" kern="1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TS </a:t>
            </a:r>
            <a:r>
              <a:rPr lang="en-US" altLang="en-US" sz="2000" b="1" dirty="0" err="1">
                <a:solidFill>
                  <a:srgbClr val="0432FF"/>
                </a:solidFill>
                <a:latin typeface="Times New Roman" panose="02020603050405020304" pitchFamily="18" charset="0"/>
                <a:cs typeface="Times New Roman" panose="02020603050405020304" pitchFamily="18" charset="0"/>
              </a:rPr>
              <a:t>của</a:t>
            </a:r>
            <a:r>
              <a:rPr lang="en-US" altLang="en-US" sz="2000" b="1" dirty="0">
                <a:solidFill>
                  <a:srgbClr val="0432FF"/>
                </a:solidFill>
                <a:latin typeface="Times New Roman" panose="02020603050405020304" pitchFamily="18" charset="0"/>
                <a:cs typeface="Times New Roman" panose="02020603050405020304" pitchFamily="18" charset="0"/>
              </a:rPr>
              <a:t> </a:t>
            </a:r>
            <a:r>
              <a:rPr lang="en-US" altLang="en-US" sz="2000" b="1" dirty="0" err="1">
                <a:solidFill>
                  <a:srgbClr val="0432FF"/>
                </a:solidFill>
                <a:latin typeface="Times New Roman" panose="02020603050405020304" pitchFamily="18" charset="0"/>
                <a:cs typeface="Times New Roman" panose="02020603050405020304" pitchFamily="18" charset="0"/>
              </a:rPr>
              <a:t>vùng</a:t>
            </a:r>
            <a:r>
              <a:rPr lang="en-US" altLang="en-US" sz="2000" b="1" dirty="0">
                <a:solidFill>
                  <a:srgbClr val="0432FF"/>
                </a:solidFill>
                <a:latin typeface="Times New Roman" panose="02020603050405020304" pitchFamily="18" charset="0"/>
                <a:cs typeface="Times New Roman" panose="02020603050405020304" pitchFamily="18" charset="0"/>
              </a:rPr>
              <a:t> ĐBSH.</a:t>
            </a:r>
            <a:endParaRPr lang="en-US" sz="2000" dirty="0">
              <a:latin typeface="Times New Roman" panose="02020603050405020304" pitchFamily="18" charset="0"/>
              <a:cs typeface="Times New Roman" panose="02020603050405020304" pitchFamily="18" charset="0"/>
            </a:endParaRPr>
          </a:p>
        </p:txBody>
      </p:sp>
      <p:grpSp>
        <p:nvGrpSpPr>
          <p:cNvPr id="13" name="Group 12">
            <a:extLst>
              <a:ext uri="{FF2B5EF4-FFF2-40B4-BE49-F238E27FC236}">
                <a16:creationId xmlns:a16="http://schemas.microsoft.com/office/drawing/2014/main" id="{34B31BD8-D5EA-5E7F-A089-AE91B79A6AB5}"/>
              </a:ext>
            </a:extLst>
          </p:cNvPr>
          <p:cNvGrpSpPr/>
          <p:nvPr/>
        </p:nvGrpSpPr>
        <p:grpSpPr>
          <a:xfrm>
            <a:off x="5388014" y="465690"/>
            <a:ext cx="6706060" cy="6178408"/>
            <a:chOff x="4133795" y="337193"/>
            <a:chExt cx="6706060" cy="6178408"/>
          </a:xfrm>
        </p:grpSpPr>
        <p:sp>
          <p:nvSpPr>
            <p:cNvPr id="15" name="TextBox 3">
              <a:extLst>
                <a:ext uri="{FF2B5EF4-FFF2-40B4-BE49-F238E27FC236}">
                  <a16:creationId xmlns:a16="http://schemas.microsoft.com/office/drawing/2014/main" id="{46D85996-9BCE-C483-A39A-4FD1E2B34B42}"/>
                </a:ext>
              </a:extLst>
            </p:cNvPr>
            <p:cNvSpPr txBox="1">
              <a:spLocks noChangeArrowheads="1"/>
            </p:cNvSpPr>
            <p:nvPr/>
          </p:nvSpPr>
          <p:spPr bwMode="auto">
            <a:xfrm>
              <a:off x="4869872" y="6053936"/>
              <a:ext cx="58277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2400" b="1" dirty="0" err="1">
                  <a:solidFill>
                    <a:srgbClr val="00B050"/>
                  </a:solidFill>
                  <a:cs typeface="Times New Roman" panose="02020603050405020304" pitchFamily="18" charset="0"/>
                </a:rPr>
                <a:t>Sản</a:t>
              </a:r>
              <a:r>
                <a:rPr lang="en-US" altLang="en-US" sz="2400" b="1" dirty="0">
                  <a:solidFill>
                    <a:srgbClr val="00B050"/>
                  </a:solidFill>
                  <a:cs typeface="Times New Roman" panose="02020603050405020304" pitchFamily="18" charset="0"/>
                </a:rPr>
                <a:t> </a:t>
              </a:r>
              <a:r>
                <a:rPr lang="en-US" altLang="en-US" sz="2400" b="1" dirty="0" err="1">
                  <a:solidFill>
                    <a:srgbClr val="00B050"/>
                  </a:solidFill>
                  <a:cs typeface="Times New Roman" panose="02020603050405020304" pitchFamily="18" charset="0"/>
                </a:rPr>
                <a:t>xuất</a:t>
              </a:r>
              <a:r>
                <a:rPr lang="en-US" altLang="en-US" sz="2400" b="1" dirty="0">
                  <a:solidFill>
                    <a:srgbClr val="00B050"/>
                  </a:solidFill>
                  <a:cs typeface="Times New Roman" panose="02020603050405020304" pitchFamily="18" charset="0"/>
                </a:rPr>
                <a:t> </a:t>
              </a:r>
              <a:r>
                <a:rPr lang="en-US" altLang="en-US" sz="2400" b="1" dirty="0" err="1">
                  <a:solidFill>
                    <a:srgbClr val="00B050"/>
                  </a:solidFill>
                  <a:cs typeface="Times New Roman" panose="02020603050405020304" pitchFamily="18" charset="0"/>
                </a:rPr>
                <a:t>lương</a:t>
              </a:r>
              <a:r>
                <a:rPr lang="en-US" altLang="en-US" sz="2400" b="1" dirty="0">
                  <a:solidFill>
                    <a:srgbClr val="00B050"/>
                  </a:solidFill>
                  <a:cs typeface="Times New Roman" panose="02020603050405020304" pitchFamily="18" charset="0"/>
                </a:rPr>
                <a:t> </a:t>
              </a:r>
              <a:r>
                <a:rPr lang="en-US" altLang="en-US" sz="2400" b="1" dirty="0" err="1">
                  <a:solidFill>
                    <a:srgbClr val="00B050"/>
                  </a:solidFill>
                  <a:cs typeface="Times New Roman" panose="02020603050405020304" pitchFamily="18" charset="0"/>
                </a:rPr>
                <a:t>thực</a:t>
              </a:r>
              <a:r>
                <a:rPr lang="en-US" altLang="en-US" sz="2400" b="1" dirty="0">
                  <a:solidFill>
                    <a:srgbClr val="00B050"/>
                  </a:solidFill>
                  <a:cs typeface="Times New Roman" panose="02020603050405020304" pitchFamily="18" charset="0"/>
                </a:rPr>
                <a:t>, </a:t>
              </a:r>
              <a:r>
                <a:rPr lang="en-US" altLang="en-US" sz="2400" b="1" dirty="0" err="1">
                  <a:solidFill>
                    <a:srgbClr val="00B050"/>
                  </a:solidFill>
                  <a:cs typeface="Times New Roman" panose="02020603050405020304" pitchFamily="18" charset="0"/>
                </a:rPr>
                <a:t>thực</a:t>
              </a:r>
              <a:r>
                <a:rPr lang="en-US" altLang="en-US" sz="2400" b="1" dirty="0">
                  <a:solidFill>
                    <a:srgbClr val="00B050"/>
                  </a:solidFill>
                  <a:cs typeface="Times New Roman" panose="02020603050405020304" pitchFamily="18" charset="0"/>
                </a:rPr>
                <a:t> </a:t>
              </a:r>
              <a:r>
                <a:rPr lang="en-US" altLang="en-US" sz="2400" b="1" dirty="0" err="1">
                  <a:solidFill>
                    <a:srgbClr val="00B050"/>
                  </a:solidFill>
                  <a:cs typeface="Times New Roman" panose="02020603050405020304" pitchFamily="18" charset="0"/>
                </a:rPr>
                <a:t>phẩm</a:t>
              </a:r>
              <a:r>
                <a:rPr lang="en-US" altLang="en-US" sz="2400" b="1" dirty="0">
                  <a:solidFill>
                    <a:srgbClr val="00B050"/>
                  </a:solidFill>
                  <a:cs typeface="Times New Roman" panose="02020603050405020304" pitchFamily="18" charset="0"/>
                </a:rPr>
                <a:t> (</a:t>
              </a:r>
              <a:r>
                <a:rPr lang="en-US" altLang="en-US" sz="2400" b="1" dirty="0" err="1">
                  <a:solidFill>
                    <a:srgbClr val="00B050"/>
                  </a:solidFill>
                  <a:cs typeface="Times New Roman" panose="02020603050405020304" pitchFamily="18" charset="0"/>
                </a:rPr>
                <a:t>Lúa</a:t>
              </a:r>
              <a:r>
                <a:rPr lang="en-US" altLang="en-US" sz="2400" b="1" dirty="0">
                  <a:solidFill>
                    <a:srgbClr val="00B050"/>
                  </a:solidFill>
                  <a:cs typeface="Times New Roman" panose="02020603050405020304" pitchFamily="18" charset="0"/>
                </a:rPr>
                <a:t>)</a:t>
              </a:r>
              <a:endParaRPr lang="en-US" altLang="en-US" sz="2400" dirty="0"/>
            </a:p>
          </p:txBody>
        </p:sp>
        <p:pic>
          <p:nvPicPr>
            <p:cNvPr id="18" name="Picture 2" descr="Đề án điều tra tổng thể bể than đồng bằng Sông Hồng, phải đảm bảo hài hòa  với an ninh lương thực và vấn đề môi trường | Tạp chí Năng lượng">
              <a:extLst>
                <a:ext uri="{FF2B5EF4-FFF2-40B4-BE49-F238E27FC236}">
                  <a16:creationId xmlns:a16="http://schemas.microsoft.com/office/drawing/2014/main" id="{D80B2185-9D0E-1A3C-72A4-127A6D5B1D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3795" y="337193"/>
              <a:ext cx="6706060" cy="565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0" name="Group 19">
            <a:extLst>
              <a:ext uri="{FF2B5EF4-FFF2-40B4-BE49-F238E27FC236}">
                <a16:creationId xmlns:a16="http://schemas.microsoft.com/office/drawing/2014/main" id="{262182BC-AFFC-E74D-B3C5-F02A8980963C}"/>
              </a:ext>
            </a:extLst>
          </p:cNvPr>
          <p:cNvGrpSpPr/>
          <p:nvPr/>
        </p:nvGrpSpPr>
        <p:grpSpPr>
          <a:xfrm>
            <a:off x="5376560" y="480411"/>
            <a:ext cx="6706060" cy="6356778"/>
            <a:chOff x="3684370" y="0"/>
            <a:chExt cx="7357486" cy="6356778"/>
          </a:xfrm>
        </p:grpSpPr>
        <p:sp>
          <p:nvSpPr>
            <p:cNvPr id="21" name="TextBox 3">
              <a:extLst>
                <a:ext uri="{FF2B5EF4-FFF2-40B4-BE49-F238E27FC236}">
                  <a16:creationId xmlns:a16="http://schemas.microsoft.com/office/drawing/2014/main" id="{43AA94E4-5624-2438-531A-90A48B8CA8ED}"/>
                </a:ext>
              </a:extLst>
            </p:cNvPr>
            <p:cNvSpPr txBox="1">
              <a:spLocks noChangeArrowheads="1"/>
            </p:cNvSpPr>
            <p:nvPr/>
          </p:nvSpPr>
          <p:spPr bwMode="auto">
            <a:xfrm>
              <a:off x="3999850" y="5895113"/>
              <a:ext cx="672652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2400" b="1" dirty="0" err="1">
                  <a:solidFill>
                    <a:srgbClr val="00B050"/>
                  </a:solidFill>
                  <a:cs typeface="Times New Roman" panose="02020603050405020304" pitchFamily="18" charset="0"/>
                </a:rPr>
                <a:t>Sản</a:t>
              </a:r>
              <a:r>
                <a:rPr lang="en-US" altLang="en-US" sz="2400" b="1" dirty="0">
                  <a:solidFill>
                    <a:srgbClr val="00B050"/>
                  </a:solidFill>
                  <a:cs typeface="Times New Roman" panose="02020603050405020304" pitchFamily="18" charset="0"/>
                </a:rPr>
                <a:t> </a:t>
              </a:r>
              <a:r>
                <a:rPr lang="en-US" altLang="en-US" sz="2400" b="1" dirty="0" err="1">
                  <a:solidFill>
                    <a:srgbClr val="00B050"/>
                  </a:solidFill>
                  <a:cs typeface="Times New Roman" panose="02020603050405020304" pitchFamily="18" charset="0"/>
                </a:rPr>
                <a:t>xuất</a:t>
              </a:r>
              <a:r>
                <a:rPr lang="en-US" altLang="en-US" sz="2400" b="1" dirty="0">
                  <a:solidFill>
                    <a:srgbClr val="00B050"/>
                  </a:solidFill>
                  <a:cs typeface="Times New Roman" panose="02020603050405020304" pitchFamily="18" charset="0"/>
                </a:rPr>
                <a:t> </a:t>
              </a:r>
              <a:r>
                <a:rPr lang="en-US" altLang="en-US" sz="2400" b="1" dirty="0" err="1">
                  <a:solidFill>
                    <a:srgbClr val="00B050"/>
                  </a:solidFill>
                  <a:cs typeface="Times New Roman" panose="02020603050405020304" pitchFamily="18" charset="0"/>
                </a:rPr>
                <a:t>lương</a:t>
              </a:r>
              <a:r>
                <a:rPr lang="en-US" altLang="en-US" sz="2400" b="1" dirty="0">
                  <a:solidFill>
                    <a:srgbClr val="00B050"/>
                  </a:solidFill>
                  <a:cs typeface="Times New Roman" panose="02020603050405020304" pitchFamily="18" charset="0"/>
                </a:rPr>
                <a:t> </a:t>
              </a:r>
              <a:r>
                <a:rPr lang="en-US" altLang="en-US" sz="2400" b="1" dirty="0" err="1">
                  <a:solidFill>
                    <a:srgbClr val="00B050"/>
                  </a:solidFill>
                  <a:cs typeface="Times New Roman" panose="02020603050405020304" pitchFamily="18" charset="0"/>
                </a:rPr>
                <a:t>thực</a:t>
              </a:r>
              <a:r>
                <a:rPr lang="en-US" altLang="en-US" sz="2400" b="1" dirty="0">
                  <a:solidFill>
                    <a:srgbClr val="00B050"/>
                  </a:solidFill>
                  <a:cs typeface="Times New Roman" panose="02020603050405020304" pitchFamily="18" charset="0"/>
                </a:rPr>
                <a:t>, </a:t>
              </a:r>
              <a:r>
                <a:rPr lang="en-US" altLang="en-US" sz="2400" b="1" dirty="0" err="1">
                  <a:solidFill>
                    <a:srgbClr val="00B050"/>
                  </a:solidFill>
                  <a:cs typeface="Times New Roman" panose="02020603050405020304" pitchFamily="18" charset="0"/>
                </a:rPr>
                <a:t>thực</a:t>
              </a:r>
              <a:r>
                <a:rPr lang="en-US" altLang="en-US" sz="2400" b="1" dirty="0">
                  <a:solidFill>
                    <a:srgbClr val="00B050"/>
                  </a:solidFill>
                  <a:cs typeface="Times New Roman" panose="02020603050405020304" pitchFamily="18" charset="0"/>
                </a:rPr>
                <a:t> </a:t>
              </a:r>
              <a:r>
                <a:rPr lang="en-US" altLang="en-US" sz="2400" b="1" dirty="0" err="1">
                  <a:solidFill>
                    <a:srgbClr val="00B050"/>
                  </a:solidFill>
                  <a:cs typeface="Times New Roman" panose="02020603050405020304" pitchFamily="18" charset="0"/>
                </a:rPr>
                <a:t>phẩm</a:t>
              </a:r>
              <a:r>
                <a:rPr lang="en-US" altLang="en-US" sz="2400" b="1" dirty="0">
                  <a:solidFill>
                    <a:srgbClr val="00B050"/>
                  </a:solidFill>
                  <a:cs typeface="Times New Roman" panose="02020603050405020304" pitchFamily="18" charset="0"/>
                </a:rPr>
                <a:t> (Ngô)</a:t>
              </a:r>
              <a:endParaRPr lang="en-US" altLang="en-US" sz="2400" dirty="0"/>
            </a:p>
          </p:txBody>
        </p:sp>
        <p:pic>
          <p:nvPicPr>
            <p:cNvPr id="22" name="Picture 2" descr="Ngô: Cực tốt và cực độc, biết mà tránh khi ăn kẻo 'rước họa vào thân'">
              <a:extLst>
                <a:ext uri="{FF2B5EF4-FFF2-40B4-BE49-F238E27FC236}">
                  <a16:creationId xmlns:a16="http://schemas.microsoft.com/office/drawing/2014/main" id="{4EEB553A-4224-047E-EC21-3482EB8F55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4370" y="0"/>
              <a:ext cx="7357486" cy="578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3" name="Group 22">
            <a:extLst>
              <a:ext uri="{FF2B5EF4-FFF2-40B4-BE49-F238E27FC236}">
                <a16:creationId xmlns:a16="http://schemas.microsoft.com/office/drawing/2014/main" id="{641CA3DF-9F07-F79E-E1E9-880FA6D58911}"/>
              </a:ext>
            </a:extLst>
          </p:cNvPr>
          <p:cNvGrpSpPr/>
          <p:nvPr/>
        </p:nvGrpSpPr>
        <p:grpSpPr>
          <a:xfrm>
            <a:off x="5316138" y="465690"/>
            <a:ext cx="6747740" cy="6364710"/>
            <a:chOff x="4260273" y="169431"/>
            <a:chExt cx="6747740" cy="6364710"/>
          </a:xfrm>
        </p:grpSpPr>
        <p:sp>
          <p:nvSpPr>
            <p:cNvPr id="24" name="TextBox 3">
              <a:extLst>
                <a:ext uri="{FF2B5EF4-FFF2-40B4-BE49-F238E27FC236}">
                  <a16:creationId xmlns:a16="http://schemas.microsoft.com/office/drawing/2014/main" id="{2D201265-612A-E16C-566A-4F7473129F93}"/>
                </a:ext>
              </a:extLst>
            </p:cNvPr>
            <p:cNvSpPr txBox="1">
              <a:spLocks noChangeArrowheads="1"/>
            </p:cNvSpPr>
            <p:nvPr/>
          </p:nvSpPr>
          <p:spPr bwMode="auto">
            <a:xfrm>
              <a:off x="5112328" y="6072476"/>
              <a:ext cx="555127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2400" b="1" dirty="0" err="1">
                  <a:solidFill>
                    <a:srgbClr val="00B050"/>
                  </a:solidFill>
                </a:rPr>
                <a:t>Đất</a:t>
              </a:r>
              <a:r>
                <a:rPr lang="en-US" altLang="en-US" sz="2400" b="1" dirty="0">
                  <a:solidFill>
                    <a:srgbClr val="00B050"/>
                  </a:solidFill>
                </a:rPr>
                <a:t> </a:t>
              </a:r>
              <a:r>
                <a:rPr lang="en-US" altLang="en-US" sz="2400" b="1" dirty="0" err="1">
                  <a:solidFill>
                    <a:srgbClr val="00B050"/>
                  </a:solidFill>
                </a:rPr>
                <a:t>feralit</a:t>
              </a:r>
              <a:endParaRPr lang="en-US" altLang="en-US" sz="2400" dirty="0"/>
            </a:p>
          </p:txBody>
        </p:sp>
        <p:pic>
          <p:nvPicPr>
            <p:cNvPr id="25" name="Picture 2" descr="TÌM HIỂU] Đất Feralit Có Màu Đỏ Vàng Vì Sao?">
              <a:extLst>
                <a:ext uri="{FF2B5EF4-FFF2-40B4-BE49-F238E27FC236}">
                  <a16:creationId xmlns:a16="http://schemas.microsoft.com/office/drawing/2014/main" id="{36EA8B68-171E-8AD6-0FE8-4B36E96F29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0273" y="169431"/>
              <a:ext cx="6747740" cy="587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6" name="Group 25">
            <a:extLst>
              <a:ext uri="{FF2B5EF4-FFF2-40B4-BE49-F238E27FC236}">
                <a16:creationId xmlns:a16="http://schemas.microsoft.com/office/drawing/2014/main" id="{A29FB6ED-2D38-0A80-7532-E3C7BE81A9B9}"/>
              </a:ext>
            </a:extLst>
          </p:cNvPr>
          <p:cNvGrpSpPr/>
          <p:nvPr/>
        </p:nvGrpSpPr>
        <p:grpSpPr>
          <a:xfrm>
            <a:off x="5346334" y="465690"/>
            <a:ext cx="6747740" cy="6339735"/>
            <a:chOff x="4973348" y="-260482"/>
            <a:chExt cx="6747740" cy="6339735"/>
          </a:xfrm>
        </p:grpSpPr>
        <p:sp>
          <p:nvSpPr>
            <p:cNvPr id="27" name="TextBox 3">
              <a:extLst>
                <a:ext uri="{FF2B5EF4-FFF2-40B4-BE49-F238E27FC236}">
                  <a16:creationId xmlns:a16="http://schemas.microsoft.com/office/drawing/2014/main" id="{A21D85E7-AA69-42E7-9E00-244B7FAD2E74}"/>
                </a:ext>
              </a:extLst>
            </p:cNvPr>
            <p:cNvSpPr txBox="1">
              <a:spLocks noChangeArrowheads="1"/>
            </p:cNvSpPr>
            <p:nvPr/>
          </p:nvSpPr>
          <p:spPr bwMode="auto">
            <a:xfrm>
              <a:off x="5795817" y="5617588"/>
              <a:ext cx="44862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2400" b="1" dirty="0" err="1">
                  <a:solidFill>
                    <a:srgbClr val="00B050"/>
                  </a:solidFill>
                  <a:cs typeface="Times New Roman" panose="02020603050405020304" pitchFamily="18" charset="0"/>
                </a:rPr>
                <a:t>Trồng</a:t>
              </a:r>
              <a:r>
                <a:rPr lang="en-US" altLang="en-US" sz="2400" b="1" dirty="0">
                  <a:solidFill>
                    <a:srgbClr val="00B050"/>
                  </a:solidFill>
                  <a:cs typeface="Times New Roman" panose="02020603050405020304" pitchFamily="18" charset="0"/>
                </a:rPr>
                <a:t> </a:t>
              </a:r>
              <a:r>
                <a:rPr lang="en-US" altLang="en-US" sz="2400" b="1" dirty="0" err="1">
                  <a:solidFill>
                    <a:srgbClr val="00B050"/>
                  </a:solidFill>
                  <a:cs typeface="Times New Roman" panose="02020603050405020304" pitchFamily="18" charset="0"/>
                </a:rPr>
                <a:t>cây</a:t>
              </a:r>
              <a:r>
                <a:rPr lang="en-US" altLang="en-US" sz="2400" b="1" dirty="0">
                  <a:solidFill>
                    <a:srgbClr val="00B050"/>
                  </a:solidFill>
                  <a:cs typeface="Times New Roman" panose="02020603050405020304" pitchFamily="18" charset="0"/>
                </a:rPr>
                <a:t> </a:t>
              </a:r>
              <a:r>
                <a:rPr lang="en-US" altLang="en-US" sz="2400" b="1" dirty="0" err="1">
                  <a:solidFill>
                    <a:srgbClr val="00B050"/>
                  </a:solidFill>
                  <a:cs typeface="Times New Roman" panose="02020603050405020304" pitchFamily="18" charset="0"/>
                </a:rPr>
                <a:t>công</a:t>
              </a:r>
              <a:r>
                <a:rPr lang="en-US" altLang="en-US" sz="2400" b="1" dirty="0">
                  <a:solidFill>
                    <a:srgbClr val="00B050"/>
                  </a:solidFill>
                  <a:cs typeface="Times New Roman" panose="02020603050405020304" pitchFamily="18" charset="0"/>
                </a:rPr>
                <a:t> </a:t>
              </a:r>
              <a:r>
                <a:rPr lang="en-US" altLang="en-US" sz="2400" b="1" dirty="0" err="1">
                  <a:solidFill>
                    <a:srgbClr val="00B050"/>
                  </a:solidFill>
                  <a:cs typeface="Times New Roman" panose="02020603050405020304" pitchFamily="18" charset="0"/>
                </a:rPr>
                <a:t>nghiệp</a:t>
              </a:r>
              <a:r>
                <a:rPr lang="en-US" altLang="en-US" sz="2400" b="1" dirty="0">
                  <a:solidFill>
                    <a:srgbClr val="00B050"/>
                  </a:solidFill>
                  <a:cs typeface="Times New Roman" panose="02020603050405020304" pitchFamily="18" charset="0"/>
                </a:rPr>
                <a:t> (</a:t>
              </a:r>
              <a:r>
                <a:rPr lang="en-US" altLang="en-US" sz="2400" b="1" dirty="0" err="1">
                  <a:solidFill>
                    <a:srgbClr val="00B050"/>
                  </a:solidFill>
                  <a:cs typeface="Times New Roman" panose="02020603050405020304" pitchFamily="18" charset="0"/>
                </a:rPr>
                <a:t>Cói</a:t>
              </a:r>
              <a:r>
                <a:rPr lang="en-US" altLang="en-US" sz="2400" b="1" dirty="0">
                  <a:solidFill>
                    <a:srgbClr val="00B050"/>
                  </a:solidFill>
                  <a:cs typeface="Times New Roman" panose="02020603050405020304" pitchFamily="18" charset="0"/>
                </a:rPr>
                <a:t>)</a:t>
              </a:r>
              <a:endParaRPr lang="en-US" altLang="en-US" sz="2400" dirty="0"/>
            </a:p>
          </p:txBody>
        </p:sp>
        <p:pic>
          <p:nvPicPr>
            <p:cNvPr id="28" name="Picture 4" descr="oong dụng, cách dùng Cói">
              <a:extLst>
                <a:ext uri="{FF2B5EF4-FFF2-40B4-BE49-F238E27FC236}">
                  <a16:creationId xmlns:a16="http://schemas.microsoft.com/office/drawing/2014/main" id="{14EF8A99-5A7F-936A-F5B7-9B3BE5DAAC0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73348" y="-260482"/>
              <a:ext cx="6747740" cy="5831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9" name="Group 28">
            <a:extLst>
              <a:ext uri="{FF2B5EF4-FFF2-40B4-BE49-F238E27FC236}">
                <a16:creationId xmlns:a16="http://schemas.microsoft.com/office/drawing/2014/main" id="{C28142D2-BC21-EF01-0E40-5D670A74E5A8}"/>
              </a:ext>
            </a:extLst>
          </p:cNvPr>
          <p:cNvGrpSpPr/>
          <p:nvPr/>
        </p:nvGrpSpPr>
        <p:grpSpPr>
          <a:xfrm>
            <a:off x="5292042" y="485838"/>
            <a:ext cx="6795932" cy="6326376"/>
            <a:chOff x="4353566" y="58737"/>
            <a:chExt cx="6795932" cy="6326376"/>
          </a:xfrm>
        </p:grpSpPr>
        <p:sp>
          <p:nvSpPr>
            <p:cNvPr id="30" name="TextBox 3">
              <a:extLst>
                <a:ext uri="{FF2B5EF4-FFF2-40B4-BE49-F238E27FC236}">
                  <a16:creationId xmlns:a16="http://schemas.microsoft.com/office/drawing/2014/main" id="{61760390-F2E3-B51C-B04D-2172AC548118}"/>
                </a:ext>
              </a:extLst>
            </p:cNvPr>
            <p:cNvSpPr txBox="1">
              <a:spLocks noChangeArrowheads="1"/>
            </p:cNvSpPr>
            <p:nvPr/>
          </p:nvSpPr>
          <p:spPr bwMode="auto">
            <a:xfrm>
              <a:off x="4924915" y="5923448"/>
              <a:ext cx="511535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2400" b="1" dirty="0" err="1">
                  <a:solidFill>
                    <a:srgbClr val="00B050"/>
                  </a:solidFill>
                  <a:cs typeface="Times New Roman" panose="02020603050405020304" pitchFamily="18" charset="0"/>
                </a:rPr>
                <a:t>Trồng</a:t>
              </a:r>
              <a:r>
                <a:rPr lang="en-US" altLang="en-US" sz="2400" b="1" dirty="0">
                  <a:solidFill>
                    <a:srgbClr val="00B050"/>
                  </a:solidFill>
                  <a:cs typeface="Times New Roman" panose="02020603050405020304" pitchFamily="18" charset="0"/>
                </a:rPr>
                <a:t> </a:t>
              </a:r>
              <a:r>
                <a:rPr lang="en-US" altLang="en-US" sz="2400" b="1" dirty="0" err="1">
                  <a:solidFill>
                    <a:srgbClr val="00B050"/>
                  </a:solidFill>
                  <a:cs typeface="Times New Roman" panose="02020603050405020304" pitchFamily="18" charset="0"/>
                </a:rPr>
                <a:t>cây</a:t>
              </a:r>
              <a:r>
                <a:rPr lang="en-US" altLang="en-US" sz="2400" b="1" dirty="0">
                  <a:solidFill>
                    <a:srgbClr val="00B050"/>
                  </a:solidFill>
                  <a:cs typeface="Times New Roman" panose="02020603050405020304" pitchFamily="18" charset="0"/>
                </a:rPr>
                <a:t> </a:t>
              </a:r>
              <a:r>
                <a:rPr lang="en-US" altLang="en-US" sz="2400" b="1" dirty="0" err="1">
                  <a:solidFill>
                    <a:srgbClr val="00B050"/>
                  </a:solidFill>
                  <a:cs typeface="Times New Roman" panose="02020603050405020304" pitchFamily="18" charset="0"/>
                </a:rPr>
                <a:t>công</a:t>
              </a:r>
              <a:r>
                <a:rPr lang="en-US" altLang="en-US" sz="2400" b="1" dirty="0">
                  <a:solidFill>
                    <a:srgbClr val="00B050"/>
                  </a:solidFill>
                  <a:cs typeface="Times New Roman" panose="02020603050405020304" pitchFamily="18" charset="0"/>
                </a:rPr>
                <a:t> </a:t>
              </a:r>
              <a:r>
                <a:rPr lang="en-US" altLang="en-US" sz="2400" b="1" dirty="0" err="1">
                  <a:solidFill>
                    <a:srgbClr val="00B050"/>
                  </a:solidFill>
                  <a:cs typeface="Times New Roman" panose="02020603050405020304" pitchFamily="18" charset="0"/>
                </a:rPr>
                <a:t>nghiệp</a:t>
              </a:r>
              <a:r>
                <a:rPr lang="en-US" altLang="en-US" sz="2400" b="1" dirty="0">
                  <a:solidFill>
                    <a:srgbClr val="00B050"/>
                  </a:solidFill>
                  <a:cs typeface="Times New Roman" panose="02020603050405020304" pitchFamily="18" charset="0"/>
                </a:rPr>
                <a:t> (</a:t>
              </a:r>
              <a:r>
                <a:rPr lang="en-US" altLang="en-US" sz="2400" b="1" dirty="0" err="1">
                  <a:solidFill>
                    <a:srgbClr val="00B050"/>
                  </a:solidFill>
                  <a:cs typeface="Times New Roman" panose="02020603050405020304" pitchFamily="18" charset="0"/>
                </a:rPr>
                <a:t>Đậu</a:t>
              </a:r>
              <a:r>
                <a:rPr lang="en-US" altLang="en-US" sz="2400" b="1" dirty="0">
                  <a:solidFill>
                    <a:srgbClr val="00B050"/>
                  </a:solidFill>
                  <a:cs typeface="Times New Roman" panose="02020603050405020304" pitchFamily="18" charset="0"/>
                </a:rPr>
                <a:t> </a:t>
              </a:r>
              <a:r>
                <a:rPr lang="en-US" altLang="en-US" sz="2400" b="1" dirty="0" err="1">
                  <a:solidFill>
                    <a:srgbClr val="00B050"/>
                  </a:solidFill>
                  <a:cs typeface="Times New Roman" panose="02020603050405020304" pitchFamily="18" charset="0"/>
                </a:rPr>
                <a:t>tương</a:t>
              </a:r>
              <a:r>
                <a:rPr lang="en-US" altLang="en-US" sz="2400" b="1" dirty="0">
                  <a:solidFill>
                    <a:srgbClr val="00B050"/>
                  </a:solidFill>
                  <a:cs typeface="Times New Roman" panose="02020603050405020304" pitchFamily="18" charset="0"/>
                </a:rPr>
                <a:t>)</a:t>
              </a:r>
              <a:endParaRPr lang="en-US" altLang="en-US" sz="2400" dirty="0"/>
            </a:p>
          </p:txBody>
        </p:sp>
        <p:pic>
          <p:nvPicPr>
            <p:cNvPr id="31" name="Picture 2" descr="Quy trình trồng và chăm sóc cây Đậu tương - Công ty Cổ phần GAP Việt Nam">
              <a:extLst>
                <a:ext uri="{FF2B5EF4-FFF2-40B4-BE49-F238E27FC236}">
                  <a16:creationId xmlns:a16="http://schemas.microsoft.com/office/drawing/2014/main" id="{26D556ED-1E49-D27F-5A57-0B769029265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53566" y="58737"/>
              <a:ext cx="6795932" cy="5804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2" name="Group 31">
            <a:extLst>
              <a:ext uri="{FF2B5EF4-FFF2-40B4-BE49-F238E27FC236}">
                <a16:creationId xmlns:a16="http://schemas.microsoft.com/office/drawing/2014/main" id="{4C761AF2-520E-F977-C047-E641074EFD1C}"/>
              </a:ext>
            </a:extLst>
          </p:cNvPr>
          <p:cNvGrpSpPr/>
          <p:nvPr/>
        </p:nvGrpSpPr>
        <p:grpSpPr>
          <a:xfrm>
            <a:off x="5291162" y="497778"/>
            <a:ext cx="6832600" cy="6358584"/>
            <a:chOff x="4271962" y="-130175"/>
            <a:chExt cx="6832600" cy="6358584"/>
          </a:xfrm>
        </p:grpSpPr>
        <p:sp>
          <p:nvSpPr>
            <p:cNvPr id="33" name="TextBox 3">
              <a:extLst>
                <a:ext uri="{FF2B5EF4-FFF2-40B4-BE49-F238E27FC236}">
                  <a16:creationId xmlns:a16="http://schemas.microsoft.com/office/drawing/2014/main" id="{AFDEDA36-EA31-56E1-86A1-FD560CDCE9E5}"/>
                </a:ext>
              </a:extLst>
            </p:cNvPr>
            <p:cNvSpPr txBox="1">
              <a:spLocks noChangeArrowheads="1"/>
            </p:cNvSpPr>
            <p:nvPr/>
          </p:nvSpPr>
          <p:spPr bwMode="auto">
            <a:xfrm>
              <a:off x="5860472" y="5766744"/>
              <a:ext cx="432002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2400" b="1" dirty="0" err="1">
                  <a:solidFill>
                    <a:srgbClr val="00B050"/>
                  </a:solidFill>
                  <a:cs typeface="Times New Roman" panose="02020603050405020304" pitchFamily="18" charset="0"/>
                </a:rPr>
                <a:t>Trồng</a:t>
              </a:r>
              <a:r>
                <a:rPr lang="en-US" altLang="en-US" sz="2400" b="1" dirty="0">
                  <a:solidFill>
                    <a:srgbClr val="00B050"/>
                  </a:solidFill>
                  <a:cs typeface="Times New Roman" panose="02020603050405020304" pitchFamily="18" charset="0"/>
                </a:rPr>
                <a:t> </a:t>
              </a:r>
              <a:r>
                <a:rPr lang="en-US" altLang="en-US" sz="2400" b="1" dirty="0" err="1">
                  <a:solidFill>
                    <a:srgbClr val="00B050"/>
                  </a:solidFill>
                  <a:cs typeface="Times New Roman" panose="02020603050405020304" pitchFamily="18" charset="0"/>
                </a:rPr>
                <a:t>cây</a:t>
              </a:r>
              <a:r>
                <a:rPr lang="en-US" altLang="en-US" sz="2400" b="1" dirty="0">
                  <a:solidFill>
                    <a:srgbClr val="00B050"/>
                  </a:solidFill>
                  <a:cs typeface="Times New Roman" panose="02020603050405020304" pitchFamily="18" charset="0"/>
                </a:rPr>
                <a:t> </a:t>
              </a:r>
              <a:r>
                <a:rPr lang="en-US" altLang="en-US" sz="2400" b="1" dirty="0" err="1">
                  <a:solidFill>
                    <a:srgbClr val="00B050"/>
                  </a:solidFill>
                  <a:cs typeface="Times New Roman" panose="02020603050405020304" pitchFamily="18" charset="0"/>
                </a:rPr>
                <a:t>ăn</a:t>
              </a:r>
              <a:r>
                <a:rPr lang="en-US" altLang="en-US" sz="2400" b="1" dirty="0">
                  <a:solidFill>
                    <a:srgbClr val="00B050"/>
                  </a:solidFill>
                  <a:cs typeface="Times New Roman" panose="02020603050405020304" pitchFamily="18" charset="0"/>
                </a:rPr>
                <a:t> </a:t>
              </a:r>
              <a:r>
                <a:rPr lang="en-US" altLang="en-US" sz="2400" b="1" dirty="0" err="1">
                  <a:solidFill>
                    <a:srgbClr val="00B050"/>
                  </a:solidFill>
                  <a:cs typeface="Times New Roman" panose="02020603050405020304" pitchFamily="18" charset="0"/>
                </a:rPr>
                <a:t>quả</a:t>
              </a:r>
              <a:r>
                <a:rPr lang="en-US" altLang="en-US" sz="2400" b="1" dirty="0">
                  <a:solidFill>
                    <a:srgbClr val="00B050"/>
                  </a:solidFill>
                  <a:cs typeface="Times New Roman" panose="02020603050405020304" pitchFamily="18" charset="0"/>
                </a:rPr>
                <a:t> (</a:t>
              </a:r>
              <a:r>
                <a:rPr lang="en-US" altLang="en-US" sz="2400" b="1" dirty="0" err="1">
                  <a:solidFill>
                    <a:srgbClr val="00B050"/>
                  </a:solidFill>
                  <a:cs typeface="Times New Roman" panose="02020603050405020304" pitchFamily="18" charset="0"/>
                </a:rPr>
                <a:t>Hồng</a:t>
              </a:r>
              <a:r>
                <a:rPr lang="en-US" altLang="en-US" sz="2400" b="1" dirty="0">
                  <a:solidFill>
                    <a:srgbClr val="00B050"/>
                  </a:solidFill>
                  <a:cs typeface="Times New Roman" panose="02020603050405020304" pitchFamily="18" charset="0"/>
                </a:rPr>
                <a:t> </a:t>
              </a:r>
              <a:r>
                <a:rPr lang="en-US" altLang="en-US" sz="2400" b="1" dirty="0" err="1">
                  <a:solidFill>
                    <a:srgbClr val="00B050"/>
                  </a:solidFill>
                  <a:cs typeface="Times New Roman" panose="02020603050405020304" pitchFamily="18" charset="0"/>
                </a:rPr>
                <a:t>xiêm</a:t>
              </a:r>
              <a:r>
                <a:rPr lang="en-US" altLang="en-US" sz="2400" b="1" dirty="0">
                  <a:solidFill>
                    <a:srgbClr val="00B050"/>
                  </a:solidFill>
                  <a:cs typeface="Times New Roman" panose="02020603050405020304" pitchFamily="18" charset="0"/>
                </a:rPr>
                <a:t>)</a:t>
              </a:r>
              <a:endParaRPr lang="en-US" altLang="en-US" sz="2400" dirty="0"/>
            </a:p>
          </p:txBody>
        </p:sp>
        <p:pic>
          <p:nvPicPr>
            <p:cNvPr id="34" name="Picture 2" descr="Cây Hồng xiêm - Đặc điểm, Phân loại và Cách trồng cây sai trĩu quả">
              <a:extLst>
                <a:ext uri="{FF2B5EF4-FFF2-40B4-BE49-F238E27FC236}">
                  <a16:creationId xmlns:a16="http://schemas.microsoft.com/office/drawing/2014/main" id="{E3C9F2E3-6019-55A9-FA42-930DB09E834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71962" y="-130175"/>
              <a:ext cx="6832600" cy="58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5" name="Group 34">
            <a:extLst>
              <a:ext uri="{FF2B5EF4-FFF2-40B4-BE49-F238E27FC236}">
                <a16:creationId xmlns:a16="http://schemas.microsoft.com/office/drawing/2014/main" id="{FD17DE84-2903-9168-F568-4A003D944F43}"/>
              </a:ext>
            </a:extLst>
          </p:cNvPr>
          <p:cNvGrpSpPr/>
          <p:nvPr/>
        </p:nvGrpSpPr>
        <p:grpSpPr>
          <a:xfrm>
            <a:off x="5291160" y="465690"/>
            <a:ext cx="6832601" cy="6335415"/>
            <a:chOff x="4514847" y="245629"/>
            <a:chExt cx="6832601" cy="6335415"/>
          </a:xfrm>
        </p:grpSpPr>
        <p:sp>
          <p:nvSpPr>
            <p:cNvPr id="36" name="TextBox 3">
              <a:extLst>
                <a:ext uri="{FF2B5EF4-FFF2-40B4-BE49-F238E27FC236}">
                  <a16:creationId xmlns:a16="http://schemas.microsoft.com/office/drawing/2014/main" id="{89C7AAA7-E55F-95F2-82F1-FC1BFF8C1DD1}"/>
                </a:ext>
              </a:extLst>
            </p:cNvPr>
            <p:cNvSpPr txBox="1">
              <a:spLocks noChangeArrowheads="1"/>
            </p:cNvSpPr>
            <p:nvPr/>
          </p:nvSpPr>
          <p:spPr bwMode="auto">
            <a:xfrm>
              <a:off x="5276885" y="6119379"/>
              <a:ext cx="480860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2400" b="1" dirty="0" err="1">
                  <a:solidFill>
                    <a:srgbClr val="00B050"/>
                  </a:solidFill>
                  <a:cs typeface="Times New Roman" panose="02020603050405020304" pitchFamily="18" charset="0"/>
                </a:rPr>
                <a:t>Trồng</a:t>
              </a:r>
              <a:r>
                <a:rPr lang="en-US" altLang="en-US" sz="2400" b="1" dirty="0">
                  <a:solidFill>
                    <a:srgbClr val="00B050"/>
                  </a:solidFill>
                  <a:cs typeface="Times New Roman" panose="02020603050405020304" pitchFamily="18" charset="0"/>
                </a:rPr>
                <a:t> </a:t>
              </a:r>
              <a:r>
                <a:rPr lang="en-US" altLang="en-US" sz="2400" b="1" dirty="0" err="1">
                  <a:solidFill>
                    <a:srgbClr val="00B050"/>
                  </a:solidFill>
                  <a:cs typeface="Times New Roman" panose="02020603050405020304" pitchFamily="18" charset="0"/>
                </a:rPr>
                <a:t>rừng</a:t>
              </a:r>
              <a:endParaRPr lang="en-US" altLang="en-US" sz="2400" dirty="0"/>
            </a:p>
          </p:txBody>
        </p:sp>
        <p:pic>
          <p:nvPicPr>
            <p:cNvPr id="37" name="Picture 2" descr="Phục hồi rừng ngập mặn vùng đồng bằng sông Hồng">
              <a:extLst>
                <a:ext uri="{FF2B5EF4-FFF2-40B4-BE49-F238E27FC236}">
                  <a16:creationId xmlns:a16="http://schemas.microsoft.com/office/drawing/2014/main" id="{791EEBE2-4EAD-1737-4A42-E9B6D963E89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14847" y="245629"/>
              <a:ext cx="6832601" cy="574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8" name="Group 37">
            <a:extLst>
              <a:ext uri="{FF2B5EF4-FFF2-40B4-BE49-F238E27FC236}">
                <a16:creationId xmlns:a16="http://schemas.microsoft.com/office/drawing/2014/main" id="{7F38B673-C217-853D-C72A-46F3FD4B33FD}"/>
              </a:ext>
            </a:extLst>
          </p:cNvPr>
          <p:cNvGrpSpPr/>
          <p:nvPr/>
        </p:nvGrpSpPr>
        <p:grpSpPr>
          <a:xfrm>
            <a:off x="5286917" y="427931"/>
            <a:ext cx="6832601" cy="6428431"/>
            <a:chOff x="4055916" y="184006"/>
            <a:chExt cx="6832601" cy="6428431"/>
          </a:xfrm>
        </p:grpSpPr>
        <p:sp>
          <p:nvSpPr>
            <p:cNvPr id="39" name="TextBox 3">
              <a:extLst>
                <a:ext uri="{FF2B5EF4-FFF2-40B4-BE49-F238E27FC236}">
                  <a16:creationId xmlns:a16="http://schemas.microsoft.com/office/drawing/2014/main" id="{FD2CDDB3-680B-2777-408E-64BD35BBDEE4}"/>
                </a:ext>
              </a:extLst>
            </p:cNvPr>
            <p:cNvSpPr txBox="1">
              <a:spLocks noChangeArrowheads="1"/>
            </p:cNvSpPr>
            <p:nvPr/>
          </p:nvSpPr>
          <p:spPr bwMode="auto">
            <a:xfrm>
              <a:off x="4276376" y="6150772"/>
              <a:ext cx="615320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2400" b="1" dirty="0" err="1">
                  <a:solidFill>
                    <a:srgbClr val="00B050"/>
                  </a:solidFill>
                  <a:cs typeface="Times New Roman" panose="02020603050405020304" pitchFamily="18" charset="0"/>
                </a:rPr>
                <a:t>Cây</a:t>
              </a:r>
              <a:r>
                <a:rPr lang="en-US" altLang="en-US" sz="2400" b="1" dirty="0">
                  <a:solidFill>
                    <a:srgbClr val="00B050"/>
                  </a:solidFill>
                  <a:cs typeface="Times New Roman" panose="02020603050405020304" pitchFamily="18" charset="0"/>
                </a:rPr>
                <a:t> </a:t>
              </a:r>
              <a:r>
                <a:rPr lang="en-US" altLang="en-US" sz="2400" b="1" dirty="0" err="1">
                  <a:solidFill>
                    <a:srgbClr val="00B050"/>
                  </a:solidFill>
                  <a:cs typeface="Times New Roman" panose="02020603050405020304" pitchFamily="18" charset="0"/>
                </a:rPr>
                <a:t>trồng</a:t>
              </a:r>
              <a:r>
                <a:rPr lang="en-US" altLang="en-US" sz="2400" b="1" dirty="0">
                  <a:solidFill>
                    <a:srgbClr val="00B050"/>
                  </a:solidFill>
                  <a:cs typeface="Times New Roman" panose="02020603050405020304" pitchFamily="18" charset="0"/>
                </a:rPr>
                <a:t> </a:t>
              </a:r>
              <a:r>
                <a:rPr lang="en-US" altLang="en-US" sz="2400" b="1" dirty="0" err="1">
                  <a:solidFill>
                    <a:srgbClr val="00B050"/>
                  </a:solidFill>
                  <a:cs typeface="Times New Roman" panose="02020603050405020304" pitchFamily="18" charset="0"/>
                </a:rPr>
                <a:t>cận</a:t>
              </a:r>
              <a:r>
                <a:rPr lang="en-US" altLang="en-US" sz="2400" b="1" dirty="0">
                  <a:solidFill>
                    <a:srgbClr val="00B050"/>
                  </a:solidFill>
                  <a:cs typeface="Times New Roman" panose="02020603050405020304" pitchFamily="18" charset="0"/>
                </a:rPr>
                <a:t> </a:t>
              </a:r>
              <a:r>
                <a:rPr lang="en-US" altLang="en-US" sz="2400" b="1" dirty="0" err="1">
                  <a:solidFill>
                    <a:srgbClr val="00B050"/>
                  </a:solidFill>
                  <a:cs typeface="Times New Roman" panose="02020603050405020304" pitchFamily="18" charset="0"/>
                </a:rPr>
                <a:t>nhiệt</a:t>
              </a:r>
              <a:r>
                <a:rPr lang="en-US" altLang="en-US" sz="2400" b="1" dirty="0">
                  <a:solidFill>
                    <a:srgbClr val="00B050"/>
                  </a:solidFill>
                  <a:cs typeface="Times New Roman" panose="02020603050405020304" pitchFamily="18" charset="0"/>
                </a:rPr>
                <a:t> </a:t>
              </a:r>
              <a:r>
                <a:rPr lang="en-US" altLang="en-US" sz="2400" b="1" dirty="0" err="1">
                  <a:solidFill>
                    <a:srgbClr val="00B050"/>
                  </a:solidFill>
                  <a:cs typeface="Times New Roman" panose="02020603050405020304" pitchFamily="18" charset="0"/>
                </a:rPr>
                <a:t>và</a:t>
              </a:r>
              <a:r>
                <a:rPr lang="en-US" altLang="en-US" sz="2400" b="1" dirty="0">
                  <a:solidFill>
                    <a:srgbClr val="00B050"/>
                  </a:solidFill>
                  <a:cs typeface="Times New Roman" panose="02020603050405020304" pitchFamily="18" charset="0"/>
                </a:rPr>
                <a:t> </a:t>
              </a:r>
              <a:r>
                <a:rPr lang="en-US" altLang="en-US" sz="2400" b="1" dirty="0" err="1">
                  <a:solidFill>
                    <a:srgbClr val="00B050"/>
                  </a:solidFill>
                  <a:cs typeface="Times New Roman" panose="02020603050405020304" pitchFamily="18" charset="0"/>
                </a:rPr>
                <a:t>ôn</a:t>
              </a:r>
              <a:r>
                <a:rPr lang="en-US" altLang="en-US" sz="2400" b="1" dirty="0">
                  <a:solidFill>
                    <a:srgbClr val="00B050"/>
                  </a:solidFill>
                  <a:cs typeface="Times New Roman" panose="02020603050405020304" pitchFamily="18" charset="0"/>
                </a:rPr>
                <a:t> </a:t>
              </a:r>
              <a:r>
                <a:rPr lang="en-US" altLang="en-US" sz="2400" b="1" dirty="0" err="1">
                  <a:solidFill>
                    <a:srgbClr val="00B050"/>
                  </a:solidFill>
                  <a:cs typeface="Times New Roman" panose="02020603050405020304" pitchFamily="18" charset="0"/>
                </a:rPr>
                <a:t>đới</a:t>
              </a:r>
              <a:endParaRPr lang="en-US" altLang="en-US" sz="2400" dirty="0"/>
            </a:p>
          </p:txBody>
        </p:sp>
        <p:pic>
          <p:nvPicPr>
            <p:cNvPr id="40" name="Picture 2" descr="Nghiên cứu ứng dụng đồng bộ các giải pháp khoa học và công nghệ chuyển đổi  cơ cấu cây trồng đạt hiệu quả kinh tế cao vùng đồng bằng sông Hồng -">
              <a:extLst>
                <a:ext uri="{FF2B5EF4-FFF2-40B4-BE49-F238E27FC236}">
                  <a16:creationId xmlns:a16="http://schemas.microsoft.com/office/drawing/2014/main" id="{827203C6-3A9C-91F2-6FA4-A53D3DA7250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55916" y="184006"/>
              <a:ext cx="6832601" cy="588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1" name="Group 40">
            <a:extLst>
              <a:ext uri="{FF2B5EF4-FFF2-40B4-BE49-F238E27FC236}">
                <a16:creationId xmlns:a16="http://schemas.microsoft.com/office/drawing/2014/main" id="{181D94B2-FFAB-88E4-1260-88C7134B002B}"/>
              </a:ext>
            </a:extLst>
          </p:cNvPr>
          <p:cNvGrpSpPr/>
          <p:nvPr/>
        </p:nvGrpSpPr>
        <p:grpSpPr>
          <a:xfrm>
            <a:off x="5214380" y="548002"/>
            <a:ext cx="6951255" cy="6119211"/>
            <a:chOff x="4490724" y="322131"/>
            <a:chExt cx="6932925" cy="6119211"/>
          </a:xfrm>
        </p:grpSpPr>
        <p:sp>
          <p:nvSpPr>
            <p:cNvPr id="42" name="TextBox 3">
              <a:extLst>
                <a:ext uri="{FF2B5EF4-FFF2-40B4-BE49-F238E27FC236}">
                  <a16:creationId xmlns:a16="http://schemas.microsoft.com/office/drawing/2014/main" id="{F0E02D14-C67F-DE99-4C77-1BD47BDE00A7}"/>
                </a:ext>
              </a:extLst>
            </p:cNvPr>
            <p:cNvSpPr txBox="1">
              <a:spLocks noChangeArrowheads="1"/>
            </p:cNvSpPr>
            <p:nvPr/>
          </p:nvSpPr>
          <p:spPr bwMode="auto">
            <a:xfrm>
              <a:off x="4578351" y="5979677"/>
              <a:ext cx="684529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2400" b="1" dirty="0" err="1">
                  <a:solidFill>
                    <a:srgbClr val="00B050"/>
                  </a:solidFill>
                  <a:cs typeface="Times New Roman" panose="02020603050405020304" pitchFamily="18" charset="0"/>
                </a:rPr>
                <a:t>Cây</a:t>
              </a:r>
              <a:r>
                <a:rPr lang="en-US" altLang="en-US" sz="2400" b="1" dirty="0">
                  <a:solidFill>
                    <a:srgbClr val="00B050"/>
                  </a:solidFill>
                  <a:cs typeface="Times New Roman" panose="02020603050405020304" pitchFamily="18" charset="0"/>
                </a:rPr>
                <a:t> </a:t>
              </a:r>
              <a:r>
                <a:rPr lang="en-US" altLang="en-US" sz="2400" b="1" dirty="0" err="1">
                  <a:solidFill>
                    <a:srgbClr val="00B050"/>
                  </a:solidFill>
                  <a:cs typeface="Times New Roman" panose="02020603050405020304" pitchFamily="18" charset="0"/>
                </a:rPr>
                <a:t>trồng</a:t>
              </a:r>
              <a:r>
                <a:rPr lang="en-US" altLang="en-US" sz="2400" b="1" dirty="0">
                  <a:solidFill>
                    <a:srgbClr val="00B050"/>
                  </a:solidFill>
                  <a:cs typeface="Times New Roman" panose="02020603050405020304" pitchFamily="18" charset="0"/>
                </a:rPr>
                <a:t> </a:t>
              </a:r>
              <a:r>
                <a:rPr lang="en-US" altLang="en-US" sz="2400" b="1" dirty="0" err="1">
                  <a:solidFill>
                    <a:srgbClr val="00B050"/>
                  </a:solidFill>
                  <a:cs typeface="Times New Roman" panose="02020603050405020304" pitchFamily="18" charset="0"/>
                </a:rPr>
                <a:t>cận</a:t>
              </a:r>
              <a:r>
                <a:rPr lang="en-US" altLang="en-US" sz="2400" b="1" dirty="0">
                  <a:solidFill>
                    <a:srgbClr val="00B050"/>
                  </a:solidFill>
                  <a:cs typeface="Times New Roman" panose="02020603050405020304" pitchFamily="18" charset="0"/>
                </a:rPr>
                <a:t> </a:t>
              </a:r>
              <a:r>
                <a:rPr lang="en-US" altLang="en-US" sz="2400" b="1" dirty="0" err="1">
                  <a:solidFill>
                    <a:srgbClr val="00B050"/>
                  </a:solidFill>
                  <a:cs typeface="Times New Roman" panose="02020603050405020304" pitchFamily="18" charset="0"/>
                </a:rPr>
                <a:t>nhiệt</a:t>
              </a:r>
              <a:r>
                <a:rPr lang="en-US" altLang="en-US" sz="2400" b="1" dirty="0">
                  <a:solidFill>
                    <a:srgbClr val="00B050"/>
                  </a:solidFill>
                  <a:cs typeface="Times New Roman" panose="02020603050405020304" pitchFamily="18" charset="0"/>
                </a:rPr>
                <a:t> </a:t>
              </a:r>
              <a:r>
                <a:rPr lang="en-US" altLang="en-US" sz="2400" b="1" dirty="0" err="1">
                  <a:solidFill>
                    <a:srgbClr val="00B050"/>
                  </a:solidFill>
                  <a:cs typeface="Times New Roman" panose="02020603050405020304" pitchFamily="18" charset="0"/>
                </a:rPr>
                <a:t>và</a:t>
              </a:r>
              <a:r>
                <a:rPr lang="en-US" altLang="en-US" sz="2400" b="1" dirty="0">
                  <a:solidFill>
                    <a:srgbClr val="00B050"/>
                  </a:solidFill>
                  <a:cs typeface="Times New Roman" panose="02020603050405020304" pitchFamily="18" charset="0"/>
                </a:rPr>
                <a:t> </a:t>
              </a:r>
              <a:r>
                <a:rPr lang="en-US" altLang="en-US" sz="2400" b="1" dirty="0" err="1">
                  <a:solidFill>
                    <a:srgbClr val="00B050"/>
                  </a:solidFill>
                  <a:cs typeface="Times New Roman" panose="02020603050405020304" pitchFamily="18" charset="0"/>
                </a:rPr>
                <a:t>ôn</a:t>
              </a:r>
              <a:r>
                <a:rPr lang="en-US" altLang="en-US" sz="2400" b="1" dirty="0">
                  <a:solidFill>
                    <a:srgbClr val="00B050"/>
                  </a:solidFill>
                  <a:cs typeface="Times New Roman" panose="02020603050405020304" pitchFamily="18" charset="0"/>
                </a:rPr>
                <a:t> </a:t>
              </a:r>
              <a:r>
                <a:rPr lang="en-US" altLang="en-US" sz="2400" b="1" dirty="0" err="1">
                  <a:solidFill>
                    <a:srgbClr val="00B050"/>
                  </a:solidFill>
                  <a:cs typeface="Times New Roman" panose="02020603050405020304" pitchFamily="18" charset="0"/>
                </a:rPr>
                <a:t>đới</a:t>
              </a:r>
              <a:endParaRPr lang="en-US" altLang="en-US" sz="2400" dirty="0"/>
            </a:p>
          </p:txBody>
        </p:sp>
        <p:pic>
          <p:nvPicPr>
            <p:cNvPr id="43" name="Picture 2" descr="Loại rau củ quả bạn nên trồng ngay trong tháng 10,11">
              <a:extLst>
                <a:ext uri="{FF2B5EF4-FFF2-40B4-BE49-F238E27FC236}">
                  <a16:creationId xmlns:a16="http://schemas.microsoft.com/office/drawing/2014/main" id="{5F66B056-B982-075B-BA22-DD7D07CD282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90724" y="322131"/>
              <a:ext cx="6932925" cy="5701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4" name="Group 43">
            <a:extLst>
              <a:ext uri="{FF2B5EF4-FFF2-40B4-BE49-F238E27FC236}">
                <a16:creationId xmlns:a16="http://schemas.microsoft.com/office/drawing/2014/main" id="{35657D21-5E40-97D5-F692-35D97E642EA6}"/>
              </a:ext>
            </a:extLst>
          </p:cNvPr>
          <p:cNvGrpSpPr/>
          <p:nvPr/>
        </p:nvGrpSpPr>
        <p:grpSpPr>
          <a:xfrm>
            <a:off x="5205235" y="573972"/>
            <a:ext cx="6863397" cy="6220662"/>
            <a:chOff x="4410941" y="557645"/>
            <a:chExt cx="6863397" cy="6220662"/>
          </a:xfrm>
        </p:grpSpPr>
        <p:sp>
          <p:nvSpPr>
            <p:cNvPr id="45" name="TextBox 3">
              <a:extLst>
                <a:ext uri="{FF2B5EF4-FFF2-40B4-BE49-F238E27FC236}">
                  <a16:creationId xmlns:a16="http://schemas.microsoft.com/office/drawing/2014/main" id="{9CA4672B-64A4-3B95-95A7-FB4E6D467A49}"/>
                </a:ext>
              </a:extLst>
            </p:cNvPr>
            <p:cNvSpPr txBox="1">
              <a:spLocks noChangeArrowheads="1"/>
            </p:cNvSpPr>
            <p:nvPr/>
          </p:nvSpPr>
          <p:spPr bwMode="auto">
            <a:xfrm>
              <a:off x="6241926" y="6316642"/>
              <a:ext cx="37496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2400" b="1" dirty="0" err="1">
                  <a:solidFill>
                    <a:srgbClr val="00B050"/>
                  </a:solidFill>
                  <a:cs typeface="Times New Roman" panose="02020603050405020304" pitchFamily="18" charset="0"/>
                </a:rPr>
                <a:t>Sông</a:t>
              </a:r>
              <a:r>
                <a:rPr lang="en-US" altLang="en-US" sz="2400" b="1" dirty="0">
                  <a:solidFill>
                    <a:srgbClr val="00B050"/>
                  </a:solidFill>
                  <a:cs typeface="Times New Roman" panose="02020603050405020304" pitchFamily="18" charset="0"/>
                </a:rPr>
                <a:t> </a:t>
              </a:r>
              <a:r>
                <a:rPr lang="en-US" altLang="en-US" sz="2400" b="1" dirty="0" err="1">
                  <a:solidFill>
                    <a:srgbClr val="00B050"/>
                  </a:solidFill>
                  <a:cs typeface="Times New Roman" panose="02020603050405020304" pitchFamily="18" charset="0"/>
                </a:rPr>
                <a:t>Hồng</a:t>
              </a:r>
              <a:endParaRPr lang="en-US" altLang="en-US" sz="2400" dirty="0"/>
            </a:p>
          </p:txBody>
        </p:sp>
        <p:pic>
          <p:nvPicPr>
            <p:cNvPr id="46" name="Picture 2" descr="Sông Hồng đẹp thơ mộng nhìn từ không trung">
              <a:extLst>
                <a:ext uri="{FF2B5EF4-FFF2-40B4-BE49-F238E27FC236}">
                  <a16:creationId xmlns:a16="http://schemas.microsoft.com/office/drawing/2014/main" id="{4FD5A830-F6C4-B814-FADA-CF9559D2658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410941" y="557645"/>
              <a:ext cx="6863397" cy="5774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7" name="Group 46">
            <a:extLst>
              <a:ext uri="{FF2B5EF4-FFF2-40B4-BE49-F238E27FC236}">
                <a16:creationId xmlns:a16="http://schemas.microsoft.com/office/drawing/2014/main" id="{662A24ED-5CC5-0ACD-5E9A-D6C55131C0BB}"/>
              </a:ext>
            </a:extLst>
          </p:cNvPr>
          <p:cNvGrpSpPr/>
          <p:nvPr/>
        </p:nvGrpSpPr>
        <p:grpSpPr>
          <a:xfrm>
            <a:off x="5178237" y="565595"/>
            <a:ext cx="6927161" cy="6235062"/>
            <a:chOff x="5834647" y="672075"/>
            <a:chExt cx="6927161" cy="6235062"/>
          </a:xfrm>
        </p:grpSpPr>
        <p:sp>
          <p:nvSpPr>
            <p:cNvPr id="48" name="TextBox 3">
              <a:extLst>
                <a:ext uri="{FF2B5EF4-FFF2-40B4-BE49-F238E27FC236}">
                  <a16:creationId xmlns:a16="http://schemas.microsoft.com/office/drawing/2014/main" id="{90131CD5-4C7F-A8FB-2815-038DC1F3621A}"/>
                </a:ext>
              </a:extLst>
            </p:cNvPr>
            <p:cNvSpPr txBox="1">
              <a:spLocks noChangeArrowheads="1"/>
            </p:cNvSpPr>
            <p:nvPr/>
          </p:nvSpPr>
          <p:spPr bwMode="auto">
            <a:xfrm>
              <a:off x="6311566" y="6445472"/>
              <a:ext cx="523157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2400" b="1" dirty="0" err="1">
                  <a:solidFill>
                    <a:srgbClr val="00B050"/>
                  </a:solidFill>
                  <a:cs typeface="Times New Roman" panose="02020603050405020304" pitchFamily="18" charset="0"/>
                </a:rPr>
                <a:t>Sông</a:t>
              </a:r>
              <a:r>
                <a:rPr lang="en-US" altLang="en-US" sz="2400" b="1" dirty="0">
                  <a:solidFill>
                    <a:srgbClr val="00B050"/>
                  </a:solidFill>
                  <a:cs typeface="Times New Roman" panose="02020603050405020304" pitchFamily="18" charset="0"/>
                </a:rPr>
                <a:t> Thái Bình</a:t>
              </a:r>
              <a:endParaRPr lang="en-US" altLang="en-US" sz="2400" dirty="0"/>
            </a:p>
          </p:txBody>
        </p:sp>
        <p:pic>
          <p:nvPicPr>
            <p:cNvPr id="49" name="Picture 2" descr="Sông Thái Bình: tin tức, hình ảnh, video, bình luận">
              <a:extLst>
                <a:ext uri="{FF2B5EF4-FFF2-40B4-BE49-F238E27FC236}">
                  <a16:creationId xmlns:a16="http://schemas.microsoft.com/office/drawing/2014/main" id="{C6F17756-2A92-9C60-1EDD-5196AF46E0C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834647" y="672075"/>
              <a:ext cx="6927161" cy="5826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0" name="Group 49">
            <a:extLst>
              <a:ext uri="{FF2B5EF4-FFF2-40B4-BE49-F238E27FC236}">
                <a16:creationId xmlns:a16="http://schemas.microsoft.com/office/drawing/2014/main" id="{4998BBA1-F5B2-4D8C-3CA2-C37F646DD54D}"/>
              </a:ext>
            </a:extLst>
          </p:cNvPr>
          <p:cNvGrpSpPr/>
          <p:nvPr/>
        </p:nvGrpSpPr>
        <p:grpSpPr>
          <a:xfrm>
            <a:off x="5196246" y="538428"/>
            <a:ext cx="6851543" cy="6322006"/>
            <a:chOff x="7950072" y="314294"/>
            <a:chExt cx="6851543" cy="6322006"/>
          </a:xfrm>
        </p:grpSpPr>
        <p:sp>
          <p:nvSpPr>
            <p:cNvPr id="51" name="TextBox 3">
              <a:extLst>
                <a:ext uri="{FF2B5EF4-FFF2-40B4-BE49-F238E27FC236}">
                  <a16:creationId xmlns:a16="http://schemas.microsoft.com/office/drawing/2014/main" id="{6102AE4F-C60C-12C9-7317-3325CC75B7CC}"/>
                </a:ext>
              </a:extLst>
            </p:cNvPr>
            <p:cNvSpPr txBox="1">
              <a:spLocks noChangeArrowheads="1"/>
            </p:cNvSpPr>
            <p:nvPr/>
          </p:nvSpPr>
          <p:spPr bwMode="auto">
            <a:xfrm>
              <a:off x="9381313" y="6174635"/>
              <a:ext cx="30466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2400" b="1" dirty="0" err="1">
                  <a:solidFill>
                    <a:srgbClr val="00B050"/>
                  </a:solidFill>
                  <a:cs typeface="Times New Roman" panose="02020603050405020304" pitchFamily="18" charset="0"/>
                </a:rPr>
                <a:t>Sản</a:t>
              </a:r>
              <a:r>
                <a:rPr lang="en-US" altLang="en-US" sz="2400" b="1" dirty="0">
                  <a:solidFill>
                    <a:srgbClr val="00B050"/>
                  </a:solidFill>
                  <a:cs typeface="Times New Roman" panose="02020603050405020304" pitchFamily="18" charset="0"/>
                </a:rPr>
                <a:t> </a:t>
              </a:r>
              <a:r>
                <a:rPr lang="en-US" altLang="en-US" sz="2400" b="1" dirty="0" err="1">
                  <a:solidFill>
                    <a:srgbClr val="00B050"/>
                  </a:solidFill>
                  <a:cs typeface="Times New Roman" panose="02020603050405020304" pitchFamily="18" charset="0"/>
                </a:rPr>
                <a:t>xuất</a:t>
              </a:r>
              <a:r>
                <a:rPr lang="en-US" altLang="en-US" sz="2400" b="1" dirty="0">
                  <a:solidFill>
                    <a:srgbClr val="00B050"/>
                  </a:solidFill>
                  <a:cs typeface="Times New Roman" panose="02020603050405020304" pitchFamily="18" charset="0"/>
                </a:rPr>
                <a:t> </a:t>
              </a:r>
              <a:r>
                <a:rPr lang="en-US" altLang="en-US" sz="2400" b="1" dirty="0" err="1">
                  <a:solidFill>
                    <a:srgbClr val="00B050"/>
                  </a:solidFill>
                  <a:cs typeface="Times New Roman" panose="02020603050405020304" pitchFamily="18" charset="0"/>
                </a:rPr>
                <a:t>nông</a:t>
              </a:r>
              <a:r>
                <a:rPr lang="en-US" altLang="en-US" sz="2400" b="1" dirty="0">
                  <a:solidFill>
                    <a:srgbClr val="00B050"/>
                  </a:solidFill>
                  <a:cs typeface="Times New Roman" panose="02020603050405020304" pitchFamily="18" charset="0"/>
                </a:rPr>
                <a:t> </a:t>
              </a:r>
              <a:r>
                <a:rPr lang="en-US" altLang="en-US" sz="2400" b="1" dirty="0" err="1">
                  <a:solidFill>
                    <a:srgbClr val="00B050"/>
                  </a:solidFill>
                  <a:cs typeface="Times New Roman" panose="02020603050405020304" pitchFamily="18" charset="0"/>
                </a:rPr>
                <a:t>nghiệp</a:t>
              </a:r>
              <a:endParaRPr lang="en-US" altLang="en-US" sz="2400" dirty="0"/>
            </a:p>
          </p:txBody>
        </p:sp>
        <p:pic>
          <p:nvPicPr>
            <p:cNvPr id="52" name="Picture 2" descr="Phát triển nông nghiệp và nguồn nhân lực ở vùng Đồng bằng sông Hồng -  Hafiquacen">
              <a:extLst>
                <a:ext uri="{FF2B5EF4-FFF2-40B4-BE49-F238E27FC236}">
                  <a16:creationId xmlns:a16="http://schemas.microsoft.com/office/drawing/2014/main" id="{21339098-353E-645A-6013-331C85609BE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950072" y="314294"/>
              <a:ext cx="6851543" cy="587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4" name="Group 53">
            <a:extLst>
              <a:ext uri="{FF2B5EF4-FFF2-40B4-BE49-F238E27FC236}">
                <a16:creationId xmlns:a16="http://schemas.microsoft.com/office/drawing/2014/main" id="{750CE97F-F250-101A-59A3-6237D296B5D0}"/>
              </a:ext>
            </a:extLst>
          </p:cNvPr>
          <p:cNvGrpSpPr/>
          <p:nvPr/>
        </p:nvGrpSpPr>
        <p:grpSpPr>
          <a:xfrm>
            <a:off x="5207611" y="546029"/>
            <a:ext cx="6840178" cy="6309736"/>
            <a:chOff x="4996366" y="-217608"/>
            <a:chExt cx="6840178" cy="6309736"/>
          </a:xfrm>
        </p:grpSpPr>
        <p:sp>
          <p:nvSpPr>
            <p:cNvPr id="55" name="TextBox 3">
              <a:extLst>
                <a:ext uri="{FF2B5EF4-FFF2-40B4-BE49-F238E27FC236}">
                  <a16:creationId xmlns:a16="http://schemas.microsoft.com/office/drawing/2014/main" id="{3BF33138-9C81-9FE8-95F9-B2094F0A72B2}"/>
                </a:ext>
              </a:extLst>
            </p:cNvPr>
            <p:cNvSpPr txBox="1">
              <a:spLocks noChangeArrowheads="1"/>
            </p:cNvSpPr>
            <p:nvPr/>
          </p:nvSpPr>
          <p:spPr bwMode="auto">
            <a:xfrm>
              <a:off x="5826348" y="5630463"/>
              <a:ext cx="44862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2400" b="1" dirty="0" err="1">
                  <a:solidFill>
                    <a:srgbClr val="00B050"/>
                  </a:solidFill>
                  <a:cs typeface="Times New Roman" panose="02020603050405020304" pitchFamily="18" charset="0"/>
                </a:rPr>
                <a:t>Sản</a:t>
              </a:r>
              <a:r>
                <a:rPr lang="en-US" altLang="en-US" sz="2400" b="1" dirty="0">
                  <a:solidFill>
                    <a:srgbClr val="00B050"/>
                  </a:solidFill>
                  <a:cs typeface="Times New Roman" panose="02020603050405020304" pitchFamily="18" charset="0"/>
                </a:rPr>
                <a:t> </a:t>
              </a:r>
              <a:r>
                <a:rPr lang="en-US" altLang="en-US" sz="2400" b="1" dirty="0" err="1">
                  <a:solidFill>
                    <a:srgbClr val="00B050"/>
                  </a:solidFill>
                  <a:cs typeface="Times New Roman" panose="02020603050405020304" pitchFamily="18" charset="0"/>
                </a:rPr>
                <a:t>xuất</a:t>
              </a:r>
              <a:r>
                <a:rPr lang="en-US" altLang="en-US" sz="2400" b="1" dirty="0">
                  <a:solidFill>
                    <a:srgbClr val="00B050"/>
                  </a:solidFill>
                  <a:cs typeface="Times New Roman" panose="02020603050405020304" pitchFamily="18" charset="0"/>
                </a:rPr>
                <a:t> </a:t>
              </a:r>
              <a:r>
                <a:rPr lang="en-US" altLang="en-US" sz="2400" b="1" dirty="0" err="1">
                  <a:solidFill>
                    <a:srgbClr val="00B050"/>
                  </a:solidFill>
                  <a:cs typeface="Times New Roman" panose="02020603050405020304" pitchFamily="18" charset="0"/>
                </a:rPr>
                <a:t>nông</a:t>
              </a:r>
              <a:r>
                <a:rPr lang="en-US" altLang="en-US" sz="2400" b="1" dirty="0">
                  <a:solidFill>
                    <a:srgbClr val="00B050"/>
                  </a:solidFill>
                  <a:cs typeface="Times New Roman" panose="02020603050405020304" pitchFamily="18" charset="0"/>
                </a:rPr>
                <a:t> </a:t>
              </a:r>
              <a:r>
                <a:rPr lang="en-US" altLang="en-US" sz="2400" b="1" dirty="0" err="1">
                  <a:solidFill>
                    <a:srgbClr val="00B050"/>
                  </a:solidFill>
                  <a:cs typeface="Times New Roman" panose="02020603050405020304" pitchFamily="18" charset="0"/>
                </a:rPr>
                <a:t>nghiệp</a:t>
              </a:r>
              <a:endParaRPr lang="en-US" altLang="en-US" sz="2400" dirty="0"/>
            </a:p>
          </p:txBody>
        </p:sp>
        <p:pic>
          <p:nvPicPr>
            <p:cNvPr id="56" name="Picture 2" descr="Đồng bằng sông Hồng: thu nhập bình quân đầu người 2015 đạt 2.500 USD - Tuổi  Trẻ Online">
              <a:extLst>
                <a:ext uri="{FF2B5EF4-FFF2-40B4-BE49-F238E27FC236}">
                  <a16:creationId xmlns:a16="http://schemas.microsoft.com/office/drawing/2014/main" id="{70945550-C123-AF7B-A270-C4A4DF4DE10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996366" y="-217608"/>
              <a:ext cx="6840178" cy="580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7" name="Group 56">
            <a:extLst>
              <a:ext uri="{FF2B5EF4-FFF2-40B4-BE49-F238E27FC236}">
                <a16:creationId xmlns:a16="http://schemas.microsoft.com/office/drawing/2014/main" id="{2717D333-F188-999E-088E-2997C590FFA3}"/>
              </a:ext>
            </a:extLst>
          </p:cNvPr>
          <p:cNvGrpSpPr/>
          <p:nvPr/>
        </p:nvGrpSpPr>
        <p:grpSpPr>
          <a:xfrm>
            <a:off x="5260806" y="546029"/>
            <a:ext cx="6799476" cy="6310333"/>
            <a:chOff x="4547974" y="890588"/>
            <a:chExt cx="6799476" cy="6310333"/>
          </a:xfrm>
        </p:grpSpPr>
        <p:sp>
          <p:nvSpPr>
            <p:cNvPr id="58" name="TextBox 3">
              <a:extLst>
                <a:ext uri="{FF2B5EF4-FFF2-40B4-BE49-F238E27FC236}">
                  <a16:creationId xmlns:a16="http://schemas.microsoft.com/office/drawing/2014/main" id="{B1A36659-B680-F06B-33A6-1BBBC8FAA1F7}"/>
                </a:ext>
              </a:extLst>
            </p:cNvPr>
            <p:cNvSpPr txBox="1">
              <a:spLocks noChangeArrowheads="1"/>
            </p:cNvSpPr>
            <p:nvPr/>
          </p:nvSpPr>
          <p:spPr bwMode="auto">
            <a:xfrm>
              <a:off x="5531338" y="6739256"/>
              <a:ext cx="480262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2400" b="1" dirty="0" err="1">
                  <a:solidFill>
                    <a:srgbClr val="00B050"/>
                  </a:solidFill>
                  <a:cs typeface="Times New Roman" panose="02020603050405020304" pitchFamily="18" charset="0"/>
                </a:rPr>
                <a:t>Nuôi</a:t>
              </a:r>
              <a:r>
                <a:rPr lang="en-US" altLang="en-US" sz="2400" b="1" dirty="0">
                  <a:solidFill>
                    <a:srgbClr val="00B050"/>
                  </a:solidFill>
                  <a:cs typeface="Times New Roman" panose="02020603050405020304" pitchFamily="18" charset="0"/>
                </a:rPr>
                <a:t> </a:t>
              </a:r>
              <a:r>
                <a:rPr lang="en-US" altLang="en-US" sz="2400" b="1" dirty="0" err="1">
                  <a:solidFill>
                    <a:srgbClr val="00B050"/>
                  </a:solidFill>
                  <a:cs typeface="Times New Roman" panose="02020603050405020304" pitchFamily="18" charset="0"/>
                </a:rPr>
                <a:t>trồng</a:t>
              </a:r>
              <a:r>
                <a:rPr lang="en-US" altLang="en-US" sz="2400" b="1" dirty="0">
                  <a:solidFill>
                    <a:srgbClr val="00B050"/>
                  </a:solidFill>
                  <a:cs typeface="Times New Roman" panose="02020603050405020304" pitchFamily="18" charset="0"/>
                </a:rPr>
                <a:t> </a:t>
              </a:r>
              <a:r>
                <a:rPr lang="en-US" altLang="en-US" sz="2400" b="1" dirty="0" err="1">
                  <a:solidFill>
                    <a:srgbClr val="00B050"/>
                  </a:solidFill>
                  <a:cs typeface="Times New Roman" panose="02020603050405020304" pitchFamily="18" charset="0"/>
                </a:rPr>
                <a:t>thủy</a:t>
              </a:r>
              <a:r>
                <a:rPr lang="en-US" altLang="en-US" sz="2400" b="1" dirty="0">
                  <a:solidFill>
                    <a:srgbClr val="00B050"/>
                  </a:solidFill>
                  <a:cs typeface="Times New Roman" panose="02020603050405020304" pitchFamily="18" charset="0"/>
                </a:rPr>
                <a:t> </a:t>
              </a:r>
              <a:r>
                <a:rPr lang="en-US" altLang="en-US" sz="2400" b="1" dirty="0" err="1">
                  <a:solidFill>
                    <a:srgbClr val="00B050"/>
                  </a:solidFill>
                  <a:cs typeface="Times New Roman" panose="02020603050405020304" pitchFamily="18" charset="0"/>
                </a:rPr>
                <a:t>sản</a:t>
              </a:r>
              <a:r>
                <a:rPr lang="en-US" altLang="en-US" sz="2400" b="1" dirty="0">
                  <a:solidFill>
                    <a:srgbClr val="00B050"/>
                  </a:solidFill>
                  <a:cs typeface="Times New Roman" panose="02020603050405020304" pitchFamily="18" charset="0"/>
                </a:rPr>
                <a:t> </a:t>
              </a:r>
              <a:r>
                <a:rPr lang="en-US" altLang="en-US" sz="2400" b="1" dirty="0" err="1">
                  <a:solidFill>
                    <a:srgbClr val="00B050"/>
                  </a:solidFill>
                  <a:cs typeface="Times New Roman" panose="02020603050405020304" pitchFamily="18" charset="0"/>
                </a:rPr>
                <a:t>nước</a:t>
              </a:r>
              <a:r>
                <a:rPr lang="en-US" altLang="en-US" sz="2400" b="1" dirty="0">
                  <a:solidFill>
                    <a:srgbClr val="00B050"/>
                  </a:solidFill>
                  <a:cs typeface="Times New Roman" panose="02020603050405020304" pitchFamily="18" charset="0"/>
                </a:rPr>
                <a:t> </a:t>
              </a:r>
              <a:r>
                <a:rPr lang="en-US" altLang="en-US" sz="2400" b="1" dirty="0" err="1">
                  <a:solidFill>
                    <a:srgbClr val="00B050"/>
                  </a:solidFill>
                  <a:cs typeface="Times New Roman" panose="02020603050405020304" pitchFamily="18" charset="0"/>
                </a:rPr>
                <a:t>ngọt</a:t>
              </a:r>
              <a:endParaRPr lang="en-US" altLang="en-US" sz="2400" dirty="0"/>
            </a:p>
          </p:txBody>
        </p:sp>
        <p:pic>
          <p:nvPicPr>
            <p:cNvPr id="59" name="Picture 2" descr="Tại sao phải quan trắc nước nuôi trồng thủy sản thường xuyên ? - Chuyên gia  quan trắc và tự động hoá">
              <a:extLst>
                <a:ext uri="{FF2B5EF4-FFF2-40B4-BE49-F238E27FC236}">
                  <a16:creationId xmlns:a16="http://schemas.microsoft.com/office/drawing/2014/main" id="{FD298E32-8C8E-2F1D-03C4-79CF12B7807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547974" y="890588"/>
              <a:ext cx="6799476" cy="5853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0" name="Group 59">
            <a:extLst>
              <a:ext uri="{FF2B5EF4-FFF2-40B4-BE49-F238E27FC236}">
                <a16:creationId xmlns:a16="http://schemas.microsoft.com/office/drawing/2014/main" id="{38439AD5-0FF1-D82E-E362-3F685AFB1A2B}"/>
              </a:ext>
            </a:extLst>
          </p:cNvPr>
          <p:cNvGrpSpPr/>
          <p:nvPr/>
        </p:nvGrpSpPr>
        <p:grpSpPr>
          <a:xfrm>
            <a:off x="5215257" y="532405"/>
            <a:ext cx="6839301" cy="6223288"/>
            <a:chOff x="4419599" y="0"/>
            <a:chExt cx="6839301" cy="6223288"/>
          </a:xfrm>
        </p:grpSpPr>
        <p:pic>
          <p:nvPicPr>
            <p:cNvPr id="61" name="Picture 4">
              <a:extLst>
                <a:ext uri="{FF2B5EF4-FFF2-40B4-BE49-F238E27FC236}">
                  <a16:creationId xmlns:a16="http://schemas.microsoft.com/office/drawing/2014/main" id="{18B89CE1-BCA7-8B92-D72C-B6B78D788E9B}"/>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419599" y="0"/>
              <a:ext cx="6839301" cy="5782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 name="TextBox 61">
              <a:extLst>
                <a:ext uri="{FF2B5EF4-FFF2-40B4-BE49-F238E27FC236}">
                  <a16:creationId xmlns:a16="http://schemas.microsoft.com/office/drawing/2014/main" id="{967C8A0A-B5F6-8DA0-CB82-3F57498A6CC1}"/>
                </a:ext>
              </a:extLst>
            </p:cNvPr>
            <p:cNvSpPr txBox="1"/>
            <p:nvPr/>
          </p:nvSpPr>
          <p:spPr>
            <a:xfrm>
              <a:off x="6325213" y="5853956"/>
              <a:ext cx="3485370" cy="369332"/>
            </a:xfrm>
            <a:prstGeom prst="rect">
              <a:avLst/>
            </a:prstGeom>
            <a:solidFill>
              <a:schemeClr val="bg1"/>
            </a:solidFill>
          </p:spPr>
          <p:txBody>
            <a:bodyPr wrap="square" rtlCol="0">
              <a:spAutoFit/>
            </a:bodyPr>
            <a:lstStyle/>
            <a:p>
              <a:pPr algn="ctr"/>
              <a:r>
                <a:rPr lang="en-US" b="1" dirty="0" err="1">
                  <a:latin typeface="Times New Roman" pitchFamily="18" charset="0"/>
                  <a:cs typeface="Times New Roman" pitchFamily="18" charset="0"/>
                </a:rPr>
                <a:t>Vườn</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quốc</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gia</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Cúc</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Phương</a:t>
              </a:r>
              <a:endParaRPr lang="en-US" b="1" dirty="0">
                <a:latin typeface="Times New Roman" pitchFamily="18" charset="0"/>
                <a:cs typeface="Times New Roman" pitchFamily="18" charset="0"/>
              </a:endParaRPr>
            </a:p>
          </p:txBody>
        </p:sp>
      </p:grpSp>
      <p:grpSp>
        <p:nvGrpSpPr>
          <p:cNvPr id="63" name="Group 62">
            <a:extLst>
              <a:ext uri="{FF2B5EF4-FFF2-40B4-BE49-F238E27FC236}">
                <a16:creationId xmlns:a16="http://schemas.microsoft.com/office/drawing/2014/main" id="{623B60C5-401B-1C85-24E4-F2873D867135}"/>
              </a:ext>
            </a:extLst>
          </p:cNvPr>
          <p:cNvGrpSpPr/>
          <p:nvPr/>
        </p:nvGrpSpPr>
        <p:grpSpPr>
          <a:xfrm>
            <a:off x="5250498" y="479306"/>
            <a:ext cx="6782638" cy="6285513"/>
            <a:chOff x="4218708" y="-111126"/>
            <a:chExt cx="6691747" cy="6285513"/>
          </a:xfrm>
        </p:grpSpPr>
        <p:sp>
          <p:nvSpPr>
            <p:cNvPr id="64" name="TextBox 3">
              <a:extLst>
                <a:ext uri="{FF2B5EF4-FFF2-40B4-BE49-F238E27FC236}">
                  <a16:creationId xmlns:a16="http://schemas.microsoft.com/office/drawing/2014/main" id="{9D769423-4D04-B419-E4C6-C881EDF73765}"/>
                </a:ext>
              </a:extLst>
            </p:cNvPr>
            <p:cNvSpPr txBox="1">
              <a:spLocks noChangeArrowheads="1"/>
            </p:cNvSpPr>
            <p:nvPr/>
          </p:nvSpPr>
          <p:spPr bwMode="auto">
            <a:xfrm>
              <a:off x="4691178" y="5712722"/>
              <a:ext cx="5910985" cy="46166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2400" b="1" dirty="0" err="1">
                  <a:solidFill>
                    <a:srgbClr val="00B050"/>
                  </a:solidFill>
                  <a:cs typeface="Times New Roman" panose="02020603050405020304" pitchFamily="18" charset="0"/>
                </a:rPr>
                <a:t>Vườn</a:t>
              </a:r>
              <a:r>
                <a:rPr lang="en-US" altLang="en-US" sz="2400" b="1" dirty="0">
                  <a:solidFill>
                    <a:srgbClr val="00B050"/>
                  </a:solidFill>
                  <a:cs typeface="Times New Roman" panose="02020603050405020304" pitchFamily="18" charset="0"/>
                </a:rPr>
                <a:t> </a:t>
              </a:r>
              <a:r>
                <a:rPr lang="en-US" altLang="en-US" sz="2400" b="1" dirty="0" err="1">
                  <a:solidFill>
                    <a:srgbClr val="00B050"/>
                  </a:solidFill>
                  <a:cs typeface="Times New Roman" panose="02020603050405020304" pitchFamily="18" charset="0"/>
                </a:rPr>
                <a:t>quốc</a:t>
              </a:r>
              <a:r>
                <a:rPr lang="en-US" altLang="en-US" sz="2400" b="1" dirty="0">
                  <a:solidFill>
                    <a:srgbClr val="00B050"/>
                  </a:solidFill>
                  <a:cs typeface="Times New Roman" panose="02020603050405020304" pitchFamily="18" charset="0"/>
                </a:rPr>
                <a:t> </a:t>
              </a:r>
              <a:r>
                <a:rPr lang="en-US" altLang="en-US" sz="2400" b="1" dirty="0" err="1">
                  <a:solidFill>
                    <a:srgbClr val="00B050"/>
                  </a:solidFill>
                  <a:cs typeface="Times New Roman" panose="02020603050405020304" pitchFamily="18" charset="0"/>
                </a:rPr>
                <a:t>gia</a:t>
              </a:r>
              <a:r>
                <a:rPr lang="en-US" altLang="en-US" sz="2400" b="1" dirty="0">
                  <a:solidFill>
                    <a:srgbClr val="00B050"/>
                  </a:solidFill>
                  <a:cs typeface="Times New Roman" panose="02020603050405020304" pitchFamily="18" charset="0"/>
                </a:rPr>
                <a:t> Xuân </a:t>
              </a:r>
              <a:r>
                <a:rPr lang="en-US" altLang="en-US" sz="2400" b="1" dirty="0" err="1">
                  <a:solidFill>
                    <a:srgbClr val="00B050"/>
                  </a:solidFill>
                  <a:cs typeface="Times New Roman" panose="02020603050405020304" pitchFamily="18" charset="0"/>
                </a:rPr>
                <a:t>Thủy</a:t>
              </a:r>
              <a:endParaRPr lang="en-US" altLang="en-US" sz="2400" dirty="0"/>
            </a:p>
          </p:txBody>
        </p:sp>
        <p:pic>
          <p:nvPicPr>
            <p:cNvPr id="65" name="Picture 2" descr="Vườn quốc gia Xuân Thủy là một bức tranh thủy mặc cự kỳ hoang sơ">
              <a:extLst>
                <a:ext uri="{FF2B5EF4-FFF2-40B4-BE49-F238E27FC236}">
                  <a16:creationId xmlns:a16="http://schemas.microsoft.com/office/drawing/2014/main" id="{9E7270A1-5DC0-4080-38D9-CC60B9FC299C}"/>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218708" y="-111126"/>
              <a:ext cx="6691747" cy="581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705699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1" nodeType="clickEffect">
                                  <p:stCondLst>
                                    <p:cond delay="0"/>
                                  </p:stCondLst>
                                  <p:childTnLst>
                                    <p:animEffect transition="out" filter="barn(inVertical)">
                                      <p:cBhvr>
                                        <p:cTn id="16" dur="500"/>
                                        <p:tgtEl>
                                          <p:spTgt spid="12"/>
                                        </p:tgtEl>
                                      </p:cBhvr>
                                    </p:animEffect>
                                    <p:set>
                                      <p:cBhvr>
                                        <p:cTn id="17" dur="1" fill="hold">
                                          <p:stCondLst>
                                            <p:cond delay="499"/>
                                          </p:stCondLst>
                                        </p:cTn>
                                        <p:tgtEl>
                                          <p:spTgt spid="1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heel(1)">
                                      <p:cBhvr>
                                        <p:cTn id="22" dur="2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xit" presetSubtype="21" fill="hold" nodeType="clickEffect">
                                  <p:stCondLst>
                                    <p:cond delay="0"/>
                                  </p:stCondLst>
                                  <p:childTnLst>
                                    <p:animEffect transition="out" filter="barn(inVertical)">
                                      <p:cBhvr>
                                        <p:cTn id="26" dur="500"/>
                                        <p:tgtEl>
                                          <p:spTgt spid="13"/>
                                        </p:tgtEl>
                                      </p:cBhvr>
                                    </p:animEffect>
                                    <p:set>
                                      <p:cBhvr>
                                        <p:cTn id="27" dur="1" fill="hold">
                                          <p:stCondLst>
                                            <p:cond delay="499"/>
                                          </p:stCondLst>
                                        </p:cTn>
                                        <p:tgtEl>
                                          <p:spTgt spid="13"/>
                                        </p:tgtEl>
                                        <p:attrNameLst>
                                          <p:attrName>style.visibility</p:attrName>
                                        </p:attrNameLst>
                                      </p:cBhvr>
                                      <p:to>
                                        <p:strVal val="hidden"/>
                                      </p:to>
                                    </p:set>
                                  </p:childTnLst>
                                </p:cTn>
                              </p:par>
                              <p:par>
                                <p:cTn id="28" presetID="16" presetClass="entr" presetSubtype="21"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barn(inVertical)">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xit" presetSubtype="10" fill="hold" nodeType="clickEffect">
                                  <p:stCondLst>
                                    <p:cond delay="0"/>
                                  </p:stCondLst>
                                  <p:childTnLst>
                                    <p:animEffect transition="out" filter="randombar(horizontal)">
                                      <p:cBhvr>
                                        <p:cTn id="34" dur="500"/>
                                        <p:tgtEl>
                                          <p:spTgt spid="20"/>
                                        </p:tgtEl>
                                      </p:cBhvr>
                                    </p:animEffect>
                                    <p:set>
                                      <p:cBhvr>
                                        <p:cTn id="35" dur="1" fill="hold">
                                          <p:stCondLst>
                                            <p:cond delay="499"/>
                                          </p:stCondLst>
                                        </p:cTn>
                                        <p:tgtEl>
                                          <p:spTgt spid="20"/>
                                        </p:tgtEl>
                                        <p:attrNameLst>
                                          <p:attrName>style.visibility</p:attrName>
                                        </p:attrNameLst>
                                      </p:cBhvr>
                                      <p:to>
                                        <p:strVal val="hidden"/>
                                      </p:to>
                                    </p:set>
                                  </p:childTnLst>
                                </p:cTn>
                              </p:par>
                              <p:par>
                                <p:cTn id="36" presetID="14" presetClass="entr" presetSubtype="10" fill="hold"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randombar(horizontal)">
                                      <p:cBhvr>
                                        <p:cTn id="38" dur="500"/>
                                        <p:tgtEl>
                                          <p:spTgt spid="2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23"/>
                                        </p:tgtEl>
                                      </p:cBhvr>
                                    </p:animEffect>
                                    <p:set>
                                      <p:cBhvr>
                                        <p:cTn id="43" dur="1" fill="hold">
                                          <p:stCondLst>
                                            <p:cond delay="499"/>
                                          </p:stCondLst>
                                        </p:cTn>
                                        <p:tgtEl>
                                          <p:spTgt spid="23"/>
                                        </p:tgtEl>
                                        <p:attrNameLst>
                                          <p:attrName>style.visibility</p:attrName>
                                        </p:attrNameLst>
                                      </p:cBhvr>
                                      <p:to>
                                        <p:strVal val="hidden"/>
                                      </p:to>
                                    </p:set>
                                  </p:childTnLst>
                                </p:cTn>
                              </p:par>
                              <p:par>
                                <p:cTn id="44" presetID="21" presetClass="entr" presetSubtype="1" fill="hold" nodeType="with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wheel(1)">
                                      <p:cBhvr>
                                        <p:cTn id="46" dur="600"/>
                                        <p:tgtEl>
                                          <p:spTgt spid="26"/>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xit" presetSubtype="21" fill="hold" nodeType="clickEffect">
                                  <p:stCondLst>
                                    <p:cond delay="0"/>
                                  </p:stCondLst>
                                  <p:childTnLst>
                                    <p:animEffect transition="out" filter="barn(inVertical)">
                                      <p:cBhvr>
                                        <p:cTn id="50" dur="500"/>
                                        <p:tgtEl>
                                          <p:spTgt spid="26"/>
                                        </p:tgtEl>
                                      </p:cBhvr>
                                    </p:animEffect>
                                    <p:set>
                                      <p:cBhvr>
                                        <p:cTn id="51" dur="1" fill="hold">
                                          <p:stCondLst>
                                            <p:cond delay="499"/>
                                          </p:stCondLst>
                                        </p:cTn>
                                        <p:tgtEl>
                                          <p:spTgt spid="26"/>
                                        </p:tgtEl>
                                        <p:attrNameLst>
                                          <p:attrName>style.visibility</p:attrName>
                                        </p:attrNameLst>
                                      </p:cBhvr>
                                      <p:to>
                                        <p:strVal val="hidden"/>
                                      </p:to>
                                    </p:set>
                                  </p:childTnLst>
                                </p:cTn>
                              </p:par>
                              <p:par>
                                <p:cTn id="52" presetID="14" presetClass="entr" presetSubtype="10" fill="hold" nodeType="with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randombar(horizontal)">
                                      <p:cBhvr>
                                        <p:cTn id="54" dur="500"/>
                                        <p:tgtEl>
                                          <p:spTgt spid="29"/>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xit" presetSubtype="10" fill="hold" nodeType="clickEffect">
                                  <p:stCondLst>
                                    <p:cond delay="0"/>
                                  </p:stCondLst>
                                  <p:childTnLst>
                                    <p:animEffect transition="out" filter="randombar(horizontal)">
                                      <p:cBhvr>
                                        <p:cTn id="58" dur="500"/>
                                        <p:tgtEl>
                                          <p:spTgt spid="29"/>
                                        </p:tgtEl>
                                      </p:cBhvr>
                                    </p:animEffect>
                                    <p:set>
                                      <p:cBhvr>
                                        <p:cTn id="59" dur="1" fill="hold">
                                          <p:stCondLst>
                                            <p:cond delay="499"/>
                                          </p:stCondLst>
                                        </p:cTn>
                                        <p:tgtEl>
                                          <p:spTgt spid="29"/>
                                        </p:tgtEl>
                                        <p:attrNameLst>
                                          <p:attrName>style.visibility</p:attrName>
                                        </p:attrNameLst>
                                      </p:cBhvr>
                                      <p:to>
                                        <p:strVal val="hidden"/>
                                      </p:to>
                                    </p:set>
                                  </p:childTnLst>
                                </p:cTn>
                              </p:par>
                              <p:par>
                                <p:cTn id="60" presetID="21" presetClass="entr" presetSubtype="1" fill="hold" nodeType="with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wheel(1)">
                                      <p:cBhvr>
                                        <p:cTn id="62" dur="600"/>
                                        <p:tgtEl>
                                          <p:spTgt spid="32"/>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xit" presetSubtype="10" fill="hold" nodeType="clickEffect">
                                  <p:stCondLst>
                                    <p:cond delay="0"/>
                                  </p:stCondLst>
                                  <p:childTnLst>
                                    <p:animEffect transition="out" filter="randombar(horizontal)">
                                      <p:cBhvr>
                                        <p:cTn id="66" dur="500"/>
                                        <p:tgtEl>
                                          <p:spTgt spid="32"/>
                                        </p:tgtEl>
                                      </p:cBhvr>
                                    </p:animEffect>
                                    <p:set>
                                      <p:cBhvr>
                                        <p:cTn id="67" dur="1" fill="hold">
                                          <p:stCondLst>
                                            <p:cond delay="499"/>
                                          </p:stCondLst>
                                        </p:cTn>
                                        <p:tgtEl>
                                          <p:spTgt spid="32"/>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nodeType="clickEffect">
                                  <p:stCondLst>
                                    <p:cond delay="0"/>
                                  </p:stCondLst>
                                  <p:childTnLst>
                                    <p:set>
                                      <p:cBhvr>
                                        <p:cTn id="71" dur="1" fill="hold">
                                          <p:stCondLst>
                                            <p:cond delay="0"/>
                                          </p:stCondLst>
                                        </p:cTn>
                                        <p:tgtEl>
                                          <p:spTgt spid="35"/>
                                        </p:tgtEl>
                                        <p:attrNameLst>
                                          <p:attrName>style.visibility</p:attrName>
                                        </p:attrNameLst>
                                      </p:cBhvr>
                                      <p:to>
                                        <p:strVal val="visible"/>
                                      </p:to>
                                    </p:set>
                                    <p:animEffect transition="in" filter="randombar(horizontal)">
                                      <p:cBhvr>
                                        <p:cTn id="72" dur="500"/>
                                        <p:tgtEl>
                                          <p:spTgt spid="35"/>
                                        </p:tgtEl>
                                      </p:cBhvr>
                                    </p:animEffect>
                                  </p:childTnLst>
                                </p:cTn>
                              </p:par>
                            </p:childTnLst>
                          </p:cTn>
                        </p:par>
                      </p:childTnLst>
                    </p:cTn>
                  </p:par>
                  <p:par>
                    <p:cTn id="73" fill="hold">
                      <p:stCondLst>
                        <p:cond delay="indefinite"/>
                      </p:stCondLst>
                      <p:childTnLst>
                        <p:par>
                          <p:cTn id="74" fill="hold">
                            <p:stCondLst>
                              <p:cond delay="0"/>
                            </p:stCondLst>
                            <p:childTnLst>
                              <p:par>
                                <p:cTn id="75" presetID="31" presetClass="exit" presetSubtype="0" fill="hold" nodeType="clickEffect">
                                  <p:stCondLst>
                                    <p:cond delay="0"/>
                                  </p:stCondLst>
                                  <p:childTnLst>
                                    <p:anim calcmode="lin" valueType="num">
                                      <p:cBhvr>
                                        <p:cTn id="76" dur="500"/>
                                        <p:tgtEl>
                                          <p:spTgt spid="35"/>
                                        </p:tgtEl>
                                        <p:attrNameLst>
                                          <p:attrName>ppt_w</p:attrName>
                                        </p:attrNameLst>
                                      </p:cBhvr>
                                      <p:tavLst>
                                        <p:tav tm="0">
                                          <p:val>
                                            <p:strVal val="ppt_w"/>
                                          </p:val>
                                        </p:tav>
                                        <p:tav tm="100000">
                                          <p:val>
                                            <p:fltVal val="0"/>
                                          </p:val>
                                        </p:tav>
                                      </p:tavLst>
                                    </p:anim>
                                    <p:anim calcmode="lin" valueType="num">
                                      <p:cBhvr>
                                        <p:cTn id="77" dur="500"/>
                                        <p:tgtEl>
                                          <p:spTgt spid="35"/>
                                        </p:tgtEl>
                                        <p:attrNameLst>
                                          <p:attrName>ppt_h</p:attrName>
                                        </p:attrNameLst>
                                      </p:cBhvr>
                                      <p:tavLst>
                                        <p:tav tm="0">
                                          <p:val>
                                            <p:strVal val="ppt_h"/>
                                          </p:val>
                                        </p:tav>
                                        <p:tav tm="100000">
                                          <p:val>
                                            <p:fltVal val="0"/>
                                          </p:val>
                                        </p:tav>
                                      </p:tavLst>
                                    </p:anim>
                                    <p:anim calcmode="lin" valueType="num">
                                      <p:cBhvr>
                                        <p:cTn id="78" dur="500"/>
                                        <p:tgtEl>
                                          <p:spTgt spid="35"/>
                                        </p:tgtEl>
                                        <p:attrNameLst>
                                          <p:attrName>style.rotation</p:attrName>
                                        </p:attrNameLst>
                                      </p:cBhvr>
                                      <p:tavLst>
                                        <p:tav tm="0">
                                          <p:val>
                                            <p:fltVal val="0"/>
                                          </p:val>
                                        </p:tav>
                                        <p:tav tm="100000">
                                          <p:val>
                                            <p:fltVal val="90"/>
                                          </p:val>
                                        </p:tav>
                                      </p:tavLst>
                                    </p:anim>
                                    <p:animEffect transition="out" filter="fade">
                                      <p:cBhvr>
                                        <p:cTn id="79" dur="500"/>
                                        <p:tgtEl>
                                          <p:spTgt spid="35"/>
                                        </p:tgtEl>
                                      </p:cBhvr>
                                    </p:animEffect>
                                    <p:set>
                                      <p:cBhvr>
                                        <p:cTn id="80" dur="1" fill="hold">
                                          <p:stCondLst>
                                            <p:cond delay="499"/>
                                          </p:stCondLst>
                                        </p:cTn>
                                        <p:tgtEl>
                                          <p:spTgt spid="35"/>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4" presetClass="entr" presetSubtype="10" fill="hold" nodeType="clickEffect">
                                  <p:stCondLst>
                                    <p:cond delay="0"/>
                                  </p:stCondLst>
                                  <p:childTnLst>
                                    <p:set>
                                      <p:cBhvr>
                                        <p:cTn id="84" dur="1" fill="hold">
                                          <p:stCondLst>
                                            <p:cond delay="0"/>
                                          </p:stCondLst>
                                        </p:cTn>
                                        <p:tgtEl>
                                          <p:spTgt spid="38"/>
                                        </p:tgtEl>
                                        <p:attrNameLst>
                                          <p:attrName>style.visibility</p:attrName>
                                        </p:attrNameLst>
                                      </p:cBhvr>
                                      <p:to>
                                        <p:strVal val="visible"/>
                                      </p:to>
                                    </p:set>
                                    <p:animEffect transition="in" filter="randombar(horizontal)">
                                      <p:cBhvr>
                                        <p:cTn id="85" dur="500"/>
                                        <p:tgtEl>
                                          <p:spTgt spid="38"/>
                                        </p:tgtEl>
                                      </p:cBhvr>
                                    </p:animEffect>
                                  </p:childTnLst>
                                </p:cTn>
                              </p:par>
                            </p:childTnLst>
                          </p:cTn>
                        </p:par>
                      </p:childTnLst>
                    </p:cTn>
                  </p:par>
                  <p:par>
                    <p:cTn id="86" fill="hold">
                      <p:stCondLst>
                        <p:cond delay="indefinite"/>
                      </p:stCondLst>
                      <p:childTnLst>
                        <p:par>
                          <p:cTn id="87" fill="hold">
                            <p:stCondLst>
                              <p:cond delay="0"/>
                            </p:stCondLst>
                            <p:childTnLst>
                              <p:par>
                                <p:cTn id="88" presetID="16" presetClass="exit" presetSubtype="21" fill="hold" nodeType="clickEffect">
                                  <p:stCondLst>
                                    <p:cond delay="0"/>
                                  </p:stCondLst>
                                  <p:childTnLst>
                                    <p:animEffect transition="out" filter="barn(inVertical)">
                                      <p:cBhvr>
                                        <p:cTn id="89" dur="500"/>
                                        <p:tgtEl>
                                          <p:spTgt spid="38"/>
                                        </p:tgtEl>
                                      </p:cBhvr>
                                    </p:animEffect>
                                    <p:set>
                                      <p:cBhvr>
                                        <p:cTn id="90" dur="1" fill="hold">
                                          <p:stCondLst>
                                            <p:cond delay="499"/>
                                          </p:stCondLst>
                                        </p:cTn>
                                        <p:tgtEl>
                                          <p:spTgt spid="38"/>
                                        </p:tgtEl>
                                        <p:attrNameLst>
                                          <p:attrName>style.visibility</p:attrName>
                                        </p:attrNameLst>
                                      </p:cBhvr>
                                      <p:to>
                                        <p:strVal val="hidden"/>
                                      </p:to>
                                    </p:set>
                                  </p:childTnLst>
                                </p:cTn>
                              </p:par>
                              <p:par>
                                <p:cTn id="91" presetID="22" presetClass="entr" presetSubtype="4" fill="hold" nodeType="withEffect">
                                  <p:stCondLst>
                                    <p:cond delay="0"/>
                                  </p:stCondLst>
                                  <p:childTnLst>
                                    <p:set>
                                      <p:cBhvr>
                                        <p:cTn id="92" dur="1" fill="hold">
                                          <p:stCondLst>
                                            <p:cond delay="0"/>
                                          </p:stCondLst>
                                        </p:cTn>
                                        <p:tgtEl>
                                          <p:spTgt spid="41"/>
                                        </p:tgtEl>
                                        <p:attrNameLst>
                                          <p:attrName>style.visibility</p:attrName>
                                        </p:attrNameLst>
                                      </p:cBhvr>
                                      <p:to>
                                        <p:strVal val="visible"/>
                                      </p:to>
                                    </p:set>
                                    <p:animEffect transition="in" filter="wipe(down)">
                                      <p:cBhvr>
                                        <p:cTn id="93" dur="500"/>
                                        <p:tgtEl>
                                          <p:spTgt spid="41"/>
                                        </p:tgtEl>
                                      </p:cBhvr>
                                    </p:animEffect>
                                  </p:childTnLst>
                                </p:cTn>
                              </p:par>
                            </p:childTnLst>
                          </p:cTn>
                        </p:par>
                      </p:childTnLst>
                    </p:cTn>
                  </p:par>
                  <p:par>
                    <p:cTn id="94" fill="hold">
                      <p:stCondLst>
                        <p:cond delay="indefinite"/>
                      </p:stCondLst>
                      <p:childTnLst>
                        <p:par>
                          <p:cTn id="95" fill="hold">
                            <p:stCondLst>
                              <p:cond delay="0"/>
                            </p:stCondLst>
                            <p:childTnLst>
                              <p:par>
                                <p:cTn id="96" presetID="53" presetClass="exit" presetSubtype="32" fill="hold" nodeType="clickEffect">
                                  <p:stCondLst>
                                    <p:cond delay="0"/>
                                  </p:stCondLst>
                                  <p:childTnLst>
                                    <p:anim calcmode="lin" valueType="num">
                                      <p:cBhvr>
                                        <p:cTn id="97" dur="500"/>
                                        <p:tgtEl>
                                          <p:spTgt spid="41"/>
                                        </p:tgtEl>
                                        <p:attrNameLst>
                                          <p:attrName>ppt_w</p:attrName>
                                        </p:attrNameLst>
                                      </p:cBhvr>
                                      <p:tavLst>
                                        <p:tav tm="0">
                                          <p:val>
                                            <p:strVal val="ppt_w"/>
                                          </p:val>
                                        </p:tav>
                                        <p:tav tm="100000">
                                          <p:val>
                                            <p:fltVal val="0"/>
                                          </p:val>
                                        </p:tav>
                                      </p:tavLst>
                                    </p:anim>
                                    <p:anim calcmode="lin" valueType="num">
                                      <p:cBhvr>
                                        <p:cTn id="98" dur="500"/>
                                        <p:tgtEl>
                                          <p:spTgt spid="41"/>
                                        </p:tgtEl>
                                        <p:attrNameLst>
                                          <p:attrName>ppt_h</p:attrName>
                                        </p:attrNameLst>
                                      </p:cBhvr>
                                      <p:tavLst>
                                        <p:tav tm="0">
                                          <p:val>
                                            <p:strVal val="ppt_h"/>
                                          </p:val>
                                        </p:tav>
                                        <p:tav tm="100000">
                                          <p:val>
                                            <p:fltVal val="0"/>
                                          </p:val>
                                        </p:tav>
                                      </p:tavLst>
                                    </p:anim>
                                    <p:animEffect transition="out" filter="fade">
                                      <p:cBhvr>
                                        <p:cTn id="99" dur="500"/>
                                        <p:tgtEl>
                                          <p:spTgt spid="41"/>
                                        </p:tgtEl>
                                      </p:cBhvr>
                                    </p:animEffect>
                                    <p:set>
                                      <p:cBhvr>
                                        <p:cTn id="100" dur="1" fill="hold">
                                          <p:stCondLst>
                                            <p:cond delay="499"/>
                                          </p:stCondLst>
                                        </p:cTn>
                                        <p:tgtEl>
                                          <p:spTgt spid="41"/>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14" presetClass="entr" presetSubtype="10" fill="hold" nodeType="clickEffect">
                                  <p:stCondLst>
                                    <p:cond delay="0"/>
                                  </p:stCondLst>
                                  <p:childTnLst>
                                    <p:set>
                                      <p:cBhvr>
                                        <p:cTn id="104" dur="1" fill="hold">
                                          <p:stCondLst>
                                            <p:cond delay="0"/>
                                          </p:stCondLst>
                                        </p:cTn>
                                        <p:tgtEl>
                                          <p:spTgt spid="44"/>
                                        </p:tgtEl>
                                        <p:attrNameLst>
                                          <p:attrName>style.visibility</p:attrName>
                                        </p:attrNameLst>
                                      </p:cBhvr>
                                      <p:to>
                                        <p:strVal val="visible"/>
                                      </p:to>
                                    </p:set>
                                    <p:animEffect transition="in" filter="randombar(horizontal)">
                                      <p:cBhvr>
                                        <p:cTn id="105" dur="500"/>
                                        <p:tgtEl>
                                          <p:spTgt spid="44"/>
                                        </p:tgtEl>
                                      </p:cBhvr>
                                    </p:animEffect>
                                  </p:childTnLst>
                                </p:cTn>
                              </p:par>
                            </p:childTnLst>
                          </p:cTn>
                        </p:par>
                      </p:childTnLst>
                    </p:cTn>
                  </p:par>
                  <p:par>
                    <p:cTn id="106" fill="hold">
                      <p:stCondLst>
                        <p:cond delay="indefinite"/>
                      </p:stCondLst>
                      <p:childTnLst>
                        <p:par>
                          <p:cTn id="107" fill="hold">
                            <p:stCondLst>
                              <p:cond delay="0"/>
                            </p:stCondLst>
                            <p:childTnLst>
                              <p:par>
                                <p:cTn id="108" presetID="31" presetClass="exit" presetSubtype="0" fill="hold" nodeType="clickEffect">
                                  <p:stCondLst>
                                    <p:cond delay="0"/>
                                  </p:stCondLst>
                                  <p:childTnLst>
                                    <p:anim calcmode="lin" valueType="num">
                                      <p:cBhvr>
                                        <p:cTn id="109" dur="600"/>
                                        <p:tgtEl>
                                          <p:spTgt spid="44"/>
                                        </p:tgtEl>
                                        <p:attrNameLst>
                                          <p:attrName>ppt_w</p:attrName>
                                        </p:attrNameLst>
                                      </p:cBhvr>
                                      <p:tavLst>
                                        <p:tav tm="0">
                                          <p:val>
                                            <p:strVal val="ppt_w"/>
                                          </p:val>
                                        </p:tav>
                                        <p:tav tm="100000">
                                          <p:val>
                                            <p:fltVal val="0"/>
                                          </p:val>
                                        </p:tav>
                                      </p:tavLst>
                                    </p:anim>
                                    <p:anim calcmode="lin" valueType="num">
                                      <p:cBhvr>
                                        <p:cTn id="110" dur="600"/>
                                        <p:tgtEl>
                                          <p:spTgt spid="44"/>
                                        </p:tgtEl>
                                        <p:attrNameLst>
                                          <p:attrName>ppt_h</p:attrName>
                                        </p:attrNameLst>
                                      </p:cBhvr>
                                      <p:tavLst>
                                        <p:tav tm="0">
                                          <p:val>
                                            <p:strVal val="ppt_h"/>
                                          </p:val>
                                        </p:tav>
                                        <p:tav tm="100000">
                                          <p:val>
                                            <p:fltVal val="0"/>
                                          </p:val>
                                        </p:tav>
                                      </p:tavLst>
                                    </p:anim>
                                    <p:anim calcmode="lin" valueType="num">
                                      <p:cBhvr>
                                        <p:cTn id="111" dur="600"/>
                                        <p:tgtEl>
                                          <p:spTgt spid="44"/>
                                        </p:tgtEl>
                                        <p:attrNameLst>
                                          <p:attrName>style.rotation</p:attrName>
                                        </p:attrNameLst>
                                      </p:cBhvr>
                                      <p:tavLst>
                                        <p:tav tm="0">
                                          <p:val>
                                            <p:fltVal val="0"/>
                                          </p:val>
                                        </p:tav>
                                        <p:tav tm="100000">
                                          <p:val>
                                            <p:fltVal val="90"/>
                                          </p:val>
                                        </p:tav>
                                      </p:tavLst>
                                    </p:anim>
                                    <p:animEffect transition="out" filter="fade">
                                      <p:cBhvr>
                                        <p:cTn id="112" dur="600"/>
                                        <p:tgtEl>
                                          <p:spTgt spid="44"/>
                                        </p:tgtEl>
                                      </p:cBhvr>
                                    </p:animEffect>
                                    <p:set>
                                      <p:cBhvr>
                                        <p:cTn id="113" dur="1" fill="hold">
                                          <p:stCondLst>
                                            <p:cond delay="599"/>
                                          </p:stCondLst>
                                        </p:cTn>
                                        <p:tgtEl>
                                          <p:spTgt spid="44"/>
                                        </p:tgtEl>
                                        <p:attrNameLst>
                                          <p:attrName>style.visibility</p:attrName>
                                        </p:attrNameLst>
                                      </p:cBhvr>
                                      <p:to>
                                        <p:strVal val="hidden"/>
                                      </p:to>
                                    </p:set>
                                  </p:childTnLst>
                                </p:cTn>
                              </p:par>
                              <p:par>
                                <p:cTn id="114" presetID="16" presetClass="entr" presetSubtype="21" fill="hold" nodeType="withEffect">
                                  <p:stCondLst>
                                    <p:cond delay="0"/>
                                  </p:stCondLst>
                                  <p:childTnLst>
                                    <p:set>
                                      <p:cBhvr>
                                        <p:cTn id="115" dur="1" fill="hold">
                                          <p:stCondLst>
                                            <p:cond delay="0"/>
                                          </p:stCondLst>
                                        </p:cTn>
                                        <p:tgtEl>
                                          <p:spTgt spid="47"/>
                                        </p:tgtEl>
                                        <p:attrNameLst>
                                          <p:attrName>style.visibility</p:attrName>
                                        </p:attrNameLst>
                                      </p:cBhvr>
                                      <p:to>
                                        <p:strVal val="visible"/>
                                      </p:to>
                                    </p:set>
                                    <p:animEffect transition="in" filter="barn(inVertical)">
                                      <p:cBhvr>
                                        <p:cTn id="116" dur="500"/>
                                        <p:tgtEl>
                                          <p:spTgt spid="47"/>
                                        </p:tgtEl>
                                      </p:cBhvr>
                                    </p:animEffect>
                                  </p:childTnLst>
                                </p:cTn>
                              </p:par>
                            </p:childTnLst>
                          </p:cTn>
                        </p:par>
                      </p:childTnLst>
                    </p:cTn>
                  </p:par>
                  <p:par>
                    <p:cTn id="117" fill="hold">
                      <p:stCondLst>
                        <p:cond delay="indefinite"/>
                      </p:stCondLst>
                      <p:childTnLst>
                        <p:par>
                          <p:cTn id="118" fill="hold">
                            <p:stCondLst>
                              <p:cond delay="0"/>
                            </p:stCondLst>
                            <p:childTnLst>
                              <p:par>
                                <p:cTn id="119" presetID="16" presetClass="exit" presetSubtype="21" fill="hold" nodeType="clickEffect">
                                  <p:stCondLst>
                                    <p:cond delay="0"/>
                                  </p:stCondLst>
                                  <p:childTnLst>
                                    <p:animEffect transition="out" filter="barn(inVertical)">
                                      <p:cBhvr>
                                        <p:cTn id="120" dur="500"/>
                                        <p:tgtEl>
                                          <p:spTgt spid="47"/>
                                        </p:tgtEl>
                                      </p:cBhvr>
                                    </p:animEffect>
                                    <p:set>
                                      <p:cBhvr>
                                        <p:cTn id="121" dur="1" fill="hold">
                                          <p:stCondLst>
                                            <p:cond delay="499"/>
                                          </p:stCondLst>
                                        </p:cTn>
                                        <p:tgtEl>
                                          <p:spTgt spid="47"/>
                                        </p:tgtEl>
                                        <p:attrNameLst>
                                          <p:attrName>style.visibility</p:attrName>
                                        </p:attrNameLst>
                                      </p:cBhvr>
                                      <p:to>
                                        <p:strVal val="hidden"/>
                                      </p:to>
                                    </p:set>
                                  </p:childTnLst>
                                </p:cTn>
                              </p:par>
                              <p:par>
                                <p:cTn id="122" presetID="14" presetClass="entr" presetSubtype="10" fill="hold" nodeType="withEffect">
                                  <p:stCondLst>
                                    <p:cond delay="0"/>
                                  </p:stCondLst>
                                  <p:childTnLst>
                                    <p:set>
                                      <p:cBhvr>
                                        <p:cTn id="123" dur="1" fill="hold">
                                          <p:stCondLst>
                                            <p:cond delay="0"/>
                                          </p:stCondLst>
                                        </p:cTn>
                                        <p:tgtEl>
                                          <p:spTgt spid="50"/>
                                        </p:tgtEl>
                                        <p:attrNameLst>
                                          <p:attrName>style.visibility</p:attrName>
                                        </p:attrNameLst>
                                      </p:cBhvr>
                                      <p:to>
                                        <p:strVal val="visible"/>
                                      </p:to>
                                    </p:set>
                                    <p:animEffect transition="in" filter="randombar(horizontal)">
                                      <p:cBhvr>
                                        <p:cTn id="124" dur="500"/>
                                        <p:tgtEl>
                                          <p:spTgt spid="50"/>
                                        </p:tgtEl>
                                      </p:cBhvr>
                                    </p:animEffect>
                                  </p:childTnLst>
                                </p:cTn>
                              </p:par>
                            </p:childTnLst>
                          </p:cTn>
                        </p:par>
                      </p:childTnLst>
                    </p:cTn>
                  </p:par>
                  <p:par>
                    <p:cTn id="125" fill="hold">
                      <p:stCondLst>
                        <p:cond delay="indefinite"/>
                      </p:stCondLst>
                      <p:childTnLst>
                        <p:par>
                          <p:cTn id="126" fill="hold">
                            <p:stCondLst>
                              <p:cond delay="0"/>
                            </p:stCondLst>
                            <p:childTnLst>
                              <p:par>
                                <p:cTn id="127" presetID="45" presetClass="exit" presetSubtype="0" fill="hold" nodeType="clickEffect">
                                  <p:stCondLst>
                                    <p:cond delay="0"/>
                                  </p:stCondLst>
                                  <p:childTnLst>
                                    <p:animEffect transition="out" filter="fade">
                                      <p:cBhvr>
                                        <p:cTn id="128" dur="600"/>
                                        <p:tgtEl>
                                          <p:spTgt spid="50"/>
                                        </p:tgtEl>
                                      </p:cBhvr>
                                    </p:animEffect>
                                    <p:anim calcmode="lin" valueType="num">
                                      <p:cBhvr>
                                        <p:cTn id="129" dur="600"/>
                                        <p:tgtEl>
                                          <p:spTgt spid="50"/>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30" dur="600"/>
                                        <p:tgtEl>
                                          <p:spTgt spid="50"/>
                                        </p:tgtEl>
                                        <p:attrNameLst>
                                          <p:attrName>ppt_h</p:attrName>
                                        </p:attrNameLst>
                                      </p:cBhvr>
                                      <p:tavLst>
                                        <p:tav tm="0">
                                          <p:val>
                                            <p:strVal val="ppt_h"/>
                                          </p:val>
                                        </p:tav>
                                        <p:tav tm="100000">
                                          <p:val>
                                            <p:strVal val="ppt_h"/>
                                          </p:val>
                                        </p:tav>
                                      </p:tavLst>
                                    </p:anim>
                                    <p:set>
                                      <p:cBhvr>
                                        <p:cTn id="131" dur="1" fill="hold">
                                          <p:stCondLst>
                                            <p:cond delay="599"/>
                                          </p:stCondLst>
                                        </p:cTn>
                                        <p:tgtEl>
                                          <p:spTgt spid="50"/>
                                        </p:tgtEl>
                                        <p:attrNameLst>
                                          <p:attrName>style.visibility</p:attrName>
                                        </p:attrNameLst>
                                      </p:cBhvr>
                                      <p:to>
                                        <p:strVal val="hidden"/>
                                      </p:to>
                                    </p:set>
                                  </p:childTnLst>
                                </p:cTn>
                              </p:par>
                              <p:par>
                                <p:cTn id="132" presetID="16" presetClass="entr" presetSubtype="21" fill="hold" nodeType="withEffect">
                                  <p:stCondLst>
                                    <p:cond delay="0"/>
                                  </p:stCondLst>
                                  <p:childTnLst>
                                    <p:set>
                                      <p:cBhvr>
                                        <p:cTn id="133" dur="1" fill="hold">
                                          <p:stCondLst>
                                            <p:cond delay="0"/>
                                          </p:stCondLst>
                                        </p:cTn>
                                        <p:tgtEl>
                                          <p:spTgt spid="54"/>
                                        </p:tgtEl>
                                        <p:attrNameLst>
                                          <p:attrName>style.visibility</p:attrName>
                                        </p:attrNameLst>
                                      </p:cBhvr>
                                      <p:to>
                                        <p:strVal val="visible"/>
                                      </p:to>
                                    </p:set>
                                    <p:animEffect transition="in" filter="barn(inVertical)">
                                      <p:cBhvr>
                                        <p:cTn id="134" dur="500"/>
                                        <p:tgtEl>
                                          <p:spTgt spid="54"/>
                                        </p:tgtEl>
                                      </p:cBhvr>
                                    </p:animEffect>
                                  </p:childTnLst>
                                </p:cTn>
                              </p:par>
                            </p:childTnLst>
                          </p:cTn>
                        </p:par>
                      </p:childTnLst>
                    </p:cTn>
                  </p:par>
                  <p:par>
                    <p:cTn id="135" fill="hold">
                      <p:stCondLst>
                        <p:cond delay="indefinite"/>
                      </p:stCondLst>
                      <p:childTnLst>
                        <p:par>
                          <p:cTn id="136" fill="hold">
                            <p:stCondLst>
                              <p:cond delay="0"/>
                            </p:stCondLst>
                            <p:childTnLst>
                              <p:par>
                                <p:cTn id="137" presetID="53" presetClass="exit" presetSubtype="32" fill="hold" nodeType="clickEffect">
                                  <p:stCondLst>
                                    <p:cond delay="0"/>
                                  </p:stCondLst>
                                  <p:childTnLst>
                                    <p:anim calcmode="lin" valueType="num">
                                      <p:cBhvr>
                                        <p:cTn id="138" dur="500"/>
                                        <p:tgtEl>
                                          <p:spTgt spid="54"/>
                                        </p:tgtEl>
                                        <p:attrNameLst>
                                          <p:attrName>ppt_w</p:attrName>
                                        </p:attrNameLst>
                                      </p:cBhvr>
                                      <p:tavLst>
                                        <p:tav tm="0">
                                          <p:val>
                                            <p:strVal val="ppt_w"/>
                                          </p:val>
                                        </p:tav>
                                        <p:tav tm="100000">
                                          <p:val>
                                            <p:fltVal val="0"/>
                                          </p:val>
                                        </p:tav>
                                      </p:tavLst>
                                    </p:anim>
                                    <p:anim calcmode="lin" valueType="num">
                                      <p:cBhvr>
                                        <p:cTn id="139" dur="500"/>
                                        <p:tgtEl>
                                          <p:spTgt spid="54"/>
                                        </p:tgtEl>
                                        <p:attrNameLst>
                                          <p:attrName>ppt_h</p:attrName>
                                        </p:attrNameLst>
                                      </p:cBhvr>
                                      <p:tavLst>
                                        <p:tav tm="0">
                                          <p:val>
                                            <p:strVal val="ppt_h"/>
                                          </p:val>
                                        </p:tav>
                                        <p:tav tm="100000">
                                          <p:val>
                                            <p:fltVal val="0"/>
                                          </p:val>
                                        </p:tav>
                                      </p:tavLst>
                                    </p:anim>
                                    <p:animEffect transition="out" filter="fade">
                                      <p:cBhvr>
                                        <p:cTn id="140" dur="500"/>
                                        <p:tgtEl>
                                          <p:spTgt spid="54"/>
                                        </p:tgtEl>
                                      </p:cBhvr>
                                    </p:animEffect>
                                    <p:set>
                                      <p:cBhvr>
                                        <p:cTn id="141" dur="1" fill="hold">
                                          <p:stCondLst>
                                            <p:cond delay="499"/>
                                          </p:stCondLst>
                                        </p:cTn>
                                        <p:tgtEl>
                                          <p:spTgt spid="54"/>
                                        </p:tgtEl>
                                        <p:attrNameLst>
                                          <p:attrName>style.visibility</p:attrName>
                                        </p:attrNameLst>
                                      </p:cBhvr>
                                      <p:to>
                                        <p:strVal val="hidden"/>
                                      </p:to>
                                    </p:set>
                                  </p:childTnLst>
                                </p:cTn>
                              </p:par>
                              <p:par>
                                <p:cTn id="142" presetID="14" presetClass="entr" presetSubtype="10" fill="hold" nodeType="withEffect">
                                  <p:stCondLst>
                                    <p:cond delay="0"/>
                                  </p:stCondLst>
                                  <p:childTnLst>
                                    <p:set>
                                      <p:cBhvr>
                                        <p:cTn id="143" dur="1" fill="hold">
                                          <p:stCondLst>
                                            <p:cond delay="0"/>
                                          </p:stCondLst>
                                        </p:cTn>
                                        <p:tgtEl>
                                          <p:spTgt spid="57"/>
                                        </p:tgtEl>
                                        <p:attrNameLst>
                                          <p:attrName>style.visibility</p:attrName>
                                        </p:attrNameLst>
                                      </p:cBhvr>
                                      <p:to>
                                        <p:strVal val="visible"/>
                                      </p:to>
                                    </p:set>
                                    <p:animEffect transition="in" filter="randombar(horizontal)">
                                      <p:cBhvr>
                                        <p:cTn id="144" dur="500"/>
                                        <p:tgtEl>
                                          <p:spTgt spid="57"/>
                                        </p:tgtEl>
                                      </p:cBhvr>
                                    </p:animEffect>
                                  </p:childTnLst>
                                </p:cTn>
                              </p:par>
                            </p:childTnLst>
                          </p:cTn>
                        </p:par>
                      </p:childTnLst>
                    </p:cTn>
                  </p:par>
                  <p:par>
                    <p:cTn id="145" fill="hold">
                      <p:stCondLst>
                        <p:cond delay="indefinite"/>
                      </p:stCondLst>
                      <p:childTnLst>
                        <p:par>
                          <p:cTn id="146" fill="hold">
                            <p:stCondLst>
                              <p:cond delay="0"/>
                            </p:stCondLst>
                            <p:childTnLst>
                              <p:par>
                                <p:cTn id="147" presetID="31" presetClass="exit" presetSubtype="0" fill="hold" nodeType="clickEffect">
                                  <p:stCondLst>
                                    <p:cond delay="0"/>
                                  </p:stCondLst>
                                  <p:childTnLst>
                                    <p:anim calcmode="lin" valueType="num">
                                      <p:cBhvr>
                                        <p:cTn id="148" dur="1000"/>
                                        <p:tgtEl>
                                          <p:spTgt spid="57"/>
                                        </p:tgtEl>
                                        <p:attrNameLst>
                                          <p:attrName>ppt_w</p:attrName>
                                        </p:attrNameLst>
                                      </p:cBhvr>
                                      <p:tavLst>
                                        <p:tav tm="0">
                                          <p:val>
                                            <p:strVal val="ppt_w"/>
                                          </p:val>
                                        </p:tav>
                                        <p:tav tm="100000">
                                          <p:val>
                                            <p:fltVal val="0"/>
                                          </p:val>
                                        </p:tav>
                                      </p:tavLst>
                                    </p:anim>
                                    <p:anim calcmode="lin" valueType="num">
                                      <p:cBhvr>
                                        <p:cTn id="149" dur="1000"/>
                                        <p:tgtEl>
                                          <p:spTgt spid="57"/>
                                        </p:tgtEl>
                                        <p:attrNameLst>
                                          <p:attrName>ppt_h</p:attrName>
                                        </p:attrNameLst>
                                      </p:cBhvr>
                                      <p:tavLst>
                                        <p:tav tm="0">
                                          <p:val>
                                            <p:strVal val="ppt_h"/>
                                          </p:val>
                                        </p:tav>
                                        <p:tav tm="100000">
                                          <p:val>
                                            <p:fltVal val="0"/>
                                          </p:val>
                                        </p:tav>
                                      </p:tavLst>
                                    </p:anim>
                                    <p:anim calcmode="lin" valueType="num">
                                      <p:cBhvr>
                                        <p:cTn id="150" dur="1000"/>
                                        <p:tgtEl>
                                          <p:spTgt spid="57"/>
                                        </p:tgtEl>
                                        <p:attrNameLst>
                                          <p:attrName>style.rotation</p:attrName>
                                        </p:attrNameLst>
                                      </p:cBhvr>
                                      <p:tavLst>
                                        <p:tav tm="0">
                                          <p:val>
                                            <p:fltVal val="0"/>
                                          </p:val>
                                        </p:tav>
                                        <p:tav tm="100000">
                                          <p:val>
                                            <p:fltVal val="90"/>
                                          </p:val>
                                        </p:tav>
                                      </p:tavLst>
                                    </p:anim>
                                    <p:animEffect transition="out" filter="fade">
                                      <p:cBhvr>
                                        <p:cTn id="151" dur="1000"/>
                                        <p:tgtEl>
                                          <p:spTgt spid="57"/>
                                        </p:tgtEl>
                                      </p:cBhvr>
                                    </p:animEffect>
                                    <p:set>
                                      <p:cBhvr>
                                        <p:cTn id="152" dur="1" fill="hold">
                                          <p:stCondLst>
                                            <p:cond delay="999"/>
                                          </p:stCondLst>
                                        </p:cTn>
                                        <p:tgtEl>
                                          <p:spTgt spid="57"/>
                                        </p:tgtEl>
                                        <p:attrNameLst>
                                          <p:attrName>style.visibility</p:attrName>
                                        </p:attrNameLst>
                                      </p:cBhvr>
                                      <p:to>
                                        <p:strVal val="hidden"/>
                                      </p:to>
                                    </p:set>
                                  </p:childTnLst>
                                </p:cTn>
                              </p:par>
                            </p:childTnLst>
                          </p:cTn>
                        </p:par>
                      </p:childTnLst>
                    </p:cTn>
                  </p:par>
                  <p:par>
                    <p:cTn id="153" fill="hold">
                      <p:stCondLst>
                        <p:cond delay="indefinite"/>
                      </p:stCondLst>
                      <p:childTnLst>
                        <p:par>
                          <p:cTn id="154" fill="hold">
                            <p:stCondLst>
                              <p:cond delay="0"/>
                            </p:stCondLst>
                            <p:childTnLst>
                              <p:par>
                                <p:cTn id="155" presetID="14" presetClass="entr" presetSubtype="10" fill="hold" nodeType="clickEffect">
                                  <p:stCondLst>
                                    <p:cond delay="0"/>
                                  </p:stCondLst>
                                  <p:childTnLst>
                                    <p:set>
                                      <p:cBhvr>
                                        <p:cTn id="156" dur="1" fill="hold">
                                          <p:stCondLst>
                                            <p:cond delay="0"/>
                                          </p:stCondLst>
                                        </p:cTn>
                                        <p:tgtEl>
                                          <p:spTgt spid="60"/>
                                        </p:tgtEl>
                                        <p:attrNameLst>
                                          <p:attrName>style.visibility</p:attrName>
                                        </p:attrNameLst>
                                      </p:cBhvr>
                                      <p:to>
                                        <p:strVal val="visible"/>
                                      </p:to>
                                    </p:set>
                                    <p:animEffect transition="in" filter="randombar(horizontal)">
                                      <p:cBhvr>
                                        <p:cTn id="157" dur="500"/>
                                        <p:tgtEl>
                                          <p:spTgt spid="60"/>
                                        </p:tgtEl>
                                      </p:cBhvr>
                                    </p:animEffect>
                                  </p:childTnLst>
                                </p:cTn>
                              </p:par>
                            </p:childTnLst>
                          </p:cTn>
                        </p:par>
                      </p:childTnLst>
                    </p:cTn>
                  </p:par>
                  <p:par>
                    <p:cTn id="158" fill="hold">
                      <p:stCondLst>
                        <p:cond delay="indefinite"/>
                      </p:stCondLst>
                      <p:childTnLst>
                        <p:par>
                          <p:cTn id="159" fill="hold">
                            <p:stCondLst>
                              <p:cond delay="0"/>
                            </p:stCondLst>
                            <p:childTnLst>
                              <p:par>
                                <p:cTn id="160" presetID="10" presetClass="exit" presetSubtype="0" fill="hold" nodeType="clickEffect">
                                  <p:stCondLst>
                                    <p:cond delay="0"/>
                                  </p:stCondLst>
                                  <p:childTnLst>
                                    <p:animEffect transition="out" filter="fade">
                                      <p:cBhvr>
                                        <p:cTn id="161" dur="500"/>
                                        <p:tgtEl>
                                          <p:spTgt spid="60"/>
                                        </p:tgtEl>
                                      </p:cBhvr>
                                    </p:animEffect>
                                    <p:set>
                                      <p:cBhvr>
                                        <p:cTn id="162" dur="1" fill="hold">
                                          <p:stCondLst>
                                            <p:cond delay="499"/>
                                          </p:stCondLst>
                                        </p:cTn>
                                        <p:tgtEl>
                                          <p:spTgt spid="60"/>
                                        </p:tgtEl>
                                        <p:attrNameLst>
                                          <p:attrName>style.visibility</p:attrName>
                                        </p:attrNameLst>
                                      </p:cBhvr>
                                      <p:to>
                                        <p:strVal val="hidden"/>
                                      </p:to>
                                    </p:set>
                                  </p:childTnLst>
                                </p:cTn>
                              </p:par>
                              <p:par>
                                <p:cTn id="163" presetID="14" presetClass="entr" presetSubtype="10" fill="hold" nodeType="withEffect">
                                  <p:stCondLst>
                                    <p:cond delay="0"/>
                                  </p:stCondLst>
                                  <p:childTnLst>
                                    <p:set>
                                      <p:cBhvr>
                                        <p:cTn id="164" dur="1" fill="hold">
                                          <p:stCondLst>
                                            <p:cond delay="0"/>
                                          </p:stCondLst>
                                        </p:cTn>
                                        <p:tgtEl>
                                          <p:spTgt spid="63"/>
                                        </p:tgtEl>
                                        <p:attrNameLst>
                                          <p:attrName>style.visibility</p:attrName>
                                        </p:attrNameLst>
                                      </p:cBhvr>
                                      <p:to>
                                        <p:strVal val="visible"/>
                                      </p:to>
                                    </p:set>
                                    <p:animEffect transition="in" filter="randombar(horizontal)">
                                      <p:cBhvr>
                                        <p:cTn id="165"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12"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992838D-701C-55D8-5586-75DF05EC499F}"/>
              </a:ext>
            </a:extLst>
          </p:cNvPr>
          <p:cNvSpPr txBox="1"/>
          <p:nvPr/>
        </p:nvSpPr>
        <p:spPr>
          <a:xfrm>
            <a:off x="2777066" y="37730"/>
            <a:ext cx="7586134" cy="954107"/>
          </a:xfrm>
          <a:prstGeom prst="rect">
            <a:avLst/>
          </a:prstGeom>
          <a:noFill/>
          <a:ln>
            <a:solidFill>
              <a:schemeClr val="tx1"/>
            </a:solidFill>
          </a:ln>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Thế</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mạnh</a:t>
            </a:r>
            <a:r>
              <a:rPr lang="en-US" sz="2800" b="1" dirty="0">
                <a:latin typeface="Times New Roman" panose="02020603050405020304" pitchFamily="18" charset="0"/>
                <a:cs typeface="Times New Roman" panose="02020603050405020304" pitchFamily="18" charset="0"/>
              </a:rPr>
              <a:t> </a:t>
            </a:r>
            <a:r>
              <a:rPr lang="en-US" sz="28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tài</a:t>
            </a:r>
            <a:r>
              <a:rPr lang="en-US" sz="28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28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thiên</a:t>
            </a:r>
            <a:r>
              <a:rPr lang="en-US" sz="28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nhiên</a:t>
            </a:r>
            <a:r>
              <a:rPr lang="en-US" sz="28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28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8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a:t>
            </a:r>
            <a:r>
              <a:rPr lang="en-US" sz="2800" b="1" kern="100" baseline="30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a:t>
            </a:r>
            <a:r>
              <a:rPr lang="en-US" sz="2800" b="1" kern="100" baseline="-25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0</a:t>
            </a:r>
            <a:r>
              <a:rPr lang="en-US" sz="28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LN</a:t>
            </a:r>
            <a:r>
              <a:rPr lang="en-US" sz="2800" b="1" kern="100" baseline="-25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0</a:t>
            </a:r>
            <a:r>
              <a:rPr lang="en-US" sz="28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TS</a:t>
            </a:r>
            <a:endParaRPr lang="en-US" sz="2800"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D06D9C5F-4A65-960F-778C-ED5F0835FADC}"/>
              </a:ext>
            </a:extLst>
          </p:cNvPr>
          <p:cNvSpPr txBox="1"/>
          <p:nvPr/>
        </p:nvSpPr>
        <p:spPr>
          <a:xfrm>
            <a:off x="3844628" y="1705397"/>
            <a:ext cx="2076662" cy="523220"/>
          </a:xfrm>
          <a:prstGeom prst="rect">
            <a:avLst/>
          </a:prstGeom>
          <a:noFill/>
          <a:ln>
            <a:solidFill>
              <a:schemeClr val="tx1"/>
            </a:solidFill>
          </a:ln>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Khí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hậu</a:t>
            </a:r>
            <a:endParaRPr lang="en-US" sz="2800" b="1"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C00B7745-8583-BDDA-9C67-9A960F8A8D65}"/>
              </a:ext>
            </a:extLst>
          </p:cNvPr>
          <p:cNvSpPr txBox="1"/>
          <p:nvPr/>
        </p:nvSpPr>
        <p:spPr>
          <a:xfrm>
            <a:off x="405116" y="1705397"/>
            <a:ext cx="2727363" cy="523220"/>
          </a:xfrm>
          <a:prstGeom prst="rect">
            <a:avLst/>
          </a:prstGeom>
          <a:noFill/>
          <a:ln>
            <a:solidFill>
              <a:schemeClr val="tx1"/>
            </a:solidFill>
          </a:ln>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Địa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đất</a:t>
            </a:r>
            <a:endParaRPr lang="en-US" sz="2800" b="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475A403A-ADE0-4BC1-D555-E8F0695333E7}"/>
              </a:ext>
            </a:extLst>
          </p:cNvPr>
          <p:cNvSpPr txBox="1"/>
          <p:nvPr/>
        </p:nvSpPr>
        <p:spPr>
          <a:xfrm>
            <a:off x="6488176" y="1741509"/>
            <a:ext cx="1541827" cy="523220"/>
          </a:xfrm>
          <a:prstGeom prst="rect">
            <a:avLst/>
          </a:prstGeom>
          <a:noFill/>
          <a:ln>
            <a:solidFill>
              <a:schemeClr val="tx1"/>
            </a:solidFill>
          </a:ln>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Nước</a:t>
            </a:r>
            <a:endParaRPr lang="en-US" sz="28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51BE033D-4479-F8A3-D04C-6D25EC3FAAF2}"/>
              </a:ext>
            </a:extLst>
          </p:cNvPr>
          <p:cNvSpPr txBox="1"/>
          <p:nvPr/>
        </p:nvSpPr>
        <p:spPr>
          <a:xfrm>
            <a:off x="9253762" y="1725427"/>
            <a:ext cx="1604739" cy="523220"/>
          </a:xfrm>
          <a:prstGeom prst="rect">
            <a:avLst/>
          </a:prstGeom>
          <a:noFill/>
          <a:ln>
            <a:solidFill>
              <a:schemeClr val="tx1"/>
            </a:solidFill>
          </a:ln>
        </p:spPr>
        <p:txBody>
          <a:bodyPr wrap="square" rtlCol="0">
            <a:spAutoFit/>
          </a:bodyPr>
          <a:lstStyle/>
          <a:p>
            <a:pPr algn="ctr"/>
            <a:r>
              <a:rPr lang="en-US" sz="2800" b="1" dirty="0">
                <a:latin typeface="Times New Roman" panose="02020603050405020304" pitchFamily="18" charset="0"/>
                <a:cs typeface="Times New Roman" panose="02020603050405020304" pitchFamily="18" charset="0"/>
              </a:rPr>
              <a:t>Sinh </a:t>
            </a:r>
            <a:r>
              <a:rPr lang="en-US" sz="2800" b="1" dirty="0" err="1">
                <a:latin typeface="Times New Roman" panose="02020603050405020304" pitchFamily="18" charset="0"/>
                <a:cs typeface="Times New Roman" panose="02020603050405020304" pitchFamily="18" charset="0"/>
              </a:rPr>
              <a:t>vật</a:t>
            </a:r>
            <a:endParaRPr lang="en-US" sz="2800"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9A9273EA-2CE9-3409-8668-DF9DF30292F6}"/>
              </a:ext>
            </a:extLst>
          </p:cNvPr>
          <p:cNvSpPr txBox="1"/>
          <p:nvPr/>
        </p:nvSpPr>
        <p:spPr>
          <a:xfrm>
            <a:off x="184727" y="2428919"/>
            <a:ext cx="3010146" cy="4401205"/>
          </a:xfrm>
          <a:prstGeom prst="rect">
            <a:avLst/>
          </a:prstGeom>
          <a:noFill/>
          <a:ln>
            <a:solidFill>
              <a:schemeClr val="tx1"/>
            </a:solidFill>
          </a:ln>
        </p:spPr>
        <p:txBody>
          <a:bodyPr wrap="square" rtlCol="0">
            <a:spAutoFi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mỡ</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thuận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phẩm</a:t>
            </a:r>
            <a:r>
              <a:rPr lang="en-US" sz="2800"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núi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feralit</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thuận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nghiệp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BD0C3168-9424-FDDA-95D0-3EA8D53332CA}"/>
              </a:ext>
            </a:extLst>
          </p:cNvPr>
          <p:cNvSpPr txBox="1"/>
          <p:nvPr/>
        </p:nvSpPr>
        <p:spPr>
          <a:xfrm>
            <a:off x="3374920" y="2428781"/>
            <a:ext cx="2616861" cy="4401205"/>
          </a:xfrm>
          <a:prstGeom prst="rect">
            <a:avLst/>
          </a:prstGeom>
          <a:noFill/>
          <a:ln>
            <a:solidFill>
              <a:schemeClr val="tx1"/>
            </a:solidFill>
          </a:ln>
        </p:spPr>
        <p:txBody>
          <a:bodyPr wrap="square" rtlCol="0">
            <a:spAutoFi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ẩm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mùa</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thuận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nuôi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triển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năm</a:t>
            </a:r>
            <a:r>
              <a:rPr lang="en-US" sz="2800"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mùa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đới</a:t>
            </a:r>
            <a:r>
              <a:rPr lang="en-US" sz="2800" dirty="0">
                <a:latin typeface="Times New Roman" panose="02020603050405020304" pitchFamily="18" charset="0"/>
                <a:cs typeface="Times New Roman" panose="02020603050405020304" pitchFamily="18" charset="0"/>
              </a:rPr>
              <a:t>.</a:t>
            </a:r>
          </a:p>
        </p:txBody>
      </p:sp>
      <p:sp>
        <p:nvSpPr>
          <p:cNvPr id="10" name="TextBox 9">
            <a:extLst>
              <a:ext uri="{FF2B5EF4-FFF2-40B4-BE49-F238E27FC236}">
                <a16:creationId xmlns:a16="http://schemas.microsoft.com/office/drawing/2014/main" id="{15A0155D-6935-A7E9-2E8D-6AD16DAB066A}"/>
              </a:ext>
            </a:extLst>
          </p:cNvPr>
          <p:cNvSpPr txBox="1"/>
          <p:nvPr/>
        </p:nvSpPr>
        <p:spPr>
          <a:xfrm>
            <a:off x="6171828" y="2438155"/>
            <a:ext cx="2123503" cy="4401205"/>
          </a:xfrm>
          <a:prstGeom prst="rect">
            <a:avLst/>
          </a:prstGeom>
          <a:noFill/>
          <a:ln>
            <a:solidFill>
              <a:schemeClr val="tx1"/>
            </a:solidFill>
          </a:ln>
        </p:spPr>
        <p:txBody>
          <a:bodyPr wrap="square">
            <a:spAutoFit/>
          </a:bodyPr>
          <a:lstStyle/>
          <a:p>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2 </a:t>
            </a:r>
            <a:r>
              <a:rPr lang="en-US" sz="2800" dirty="0" err="1">
                <a:latin typeface="Times New Roman" panose="02020603050405020304" pitchFamily="18" charset="0"/>
                <a:cs typeface="Times New Roman" panose="02020603050405020304" pitchFamily="18" charset="0"/>
              </a:rPr>
              <a:t>hệ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lớn</a:t>
            </a:r>
            <a:r>
              <a:rPr lang="en-US" sz="2800" dirty="0">
                <a:latin typeface="Times New Roman" panose="02020603050405020304" pitchFamily="18" charset="0"/>
                <a:cs typeface="Times New Roman" panose="02020603050405020304" pitchFamily="18" charset="0"/>
              </a:rPr>
              <a:t>: s. </a:t>
            </a:r>
            <a:r>
              <a:rPr lang="en-US" sz="2800" dirty="0" err="1">
                <a:latin typeface="Times New Roman" panose="02020603050405020304" pitchFamily="18" charset="0"/>
                <a:cs typeface="Times New Roman" panose="02020603050405020304" pitchFamily="18" charset="0"/>
              </a:rPr>
              <a:t>Hồng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s. Thái Bình→ </a:t>
            </a:r>
            <a:r>
              <a:rPr lang="en-US" sz="2800" dirty="0" err="1">
                <a:latin typeface="Times New Roman" panose="02020603050405020304" pitchFamily="18" charset="0"/>
                <a:cs typeface="Times New Roman" panose="02020603050405020304" pitchFamily="18" charset="0"/>
              </a:rPr>
              <a:t>thuận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triển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nghiệp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nuôi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thủy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ngọt</a:t>
            </a:r>
            <a:r>
              <a:rPr lang="en-US" sz="2800" dirty="0">
                <a:latin typeface="Times New Roman" panose="02020603050405020304" pitchFamily="18" charset="0"/>
                <a:cs typeface="Times New Roman" panose="02020603050405020304" pitchFamily="18" charset="0"/>
              </a:rPr>
              <a:t>.</a:t>
            </a:r>
          </a:p>
        </p:txBody>
      </p:sp>
      <p:sp>
        <p:nvSpPr>
          <p:cNvPr id="11" name="TextBox 10">
            <a:extLst>
              <a:ext uri="{FF2B5EF4-FFF2-40B4-BE49-F238E27FC236}">
                <a16:creationId xmlns:a16="http://schemas.microsoft.com/office/drawing/2014/main" id="{F66674DA-A8AB-1AC4-F91E-2E69E54754E2}"/>
              </a:ext>
            </a:extLst>
          </p:cNvPr>
          <p:cNvSpPr txBox="1"/>
          <p:nvPr/>
        </p:nvSpPr>
        <p:spPr>
          <a:xfrm>
            <a:off x="8566265" y="2433227"/>
            <a:ext cx="3320935" cy="4401205"/>
          </a:xfrm>
          <a:prstGeom prst="rect">
            <a:avLst/>
          </a:prstGeom>
          <a:noFill/>
          <a:ln>
            <a:solidFill>
              <a:schemeClr val="tx1"/>
            </a:solidFill>
          </a:ln>
        </p:spPr>
        <p:txBody>
          <a:bodyPr wrap="square">
            <a:spAutoFi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phú</a:t>
            </a:r>
            <a:r>
              <a:rPr lang="en-US" sz="2800" dirty="0">
                <a:latin typeface="Times New Roman" panose="02020603050405020304" pitchFamily="18" charset="0"/>
                <a:cs typeface="Times New Roman" panose="02020603050405020304" pitchFamily="18" charset="0"/>
              </a:rPr>
              <a:t> (490 </a:t>
            </a:r>
            <a:r>
              <a:rPr lang="en-US" sz="2800" dirty="0" err="1">
                <a:latin typeface="Times New Roman" panose="02020603050405020304" pitchFamily="18" charset="0"/>
                <a:cs typeface="Times New Roman" panose="02020603050405020304" pitchFamily="18" charset="0"/>
              </a:rPr>
              <a:t>nghìn</a:t>
            </a:r>
            <a:r>
              <a:rPr lang="en-US" sz="2800" dirty="0">
                <a:latin typeface="Times New Roman" panose="02020603050405020304" pitchFamily="18" charset="0"/>
                <a:cs typeface="Times New Roman" panose="02020603050405020304" pitchFamily="18" charset="0"/>
              </a:rPr>
              <a:t> ha) → </a:t>
            </a:r>
            <a:r>
              <a:rPr lang="en-US" sz="2800" dirty="0" err="1">
                <a:latin typeface="Times New Roman" panose="02020603050405020304" pitchFamily="18" charset="0"/>
                <a:cs typeface="Times New Roman" panose="02020603050405020304" pitchFamily="18" charset="0"/>
              </a:rPr>
              <a:t>cung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cấp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gỗ</a:t>
            </a:r>
            <a:r>
              <a:rPr lang="en-US" sz="2800"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mặn</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nuôi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thủy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vườn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quyển</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thuận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nhiên</a:t>
            </a:r>
            <a:r>
              <a:rPr lang="en-US" sz="2800" dirty="0">
                <a:latin typeface="Times New Roman" panose="02020603050405020304" pitchFamily="18" charset="0"/>
                <a:cs typeface="Times New Roman" panose="02020603050405020304" pitchFamily="18" charset="0"/>
              </a:rPr>
              <a:t>.</a:t>
            </a:r>
          </a:p>
        </p:txBody>
      </p:sp>
      <p:cxnSp>
        <p:nvCxnSpPr>
          <p:cNvPr id="13" name="Straight Arrow Connector 12">
            <a:extLst>
              <a:ext uri="{FF2B5EF4-FFF2-40B4-BE49-F238E27FC236}">
                <a16:creationId xmlns:a16="http://schemas.microsoft.com/office/drawing/2014/main" id="{509B8422-6476-18C8-F1B2-614F43F8181A}"/>
              </a:ext>
            </a:extLst>
          </p:cNvPr>
          <p:cNvCxnSpPr>
            <a:cxnSpLocks/>
          </p:cNvCxnSpPr>
          <p:nvPr/>
        </p:nvCxnSpPr>
        <p:spPr>
          <a:xfrm flipH="1">
            <a:off x="1565053" y="987153"/>
            <a:ext cx="4163725" cy="68625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5CCD422B-A020-77A0-9953-040FCC6DDC52}"/>
              </a:ext>
            </a:extLst>
          </p:cNvPr>
          <p:cNvCxnSpPr>
            <a:cxnSpLocks/>
            <a:endCxn id="3" idx="0"/>
          </p:cNvCxnSpPr>
          <p:nvPr/>
        </p:nvCxnSpPr>
        <p:spPr>
          <a:xfrm flipH="1">
            <a:off x="4882959" y="987153"/>
            <a:ext cx="789708" cy="71824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CE3C07A6-16FF-459E-C634-545C19FBE0B0}"/>
              </a:ext>
            </a:extLst>
          </p:cNvPr>
          <p:cNvCxnSpPr>
            <a:cxnSpLocks/>
            <a:endCxn id="5" idx="0"/>
          </p:cNvCxnSpPr>
          <p:nvPr/>
        </p:nvCxnSpPr>
        <p:spPr>
          <a:xfrm>
            <a:off x="5672667" y="987153"/>
            <a:ext cx="1586423" cy="75435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B09422D1-B9AD-D039-3156-BD419EDCEAEF}"/>
              </a:ext>
            </a:extLst>
          </p:cNvPr>
          <p:cNvCxnSpPr>
            <a:cxnSpLocks/>
            <a:endCxn id="6" idx="0"/>
          </p:cNvCxnSpPr>
          <p:nvPr/>
        </p:nvCxnSpPr>
        <p:spPr>
          <a:xfrm>
            <a:off x="5728778" y="1023829"/>
            <a:ext cx="4327354" cy="70159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5F3DC849-56D8-463B-0653-9E56D3CD43E2}"/>
              </a:ext>
            </a:extLst>
          </p:cNvPr>
          <p:cNvCxnSpPr>
            <a:cxnSpLocks/>
            <a:endCxn id="7" idx="0"/>
          </p:cNvCxnSpPr>
          <p:nvPr/>
        </p:nvCxnSpPr>
        <p:spPr>
          <a:xfrm flipH="1">
            <a:off x="1689800" y="2182437"/>
            <a:ext cx="67624" cy="24648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0FFF6BF5-0D4A-5E5D-CC85-FF6182979804}"/>
              </a:ext>
            </a:extLst>
          </p:cNvPr>
          <p:cNvCxnSpPr>
            <a:cxnSpLocks/>
          </p:cNvCxnSpPr>
          <p:nvPr/>
        </p:nvCxnSpPr>
        <p:spPr>
          <a:xfrm flipH="1">
            <a:off x="4882959" y="2204625"/>
            <a:ext cx="13309" cy="27047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8053BB80-32F4-D0F3-5BB7-8A8C4BE4EACB}"/>
              </a:ext>
            </a:extLst>
          </p:cNvPr>
          <p:cNvCxnSpPr>
            <a:cxnSpLocks/>
          </p:cNvCxnSpPr>
          <p:nvPr/>
        </p:nvCxnSpPr>
        <p:spPr>
          <a:xfrm flipH="1">
            <a:off x="7287497" y="2238487"/>
            <a:ext cx="13309" cy="27047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234FFD9B-34DE-8E19-192E-323525D34626}"/>
              </a:ext>
            </a:extLst>
          </p:cNvPr>
          <p:cNvCxnSpPr>
            <a:cxnSpLocks/>
            <a:endCxn id="11" idx="0"/>
          </p:cNvCxnSpPr>
          <p:nvPr/>
        </p:nvCxnSpPr>
        <p:spPr>
          <a:xfrm flipH="1">
            <a:off x="10226733" y="2264729"/>
            <a:ext cx="13308" cy="16849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5231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randombar(horizontal)">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randombar(horizontal)">
                                      <p:cBhvr>
                                        <p:cTn id="28" dur="500"/>
                                        <p:tgtEl>
                                          <p:spTgt spid="16"/>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randombar(horizontal)">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randombar(horizontal)">
                                      <p:cBhvr>
                                        <p:cTn id="36" dur="500"/>
                                        <p:tgtEl>
                                          <p:spTgt spid="22"/>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randombar(horizontal)">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randombar(horizontal)">
                                      <p:cBhvr>
                                        <p:cTn id="44" dur="500"/>
                                        <p:tgtEl>
                                          <p:spTgt spid="34"/>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randombar(horizontal)">
                                      <p:cBhvr>
                                        <p:cTn id="49" dur="500"/>
                                        <p:tgtEl>
                                          <p:spTgt spid="7"/>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randombar(horizontal)">
                                      <p:cBhvr>
                                        <p:cTn id="54" dur="500"/>
                                        <p:tgtEl>
                                          <p:spTgt spid="38"/>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grpId="0" nodeType="clickEffect">
                                  <p:stCondLst>
                                    <p:cond delay="0"/>
                                  </p:stCondLst>
                                  <p:childTnLst>
                                    <p:set>
                                      <p:cBhvr>
                                        <p:cTn id="58" dur="1" fill="hold">
                                          <p:stCondLst>
                                            <p:cond delay="0"/>
                                          </p:stCondLst>
                                        </p:cTn>
                                        <p:tgtEl>
                                          <p:spTgt spid="8"/>
                                        </p:tgtEl>
                                        <p:attrNameLst>
                                          <p:attrName>style.visibility</p:attrName>
                                        </p:attrNameLst>
                                      </p:cBhvr>
                                      <p:to>
                                        <p:strVal val="visible"/>
                                      </p:to>
                                    </p:set>
                                    <p:animEffect transition="in" filter="randombar(horizontal)">
                                      <p:cBhvr>
                                        <p:cTn id="59" dur="500"/>
                                        <p:tgtEl>
                                          <p:spTgt spid="8"/>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nodeType="clickEffect">
                                  <p:stCondLst>
                                    <p:cond delay="0"/>
                                  </p:stCondLst>
                                  <p:childTnLst>
                                    <p:set>
                                      <p:cBhvr>
                                        <p:cTn id="63" dur="1" fill="hold">
                                          <p:stCondLst>
                                            <p:cond delay="0"/>
                                          </p:stCondLst>
                                        </p:cTn>
                                        <p:tgtEl>
                                          <p:spTgt spid="43"/>
                                        </p:tgtEl>
                                        <p:attrNameLst>
                                          <p:attrName>style.visibility</p:attrName>
                                        </p:attrNameLst>
                                      </p:cBhvr>
                                      <p:to>
                                        <p:strVal val="visible"/>
                                      </p:to>
                                    </p:set>
                                    <p:animEffect transition="in" filter="randombar(horizontal)">
                                      <p:cBhvr>
                                        <p:cTn id="64" dur="500"/>
                                        <p:tgtEl>
                                          <p:spTgt spid="43"/>
                                        </p:tgtEl>
                                      </p:cBhvr>
                                    </p:animEffect>
                                  </p:childTnLst>
                                </p:cTn>
                              </p:par>
                            </p:childTnLst>
                          </p:cTn>
                        </p:par>
                        <p:par>
                          <p:cTn id="65" fill="hold">
                            <p:stCondLst>
                              <p:cond delay="500"/>
                            </p:stCondLst>
                            <p:childTnLst>
                              <p:par>
                                <p:cTn id="66" presetID="14" presetClass="entr" presetSubtype="10" fill="hold" grpId="0" nodeType="afterEffect">
                                  <p:stCondLst>
                                    <p:cond delay="0"/>
                                  </p:stCondLst>
                                  <p:childTnLst>
                                    <p:set>
                                      <p:cBhvr>
                                        <p:cTn id="67" dur="1" fill="hold">
                                          <p:stCondLst>
                                            <p:cond delay="0"/>
                                          </p:stCondLst>
                                        </p:cTn>
                                        <p:tgtEl>
                                          <p:spTgt spid="10"/>
                                        </p:tgtEl>
                                        <p:attrNameLst>
                                          <p:attrName>style.visibility</p:attrName>
                                        </p:attrNameLst>
                                      </p:cBhvr>
                                      <p:to>
                                        <p:strVal val="visible"/>
                                      </p:to>
                                    </p:set>
                                    <p:animEffect transition="in" filter="randombar(horizontal)">
                                      <p:cBhvr>
                                        <p:cTn id="68" dur="500"/>
                                        <p:tgtEl>
                                          <p:spTgt spid="10"/>
                                        </p:tgtEl>
                                      </p:cBhvr>
                                    </p:animEffect>
                                  </p:childTnLst>
                                </p:cTn>
                              </p:par>
                            </p:childTnLst>
                          </p:cTn>
                        </p:par>
                      </p:childTnLst>
                    </p:cTn>
                  </p:par>
                  <p:par>
                    <p:cTn id="69" fill="hold">
                      <p:stCondLst>
                        <p:cond delay="indefinite"/>
                      </p:stCondLst>
                      <p:childTnLst>
                        <p:par>
                          <p:cTn id="70" fill="hold">
                            <p:stCondLst>
                              <p:cond delay="0"/>
                            </p:stCondLst>
                            <p:childTnLst>
                              <p:par>
                                <p:cTn id="71" presetID="14" presetClass="entr" presetSubtype="10" fill="hold" nodeType="clickEffect">
                                  <p:stCondLst>
                                    <p:cond delay="0"/>
                                  </p:stCondLst>
                                  <p:childTnLst>
                                    <p:set>
                                      <p:cBhvr>
                                        <p:cTn id="72" dur="1" fill="hold">
                                          <p:stCondLst>
                                            <p:cond delay="0"/>
                                          </p:stCondLst>
                                        </p:cTn>
                                        <p:tgtEl>
                                          <p:spTgt spid="44"/>
                                        </p:tgtEl>
                                        <p:attrNameLst>
                                          <p:attrName>style.visibility</p:attrName>
                                        </p:attrNameLst>
                                      </p:cBhvr>
                                      <p:to>
                                        <p:strVal val="visible"/>
                                      </p:to>
                                    </p:set>
                                    <p:animEffect transition="in" filter="randombar(horizontal)">
                                      <p:cBhvr>
                                        <p:cTn id="73" dur="500"/>
                                        <p:tgtEl>
                                          <p:spTgt spid="44"/>
                                        </p:tgtEl>
                                      </p:cBhvr>
                                    </p:animEffect>
                                  </p:childTnLst>
                                </p:cTn>
                              </p:par>
                            </p:childTnLst>
                          </p:cTn>
                        </p:par>
                      </p:childTnLst>
                    </p:cTn>
                  </p:par>
                  <p:par>
                    <p:cTn id="74" fill="hold">
                      <p:stCondLst>
                        <p:cond delay="indefinite"/>
                      </p:stCondLst>
                      <p:childTnLst>
                        <p:par>
                          <p:cTn id="75" fill="hold">
                            <p:stCondLst>
                              <p:cond delay="0"/>
                            </p:stCondLst>
                            <p:childTnLst>
                              <p:par>
                                <p:cTn id="76" presetID="14" presetClass="entr" presetSubtype="10" fill="hold" grpId="0" nodeType="clickEffect">
                                  <p:stCondLst>
                                    <p:cond delay="0"/>
                                  </p:stCondLst>
                                  <p:childTnLst>
                                    <p:set>
                                      <p:cBhvr>
                                        <p:cTn id="77" dur="1" fill="hold">
                                          <p:stCondLst>
                                            <p:cond delay="0"/>
                                          </p:stCondLst>
                                        </p:cTn>
                                        <p:tgtEl>
                                          <p:spTgt spid="11"/>
                                        </p:tgtEl>
                                        <p:attrNameLst>
                                          <p:attrName>style.visibility</p:attrName>
                                        </p:attrNameLst>
                                      </p:cBhvr>
                                      <p:to>
                                        <p:strVal val="visible"/>
                                      </p:to>
                                    </p:set>
                                    <p:animEffect transition="in" filter="randombar(horizontal)">
                                      <p:cBhvr>
                                        <p:cTn id="7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10" grpId="0" animBg="1"/>
      <p:bldP spid="1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2710</TotalTime>
  <Words>2484</Words>
  <Application>Microsoft Office PowerPoint</Application>
  <PresentationFormat>Widescreen</PresentationFormat>
  <Paragraphs>251</Paragraphs>
  <Slides>24</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DUY</cp:lastModifiedBy>
  <cp:revision>42</cp:revision>
  <dcterms:created xsi:type="dcterms:W3CDTF">2021-11-07T14:31:48Z</dcterms:created>
  <dcterms:modified xsi:type="dcterms:W3CDTF">2024-11-25T23:03:46Z</dcterms:modified>
</cp:coreProperties>
</file>