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966" r:id="rId2"/>
    <p:sldId id="2067" r:id="rId3"/>
    <p:sldId id="2068" r:id="rId4"/>
    <p:sldId id="2069" r:id="rId5"/>
    <p:sldId id="2070" r:id="rId6"/>
    <p:sldId id="2071" r:id="rId7"/>
    <p:sldId id="2072" r:id="rId8"/>
    <p:sldId id="2073" r:id="rId9"/>
    <p:sldId id="2307" r:id="rId10"/>
    <p:sldId id="2308" r:id="rId11"/>
    <p:sldId id="2309" r:id="rId12"/>
    <p:sldId id="2310" r:id="rId13"/>
    <p:sldId id="2311" r:id="rId14"/>
    <p:sldId id="2312" r:id="rId15"/>
    <p:sldId id="2313" r:id="rId16"/>
    <p:sldId id="1376" r:id="rId17"/>
    <p:sldId id="257" r:id="rId18"/>
    <p:sldId id="312" r:id="rId19"/>
    <p:sldId id="259" r:id="rId20"/>
    <p:sldId id="2314" r:id="rId21"/>
    <p:sldId id="2315" r:id="rId22"/>
    <p:sldId id="2316" r:id="rId23"/>
    <p:sldId id="2317" r:id="rId24"/>
    <p:sldId id="2319" r:id="rId25"/>
    <p:sldId id="2318" r:id="rId26"/>
    <p:sldId id="2320" r:id="rId27"/>
    <p:sldId id="2321" r:id="rId28"/>
    <p:sldId id="2322" r:id="rId29"/>
    <p:sldId id="2323" r:id="rId30"/>
    <p:sldId id="2324" r:id="rId31"/>
    <p:sldId id="2325" r:id="rId32"/>
    <p:sldId id="2326" r:id="rId33"/>
    <p:sldId id="2327" r:id="rId34"/>
    <p:sldId id="2328" r:id="rId35"/>
    <p:sldId id="232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9933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60" y="1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2EEEB-4D43-48A4-B9D3-C1747B2BB2B4}" type="datetimeFigureOut">
              <a:rPr lang="en-US" smtClean="0"/>
              <a:t>2024-11-10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81BB8-1FA5-41BD-8697-92E251A3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7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D8AE6AB-87A5-8C66-E4AC-D1BB81373B2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7784D2BE-99A7-440F-B00A-AF90BE8DF85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E670B22E-D09C-E5D9-2B6A-D20A7F9680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92E2CFBE-F374-CEA3-6137-111192938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F6E3E05B-63EC-27CC-9ADF-9549875E7F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15B28646-6F7B-4AEE-BA11-C0F5E2AD5331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10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992D2B1B-B460-C6F3-1FDD-195941E7EE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E0FDA41-49EB-781D-504B-76FEF1AEE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D33BB168-4C0A-D19D-7EE3-705945F7899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7DE845AB-4FE0-4971-B8CE-45400DD12412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11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6B4B979B-5D7C-83F9-1D17-CE30668F0B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2F5E4BC-0A8B-D3BD-66D6-8AD7B493A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D78B99FC-F2FF-4F83-6FB5-1ABA17A8B0A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A9C69901-3986-473D-A831-3730D8DC4B7C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12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35ADFA2D-A95A-F3FC-AD84-BD0E5560FD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D2C4FEB-A3F6-DB4F-47CE-E143EB3C5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73819E5C-4C33-4F50-F461-0C8BEE16C1A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1627D7F6-81C3-4203-86E4-9DFB4871E7DF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13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0F18D138-F30D-2274-B6FC-CDE66A9DD5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A4634641-3BB6-8E85-6DBB-1F19C1549B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F195A9C0-349A-556B-4DFD-8769AE26B4B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13A8F226-8ACE-4AFD-A5D6-75682DCD9017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14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D4D8F611-13B7-52D4-403C-23BAA0B41A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398464A0-BB64-AD96-02EA-0F5712572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3E9D14CB-7256-C44C-CBD3-833693210B7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FE8B59C5-3C49-44EA-A246-377E03E63AB9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16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95277AC3-8577-069C-61B0-A37CF44953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BAFAD465-6F79-1996-373A-E5D5803AA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B6D70000-5BCA-84CE-6D26-3CAA6F743F6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BA1B1908-083C-449F-BFA2-7240BCE21AB7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5A5270E5-61E3-0266-5977-6DCF4AF112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7A010E6-E52D-D0F8-4542-25F2E6088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FC817BFB-F130-21BB-55D8-33FA901A871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7492533D-DB5B-4138-915C-0C597E9EA298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3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7CFBA0AD-5136-D423-C4A7-781E51CEF6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0F8104E-0C93-D7B0-C621-BB01864234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57AE82D6-8E26-7804-74E3-82B4D477919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FB215ACD-C196-44F4-AB2A-881290725FD5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4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3CCB3632-D423-008A-7E88-AA78A2CEF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25440C01-6535-B9D1-2B2A-8BAA5E0F5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5837842D-0EEA-B635-88CC-02DA06DE58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AB389E1B-0279-4123-BAD6-54F78B365A01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5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90019D29-3C52-74B0-F566-5AE58DC292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BA51D1F-6493-C06C-2DA3-F3C868DAC6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F9563F5D-4167-3523-8BDB-CC85D1CBF83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DD73BC61-A905-410F-85EC-31DF0BC27FB0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6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4DAC6582-8A70-E557-EB47-F8606F20DA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829AAEC-3E29-4AC6-9BF1-F7D0D31467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169DD513-1256-6C70-5AB9-6A2873B41D6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4D5B5F61-9523-40CF-9AE8-69F3A14AD3D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7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C1EB48E6-2531-A249-8A32-9548373720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311C887-688F-CC6C-308B-10921E5BC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BF092A9F-5E5B-F723-0729-FB4ECDF55B1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6D7D91AC-9872-45F4-AD39-8BBAD2447E9C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8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5A8EBD31-B120-8B7C-C8C1-47373D5B7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211FF375-D472-A43E-DC5B-A1513F5976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0BFDBD8D-1B0D-177B-FFA7-FB3C0AFE03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04758D47-FBE8-442F-A26C-28FE0C6DDEBA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9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BD5C516F-3A44-2446-8C50-514227CE02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F77C27A8-0E3C-B236-5FAF-D202157CF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838A-FD6D-4CF2-890C-CDD3AA056B6C}" type="datetimeFigureOut">
              <a:rPr lang="en-US" smtClean="0"/>
              <a:t>2024-11-10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BECB-3C62-45C5-917F-96A84E1E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53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838A-FD6D-4CF2-890C-CDD3AA056B6C}" type="datetimeFigureOut">
              <a:rPr lang="en-US" smtClean="0"/>
              <a:t>2024-11-10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BECB-3C62-45C5-917F-96A84E1E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1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838A-FD6D-4CF2-890C-CDD3AA056B6C}" type="datetimeFigureOut">
              <a:rPr lang="en-US" smtClean="0"/>
              <a:t>2024-11-10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BECB-3C62-45C5-917F-96A84E1E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91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838A-FD6D-4CF2-890C-CDD3AA056B6C}" type="datetimeFigureOut">
              <a:rPr lang="en-US" smtClean="0"/>
              <a:t>2024-11-10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BECB-3C62-45C5-917F-96A84E1E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0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838A-FD6D-4CF2-890C-CDD3AA056B6C}" type="datetimeFigureOut">
              <a:rPr lang="en-US" smtClean="0"/>
              <a:t>2024-11-10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BECB-3C62-45C5-917F-96A84E1E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3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838A-FD6D-4CF2-890C-CDD3AA056B6C}" type="datetimeFigureOut">
              <a:rPr lang="en-US" smtClean="0"/>
              <a:t>2024-11-10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BECB-3C62-45C5-917F-96A84E1E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1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838A-FD6D-4CF2-890C-CDD3AA056B6C}" type="datetimeFigureOut">
              <a:rPr lang="en-US" smtClean="0"/>
              <a:t>2024-11-10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BECB-3C62-45C5-917F-96A84E1E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6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838A-FD6D-4CF2-890C-CDD3AA056B6C}" type="datetimeFigureOut">
              <a:rPr lang="en-US" smtClean="0"/>
              <a:t>2024-11-10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BECB-3C62-45C5-917F-96A84E1E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1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838A-FD6D-4CF2-890C-CDD3AA056B6C}" type="datetimeFigureOut">
              <a:rPr lang="en-US" smtClean="0"/>
              <a:t>2024-11-10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BECB-3C62-45C5-917F-96A84E1E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2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838A-FD6D-4CF2-890C-CDD3AA056B6C}" type="datetimeFigureOut">
              <a:rPr lang="en-US" smtClean="0"/>
              <a:t>2024-11-10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BECB-3C62-45C5-917F-96A84E1E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838A-FD6D-4CF2-890C-CDD3AA056B6C}" type="datetimeFigureOut">
              <a:rPr lang="en-US" smtClean="0"/>
              <a:t>2024-11-10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BECB-3C62-45C5-917F-96A84E1E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9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838A-FD6D-4CF2-890C-CDD3AA056B6C}" type="datetimeFigureOut">
              <a:rPr lang="en-US" smtClean="0"/>
              <a:t>2024-11-10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7BECB-3C62-45C5-917F-96A84E1E5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2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gif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CF1CDCEF-D4F7-C988-0974-138AFA65E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34A699-E460-A29C-2397-09BF28D50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875338"/>
            <a:ext cx="2335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Cao Bằng</a:t>
            </a: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EC4FE75B-9065-8EF4-02A3-5AE42F243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5E5C0FE9-49CC-B05F-8B7E-B4414E00A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89" name="Rectangle 12">
            <a:extLst>
              <a:ext uri="{FF2B5EF4-FFF2-40B4-BE49-F238E27FC236}">
                <a16:creationId xmlns:a16="http://schemas.microsoft.com/office/drawing/2014/main" id="{6947EEA4-B9BF-742B-91A6-B702589A7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0" name="Rectangle 14">
            <a:extLst>
              <a:ext uri="{FF2B5EF4-FFF2-40B4-BE49-F238E27FC236}">
                <a16:creationId xmlns:a16="http://schemas.microsoft.com/office/drawing/2014/main" id="{86BC1532-5A7B-5B1E-09AE-781FA93D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1" name="Rectangle 2">
            <a:extLst>
              <a:ext uri="{FF2B5EF4-FFF2-40B4-BE49-F238E27FC236}">
                <a16:creationId xmlns:a16="http://schemas.microsoft.com/office/drawing/2014/main" id="{A44ACF94-504F-A1A0-F2D6-AD9CCF0B8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2" name="Rectangle 4">
            <a:extLst>
              <a:ext uri="{FF2B5EF4-FFF2-40B4-BE49-F238E27FC236}">
                <a16:creationId xmlns:a16="http://schemas.microsoft.com/office/drawing/2014/main" id="{5937C83A-7642-366B-A9BA-58937841A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3" name="Rectangle 16">
            <a:extLst>
              <a:ext uri="{FF2B5EF4-FFF2-40B4-BE49-F238E27FC236}">
                <a16:creationId xmlns:a16="http://schemas.microsoft.com/office/drawing/2014/main" id="{DC990EB8-8CC0-977E-2CC4-E719F70BC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4" name="Rectangle 16">
            <a:extLst>
              <a:ext uri="{FF2B5EF4-FFF2-40B4-BE49-F238E27FC236}">
                <a16:creationId xmlns:a16="http://schemas.microsoft.com/office/drawing/2014/main" id="{45DCE722-7137-3B0E-1BB8-920755125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5" name="Rectangle 18">
            <a:extLst>
              <a:ext uri="{FF2B5EF4-FFF2-40B4-BE49-F238E27FC236}">
                <a16:creationId xmlns:a16="http://schemas.microsoft.com/office/drawing/2014/main" id="{7BC9B5BE-6950-2092-995B-354AC47F4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6" name="Rectangle 2">
            <a:extLst>
              <a:ext uri="{FF2B5EF4-FFF2-40B4-BE49-F238E27FC236}">
                <a16:creationId xmlns:a16="http://schemas.microsoft.com/office/drawing/2014/main" id="{B3829CAF-04A3-3C21-27C0-F17B37221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7" name="Rectangle 2">
            <a:extLst>
              <a:ext uri="{FF2B5EF4-FFF2-40B4-BE49-F238E27FC236}">
                <a16:creationId xmlns:a16="http://schemas.microsoft.com/office/drawing/2014/main" id="{61E99100-EC58-6FCA-0DA8-6F0C26AA3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998" name="Picture 2">
            <a:extLst>
              <a:ext uri="{FF2B5EF4-FFF2-40B4-BE49-F238E27FC236}">
                <a16:creationId xmlns:a16="http://schemas.microsoft.com/office/drawing/2014/main" id="{7BEAB188-1EF0-2339-30FB-B7CFB933E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954088"/>
            <a:ext cx="100330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3">
            <a:extLst>
              <a:ext uri="{FF2B5EF4-FFF2-40B4-BE49-F238E27FC236}">
                <a16:creationId xmlns:a16="http://schemas.microsoft.com/office/drawing/2014/main" id="{88FF78EF-A3E9-209D-408D-DE107AC84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3B498B-8687-D4FC-D3D0-7C2CCC6B6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238" y="6067425"/>
            <a:ext cx="3021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Thái Nguyên</a:t>
            </a: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A6EC8F54-DD44-E789-34E7-C55B3A9D3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73D004D7-EB63-408E-3BFC-8B2A68309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1" name="Rectangle 12">
            <a:extLst>
              <a:ext uri="{FF2B5EF4-FFF2-40B4-BE49-F238E27FC236}">
                <a16:creationId xmlns:a16="http://schemas.microsoft.com/office/drawing/2014/main" id="{420B3201-36DB-EAFB-07A3-95EDE74FF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2" name="Rectangle 14">
            <a:extLst>
              <a:ext uri="{FF2B5EF4-FFF2-40B4-BE49-F238E27FC236}">
                <a16:creationId xmlns:a16="http://schemas.microsoft.com/office/drawing/2014/main" id="{F1B624B6-2A2E-C457-40A0-FAEE8B951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3" name="Rectangle 2">
            <a:extLst>
              <a:ext uri="{FF2B5EF4-FFF2-40B4-BE49-F238E27FC236}">
                <a16:creationId xmlns:a16="http://schemas.microsoft.com/office/drawing/2014/main" id="{038DDDE0-CB1D-7F16-50B4-0AEADE884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4" name="Rectangle 4">
            <a:extLst>
              <a:ext uri="{FF2B5EF4-FFF2-40B4-BE49-F238E27FC236}">
                <a16:creationId xmlns:a16="http://schemas.microsoft.com/office/drawing/2014/main" id="{2ED1319C-8D45-6154-947C-F7EE5FB1F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5" name="Rectangle 16">
            <a:extLst>
              <a:ext uri="{FF2B5EF4-FFF2-40B4-BE49-F238E27FC236}">
                <a16:creationId xmlns:a16="http://schemas.microsoft.com/office/drawing/2014/main" id="{E8A9533E-E248-787B-D040-4924F26C3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6" name="Rectangle 16">
            <a:extLst>
              <a:ext uri="{FF2B5EF4-FFF2-40B4-BE49-F238E27FC236}">
                <a16:creationId xmlns:a16="http://schemas.microsoft.com/office/drawing/2014/main" id="{52C6C992-19FF-5AD9-64AF-23FFB3E03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7" name="Rectangle 18">
            <a:extLst>
              <a:ext uri="{FF2B5EF4-FFF2-40B4-BE49-F238E27FC236}">
                <a16:creationId xmlns:a16="http://schemas.microsoft.com/office/drawing/2014/main" id="{6907B380-517F-A095-5FC7-B6C590F78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8" name="Rectangle 2">
            <a:extLst>
              <a:ext uri="{FF2B5EF4-FFF2-40B4-BE49-F238E27FC236}">
                <a16:creationId xmlns:a16="http://schemas.microsoft.com/office/drawing/2014/main" id="{C741E9D1-6D88-1F42-1AC7-50C70651B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9" name="Rectangle 2">
            <a:extLst>
              <a:ext uri="{FF2B5EF4-FFF2-40B4-BE49-F238E27FC236}">
                <a16:creationId xmlns:a16="http://schemas.microsoft.com/office/drawing/2014/main" id="{6468BA40-E5F0-C46A-3555-91E2FDD54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0430" name="Picture 2">
            <a:extLst>
              <a:ext uri="{FF2B5EF4-FFF2-40B4-BE49-F238E27FC236}">
                <a16:creationId xmlns:a16="http://schemas.microsoft.com/office/drawing/2014/main" id="{1EC2BA1F-8F0E-F562-89C8-A51E0C6F9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917575"/>
            <a:ext cx="10131425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3">
            <a:extLst>
              <a:ext uri="{FF2B5EF4-FFF2-40B4-BE49-F238E27FC236}">
                <a16:creationId xmlns:a16="http://schemas.microsoft.com/office/drawing/2014/main" id="{0F19C1AF-C107-6E25-9D0F-CA3AD8CFB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59DDFA-32D9-69A4-AD94-FA3D2326D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238" y="6067425"/>
            <a:ext cx="3144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Tuyên Quang</a:t>
            </a: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6401D56D-EC86-8FE8-9260-5C19158B7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557BDA2F-A89F-BFC1-E3A4-581B9B066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469" name="Rectangle 12">
            <a:extLst>
              <a:ext uri="{FF2B5EF4-FFF2-40B4-BE49-F238E27FC236}">
                <a16:creationId xmlns:a16="http://schemas.microsoft.com/office/drawing/2014/main" id="{4DDD7896-3459-3052-006F-6E47AF7B3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470" name="Rectangle 14">
            <a:extLst>
              <a:ext uri="{FF2B5EF4-FFF2-40B4-BE49-F238E27FC236}">
                <a16:creationId xmlns:a16="http://schemas.microsoft.com/office/drawing/2014/main" id="{24A668BF-5B42-9F29-4B24-CF8395DAF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471" name="Rectangle 2">
            <a:extLst>
              <a:ext uri="{FF2B5EF4-FFF2-40B4-BE49-F238E27FC236}">
                <a16:creationId xmlns:a16="http://schemas.microsoft.com/office/drawing/2014/main" id="{ADA2DEC5-F36F-0621-1709-A43B369B3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472" name="Rectangle 4">
            <a:extLst>
              <a:ext uri="{FF2B5EF4-FFF2-40B4-BE49-F238E27FC236}">
                <a16:creationId xmlns:a16="http://schemas.microsoft.com/office/drawing/2014/main" id="{05433AC8-C896-F0F3-B1B8-FF52221F9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473" name="Rectangle 16">
            <a:extLst>
              <a:ext uri="{FF2B5EF4-FFF2-40B4-BE49-F238E27FC236}">
                <a16:creationId xmlns:a16="http://schemas.microsoft.com/office/drawing/2014/main" id="{CB466051-82F8-F17D-28C7-4CAA30324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474" name="Rectangle 16">
            <a:extLst>
              <a:ext uri="{FF2B5EF4-FFF2-40B4-BE49-F238E27FC236}">
                <a16:creationId xmlns:a16="http://schemas.microsoft.com/office/drawing/2014/main" id="{0A406023-70E9-C0F8-C20E-8254B5294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475" name="Rectangle 18">
            <a:extLst>
              <a:ext uri="{FF2B5EF4-FFF2-40B4-BE49-F238E27FC236}">
                <a16:creationId xmlns:a16="http://schemas.microsoft.com/office/drawing/2014/main" id="{DAB926F2-62A4-8C73-7333-45A482F58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476" name="Rectangle 2">
            <a:extLst>
              <a:ext uri="{FF2B5EF4-FFF2-40B4-BE49-F238E27FC236}">
                <a16:creationId xmlns:a16="http://schemas.microsoft.com/office/drawing/2014/main" id="{CA4C8294-DEFD-2FB2-F8BB-1FF1086BC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2477" name="Rectangle 2">
            <a:extLst>
              <a:ext uri="{FF2B5EF4-FFF2-40B4-BE49-F238E27FC236}">
                <a16:creationId xmlns:a16="http://schemas.microsoft.com/office/drawing/2014/main" id="{EA72D4D1-3084-AE57-90A4-8C35A2347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2478" name="Picture 3">
            <a:extLst>
              <a:ext uri="{FF2B5EF4-FFF2-40B4-BE49-F238E27FC236}">
                <a16:creationId xmlns:a16="http://schemas.microsoft.com/office/drawing/2014/main" id="{AD8A9D04-3388-B324-DB54-577EDAE3B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790575"/>
            <a:ext cx="1038225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>
            <a:extLst>
              <a:ext uri="{FF2B5EF4-FFF2-40B4-BE49-F238E27FC236}">
                <a16:creationId xmlns:a16="http://schemas.microsoft.com/office/drawing/2014/main" id="{8D59BED4-377B-1BD8-97DB-1038E54E6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A0FAAA-D3C0-23BB-0138-B0F2F0774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238" y="6067425"/>
            <a:ext cx="2306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Lạng Sơn</a:t>
            </a: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4AC5D7BF-A27A-6063-515C-78CA3707C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92127372-8AC2-55C0-0654-8FEFA8BC5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7" name="Rectangle 12">
            <a:extLst>
              <a:ext uri="{FF2B5EF4-FFF2-40B4-BE49-F238E27FC236}">
                <a16:creationId xmlns:a16="http://schemas.microsoft.com/office/drawing/2014/main" id="{2F34787D-E2D1-FDC2-393F-3F64DFAFF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8" name="Rectangle 14">
            <a:extLst>
              <a:ext uri="{FF2B5EF4-FFF2-40B4-BE49-F238E27FC236}">
                <a16:creationId xmlns:a16="http://schemas.microsoft.com/office/drawing/2014/main" id="{9CA4BAA6-7432-8120-AFA9-A66052DD0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9" name="Rectangle 2">
            <a:extLst>
              <a:ext uri="{FF2B5EF4-FFF2-40B4-BE49-F238E27FC236}">
                <a16:creationId xmlns:a16="http://schemas.microsoft.com/office/drawing/2014/main" id="{1F49EB34-560D-9C8F-BE74-0A7BD4D0D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0" name="Rectangle 4">
            <a:extLst>
              <a:ext uri="{FF2B5EF4-FFF2-40B4-BE49-F238E27FC236}">
                <a16:creationId xmlns:a16="http://schemas.microsoft.com/office/drawing/2014/main" id="{155A0C91-FBD7-2FEC-9137-D5E6BC92D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1" name="Rectangle 16">
            <a:extLst>
              <a:ext uri="{FF2B5EF4-FFF2-40B4-BE49-F238E27FC236}">
                <a16:creationId xmlns:a16="http://schemas.microsoft.com/office/drawing/2014/main" id="{5125DF5D-CE8D-DA8C-2014-2EFEE27DD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2" name="Rectangle 16">
            <a:extLst>
              <a:ext uri="{FF2B5EF4-FFF2-40B4-BE49-F238E27FC236}">
                <a16:creationId xmlns:a16="http://schemas.microsoft.com/office/drawing/2014/main" id="{3570DF8C-AD3D-5970-7C74-96AFEF335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3" name="Rectangle 18">
            <a:extLst>
              <a:ext uri="{FF2B5EF4-FFF2-40B4-BE49-F238E27FC236}">
                <a16:creationId xmlns:a16="http://schemas.microsoft.com/office/drawing/2014/main" id="{031D45BB-9385-BB8B-EE64-1E22569B5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4" name="Rectangle 2">
            <a:extLst>
              <a:ext uri="{FF2B5EF4-FFF2-40B4-BE49-F238E27FC236}">
                <a16:creationId xmlns:a16="http://schemas.microsoft.com/office/drawing/2014/main" id="{1E4408C2-157A-55A8-5B17-9A0B14F06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5" name="Rectangle 2">
            <a:extLst>
              <a:ext uri="{FF2B5EF4-FFF2-40B4-BE49-F238E27FC236}">
                <a16:creationId xmlns:a16="http://schemas.microsoft.com/office/drawing/2014/main" id="{A950C172-C75F-AFC4-E935-AFB7235F9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4526" name="Picture 2">
            <a:extLst>
              <a:ext uri="{FF2B5EF4-FFF2-40B4-BE49-F238E27FC236}">
                <a16:creationId xmlns:a16="http://schemas.microsoft.com/office/drawing/2014/main" id="{062629D0-B07D-AA22-82DD-AA29DB24A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969963"/>
            <a:ext cx="10404475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3">
            <a:extLst>
              <a:ext uri="{FF2B5EF4-FFF2-40B4-BE49-F238E27FC236}">
                <a16:creationId xmlns:a16="http://schemas.microsoft.com/office/drawing/2014/main" id="{60600A59-BA12-B5BF-5D74-815AEDB6D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FEE913-31A1-C340-2E42-E7211BCD0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238" y="6067425"/>
            <a:ext cx="2308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Hà Giang</a:t>
            </a: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DB347B5B-70BD-B943-FC6E-86238677B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801FC6F6-E330-8573-1A3B-D273FF78F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6565" name="Rectangle 12">
            <a:extLst>
              <a:ext uri="{FF2B5EF4-FFF2-40B4-BE49-F238E27FC236}">
                <a16:creationId xmlns:a16="http://schemas.microsoft.com/office/drawing/2014/main" id="{162A41DD-01F3-7BAF-DCC9-229255288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6566" name="Rectangle 14">
            <a:extLst>
              <a:ext uri="{FF2B5EF4-FFF2-40B4-BE49-F238E27FC236}">
                <a16:creationId xmlns:a16="http://schemas.microsoft.com/office/drawing/2014/main" id="{4A8B291B-81F0-4072-6B45-92A6ABA77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6567" name="Rectangle 2">
            <a:extLst>
              <a:ext uri="{FF2B5EF4-FFF2-40B4-BE49-F238E27FC236}">
                <a16:creationId xmlns:a16="http://schemas.microsoft.com/office/drawing/2014/main" id="{C544AE7F-794D-580B-E830-0A241BCC9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6568" name="Rectangle 4">
            <a:extLst>
              <a:ext uri="{FF2B5EF4-FFF2-40B4-BE49-F238E27FC236}">
                <a16:creationId xmlns:a16="http://schemas.microsoft.com/office/drawing/2014/main" id="{69350073-3C6B-45EA-94B9-ADAAE78DE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6569" name="Rectangle 16">
            <a:extLst>
              <a:ext uri="{FF2B5EF4-FFF2-40B4-BE49-F238E27FC236}">
                <a16:creationId xmlns:a16="http://schemas.microsoft.com/office/drawing/2014/main" id="{E7C2DB38-CC74-5C0A-C9A7-FCC363D6C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6570" name="Rectangle 16">
            <a:extLst>
              <a:ext uri="{FF2B5EF4-FFF2-40B4-BE49-F238E27FC236}">
                <a16:creationId xmlns:a16="http://schemas.microsoft.com/office/drawing/2014/main" id="{8BFD7359-AB34-2FD0-3F64-A3C38B5AA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6571" name="Rectangle 18">
            <a:extLst>
              <a:ext uri="{FF2B5EF4-FFF2-40B4-BE49-F238E27FC236}">
                <a16:creationId xmlns:a16="http://schemas.microsoft.com/office/drawing/2014/main" id="{882FEA4D-14D0-A460-B2F0-40BDACF6E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6572" name="Rectangle 2">
            <a:extLst>
              <a:ext uri="{FF2B5EF4-FFF2-40B4-BE49-F238E27FC236}">
                <a16:creationId xmlns:a16="http://schemas.microsoft.com/office/drawing/2014/main" id="{114359BC-310C-5155-5E16-01F50EBEC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6573" name="Rectangle 2">
            <a:extLst>
              <a:ext uri="{FF2B5EF4-FFF2-40B4-BE49-F238E27FC236}">
                <a16:creationId xmlns:a16="http://schemas.microsoft.com/office/drawing/2014/main" id="{FCD7B425-0F6D-66B2-6E61-735AC1767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6574" name="Picture 3">
            <a:extLst>
              <a:ext uri="{FF2B5EF4-FFF2-40B4-BE49-F238E27FC236}">
                <a16:creationId xmlns:a16="http://schemas.microsoft.com/office/drawing/2014/main" id="{DF341F5F-43E2-61EF-7161-8B1A68E61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973138"/>
            <a:ext cx="10107612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3">
            <a:extLst>
              <a:ext uri="{FF2B5EF4-FFF2-40B4-BE49-F238E27FC236}">
                <a16:creationId xmlns:a16="http://schemas.microsoft.com/office/drawing/2014/main" id="{0D7656A0-EE12-BD60-F662-5659CBCC0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33AC26-8A5D-6032-2632-0D4820A5E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238" y="6067425"/>
            <a:ext cx="2251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Lai Châu</a:t>
            </a: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FE032298-7502-4A6F-7848-E6344B408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9B95A2A4-9BB3-3696-0695-C7942664B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3" name="Rectangle 12">
            <a:extLst>
              <a:ext uri="{FF2B5EF4-FFF2-40B4-BE49-F238E27FC236}">
                <a16:creationId xmlns:a16="http://schemas.microsoft.com/office/drawing/2014/main" id="{D053175C-A645-605B-0F50-6334A2C70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4" name="Rectangle 14">
            <a:extLst>
              <a:ext uri="{FF2B5EF4-FFF2-40B4-BE49-F238E27FC236}">
                <a16:creationId xmlns:a16="http://schemas.microsoft.com/office/drawing/2014/main" id="{5F8D3307-2170-32DE-2BB4-0CA6480D0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5" name="Rectangle 2">
            <a:extLst>
              <a:ext uri="{FF2B5EF4-FFF2-40B4-BE49-F238E27FC236}">
                <a16:creationId xmlns:a16="http://schemas.microsoft.com/office/drawing/2014/main" id="{0753F0DF-6DA5-E872-6ACF-890E8033D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6" name="Rectangle 4">
            <a:extLst>
              <a:ext uri="{FF2B5EF4-FFF2-40B4-BE49-F238E27FC236}">
                <a16:creationId xmlns:a16="http://schemas.microsoft.com/office/drawing/2014/main" id="{2A10C95D-EBCF-0EA0-672F-389E9B216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7" name="Rectangle 16">
            <a:extLst>
              <a:ext uri="{FF2B5EF4-FFF2-40B4-BE49-F238E27FC236}">
                <a16:creationId xmlns:a16="http://schemas.microsoft.com/office/drawing/2014/main" id="{80E94AB5-11E4-CAEE-ECFC-33CB5FC33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8" name="Rectangle 16">
            <a:extLst>
              <a:ext uri="{FF2B5EF4-FFF2-40B4-BE49-F238E27FC236}">
                <a16:creationId xmlns:a16="http://schemas.microsoft.com/office/drawing/2014/main" id="{F04E5675-642B-94BF-0235-3D1E09233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19" name="Rectangle 18">
            <a:extLst>
              <a:ext uri="{FF2B5EF4-FFF2-40B4-BE49-F238E27FC236}">
                <a16:creationId xmlns:a16="http://schemas.microsoft.com/office/drawing/2014/main" id="{8C6E78A2-9312-49E5-4B79-642044761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20" name="Rectangle 2">
            <a:extLst>
              <a:ext uri="{FF2B5EF4-FFF2-40B4-BE49-F238E27FC236}">
                <a16:creationId xmlns:a16="http://schemas.microsoft.com/office/drawing/2014/main" id="{1504E099-3191-D585-5850-99ED6B862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8621" name="Rectangle 2">
            <a:extLst>
              <a:ext uri="{FF2B5EF4-FFF2-40B4-BE49-F238E27FC236}">
                <a16:creationId xmlns:a16="http://schemas.microsoft.com/office/drawing/2014/main" id="{DE0F965D-D0FB-4051-DE2F-4AFAA2C88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8622" name="Picture 2">
            <a:extLst>
              <a:ext uri="{FF2B5EF4-FFF2-40B4-BE49-F238E27FC236}">
                <a16:creationId xmlns:a16="http://schemas.microsoft.com/office/drawing/2014/main" id="{C59DEC37-7BB0-145C-F2F2-2FAE6B2FA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693738"/>
            <a:ext cx="1037907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8F3EB0A1-23E8-21B2-460E-466F1917DA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1B9E8687-6B96-34C6-A5F7-3F09BBBE79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63" name="Picture 2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112D621D-7DE8-4820-119A-A66F14873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-285750"/>
            <a:ext cx="12755563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4">
            <a:extLst>
              <a:ext uri="{FF2B5EF4-FFF2-40B4-BE49-F238E27FC236}">
                <a16:creationId xmlns:a16="http://schemas.microsoft.com/office/drawing/2014/main" id="{AA19E53B-8FB9-82F8-E562-877B248F8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84138"/>
            <a:ext cx="118110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Rectangle 6">
            <a:extLst>
              <a:ext uri="{FF2B5EF4-FFF2-40B4-BE49-F238E27FC236}">
                <a16:creationId xmlns:a16="http://schemas.microsoft.com/office/drawing/2014/main" id="{3ED1AB90-8AB0-BD97-F8F9-71C7EDC5ECD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447800"/>
            <a:ext cx="82677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5" descr="POINSET2">
            <a:extLst>
              <a:ext uri="{FF2B5EF4-FFF2-40B4-BE49-F238E27FC236}">
                <a16:creationId xmlns:a16="http://schemas.microsoft.com/office/drawing/2014/main" id="{CD5A27B8-90D2-6F85-B239-6846B6510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7481" y="-515144"/>
            <a:ext cx="2262188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5" descr="POINSET2">
            <a:extLst>
              <a:ext uri="{FF2B5EF4-FFF2-40B4-BE49-F238E27FC236}">
                <a16:creationId xmlns:a16="http://schemas.microsoft.com/office/drawing/2014/main" id="{6209A388-AC79-507E-E702-C891950B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84607" y="-418307"/>
            <a:ext cx="226218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5" descr="POINSET2">
            <a:extLst>
              <a:ext uri="{FF2B5EF4-FFF2-40B4-BE49-F238E27FC236}">
                <a16:creationId xmlns:a16="http://schemas.microsoft.com/office/drawing/2014/main" id="{84053687-772E-53F0-2C9B-D7F103F67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769" y="4414044"/>
            <a:ext cx="226218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5" descr="POINSET2">
            <a:extLst>
              <a:ext uri="{FF2B5EF4-FFF2-40B4-BE49-F238E27FC236}">
                <a16:creationId xmlns:a16="http://schemas.microsoft.com/office/drawing/2014/main" id="{22353825-35CA-1DD1-60BA-8D12539D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10073482" y="4418806"/>
            <a:ext cx="22606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5" descr="POINSET2">
            <a:extLst>
              <a:ext uri="{FF2B5EF4-FFF2-40B4-BE49-F238E27FC236}">
                <a16:creationId xmlns:a16="http://schemas.microsoft.com/office/drawing/2014/main" id="{D473CB40-4CB1-DF25-EB35-447DDE1CD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15913" y="53975"/>
            <a:ext cx="12065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5" descr="POINSET2">
            <a:extLst>
              <a:ext uri="{FF2B5EF4-FFF2-40B4-BE49-F238E27FC236}">
                <a16:creationId xmlns:a16="http://schemas.microsoft.com/office/drawing/2014/main" id="{7A4851ED-5ED3-C3EC-0837-CC8039197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4794" y="5337969"/>
            <a:ext cx="124142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tangle 2">
            <a:extLst>
              <a:ext uri="{FF2B5EF4-FFF2-40B4-BE49-F238E27FC236}">
                <a16:creationId xmlns:a16="http://schemas.microsoft.com/office/drawing/2014/main" id="{6985AF7E-85C9-4D31-7E38-7E743374CEE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88900"/>
            <a:ext cx="100838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5" descr="POINSET2">
            <a:extLst>
              <a:ext uri="{FF2B5EF4-FFF2-40B4-BE49-F238E27FC236}">
                <a16:creationId xmlns:a16="http://schemas.microsoft.com/office/drawing/2014/main" id="{040F1ECE-4168-8DE6-98FD-B05F4EC00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35444" y="84931"/>
            <a:ext cx="132397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6" descr="Diagram&#10;&#10;Description automatically generated">
            <a:extLst>
              <a:ext uri="{FF2B5EF4-FFF2-40B4-BE49-F238E27FC236}">
                <a16:creationId xmlns:a16="http://schemas.microsoft.com/office/drawing/2014/main" id="{E9ABE0B7-084B-4254-50C4-7872F25D9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10979150" y="5656263"/>
            <a:ext cx="10795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2">
            <a:extLst>
              <a:ext uri="{FF2B5EF4-FFF2-40B4-BE49-F238E27FC236}">
                <a16:creationId xmlns:a16="http://schemas.microsoft.com/office/drawing/2014/main" id="{C3A45911-0722-782E-C3BA-93D54E0B4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" y="1517650"/>
            <a:ext cx="2925286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2711" name="AutoShape 2" descr="Bài 15. Thương mại và du lịch - Hoc24">
            <a:extLst>
              <a:ext uri="{FF2B5EF4-FFF2-40B4-BE49-F238E27FC236}">
                <a16:creationId xmlns:a16="http://schemas.microsoft.com/office/drawing/2014/main" id="{334A6414-028B-1EFA-E772-FF069DC3B7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347450" y="1457325"/>
            <a:ext cx="11525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2712" name="Rectangle 11">
            <a:extLst>
              <a:ext uri="{FF2B5EF4-FFF2-40B4-BE49-F238E27FC236}">
                <a16:creationId xmlns:a16="http://schemas.microsoft.com/office/drawing/2014/main" id="{D29F8A7A-31E0-E6E2-8368-C2104847F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413" y="1157288"/>
            <a:ext cx="34121725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2713" name="Picture 13" descr="Quy hoạch vùng trung du và miền núi phía Bắc thời kỳ 2021 - 2030, tầm nhìn  đến năm 2050.">
            <a:extLst>
              <a:ext uri="{FF2B5EF4-FFF2-40B4-BE49-F238E27FC236}">
                <a16:creationId xmlns:a16="http://schemas.microsoft.com/office/drawing/2014/main" id="{78D83991-42B5-037D-EF8D-5B267A736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2027238"/>
            <a:ext cx="9386887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5714" y="602912"/>
            <a:ext cx="4385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48714" y="6037274"/>
            <a:ext cx="7460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TDMNBB?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B51C87B-87A1-FD37-8BF8-3F2BE7FBC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902" y="533113"/>
            <a:ext cx="6863171" cy="559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8D608A-671C-E6B7-1AFA-4DE5BA4FEA91}"/>
              </a:ext>
            </a:extLst>
          </p:cNvPr>
          <p:cNvSpPr txBox="1"/>
          <p:nvPr/>
        </p:nvSpPr>
        <p:spPr>
          <a:xfrm>
            <a:off x="97926" y="1047459"/>
            <a:ext cx="5195323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95,2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</a:t>
            </a:r>
            <a:r>
              <a:rPr lang="en-US" sz="2400" kern="1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28,7% S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n. 2021).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2E8CA6-763C-0817-7D5F-27E0B8EB256A}"/>
              </a:ext>
            </a:extLst>
          </p:cNvPr>
          <p:cNvSpPr txBox="1"/>
          <p:nvPr/>
        </p:nvSpPr>
        <p:spPr>
          <a:xfrm>
            <a:off x="97926" y="1910709"/>
            <a:ext cx="154305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tabLst>
                <a:tab pos="2446020" algn="l"/>
              </a:tabLs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332B83-CA0C-CA1C-8D1D-BC6E8DE6F489}"/>
              </a:ext>
            </a:extLst>
          </p:cNvPr>
          <p:cNvSpPr txBox="1"/>
          <p:nvPr/>
        </p:nvSpPr>
        <p:spPr>
          <a:xfrm>
            <a:off x="97926" y="2385243"/>
            <a:ext cx="2504596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Ý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58516-1266-590D-AA2B-3B37CAEB350D}"/>
              </a:ext>
            </a:extLst>
          </p:cNvPr>
          <p:cNvSpPr txBox="1"/>
          <p:nvPr/>
        </p:nvSpPr>
        <p:spPr>
          <a:xfrm>
            <a:off x="97926" y="2784151"/>
            <a:ext cx="5019984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ĐBSH.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7D109AB-FED0-D849-082A-B09DBEBA3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808425"/>
              </p:ext>
            </p:extLst>
          </p:nvPr>
        </p:nvGraphicFramePr>
        <p:xfrm>
          <a:off x="5517643" y="6037274"/>
          <a:ext cx="6863172" cy="1038578"/>
        </p:xfrm>
        <a:graphic>
          <a:graphicData uri="http://schemas.openxmlformats.org/drawingml/2006/table">
            <a:tbl>
              <a:tblPr/>
              <a:tblGrid>
                <a:gridCol w="686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385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6020" algn="l"/>
                        </a:tabLst>
                      </a:pP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ntn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71DD67F-DC8D-DE75-B601-F904319F9A08}"/>
              </a:ext>
            </a:extLst>
          </p:cNvPr>
          <p:cNvSpPr txBox="1"/>
          <p:nvPr/>
        </p:nvSpPr>
        <p:spPr>
          <a:xfrm>
            <a:off x="97926" y="4407721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B6E635-794C-6823-56DE-96A727558E42}"/>
              </a:ext>
            </a:extLst>
          </p:cNvPr>
          <p:cNvSpPr txBox="1"/>
          <p:nvPr/>
        </p:nvSpPr>
        <p:spPr>
          <a:xfrm>
            <a:off x="97926" y="5270731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a.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91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11" grpId="0"/>
      <p:bldP spid="11" grpId="1"/>
      <p:bldP spid="9" grpId="0"/>
      <p:bldP spid="12" grpId="0"/>
      <p:bldP spid="14" grpId="0"/>
      <p:bldP spid="16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 Box 2">
            <a:extLst>
              <a:ext uri="{FF2B5EF4-FFF2-40B4-BE49-F238E27FC236}">
                <a16:creationId xmlns:a16="http://schemas.microsoft.com/office/drawing/2014/main" id="{26D66D27-7380-A10C-DC88-BDE289393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792663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>
              <a:latin typeface=".VnArial Narrow" pitchFamily="34" charset="0"/>
            </a:endParaRPr>
          </a:p>
        </p:txBody>
      </p:sp>
      <p:sp>
        <p:nvSpPr>
          <p:cNvPr id="128002" name="Text Box 16">
            <a:extLst>
              <a:ext uri="{FF2B5EF4-FFF2-40B4-BE49-F238E27FC236}">
                <a16:creationId xmlns:a16="http://schemas.microsoft.com/office/drawing/2014/main" id="{33A0C67A-ED37-3A7E-1B6E-B6123BF08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646" y="-33338"/>
            <a:ext cx="810895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800" b="1" dirty="0">
                <a:solidFill>
                  <a:srgbClr val="0432FF"/>
                </a:solidFill>
                <a:cs typeface="Times New Roman" panose="02020603050405020304" pitchFamily="18" charset="0"/>
              </a:rPr>
              <a:t>THẢO LUẬN NHÓM ĐÔI</a:t>
            </a:r>
          </a:p>
        </p:txBody>
      </p:sp>
      <p:pic>
        <p:nvPicPr>
          <p:cNvPr id="128003" name="Picture 5" descr="1001 câu hỏi hình ảnh thảo luận cặp đôi để tăng sự thấu hiểu">
            <a:extLst>
              <a:ext uri="{FF2B5EF4-FFF2-40B4-BE49-F238E27FC236}">
                <a16:creationId xmlns:a16="http://schemas.microsoft.com/office/drawing/2014/main" id="{5FD98185-A1DD-13E5-47F1-FC86325E2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58" y="830262"/>
            <a:ext cx="2168292" cy="11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E64DB4-82D3-5E57-ABF5-0D9E4F4BD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13396"/>
              </p:ext>
            </p:extLst>
          </p:nvPr>
        </p:nvGraphicFramePr>
        <p:xfrm>
          <a:off x="5733185" y="997527"/>
          <a:ext cx="6340475" cy="5657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1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5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2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tố</a:t>
                      </a:r>
                      <a:endParaRPr lang="en-VN" sz="300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 Bắc</a:t>
                      </a:r>
                      <a:endParaRPr lang="en-VN" sz="300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 Bắc</a:t>
                      </a:r>
                      <a:endParaRPr lang="en-VN" sz="300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8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dirty="0" err="1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000" dirty="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dirty="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30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dirty="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0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dirty="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0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8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VN" sz="300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00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00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8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 ngòi</a:t>
                      </a:r>
                      <a:endParaRPr lang="en-VN" sz="300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dirty="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0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dirty="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0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28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dirty="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</a:t>
                      </a:r>
                      <a:r>
                        <a:rPr lang="en-US" sz="3000" dirty="0" err="1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VN" sz="30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00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00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28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VN" sz="300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00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dirty="0">
                          <a:solidFill>
                            <a:srgbClr val="0432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000" dirty="0">
                        <a:solidFill>
                          <a:srgbClr val="0432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8034" name="Picture 2">
            <a:extLst>
              <a:ext uri="{FF2B5EF4-FFF2-40B4-BE49-F238E27FC236}">
                <a16:creationId xmlns:a16="http://schemas.microsoft.com/office/drawing/2014/main" id="{F810F93B-3662-8AE2-F120-1C407E35A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1967201"/>
            <a:ext cx="5546147" cy="46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479116"/>
              </p:ext>
            </p:extLst>
          </p:nvPr>
        </p:nvGraphicFramePr>
        <p:xfrm>
          <a:off x="4617721" y="222350"/>
          <a:ext cx="7474696" cy="6381742"/>
        </p:xfrm>
        <a:graphic>
          <a:graphicData uri="http://schemas.openxmlformats.org/drawingml/2006/table">
            <a:tbl>
              <a:tblPr firstRow="1" firstCol="1" bandRow="1"/>
              <a:tblGrid>
                <a:gridCol w="138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9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4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3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6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1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5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610464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075218" y="753633"/>
            <a:ext cx="3202239" cy="1764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trởchạy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TB-ĐN, xen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18713" y="947736"/>
            <a:ext cx="2941273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75218" y="2477114"/>
            <a:ext cx="3202238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77456" y="2462922"/>
            <a:ext cx="2746442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63266" y="3789429"/>
            <a:ext cx="3202238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298238" y="3859302"/>
            <a:ext cx="2989623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 rot="10800000" flipV="1">
            <a:off x="6205426" y="4843078"/>
            <a:ext cx="2538204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85500" y="4722876"/>
            <a:ext cx="2782225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82BF91A-9EE6-DA67-60E1-3307E6DC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6" y="1074046"/>
            <a:ext cx="4477103" cy="410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159A84-85B4-F7BE-7A37-6F1C51A9724F}"/>
              </a:ext>
            </a:extLst>
          </p:cNvPr>
          <p:cNvSpPr/>
          <p:nvPr/>
        </p:nvSpPr>
        <p:spPr>
          <a:xfrm>
            <a:off x="6906492" y="5840006"/>
            <a:ext cx="1136072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2A629-F540-7040-9586-97E99FC55D4F}"/>
              </a:ext>
            </a:extLst>
          </p:cNvPr>
          <p:cNvSpPr/>
          <p:nvPr/>
        </p:nvSpPr>
        <p:spPr>
          <a:xfrm>
            <a:off x="9298238" y="5637806"/>
            <a:ext cx="2463826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87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  <p:bldP spid="19" grpId="0"/>
      <p:bldP spid="20" grpId="0"/>
      <p:bldP spid="21" grpId="0"/>
      <p:bldP spid="22" grpId="0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>
            <a:extLst>
              <a:ext uri="{FF2B5EF4-FFF2-40B4-BE49-F238E27FC236}">
                <a16:creationId xmlns:a16="http://schemas.microsoft.com/office/drawing/2014/main" id="{93032267-694E-E246-BFC0-47ADA10DF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0B0DDC-2735-996D-0B37-E1CD1449F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875338"/>
            <a:ext cx="1765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Sơn La</a:t>
            </a: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41B18D6-39E6-D703-601B-BB58B7011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8AE8617E-4968-4C0F-2200-272F2D0B6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7" name="Rectangle 12">
            <a:extLst>
              <a:ext uri="{FF2B5EF4-FFF2-40B4-BE49-F238E27FC236}">
                <a16:creationId xmlns:a16="http://schemas.microsoft.com/office/drawing/2014/main" id="{35D45F0E-852A-3257-2BB5-93E381A7E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8" name="Rectangle 14">
            <a:extLst>
              <a:ext uri="{FF2B5EF4-FFF2-40B4-BE49-F238E27FC236}">
                <a16:creationId xmlns:a16="http://schemas.microsoft.com/office/drawing/2014/main" id="{1A26DA13-225A-6D9F-8FDE-72A68ECB1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9" name="Rectangle 2">
            <a:extLst>
              <a:ext uri="{FF2B5EF4-FFF2-40B4-BE49-F238E27FC236}">
                <a16:creationId xmlns:a16="http://schemas.microsoft.com/office/drawing/2014/main" id="{196D5D26-757B-0462-E6C2-6B39118BE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0" name="Rectangle 4">
            <a:extLst>
              <a:ext uri="{FF2B5EF4-FFF2-40B4-BE49-F238E27FC236}">
                <a16:creationId xmlns:a16="http://schemas.microsoft.com/office/drawing/2014/main" id="{B2F9DED7-524D-833B-1A3E-A9CBAB8E7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1" name="Rectangle 16">
            <a:extLst>
              <a:ext uri="{FF2B5EF4-FFF2-40B4-BE49-F238E27FC236}">
                <a16:creationId xmlns:a16="http://schemas.microsoft.com/office/drawing/2014/main" id="{917E23B4-B6D1-7153-B5C0-84FED002C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2" name="Rectangle 16">
            <a:extLst>
              <a:ext uri="{FF2B5EF4-FFF2-40B4-BE49-F238E27FC236}">
                <a16:creationId xmlns:a16="http://schemas.microsoft.com/office/drawing/2014/main" id="{EDD39A14-014B-3AF0-646F-51AC408DE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3" name="Rectangle 18">
            <a:extLst>
              <a:ext uri="{FF2B5EF4-FFF2-40B4-BE49-F238E27FC236}">
                <a16:creationId xmlns:a16="http://schemas.microsoft.com/office/drawing/2014/main" id="{5A7C5FFA-E817-F9E5-CC0B-3A2CF6C92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4" name="Rectangle 2">
            <a:extLst>
              <a:ext uri="{FF2B5EF4-FFF2-40B4-BE49-F238E27FC236}">
                <a16:creationId xmlns:a16="http://schemas.microsoft.com/office/drawing/2014/main" id="{9A85F352-66C5-71B6-A73C-9C7642C34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5" name="Rectangle 2">
            <a:extLst>
              <a:ext uri="{FF2B5EF4-FFF2-40B4-BE49-F238E27FC236}">
                <a16:creationId xmlns:a16="http://schemas.microsoft.com/office/drawing/2014/main" id="{A1212DAF-7260-E415-CA59-EE02557C9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4046" name="Picture 2">
            <a:extLst>
              <a:ext uri="{FF2B5EF4-FFF2-40B4-BE49-F238E27FC236}">
                <a16:creationId xmlns:a16="http://schemas.microsoft.com/office/drawing/2014/main" id="{4C27BB19-1544-7243-BF17-BA9CDC77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889000"/>
            <a:ext cx="9898063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3752B-8333-E891-21AA-6CCA3ACAC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EFA350-315D-6FFD-E783-A2ED24CAA88A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8A4B700-89BE-501F-7EB1-47D863D0A47A}"/>
              </a:ext>
            </a:extLst>
          </p:cNvPr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AF5E7A-0A41-1070-3233-5835D199DBF7}"/>
              </a:ext>
            </a:extLst>
          </p:cNvPr>
          <p:cNvSpPr txBox="1"/>
          <p:nvPr/>
        </p:nvSpPr>
        <p:spPr>
          <a:xfrm>
            <a:off x="68238" y="765310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15AF45-C7C2-D80E-D1F9-CEF2A12CB298}"/>
              </a:ext>
            </a:extLst>
          </p:cNvPr>
          <p:cNvSpPr txBox="1"/>
          <p:nvPr/>
        </p:nvSpPr>
        <p:spPr>
          <a:xfrm>
            <a:off x="68238" y="1620706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a.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4C50A-07F8-82C7-C541-CA542CE1F3BE}"/>
              </a:ext>
            </a:extLst>
          </p:cNvPr>
          <p:cNvSpPr txBox="1"/>
          <p:nvPr/>
        </p:nvSpPr>
        <p:spPr>
          <a:xfrm>
            <a:off x="97927" y="2463174"/>
            <a:ext cx="4619546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47B75-5464-31F6-90A7-A556450C5CDB}"/>
              </a:ext>
            </a:extLst>
          </p:cNvPr>
          <p:cNvSpPr txBox="1"/>
          <p:nvPr/>
        </p:nvSpPr>
        <p:spPr>
          <a:xfrm>
            <a:off x="97927" y="2905178"/>
            <a:ext cx="4990295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ta, xen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kẽ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933D4-F6F8-91A0-A208-BEA57465C40A}"/>
              </a:ext>
            </a:extLst>
          </p:cNvPr>
          <p:cNvSpPr txBox="1"/>
          <p:nvPr/>
        </p:nvSpPr>
        <p:spPr>
          <a:xfrm>
            <a:off x="118200" y="4875109"/>
            <a:ext cx="4949748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0C369E-A310-C020-7943-CBDFFE7E7110}"/>
              </a:ext>
            </a:extLst>
          </p:cNvPr>
          <p:cNvGrpSpPr/>
          <p:nvPr/>
        </p:nvGrpSpPr>
        <p:grpSpPr>
          <a:xfrm>
            <a:off x="5222842" y="646876"/>
            <a:ext cx="3357795" cy="3065930"/>
            <a:chOff x="-116932" y="718280"/>
            <a:chExt cx="3681317" cy="3065930"/>
          </a:xfrm>
        </p:grpSpPr>
        <p:pic>
          <p:nvPicPr>
            <p:cNvPr id="20" name="Picture 20" descr="120px-Fansipan2">
              <a:extLst>
                <a:ext uri="{FF2B5EF4-FFF2-40B4-BE49-F238E27FC236}">
                  <a16:creationId xmlns:a16="http://schemas.microsoft.com/office/drawing/2014/main" id="{21C764F5-0765-73BA-4206-D02A77F0F5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932" y="718280"/>
              <a:ext cx="3681317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2">
              <a:extLst>
                <a:ext uri="{FF2B5EF4-FFF2-40B4-BE49-F238E27FC236}">
                  <a16:creationId xmlns:a16="http://schemas.microsoft.com/office/drawing/2014/main" id="{358025E5-6EB3-7E20-E856-A363CFFFBF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987" y="3387335"/>
              <a:ext cx="183542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Phan</a:t>
              </a:r>
              <a:r>
                <a:rPr lang="en-US" alt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-xi-</a:t>
              </a:r>
              <a:r>
                <a:rPr lang="en-US" alt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păng</a:t>
              </a:r>
              <a:endPara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20B05A-A262-6011-B984-36495E305037}"/>
              </a:ext>
            </a:extLst>
          </p:cNvPr>
          <p:cNvGrpSpPr/>
          <p:nvPr/>
        </p:nvGrpSpPr>
        <p:grpSpPr>
          <a:xfrm>
            <a:off x="8679307" y="642090"/>
            <a:ext cx="3357795" cy="3069165"/>
            <a:chOff x="8679307" y="642090"/>
            <a:chExt cx="3357795" cy="3069165"/>
          </a:xfrm>
        </p:grpSpPr>
        <p:pic>
          <p:nvPicPr>
            <p:cNvPr id="24" name="Picture 2" descr="Hoang sơ cung đường vùng Đông Bắc | Tin tức mới nhất 24h - Đọc Báo Lao Động  online - Laodong.vn">
              <a:extLst>
                <a:ext uri="{FF2B5EF4-FFF2-40B4-BE49-F238E27FC236}">
                  <a16:creationId xmlns:a16="http://schemas.microsoft.com/office/drawing/2014/main" id="{70FC2A6E-0F64-BB90-EDBC-509D0EF91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9307" y="642090"/>
              <a:ext cx="3357795" cy="2669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2CF2BF0-C0EC-876D-2C41-C30F2DBE2830}"/>
                </a:ext>
              </a:extLst>
            </p:cNvPr>
            <p:cNvSpPr txBox="1"/>
            <p:nvPr/>
          </p:nvSpPr>
          <p:spPr>
            <a:xfrm>
              <a:off x="9069049" y="3311145"/>
              <a:ext cx="25783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000" b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b="1" dirty="0" err="1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000" b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endParaRPr lang="en-US" sz="2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9E743D-225B-FF4C-557D-3BAB2570CF42}"/>
              </a:ext>
            </a:extLst>
          </p:cNvPr>
          <p:cNvGrpSpPr/>
          <p:nvPr/>
        </p:nvGrpSpPr>
        <p:grpSpPr>
          <a:xfrm>
            <a:off x="8759705" y="3788835"/>
            <a:ext cx="3277397" cy="3069165"/>
            <a:chOff x="5216580" y="3688888"/>
            <a:chExt cx="3277397" cy="306916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DDB1492-B34F-D661-1B50-73A1B895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6580" y="3688888"/>
              <a:ext cx="3277397" cy="266905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619DE2-0D8D-55FC-EEF6-2F244348A4F5}"/>
                </a:ext>
              </a:extLst>
            </p:cNvPr>
            <p:cNvSpPr txBox="1"/>
            <p:nvPr/>
          </p:nvSpPr>
          <p:spPr>
            <a:xfrm>
              <a:off x="6664416" y="6357943"/>
              <a:ext cx="7195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endParaRPr lang="en-US" sz="2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C16F80-C7EF-947C-D05A-059ADB251FB8}"/>
              </a:ext>
            </a:extLst>
          </p:cNvPr>
          <p:cNvGrpSpPr/>
          <p:nvPr/>
        </p:nvGrpSpPr>
        <p:grpSpPr>
          <a:xfrm>
            <a:off x="5163796" y="3829427"/>
            <a:ext cx="3416841" cy="3028573"/>
            <a:chOff x="8679307" y="3711255"/>
            <a:chExt cx="3416841" cy="3028573"/>
          </a:xfrm>
        </p:grpSpPr>
        <p:pic>
          <p:nvPicPr>
            <p:cNvPr id="30" name="Picture 27" descr="images1348245_bosua1[1]">
              <a:extLst>
                <a:ext uri="{FF2B5EF4-FFF2-40B4-BE49-F238E27FC236}">
                  <a16:creationId xmlns:a16="http://schemas.microsoft.com/office/drawing/2014/main" id="{C5A74CE5-3E91-7307-104A-FCA6897E4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2254" y="3711255"/>
              <a:ext cx="3353894" cy="2631698"/>
            </a:xfrm>
            <a:prstGeom prst="rect">
              <a:avLst/>
            </a:prstGeom>
            <a:noFill/>
            <a:ln w="38100">
              <a:solidFill>
                <a:srgbClr val="0563C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 Box 28">
              <a:extLst>
                <a:ext uri="{FF2B5EF4-FFF2-40B4-BE49-F238E27FC236}">
                  <a16:creationId xmlns:a16="http://schemas.microsoft.com/office/drawing/2014/main" id="{13CA40C5-3776-536D-3705-9E8D22A7D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79307" y="6342953"/>
              <a:ext cx="317919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</a:t>
              </a:r>
              <a:r>
                <a:rPr lang="en-US" altLang="en-US" sz="2000" b="1" dirty="0" err="1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2000" b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</a:t>
              </a:r>
              <a:r>
                <a:rPr lang="en-US" altLang="en-US" sz="2000" b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endParaRPr lang="en-US" altLang="en-US" sz="2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9C8840DA-E3C4-CAF5-1AD6-73697B16E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556071"/>
              </p:ext>
            </p:extLst>
          </p:nvPr>
        </p:nvGraphicFramePr>
        <p:xfrm>
          <a:off x="219046" y="5708041"/>
          <a:ext cx="5027970" cy="814642"/>
        </p:xfrm>
        <a:graphic>
          <a:graphicData uri="http://schemas.openxmlformats.org/drawingml/2006/table">
            <a:tbl>
              <a:tblPr/>
              <a:tblGrid>
                <a:gridCol w="5027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602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tiềm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678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88138-D60A-C6D9-F7B0-52476ABB6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0F2B84-94CF-DF75-AB9E-0DC0995DDC62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79C1CAA-71F3-1D0D-4B5C-58B403A68A39}"/>
              </a:ext>
            </a:extLst>
          </p:cNvPr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FCBB84-447C-DD5E-31FE-099161097640}"/>
              </a:ext>
            </a:extLst>
          </p:cNvPr>
          <p:cNvSpPr txBox="1"/>
          <p:nvPr/>
        </p:nvSpPr>
        <p:spPr>
          <a:xfrm>
            <a:off x="68238" y="619836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0A461D-244D-39BD-2B60-3B84B8FE97D3}"/>
              </a:ext>
            </a:extLst>
          </p:cNvPr>
          <p:cNvSpPr txBox="1"/>
          <p:nvPr/>
        </p:nvSpPr>
        <p:spPr>
          <a:xfrm>
            <a:off x="68238" y="1475232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a.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30E16C-C715-12EE-9C5C-36F8B32BDD97}"/>
              </a:ext>
            </a:extLst>
          </p:cNvPr>
          <p:cNvSpPr txBox="1"/>
          <p:nvPr/>
        </p:nvSpPr>
        <p:spPr>
          <a:xfrm>
            <a:off x="97927" y="2317700"/>
            <a:ext cx="4619546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907B6-9166-C88B-C92C-5994F75E8378}"/>
              </a:ext>
            </a:extLst>
          </p:cNvPr>
          <p:cNvSpPr txBox="1"/>
          <p:nvPr/>
        </p:nvSpPr>
        <p:spPr>
          <a:xfrm>
            <a:off x="157669" y="2725801"/>
            <a:ext cx="4949748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E1815FD3-234C-41C1-9A5E-3D9A94953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749848"/>
              </p:ext>
            </p:extLst>
          </p:nvPr>
        </p:nvGraphicFramePr>
        <p:xfrm>
          <a:off x="112883" y="3130538"/>
          <a:ext cx="5027970" cy="394018"/>
        </p:xfrm>
        <a:graphic>
          <a:graphicData uri="http://schemas.openxmlformats.org/drawingml/2006/table">
            <a:tbl>
              <a:tblPr/>
              <a:tblGrid>
                <a:gridCol w="5027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602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1A92D5A-8F34-0396-672B-E4755AEDD6E4}"/>
              </a:ext>
            </a:extLst>
          </p:cNvPr>
          <p:cNvSpPr txBox="1"/>
          <p:nvPr/>
        </p:nvSpPr>
        <p:spPr>
          <a:xfrm>
            <a:off x="157669" y="3516262"/>
            <a:ext cx="4746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Sinh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593A1-C5C3-AB12-7417-B2A8658C4518}"/>
              </a:ext>
            </a:extLst>
          </p:cNvPr>
          <p:cNvSpPr txBox="1"/>
          <p:nvPr/>
        </p:nvSpPr>
        <p:spPr>
          <a:xfrm>
            <a:off x="150389" y="3506541"/>
            <a:ext cx="4930553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1F2374-A603-A27A-07C1-9D0589017CDC}"/>
              </a:ext>
            </a:extLst>
          </p:cNvPr>
          <p:cNvGrpSpPr/>
          <p:nvPr/>
        </p:nvGrpSpPr>
        <p:grpSpPr>
          <a:xfrm>
            <a:off x="5251066" y="833579"/>
            <a:ext cx="6546850" cy="5765800"/>
            <a:chOff x="4368800" y="1457325"/>
            <a:chExt cx="6546850" cy="5765800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238A7D39-1BDD-E41E-1375-E541971F7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0145" y="6643158"/>
              <a:ext cx="4204335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Rừng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nhiệt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đới</a:t>
              </a:r>
              <a:endPara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2" descr="Đặc điểm rừng rậm nhiệt đới của Việt Nam">
              <a:extLst>
                <a:ext uri="{FF2B5EF4-FFF2-40B4-BE49-F238E27FC236}">
                  <a16:creationId xmlns:a16="http://schemas.microsoft.com/office/drawing/2014/main" id="{65A83D97-5141-BAF7-BE9B-9226311DF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800" y="1457325"/>
              <a:ext cx="6546850" cy="527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603C8-A9EF-5D1E-A713-DF9350C81B1F}"/>
              </a:ext>
            </a:extLst>
          </p:cNvPr>
          <p:cNvGrpSpPr/>
          <p:nvPr/>
        </p:nvGrpSpPr>
        <p:grpSpPr>
          <a:xfrm>
            <a:off x="5226693" y="818750"/>
            <a:ext cx="6735763" cy="5826932"/>
            <a:chOff x="4165600" y="1098550"/>
            <a:chExt cx="6735763" cy="5826932"/>
          </a:xfrm>
        </p:grpSpPr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A1D06B92-C9B1-74FC-D639-2F5BB624F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5308" y="6345515"/>
              <a:ext cx="3836353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Rừng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cận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nhiệt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đới</a:t>
              </a:r>
              <a:endPara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2" descr="Rừng Nhiệt Đới Tây Bắc Thái Bình Dương Và Cây Phong Vine Hình ảnh Sẵn có -  Tải xuống Hình ảnh Ngay bây giờ - iStock">
              <a:extLst>
                <a:ext uri="{FF2B5EF4-FFF2-40B4-BE49-F238E27FC236}">
                  <a16:creationId xmlns:a16="http://schemas.microsoft.com/office/drawing/2014/main" id="{B5ADC1D5-EB7B-9BFC-43A9-02F82CDFF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5600" y="1098550"/>
              <a:ext cx="6735763" cy="5293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ABFA54-33E9-9472-0009-E1B16F8B2D4E}"/>
              </a:ext>
            </a:extLst>
          </p:cNvPr>
          <p:cNvGrpSpPr/>
          <p:nvPr/>
        </p:nvGrpSpPr>
        <p:grpSpPr>
          <a:xfrm>
            <a:off x="5226693" y="765310"/>
            <a:ext cx="6735763" cy="5728121"/>
            <a:chOff x="4440237" y="1098550"/>
            <a:chExt cx="6735763" cy="5728121"/>
          </a:xfrm>
        </p:grpSpPr>
        <p:sp>
          <p:nvSpPr>
            <p:cNvPr id="33" name="TextBox 3">
              <a:extLst>
                <a:ext uri="{FF2B5EF4-FFF2-40B4-BE49-F238E27FC236}">
                  <a16:creationId xmlns:a16="http://schemas.microsoft.com/office/drawing/2014/main" id="{381E6B62-6D9A-A8EE-7133-4AD09BBB9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6246704"/>
              <a:ext cx="4080510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Rừng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ôn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đới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trên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núi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cao</a:t>
              </a:r>
              <a:endPara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4" descr="Rừng ôn đới – Wikipedia tiếng Việt">
              <a:extLst>
                <a:ext uri="{FF2B5EF4-FFF2-40B4-BE49-F238E27FC236}">
                  <a16:creationId xmlns:a16="http://schemas.microsoft.com/office/drawing/2014/main" id="{7D20076C-BEEB-9C2B-8D82-98894F358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237" y="1098550"/>
              <a:ext cx="6735763" cy="526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1A8BB9A-06B8-F4AF-21E0-F6A42BA0529E}"/>
              </a:ext>
            </a:extLst>
          </p:cNvPr>
          <p:cNvSpPr txBox="1"/>
          <p:nvPr/>
        </p:nvSpPr>
        <p:spPr>
          <a:xfrm>
            <a:off x="161591" y="4322770"/>
            <a:ext cx="4930553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CAD46F-853A-26D2-00B6-AAC3F776ADCE}"/>
              </a:ext>
            </a:extLst>
          </p:cNvPr>
          <p:cNvSpPr txBox="1"/>
          <p:nvPr/>
        </p:nvSpPr>
        <p:spPr>
          <a:xfrm>
            <a:off x="155806" y="5059108"/>
            <a:ext cx="5160495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b.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0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6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CC5E9-7C0A-0DD8-062B-B8E006C12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BF3CCF-9B84-6416-E33C-263D68471D8E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9E7E4B0-781E-5889-F55C-D247FDE8B71E}"/>
              </a:ext>
            </a:extLst>
          </p:cNvPr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81B260-217F-FA15-F70B-F1E375198178}"/>
              </a:ext>
            </a:extLst>
          </p:cNvPr>
          <p:cNvSpPr txBox="1"/>
          <p:nvPr/>
        </p:nvSpPr>
        <p:spPr>
          <a:xfrm>
            <a:off x="68238" y="619836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0B97B5-1D58-6BE1-2341-2BD67C238D16}"/>
              </a:ext>
            </a:extLst>
          </p:cNvPr>
          <p:cNvSpPr txBox="1"/>
          <p:nvPr/>
        </p:nvSpPr>
        <p:spPr>
          <a:xfrm>
            <a:off x="68238" y="1475232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a.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83A59E-44BE-007A-3507-6EDF3190098B}"/>
              </a:ext>
            </a:extLst>
          </p:cNvPr>
          <p:cNvSpPr txBox="1"/>
          <p:nvPr/>
        </p:nvSpPr>
        <p:spPr>
          <a:xfrm>
            <a:off x="68238" y="2311845"/>
            <a:ext cx="5160495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b.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6D0A0-2D88-0CF8-2DA3-64CCDC936DC1}"/>
              </a:ext>
            </a:extLst>
          </p:cNvPr>
          <p:cNvSpPr txBox="1"/>
          <p:nvPr/>
        </p:nvSpPr>
        <p:spPr>
          <a:xfrm>
            <a:off x="68238" y="3578670"/>
            <a:ext cx="3464671" cy="47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95D78F-4AFD-823F-0133-70B25DE4E2B4}"/>
              </a:ext>
            </a:extLst>
          </p:cNvPr>
          <p:cNvSpPr txBox="1"/>
          <p:nvPr/>
        </p:nvSpPr>
        <p:spPr>
          <a:xfrm>
            <a:off x="83082" y="3570266"/>
            <a:ext cx="5019984" cy="204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các-xtơ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feralit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000136-3BA0-A076-53C2-9175A095A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33" y="593268"/>
            <a:ext cx="3432716" cy="29769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9669E9-CF62-B8D8-F3DA-05BAEBD83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890" y="576473"/>
            <a:ext cx="3407110" cy="30105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6847B03-17E3-7308-BD14-B133F76B7794}"/>
              </a:ext>
            </a:extLst>
          </p:cNvPr>
          <p:cNvGrpSpPr/>
          <p:nvPr/>
        </p:nvGrpSpPr>
        <p:grpSpPr>
          <a:xfrm>
            <a:off x="8784890" y="3655136"/>
            <a:ext cx="3338872" cy="3155571"/>
            <a:chOff x="8784890" y="3655136"/>
            <a:chExt cx="3338872" cy="315557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176A413-D837-8818-9DA8-7E148E2B9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4890" y="3655136"/>
              <a:ext cx="3338872" cy="3155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06E46E-5239-A4F5-088B-4CCBA7D3D992}"/>
                </a:ext>
              </a:extLst>
            </p:cNvPr>
            <p:cNvSpPr txBox="1"/>
            <p:nvPr/>
          </p:nvSpPr>
          <p:spPr>
            <a:xfrm>
              <a:off x="9583502" y="6421856"/>
              <a:ext cx="24749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Đèo</a:t>
              </a:r>
              <a:r>
                <a:rPr lang="en-US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Pí</a:t>
              </a:r>
              <a:r>
                <a:rPr lang="en-US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Lèng</a:t>
              </a:r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012011-F025-7429-177F-0342F9B75D61}"/>
              </a:ext>
            </a:extLst>
          </p:cNvPr>
          <p:cNvGrpSpPr/>
          <p:nvPr/>
        </p:nvGrpSpPr>
        <p:grpSpPr>
          <a:xfrm>
            <a:off x="5248424" y="3607843"/>
            <a:ext cx="3410799" cy="3202864"/>
            <a:chOff x="5248424" y="3607843"/>
            <a:chExt cx="3410799" cy="320286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A3055EF-75AE-F3DB-D364-F94A0C21F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424" y="3607843"/>
              <a:ext cx="3410799" cy="3202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12B869-2132-6C25-7AE6-1F038B7C2242}"/>
                </a:ext>
              </a:extLst>
            </p:cNvPr>
            <p:cNvSpPr txBox="1"/>
            <p:nvPr/>
          </p:nvSpPr>
          <p:spPr>
            <a:xfrm>
              <a:off x="5385107" y="6380292"/>
              <a:ext cx="31374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Ruộng</a:t>
              </a:r>
              <a:r>
                <a:rPr lang="en-US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 (Hà Giang)</a:t>
              </a:r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05321AD-9C44-2CEC-D2EF-9089EF7E55FD}"/>
              </a:ext>
            </a:extLst>
          </p:cNvPr>
          <p:cNvSpPr txBox="1"/>
          <p:nvPr/>
        </p:nvSpPr>
        <p:spPr>
          <a:xfrm>
            <a:off x="83082" y="5565090"/>
            <a:ext cx="2628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7558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EA637-44F5-E0CF-2632-8B71E0F6E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24B04F-48AC-9A5C-2A47-B455A9AC2EDB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09A1C75-7703-B171-CF22-77BC2C05313B}"/>
              </a:ext>
            </a:extLst>
          </p:cNvPr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78DD2B-19CD-5575-0588-30C94ACD28A0}"/>
              </a:ext>
            </a:extLst>
          </p:cNvPr>
          <p:cNvSpPr txBox="1"/>
          <p:nvPr/>
        </p:nvSpPr>
        <p:spPr>
          <a:xfrm>
            <a:off x="68238" y="619836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0D19B4-38DB-D44F-7DEE-DF517D439141}"/>
              </a:ext>
            </a:extLst>
          </p:cNvPr>
          <p:cNvSpPr txBox="1"/>
          <p:nvPr/>
        </p:nvSpPr>
        <p:spPr>
          <a:xfrm>
            <a:off x="68238" y="1475232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a.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689398-1872-617E-5DC3-EC8CC52BCE7A}"/>
              </a:ext>
            </a:extLst>
          </p:cNvPr>
          <p:cNvSpPr txBox="1"/>
          <p:nvPr/>
        </p:nvSpPr>
        <p:spPr>
          <a:xfrm>
            <a:off x="68238" y="2311845"/>
            <a:ext cx="5160495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b.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69AE6-D63F-7065-C87C-0EFD4A4F0CCA}"/>
              </a:ext>
            </a:extLst>
          </p:cNvPr>
          <p:cNvSpPr txBox="1"/>
          <p:nvPr/>
        </p:nvSpPr>
        <p:spPr>
          <a:xfrm>
            <a:off x="68238" y="3537106"/>
            <a:ext cx="3464671" cy="47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A90D30-5EF9-FEDE-3DA5-7820B9F119DB}"/>
              </a:ext>
            </a:extLst>
          </p:cNvPr>
          <p:cNvSpPr txBox="1"/>
          <p:nvPr/>
        </p:nvSpPr>
        <p:spPr>
          <a:xfrm>
            <a:off x="83082" y="3945214"/>
            <a:ext cx="26280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D37AC9-E65A-B473-BC4F-8AE6481BC424}"/>
              </a:ext>
            </a:extLst>
          </p:cNvPr>
          <p:cNvSpPr txBox="1"/>
          <p:nvPr/>
        </p:nvSpPr>
        <p:spPr>
          <a:xfrm>
            <a:off x="68238" y="3941883"/>
            <a:ext cx="50051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pic>
        <p:nvPicPr>
          <p:cNvPr id="7" name="Picture 2" descr="Tiếp tục đẩy mạnh phát triển vùng trung du và miền núi Bắc Bộ | Báo điện tử  - Đảng Cộng sản Việt Nam">
            <a:extLst>
              <a:ext uri="{FF2B5EF4-FFF2-40B4-BE49-F238E27FC236}">
                <a16:creationId xmlns:a16="http://schemas.microsoft.com/office/drawing/2014/main" id="{8AA13E2F-29D1-88CB-8424-4E1DFA365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34" y="508667"/>
            <a:ext cx="3306037" cy="306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Quảng bá du lịch văn hóa Vùng trung du, miền núi Bắc Bộ với du khách quốc  tế qua content marketing – Viện Nghiên cứu Phát triển Du lịch (ITDR)">
            <a:extLst>
              <a:ext uri="{FF2B5EF4-FFF2-40B4-BE49-F238E27FC236}">
                <a16:creationId xmlns:a16="http://schemas.microsoft.com/office/drawing/2014/main" id="{E4CB8357-1A95-D70C-1E18-1A97B57E5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582" y="511508"/>
            <a:ext cx="3398957" cy="305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669D18-81C3-E5F0-6537-4C2C8622808F}"/>
              </a:ext>
            </a:extLst>
          </p:cNvPr>
          <p:cNvSpPr txBox="1"/>
          <p:nvPr/>
        </p:nvSpPr>
        <p:spPr>
          <a:xfrm>
            <a:off x="83082" y="5880875"/>
            <a:ext cx="2306827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ÂY GIỐNG HỒI TRẠI GIỐNG CÂY TRỒNG HÀ HÙNG">
            <a:extLst>
              <a:ext uri="{FF2B5EF4-FFF2-40B4-BE49-F238E27FC236}">
                <a16:creationId xmlns:a16="http://schemas.microsoft.com/office/drawing/2014/main" id="{FE7F235E-60CE-0414-1A66-476BF2BCB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34" y="3678006"/>
            <a:ext cx="3306037" cy="306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Mùa đông, chọn rau củ nào an toàn, tránh nhầm hàng Tàu?">
            <a:extLst>
              <a:ext uri="{FF2B5EF4-FFF2-40B4-BE49-F238E27FC236}">
                <a16:creationId xmlns:a16="http://schemas.microsoft.com/office/drawing/2014/main" id="{4A5722D8-4E22-3637-3AF6-675BFD827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581" y="3691560"/>
            <a:ext cx="3398957" cy="304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38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21698-1355-3E53-D6EE-30B6C7E36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B986F8-0ADE-4F22-A5BA-8776C8580963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1542326-9137-C9A6-B48D-4A52FBACCA91}"/>
              </a:ext>
            </a:extLst>
          </p:cNvPr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8B799F-643E-8B88-B669-C571AD2A1200}"/>
              </a:ext>
            </a:extLst>
          </p:cNvPr>
          <p:cNvSpPr txBox="1"/>
          <p:nvPr/>
        </p:nvSpPr>
        <p:spPr>
          <a:xfrm>
            <a:off x="68238" y="619836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CD1F75-9853-4589-9534-CBC06172F02E}"/>
              </a:ext>
            </a:extLst>
          </p:cNvPr>
          <p:cNvSpPr txBox="1"/>
          <p:nvPr/>
        </p:nvSpPr>
        <p:spPr>
          <a:xfrm>
            <a:off x="68238" y="1475232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a.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C3DD2C-3C38-93E9-FA42-6626E5A9D4DA}"/>
              </a:ext>
            </a:extLst>
          </p:cNvPr>
          <p:cNvSpPr txBox="1"/>
          <p:nvPr/>
        </p:nvSpPr>
        <p:spPr>
          <a:xfrm>
            <a:off x="68238" y="2311845"/>
            <a:ext cx="5160495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b.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5D43CB-517C-2982-06AA-1EB3CE120C9B}"/>
              </a:ext>
            </a:extLst>
          </p:cNvPr>
          <p:cNvSpPr txBox="1"/>
          <p:nvPr/>
        </p:nvSpPr>
        <p:spPr>
          <a:xfrm>
            <a:off x="68238" y="3563545"/>
            <a:ext cx="2306827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88A0AF2-7064-7AEC-1805-B7A41544D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037" y="508667"/>
            <a:ext cx="3416180" cy="305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ướng dẫn du lịch Hồ Thác Bà tất tần tật cho người mới đi lần đầu">
            <a:extLst>
              <a:ext uri="{FF2B5EF4-FFF2-40B4-BE49-F238E27FC236}">
                <a16:creationId xmlns:a16="http://schemas.microsoft.com/office/drawing/2014/main" id="{F5E7596A-CED0-CBE8-F57E-82D2EF8F8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582" y="489798"/>
            <a:ext cx="3416180" cy="308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C5074AB-73EA-A3AC-7C21-1B2F4E784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608" y="2651071"/>
            <a:ext cx="2544127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altLang="en-US" sz="2400" b="1" dirty="0" err="1">
                <a:solidFill>
                  <a:srgbClr val="0000FF"/>
                </a:solidFill>
                <a:cs typeface="Calibri" panose="020F0502020204030204" pitchFamily="34" charset="0"/>
              </a:rPr>
              <a:t>Hồ</a:t>
            </a:r>
            <a:r>
              <a:rPr lang="en-US" altLang="en-US" sz="2400" b="1" dirty="0">
                <a:solidFill>
                  <a:srgbClr val="0000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Calibri" panose="020F0502020204030204" pitchFamily="34" charset="0"/>
              </a:rPr>
              <a:t>Thác</a:t>
            </a:r>
            <a:r>
              <a:rPr lang="en-US" altLang="en-US" sz="2400" b="1" dirty="0">
                <a:solidFill>
                  <a:srgbClr val="0000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cs typeface="Calibri" panose="020F0502020204030204" pitchFamily="34" charset="0"/>
              </a:rPr>
              <a:t>Bà</a:t>
            </a:r>
            <a:endParaRPr lang="en-US" altLang="en-US" sz="2400" b="1" dirty="0">
              <a:solidFill>
                <a:srgbClr val="0000FF"/>
              </a:solidFill>
              <a:cs typeface="Calibri" panose="020F050202020403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CB666358-0E35-99E5-1CE4-7127A7F49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711" y="2738442"/>
            <a:ext cx="3076892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altLang="en-US" sz="2400" b="1" dirty="0" err="1">
                <a:solidFill>
                  <a:schemeClr val="bg1"/>
                </a:solidFill>
                <a:cs typeface="Calibri" panose="020F0502020204030204" pitchFamily="34" charset="0"/>
              </a:rPr>
              <a:t>Thủy</a:t>
            </a:r>
            <a:r>
              <a:rPr lang="en-US" altLang="en-US" sz="2400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cs typeface="Calibri" panose="020F0502020204030204" pitchFamily="34" charset="0"/>
              </a:rPr>
              <a:t>điện</a:t>
            </a:r>
            <a:r>
              <a:rPr lang="en-US" altLang="en-US" sz="2400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cs typeface="Calibri" panose="020F0502020204030204" pitchFamily="34" charset="0"/>
              </a:rPr>
              <a:t>Hòa</a:t>
            </a:r>
            <a:r>
              <a:rPr lang="en-US" altLang="en-US" sz="2400" b="1" dirty="0">
                <a:solidFill>
                  <a:schemeClr val="bg1"/>
                </a:solidFill>
                <a:cs typeface="Calibri" panose="020F0502020204030204" pitchFamily="34" charset="0"/>
              </a:rPr>
              <a:t> Bình</a:t>
            </a:r>
          </a:p>
        </p:txBody>
      </p:sp>
      <p:pic>
        <p:nvPicPr>
          <p:cNvPr id="13" name="Picture 2" descr="Hồ Ba Bể - viên ngọc bích của vùng núi rừng Ðông Bắc | Vietnam+  (VietnamPlus)">
            <a:extLst>
              <a:ext uri="{FF2B5EF4-FFF2-40B4-BE49-F238E27FC236}">
                <a16:creationId xmlns:a16="http://schemas.microsoft.com/office/drawing/2014/main" id="{D710ABD0-81A1-B9C5-504C-3CCE19EE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597" y="3657926"/>
            <a:ext cx="3373120" cy="305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109CAF16-5301-38C1-3A0E-D2C8EDB5E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693" y="6236747"/>
            <a:ext cx="2340927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4950" algn="l"/>
                <a:tab pos="4635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altLang="en-US" sz="2400" b="1" dirty="0" err="1">
                <a:solidFill>
                  <a:srgbClr val="0000FF"/>
                </a:solidFill>
                <a:cs typeface="Calibri" panose="020F0502020204030204" pitchFamily="34" charset="0"/>
              </a:rPr>
              <a:t>Hồ</a:t>
            </a:r>
            <a:r>
              <a:rPr lang="en-US" altLang="en-US" sz="2400" b="1" dirty="0">
                <a:solidFill>
                  <a:srgbClr val="0000FF"/>
                </a:solidFill>
                <a:cs typeface="Calibri" panose="020F0502020204030204" pitchFamily="34" charset="0"/>
              </a:rPr>
              <a:t> Ba </a:t>
            </a:r>
            <a:r>
              <a:rPr lang="en-US" altLang="en-US" sz="2400" b="1" dirty="0" err="1">
                <a:solidFill>
                  <a:srgbClr val="0000FF"/>
                </a:solidFill>
                <a:cs typeface="Calibri" panose="020F0502020204030204" pitchFamily="34" charset="0"/>
              </a:rPr>
              <a:t>Bể</a:t>
            </a:r>
            <a:endParaRPr lang="en-US" altLang="en-US" sz="2400" b="1" dirty="0">
              <a:solidFill>
                <a:srgbClr val="0000FF"/>
              </a:solidFill>
              <a:cs typeface="Calibri" panose="020F0502020204030204" pitchFamily="34" charset="0"/>
            </a:endParaRPr>
          </a:p>
        </p:txBody>
      </p:sp>
      <p:pic>
        <p:nvPicPr>
          <p:cNvPr id="38914" name="Picture 2" descr="review-suoi-khoang-nong-tu-nhien-kim-boi-hoa-binh">
            <a:extLst>
              <a:ext uri="{FF2B5EF4-FFF2-40B4-BE49-F238E27FC236}">
                <a16:creationId xmlns:a16="http://schemas.microsoft.com/office/drawing/2014/main" id="{018DC413-8D8B-978F-5FDD-48B0FF6D2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111" y="3657926"/>
            <a:ext cx="3373120" cy="305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89513D-7E69-56A4-5FC1-26047A4C6792}"/>
              </a:ext>
            </a:extLst>
          </p:cNvPr>
          <p:cNvSpPr txBox="1"/>
          <p:nvPr/>
        </p:nvSpPr>
        <p:spPr>
          <a:xfrm>
            <a:off x="8839697" y="6295897"/>
            <a:ext cx="3352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vi-VN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suối nước nóng Kim Bôi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F82C16-0DF9-436C-1765-71B3D42151EF}"/>
              </a:ext>
            </a:extLst>
          </p:cNvPr>
          <p:cNvSpPr txBox="1"/>
          <p:nvPr/>
        </p:nvSpPr>
        <p:spPr>
          <a:xfrm>
            <a:off x="89769" y="4012868"/>
            <a:ext cx="499845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ngầm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D58946-0BDA-D362-046C-54E8D9F3A1E2}"/>
              </a:ext>
            </a:extLst>
          </p:cNvPr>
          <p:cNvSpPr txBox="1"/>
          <p:nvPr/>
        </p:nvSpPr>
        <p:spPr>
          <a:xfrm>
            <a:off x="259773" y="6095636"/>
            <a:ext cx="2878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5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DF06A-5677-B89A-0646-334F1B4C9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BDD03-780C-1078-E63F-82D159424ABE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63649EB-BA13-8932-76FB-E0E726E7A12A}"/>
              </a:ext>
            </a:extLst>
          </p:cNvPr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EF2DA3-04A9-A020-6F46-737513666985}"/>
              </a:ext>
            </a:extLst>
          </p:cNvPr>
          <p:cNvSpPr txBox="1"/>
          <p:nvPr/>
        </p:nvSpPr>
        <p:spPr>
          <a:xfrm>
            <a:off x="68238" y="619836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B097F3-0AA9-F155-5F7B-D2C4E38F7327}"/>
              </a:ext>
            </a:extLst>
          </p:cNvPr>
          <p:cNvSpPr txBox="1"/>
          <p:nvPr/>
        </p:nvSpPr>
        <p:spPr>
          <a:xfrm>
            <a:off x="68238" y="1475232"/>
            <a:ext cx="501998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a.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05F6D5-3852-401B-CAAD-F7F0A4BB10D5}"/>
              </a:ext>
            </a:extLst>
          </p:cNvPr>
          <p:cNvSpPr txBox="1"/>
          <p:nvPr/>
        </p:nvSpPr>
        <p:spPr>
          <a:xfrm>
            <a:off x="68238" y="2311845"/>
            <a:ext cx="5160495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b.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E275E-8808-012A-092D-C348E3440FC1}"/>
              </a:ext>
            </a:extLst>
          </p:cNvPr>
          <p:cNvSpPr txBox="1"/>
          <p:nvPr/>
        </p:nvSpPr>
        <p:spPr>
          <a:xfrm>
            <a:off x="68238" y="3563545"/>
            <a:ext cx="2306827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AFF41C-8685-F925-A1B2-1AA4189D2EEA}"/>
              </a:ext>
            </a:extLst>
          </p:cNvPr>
          <p:cNvSpPr txBox="1"/>
          <p:nvPr/>
        </p:nvSpPr>
        <p:spPr>
          <a:xfrm>
            <a:off x="68238" y="4010840"/>
            <a:ext cx="2878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b="1" dirty="0"/>
          </a:p>
        </p:txBody>
      </p:sp>
      <p:pic>
        <p:nvPicPr>
          <p:cNvPr id="25" name="Picture 2" descr="Khám phá vườn quốc gia Ba Bể">
            <a:extLst>
              <a:ext uri="{FF2B5EF4-FFF2-40B4-BE49-F238E27FC236}">
                <a16:creationId xmlns:a16="http://schemas.microsoft.com/office/drawing/2014/main" id="{B7D373CF-CA4C-0B62-09DC-84879A8E8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10" y="962818"/>
            <a:ext cx="6489007" cy="500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282DBC5-C65F-981F-A377-8D64003FDFC6}"/>
              </a:ext>
            </a:extLst>
          </p:cNvPr>
          <p:cNvGrpSpPr/>
          <p:nvPr/>
        </p:nvGrpSpPr>
        <p:grpSpPr>
          <a:xfrm>
            <a:off x="5192176" y="471196"/>
            <a:ext cx="7210890" cy="6134876"/>
            <a:chOff x="4022978" y="1117600"/>
            <a:chExt cx="7468235" cy="6134876"/>
          </a:xfrm>
        </p:grpSpPr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8ED44340-971B-161A-D323-ECE45F009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2978" y="6672509"/>
              <a:ext cx="7468235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Vườn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quốc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gia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Phia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Oắc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–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Phia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Đén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(Cao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Bằng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)</a:t>
              </a:r>
            </a:p>
          </p:txBody>
        </p:sp>
        <p:pic>
          <p:nvPicPr>
            <p:cNvPr id="28" name="Picture 2" descr="Cần bảo vệ và khai thác tốt hơn tiềm năng vườn quốc gia Phja Oắc - Phja Đén  - Báo Cao Bằng điện tử">
              <a:extLst>
                <a:ext uri="{FF2B5EF4-FFF2-40B4-BE49-F238E27FC236}">
                  <a16:creationId xmlns:a16="http://schemas.microsoft.com/office/drawing/2014/main" id="{425A04C3-6BE7-2658-639F-06CC7BF0A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0736" y="1117600"/>
              <a:ext cx="6746351" cy="556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28C03E5-0142-5B00-CC66-FBE637C84DF0}"/>
              </a:ext>
            </a:extLst>
          </p:cNvPr>
          <p:cNvSpPr txBox="1"/>
          <p:nvPr/>
        </p:nvSpPr>
        <p:spPr>
          <a:xfrm>
            <a:off x="72403" y="3990058"/>
            <a:ext cx="507404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du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9FDAC2-32B7-5B6F-71E3-5D2C68C2E134}"/>
              </a:ext>
            </a:extLst>
          </p:cNvPr>
          <p:cNvSpPr txBox="1"/>
          <p:nvPr/>
        </p:nvSpPr>
        <p:spPr>
          <a:xfrm>
            <a:off x="47722" y="4783295"/>
            <a:ext cx="2828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Khoáng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B6DF25-217F-2C18-C8A6-39D0624FF963}"/>
              </a:ext>
            </a:extLst>
          </p:cNvPr>
          <p:cNvSpPr txBox="1"/>
          <p:nvPr/>
        </p:nvSpPr>
        <p:spPr>
          <a:xfrm>
            <a:off x="93185" y="4749673"/>
            <a:ext cx="4995037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C322BE5-BBBB-AD33-AA34-A5367E19F964}"/>
              </a:ext>
            </a:extLst>
          </p:cNvPr>
          <p:cNvGrpSpPr/>
          <p:nvPr/>
        </p:nvGrpSpPr>
        <p:grpSpPr>
          <a:xfrm>
            <a:off x="5625132" y="3692535"/>
            <a:ext cx="6113815" cy="2981324"/>
            <a:chOff x="5697184" y="3945301"/>
            <a:chExt cx="6113815" cy="2981324"/>
          </a:xfrm>
        </p:grpSpPr>
        <p:pic>
          <p:nvPicPr>
            <p:cNvPr id="38916" name="Picture 4" descr="Quản lý chặt mỏ quặng đất hiếm và mỏ quặng apatit tại Lào Cai">
              <a:extLst>
                <a:ext uri="{FF2B5EF4-FFF2-40B4-BE49-F238E27FC236}">
                  <a16:creationId xmlns:a16="http://schemas.microsoft.com/office/drawing/2014/main" id="{3C122EDE-C9C1-0CC8-023B-993EAD0AC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184" y="3945301"/>
              <a:ext cx="6113815" cy="298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Box 45">
              <a:extLst>
                <a:ext uri="{FF2B5EF4-FFF2-40B4-BE49-F238E27FC236}">
                  <a16:creationId xmlns:a16="http://schemas.microsoft.com/office/drawing/2014/main" id="{EE38F3D4-0461-1F92-AC4D-D79ED3450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9541" y="4110087"/>
              <a:ext cx="342201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bIns="1371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Khai </a:t>
              </a:r>
              <a:r>
                <a:rPr lang="en-US" alt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thác</a:t>
              </a: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apatit</a:t>
              </a: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(</a:t>
              </a:r>
              <a:r>
                <a:rPr lang="en-US" alt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Lào</a:t>
              </a: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Cai)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C03FCF1-127A-1608-F138-B7960E9DA853}"/>
              </a:ext>
            </a:extLst>
          </p:cNvPr>
          <p:cNvGrpSpPr/>
          <p:nvPr/>
        </p:nvGrpSpPr>
        <p:grpSpPr>
          <a:xfrm>
            <a:off x="5625132" y="432779"/>
            <a:ext cx="6113815" cy="3130766"/>
            <a:chOff x="5625133" y="503237"/>
            <a:chExt cx="6113815" cy="3130766"/>
          </a:xfrm>
        </p:grpSpPr>
        <p:pic>
          <p:nvPicPr>
            <p:cNvPr id="38918" name="Picture 6" descr="Thất thu hơn 51 tỷ đồng tại 17 dự án khai thác mỏ ở Thái Nguyên">
              <a:extLst>
                <a:ext uri="{FF2B5EF4-FFF2-40B4-BE49-F238E27FC236}">
                  <a16:creationId xmlns:a16="http://schemas.microsoft.com/office/drawing/2014/main" id="{7138BCFA-E41A-FBDF-4F3D-390E2C4CE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5133" y="503237"/>
              <a:ext cx="6113815" cy="3130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 Box 45">
              <a:extLst>
                <a:ext uri="{FF2B5EF4-FFF2-40B4-BE49-F238E27FC236}">
                  <a16:creationId xmlns:a16="http://schemas.microsoft.com/office/drawing/2014/main" id="{F8CF3031-1B61-10BE-8139-75C7C9E831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4034" y="582588"/>
              <a:ext cx="342201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bIns="1371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Khai </a:t>
              </a:r>
              <a:r>
                <a:rPr lang="en-US" alt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thác</a:t>
              </a: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than (Thái </a:t>
              </a:r>
              <a:r>
                <a:rPr lang="en-US" alt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Nguyên</a:t>
              </a: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54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3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3D860-235A-A452-D1FE-05BBA9986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CBA059-CE8A-109A-0D96-79599ADC90A7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0AE965D-436E-00E8-D789-B6C015C529A0}"/>
              </a:ext>
            </a:extLst>
          </p:cNvPr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76B7A-80E1-1773-B761-94F3BCF03189}"/>
              </a:ext>
            </a:extLst>
          </p:cNvPr>
          <p:cNvSpPr txBox="1"/>
          <p:nvPr/>
        </p:nvSpPr>
        <p:spPr>
          <a:xfrm>
            <a:off x="217083" y="635707"/>
            <a:ext cx="4960962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5BF71-0662-43C2-14C6-A319A3961700}"/>
              </a:ext>
            </a:extLst>
          </p:cNvPr>
          <p:cNvSpPr txBox="1"/>
          <p:nvPr/>
        </p:nvSpPr>
        <p:spPr>
          <a:xfrm>
            <a:off x="156948" y="1496081"/>
            <a:ext cx="4382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E2E43B-CA5B-07B9-3A2B-A7D27B0228E1}"/>
              </a:ext>
            </a:extLst>
          </p:cNvPr>
          <p:cNvSpPr txBox="1"/>
          <p:nvPr/>
        </p:nvSpPr>
        <p:spPr>
          <a:xfrm>
            <a:off x="5455227" y="1368681"/>
            <a:ext cx="6338454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du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F2A4D2-628F-0881-6FEE-7DD0E54B6BA2}"/>
              </a:ext>
            </a:extLst>
          </p:cNvPr>
          <p:cNvSpPr txBox="1"/>
          <p:nvPr/>
        </p:nvSpPr>
        <p:spPr>
          <a:xfrm>
            <a:off x="156948" y="1928153"/>
            <a:ext cx="4726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8B78BA-1BCA-6A75-A989-2F0A5A3367AC}"/>
              </a:ext>
            </a:extLst>
          </p:cNvPr>
          <p:cNvSpPr txBox="1"/>
          <p:nvPr/>
        </p:nvSpPr>
        <p:spPr>
          <a:xfrm>
            <a:off x="156948" y="1920999"/>
            <a:ext cx="5101265" cy="1653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12,9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136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/km</a:t>
            </a:r>
            <a:r>
              <a:rPr lang="en-US" sz="2400" kern="1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20,5%,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66ABB0-A5A3-73EE-54A9-B506E6733F01}"/>
              </a:ext>
            </a:extLst>
          </p:cNvPr>
          <p:cNvSpPr txBox="1"/>
          <p:nvPr/>
        </p:nvSpPr>
        <p:spPr>
          <a:xfrm>
            <a:off x="170478" y="3546121"/>
            <a:ext cx="4924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Thành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BA52E7-A5F0-A945-3652-55B5CD59D26B}"/>
              </a:ext>
            </a:extLst>
          </p:cNvPr>
          <p:cNvGrpSpPr/>
          <p:nvPr/>
        </p:nvGrpSpPr>
        <p:grpSpPr>
          <a:xfrm>
            <a:off x="5341060" y="825978"/>
            <a:ext cx="6452621" cy="5908195"/>
            <a:chOff x="5597637" y="485025"/>
            <a:chExt cx="6452621" cy="5908195"/>
          </a:xfrm>
        </p:grpSpPr>
        <p:pic>
          <p:nvPicPr>
            <p:cNvPr id="18" name="Picture 8" descr="Sắc màu dân tộc Tày Hà Giang - ảnh 2">
              <a:extLst>
                <a:ext uri="{FF2B5EF4-FFF2-40B4-BE49-F238E27FC236}">
                  <a16:creationId xmlns:a16="http://schemas.microsoft.com/office/drawing/2014/main" id="{71A89C06-D162-0F26-DD13-37C41B7DA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7637" y="485025"/>
              <a:ext cx="6452621" cy="5434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40BF17-EE98-ABF7-77DD-1A4E6EFD7A5A}"/>
                </a:ext>
              </a:extLst>
            </p:cNvPr>
            <p:cNvSpPr txBox="1"/>
            <p:nvPr/>
          </p:nvSpPr>
          <p:spPr>
            <a:xfrm>
              <a:off x="7511814" y="5931555"/>
              <a:ext cx="36453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b="1" dirty="0">
                  <a:solidFill>
                    <a:srgbClr val="FF00FF"/>
                  </a:solidFill>
                  <a:latin typeface="+mj-lt"/>
                </a:rPr>
                <a:t>Dân tộc</a:t>
              </a:r>
              <a:r>
                <a:rPr lang="vi-VN" sz="2400" b="1" i="0" dirty="0">
                  <a:solidFill>
                    <a:srgbClr val="FF00FF"/>
                  </a:solidFill>
                  <a:effectLst/>
                  <a:latin typeface="+mj-lt"/>
                </a:rPr>
                <a:t> Tày ở Hà Giang</a:t>
              </a:r>
              <a:endParaRPr lang="en-US" sz="2400" b="1" dirty="0">
                <a:solidFill>
                  <a:srgbClr val="FF00FF"/>
                </a:solidFill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AD9188-F1D4-7C20-70D9-1EFFC98A68CD}"/>
              </a:ext>
            </a:extLst>
          </p:cNvPr>
          <p:cNvGrpSpPr/>
          <p:nvPr/>
        </p:nvGrpSpPr>
        <p:grpSpPr>
          <a:xfrm>
            <a:off x="5341060" y="814001"/>
            <a:ext cx="6555383" cy="5864801"/>
            <a:chOff x="5546846" y="611164"/>
            <a:chExt cx="6555383" cy="58648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52DF791-3173-6097-FAD6-E55A849FF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6846" y="611164"/>
              <a:ext cx="6555383" cy="543455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20FEF4-2F87-5B0E-7753-32B4B09B37DE}"/>
                </a:ext>
              </a:extLst>
            </p:cNvPr>
            <p:cNvSpPr txBox="1"/>
            <p:nvPr/>
          </p:nvSpPr>
          <p:spPr>
            <a:xfrm>
              <a:off x="7513163" y="6014300"/>
              <a:ext cx="3893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FF"/>
                  </a:solidFill>
                </a:rPr>
                <a:t>Dân</a:t>
              </a:r>
              <a:r>
                <a:rPr lang="en-US" sz="2400" b="1" dirty="0">
                  <a:solidFill>
                    <a:srgbClr val="FF00FF"/>
                  </a:solidFill>
                </a:rPr>
                <a:t> </a:t>
              </a:r>
              <a:r>
                <a:rPr lang="en-US" sz="2400" b="1" dirty="0" err="1">
                  <a:solidFill>
                    <a:srgbClr val="FF00FF"/>
                  </a:solidFill>
                </a:rPr>
                <a:t>tộc</a:t>
              </a:r>
              <a:r>
                <a:rPr lang="en-US" sz="2400" b="1" dirty="0">
                  <a:solidFill>
                    <a:srgbClr val="FF00FF"/>
                  </a:solidFill>
                </a:rPr>
                <a:t> Dao – </a:t>
              </a:r>
              <a:r>
                <a:rPr lang="en-US" sz="2400" b="1" dirty="0" err="1">
                  <a:solidFill>
                    <a:srgbClr val="FF00FF"/>
                  </a:solidFill>
                </a:rPr>
                <a:t>Tây</a:t>
              </a:r>
              <a:r>
                <a:rPr lang="en-US" sz="2400" b="1" dirty="0">
                  <a:solidFill>
                    <a:srgbClr val="FF00FF"/>
                  </a:solidFill>
                </a:rPr>
                <a:t> </a:t>
              </a:r>
              <a:r>
                <a:rPr lang="en-US" sz="2400" b="1" dirty="0" err="1">
                  <a:solidFill>
                    <a:srgbClr val="FF00FF"/>
                  </a:solidFill>
                </a:rPr>
                <a:t>Bắc</a:t>
              </a:r>
              <a:endParaRPr lang="en-US" sz="2400" b="1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D8BAA8-0925-797B-3F86-A8DE780DCC34}"/>
              </a:ext>
            </a:extLst>
          </p:cNvPr>
          <p:cNvGrpSpPr/>
          <p:nvPr/>
        </p:nvGrpSpPr>
        <p:grpSpPr>
          <a:xfrm>
            <a:off x="5277695" y="825978"/>
            <a:ext cx="6405150" cy="5990938"/>
            <a:chOff x="5674605" y="485026"/>
            <a:chExt cx="6405150" cy="5990938"/>
          </a:xfrm>
        </p:grpSpPr>
        <p:pic>
          <p:nvPicPr>
            <p:cNvPr id="32" name="Picture 6" descr="Nghệ thuật Xòe Thái – Di sản văn hóa phi vật thể đại diện của nhân loại">
              <a:extLst>
                <a:ext uri="{FF2B5EF4-FFF2-40B4-BE49-F238E27FC236}">
                  <a16:creationId xmlns:a16="http://schemas.microsoft.com/office/drawing/2014/main" id="{935BEE61-EAD8-5E95-707A-0496AC29F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4605" y="485026"/>
              <a:ext cx="6405150" cy="5434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CE8B95-30E6-97CC-754A-0A8B362633EE}"/>
                </a:ext>
              </a:extLst>
            </p:cNvPr>
            <p:cNvSpPr txBox="1"/>
            <p:nvPr/>
          </p:nvSpPr>
          <p:spPr>
            <a:xfrm>
              <a:off x="7560975" y="6014299"/>
              <a:ext cx="362564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FF00FF"/>
                  </a:solidFill>
                </a:rPr>
                <a:t>Dân</a:t>
              </a:r>
              <a:r>
                <a:rPr lang="en-US" sz="2400" b="1" dirty="0">
                  <a:solidFill>
                    <a:srgbClr val="FF00FF"/>
                  </a:solidFill>
                </a:rPr>
                <a:t> </a:t>
              </a:r>
              <a:r>
                <a:rPr lang="en-US" sz="2400" b="1" dirty="0" err="1">
                  <a:solidFill>
                    <a:srgbClr val="FF00FF"/>
                  </a:solidFill>
                </a:rPr>
                <a:t>tộc</a:t>
              </a:r>
              <a:r>
                <a:rPr lang="en-US" sz="2400" b="1" dirty="0">
                  <a:solidFill>
                    <a:srgbClr val="FF00FF"/>
                  </a:solidFill>
                </a:rPr>
                <a:t> </a:t>
              </a:r>
              <a:r>
                <a:rPr lang="en-US" sz="2400" b="1" dirty="0" err="1">
                  <a:solidFill>
                    <a:srgbClr val="FF00FF"/>
                  </a:solidFill>
                </a:rPr>
                <a:t>thái</a:t>
              </a:r>
              <a:r>
                <a:rPr lang="en-US" sz="2400" b="1" dirty="0">
                  <a:solidFill>
                    <a:srgbClr val="FF00FF"/>
                  </a:solidFill>
                </a:rPr>
                <a:t> ở </a:t>
              </a:r>
              <a:r>
                <a:rPr lang="en-US" sz="2400" b="1" dirty="0" err="1">
                  <a:solidFill>
                    <a:srgbClr val="FF00FF"/>
                  </a:solidFill>
                </a:rPr>
                <a:t>Tây</a:t>
              </a:r>
              <a:r>
                <a:rPr lang="en-US" sz="2400" b="1" dirty="0">
                  <a:solidFill>
                    <a:srgbClr val="FF00FF"/>
                  </a:solidFill>
                </a:rPr>
                <a:t> </a:t>
              </a:r>
              <a:r>
                <a:rPr lang="en-US" sz="2400" b="1" dirty="0" err="1">
                  <a:solidFill>
                    <a:srgbClr val="FF00FF"/>
                  </a:solidFill>
                </a:rPr>
                <a:t>bắc</a:t>
              </a:r>
              <a:endParaRPr lang="en-US" sz="2400" b="1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FBB3752-E6DA-7FCE-1C04-35D8E6EDA259}"/>
              </a:ext>
            </a:extLst>
          </p:cNvPr>
          <p:cNvGrpSpPr/>
          <p:nvPr/>
        </p:nvGrpSpPr>
        <p:grpSpPr>
          <a:xfrm>
            <a:off x="5238179" y="814000"/>
            <a:ext cx="6658264" cy="5939371"/>
            <a:chOff x="4328160" y="1047749"/>
            <a:chExt cx="6658264" cy="5939371"/>
          </a:xfrm>
        </p:grpSpPr>
        <p:sp>
          <p:nvSpPr>
            <p:cNvPr id="36" name="TextBox 3">
              <a:extLst>
                <a:ext uri="{FF2B5EF4-FFF2-40B4-BE49-F238E27FC236}">
                  <a16:creationId xmlns:a16="http://schemas.microsoft.com/office/drawing/2014/main" id="{FD061872-9384-F38A-DCC9-B4F6C1859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5150" y="6407153"/>
              <a:ext cx="4623435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Dân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tộc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Kinh</a:t>
              </a:r>
              <a:endParaRPr lang="en-US" altLang="en-US" sz="2400" b="1" dirty="0">
                <a:solidFill>
                  <a:srgbClr val="0000FF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37" name="Picture 4" descr="Dân tộc Kinh - dân tộc đông nhất Việt Nam 2024">
              <a:extLst>
                <a:ext uri="{FF2B5EF4-FFF2-40B4-BE49-F238E27FC236}">
                  <a16:creationId xmlns:a16="http://schemas.microsoft.com/office/drawing/2014/main" id="{32FDC8EB-F4F8-B68D-9CF0-3E37CA265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160" y="1047749"/>
              <a:ext cx="6658264" cy="5485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0207D6C-A822-E308-9097-F3D227A7E073}"/>
              </a:ext>
            </a:extLst>
          </p:cNvPr>
          <p:cNvSpPr txBox="1"/>
          <p:nvPr/>
        </p:nvSpPr>
        <p:spPr>
          <a:xfrm>
            <a:off x="109798" y="3553811"/>
            <a:ext cx="5046264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xen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D0D0F9-23B7-F6F9-B69E-85CCCF95E377}"/>
              </a:ext>
            </a:extLst>
          </p:cNvPr>
          <p:cNvSpPr txBox="1"/>
          <p:nvPr/>
        </p:nvSpPr>
        <p:spPr>
          <a:xfrm>
            <a:off x="188507" y="4797027"/>
            <a:ext cx="469522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9" grpId="1"/>
      <p:bldP spid="12" grpId="0"/>
      <p:bldP spid="14" grpId="0"/>
      <p:bldP spid="16" grpId="0"/>
      <p:bldP spid="45" grpId="0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8013D3-2A39-2D4A-5026-3642802D19AD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19, 20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585FCF-DD0B-19F2-F474-1B353F80D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14511"/>
              </p:ext>
            </p:extLst>
          </p:nvPr>
        </p:nvGraphicFramePr>
        <p:xfrm>
          <a:off x="432954" y="1796708"/>
          <a:ext cx="11326091" cy="32645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73637">
                  <a:extLst>
                    <a:ext uri="{9D8B030D-6E8A-4147-A177-3AD203B41FA5}">
                      <a16:colId xmlns:a16="http://schemas.microsoft.com/office/drawing/2014/main" val="2109726718"/>
                    </a:ext>
                  </a:extLst>
                </a:gridCol>
                <a:gridCol w="2036618">
                  <a:extLst>
                    <a:ext uri="{9D8B030D-6E8A-4147-A177-3AD203B41FA5}">
                      <a16:colId xmlns:a16="http://schemas.microsoft.com/office/drawing/2014/main" val="2765221392"/>
                    </a:ext>
                  </a:extLst>
                </a:gridCol>
                <a:gridCol w="2015836">
                  <a:extLst>
                    <a:ext uri="{9D8B030D-6E8A-4147-A177-3AD203B41FA5}">
                      <a16:colId xmlns:a16="http://schemas.microsoft.com/office/drawing/2014/main" val="2550284565"/>
                    </a:ext>
                  </a:extLst>
                </a:gridCol>
              </a:tblGrid>
              <a:tr h="537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2010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5823045"/>
                  </a:ext>
                </a:extLst>
              </a:tr>
              <a:tr h="1114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en-US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  <a:endParaRPr lang="en-US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561713"/>
                  </a:ext>
                </a:extLst>
              </a:tr>
              <a:tr h="5376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nghèo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b="1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  <a:endParaRPr lang="en-US" sz="2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</a:t>
                      </a:r>
                      <a:endParaRPr lang="en-US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0472203"/>
                  </a:ext>
                </a:extLst>
              </a:tr>
              <a:tr h="5376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thọ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b="1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en-US" sz="2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71,2</a:t>
                      </a:r>
                      <a:endParaRPr lang="en-US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0838587"/>
                  </a:ext>
                </a:extLst>
              </a:tr>
              <a:tr h="5376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88,3</a:t>
                      </a:r>
                      <a:endParaRPr lang="en-US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1097280" algn="l"/>
                        </a:tabLst>
                      </a:pPr>
                      <a:r>
                        <a:rPr lang="en-US" sz="2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90,6</a:t>
                      </a:r>
                      <a:endParaRPr lang="en-US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86885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79BAEB2-2473-3B7D-984E-CA4192690574}"/>
              </a:ext>
            </a:extLst>
          </p:cNvPr>
          <p:cNvSpPr txBox="1"/>
          <p:nvPr/>
        </p:nvSpPr>
        <p:spPr>
          <a:xfrm>
            <a:off x="575461" y="891077"/>
            <a:ext cx="11183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2010 - 2021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39591-7A7B-407F-58AA-DC961B6D51CE}"/>
              </a:ext>
            </a:extLst>
          </p:cNvPr>
          <p:cNvSpPr txBox="1"/>
          <p:nvPr/>
        </p:nvSpPr>
        <p:spPr>
          <a:xfrm>
            <a:off x="1470313" y="5320592"/>
            <a:ext cx="10105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51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D76B4-07C3-565A-F362-7AB16E729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A47A7-0DA4-9BD6-C50E-85B3D48E26F0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0691D9-DAC0-6917-79E9-67CDB7A770BC}"/>
              </a:ext>
            </a:extLst>
          </p:cNvPr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017F58-FE7A-0115-677B-D9DC36822312}"/>
              </a:ext>
            </a:extLst>
          </p:cNvPr>
          <p:cNvSpPr txBox="1"/>
          <p:nvPr/>
        </p:nvSpPr>
        <p:spPr>
          <a:xfrm>
            <a:off x="156948" y="825978"/>
            <a:ext cx="4960962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9F752-8DF4-796C-0BE3-84FBE9081F99}"/>
              </a:ext>
            </a:extLst>
          </p:cNvPr>
          <p:cNvSpPr txBox="1"/>
          <p:nvPr/>
        </p:nvSpPr>
        <p:spPr>
          <a:xfrm>
            <a:off x="156948" y="1662337"/>
            <a:ext cx="4382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7908F5-EC06-B166-EC5B-4760E8AC207A}"/>
              </a:ext>
            </a:extLst>
          </p:cNvPr>
          <p:cNvSpPr txBox="1"/>
          <p:nvPr/>
        </p:nvSpPr>
        <p:spPr>
          <a:xfrm>
            <a:off x="156948" y="2117461"/>
            <a:ext cx="469522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06F27-D099-F59F-C659-DF37A689923B}"/>
              </a:ext>
            </a:extLst>
          </p:cNvPr>
          <p:cNvSpPr txBox="1"/>
          <p:nvPr/>
        </p:nvSpPr>
        <p:spPr>
          <a:xfrm>
            <a:off x="156948" y="2560828"/>
            <a:ext cx="4960962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7B6A43-3963-4C4B-90C9-BB0B696BF72E}"/>
              </a:ext>
            </a:extLst>
          </p:cNvPr>
          <p:cNvSpPr txBox="1"/>
          <p:nvPr/>
        </p:nvSpPr>
        <p:spPr>
          <a:xfrm>
            <a:off x="156948" y="3445295"/>
            <a:ext cx="4960962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143EA2-4C18-B29B-ED1B-C52384A1B843}"/>
              </a:ext>
            </a:extLst>
          </p:cNvPr>
          <p:cNvSpPr txBox="1"/>
          <p:nvPr/>
        </p:nvSpPr>
        <p:spPr>
          <a:xfrm>
            <a:off x="5117910" y="1785767"/>
            <a:ext cx="7074090" cy="2649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1+2: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 du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3+4: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 du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5+6: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 du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0B2F1B-6B54-4557-9207-73592C79E79F}"/>
              </a:ext>
            </a:extLst>
          </p:cNvPr>
          <p:cNvSpPr txBox="1"/>
          <p:nvPr/>
        </p:nvSpPr>
        <p:spPr>
          <a:xfrm>
            <a:off x="7074092" y="1189142"/>
            <a:ext cx="3270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HOẠT ĐỘNG NHÓM</a:t>
            </a:r>
            <a:endParaRPr lang="en-US" sz="2400" b="1" dirty="0">
              <a:solidFill>
                <a:srgbClr val="FF00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1D7F55-B3C6-968F-D8F2-A0BAF48FB8A3}"/>
              </a:ext>
            </a:extLst>
          </p:cNvPr>
          <p:cNvSpPr txBox="1"/>
          <p:nvPr/>
        </p:nvSpPr>
        <p:spPr>
          <a:xfrm>
            <a:off x="5117910" y="4415915"/>
            <a:ext cx="7005852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7+8: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 du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9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CF2FE-366B-847F-E7FC-BA7E3BADB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F191AC-CACD-B3D8-E691-877F86762BC4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F427AAC-758F-FD6C-28A4-AC89638C6C8E}"/>
              </a:ext>
            </a:extLst>
          </p:cNvPr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4B08EC-00B2-CA0A-18F7-729B045D7ADF}"/>
              </a:ext>
            </a:extLst>
          </p:cNvPr>
          <p:cNvSpPr txBox="1"/>
          <p:nvPr/>
        </p:nvSpPr>
        <p:spPr>
          <a:xfrm>
            <a:off x="156948" y="581392"/>
            <a:ext cx="4960962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52F093-DC93-3A0A-3CC6-A3AFF6930524}"/>
              </a:ext>
            </a:extLst>
          </p:cNvPr>
          <p:cNvSpPr txBox="1"/>
          <p:nvPr/>
        </p:nvSpPr>
        <p:spPr>
          <a:xfrm>
            <a:off x="156948" y="1393135"/>
            <a:ext cx="4477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lâm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6F689F18-92E0-18D7-125C-E339D147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620" y="581392"/>
            <a:ext cx="6884869" cy="627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1A81BC-36F1-9851-4C0F-A06E4013EA90}"/>
              </a:ext>
            </a:extLst>
          </p:cNvPr>
          <p:cNvSpPr txBox="1"/>
          <p:nvPr/>
        </p:nvSpPr>
        <p:spPr>
          <a:xfrm>
            <a:off x="221155" y="1845528"/>
            <a:ext cx="241627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2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>
            <a:extLst>
              <a:ext uri="{FF2B5EF4-FFF2-40B4-BE49-F238E27FC236}">
                <a16:creationId xmlns:a16="http://schemas.microsoft.com/office/drawing/2014/main" id="{51C92C8D-8930-1A56-FB72-4BB8496D9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7D4DA5-0404-A402-ED16-659F196E2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875338"/>
            <a:ext cx="2079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Bắc Kạn</a:t>
            </a: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07230F2E-A93B-91C4-0BF1-78D78D4FB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2A720875-8308-BE2A-3C07-D7BEF4EC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5" name="Rectangle 12">
            <a:extLst>
              <a:ext uri="{FF2B5EF4-FFF2-40B4-BE49-F238E27FC236}">
                <a16:creationId xmlns:a16="http://schemas.microsoft.com/office/drawing/2014/main" id="{DBBDAE5C-9A6A-E6BE-9ACD-77D8440AD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6" name="Rectangle 14">
            <a:extLst>
              <a:ext uri="{FF2B5EF4-FFF2-40B4-BE49-F238E27FC236}">
                <a16:creationId xmlns:a16="http://schemas.microsoft.com/office/drawing/2014/main" id="{F4E3BF4C-D923-E6CC-EDA3-1A055CDFC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7" name="Rectangle 2">
            <a:extLst>
              <a:ext uri="{FF2B5EF4-FFF2-40B4-BE49-F238E27FC236}">
                <a16:creationId xmlns:a16="http://schemas.microsoft.com/office/drawing/2014/main" id="{45C8673E-C93F-0B4F-FBA7-E17126058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8" name="Rectangle 4">
            <a:extLst>
              <a:ext uri="{FF2B5EF4-FFF2-40B4-BE49-F238E27FC236}">
                <a16:creationId xmlns:a16="http://schemas.microsoft.com/office/drawing/2014/main" id="{6AD37DBF-7066-5A1E-EEFA-A1DD2A3CE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9" name="Rectangle 16">
            <a:extLst>
              <a:ext uri="{FF2B5EF4-FFF2-40B4-BE49-F238E27FC236}">
                <a16:creationId xmlns:a16="http://schemas.microsoft.com/office/drawing/2014/main" id="{CD596DA8-596D-FC03-1C97-1682D5DDF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90" name="Rectangle 16">
            <a:extLst>
              <a:ext uri="{FF2B5EF4-FFF2-40B4-BE49-F238E27FC236}">
                <a16:creationId xmlns:a16="http://schemas.microsoft.com/office/drawing/2014/main" id="{9FBB7157-9E2D-804E-F028-894F3FE03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91" name="Rectangle 18">
            <a:extLst>
              <a:ext uri="{FF2B5EF4-FFF2-40B4-BE49-F238E27FC236}">
                <a16:creationId xmlns:a16="http://schemas.microsoft.com/office/drawing/2014/main" id="{1A663EB9-0B9B-944B-C77A-F273F2EE2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92" name="Rectangle 2">
            <a:extLst>
              <a:ext uri="{FF2B5EF4-FFF2-40B4-BE49-F238E27FC236}">
                <a16:creationId xmlns:a16="http://schemas.microsoft.com/office/drawing/2014/main" id="{5D4A2569-C394-10D8-06E8-BA1D15CD6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93" name="Rectangle 2">
            <a:extLst>
              <a:ext uri="{FF2B5EF4-FFF2-40B4-BE49-F238E27FC236}">
                <a16:creationId xmlns:a16="http://schemas.microsoft.com/office/drawing/2014/main" id="{8B8CD4AD-7DCA-492A-8EAE-A583B1E72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6094" name="Picture 2">
            <a:extLst>
              <a:ext uri="{FF2B5EF4-FFF2-40B4-BE49-F238E27FC236}">
                <a16:creationId xmlns:a16="http://schemas.microsoft.com/office/drawing/2014/main" id="{6E86EAE7-599E-3E5E-7381-B3DB0C41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941388"/>
            <a:ext cx="9772650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93520-37D1-A5C6-F405-81E4DECF1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B30FDB-8B90-5027-64C6-866B46441225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60AE71-65D1-3AB4-04C0-F755AAD503C5}"/>
              </a:ext>
            </a:extLst>
          </p:cNvPr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31FE6-E321-0D2E-7968-9A130276E8C6}"/>
              </a:ext>
            </a:extLst>
          </p:cNvPr>
          <p:cNvSpPr txBox="1"/>
          <p:nvPr/>
        </p:nvSpPr>
        <p:spPr>
          <a:xfrm>
            <a:off x="156948" y="581392"/>
            <a:ext cx="4960962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EEE92-30C4-6E6F-1CD6-BCE72971FEC3}"/>
              </a:ext>
            </a:extLst>
          </p:cNvPr>
          <p:cNvSpPr txBox="1"/>
          <p:nvPr/>
        </p:nvSpPr>
        <p:spPr>
          <a:xfrm>
            <a:off x="156948" y="1393135"/>
            <a:ext cx="4477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lâm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B5DE44-2437-F9F8-151A-E5451DAA932D}"/>
              </a:ext>
            </a:extLst>
          </p:cNvPr>
          <p:cNvSpPr txBox="1"/>
          <p:nvPr/>
        </p:nvSpPr>
        <p:spPr>
          <a:xfrm>
            <a:off x="221155" y="1845528"/>
            <a:ext cx="241627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2E6DEB-B374-EC26-8C79-C3528AFA84AC}"/>
              </a:ext>
            </a:extLst>
          </p:cNvPr>
          <p:cNvGrpSpPr/>
          <p:nvPr/>
        </p:nvGrpSpPr>
        <p:grpSpPr>
          <a:xfrm>
            <a:off x="5526162" y="681298"/>
            <a:ext cx="6371099" cy="5985199"/>
            <a:chOff x="892175" y="1050781"/>
            <a:chExt cx="6371099" cy="5985199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36503F6F-4D79-EF34-A3BF-FBF7BF5B71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6703" y="6456013"/>
              <a:ext cx="5331777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Chè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Mộc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Châu (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Sơn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La)</a:t>
              </a:r>
            </a:p>
          </p:txBody>
        </p:sp>
        <p:pic>
          <p:nvPicPr>
            <p:cNvPr id="6" name="Picture 2" descr="Đồi chè Mộc Châu và nét đẹp lao động trên nông trường - iVIVU.com">
              <a:extLst>
                <a:ext uri="{FF2B5EF4-FFF2-40B4-BE49-F238E27FC236}">
                  <a16:creationId xmlns:a16="http://schemas.microsoft.com/office/drawing/2014/main" id="{569334A5-131F-50F4-F54E-F0D06A011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175" y="1050781"/>
              <a:ext cx="6371099" cy="540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5AE3B-70B9-3B81-55D1-180EF8928394}"/>
              </a:ext>
            </a:extLst>
          </p:cNvPr>
          <p:cNvGrpSpPr/>
          <p:nvPr/>
        </p:nvGrpSpPr>
        <p:grpSpPr>
          <a:xfrm>
            <a:off x="5526162" y="681298"/>
            <a:ext cx="6371098" cy="5985199"/>
            <a:chOff x="185985" y="1716089"/>
            <a:chExt cx="6371098" cy="5985199"/>
          </a:xfrm>
        </p:grpSpPr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2C8C3BEE-4DAC-A5AB-EB82-3F9A69795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7072" y="7121321"/>
              <a:ext cx="4498657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Chè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Tân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Cương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(Thái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Nguyên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)</a:t>
              </a:r>
            </a:p>
          </p:txBody>
        </p:sp>
        <p:pic>
          <p:nvPicPr>
            <p:cNvPr id="16" name="Picture 2" descr="Ngỡ ngàng trước vẻ đẹp tươi xanh của Đồi chè Tân Cương">
              <a:extLst>
                <a:ext uri="{FF2B5EF4-FFF2-40B4-BE49-F238E27FC236}">
                  <a16:creationId xmlns:a16="http://schemas.microsoft.com/office/drawing/2014/main" id="{FD954D94-D630-8072-5719-8A3DADABB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985" y="1716089"/>
              <a:ext cx="6371098" cy="5405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7E5545-3C72-3BE8-DEC8-1956DB0C1B08}"/>
              </a:ext>
            </a:extLst>
          </p:cNvPr>
          <p:cNvGrpSpPr/>
          <p:nvPr/>
        </p:nvGrpSpPr>
        <p:grpSpPr>
          <a:xfrm>
            <a:off x="5455110" y="681298"/>
            <a:ext cx="6515735" cy="6030564"/>
            <a:chOff x="860425" y="969963"/>
            <a:chExt cx="6515735" cy="6030564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963D9EEF-F0F2-032B-2DDF-58ED70F971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425" y="6420560"/>
              <a:ext cx="6515735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Cà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phê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(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Sơn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La,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Điện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Biên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)</a:t>
              </a:r>
            </a:p>
          </p:txBody>
        </p:sp>
        <p:pic>
          <p:nvPicPr>
            <p:cNvPr id="19" name="Picture 2" descr="Cà phê Điện Biên: Khi cái khó bó cái khôn - Nhịp sống kinh tế Việt Nam &amp;  Thế giới">
              <a:extLst>
                <a:ext uri="{FF2B5EF4-FFF2-40B4-BE49-F238E27FC236}">
                  <a16:creationId xmlns:a16="http://schemas.microsoft.com/office/drawing/2014/main" id="{A765CDF5-3D9B-6968-0F29-1E728F161A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425" y="969963"/>
              <a:ext cx="6515735" cy="5450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974587-9990-F493-C276-05604098DD9D}"/>
              </a:ext>
            </a:extLst>
          </p:cNvPr>
          <p:cNvGrpSpPr/>
          <p:nvPr/>
        </p:nvGrpSpPr>
        <p:grpSpPr>
          <a:xfrm>
            <a:off x="5452578" y="685546"/>
            <a:ext cx="6582474" cy="3087687"/>
            <a:chOff x="242888" y="185738"/>
            <a:chExt cx="4997450" cy="3087687"/>
          </a:xfrm>
        </p:grpSpPr>
        <p:pic>
          <p:nvPicPr>
            <p:cNvPr id="21" name="Picture 2" descr="3 bài thuốc trị đau nhức xương từ cây hồi">
              <a:extLst>
                <a:ext uri="{FF2B5EF4-FFF2-40B4-BE49-F238E27FC236}">
                  <a16:creationId xmlns:a16="http://schemas.microsoft.com/office/drawing/2014/main" id="{94BA6C97-7432-AEDE-9613-4EFAD8CAD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8" y="185738"/>
              <a:ext cx="4997450" cy="3087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CA1EC71A-4E41-6807-6BE7-5AE25F476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0945" y="2594122"/>
              <a:ext cx="1457325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 err="1">
                  <a:solidFill>
                    <a:schemeClr val="bg1"/>
                  </a:solidFill>
                  <a:cs typeface="Calibri" panose="020F0502020204030204" pitchFamily="34" charset="0"/>
                </a:rPr>
                <a:t>Hồi</a:t>
              </a:r>
              <a:endParaRPr lang="en-US" altLang="en-US" sz="2400" b="1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CF7D56-07DD-57E2-E975-5B5A4200E3DD}"/>
              </a:ext>
            </a:extLst>
          </p:cNvPr>
          <p:cNvGrpSpPr/>
          <p:nvPr/>
        </p:nvGrpSpPr>
        <p:grpSpPr>
          <a:xfrm>
            <a:off x="5452577" y="3773233"/>
            <a:ext cx="6582473" cy="3087688"/>
            <a:chOff x="293688" y="3584575"/>
            <a:chExt cx="4997450" cy="3087688"/>
          </a:xfrm>
        </p:grpSpPr>
        <p:pic>
          <p:nvPicPr>
            <p:cNvPr id="24" name="Picture 4" descr="Top 12 công dụng của quế đối với sức khỏe | Hoàn Mỹ">
              <a:extLst>
                <a:ext uri="{FF2B5EF4-FFF2-40B4-BE49-F238E27FC236}">
                  <a16:creationId xmlns:a16="http://schemas.microsoft.com/office/drawing/2014/main" id="{A464967B-E165-6BCC-7436-B091C9326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88" y="3584575"/>
              <a:ext cx="4997450" cy="308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1DCCE506-7FEA-8A0C-7C67-17213395B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4911" y="5664200"/>
              <a:ext cx="1458912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 err="1">
                  <a:solidFill>
                    <a:schemeClr val="bg1"/>
                  </a:solidFill>
                  <a:cs typeface="Calibri" panose="020F0502020204030204" pitchFamily="34" charset="0"/>
                </a:rPr>
                <a:t>Quế</a:t>
              </a:r>
              <a:endParaRPr lang="en-US" altLang="en-US" sz="2400" b="1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4" descr="Lễ công bố nhãn hiệu 'Nhãn Sơn La' và xuất khẩu nhãn sang thị trường  EUVương quốc Anh">
            <a:extLst>
              <a:ext uri="{FF2B5EF4-FFF2-40B4-BE49-F238E27FC236}">
                <a16:creationId xmlns:a16="http://schemas.microsoft.com/office/drawing/2014/main" id="{B82DC4FA-73AD-088F-4A1F-2B5C7C66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430" y="681299"/>
            <a:ext cx="3462151" cy="438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Rộn ràng mùa vải Bắc Giang">
            <a:extLst>
              <a:ext uri="{FF2B5EF4-FFF2-40B4-BE49-F238E27FC236}">
                <a16:creationId xmlns:a16="http://schemas.microsoft.com/office/drawing/2014/main" id="{DE7C99B9-C5DA-9AE6-2EFB-41DB28B50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927" y="694805"/>
            <a:ext cx="3265123" cy="438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E0B334B-E9A1-9CC7-3443-278B26BB197D}"/>
              </a:ext>
            </a:extLst>
          </p:cNvPr>
          <p:cNvGrpSpPr/>
          <p:nvPr/>
        </p:nvGrpSpPr>
        <p:grpSpPr>
          <a:xfrm>
            <a:off x="5188962" y="681297"/>
            <a:ext cx="6846088" cy="6144154"/>
            <a:chOff x="5405120" y="0"/>
            <a:chExt cx="6021815" cy="6144154"/>
          </a:xfrm>
        </p:grpSpPr>
        <p:sp>
          <p:nvSpPr>
            <p:cNvPr id="29" name="TextBox 3">
              <a:extLst>
                <a:ext uri="{FF2B5EF4-FFF2-40B4-BE49-F238E27FC236}">
                  <a16:creationId xmlns:a16="http://schemas.microsoft.com/office/drawing/2014/main" id="{AA16CCBB-921E-030F-1B49-4AFEA1B3E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5564187"/>
              <a:ext cx="4495800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Rau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vụ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đông</a:t>
              </a:r>
              <a:endParaRPr lang="en-US" altLang="en-US" sz="2400" b="1" dirty="0">
                <a:solidFill>
                  <a:srgbClr val="0000FF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30" name="Picture 2" descr="Kinh nghiệm trồng rau mùa đông cho năng suất cao">
              <a:extLst>
                <a:ext uri="{FF2B5EF4-FFF2-40B4-BE49-F238E27FC236}">
                  <a16:creationId xmlns:a16="http://schemas.microsoft.com/office/drawing/2014/main" id="{964C35C6-1E40-5ADC-7FF4-77DB36CF3B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120" y="0"/>
              <a:ext cx="6021815" cy="574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1077268-9FD8-C6B8-BC3D-FBE40A2413AF}"/>
              </a:ext>
            </a:extLst>
          </p:cNvPr>
          <p:cNvSpPr txBox="1"/>
          <p:nvPr/>
        </p:nvSpPr>
        <p:spPr>
          <a:xfrm>
            <a:off x="68238" y="2279462"/>
            <a:ext cx="51771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chè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A46CDC-C19D-5905-4BDB-5ABFEE9327AA}"/>
              </a:ext>
            </a:extLst>
          </p:cNvPr>
          <p:cNvSpPr txBox="1"/>
          <p:nvPr/>
        </p:nvSpPr>
        <p:spPr>
          <a:xfrm>
            <a:off x="85276" y="3837030"/>
            <a:ext cx="51896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1,2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55%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n.2021)</a:t>
            </a:r>
            <a:endParaRPr lang="en-US" sz="2400" dirty="0"/>
          </a:p>
        </p:txBody>
      </p:sp>
      <p:pic>
        <p:nvPicPr>
          <p:cNvPr id="35" name="Picture 3">
            <a:extLst>
              <a:ext uri="{FF2B5EF4-FFF2-40B4-BE49-F238E27FC236}">
                <a16:creationId xmlns:a16="http://schemas.microsoft.com/office/drawing/2014/main" id="{E3BDBD55-BC14-FA92-21EA-2E6771975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620" y="751586"/>
            <a:ext cx="6828430" cy="542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15B738B-F9BF-0B53-ED31-BA497904AF65}"/>
              </a:ext>
            </a:extLst>
          </p:cNvPr>
          <p:cNvSpPr txBox="1"/>
          <p:nvPr/>
        </p:nvSpPr>
        <p:spPr>
          <a:xfrm>
            <a:off x="151394" y="4979210"/>
            <a:ext cx="4960962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Lâm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1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49B76-D1F7-F41F-A6B8-B3187A1D4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2C70F9-5D14-ED57-44FB-2E09F9716E69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44C8128-8F26-A3B3-A8FD-746E7CE2F9A1}"/>
              </a:ext>
            </a:extLst>
          </p:cNvPr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AD62E7-038F-0F80-D538-CF752BE7444D}"/>
              </a:ext>
            </a:extLst>
          </p:cNvPr>
          <p:cNvSpPr txBox="1"/>
          <p:nvPr/>
        </p:nvSpPr>
        <p:spPr>
          <a:xfrm>
            <a:off x="156948" y="581392"/>
            <a:ext cx="4960962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567B8-AAB5-AAE2-0938-C582AE4DCEF5}"/>
              </a:ext>
            </a:extLst>
          </p:cNvPr>
          <p:cNvSpPr txBox="1"/>
          <p:nvPr/>
        </p:nvSpPr>
        <p:spPr>
          <a:xfrm>
            <a:off x="156948" y="1393135"/>
            <a:ext cx="4477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lâm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195169-232C-448C-A54E-D8024AAE1EDB}"/>
              </a:ext>
            </a:extLst>
          </p:cNvPr>
          <p:cNvSpPr txBox="1"/>
          <p:nvPr/>
        </p:nvSpPr>
        <p:spPr>
          <a:xfrm>
            <a:off x="221155" y="1824746"/>
            <a:ext cx="241627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BD10B5-C11D-2A91-006D-A841D3DE1CCF}"/>
              </a:ext>
            </a:extLst>
          </p:cNvPr>
          <p:cNvSpPr txBox="1"/>
          <p:nvPr/>
        </p:nvSpPr>
        <p:spPr>
          <a:xfrm>
            <a:off x="221155" y="2266750"/>
            <a:ext cx="4960962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Lâm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B28A641-4CFC-A76C-3707-CB75ED838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/>
          <a:stretch/>
        </p:blipFill>
        <p:spPr bwMode="auto">
          <a:xfrm>
            <a:off x="5270828" y="581392"/>
            <a:ext cx="6917300" cy="515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D41EA-60C4-6FDE-3095-A79A2C84A202}"/>
              </a:ext>
            </a:extLst>
          </p:cNvPr>
          <p:cNvSpPr txBox="1"/>
          <p:nvPr/>
        </p:nvSpPr>
        <p:spPr>
          <a:xfrm>
            <a:off x="68238" y="2698067"/>
            <a:ext cx="5049672" cy="251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36,5%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(n. 2021).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Khai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FDEE92-8BFA-8CD0-78E4-1FF999E04B9F}"/>
              </a:ext>
            </a:extLst>
          </p:cNvPr>
          <p:cNvSpPr txBox="1"/>
          <p:nvPr/>
        </p:nvSpPr>
        <p:spPr>
          <a:xfrm>
            <a:off x="156948" y="5129713"/>
            <a:ext cx="3164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535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5D631-FA8F-0B2E-2FC1-81CE90100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78451F-B105-5DC5-863A-2E367FC963A3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59D384E-7203-2DE0-37F0-ADED4977FBE4}"/>
              </a:ext>
            </a:extLst>
          </p:cNvPr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B3DDFC-18C5-B7CF-FC15-8DC907C273A9}"/>
              </a:ext>
            </a:extLst>
          </p:cNvPr>
          <p:cNvSpPr txBox="1"/>
          <p:nvPr/>
        </p:nvSpPr>
        <p:spPr>
          <a:xfrm>
            <a:off x="156948" y="581392"/>
            <a:ext cx="4960962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8159B-6350-004D-5816-A6D9E7DF8DD6}"/>
              </a:ext>
            </a:extLst>
          </p:cNvPr>
          <p:cNvSpPr txBox="1"/>
          <p:nvPr/>
        </p:nvSpPr>
        <p:spPr>
          <a:xfrm>
            <a:off x="156948" y="1393135"/>
            <a:ext cx="4477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lâm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8219D4-7424-D4A3-93D6-7DDA95EB6033}"/>
              </a:ext>
            </a:extLst>
          </p:cNvPr>
          <p:cNvSpPr txBox="1"/>
          <p:nvPr/>
        </p:nvSpPr>
        <p:spPr>
          <a:xfrm>
            <a:off x="156948" y="1854800"/>
            <a:ext cx="3164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7F1C2-6DD2-AE9B-07AF-0099727C8B6A}"/>
              </a:ext>
            </a:extLst>
          </p:cNvPr>
          <p:cNvSpPr txBox="1"/>
          <p:nvPr/>
        </p:nvSpPr>
        <p:spPr>
          <a:xfrm>
            <a:off x="156948" y="2274162"/>
            <a:ext cx="4960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46570-E3CF-208D-E334-A3F41085BC6F}"/>
              </a:ext>
            </a:extLst>
          </p:cNvPr>
          <p:cNvSpPr txBox="1"/>
          <p:nvPr/>
        </p:nvSpPr>
        <p:spPr>
          <a:xfrm>
            <a:off x="156947" y="3083703"/>
            <a:ext cx="4768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31E84A-52F2-0BF9-2DDA-524B8E0D0189}"/>
              </a:ext>
            </a:extLst>
          </p:cNvPr>
          <p:cNvGrpSpPr/>
          <p:nvPr/>
        </p:nvGrpSpPr>
        <p:grpSpPr>
          <a:xfrm>
            <a:off x="5382491" y="654796"/>
            <a:ext cx="6674484" cy="5781144"/>
            <a:chOff x="4561841" y="1060450"/>
            <a:chExt cx="6674484" cy="5781144"/>
          </a:xfrm>
        </p:grpSpPr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4A592B45-18BC-BD09-EE40-12E47BAF0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0383" y="6261627"/>
              <a:ext cx="4905057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Nhà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máy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thủy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điện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Sơn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La</a:t>
              </a:r>
            </a:p>
          </p:txBody>
        </p:sp>
        <p:pic>
          <p:nvPicPr>
            <p:cNvPr id="15" name="Picture 2" descr="Thủy điện Sơn La công trình thủy lực vĩ đại vùng Tây Bắc">
              <a:extLst>
                <a:ext uri="{FF2B5EF4-FFF2-40B4-BE49-F238E27FC236}">
                  <a16:creationId xmlns:a16="http://schemas.microsoft.com/office/drawing/2014/main" id="{16C6ABD4-2991-5B4B-1636-17B6883AC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841" y="1060450"/>
              <a:ext cx="6674484" cy="525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2" descr="Tham quan thủy điện Hòa Bình|Tây Bắc TV">
            <a:extLst>
              <a:ext uri="{FF2B5EF4-FFF2-40B4-BE49-F238E27FC236}">
                <a16:creationId xmlns:a16="http://schemas.microsoft.com/office/drawing/2014/main" id="{9170EB48-78F6-888A-3BE5-47FC7E83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91" y="654796"/>
            <a:ext cx="6652561" cy="533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7814299-A2D0-B78A-F968-049B84F014F5}"/>
              </a:ext>
            </a:extLst>
          </p:cNvPr>
          <p:cNvGrpSpPr/>
          <p:nvPr/>
        </p:nvGrpSpPr>
        <p:grpSpPr>
          <a:xfrm>
            <a:off x="5382491" y="654797"/>
            <a:ext cx="6652561" cy="5849300"/>
            <a:chOff x="4341177" y="335916"/>
            <a:chExt cx="7006273" cy="5849300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A6119853-10A3-714F-9D2A-F21AA4807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6547" y="5605249"/>
              <a:ext cx="5842635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Nhà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máy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nhiệt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điện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Na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Dương</a:t>
              </a:r>
              <a:endParaRPr lang="en-US" altLang="en-US" sz="2400" b="1" dirty="0">
                <a:solidFill>
                  <a:srgbClr val="0000FF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19" name="Picture 2" descr="Chuyện chưa kể về dự án tổ hợp than - điện Na Dương | Tạp chí Năng lượng  Việt Nam">
              <a:extLst>
                <a:ext uri="{FF2B5EF4-FFF2-40B4-BE49-F238E27FC236}">
                  <a16:creationId xmlns:a16="http://schemas.microsoft.com/office/drawing/2014/main" id="{9EB4612B-20FE-30E4-1D18-B2F03C6E9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177" y="335916"/>
              <a:ext cx="7006273" cy="525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20AF3EE-191F-DAE3-9CC5-DFCED3E169E0}"/>
              </a:ext>
            </a:extLst>
          </p:cNvPr>
          <p:cNvSpPr txBox="1"/>
          <p:nvPr/>
        </p:nvSpPr>
        <p:spPr>
          <a:xfrm>
            <a:off x="384463" y="3498320"/>
            <a:ext cx="4733447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9BD549-88DA-8F60-A45F-ECBE5B60E879}"/>
              </a:ext>
            </a:extLst>
          </p:cNvPr>
          <p:cNvGrpSpPr/>
          <p:nvPr/>
        </p:nvGrpSpPr>
        <p:grpSpPr>
          <a:xfrm>
            <a:off x="5625132" y="3692535"/>
            <a:ext cx="6113815" cy="2981324"/>
            <a:chOff x="5697184" y="3945301"/>
            <a:chExt cx="6113815" cy="2981324"/>
          </a:xfrm>
        </p:grpSpPr>
        <p:pic>
          <p:nvPicPr>
            <p:cNvPr id="23" name="Picture 4" descr="Quản lý chặt mỏ quặng đất hiếm và mỏ quặng apatit tại Lào Cai">
              <a:extLst>
                <a:ext uri="{FF2B5EF4-FFF2-40B4-BE49-F238E27FC236}">
                  <a16:creationId xmlns:a16="http://schemas.microsoft.com/office/drawing/2014/main" id="{1F1EE91E-6D95-1796-C762-99D25108B4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184" y="3945301"/>
              <a:ext cx="6113815" cy="298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45">
              <a:extLst>
                <a:ext uri="{FF2B5EF4-FFF2-40B4-BE49-F238E27FC236}">
                  <a16:creationId xmlns:a16="http://schemas.microsoft.com/office/drawing/2014/main" id="{F1B65B62-9A23-FA03-26A0-F41AFAF36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9541" y="4110087"/>
              <a:ext cx="342201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bIns="1371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Khai </a:t>
              </a:r>
              <a:r>
                <a:rPr lang="en-US" alt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thác</a:t>
              </a: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apatit</a:t>
              </a: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(</a:t>
              </a:r>
              <a:r>
                <a:rPr lang="en-US" alt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Lào</a:t>
              </a: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Cai)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8CDFB3C-4B48-425F-073D-502373F54246}"/>
              </a:ext>
            </a:extLst>
          </p:cNvPr>
          <p:cNvGrpSpPr/>
          <p:nvPr/>
        </p:nvGrpSpPr>
        <p:grpSpPr>
          <a:xfrm>
            <a:off x="5625132" y="495125"/>
            <a:ext cx="6113815" cy="3130766"/>
            <a:chOff x="5625133" y="503237"/>
            <a:chExt cx="6113815" cy="3130766"/>
          </a:xfrm>
        </p:grpSpPr>
        <p:pic>
          <p:nvPicPr>
            <p:cNvPr id="26" name="Picture 6" descr="Thất thu hơn 51 tỷ đồng tại 17 dự án khai thác mỏ ở Thái Nguyên">
              <a:extLst>
                <a:ext uri="{FF2B5EF4-FFF2-40B4-BE49-F238E27FC236}">
                  <a16:creationId xmlns:a16="http://schemas.microsoft.com/office/drawing/2014/main" id="{C8C7E5F5-1740-D98E-237E-D61AED623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5133" y="503237"/>
              <a:ext cx="6113815" cy="3130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45">
              <a:extLst>
                <a:ext uri="{FF2B5EF4-FFF2-40B4-BE49-F238E27FC236}">
                  <a16:creationId xmlns:a16="http://schemas.microsoft.com/office/drawing/2014/main" id="{7D37E9CB-9DDC-6FDB-7818-CCB0E8F56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4034" y="582588"/>
              <a:ext cx="342201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bIns="1371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Khai </a:t>
              </a:r>
              <a:r>
                <a:rPr lang="en-US" alt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thác</a:t>
              </a: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than (Thái </a:t>
              </a:r>
              <a:r>
                <a:rPr lang="en-US" altLang="en-US" sz="18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Nguyên</a:t>
              </a:r>
              <a:r>
                <a:rPr lang="en-US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1092D58-18A4-CCE6-46DC-DC9366354209}"/>
              </a:ext>
            </a:extLst>
          </p:cNvPr>
          <p:cNvSpPr txBox="1"/>
          <p:nvPr/>
        </p:nvSpPr>
        <p:spPr>
          <a:xfrm>
            <a:off x="390707" y="3941342"/>
            <a:ext cx="4664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khoáng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1580E6-A68A-D08A-A400-46FBFFE69B41}"/>
              </a:ext>
            </a:extLst>
          </p:cNvPr>
          <p:cNvSpPr txBox="1"/>
          <p:nvPr/>
        </p:nvSpPr>
        <p:spPr>
          <a:xfrm>
            <a:off x="103909" y="4399982"/>
            <a:ext cx="4768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038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1" grpId="0"/>
      <p:bldP spid="29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5A70F-A462-D711-3ABC-BB8C87EA9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0B878D-17EA-C4EB-0A44-E733BB4554B5}"/>
              </a:ext>
            </a:extLst>
          </p:cNvPr>
          <p:cNvSpPr txBox="1"/>
          <p:nvPr/>
        </p:nvSpPr>
        <p:spPr>
          <a:xfrm>
            <a:off x="575461" y="-14553"/>
            <a:ext cx="1065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+mj-lt"/>
              </a:rPr>
              <a:t>Tiết </a:t>
            </a:r>
            <a:r>
              <a:rPr lang="en-US" sz="2400" b="1" dirty="0">
                <a:latin typeface="+mj-lt"/>
              </a:rPr>
              <a:t>19, 20</a:t>
            </a:r>
            <a:r>
              <a:rPr lang="vi-VN" sz="2400" b="1" dirty="0">
                <a:latin typeface="+mj-lt"/>
              </a:rPr>
              <a:t>             Bài 9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32C0519-19E0-6ED3-659E-A082BAE7C01A}"/>
              </a:ext>
            </a:extLst>
          </p:cNvPr>
          <p:cNvSpPr/>
          <p:nvPr/>
        </p:nvSpPr>
        <p:spPr>
          <a:xfrm>
            <a:off x="68238" y="489797"/>
            <a:ext cx="5049672" cy="6368203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91C5EE-EB37-E3F2-9D62-9A49EE9B88EC}"/>
              </a:ext>
            </a:extLst>
          </p:cNvPr>
          <p:cNvSpPr txBox="1"/>
          <p:nvPr/>
        </p:nvSpPr>
        <p:spPr>
          <a:xfrm>
            <a:off x="156948" y="581392"/>
            <a:ext cx="4960962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4D8E3-C534-F8AD-5D6B-0E8E3377575C}"/>
              </a:ext>
            </a:extLst>
          </p:cNvPr>
          <p:cNvSpPr txBox="1"/>
          <p:nvPr/>
        </p:nvSpPr>
        <p:spPr>
          <a:xfrm>
            <a:off x="156948" y="1393135"/>
            <a:ext cx="4477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lâm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253804-9150-10D8-978D-CB06CDD1767F}"/>
              </a:ext>
            </a:extLst>
          </p:cNvPr>
          <p:cNvSpPr txBox="1"/>
          <p:nvPr/>
        </p:nvSpPr>
        <p:spPr>
          <a:xfrm>
            <a:off x="156948" y="1834018"/>
            <a:ext cx="3164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E4EC23-DF04-7BAA-32A2-30A5664B9101}"/>
              </a:ext>
            </a:extLst>
          </p:cNvPr>
          <p:cNvSpPr txBox="1"/>
          <p:nvPr/>
        </p:nvSpPr>
        <p:spPr>
          <a:xfrm>
            <a:off x="156948" y="2254119"/>
            <a:ext cx="4768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E3189-64F9-4062-FE12-04E0846C6839}"/>
              </a:ext>
            </a:extLst>
          </p:cNvPr>
          <p:cNvSpPr txBox="1"/>
          <p:nvPr/>
        </p:nvSpPr>
        <p:spPr>
          <a:xfrm>
            <a:off x="304476" y="2674220"/>
            <a:ext cx="4577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71C75B-35FD-E421-35A7-0E1D3C34A081}"/>
              </a:ext>
            </a:extLst>
          </p:cNvPr>
          <p:cNvSpPr txBox="1"/>
          <p:nvPr/>
        </p:nvSpPr>
        <p:spPr>
          <a:xfrm>
            <a:off x="305185" y="3103526"/>
            <a:ext cx="4273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EDD16-CF3B-2133-C46D-88043921F17A}"/>
              </a:ext>
            </a:extLst>
          </p:cNvPr>
          <p:cNvSpPr txBox="1"/>
          <p:nvPr/>
        </p:nvSpPr>
        <p:spPr>
          <a:xfrm>
            <a:off x="500558" y="3555759"/>
            <a:ext cx="4273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Du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CAFC1F-F516-52D8-4B83-494F666A4BC5}"/>
              </a:ext>
            </a:extLst>
          </p:cNvPr>
          <p:cNvSpPr txBox="1"/>
          <p:nvPr/>
        </p:nvSpPr>
        <p:spPr>
          <a:xfrm>
            <a:off x="58866" y="3551973"/>
            <a:ext cx="5049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pic>
        <p:nvPicPr>
          <p:cNvPr id="33" name="Picture 2" descr="Tiếp tục đẩy mạnh phát triển vùng trung du và miền núi Bắc Bộ | Báo điện tử  - Đảng Cộng sản Việt Nam">
            <a:extLst>
              <a:ext uri="{FF2B5EF4-FFF2-40B4-BE49-F238E27FC236}">
                <a16:creationId xmlns:a16="http://schemas.microsoft.com/office/drawing/2014/main" id="{CB3C5251-A217-40F0-53D5-DFA7E0F1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34" y="633359"/>
            <a:ext cx="3306037" cy="503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Quảng bá du lịch văn hóa Vùng trung du, miền núi Bắc Bộ với du khách quốc  tế qua content marketing – Viện Nghiên cứu Phát triển Du lịch (ITDR)">
            <a:extLst>
              <a:ext uri="{FF2B5EF4-FFF2-40B4-BE49-F238E27FC236}">
                <a16:creationId xmlns:a16="http://schemas.microsoft.com/office/drawing/2014/main" id="{E74B4399-10E3-B4F1-D2B5-970464C1D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582" y="636199"/>
            <a:ext cx="3398957" cy="503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88B5FF9-688E-616D-7E01-2F38D7BB8EDD}"/>
              </a:ext>
            </a:extLst>
          </p:cNvPr>
          <p:cNvGrpSpPr/>
          <p:nvPr/>
        </p:nvGrpSpPr>
        <p:grpSpPr>
          <a:xfrm>
            <a:off x="5287984" y="654565"/>
            <a:ext cx="6845781" cy="5645624"/>
            <a:chOff x="834848" y="-1442820"/>
            <a:chExt cx="6902276" cy="5645624"/>
          </a:xfrm>
        </p:grpSpPr>
        <p:sp>
          <p:nvSpPr>
            <p:cNvPr id="36" name="TextBox 3">
              <a:extLst>
                <a:ext uri="{FF2B5EF4-FFF2-40B4-BE49-F238E27FC236}">
                  <a16:creationId xmlns:a16="http://schemas.microsoft.com/office/drawing/2014/main" id="{43E30F3C-FD99-D968-6D55-1125DB5A16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6376" y="3622837"/>
              <a:ext cx="4478337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Điện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Biên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Phủ</a:t>
              </a:r>
              <a:endParaRPr lang="en-US" altLang="en-US" sz="2400" b="1" dirty="0">
                <a:solidFill>
                  <a:srgbClr val="0000FF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37" name="Picture 2" descr="Hình ảnh Điện Biên Phủ từ trên cao sau 70 năm Ngày chiến thắng - Binh  Phuoc, Tin tuc Binh Phuoc, Tin mới tỉnh Bình Phước">
              <a:extLst>
                <a:ext uri="{FF2B5EF4-FFF2-40B4-BE49-F238E27FC236}">
                  <a16:creationId xmlns:a16="http://schemas.microsoft.com/office/drawing/2014/main" id="{81ECA049-E768-548A-777B-DB31107A6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848" y="-1442820"/>
              <a:ext cx="6902276" cy="50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296463-C8DC-7D45-5233-191D7B49C6B9}"/>
              </a:ext>
            </a:extLst>
          </p:cNvPr>
          <p:cNvGrpSpPr/>
          <p:nvPr/>
        </p:nvGrpSpPr>
        <p:grpSpPr>
          <a:xfrm>
            <a:off x="5297988" y="619121"/>
            <a:ext cx="6835777" cy="5624419"/>
            <a:chOff x="3474719" y="795656"/>
            <a:chExt cx="6835777" cy="5624419"/>
          </a:xfrm>
        </p:grpSpPr>
        <p:sp>
          <p:nvSpPr>
            <p:cNvPr id="39" name="TextBox 3">
              <a:extLst>
                <a:ext uri="{FF2B5EF4-FFF2-40B4-BE49-F238E27FC236}">
                  <a16:creationId xmlns:a16="http://schemas.microsoft.com/office/drawing/2014/main" id="{2342590A-BC2B-DB1E-ADE7-9112E89AAF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324" y="5840108"/>
              <a:ext cx="5230177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Ba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Bể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(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Bắc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Kạn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)</a:t>
              </a:r>
            </a:p>
          </p:txBody>
        </p:sp>
        <p:pic>
          <p:nvPicPr>
            <p:cNvPr id="40" name="Picture 2" descr="Cẩm nang du lịch hồ Ba Bể Bắc Kạn - Fantasea Travel">
              <a:extLst>
                <a:ext uri="{FF2B5EF4-FFF2-40B4-BE49-F238E27FC236}">
                  <a16:creationId xmlns:a16="http://schemas.microsoft.com/office/drawing/2014/main" id="{F0F6F143-A2D4-1571-B5E3-490553021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719" y="795656"/>
              <a:ext cx="6835777" cy="5030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177D5B6-0FD9-89BF-8969-791599588852}"/>
              </a:ext>
            </a:extLst>
          </p:cNvPr>
          <p:cNvGrpSpPr/>
          <p:nvPr/>
        </p:nvGrpSpPr>
        <p:grpSpPr>
          <a:xfrm>
            <a:off x="5265796" y="614460"/>
            <a:ext cx="6867969" cy="5629079"/>
            <a:chOff x="4003040" y="914400"/>
            <a:chExt cx="6867969" cy="5629079"/>
          </a:xfrm>
        </p:grpSpPr>
        <p:sp>
          <p:nvSpPr>
            <p:cNvPr id="42" name="TextBox 3">
              <a:extLst>
                <a:ext uri="{FF2B5EF4-FFF2-40B4-BE49-F238E27FC236}">
                  <a16:creationId xmlns:a16="http://schemas.microsoft.com/office/drawing/2014/main" id="{31BAFE8B-8A41-2BF7-6A71-107B9C7333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294" y="5963512"/>
              <a:ext cx="6736715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Tân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Trào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(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Tuyên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Quang)</a:t>
              </a:r>
            </a:p>
          </p:txBody>
        </p:sp>
        <p:pic>
          <p:nvPicPr>
            <p:cNvPr id="43" name="Picture 2" descr="Tuyên Quang: Hồng Hạc Đại Lải muốn làm Làng văn hóa du lịch Tân Trào hơn  663 tỷ đồng | Báo Đấu thầu">
              <a:extLst>
                <a:ext uri="{FF2B5EF4-FFF2-40B4-BE49-F238E27FC236}">
                  <a16:creationId xmlns:a16="http://schemas.microsoft.com/office/drawing/2014/main" id="{A6A07BF8-6576-3E5A-F2C1-12A71F904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3040" y="914400"/>
              <a:ext cx="6840744" cy="510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D58BF6E-8336-7A7E-08C6-1EED70A528A2}"/>
              </a:ext>
            </a:extLst>
          </p:cNvPr>
          <p:cNvSpPr txBox="1"/>
          <p:nvPr/>
        </p:nvSpPr>
        <p:spPr>
          <a:xfrm>
            <a:off x="533896" y="4341040"/>
            <a:ext cx="4574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khẩu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khẩu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D64811-AC69-ACB6-42C0-294DDED5C319}"/>
              </a:ext>
            </a:extLst>
          </p:cNvPr>
          <p:cNvSpPr txBox="1"/>
          <p:nvPr/>
        </p:nvSpPr>
        <p:spPr>
          <a:xfrm>
            <a:off x="135403" y="4752528"/>
            <a:ext cx="52301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khẩu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ngõ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khẩu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C9C43592-93F2-D2AD-A8BD-37E07AB38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809" y="614459"/>
            <a:ext cx="6958191" cy="617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96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4" accel="50000">
                                          <p:stCondLst>
                                            <p:cond delay="5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47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3">
                                          <p:stCondLst>
                                            <p:cond delay="54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99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4" accel="50000">
                                          <p:stCondLst>
                                            <p:cond delay="5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8">
                                          <p:stCondLst>
                                            <p:cond delay="18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50" decel="50000">
                                          <p:stCondLst>
                                            <p:cond delay="19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0" grpId="0"/>
      <p:bldP spid="30" grpId="0"/>
      <p:bldP spid="45" grpId="0"/>
      <p:bldP spid="4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C16F61-C1F4-26B3-3EF9-CD4ABC3BE18C}"/>
              </a:ext>
            </a:extLst>
          </p:cNvPr>
          <p:cNvSpPr txBox="1"/>
          <p:nvPr/>
        </p:nvSpPr>
        <p:spPr>
          <a:xfrm>
            <a:off x="3657599" y="145473"/>
            <a:ext cx="6047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VẬN DỤNG: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0FBA30EB-161D-4CD0-6F51-D6E7528E7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27" y="712921"/>
            <a:ext cx="119495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800" b="1" dirty="0">
                <a:solidFill>
                  <a:srgbClr val="0432FF"/>
                </a:solidFill>
              </a:rPr>
              <a:t>1. </a:t>
            </a:r>
            <a:r>
              <a:rPr lang="en-US" altLang="en-US" sz="2800" b="1" dirty="0" err="1">
                <a:solidFill>
                  <a:srgbClr val="0432FF"/>
                </a:solidFill>
              </a:rPr>
              <a:t>Hãy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tóm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tắt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đặc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điểm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phân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hóa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thiên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nhiên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giữa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Đông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Bắc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và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Tây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Bắc</a:t>
            </a:r>
            <a:r>
              <a:rPr lang="en-US" altLang="en-US" sz="2800" b="1" dirty="0">
                <a:solidFill>
                  <a:srgbClr val="0432FF"/>
                </a:solidFill>
              </a:rPr>
              <a:t> ở </a:t>
            </a:r>
            <a:r>
              <a:rPr lang="en-US" altLang="en-US" sz="2800" b="1" dirty="0" err="1">
                <a:solidFill>
                  <a:srgbClr val="0432FF"/>
                </a:solidFill>
              </a:rPr>
              <a:t>vùng</a:t>
            </a:r>
            <a:r>
              <a:rPr lang="en-US" altLang="en-US" sz="2800" b="1" dirty="0">
                <a:solidFill>
                  <a:srgbClr val="0432FF"/>
                </a:solidFill>
              </a:rPr>
              <a:t> Trung du </a:t>
            </a:r>
            <a:r>
              <a:rPr lang="en-US" altLang="en-US" sz="2800" b="1" dirty="0" err="1">
                <a:solidFill>
                  <a:srgbClr val="0432FF"/>
                </a:solidFill>
              </a:rPr>
              <a:t>và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miền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núi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Bắc</a:t>
            </a:r>
            <a:r>
              <a:rPr lang="en-US" altLang="en-US" sz="2800" b="1" dirty="0">
                <a:solidFill>
                  <a:srgbClr val="0432FF"/>
                </a:solidFill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</a:rPr>
              <a:t>Bộ</a:t>
            </a:r>
            <a:r>
              <a:rPr lang="en-US" altLang="en-US" sz="2800" b="1" dirty="0">
                <a:solidFill>
                  <a:srgbClr val="0432FF"/>
                </a:solidFill>
              </a:rPr>
              <a:t>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9FCFD4B-DD4C-930B-DECA-0110E709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478193"/>
              </p:ext>
            </p:extLst>
          </p:nvPr>
        </p:nvGraphicFramePr>
        <p:xfrm>
          <a:off x="659236" y="1777601"/>
          <a:ext cx="11353101" cy="4858112"/>
        </p:xfrm>
        <a:graphic>
          <a:graphicData uri="http://schemas.openxmlformats.org/drawingml/2006/table">
            <a:tbl>
              <a:tblPr firstRow="1" firstCol="1" bandRow="1"/>
              <a:tblGrid>
                <a:gridCol w="1876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2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4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9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3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8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1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58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400" b="1" dirty="0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9933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610464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D6FCE06-51F4-7DA9-17EE-8DC64694529C}"/>
              </a:ext>
            </a:extLst>
          </p:cNvPr>
          <p:cNvSpPr/>
          <p:nvPr/>
        </p:nvSpPr>
        <p:spPr>
          <a:xfrm>
            <a:off x="2648416" y="2337232"/>
            <a:ext cx="5133109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hướngTB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-ĐN, xen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B5F191-CC5B-A2E7-C8A4-82BB47B45381}"/>
              </a:ext>
            </a:extLst>
          </p:cNvPr>
          <p:cNvSpPr/>
          <p:nvPr/>
        </p:nvSpPr>
        <p:spPr>
          <a:xfrm>
            <a:off x="7859390" y="2311750"/>
            <a:ext cx="3608237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28E84E-A522-E419-7400-933722A1CF3B}"/>
              </a:ext>
            </a:extLst>
          </p:cNvPr>
          <p:cNvSpPr/>
          <p:nvPr/>
        </p:nvSpPr>
        <p:spPr>
          <a:xfrm>
            <a:off x="2725867" y="3358441"/>
            <a:ext cx="4994277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FD36C6-95DC-A2FB-7E6E-5418993B0363}"/>
              </a:ext>
            </a:extLst>
          </p:cNvPr>
          <p:cNvSpPr/>
          <p:nvPr/>
        </p:nvSpPr>
        <p:spPr>
          <a:xfrm>
            <a:off x="7781525" y="3358441"/>
            <a:ext cx="4230812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BE0D3-C607-5F0A-15B7-16FF1F091705}"/>
              </a:ext>
            </a:extLst>
          </p:cNvPr>
          <p:cNvSpPr/>
          <p:nvPr/>
        </p:nvSpPr>
        <p:spPr>
          <a:xfrm>
            <a:off x="2810718" y="4343886"/>
            <a:ext cx="4909425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BC902C-AA2B-EC65-C9F8-1F2306CE67F8}"/>
              </a:ext>
            </a:extLst>
          </p:cNvPr>
          <p:cNvSpPr/>
          <p:nvPr/>
        </p:nvSpPr>
        <p:spPr>
          <a:xfrm>
            <a:off x="7743381" y="4350842"/>
            <a:ext cx="4152947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8A2F34-0093-4102-503C-A9C32AFC5EBF}"/>
              </a:ext>
            </a:extLst>
          </p:cNvPr>
          <p:cNvSpPr/>
          <p:nvPr/>
        </p:nvSpPr>
        <p:spPr>
          <a:xfrm rot="10800000" flipV="1">
            <a:off x="3696837" y="5329331"/>
            <a:ext cx="3195307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953A8-8096-5DA8-59BA-621AED0302C0}"/>
              </a:ext>
            </a:extLst>
          </p:cNvPr>
          <p:cNvSpPr/>
          <p:nvPr/>
        </p:nvSpPr>
        <p:spPr>
          <a:xfrm>
            <a:off x="7859390" y="5243615"/>
            <a:ext cx="3558118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58847D-69E5-2426-87F4-FD9503AFE905}"/>
              </a:ext>
            </a:extLst>
          </p:cNvPr>
          <p:cNvSpPr/>
          <p:nvPr/>
        </p:nvSpPr>
        <p:spPr>
          <a:xfrm>
            <a:off x="3969328" y="6083023"/>
            <a:ext cx="1473184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D2D39A-9D5F-959E-0550-C29AA22B972C}"/>
              </a:ext>
            </a:extLst>
          </p:cNvPr>
          <p:cNvSpPr/>
          <p:nvPr/>
        </p:nvSpPr>
        <p:spPr>
          <a:xfrm>
            <a:off x="7859390" y="5954960"/>
            <a:ext cx="447185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2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 autoUpdateAnimBg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77B83-E785-7D09-6A3C-E7395C1B7414}"/>
              </a:ext>
            </a:extLst>
          </p:cNvPr>
          <p:cNvSpPr txBox="1"/>
          <p:nvPr/>
        </p:nvSpPr>
        <p:spPr>
          <a:xfrm>
            <a:off x="3657599" y="145473"/>
            <a:ext cx="6047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VẬN DỤNG: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4A28819-F202-211C-CF91-781AB5E59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" y="730248"/>
            <a:ext cx="117449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2.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Lấy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ví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dụ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chứng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minh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ngành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du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lịch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mạnh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vùng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Trung du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miền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núi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Bắc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2515859-C149-C64C-2501-819B0F337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" y="1684355"/>
            <a:ext cx="11744960" cy="984881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3.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Sưu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tầm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thông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tin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trình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bày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về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dân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tộc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sinh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sống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ở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vùng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Trung du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và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miền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núi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Bắc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rgbClr val="0432FF"/>
                </a:solidFill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81054E8-604A-D918-4BB7-6E2DB93D9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645" y="2949449"/>
            <a:ext cx="3544888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338"/>
              </a:spcBef>
              <a:buFont typeface="Wingdings" panose="05000000000000000000" pitchFamily="2" charset="2"/>
              <a:buChar char="ü"/>
            </a:pP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kiếm</a:t>
            </a: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thông</a:t>
            </a: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tin </a:t>
            </a: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sách</a:t>
            </a: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báo</a:t>
            </a: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Internet </a:t>
            </a:r>
            <a:endParaRPr lang="en-US" altLang="en-US" sz="3000" b="1" dirty="0">
              <a:solidFill>
                <a:srgbClr val="7030A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44FD1-A2EA-999B-F101-BA54D027B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353" y="3039143"/>
            <a:ext cx="2913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Cá</a:t>
            </a: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nhân</a:t>
            </a:r>
            <a:endParaRPr lang="en-US" altLang="en-US" sz="3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AF969E-A4B4-0BF4-682D-C0C032B6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9935" y="4375044"/>
            <a:ext cx="3785756" cy="104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1 </a:t>
            </a: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thiệu</a:t>
            </a:r>
            <a:r>
              <a:rPr lang="en-US" altLang="en-US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ngắn</a:t>
            </a:r>
            <a:endParaRPr lang="en-US" altLang="en-US" sz="3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>
            <a:extLst>
              <a:ext uri="{FF2B5EF4-FFF2-40B4-BE49-F238E27FC236}">
                <a16:creationId xmlns:a16="http://schemas.microsoft.com/office/drawing/2014/main" id="{39B69057-4B75-4092-557D-536C5BAEE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6C6258-44B3-4CA7-AA54-EBAD06FA9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875338"/>
            <a:ext cx="2335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Điện Biên</a:t>
            </a: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C5DD8DB-CD6F-70B5-3B35-48C3B7E81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09A9E6AA-52C5-0AE7-4E3E-190418CE9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3" name="Rectangle 12">
            <a:extLst>
              <a:ext uri="{FF2B5EF4-FFF2-40B4-BE49-F238E27FC236}">
                <a16:creationId xmlns:a16="http://schemas.microsoft.com/office/drawing/2014/main" id="{CB9BF6AA-D5ED-05FC-9841-79F4D838F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4" name="Rectangle 14">
            <a:extLst>
              <a:ext uri="{FF2B5EF4-FFF2-40B4-BE49-F238E27FC236}">
                <a16:creationId xmlns:a16="http://schemas.microsoft.com/office/drawing/2014/main" id="{A84EF721-609E-08FD-CFFC-274E835E9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5" name="Rectangle 2">
            <a:extLst>
              <a:ext uri="{FF2B5EF4-FFF2-40B4-BE49-F238E27FC236}">
                <a16:creationId xmlns:a16="http://schemas.microsoft.com/office/drawing/2014/main" id="{4D0ABEAD-702C-030C-89BC-EAE3BDB7C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6" name="Rectangle 4">
            <a:extLst>
              <a:ext uri="{FF2B5EF4-FFF2-40B4-BE49-F238E27FC236}">
                <a16:creationId xmlns:a16="http://schemas.microsoft.com/office/drawing/2014/main" id="{C35903CB-2E30-3EC7-A38A-879D93512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7" name="Rectangle 16">
            <a:extLst>
              <a:ext uri="{FF2B5EF4-FFF2-40B4-BE49-F238E27FC236}">
                <a16:creationId xmlns:a16="http://schemas.microsoft.com/office/drawing/2014/main" id="{1D2FDCDE-324F-DE89-219E-3C3DB23CA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8" name="Rectangle 16">
            <a:extLst>
              <a:ext uri="{FF2B5EF4-FFF2-40B4-BE49-F238E27FC236}">
                <a16:creationId xmlns:a16="http://schemas.microsoft.com/office/drawing/2014/main" id="{043FD35A-A698-9F61-E6C0-E16D9DDD1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9" name="Rectangle 18">
            <a:extLst>
              <a:ext uri="{FF2B5EF4-FFF2-40B4-BE49-F238E27FC236}">
                <a16:creationId xmlns:a16="http://schemas.microsoft.com/office/drawing/2014/main" id="{6DCFE2F4-23E2-F55F-96F1-713D3164A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40" name="Rectangle 2">
            <a:extLst>
              <a:ext uri="{FF2B5EF4-FFF2-40B4-BE49-F238E27FC236}">
                <a16:creationId xmlns:a16="http://schemas.microsoft.com/office/drawing/2014/main" id="{67B44A63-415A-B97A-5F89-875BCFE3C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41" name="Rectangle 2">
            <a:extLst>
              <a:ext uri="{FF2B5EF4-FFF2-40B4-BE49-F238E27FC236}">
                <a16:creationId xmlns:a16="http://schemas.microsoft.com/office/drawing/2014/main" id="{2BE4E2A4-D644-F701-BC49-EAAF86CDF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8142" name="Picture 2">
            <a:extLst>
              <a:ext uri="{FF2B5EF4-FFF2-40B4-BE49-F238E27FC236}">
                <a16:creationId xmlns:a16="http://schemas.microsoft.com/office/drawing/2014/main" id="{0483E135-D789-F841-DA49-F364559CE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936625"/>
            <a:ext cx="9921875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>
            <a:extLst>
              <a:ext uri="{FF2B5EF4-FFF2-40B4-BE49-F238E27FC236}">
                <a16:creationId xmlns:a16="http://schemas.microsoft.com/office/drawing/2014/main" id="{E625EA1B-2147-8C6C-E403-51170AAD1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60D633-4E4F-80A2-F39C-5AA370DD3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6035675"/>
            <a:ext cx="2279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Hòa Bình</a:t>
            </a: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BE19C35-AEF5-B77F-4EAD-DF800F72F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E868D6A3-172C-61AC-1A66-5995732CF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1" name="Rectangle 12">
            <a:extLst>
              <a:ext uri="{FF2B5EF4-FFF2-40B4-BE49-F238E27FC236}">
                <a16:creationId xmlns:a16="http://schemas.microsoft.com/office/drawing/2014/main" id="{B63CE492-898D-0634-8CF7-FF78AA0C5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2" name="Rectangle 14">
            <a:extLst>
              <a:ext uri="{FF2B5EF4-FFF2-40B4-BE49-F238E27FC236}">
                <a16:creationId xmlns:a16="http://schemas.microsoft.com/office/drawing/2014/main" id="{689C6D60-B71E-34BB-5602-7B3989C1C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3" name="Rectangle 2">
            <a:extLst>
              <a:ext uri="{FF2B5EF4-FFF2-40B4-BE49-F238E27FC236}">
                <a16:creationId xmlns:a16="http://schemas.microsoft.com/office/drawing/2014/main" id="{B17C75F4-E90B-1FAB-425A-8B4F1431F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4" name="Rectangle 4">
            <a:extLst>
              <a:ext uri="{FF2B5EF4-FFF2-40B4-BE49-F238E27FC236}">
                <a16:creationId xmlns:a16="http://schemas.microsoft.com/office/drawing/2014/main" id="{B57BC98B-2B66-155E-2AB3-7BA1BA37B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5" name="Rectangle 16">
            <a:extLst>
              <a:ext uri="{FF2B5EF4-FFF2-40B4-BE49-F238E27FC236}">
                <a16:creationId xmlns:a16="http://schemas.microsoft.com/office/drawing/2014/main" id="{28602241-36F6-3F2C-7AF4-730A13D39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6" name="Rectangle 16">
            <a:extLst>
              <a:ext uri="{FF2B5EF4-FFF2-40B4-BE49-F238E27FC236}">
                <a16:creationId xmlns:a16="http://schemas.microsoft.com/office/drawing/2014/main" id="{EDD10069-F132-1B08-5251-B6A42DF17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7" name="Rectangle 18">
            <a:extLst>
              <a:ext uri="{FF2B5EF4-FFF2-40B4-BE49-F238E27FC236}">
                <a16:creationId xmlns:a16="http://schemas.microsoft.com/office/drawing/2014/main" id="{EC1B85AC-A402-8C05-4822-3259FAA81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8" name="Rectangle 2">
            <a:extLst>
              <a:ext uri="{FF2B5EF4-FFF2-40B4-BE49-F238E27FC236}">
                <a16:creationId xmlns:a16="http://schemas.microsoft.com/office/drawing/2014/main" id="{B1A875A9-E081-A8DE-EEA9-08ABC7E46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9" name="Rectangle 2">
            <a:extLst>
              <a:ext uri="{FF2B5EF4-FFF2-40B4-BE49-F238E27FC236}">
                <a16:creationId xmlns:a16="http://schemas.microsoft.com/office/drawing/2014/main" id="{644F3D03-0924-7C7A-C50F-59E784C97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0190" name="Picture 2">
            <a:extLst>
              <a:ext uri="{FF2B5EF4-FFF2-40B4-BE49-F238E27FC236}">
                <a16:creationId xmlns:a16="http://schemas.microsoft.com/office/drawing/2014/main" id="{EE376E5C-B19C-C09F-60F3-67A9EDA84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885825"/>
            <a:ext cx="10083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6AF2189F-3EBA-53DF-79F7-707D2B65A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8F35F-A8BC-09D5-FA2D-76CBF1782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875338"/>
            <a:ext cx="193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Lào Cai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E51AF596-76D0-294B-35C9-58F6FBA50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611B0BD4-ABE2-186F-63CE-2B0D38DAA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29" name="Rectangle 12">
            <a:extLst>
              <a:ext uri="{FF2B5EF4-FFF2-40B4-BE49-F238E27FC236}">
                <a16:creationId xmlns:a16="http://schemas.microsoft.com/office/drawing/2014/main" id="{9DCA919D-7815-BADC-7760-9AF336914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0" name="Rectangle 14">
            <a:extLst>
              <a:ext uri="{FF2B5EF4-FFF2-40B4-BE49-F238E27FC236}">
                <a16:creationId xmlns:a16="http://schemas.microsoft.com/office/drawing/2014/main" id="{CF5ABBFC-D927-9745-04C5-A458255D0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1" name="Rectangle 2">
            <a:extLst>
              <a:ext uri="{FF2B5EF4-FFF2-40B4-BE49-F238E27FC236}">
                <a16:creationId xmlns:a16="http://schemas.microsoft.com/office/drawing/2014/main" id="{4BF417B1-7D58-13D5-246E-581A50D87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2" name="Rectangle 4">
            <a:extLst>
              <a:ext uri="{FF2B5EF4-FFF2-40B4-BE49-F238E27FC236}">
                <a16:creationId xmlns:a16="http://schemas.microsoft.com/office/drawing/2014/main" id="{94BD5826-6D59-23CD-8A40-08DA3F676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3" name="Rectangle 16">
            <a:extLst>
              <a:ext uri="{FF2B5EF4-FFF2-40B4-BE49-F238E27FC236}">
                <a16:creationId xmlns:a16="http://schemas.microsoft.com/office/drawing/2014/main" id="{D860B727-EDEB-5233-67C4-C9D0337EF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4" name="Rectangle 16">
            <a:extLst>
              <a:ext uri="{FF2B5EF4-FFF2-40B4-BE49-F238E27FC236}">
                <a16:creationId xmlns:a16="http://schemas.microsoft.com/office/drawing/2014/main" id="{6E46BC3C-34D5-7A3A-DEC4-4348A33DF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5" name="Rectangle 18">
            <a:extLst>
              <a:ext uri="{FF2B5EF4-FFF2-40B4-BE49-F238E27FC236}">
                <a16:creationId xmlns:a16="http://schemas.microsoft.com/office/drawing/2014/main" id="{C78E7F6A-DA00-7AE9-6AA8-94C8ED210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6" name="Rectangle 2">
            <a:extLst>
              <a:ext uri="{FF2B5EF4-FFF2-40B4-BE49-F238E27FC236}">
                <a16:creationId xmlns:a16="http://schemas.microsoft.com/office/drawing/2014/main" id="{BC9C639C-BA01-8914-E7AB-F11F3BD12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7" name="Rectangle 2">
            <a:extLst>
              <a:ext uri="{FF2B5EF4-FFF2-40B4-BE49-F238E27FC236}">
                <a16:creationId xmlns:a16="http://schemas.microsoft.com/office/drawing/2014/main" id="{41D30EB4-E366-A014-6839-1BBB336A9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2238" name="Picture 2">
            <a:extLst>
              <a:ext uri="{FF2B5EF4-FFF2-40B4-BE49-F238E27FC236}">
                <a16:creationId xmlns:a16="http://schemas.microsoft.com/office/drawing/2014/main" id="{FE4F5CBC-C36D-7C31-C443-4B0A9962A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82663"/>
            <a:ext cx="1030605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>
            <a:extLst>
              <a:ext uri="{FF2B5EF4-FFF2-40B4-BE49-F238E27FC236}">
                <a16:creationId xmlns:a16="http://schemas.microsoft.com/office/drawing/2014/main" id="{7E9934B8-06EB-9D1E-5C6D-C71F0B389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8B9C3C-64EB-F8F4-5A20-990AF90A3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6115050"/>
            <a:ext cx="193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Yên Bái</a:t>
            </a: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78EF4CE6-EDF4-2D7C-A630-76A3252EC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AF84C480-A840-56B6-D586-8DA70D4D5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77" name="Rectangle 12">
            <a:extLst>
              <a:ext uri="{FF2B5EF4-FFF2-40B4-BE49-F238E27FC236}">
                <a16:creationId xmlns:a16="http://schemas.microsoft.com/office/drawing/2014/main" id="{F8F88A8E-F23D-0641-7807-5F670A0C6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78" name="Rectangle 14">
            <a:extLst>
              <a:ext uri="{FF2B5EF4-FFF2-40B4-BE49-F238E27FC236}">
                <a16:creationId xmlns:a16="http://schemas.microsoft.com/office/drawing/2014/main" id="{C7BE6A00-396E-0A6D-E4F1-5A684EFFB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79" name="Rectangle 2">
            <a:extLst>
              <a:ext uri="{FF2B5EF4-FFF2-40B4-BE49-F238E27FC236}">
                <a16:creationId xmlns:a16="http://schemas.microsoft.com/office/drawing/2014/main" id="{3BE7CA71-9743-687F-C5C5-D1F1BF4AA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0" name="Rectangle 4">
            <a:extLst>
              <a:ext uri="{FF2B5EF4-FFF2-40B4-BE49-F238E27FC236}">
                <a16:creationId xmlns:a16="http://schemas.microsoft.com/office/drawing/2014/main" id="{995AB68D-ABC9-FFCF-88E5-831A35499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1" name="Rectangle 16">
            <a:extLst>
              <a:ext uri="{FF2B5EF4-FFF2-40B4-BE49-F238E27FC236}">
                <a16:creationId xmlns:a16="http://schemas.microsoft.com/office/drawing/2014/main" id="{949AD3BA-612B-74B7-1F9B-9D45D15C5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2" name="Rectangle 16">
            <a:extLst>
              <a:ext uri="{FF2B5EF4-FFF2-40B4-BE49-F238E27FC236}">
                <a16:creationId xmlns:a16="http://schemas.microsoft.com/office/drawing/2014/main" id="{FCAAE156-FA4E-1AAF-551E-C551A239B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3" name="Rectangle 18">
            <a:extLst>
              <a:ext uri="{FF2B5EF4-FFF2-40B4-BE49-F238E27FC236}">
                <a16:creationId xmlns:a16="http://schemas.microsoft.com/office/drawing/2014/main" id="{FCD65024-9DEC-8295-D506-78DCECAF4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4" name="Rectangle 2">
            <a:extLst>
              <a:ext uri="{FF2B5EF4-FFF2-40B4-BE49-F238E27FC236}">
                <a16:creationId xmlns:a16="http://schemas.microsoft.com/office/drawing/2014/main" id="{410E0ABA-3055-62BD-48FA-1F902C355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5" name="Rectangle 2">
            <a:extLst>
              <a:ext uri="{FF2B5EF4-FFF2-40B4-BE49-F238E27FC236}">
                <a16:creationId xmlns:a16="http://schemas.microsoft.com/office/drawing/2014/main" id="{22C06456-96A0-FAAF-455D-A8E1C0855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4286" name="Picture 2">
            <a:extLst>
              <a:ext uri="{FF2B5EF4-FFF2-40B4-BE49-F238E27FC236}">
                <a16:creationId xmlns:a16="http://schemas.microsoft.com/office/drawing/2014/main" id="{5665189D-87DF-7F4E-C07D-A9D09649B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022350"/>
            <a:ext cx="9896475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>
            <a:extLst>
              <a:ext uri="{FF2B5EF4-FFF2-40B4-BE49-F238E27FC236}">
                <a16:creationId xmlns:a16="http://schemas.microsoft.com/office/drawing/2014/main" id="{7A2DAA0E-F5DE-3A19-65D6-7B73913A8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DB6B34-007B-E89E-3C74-09B27C4E9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238" y="6067425"/>
            <a:ext cx="207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Phú Thọ</a:t>
            </a: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298EAA67-8CDE-F86E-D072-C9E4B546D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C9C51D16-DC3E-FFFC-CE38-4DC95A964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5" name="Rectangle 12">
            <a:extLst>
              <a:ext uri="{FF2B5EF4-FFF2-40B4-BE49-F238E27FC236}">
                <a16:creationId xmlns:a16="http://schemas.microsoft.com/office/drawing/2014/main" id="{0EB5A60B-D92A-DE83-0658-07ABDEEEE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6" name="Rectangle 14">
            <a:extLst>
              <a:ext uri="{FF2B5EF4-FFF2-40B4-BE49-F238E27FC236}">
                <a16:creationId xmlns:a16="http://schemas.microsoft.com/office/drawing/2014/main" id="{96BE9152-DB3B-D600-0384-825055897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7" name="Rectangle 2">
            <a:extLst>
              <a:ext uri="{FF2B5EF4-FFF2-40B4-BE49-F238E27FC236}">
                <a16:creationId xmlns:a16="http://schemas.microsoft.com/office/drawing/2014/main" id="{6B16FFA5-0BBF-D714-63C7-C3E17F087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8" name="Rectangle 4">
            <a:extLst>
              <a:ext uri="{FF2B5EF4-FFF2-40B4-BE49-F238E27FC236}">
                <a16:creationId xmlns:a16="http://schemas.microsoft.com/office/drawing/2014/main" id="{F951AA7D-764B-C683-24C2-43F430E25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9" name="Rectangle 16">
            <a:extLst>
              <a:ext uri="{FF2B5EF4-FFF2-40B4-BE49-F238E27FC236}">
                <a16:creationId xmlns:a16="http://schemas.microsoft.com/office/drawing/2014/main" id="{F84DB507-C139-0485-CAFE-880F8E857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30" name="Rectangle 16">
            <a:extLst>
              <a:ext uri="{FF2B5EF4-FFF2-40B4-BE49-F238E27FC236}">
                <a16:creationId xmlns:a16="http://schemas.microsoft.com/office/drawing/2014/main" id="{DF360760-FA7F-039D-A11B-0DDF53395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31" name="Rectangle 18">
            <a:extLst>
              <a:ext uri="{FF2B5EF4-FFF2-40B4-BE49-F238E27FC236}">
                <a16:creationId xmlns:a16="http://schemas.microsoft.com/office/drawing/2014/main" id="{8B5711EF-69EB-2790-3363-B1F3C56D0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32" name="Rectangle 2">
            <a:extLst>
              <a:ext uri="{FF2B5EF4-FFF2-40B4-BE49-F238E27FC236}">
                <a16:creationId xmlns:a16="http://schemas.microsoft.com/office/drawing/2014/main" id="{5950BFF2-E53E-F2A4-793A-2F6A08F71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33" name="Rectangle 2">
            <a:extLst>
              <a:ext uri="{FF2B5EF4-FFF2-40B4-BE49-F238E27FC236}">
                <a16:creationId xmlns:a16="http://schemas.microsoft.com/office/drawing/2014/main" id="{8CA28BAD-86AF-DDC9-E294-0664A65EC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6334" name="Picture 2">
            <a:extLst>
              <a:ext uri="{FF2B5EF4-FFF2-40B4-BE49-F238E27FC236}">
                <a16:creationId xmlns:a16="http://schemas.microsoft.com/office/drawing/2014/main" id="{EC490932-8F12-4E0D-9130-FC4FE4AC7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936625"/>
            <a:ext cx="984885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3">
            <a:extLst>
              <a:ext uri="{FF2B5EF4-FFF2-40B4-BE49-F238E27FC236}">
                <a16:creationId xmlns:a16="http://schemas.microsoft.com/office/drawing/2014/main" id="{4DECAAB1-4089-6A19-FAE9-177D73CD5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BF2E40-FD32-3583-A134-18FC6C94C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238" y="6067425"/>
            <a:ext cx="2478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Bắc Giang</a:t>
            </a: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6E974E91-B2E4-3424-6D6F-6D4A9B63A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651C6C28-C02D-851A-9670-56CEAE530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3" name="Rectangle 12">
            <a:extLst>
              <a:ext uri="{FF2B5EF4-FFF2-40B4-BE49-F238E27FC236}">
                <a16:creationId xmlns:a16="http://schemas.microsoft.com/office/drawing/2014/main" id="{585F15EF-C700-82DD-6CC2-83373B688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4" name="Rectangle 14">
            <a:extLst>
              <a:ext uri="{FF2B5EF4-FFF2-40B4-BE49-F238E27FC236}">
                <a16:creationId xmlns:a16="http://schemas.microsoft.com/office/drawing/2014/main" id="{3C4D1BD6-741A-79A8-8C3C-20FA8C557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5" name="Rectangle 2">
            <a:extLst>
              <a:ext uri="{FF2B5EF4-FFF2-40B4-BE49-F238E27FC236}">
                <a16:creationId xmlns:a16="http://schemas.microsoft.com/office/drawing/2014/main" id="{43EC4040-36E2-ACDC-7FFC-97E45698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6" name="Rectangle 4">
            <a:extLst>
              <a:ext uri="{FF2B5EF4-FFF2-40B4-BE49-F238E27FC236}">
                <a16:creationId xmlns:a16="http://schemas.microsoft.com/office/drawing/2014/main" id="{6622DE6B-B4B7-80FB-465B-1737FB8F8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7" name="Rectangle 16">
            <a:extLst>
              <a:ext uri="{FF2B5EF4-FFF2-40B4-BE49-F238E27FC236}">
                <a16:creationId xmlns:a16="http://schemas.microsoft.com/office/drawing/2014/main" id="{5FFAC3AB-5055-CA73-54E4-31CA53D08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8" name="Rectangle 16">
            <a:extLst>
              <a:ext uri="{FF2B5EF4-FFF2-40B4-BE49-F238E27FC236}">
                <a16:creationId xmlns:a16="http://schemas.microsoft.com/office/drawing/2014/main" id="{BCAD9626-9794-9E94-18ED-B7297AFC3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9" name="Rectangle 18">
            <a:extLst>
              <a:ext uri="{FF2B5EF4-FFF2-40B4-BE49-F238E27FC236}">
                <a16:creationId xmlns:a16="http://schemas.microsoft.com/office/drawing/2014/main" id="{8B9AC365-7ECD-D542-3B03-58F0D1B68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80" name="Rectangle 2">
            <a:extLst>
              <a:ext uri="{FF2B5EF4-FFF2-40B4-BE49-F238E27FC236}">
                <a16:creationId xmlns:a16="http://schemas.microsoft.com/office/drawing/2014/main" id="{9AB0A5C8-82EC-E1F9-A0AE-C8A1598CB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81" name="Rectangle 2">
            <a:extLst>
              <a:ext uri="{FF2B5EF4-FFF2-40B4-BE49-F238E27FC236}">
                <a16:creationId xmlns:a16="http://schemas.microsoft.com/office/drawing/2014/main" id="{365BBADA-B227-955B-3F7B-A35769FFE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8382" name="Picture 3">
            <a:extLst>
              <a:ext uri="{FF2B5EF4-FFF2-40B4-BE49-F238E27FC236}">
                <a16:creationId xmlns:a16="http://schemas.microsoft.com/office/drawing/2014/main" id="{8335E5B9-4179-B2D9-CD3A-AD99B090E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876300"/>
            <a:ext cx="9809162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2320</Words>
  <Application>Microsoft Office PowerPoint</Application>
  <PresentationFormat>Widescreen</PresentationFormat>
  <Paragraphs>285</Paragraphs>
  <Slides>35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.VnArial Narrow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DUY</cp:lastModifiedBy>
  <cp:revision>36</cp:revision>
  <dcterms:created xsi:type="dcterms:W3CDTF">2021-11-07T14:31:48Z</dcterms:created>
  <dcterms:modified xsi:type="dcterms:W3CDTF">2024-11-11T17:34:03Z</dcterms:modified>
</cp:coreProperties>
</file>