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70" r:id="rId2"/>
    <p:sldId id="573" r:id="rId3"/>
    <p:sldId id="497" r:id="rId4"/>
    <p:sldId id="551" r:id="rId5"/>
    <p:sldId id="552" r:id="rId6"/>
    <p:sldId id="553" r:id="rId7"/>
    <p:sldId id="554" r:id="rId8"/>
    <p:sldId id="515" r:id="rId9"/>
    <p:sldId id="574" r:id="rId10"/>
    <p:sldId id="575" r:id="rId11"/>
    <p:sldId id="1081" r:id="rId12"/>
    <p:sldId id="1080" r:id="rId13"/>
    <p:sldId id="1082" r:id="rId14"/>
    <p:sldId id="534" r:id="rId15"/>
    <p:sldId id="576" r:id="rId16"/>
    <p:sldId id="577" r:id="rId17"/>
    <p:sldId id="1068" r:id="rId18"/>
    <p:sldId id="1069" r:id="rId19"/>
    <p:sldId id="1070" r:id="rId20"/>
    <p:sldId id="1071" r:id="rId21"/>
    <p:sldId id="1072" r:id="rId22"/>
    <p:sldId id="556" r:id="rId23"/>
    <p:sldId id="578" r:id="rId24"/>
    <p:sldId id="579" r:id="rId25"/>
    <p:sldId id="558" r:id="rId26"/>
    <p:sldId id="1067" r:id="rId27"/>
    <p:sldId id="527" r:id="rId28"/>
    <p:sldId id="519" r:id="rId29"/>
    <p:sldId id="53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92" d="100"/>
          <a:sy n="92" d="100"/>
        </p:scale>
        <p:origin x="514"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000" b="0" dirty="0">
              <a:solidFill>
                <a:schemeClr val="tx1"/>
              </a:solidFill>
              <a:effectLst/>
              <a:latin typeface="Cambria" pitchFamily="18" charset="0"/>
              <a:ea typeface="Cambria" pitchFamily="18" charset="0"/>
              <a:cs typeface="Times New Roman"/>
            </a:rPr>
            <a:t>- </a:t>
          </a:r>
          <a:r>
            <a:rPr lang="en-US" sz="2000" b="0" dirty="0" err="1">
              <a:solidFill>
                <a:schemeClr val="tx1"/>
              </a:solidFill>
              <a:effectLst/>
              <a:latin typeface="Cambria" pitchFamily="18" charset="0"/>
              <a:ea typeface="Cambria" pitchFamily="18" charset="0"/>
              <a:cs typeface="Times New Roman"/>
            </a:rPr>
            <a:t>Đất</a:t>
          </a:r>
          <a:r>
            <a:rPr lang="en-US" sz="2000" b="0" dirty="0">
              <a:solidFill>
                <a:schemeClr val="tx1"/>
              </a:solidFill>
              <a:effectLst/>
              <a:latin typeface="Cambria" pitchFamily="18" charset="0"/>
              <a:ea typeface="Cambria" pitchFamily="18" charset="0"/>
              <a:cs typeface="Times New Roman"/>
            </a:rPr>
            <a:t> </a:t>
          </a:r>
          <a:r>
            <a:rPr lang="en-US" sz="2000" b="0" dirty="0" err="1">
              <a:solidFill>
                <a:schemeClr val="tx1"/>
              </a:solidFill>
              <a:effectLst/>
              <a:latin typeface="Cambria" pitchFamily="18" charset="0"/>
              <a:ea typeface="Cambria" pitchFamily="18" charset="0"/>
              <a:cs typeface="Times New Roman"/>
            </a:rPr>
            <a:t>feralit</a:t>
          </a:r>
          <a:r>
            <a:rPr lang="en-US" sz="2000" b="0" dirty="0">
              <a:solidFill>
                <a:schemeClr val="tx1"/>
              </a:solidFill>
              <a:effectLst/>
              <a:latin typeface="Cambria" pitchFamily="18" charset="0"/>
              <a:ea typeface="Cambria" pitchFamily="18" charset="0"/>
              <a:cs typeface="Times New Roman"/>
            </a:rPr>
            <a:t> c</a:t>
          </a:r>
          <a:r>
            <a:rPr lang="vi-VN" sz="2000" b="0" dirty="0">
              <a:solidFill>
                <a:schemeClr val="tx1"/>
              </a:solidFill>
              <a:effectLst/>
              <a:latin typeface="Cambria" pitchFamily="18" charset="0"/>
              <a:ea typeface="Cambria" pitchFamily="18" charset="0"/>
              <a:cs typeface="Times New Roman"/>
            </a:rPr>
            <a:t>hiếm tới 65% diện tích đất tự nhiên.</a:t>
          </a:r>
        </a:p>
      </dgm:t>
    </dgm:pt>
    <dgm:pt modelId="{985296F4-4FB3-49BD-BAEA-280CEAC6AFAC}" type="parTrans" cxnId="{D274CE2A-ED47-4CFE-981A-670E14BBB397}">
      <dgm:prSet/>
      <dgm:spPr/>
      <dgm:t>
        <a:bodyPr/>
        <a:lstStyle/>
        <a:p>
          <a:endParaRPr lang="en-US" sz="2000"/>
        </a:p>
      </dgm:t>
    </dgm:pt>
    <dgm:pt modelId="{9DA92A08-ED37-48A9-A0DD-F521D2142CD2}" type="sibTrans" cxnId="{D274CE2A-ED47-4CFE-981A-670E14BBB397}">
      <dgm:prSet/>
      <dgm:spPr/>
      <dgm:t>
        <a:bodyPr/>
        <a:lstStyle/>
        <a:p>
          <a:endParaRPr lang="en-US" sz="2000"/>
        </a:p>
      </dgm:t>
    </dgm:pt>
    <dgm:pt modelId="{9B38993F-91D9-4E45-89FE-E7C2053BB052}">
      <dgm:prSet phldrT="[Text]" custT="1"/>
      <dgm:spPr>
        <a:solidFill>
          <a:srgbClr val="FFCCFF"/>
        </a:solidFill>
      </dgm:spPr>
      <dgm:t>
        <a:bodyPr/>
        <a:lstStyle/>
        <a:p>
          <a:pPr algn="just">
            <a:lnSpc>
              <a:spcPct val="100000"/>
            </a:lnSpc>
            <a:spcAft>
              <a:spcPts val="0"/>
            </a:spcAft>
          </a:pPr>
          <a:r>
            <a:rPr lang="en-US" sz="2000" b="1" dirty="0">
              <a:solidFill>
                <a:schemeClr val="tx1"/>
              </a:solidFill>
              <a:effectLst/>
              <a:latin typeface="Cambria" pitchFamily="18" charset="0"/>
              <a:ea typeface="Cambria" pitchFamily="18" charset="0"/>
              <a:cs typeface="Times New Roman"/>
            </a:rPr>
            <a:t>- </a:t>
          </a:r>
          <a:r>
            <a:rPr lang="vi-VN" sz="2000" b="1" dirty="0">
              <a:solidFill>
                <a:schemeClr val="tx1"/>
              </a:solidFill>
              <a:effectLst/>
              <a:latin typeface="Cambria" pitchFamily="18" charset="0"/>
              <a:ea typeface="Cambria" pitchFamily="18" charset="0"/>
              <a:cs typeface="Times New Roman"/>
            </a:rPr>
            <a:t>Phân bố</a:t>
          </a:r>
          <a:r>
            <a:rPr lang="en-US" sz="2000" b="1" dirty="0">
              <a:solidFill>
                <a:schemeClr val="tx1"/>
              </a:solidFill>
              <a:effectLst/>
              <a:latin typeface="Cambria" pitchFamily="18" charset="0"/>
              <a:ea typeface="Cambria" pitchFamily="18" charset="0"/>
              <a:cs typeface="Times New Roman"/>
            </a:rPr>
            <a:t>:</a:t>
          </a:r>
          <a:r>
            <a:rPr lang="vi-VN" sz="2000" b="1" dirty="0">
              <a:solidFill>
                <a:schemeClr val="tx1"/>
              </a:solidFill>
              <a:effectLst/>
              <a:latin typeface="Cambria" pitchFamily="18" charset="0"/>
              <a:ea typeface="Cambria" pitchFamily="18" charset="0"/>
              <a:cs typeface="Times New Roman"/>
            </a:rPr>
            <a:t> ỏ các khu vực đồi núi</a:t>
          </a:r>
          <a:endParaRPr lang="vi-VN" sz="2000" b="0" dirty="0">
            <a:solidFill>
              <a:schemeClr val="tx1"/>
            </a:solidFill>
            <a:effectLst/>
            <a:latin typeface="Cambria" pitchFamily="18" charset="0"/>
            <a:ea typeface="Cambria" pitchFamily="18" charset="0"/>
            <a:cs typeface="Times New Roman"/>
          </a:endParaRPr>
        </a:p>
        <a:p>
          <a:pPr algn="just">
            <a:lnSpc>
              <a:spcPct val="100000"/>
            </a:lnSpc>
            <a:spcAft>
              <a:spcPts val="0"/>
            </a:spcAft>
          </a:pPr>
          <a:r>
            <a:rPr lang="en-US" sz="2000" b="0" dirty="0">
              <a:solidFill>
                <a:schemeClr val="tx1"/>
              </a:solidFill>
              <a:effectLst/>
              <a:latin typeface="Cambria" pitchFamily="18" charset="0"/>
              <a:ea typeface="Cambria" pitchFamily="18" charset="0"/>
              <a:cs typeface="Times New Roman"/>
            </a:rPr>
            <a:t>+ </a:t>
          </a:r>
          <a:r>
            <a:rPr lang="en-US" sz="2000" b="1" dirty="0">
              <a:solidFill>
                <a:schemeClr val="tx1"/>
              </a:solidFill>
              <a:effectLst/>
              <a:latin typeface="Cambria" pitchFamily="18" charset="0"/>
              <a:ea typeface="Cambria" pitchFamily="18" charset="0"/>
              <a:cs typeface="Times New Roman"/>
            </a:rPr>
            <a:t>đ</a:t>
          </a:r>
          <a:r>
            <a:rPr lang="vi-VN" sz="2000" b="1" dirty="0">
              <a:solidFill>
                <a:schemeClr val="tx1"/>
              </a:solidFill>
              <a:effectLst/>
              <a:latin typeface="Cambria" pitchFamily="18" charset="0"/>
              <a:ea typeface="Cambria" pitchFamily="18" charset="0"/>
              <a:cs typeface="Times New Roman"/>
            </a:rPr>
            <a:t>ất feralit trên đá vôi:</a:t>
          </a:r>
          <a:r>
            <a:rPr lang="vi-VN" sz="2000" b="0" dirty="0">
              <a:solidFill>
                <a:schemeClr val="tx1"/>
              </a:solidFill>
              <a:effectLst/>
              <a:latin typeface="Cambria" pitchFamily="18" charset="0"/>
              <a:ea typeface="Cambria" pitchFamily="18" charset="0"/>
              <a:cs typeface="Times New Roman"/>
            </a:rPr>
            <a:t> ở Tây Bắc, </a:t>
          </a:r>
          <a:r>
            <a:rPr lang="en-US" sz="2000" b="0" dirty="0">
              <a:solidFill>
                <a:schemeClr val="tx1"/>
              </a:solidFill>
              <a:effectLst/>
              <a:latin typeface="Cambria" pitchFamily="18" charset="0"/>
              <a:ea typeface="Cambria" pitchFamily="18" charset="0"/>
              <a:cs typeface="Times New Roman"/>
            </a:rPr>
            <a:t>Đ</a:t>
          </a:r>
          <a:r>
            <a:rPr lang="vi-VN" sz="2000" b="0" dirty="0">
              <a:solidFill>
                <a:schemeClr val="tx1"/>
              </a:solidFill>
              <a:effectLst/>
              <a:latin typeface="Cambria" pitchFamily="18" charset="0"/>
              <a:ea typeface="Cambria" pitchFamily="18" charset="0"/>
              <a:cs typeface="Times New Roman"/>
            </a:rPr>
            <a:t>ông </a:t>
          </a:r>
          <a:r>
            <a:rPr lang="en-US" sz="2000" b="0" dirty="0">
              <a:solidFill>
                <a:schemeClr val="tx1"/>
              </a:solidFill>
              <a:effectLst/>
              <a:latin typeface="Cambria" pitchFamily="18" charset="0"/>
              <a:ea typeface="Cambria" pitchFamily="18" charset="0"/>
              <a:cs typeface="Times New Roman"/>
            </a:rPr>
            <a:t>B</a:t>
          </a:r>
          <a:r>
            <a:rPr lang="vi-VN" sz="2000" b="0" dirty="0">
              <a:solidFill>
                <a:schemeClr val="tx1"/>
              </a:solidFill>
              <a:effectLst/>
              <a:latin typeface="Cambria" pitchFamily="18" charset="0"/>
              <a:ea typeface="Cambria" pitchFamily="18" charset="0"/>
              <a:cs typeface="Times New Roman"/>
            </a:rPr>
            <a:t>ắc và Bắc Trung </a:t>
          </a:r>
          <a:r>
            <a:rPr lang="en-US" sz="2000" b="0" dirty="0">
              <a:solidFill>
                <a:schemeClr val="tx1"/>
              </a:solidFill>
              <a:effectLst/>
              <a:latin typeface="Cambria" pitchFamily="18" charset="0"/>
              <a:ea typeface="Cambria" pitchFamily="18" charset="0"/>
              <a:cs typeface="Times New Roman"/>
            </a:rPr>
            <a:t>B</a:t>
          </a:r>
          <a:r>
            <a:rPr lang="vi-VN" sz="2000" b="0" dirty="0">
              <a:solidFill>
                <a:schemeClr val="tx1"/>
              </a:solidFill>
              <a:effectLst/>
              <a:latin typeface="Cambria" pitchFamily="18" charset="0"/>
              <a:ea typeface="Cambria" pitchFamily="18" charset="0"/>
              <a:cs typeface="Times New Roman"/>
            </a:rPr>
            <a:t>ộ</a:t>
          </a:r>
          <a:r>
            <a:rPr lang="en-US" sz="2000" b="0" dirty="0">
              <a:solidFill>
                <a:schemeClr val="tx1"/>
              </a:solidFill>
              <a:effectLst/>
              <a:latin typeface="Cambria" pitchFamily="18" charset="0"/>
              <a:ea typeface="Cambria" pitchFamily="18" charset="0"/>
              <a:cs typeface="Times New Roman"/>
            </a:rPr>
            <a:t>. </a:t>
          </a:r>
        </a:p>
        <a:p>
          <a:pPr algn="just">
            <a:lnSpc>
              <a:spcPct val="100000"/>
            </a:lnSpc>
            <a:spcAft>
              <a:spcPts val="0"/>
            </a:spcAft>
          </a:pPr>
          <a:r>
            <a:rPr lang="en-US" sz="2000" b="0" dirty="0">
              <a:solidFill>
                <a:schemeClr val="tx1"/>
              </a:solidFill>
              <a:effectLst/>
              <a:latin typeface="Cambria" pitchFamily="18" charset="0"/>
              <a:ea typeface="Cambria" pitchFamily="18" charset="0"/>
              <a:cs typeface="Times New Roman"/>
            </a:rPr>
            <a:t>+ </a:t>
          </a:r>
          <a:r>
            <a:rPr lang="en-US" sz="2000" b="1" dirty="0">
              <a:solidFill>
                <a:schemeClr val="tx1"/>
              </a:solidFill>
              <a:effectLst/>
              <a:latin typeface="Cambria" pitchFamily="18" charset="0"/>
              <a:ea typeface="Cambria" pitchFamily="18" charset="0"/>
              <a:cs typeface="Times New Roman"/>
            </a:rPr>
            <a:t>đ</a:t>
          </a:r>
          <a:r>
            <a:rPr lang="vi-VN" sz="2000" b="1" dirty="0">
              <a:solidFill>
                <a:schemeClr val="tx1"/>
              </a:solidFill>
              <a:effectLst/>
              <a:latin typeface="Cambria" pitchFamily="18" charset="0"/>
              <a:ea typeface="Cambria" pitchFamily="18" charset="0"/>
              <a:cs typeface="Times New Roman"/>
            </a:rPr>
            <a:t>ất feralit trên đá bazan:</a:t>
          </a:r>
          <a:r>
            <a:rPr lang="vi-VN" sz="2000" b="0" dirty="0">
              <a:solidFill>
                <a:schemeClr val="tx1"/>
              </a:solidFill>
              <a:effectLst/>
              <a:latin typeface="Cambria" pitchFamily="18" charset="0"/>
              <a:ea typeface="Cambria" pitchFamily="18" charset="0"/>
              <a:cs typeface="Times New Roman"/>
            </a:rPr>
            <a:t> ở Tây Nguyên và Đông Nam Bộ.</a:t>
          </a:r>
        </a:p>
        <a:p>
          <a:pPr algn="just">
            <a:lnSpc>
              <a:spcPct val="100000"/>
            </a:lnSpc>
            <a:spcAft>
              <a:spcPts val="0"/>
            </a:spcAft>
          </a:pPr>
          <a:r>
            <a:rPr lang="vi-VN" sz="2000" b="0" dirty="0">
              <a:solidFill>
                <a:schemeClr val="tx1"/>
              </a:solidFill>
              <a:effectLst/>
              <a:latin typeface="Cambria" pitchFamily="18" charset="0"/>
              <a:ea typeface="Cambria" pitchFamily="18" charset="0"/>
              <a:cs typeface="Times New Roman"/>
            </a:rPr>
            <a:t>+ </a:t>
          </a:r>
          <a:r>
            <a:rPr lang="en-US" sz="2000" b="1" dirty="0">
              <a:solidFill>
                <a:schemeClr val="tx1"/>
              </a:solidFill>
              <a:effectLst/>
              <a:latin typeface="Cambria" pitchFamily="18" charset="0"/>
              <a:ea typeface="Cambria" pitchFamily="18" charset="0"/>
              <a:cs typeface="Times New Roman"/>
            </a:rPr>
            <a:t>đ</a:t>
          </a:r>
          <a:r>
            <a:rPr lang="vi-VN" sz="2000" b="1" dirty="0">
              <a:solidFill>
                <a:schemeClr val="tx1"/>
              </a:solidFill>
              <a:effectLst/>
              <a:latin typeface="Cambria" pitchFamily="18" charset="0"/>
              <a:ea typeface="Cambria" pitchFamily="18" charset="0"/>
              <a:cs typeface="Times New Roman"/>
            </a:rPr>
            <a:t>ất feralit trên đá khác: </a:t>
          </a:r>
          <a:r>
            <a:rPr lang="vi-VN" sz="2000" b="0" dirty="0">
              <a:solidFill>
                <a:schemeClr val="tx1"/>
              </a:solidFill>
              <a:effectLst/>
              <a:latin typeface="Cambria" pitchFamily="18" charset="0"/>
              <a:ea typeface="Cambria" pitchFamily="18" charset="0"/>
              <a:cs typeface="Times New Roman"/>
            </a:rPr>
            <a:t>ở vùng đồi núi thấp</a:t>
          </a:r>
          <a:endParaRPr lang="en-US" sz="2000" dirty="0">
            <a:solidFill>
              <a:schemeClr val="tx1"/>
            </a:solidFill>
            <a:latin typeface="Cambria" pitchFamily="18" charset="0"/>
            <a:ea typeface="Cambria" pitchFamily="18" charset="0"/>
          </a:endParaRPr>
        </a:p>
      </dgm:t>
    </dgm:pt>
    <dgm:pt modelId="{D53B4CC3-4CE5-4F91-919B-A6C770DA696A}" type="sibTrans" cxnId="{E47014BD-B35F-4A75-8D3A-E36CBE71105B}">
      <dgm:prSet/>
      <dgm:spPr/>
      <dgm:t>
        <a:bodyPr/>
        <a:lstStyle/>
        <a:p>
          <a:endParaRPr lang="en-US" sz="2000"/>
        </a:p>
      </dgm:t>
    </dgm:pt>
    <dgm:pt modelId="{09D1B164-619A-4073-BC5B-FCA5E09B6EF1}" type="parTrans" cxnId="{E47014BD-B35F-4A75-8D3A-E36CBE71105B}">
      <dgm:prSet/>
      <dgm:spPr/>
      <dgm:t>
        <a:bodyPr/>
        <a:lstStyle/>
        <a:p>
          <a:endParaRPr lang="en-US" sz="2000"/>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96157" custLinFactNeighborX="2532" custLinFactNeighborY="-323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custScaleX="95464" custScaleY="89825" custLinFactNeighborX="-7431" custLinFactNeighborY="-27738"/>
      <dgm:spPr>
        <a:blipFill rotWithShape="0">
          <a:blip xmlns:r="http://schemas.openxmlformats.org/officeDocument/2006/relationships" r:embed="rId1"/>
          <a:stretch>
            <a:fillRect/>
          </a:stretch>
        </a:blipFill>
      </dgm:spPr>
    </dgm:pt>
    <dgm:pt modelId="{22BA06E8-76E2-40C2-80CE-7760041ECDFE}" type="pres">
      <dgm:prSet presAssocID="{9B38993F-91D9-4E45-89FE-E7C2053BB052}" presName="text_2" presStyleLbl="node1" presStyleIdx="1" presStyleCnt="2" custScaleX="107059" custScaleY="250236" custLinFactNeighborX="-392" custLinFactNeighborY="3003">
        <dgm:presLayoutVars>
          <dgm:bulletEnabled val="1"/>
        </dgm:presLayoutVars>
      </dgm:prSet>
      <dgm:spPr/>
    </dgm:pt>
    <dgm:pt modelId="{83CFE567-CF3C-45FF-A06F-086B98DFA80F}" type="pres">
      <dgm:prSet presAssocID="{9B38993F-91D9-4E45-89FE-E7C2053BB052}" presName="accent_2" presStyleCnt="0"/>
      <dgm:spPr/>
    </dgm:pt>
    <dgm:pt modelId="{BB02C15B-25BD-4CA5-8B62-85830BA892A9}" type="pres">
      <dgm:prSet presAssocID="{9B38993F-91D9-4E45-89FE-E7C2053BB052}" presName="accentRepeatNode" presStyleLbl="solidFgAcc1" presStyleIdx="1" presStyleCnt="2" custScaleY="90749" custLinFactNeighborX="-11858" custLinFactNeighborY="-3126"/>
      <dgm:spPr>
        <a:blipFill rotWithShape="0">
          <a:blip xmlns:r="http://schemas.openxmlformats.org/officeDocument/2006/relationships" r:embed="rId2"/>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56AE9F50-2867-4E40-8013-DEC468586AE4}" type="presOf" srcId="{9B38993F-91D9-4E45-89FE-E7C2053BB052}" destId="{22BA06E8-76E2-40C2-80CE-7760041ECDFE}"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1" destOrd="0" parTransId="{09D1B164-619A-4073-BC5B-FCA5E09B6EF1}" sibTransId="{D53B4CC3-4CE5-4F91-919B-A6C770DA696A}"/>
    <dgm:cxn modelId="{F24AF8D7-B66D-4CA6-A059-6418EEE5555E}" type="presOf" srcId="{75A2E02A-7769-4E94-8561-8178449CF35B}" destId="{534504B8-3AD3-4D7F-BA10-772C4BC9F4DA}"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D52E3AAD-41E1-4AA2-8C4D-ACA6B897F318}" type="presParOf" srcId="{5A99791D-9E28-4B3D-8ACD-8F48A5C6199A}" destId="{22BA06E8-76E2-40C2-80CE-7760041ECDFE}" srcOrd="3" destOrd="0" presId="urn:microsoft.com/office/officeart/2008/layout/VerticalCurvedList"/>
    <dgm:cxn modelId="{378D1994-B2F8-43A0-BDB6-0AB7B1348F0D}" type="presParOf" srcId="{5A99791D-9E28-4B3D-8ACD-8F48A5C6199A}" destId="{83CFE567-CF3C-45FF-A06F-086B98DFA80F}" srcOrd="4" destOrd="0" presId="urn:microsoft.com/office/officeart/2008/layout/VerticalCurvedList"/>
    <dgm:cxn modelId="{D857D2C5-7E8B-4701-B8E2-20933FDD0324}" type="presParOf" srcId="{83CFE567-CF3C-45FF-A06F-086B98DFA80F}"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000" b="0" dirty="0">
              <a:solidFill>
                <a:schemeClr val="tx1"/>
              </a:solidFill>
              <a:effectLst/>
              <a:latin typeface="Cambria" pitchFamily="18" charset="0"/>
              <a:ea typeface="Cambria" pitchFamily="18" charset="0"/>
              <a:cs typeface="Times New Roman"/>
            </a:rPr>
            <a:t>- </a:t>
          </a:r>
          <a:r>
            <a:rPr lang="vi-VN" sz="2000" b="0" dirty="0">
              <a:solidFill>
                <a:schemeClr val="tx1"/>
              </a:solidFill>
              <a:effectLst/>
              <a:latin typeface="Cambria" pitchFamily="18" charset="0"/>
              <a:ea typeface="Cambria" pitchFamily="18" charset="0"/>
              <a:cs typeface="Times New Roman"/>
            </a:rPr>
            <a:t>Chiếm khoảng 24% diện tích đất tự nhiên.</a:t>
          </a:r>
          <a:endParaRPr lang="en-US" sz="20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sz="2000"/>
        </a:p>
      </dgm:t>
    </dgm:pt>
    <dgm:pt modelId="{9DA92A08-ED37-48A9-A0DD-F521D2142CD2}" type="sibTrans" cxnId="{D274CE2A-ED47-4CFE-981A-670E14BBB397}">
      <dgm:prSet/>
      <dgm:spPr/>
      <dgm:t>
        <a:bodyPr/>
        <a:lstStyle/>
        <a:p>
          <a:endParaRPr lang="en-US" sz="2000"/>
        </a:p>
      </dgm:t>
    </dgm:pt>
    <dgm:pt modelId="{2EA4557B-2359-4BA8-9F14-A6ECB8DAC4AB}">
      <dgm:prSet phldrT="[Text]" custT="1"/>
      <dgm:spPr>
        <a:solidFill>
          <a:srgbClr val="BCFCD4"/>
        </a:solidFill>
      </dgm:spPr>
      <dgm:t>
        <a:bodyPr/>
        <a:lstStyle/>
        <a:p>
          <a:pPr algn="just">
            <a:lnSpc>
              <a:spcPct val="100000"/>
            </a:lnSpc>
            <a:spcAft>
              <a:spcPts val="0"/>
            </a:spcAft>
          </a:pPr>
          <a:endParaRPr lang="en-US" sz="2000" b="1" dirty="0">
            <a:solidFill>
              <a:schemeClr val="tx1"/>
            </a:solidFill>
            <a:effectLst/>
            <a:latin typeface="Cambria" pitchFamily="18" charset="0"/>
            <a:ea typeface="Cambria" pitchFamily="18" charset="0"/>
            <a:cs typeface="Times New Roman"/>
          </a:endParaRPr>
        </a:p>
        <a:p>
          <a:pPr algn="just">
            <a:lnSpc>
              <a:spcPct val="100000"/>
            </a:lnSpc>
            <a:spcAft>
              <a:spcPts val="0"/>
            </a:spcAft>
          </a:pPr>
          <a:r>
            <a:rPr lang="en-US" sz="2000" b="1" dirty="0">
              <a:solidFill>
                <a:schemeClr val="tx1"/>
              </a:solidFill>
              <a:effectLst/>
              <a:latin typeface="Cambria" pitchFamily="18" charset="0"/>
              <a:ea typeface="Cambria" pitchFamily="18" charset="0"/>
              <a:cs typeface="Times New Roman"/>
            </a:rPr>
            <a:t>- </a:t>
          </a:r>
          <a:r>
            <a:rPr lang="vi-VN" sz="2000" b="1" dirty="0">
              <a:solidFill>
                <a:schemeClr val="tx1"/>
              </a:solidFill>
              <a:effectLst/>
              <a:latin typeface="Cambria" pitchFamily="18" charset="0"/>
              <a:ea typeface="Cambria" pitchFamily="18" charset="0"/>
              <a:cs typeface="Times New Roman"/>
            </a:rPr>
            <a:t>Phân bố</a:t>
          </a:r>
          <a:r>
            <a:rPr lang="en-US" sz="2000" b="1" dirty="0">
              <a:solidFill>
                <a:schemeClr val="tx1"/>
              </a:solidFill>
              <a:effectLst/>
              <a:latin typeface="Cambria" pitchFamily="18" charset="0"/>
              <a:ea typeface="Cambria" pitchFamily="18" charset="0"/>
              <a:cs typeface="Times New Roman"/>
            </a:rPr>
            <a:t>:</a:t>
          </a:r>
          <a:r>
            <a:rPr lang="vi-VN" sz="2000" b="1" dirty="0">
              <a:solidFill>
                <a:schemeClr val="tx1"/>
              </a:solidFill>
              <a:effectLst/>
              <a:latin typeface="Cambria" pitchFamily="18" charset="0"/>
              <a:ea typeface="Cambria" pitchFamily="18" charset="0"/>
              <a:cs typeface="Times New Roman"/>
            </a:rPr>
            <a:t> </a:t>
          </a:r>
          <a:r>
            <a:rPr lang="en-US" sz="2000" b="0" dirty="0">
              <a:solidFill>
                <a:schemeClr val="tx1"/>
              </a:solidFill>
              <a:effectLst/>
              <a:latin typeface="Cambria" pitchFamily="18" charset="0"/>
              <a:ea typeface="Cambria" pitchFamily="18" charset="0"/>
              <a:cs typeface="Times New Roman"/>
            </a:rPr>
            <a:t>c</a:t>
          </a:r>
          <a:r>
            <a:rPr lang="vi-VN" sz="2000" b="0" dirty="0">
              <a:solidFill>
                <a:schemeClr val="tx1"/>
              </a:solidFill>
              <a:effectLst/>
              <a:latin typeface="Cambria" pitchFamily="18" charset="0"/>
              <a:ea typeface="Cambria" pitchFamily="18" charset="0"/>
              <a:cs typeface="Times New Roman"/>
            </a:rPr>
            <a:t>hủ yếu ở đồng bằng sông Hồng, đồng bằng sông Cửu Long và ven biển miền Trung, với các loại:</a:t>
          </a:r>
        </a:p>
        <a:p>
          <a:pPr algn="just">
            <a:lnSpc>
              <a:spcPct val="100000"/>
            </a:lnSpc>
            <a:spcAft>
              <a:spcPts val="0"/>
            </a:spcAft>
          </a:pPr>
          <a:r>
            <a:rPr lang="vi-VN" sz="2000" b="0" dirty="0">
              <a:solidFill>
                <a:schemeClr val="tx1"/>
              </a:solidFill>
              <a:effectLst/>
              <a:latin typeface="Cambria" pitchFamily="18" charset="0"/>
              <a:ea typeface="Cambria" pitchFamily="18" charset="0"/>
              <a:cs typeface="Times New Roman"/>
            </a:rPr>
            <a:t>+ đất phù sa sông</a:t>
          </a:r>
        </a:p>
        <a:p>
          <a:pPr algn="just">
            <a:lnSpc>
              <a:spcPct val="100000"/>
            </a:lnSpc>
            <a:spcAft>
              <a:spcPts val="0"/>
            </a:spcAft>
          </a:pPr>
          <a:r>
            <a:rPr lang="vi-VN" sz="2000" b="0" dirty="0">
              <a:solidFill>
                <a:schemeClr val="tx1"/>
              </a:solidFill>
              <a:effectLst/>
              <a:latin typeface="Cambria" pitchFamily="18" charset="0"/>
              <a:ea typeface="Cambria" pitchFamily="18" charset="0"/>
              <a:cs typeface="Times New Roman"/>
            </a:rPr>
            <a:t>+đất phèn, đất mặn, đất cát ven biển</a:t>
          </a:r>
        </a:p>
        <a:p>
          <a:pPr algn="just">
            <a:lnSpc>
              <a:spcPct val="100000"/>
            </a:lnSpc>
            <a:spcAft>
              <a:spcPts val="0"/>
            </a:spcAft>
          </a:pPr>
          <a:r>
            <a:rPr lang="vi-VN" sz="2000" b="0" dirty="0">
              <a:solidFill>
                <a:schemeClr val="tx1"/>
              </a:solidFill>
              <a:effectLst/>
              <a:latin typeface="Cambria" pitchFamily="18" charset="0"/>
              <a:ea typeface="Cambria" pitchFamily="18" charset="0"/>
              <a:cs typeface="Times New Roman"/>
            </a:rPr>
            <a:t>+ đất xám trên phù sa cổ</a:t>
          </a:r>
        </a:p>
        <a:p>
          <a:pPr algn="just">
            <a:lnSpc>
              <a:spcPct val="100000"/>
            </a:lnSpc>
            <a:spcAft>
              <a:spcPts val="0"/>
            </a:spcAft>
          </a:pPr>
          <a:endParaRPr lang="en-US" sz="20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sz="2000"/>
        </a:p>
      </dgm:t>
    </dgm:pt>
    <dgm:pt modelId="{29859120-04AA-48A6-ACAA-ED37A6A9AC18}" type="sibTrans" cxnId="{E5E1F8D5-384F-4738-91BA-6CDDED360257}">
      <dgm:prSet/>
      <dgm:spPr/>
      <dgm:t>
        <a:bodyPr/>
        <a:lstStyle/>
        <a:p>
          <a:endParaRPr lang="en-US" sz="2000"/>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custScaleX="78382" custScaleY="78684" custLinFactNeighborX="767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81194" custLinFactNeighborY="-15785">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custScaleX="91708" custScaleY="80260" custLinFactNeighborY="-12629"/>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210603" custLinFactNeighborX="-386" custLinFactNeighborY="-3715">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A7A61303-8C8F-4E27-A038-69A515D8CC42}" type="presOf" srcId="{9DA92A08-ED37-48A9-A0DD-F521D2142CD2}" destId="{C7497E28-FAE4-42DA-8D9D-5B4659273D7A}" srcOrd="0" destOrd="0" presId="urn:microsoft.com/office/officeart/2008/layout/VerticalCurvedList"/>
    <dgm:cxn modelId="{2BFA8A16-0E20-47D6-AF88-9AFE4F1608B2}"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21C367C-2727-4C65-9449-AC24F91F3F4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99456E2-F2A4-4700-8B58-7B77A145344B}" type="presOf" srcId="{2EA4557B-2359-4BA8-9F14-A6ECB8DAC4AB}" destId="{DD97E049-4A6C-47F8-8707-C5FFDBF743ED}"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2200" b="0" dirty="0">
              <a:solidFill>
                <a:schemeClr val="tx1"/>
              </a:solidFill>
              <a:effectLst/>
              <a:latin typeface="Cambria" pitchFamily="18" charset="0"/>
              <a:ea typeface="Cambria" pitchFamily="18" charset="0"/>
              <a:cs typeface="Times New Roman"/>
            </a:rPr>
            <a:t>- Chiếm khoảng 11% diện tích đất tự nhiên.</a:t>
          </a:r>
          <a:endParaRPr lang="en-US" sz="22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sz="2200"/>
        </a:p>
      </dgm:t>
    </dgm:pt>
    <dgm:pt modelId="{9DA92A08-ED37-48A9-A0DD-F521D2142CD2}" type="sibTrans" cxnId="{D274CE2A-ED47-4CFE-981A-670E14BBB397}">
      <dgm:prSet/>
      <dgm:spPr/>
      <dgm:t>
        <a:bodyPr/>
        <a:lstStyle/>
        <a:p>
          <a:endParaRPr lang="en-US" sz="2200"/>
        </a:p>
      </dgm:t>
    </dgm:pt>
    <dgm:pt modelId="{2EA4557B-2359-4BA8-9F14-A6ECB8DAC4AB}">
      <dgm:prSet phldrT="[Text]" custT="1"/>
      <dgm:spPr>
        <a:solidFill>
          <a:srgbClr val="BCFCD4"/>
        </a:solidFill>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2200" b="1" dirty="0">
              <a:solidFill>
                <a:schemeClr val="tx1"/>
              </a:solidFill>
              <a:effectLst/>
              <a:latin typeface="Cambria" pitchFamily="18" charset="0"/>
              <a:ea typeface="Cambria" pitchFamily="18" charset="0"/>
              <a:cs typeface="Times New Roman"/>
            </a:rPr>
            <a:t>- Phân bố </a:t>
          </a:r>
          <a:r>
            <a:rPr lang="vi-VN" sz="2200" b="0" dirty="0">
              <a:solidFill>
                <a:schemeClr val="tx1"/>
              </a:solidFill>
              <a:effectLst/>
              <a:latin typeface="Cambria" pitchFamily="18" charset="0"/>
              <a:ea typeface="Cambria" pitchFamily="18" charset="0"/>
              <a:cs typeface="Times New Roman"/>
            </a:rPr>
            <a:t>rải rác ở các khu vực núi có độ cao từ 1600 - 1700 m trở lên (dưới thảm rừng cận nhiệt hoặc ôn đới núi cao).</a:t>
          </a:r>
          <a:endParaRPr lang="en-US" sz="22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sz="2200"/>
        </a:p>
      </dgm:t>
    </dgm:pt>
    <dgm:pt modelId="{29859120-04AA-48A6-ACAA-ED37A6A9AC18}" type="sibTrans" cxnId="{E5E1F8D5-384F-4738-91BA-6CDDED360257}">
      <dgm:prSet/>
      <dgm:spPr/>
      <dgm:t>
        <a:bodyPr/>
        <a:lstStyle/>
        <a:p>
          <a:endParaRPr lang="en-US" sz="2200"/>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08812" custLinFactNeighborY="-2868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custLinFactNeighborY="-22946"/>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61443"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F3EE7431-45AC-45A8-8DFC-C4F582468BCC}" type="presOf" srcId="{9DA92A08-ED37-48A9-A0DD-F521D2142CD2}" destId="{C7497E28-FAE4-42DA-8D9D-5B4659273D7A}"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BFF49C48-B208-48C0-BB05-E0C2E5254FBE}" type="presOf" srcId="{75A2E02A-7769-4E94-8561-8178449CF35B}" destId="{534504B8-3AD3-4D7F-BA10-772C4BC9F4DA}" srcOrd="0" destOrd="0" presId="urn:microsoft.com/office/officeart/2008/layout/VerticalCurvedList"/>
    <dgm:cxn modelId="{4B67E891-8B6B-4495-9201-D5A3210F8EE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185855" y="-1000939"/>
          <a:ext cx="6139801" cy="6139801"/>
        </a:xfrm>
        <a:prstGeom prst="blockArc">
          <a:avLst>
            <a:gd name="adj1" fmla="val 18900000"/>
            <a:gd name="adj2" fmla="val 2700000"/>
            <a:gd name="adj3" fmla="val 35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62346" y="44125"/>
          <a:ext cx="3911011" cy="125271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4080" tIns="50800" rIns="50800" bIns="50800" numCol="1" spcCol="1270" anchor="ctr" anchorCtr="0">
          <a:noAutofit/>
        </a:bodyPr>
        <a:lstStyle/>
        <a:p>
          <a:pPr marL="0" lvl="0" indent="0" algn="just" defTabSz="889000">
            <a:lnSpc>
              <a:spcPct val="90000"/>
            </a:lnSpc>
            <a:spcBef>
              <a:spcPct val="0"/>
            </a:spcBef>
            <a:spcAft>
              <a:spcPct val="35000"/>
            </a:spcAft>
            <a:buNone/>
          </a:pPr>
          <a:r>
            <a:rPr lang="en-US" sz="2000" b="0" kern="1200" dirty="0">
              <a:solidFill>
                <a:schemeClr val="tx1"/>
              </a:solidFill>
              <a:effectLst/>
              <a:latin typeface="Cambria" pitchFamily="18" charset="0"/>
              <a:ea typeface="Cambria" pitchFamily="18" charset="0"/>
              <a:cs typeface="Times New Roman"/>
            </a:rPr>
            <a:t>- </a:t>
          </a:r>
          <a:r>
            <a:rPr lang="en-US" sz="2000" b="0" kern="1200" dirty="0" err="1">
              <a:solidFill>
                <a:schemeClr val="tx1"/>
              </a:solidFill>
              <a:effectLst/>
              <a:latin typeface="Cambria" pitchFamily="18" charset="0"/>
              <a:ea typeface="Cambria" pitchFamily="18" charset="0"/>
              <a:cs typeface="Times New Roman"/>
            </a:rPr>
            <a:t>Đất</a:t>
          </a:r>
          <a:r>
            <a:rPr lang="en-US" sz="2000" b="0" kern="1200" dirty="0">
              <a:solidFill>
                <a:schemeClr val="tx1"/>
              </a:solidFill>
              <a:effectLst/>
              <a:latin typeface="Cambria" pitchFamily="18" charset="0"/>
              <a:ea typeface="Cambria" pitchFamily="18" charset="0"/>
              <a:cs typeface="Times New Roman"/>
            </a:rPr>
            <a:t> </a:t>
          </a:r>
          <a:r>
            <a:rPr lang="en-US" sz="2000" b="0" kern="1200" dirty="0" err="1">
              <a:solidFill>
                <a:schemeClr val="tx1"/>
              </a:solidFill>
              <a:effectLst/>
              <a:latin typeface="Cambria" pitchFamily="18" charset="0"/>
              <a:ea typeface="Cambria" pitchFamily="18" charset="0"/>
              <a:cs typeface="Times New Roman"/>
            </a:rPr>
            <a:t>feralit</a:t>
          </a:r>
          <a:r>
            <a:rPr lang="en-US" sz="2000" b="0" kern="1200" dirty="0">
              <a:solidFill>
                <a:schemeClr val="tx1"/>
              </a:solidFill>
              <a:effectLst/>
              <a:latin typeface="Cambria" pitchFamily="18" charset="0"/>
              <a:ea typeface="Cambria" pitchFamily="18" charset="0"/>
              <a:cs typeface="Times New Roman"/>
            </a:rPr>
            <a:t> c</a:t>
          </a:r>
          <a:r>
            <a:rPr lang="vi-VN" sz="2000" b="0" kern="1200" dirty="0">
              <a:solidFill>
                <a:schemeClr val="tx1"/>
              </a:solidFill>
              <a:effectLst/>
              <a:latin typeface="Cambria" pitchFamily="18" charset="0"/>
              <a:ea typeface="Cambria" pitchFamily="18" charset="0"/>
              <a:cs typeface="Times New Roman"/>
            </a:rPr>
            <a:t>hiếm tới 65% diện tích đất tự nhiên.</a:t>
          </a:r>
        </a:p>
      </dsp:txBody>
      <dsp:txXfrm>
        <a:off x="862346" y="44125"/>
        <a:ext cx="3911011" cy="1252711"/>
      </dsp:txXfrm>
    </dsp:sp>
    <dsp:sp modelId="{467C472B-F399-46AE-B017-5DC56BBEA7D7}">
      <dsp:nvSpPr>
        <dsp:cNvPr id="0" name=""/>
        <dsp:cNvSpPr/>
      </dsp:nvSpPr>
      <dsp:spPr>
        <a:xfrm>
          <a:off x="-8030" y="0"/>
          <a:ext cx="1554604" cy="146277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BA06E8-76E2-40C2-80CE-7760041ECDFE}">
      <dsp:nvSpPr>
        <dsp:cNvPr id="0" name=""/>
        <dsp:cNvSpPr/>
      </dsp:nvSpPr>
      <dsp:spPr>
        <a:xfrm>
          <a:off x="615901" y="1416217"/>
          <a:ext cx="4187089" cy="32600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4080" tIns="50800" rIns="50800" bIns="50800" numCol="1" spcCol="1270" anchor="ctr" anchorCtr="0">
          <a:noAutofit/>
        </a:bodyPr>
        <a:lstStyle/>
        <a:p>
          <a:pPr marL="0" lvl="0" indent="0" algn="just" defTabSz="889000">
            <a:lnSpc>
              <a:spcPct val="100000"/>
            </a:lnSpc>
            <a:spcBef>
              <a:spcPct val="0"/>
            </a:spcBef>
            <a:spcAft>
              <a:spcPts val="0"/>
            </a:spcAft>
            <a:buNone/>
          </a:pPr>
          <a:r>
            <a:rPr lang="en-US" sz="2000" b="1" kern="1200" dirty="0">
              <a:solidFill>
                <a:schemeClr val="tx1"/>
              </a:solidFill>
              <a:effectLst/>
              <a:latin typeface="Cambria" pitchFamily="18" charset="0"/>
              <a:ea typeface="Cambria" pitchFamily="18" charset="0"/>
              <a:cs typeface="Times New Roman"/>
            </a:rPr>
            <a:t>- </a:t>
          </a:r>
          <a:r>
            <a:rPr lang="vi-VN" sz="2000" b="1" kern="1200" dirty="0">
              <a:solidFill>
                <a:schemeClr val="tx1"/>
              </a:solidFill>
              <a:effectLst/>
              <a:latin typeface="Cambria" pitchFamily="18" charset="0"/>
              <a:ea typeface="Cambria" pitchFamily="18" charset="0"/>
              <a:cs typeface="Times New Roman"/>
            </a:rPr>
            <a:t>Phân bố</a:t>
          </a:r>
          <a:r>
            <a:rPr lang="en-US" sz="2000" b="1" kern="1200" dirty="0">
              <a:solidFill>
                <a:schemeClr val="tx1"/>
              </a:solidFill>
              <a:effectLst/>
              <a:latin typeface="Cambria" pitchFamily="18" charset="0"/>
              <a:ea typeface="Cambria" pitchFamily="18" charset="0"/>
              <a:cs typeface="Times New Roman"/>
            </a:rPr>
            <a:t>:</a:t>
          </a:r>
          <a:r>
            <a:rPr lang="vi-VN" sz="2000" b="1" kern="1200" dirty="0">
              <a:solidFill>
                <a:schemeClr val="tx1"/>
              </a:solidFill>
              <a:effectLst/>
              <a:latin typeface="Cambria" pitchFamily="18" charset="0"/>
              <a:ea typeface="Cambria" pitchFamily="18" charset="0"/>
              <a:cs typeface="Times New Roman"/>
            </a:rPr>
            <a:t> ỏ các khu vực đồi núi</a:t>
          </a:r>
          <a:endParaRPr lang="vi-VN" sz="2000" b="0" kern="1200" dirty="0">
            <a:solidFill>
              <a:schemeClr val="tx1"/>
            </a:solidFill>
            <a:effectLst/>
            <a:latin typeface="Cambria" pitchFamily="18" charset="0"/>
            <a:ea typeface="Cambria" pitchFamily="18" charset="0"/>
            <a:cs typeface="Times New Roman"/>
          </a:endParaRPr>
        </a:p>
        <a:p>
          <a:pPr marL="0" lvl="0" indent="0" algn="just" defTabSz="889000">
            <a:lnSpc>
              <a:spcPct val="100000"/>
            </a:lnSpc>
            <a:spcBef>
              <a:spcPct val="0"/>
            </a:spcBef>
            <a:spcAft>
              <a:spcPts val="0"/>
            </a:spcAft>
            <a:buNone/>
          </a:pPr>
          <a:r>
            <a:rPr lang="en-US" sz="2000" b="0" kern="1200" dirty="0">
              <a:solidFill>
                <a:schemeClr val="tx1"/>
              </a:solidFill>
              <a:effectLst/>
              <a:latin typeface="Cambria" pitchFamily="18" charset="0"/>
              <a:ea typeface="Cambria" pitchFamily="18" charset="0"/>
              <a:cs typeface="Times New Roman"/>
            </a:rPr>
            <a:t>+ </a:t>
          </a:r>
          <a:r>
            <a:rPr lang="en-US" sz="2000" b="1" kern="1200" dirty="0">
              <a:solidFill>
                <a:schemeClr val="tx1"/>
              </a:solidFill>
              <a:effectLst/>
              <a:latin typeface="Cambria" pitchFamily="18" charset="0"/>
              <a:ea typeface="Cambria" pitchFamily="18" charset="0"/>
              <a:cs typeface="Times New Roman"/>
            </a:rPr>
            <a:t>đ</a:t>
          </a:r>
          <a:r>
            <a:rPr lang="vi-VN" sz="2000" b="1" kern="1200" dirty="0">
              <a:solidFill>
                <a:schemeClr val="tx1"/>
              </a:solidFill>
              <a:effectLst/>
              <a:latin typeface="Cambria" pitchFamily="18" charset="0"/>
              <a:ea typeface="Cambria" pitchFamily="18" charset="0"/>
              <a:cs typeface="Times New Roman"/>
            </a:rPr>
            <a:t>ất feralit trên đá vôi:</a:t>
          </a:r>
          <a:r>
            <a:rPr lang="vi-VN" sz="2000" b="0" kern="1200" dirty="0">
              <a:solidFill>
                <a:schemeClr val="tx1"/>
              </a:solidFill>
              <a:effectLst/>
              <a:latin typeface="Cambria" pitchFamily="18" charset="0"/>
              <a:ea typeface="Cambria" pitchFamily="18" charset="0"/>
              <a:cs typeface="Times New Roman"/>
            </a:rPr>
            <a:t> ở Tây Bắc, </a:t>
          </a:r>
          <a:r>
            <a:rPr lang="en-US" sz="2000" b="0" kern="1200" dirty="0">
              <a:solidFill>
                <a:schemeClr val="tx1"/>
              </a:solidFill>
              <a:effectLst/>
              <a:latin typeface="Cambria" pitchFamily="18" charset="0"/>
              <a:ea typeface="Cambria" pitchFamily="18" charset="0"/>
              <a:cs typeface="Times New Roman"/>
            </a:rPr>
            <a:t>Đ</a:t>
          </a:r>
          <a:r>
            <a:rPr lang="vi-VN" sz="2000" b="0" kern="1200" dirty="0">
              <a:solidFill>
                <a:schemeClr val="tx1"/>
              </a:solidFill>
              <a:effectLst/>
              <a:latin typeface="Cambria" pitchFamily="18" charset="0"/>
              <a:ea typeface="Cambria" pitchFamily="18" charset="0"/>
              <a:cs typeface="Times New Roman"/>
            </a:rPr>
            <a:t>ông </a:t>
          </a:r>
          <a:r>
            <a:rPr lang="en-US" sz="2000" b="0" kern="1200" dirty="0">
              <a:solidFill>
                <a:schemeClr val="tx1"/>
              </a:solidFill>
              <a:effectLst/>
              <a:latin typeface="Cambria" pitchFamily="18" charset="0"/>
              <a:ea typeface="Cambria" pitchFamily="18" charset="0"/>
              <a:cs typeface="Times New Roman"/>
            </a:rPr>
            <a:t>B</a:t>
          </a:r>
          <a:r>
            <a:rPr lang="vi-VN" sz="2000" b="0" kern="1200" dirty="0">
              <a:solidFill>
                <a:schemeClr val="tx1"/>
              </a:solidFill>
              <a:effectLst/>
              <a:latin typeface="Cambria" pitchFamily="18" charset="0"/>
              <a:ea typeface="Cambria" pitchFamily="18" charset="0"/>
              <a:cs typeface="Times New Roman"/>
            </a:rPr>
            <a:t>ắc và Bắc Trung </a:t>
          </a:r>
          <a:r>
            <a:rPr lang="en-US" sz="2000" b="0" kern="1200" dirty="0">
              <a:solidFill>
                <a:schemeClr val="tx1"/>
              </a:solidFill>
              <a:effectLst/>
              <a:latin typeface="Cambria" pitchFamily="18" charset="0"/>
              <a:ea typeface="Cambria" pitchFamily="18" charset="0"/>
              <a:cs typeface="Times New Roman"/>
            </a:rPr>
            <a:t>B</a:t>
          </a:r>
          <a:r>
            <a:rPr lang="vi-VN" sz="2000" b="0" kern="1200" dirty="0">
              <a:solidFill>
                <a:schemeClr val="tx1"/>
              </a:solidFill>
              <a:effectLst/>
              <a:latin typeface="Cambria" pitchFamily="18" charset="0"/>
              <a:ea typeface="Cambria" pitchFamily="18" charset="0"/>
              <a:cs typeface="Times New Roman"/>
            </a:rPr>
            <a:t>ộ</a:t>
          </a:r>
          <a:r>
            <a:rPr lang="en-US" sz="2000" b="0" kern="1200" dirty="0">
              <a:solidFill>
                <a:schemeClr val="tx1"/>
              </a:solidFill>
              <a:effectLst/>
              <a:latin typeface="Cambria" pitchFamily="18" charset="0"/>
              <a:ea typeface="Cambria" pitchFamily="18" charset="0"/>
              <a:cs typeface="Times New Roman"/>
            </a:rPr>
            <a:t>. </a:t>
          </a:r>
        </a:p>
        <a:p>
          <a:pPr marL="0" lvl="0" indent="0" algn="just" defTabSz="889000">
            <a:lnSpc>
              <a:spcPct val="100000"/>
            </a:lnSpc>
            <a:spcBef>
              <a:spcPct val="0"/>
            </a:spcBef>
            <a:spcAft>
              <a:spcPts val="0"/>
            </a:spcAft>
            <a:buNone/>
          </a:pPr>
          <a:r>
            <a:rPr lang="en-US" sz="2000" b="0" kern="1200" dirty="0">
              <a:solidFill>
                <a:schemeClr val="tx1"/>
              </a:solidFill>
              <a:effectLst/>
              <a:latin typeface="Cambria" pitchFamily="18" charset="0"/>
              <a:ea typeface="Cambria" pitchFamily="18" charset="0"/>
              <a:cs typeface="Times New Roman"/>
            </a:rPr>
            <a:t>+ </a:t>
          </a:r>
          <a:r>
            <a:rPr lang="en-US" sz="2000" b="1" kern="1200" dirty="0">
              <a:solidFill>
                <a:schemeClr val="tx1"/>
              </a:solidFill>
              <a:effectLst/>
              <a:latin typeface="Cambria" pitchFamily="18" charset="0"/>
              <a:ea typeface="Cambria" pitchFamily="18" charset="0"/>
              <a:cs typeface="Times New Roman"/>
            </a:rPr>
            <a:t>đ</a:t>
          </a:r>
          <a:r>
            <a:rPr lang="vi-VN" sz="2000" b="1" kern="1200" dirty="0">
              <a:solidFill>
                <a:schemeClr val="tx1"/>
              </a:solidFill>
              <a:effectLst/>
              <a:latin typeface="Cambria" pitchFamily="18" charset="0"/>
              <a:ea typeface="Cambria" pitchFamily="18" charset="0"/>
              <a:cs typeface="Times New Roman"/>
            </a:rPr>
            <a:t>ất feralit trên đá bazan:</a:t>
          </a:r>
          <a:r>
            <a:rPr lang="vi-VN" sz="2000" b="0" kern="1200" dirty="0">
              <a:solidFill>
                <a:schemeClr val="tx1"/>
              </a:solidFill>
              <a:effectLst/>
              <a:latin typeface="Cambria" pitchFamily="18" charset="0"/>
              <a:ea typeface="Cambria" pitchFamily="18" charset="0"/>
              <a:cs typeface="Times New Roman"/>
            </a:rPr>
            <a:t> ở Tây Nguyên và Đông Nam Bộ.</a:t>
          </a:r>
        </a:p>
        <a:p>
          <a:pPr marL="0" lvl="0" indent="0" algn="just" defTabSz="889000">
            <a:lnSpc>
              <a:spcPct val="100000"/>
            </a:lnSpc>
            <a:spcBef>
              <a:spcPct val="0"/>
            </a:spcBef>
            <a:spcAft>
              <a:spcPts val="0"/>
            </a:spcAft>
            <a:buNone/>
          </a:pPr>
          <a:r>
            <a:rPr lang="vi-VN" sz="2000" b="0" kern="1200" dirty="0">
              <a:solidFill>
                <a:schemeClr val="tx1"/>
              </a:solidFill>
              <a:effectLst/>
              <a:latin typeface="Cambria" pitchFamily="18" charset="0"/>
              <a:ea typeface="Cambria" pitchFamily="18" charset="0"/>
              <a:cs typeface="Times New Roman"/>
            </a:rPr>
            <a:t>+ </a:t>
          </a:r>
          <a:r>
            <a:rPr lang="en-US" sz="2000" b="1" kern="1200" dirty="0">
              <a:solidFill>
                <a:schemeClr val="tx1"/>
              </a:solidFill>
              <a:effectLst/>
              <a:latin typeface="Cambria" pitchFamily="18" charset="0"/>
              <a:ea typeface="Cambria" pitchFamily="18" charset="0"/>
              <a:cs typeface="Times New Roman"/>
            </a:rPr>
            <a:t>đ</a:t>
          </a:r>
          <a:r>
            <a:rPr lang="vi-VN" sz="2000" b="1" kern="1200" dirty="0">
              <a:solidFill>
                <a:schemeClr val="tx1"/>
              </a:solidFill>
              <a:effectLst/>
              <a:latin typeface="Cambria" pitchFamily="18" charset="0"/>
              <a:ea typeface="Cambria" pitchFamily="18" charset="0"/>
              <a:cs typeface="Times New Roman"/>
            </a:rPr>
            <a:t>ất feralit trên đá khác: </a:t>
          </a:r>
          <a:r>
            <a:rPr lang="vi-VN" sz="2000" b="0" kern="1200" dirty="0">
              <a:solidFill>
                <a:schemeClr val="tx1"/>
              </a:solidFill>
              <a:effectLst/>
              <a:latin typeface="Cambria" pitchFamily="18" charset="0"/>
              <a:ea typeface="Cambria" pitchFamily="18" charset="0"/>
              <a:cs typeface="Times New Roman"/>
            </a:rPr>
            <a:t>ở vùng đồi núi thấp</a:t>
          </a:r>
          <a:endParaRPr lang="en-US" sz="2000" kern="1200" dirty="0">
            <a:solidFill>
              <a:schemeClr val="tx1"/>
            </a:solidFill>
            <a:latin typeface="Cambria" pitchFamily="18" charset="0"/>
            <a:ea typeface="Cambria" pitchFamily="18" charset="0"/>
          </a:endParaRPr>
        </a:p>
      </dsp:txBody>
      <dsp:txXfrm>
        <a:off x="615901" y="1416217"/>
        <a:ext cx="4187089" cy="3260018"/>
      </dsp:txXfrm>
    </dsp:sp>
    <dsp:sp modelId="{BB02C15B-25BD-4CA5-8B62-85830BA892A9}">
      <dsp:nvSpPr>
        <dsp:cNvPr id="0" name=""/>
        <dsp:cNvSpPr/>
      </dsp:nvSpPr>
      <dsp:spPr>
        <a:xfrm>
          <a:off x="-44964" y="2256410"/>
          <a:ext cx="1628472" cy="1477822"/>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020326" y="-219606"/>
          <a:ext cx="4858532" cy="4877251"/>
        </a:xfrm>
        <a:prstGeom prst="blockArc">
          <a:avLst>
            <a:gd name="adj1" fmla="val 18900000"/>
            <a:gd name="adj2" fmla="val 2700000"/>
            <a:gd name="adj3" fmla="val 34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46324" y="490819"/>
          <a:ext cx="3777590" cy="106791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3988" tIns="50800" rIns="50800" bIns="50800" numCol="1" spcCol="1270" anchor="ctr" anchorCtr="0">
          <a:noAutofit/>
        </a:bodyPr>
        <a:lstStyle/>
        <a:p>
          <a:pPr marL="0" lvl="0" indent="0" algn="just" defTabSz="889000">
            <a:lnSpc>
              <a:spcPct val="90000"/>
            </a:lnSpc>
            <a:spcBef>
              <a:spcPct val="0"/>
            </a:spcBef>
            <a:spcAft>
              <a:spcPct val="35000"/>
            </a:spcAft>
            <a:buNone/>
          </a:pPr>
          <a:r>
            <a:rPr lang="en-US" sz="2000" b="0" kern="1200" dirty="0">
              <a:solidFill>
                <a:schemeClr val="tx1"/>
              </a:solidFill>
              <a:effectLst/>
              <a:latin typeface="Cambria" pitchFamily="18" charset="0"/>
              <a:ea typeface="Cambria" pitchFamily="18" charset="0"/>
              <a:cs typeface="Times New Roman"/>
            </a:rPr>
            <a:t>- </a:t>
          </a:r>
          <a:r>
            <a:rPr lang="vi-VN" sz="2000" b="0" kern="1200" dirty="0">
              <a:solidFill>
                <a:schemeClr val="tx1"/>
              </a:solidFill>
              <a:effectLst/>
              <a:latin typeface="Cambria" pitchFamily="18" charset="0"/>
              <a:ea typeface="Cambria" pitchFamily="18" charset="0"/>
              <a:cs typeface="Times New Roman"/>
            </a:rPr>
            <a:t>Chiếm khoảng 24% diện tích đất tự nhiên.</a:t>
          </a:r>
          <a:endParaRPr lang="en-US" sz="2000" b="0" kern="1200" dirty="0">
            <a:solidFill>
              <a:schemeClr val="tx1"/>
            </a:solidFill>
            <a:effectLst/>
            <a:latin typeface="Cambria" pitchFamily="18" charset="0"/>
            <a:ea typeface="Cambria" pitchFamily="18" charset="0"/>
            <a:cs typeface="Times New Roman"/>
          </a:endParaRPr>
        </a:p>
      </dsp:txBody>
      <dsp:txXfrm>
        <a:off x="846324" y="490819"/>
        <a:ext cx="3777590" cy="1067913"/>
      </dsp:txXfrm>
    </dsp:sp>
    <dsp:sp modelId="{467C472B-F399-46AE-B017-5DC56BBEA7D7}">
      <dsp:nvSpPr>
        <dsp:cNvPr id="0" name=""/>
        <dsp:cNvSpPr/>
      </dsp:nvSpPr>
      <dsp:spPr>
        <a:xfrm>
          <a:off x="92449" y="364991"/>
          <a:ext cx="1507749" cy="131953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31742" y="1771798"/>
          <a:ext cx="3777590" cy="276997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3988" tIns="50800" rIns="50800" bIns="50800" numCol="1" spcCol="1270" anchor="ctr" anchorCtr="0">
          <a:noAutofit/>
        </a:bodyPr>
        <a:lstStyle/>
        <a:p>
          <a:pPr marL="0" lvl="0" indent="0" algn="just" defTabSz="889000">
            <a:lnSpc>
              <a:spcPct val="100000"/>
            </a:lnSpc>
            <a:spcBef>
              <a:spcPct val="0"/>
            </a:spcBef>
            <a:spcAft>
              <a:spcPts val="0"/>
            </a:spcAft>
            <a:buNone/>
          </a:pPr>
          <a:endParaRPr lang="en-US" sz="2000" b="1" kern="1200" dirty="0">
            <a:solidFill>
              <a:schemeClr val="tx1"/>
            </a:solidFill>
            <a:effectLst/>
            <a:latin typeface="Cambria" pitchFamily="18" charset="0"/>
            <a:ea typeface="Cambria" pitchFamily="18" charset="0"/>
            <a:cs typeface="Times New Roman"/>
          </a:endParaRPr>
        </a:p>
        <a:p>
          <a:pPr marL="0" lvl="0" indent="0" algn="just" defTabSz="889000">
            <a:lnSpc>
              <a:spcPct val="100000"/>
            </a:lnSpc>
            <a:spcBef>
              <a:spcPct val="0"/>
            </a:spcBef>
            <a:spcAft>
              <a:spcPts val="0"/>
            </a:spcAft>
            <a:buNone/>
          </a:pPr>
          <a:r>
            <a:rPr lang="en-US" sz="2000" b="1" kern="1200" dirty="0">
              <a:solidFill>
                <a:schemeClr val="tx1"/>
              </a:solidFill>
              <a:effectLst/>
              <a:latin typeface="Cambria" pitchFamily="18" charset="0"/>
              <a:ea typeface="Cambria" pitchFamily="18" charset="0"/>
              <a:cs typeface="Times New Roman"/>
            </a:rPr>
            <a:t>- </a:t>
          </a:r>
          <a:r>
            <a:rPr lang="vi-VN" sz="2000" b="1" kern="1200" dirty="0">
              <a:solidFill>
                <a:schemeClr val="tx1"/>
              </a:solidFill>
              <a:effectLst/>
              <a:latin typeface="Cambria" pitchFamily="18" charset="0"/>
              <a:ea typeface="Cambria" pitchFamily="18" charset="0"/>
              <a:cs typeface="Times New Roman"/>
            </a:rPr>
            <a:t>Phân bố</a:t>
          </a:r>
          <a:r>
            <a:rPr lang="en-US" sz="2000" b="1" kern="1200" dirty="0">
              <a:solidFill>
                <a:schemeClr val="tx1"/>
              </a:solidFill>
              <a:effectLst/>
              <a:latin typeface="Cambria" pitchFamily="18" charset="0"/>
              <a:ea typeface="Cambria" pitchFamily="18" charset="0"/>
              <a:cs typeface="Times New Roman"/>
            </a:rPr>
            <a:t>:</a:t>
          </a:r>
          <a:r>
            <a:rPr lang="vi-VN" sz="2000" b="1" kern="1200" dirty="0">
              <a:solidFill>
                <a:schemeClr val="tx1"/>
              </a:solidFill>
              <a:effectLst/>
              <a:latin typeface="Cambria" pitchFamily="18" charset="0"/>
              <a:ea typeface="Cambria" pitchFamily="18" charset="0"/>
              <a:cs typeface="Times New Roman"/>
            </a:rPr>
            <a:t> </a:t>
          </a:r>
          <a:r>
            <a:rPr lang="en-US" sz="2000" b="0" kern="1200" dirty="0">
              <a:solidFill>
                <a:schemeClr val="tx1"/>
              </a:solidFill>
              <a:effectLst/>
              <a:latin typeface="Cambria" pitchFamily="18" charset="0"/>
              <a:ea typeface="Cambria" pitchFamily="18" charset="0"/>
              <a:cs typeface="Times New Roman"/>
            </a:rPr>
            <a:t>c</a:t>
          </a:r>
          <a:r>
            <a:rPr lang="vi-VN" sz="2000" b="0" kern="1200" dirty="0">
              <a:solidFill>
                <a:schemeClr val="tx1"/>
              </a:solidFill>
              <a:effectLst/>
              <a:latin typeface="Cambria" pitchFamily="18" charset="0"/>
              <a:ea typeface="Cambria" pitchFamily="18" charset="0"/>
              <a:cs typeface="Times New Roman"/>
            </a:rPr>
            <a:t>hủ yếu ở đồng bằng sông Hồng, đồng bằng sông Cửu Long và ven biển miền Trung, với các loại:</a:t>
          </a:r>
        </a:p>
        <a:p>
          <a:pPr marL="0" lvl="0" indent="0" algn="just" defTabSz="889000">
            <a:lnSpc>
              <a:spcPct val="100000"/>
            </a:lnSpc>
            <a:spcBef>
              <a:spcPct val="0"/>
            </a:spcBef>
            <a:spcAft>
              <a:spcPts val="0"/>
            </a:spcAft>
            <a:buNone/>
          </a:pPr>
          <a:r>
            <a:rPr lang="vi-VN" sz="2000" b="0" kern="1200" dirty="0">
              <a:solidFill>
                <a:schemeClr val="tx1"/>
              </a:solidFill>
              <a:effectLst/>
              <a:latin typeface="Cambria" pitchFamily="18" charset="0"/>
              <a:ea typeface="Cambria" pitchFamily="18" charset="0"/>
              <a:cs typeface="Times New Roman"/>
            </a:rPr>
            <a:t>+ đất phù sa sông</a:t>
          </a:r>
        </a:p>
        <a:p>
          <a:pPr marL="0" lvl="0" indent="0" algn="just" defTabSz="889000">
            <a:lnSpc>
              <a:spcPct val="100000"/>
            </a:lnSpc>
            <a:spcBef>
              <a:spcPct val="0"/>
            </a:spcBef>
            <a:spcAft>
              <a:spcPts val="0"/>
            </a:spcAft>
            <a:buNone/>
          </a:pPr>
          <a:r>
            <a:rPr lang="vi-VN" sz="2000" b="0" kern="1200" dirty="0">
              <a:solidFill>
                <a:schemeClr val="tx1"/>
              </a:solidFill>
              <a:effectLst/>
              <a:latin typeface="Cambria" pitchFamily="18" charset="0"/>
              <a:ea typeface="Cambria" pitchFamily="18" charset="0"/>
              <a:cs typeface="Times New Roman"/>
            </a:rPr>
            <a:t>+đất phèn, đất mặn, đất cát ven biển</a:t>
          </a:r>
        </a:p>
        <a:p>
          <a:pPr marL="0" lvl="0" indent="0" algn="just" defTabSz="889000">
            <a:lnSpc>
              <a:spcPct val="100000"/>
            </a:lnSpc>
            <a:spcBef>
              <a:spcPct val="0"/>
            </a:spcBef>
            <a:spcAft>
              <a:spcPts val="0"/>
            </a:spcAft>
            <a:buNone/>
          </a:pPr>
          <a:r>
            <a:rPr lang="vi-VN" sz="2000" b="0" kern="1200" dirty="0">
              <a:solidFill>
                <a:schemeClr val="tx1"/>
              </a:solidFill>
              <a:effectLst/>
              <a:latin typeface="Cambria" pitchFamily="18" charset="0"/>
              <a:ea typeface="Cambria" pitchFamily="18" charset="0"/>
              <a:cs typeface="Times New Roman"/>
            </a:rPr>
            <a:t>+ đất xám trên phù sa cổ</a:t>
          </a:r>
        </a:p>
        <a:p>
          <a:pPr marL="0" lvl="0" indent="0" algn="just" defTabSz="889000">
            <a:lnSpc>
              <a:spcPct val="100000"/>
            </a:lnSpc>
            <a:spcBef>
              <a:spcPct val="0"/>
            </a:spcBef>
            <a:spcAft>
              <a:spcPts val="0"/>
            </a:spcAft>
            <a:buNone/>
          </a:pPr>
          <a:endParaRPr lang="en-US" sz="2000" b="0" kern="1200" dirty="0">
            <a:solidFill>
              <a:schemeClr val="tx1"/>
            </a:solidFill>
            <a:effectLst/>
            <a:latin typeface="Cambria" pitchFamily="18" charset="0"/>
            <a:ea typeface="Cambria" pitchFamily="18" charset="0"/>
            <a:cs typeface="Times New Roman"/>
          </a:endParaRPr>
        </a:p>
      </dsp:txBody>
      <dsp:txXfrm>
        <a:off x="831742" y="1771798"/>
        <a:ext cx="3777590" cy="2769979"/>
      </dsp:txXfrm>
    </dsp:sp>
    <dsp:sp modelId="{9D6C96D5-59F1-4074-AA4E-276172A59D56}">
      <dsp:nvSpPr>
        <dsp:cNvPr id="0" name=""/>
        <dsp:cNvSpPr/>
      </dsp:nvSpPr>
      <dsp:spPr>
        <a:xfrm>
          <a:off x="24285" y="2383611"/>
          <a:ext cx="1644076" cy="1644076"/>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437752" y="-839011"/>
          <a:ext cx="6524604" cy="6524604"/>
        </a:xfrm>
        <a:prstGeom prst="blockArc">
          <a:avLst>
            <a:gd name="adj1" fmla="val 18900000"/>
            <a:gd name="adj2" fmla="val 2700000"/>
            <a:gd name="adj3" fmla="val 3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90922" y="234255"/>
          <a:ext cx="3503111" cy="15065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9003" tIns="55880" rIns="55880" bIns="55880" numCol="1" spcCol="1270" anchor="ctr" anchorCtr="0">
          <a:noAutofit/>
        </a:bodyPr>
        <a:lstStyle/>
        <a:p>
          <a:pPr marL="0" lvl="0" indent="0" algn="just" defTabSz="977900">
            <a:lnSpc>
              <a:spcPct val="90000"/>
            </a:lnSpc>
            <a:spcBef>
              <a:spcPct val="0"/>
            </a:spcBef>
            <a:spcAft>
              <a:spcPct val="35000"/>
            </a:spcAft>
            <a:buNone/>
          </a:pPr>
          <a:r>
            <a:rPr lang="vi-VN" sz="2200" b="0" kern="1200" dirty="0">
              <a:solidFill>
                <a:schemeClr val="tx1"/>
              </a:solidFill>
              <a:effectLst/>
              <a:latin typeface="Cambria" pitchFamily="18" charset="0"/>
              <a:ea typeface="Cambria" pitchFamily="18" charset="0"/>
              <a:cs typeface="Times New Roman"/>
            </a:rPr>
            <a:t>- Chiếm khoảng 11% diện tích đất tự nhiên.</a:t>
          </a:r>
          <a:endParaRPr lang="en-US" sz="2200" b="0" kern="1200" dirty="0">
            <a:solidFill>
              <a:schemeClr val="tx1"/>
            </a:solidFill>
            <a:effectLst/>
            <a:latin typeface="Cambria" pitchFamily="18" charset="0"/>
            <a:ea typeface="Cambria" pitchFamily="18" charset="0"/>
            <a:cs typeface="Times New Roman"/>
          </a:endParaRPr>
        </a:p>
      </dsp:txBody>
      <dsp:txXfrm>
        <a:off x="890922" y="234255"/>
        <a:ext cx="3503111" cy="1506579"/>
      </dsp:txXfrm>
    </dsp:sp>
    <dsp:sp modelId="{467C472B-F399-46AE-B017-5DC56BBEA7D7}">
      <dsp:nvSpPr>
        <dsp:cNvPr id="0" name=""/>
        <dsp:cNvSpPr/>
      </dsp:nvSpPr>
      <dsp:spPr>
        <a:xfrm>
          <a:off x="25565" y="122181"/>
          <a:ext cx="1730714" cy="173071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77400" y="2255778"/>
          <a:ext cx="3503111" cy="22352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9003" tIns="55880" rIns="55880" bIns="55880" numCol="1" spcCol="1270"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2200" b="1" kern="1200" dirty="0">
              <a:solidFill>
                <a:schemeClr val="tx1"/>
              </a:solidFill>
              <a:effectLst/>
              <a:latin typeface="Cambria" pitchFamily="18" charset="0"/>
              <a:ea typeface="Cambria" pitchFamily="18" charset="0"/>
              <a:cs typeface="Times New Roman"/>
            </a:rPr>
            <a:t>- Phân bố </a:t>
          </a:r>
          <a:r>
            <a:rPr lang="vi-VN" sz="2200" b="0" kern="1200" dirty="0">
              <a:solidFill>
                <a:schemeClr val="tx1"/>
              </a:solidFill>
              <a:effectLst/>
              <a:latin typeface="Cambria" pitchFamily="18" charset="0"/>
              <a:ea typeface="Cambria" pitchFamily="18" charset="0"/>
              <a:cs typeface="Times New Roman"/>
            </a:rPr>
            <a:t>rải rác ở các khu vực núi có độ cao từ 1600 - 1700 m trở lên (dưới thảm rừng cận nhiệt hoặc ôn đới núi cao).</a:t>
          </a:r>
          <a:endParaRPr lang="en-US" sz="2200" b="0" kern="1200" dirty="0">
            <a:solidFill>
              <a:schemeClr val="tx1"/>
            </a:solidFill>
            <a:effectLst/>
            <a:latin typeface="Cambria" pitchFamily="18" charset="0"/>
            <a:ea typeface="Cambria" pitchFamily="18" charset="0"/>
            <a:cs typeface="Times New Roman"/>
          </a:endParaRPr>
        </a:p>
      </dsp:txBody>
      <dsp:txXfrm>
        <a:off x="877400" y="2255778"/>
        <a:ext cx="3503111" cy="2235293"/>
      </dsp:txXfrm>
    </dsp:sp>
    <dsp:sp modelId="{9D6C96D5-59F1-4074-AA4E-276172A59D56}">
      <dsp:nvSpPr>
        <dsp:cNvPr id="0" name=""/>
        <dsp:cNvSpPr/>
      </dsp:nvSpPr>
      <dsp:spPr>
        <a:xfrm>
          <a:off x="25565" y="2596555"/>
          <a:ext cx="1730714" cy="173071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2025-02-24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9776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28</a:t>
            </a:fld>
            <a:endParaRPr lang="en-US"/>
          </a:p>
        </p:txBody>
      </p:sp>
    </p:spTree>
    <p:extLst>
      <p:ext uri="{BB962C8B-B14F-4D97-AF65-F5344CB8AC3E}">
        <p14:creationId xmlns:p14="http://schemas.microsoft.com/office/powerpoint/2010/main" val="97401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7386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7512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8073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9412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5930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0448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7540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291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2025-02-24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2025-02-24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2025-02-24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2025-02-24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2025-02-24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2025-02-24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2025-02-24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2025-02-24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2025-02-24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2025-02-24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2025-02-24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2025-02-24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9.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2.xml"/><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9.png"/><Relationship Id="rId10" Type="http://schemas.openxmlformats.org/officeDocument/2006/relationships/diagramColors" Target="../diagrams/colors2.xml"/><Relationship Id="rId4" Type="http://schemas.openxmlformats.org/officeDocument/2006/relationships/image" Target="../media/image3.png"/><Relationship Id="rId9"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2.png"/><Relationship Id="rId7" Type="http://schemas.openxmlformats.org/officeDocument/2006/relationships/diagramData" Target="../diagrams/data3.xml"/><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3.xml"/><Relationship Id="rId5" Type="http://schemas.openxmlformats.org/officeDocument/2006/relationships/image" Target="../media/image9.png"/><Relationship Id="rId10" Type="http://schemas.openxmlformats.org/officeDocument/2006/relationships/diagramColors" Target="../diagrams/colors3.xml"/><Relationship Id="rId4" Type="http://schemas.openxmlformats.org/officeDocument/2006/relationships/image" Target="../media/image3.png"/><Relationship Id="rId9"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7935"/>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HÀNH TRÌNH TRÊN ĐẤT PHÙ SA</a:t>
            </a:r>
          </a:p>
        </p:txBody>
      </p:sp>
      <p:pic>
        <p:nvPicPr>
          <p:cNvPr id="6" name="Bai 12 - 1">
            <a:hlinkClick r:id="" action="ppaction://media"/>
            <a:extLst>
              <a:ext uri="{FF2B5EF4-FFF2-40B4-BE49-F238E27FC236}">
                <a16:creationId xmlns:a16="http://schemas.microsoft.com/office/drawing/2014/main" id="{6A43FCF5-E5BB-8C39-73D6-2359D1D7A2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14400"/>
            <a:ext cx="8305800" cy="5257799"/>
          </a:xfrm>
          <a:prstGeom prst="rect">
            <a:avLst/>
          </a:prstGeom>
        </p:spPr>
      </p:pic>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B139E-5E8A-8F4C-0011-0674B20B058E}"/>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DDA90E6C-DC93-0078-0505-72D0A954AF65}"/>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BFD7087F-EF05-3890-B5EC-CA1FB2ABA7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2EC9C75-E1C4-9271-F2A0-5FF4F40BFB95}"/>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6D6A7AB3-3E0C-D3D7-4284-D05138117FDC}"/>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80CDA8ED-016F-A238-8694-0D05A684B87F}"/>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EF38FF05-293D-0CB4-5391-1E3DE3319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A6849F4D-5264-633C-BC24-4AED19E9E00E}"/>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CD166E5E-7948-AD3D-A981-F3197DF4EBE7}"/>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7C43598B-C927-105B-36AB-8902053FA093}"/>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B362ABD5-46B9-A1AB-60AC-7653CDD8FE9C}"/>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3959BFC4-8A99-DCCE-3139-E6D770CF164E}"/>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50427CEE-7A8F-535B-E0D2-C11D01E6583F}"/>
              </a:ext>
            </a:extLst>
          </p:cNvPr>
          <p:cNvSpPr txBox="1">
            <a:spLocks noChangeArrowheads="1"/>
          </p:cNvSpPr>
          <p:nvPr/>
        </p:nvSpPr>
        <p:spPr bwMode="auto">
          <a:xfrm>
            <a:off x="488778" y="1206325"/>
            <a:ext cx="31288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sp>
        <p:nvSpPr>
          <p:cNvPr id="39" name="Title 1">
            <a:extLst>
              <a:ext uri="{FF2B5EF4-FFF2-40B4-BE49-F238E27FC236}">
                <a16:creationId xmlns:a16="http://schemas.microsoft.com/office/drawing/2014/main" id="{90474EB7-41C9-D5D4-33A1-2B40BE1266BB}"/>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2" name="Picture 1">
            <a:extLst>
              <a:ext uri="{FF2B5EF4-FFF2-40B4-BE49-F238E27FC236}">
                <a16:creationId xmlns:a16="http://schemas.microsoft.com/office/drawing/2014/main" id="{5F377325-E78E-6773-F9EF-6D94223691F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816231" y="1075284"/>
            <a:ext cx="4327769" cy="5630315"/>
          </a:xfrm>
          <a:prstGeom prst="rect">
            <a:avLst/>
          </a:prstGeom>
          <a:noFill/>
          <a:ln>
            <a:noFill/>
          </a:ln>
        </p:spPr>
      </p:pic>
      <p:graphicFrame>
        <p:nvGraphicFramePr>
          <p:cNvPr id="3" name="Diagram 2">
            <a:extLst>
              <a:ext uri="{FF2B5EF4-FFF2-40B4-BE49-F238E27FC236}">
                <a16:creationId xmlns:a16="http://schemas.microsoft.com/office/drawing/2014/main" id="{CE4EB01E-BDF6-3CD3-0B89-76020249A89D}"/>
              </a:ext>
            </a:extLst>
          </p:cNvPr>
          <p:cNvGraphicFramePr/>
          <p:nvPr>
            <p:extLst>
              <p:ext uri="{D42A27DB-BD31-4B8C-83A1-F6EECF244321}">
                <p14:modId xmlns:p14="http://schemas.microsoft.com/office/powerpoint/2010/main" val="1046298948"/>
              </p:ext>
            </p:extLst>
          </p:nvPr>
        </p:nvGraphicFramePr>
        <p:xfrm>
          <a:off x="-6292" y="1937070"/>
          <a:ext cx="4773358" cy="45602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8766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209800" y="0"/>
            <a:ext cx="518447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600" b="1" dirty="0" err="1">
                <a:solidFill>
                  <a:srgbClr val="00B050"/>
                </a:solidFill>
              </a:rPr>
              <a:t>Đất</a:t>
            </a:r>
            <a:r>
              <a:rPr lang="en-US" sz="3600" b="1" dirty="0">
                <a:solidFill>
                  <a:srgbClr val="00B050"/>
                </a:solidFill>
              </a:rPr>
              <a:t> </a:t>
            </a:r>
            <a:r>
              <a:rPr lang="en-US" sz="3600" b="1" dirty="0" err="1">
                <a:solidFill>
                  <a:srgbClr val="00B050"/>
                </a:solidFill>
              </a:rPr>
              <a:t>feralit</a:t>
            </a:r>
            <a:r>
              <a:rPr lang="en-US" sz="3600" b="1" dirty="0">
                <a:solidFill>
                  <a:srgbClr val="00B050"/>
                </a:solidFill>
              </a:rPr>
              <a:t> </a:t>
            </a:r>
            <a:r>
              <a:rPr lang="en-US" sz="3600" b="1" dirty="0" err="1">
                <a:solidFill>
                  <a:srgbClr val="00B050"/>
                </a:solidFill>
              </a:rPr>
              <a:t>trên</a:t>
            </a:r>
            <a:r>
              <a:rPr lang="en-US" sz="3600" b="1" dirty="0">
                <a:solidFill>
                  <a:srgbClr val="00B050"/>
                </a:solidFill>
              </a:rPr>
              <a:t> </a:t>
            </a:r>
            <a:r>
              <a:rPr lang="en-US" sz="3600" b="1" dirty="0" err="1">
                <a:solidFill>
                  <a:srgbClr val="00B050"/>
                </a:solidFill>
              </a:rPr>
              <a:t>đá</a:t>
            </a:r>
            <a:r>
              <a:rPr lang="en-US" sz="3600" b="1" dirty="0">
                <a:solidFill>
                  <a:srgbClr val="00B050"/>
                </a:solidFill>
              </a:rPr>
              <a:t> </a:t>
            </a:r>
            <a:r>
              <a:rPr lang="en-US" sz="3600" b="1" dirty="0" err="1">
                <a:solidFill>
                  <a:srgbClr val="00B050"/>
                </a:solidFill>
              </a:rPr>
              <a:t>vôi</a:t>
            </a:r>
            <a:endParaRPr lang="en-US" sz="3600" b="1" dirty="0">
              <a:solidFill>
                <a:srgbClr val="00B050"/>
              </a:solidFill>
            </a:endParaRPr>
          </a:p>
        </p:txBody>
      </p:sp>
      <p:pic>
        <p:nvPicPr>
          <p:cNvPr id="4" name="Picture 3">
            <a:extLst>
              <a:ext uri="{FF2B5EF4-FFF2-40B4-BE49-F238E27FC236}">
                <a16:creationId xmlns:a16="http://schemas.microsoft.com/office/drawing/2014/main" id="{D3FAC725-ED22-5B97-AB71-0D796AE5C5B0}"/>
              </a:ext>
            </a:extLst>
          </p:cNvPr>
          <p:cNvPicPr>
            <a:picLocks noChangeAspect="1"/>
          </p:cNvPicPr>
          <p:nvPr/>
        </p:nvPicPr>
        <p:blipFill>
          <a:blip r:embed="rId3"/>
          <a:stretch>
            <a:fillRect/>
          </a:stretch>
        </p:blipFill>
        <p:spPr>
          <a:xfrm>
            <a:off x="292952" y="823752"/>
            <a:ext cx="8165248" cy="5805648"/>
          </a:xfrm>
          <a:prstGeom prst="rect">
            <a:avLst/>
          </a:prstGeom>
        </p:spPr>
      </p:pic>
    </p:spTree>
    <p:extLst>
      <p:ext uri="{BB962C8B-B14F-4D97-AF65-F5344CB8AC3E}">
        <p14:creationId xmlns:p14="http://schemas.microsoft.com/office/powerpoint/2010/main" val="42298213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133600" y="76200"/>
            <a:ext cx="518447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600" b="1" dirty="0" err="1">
                <a:solidFill>
                  <a:srgbClr val="00B050"/>
                </a:solidFill>
              </a:rPr>
              <a:t>Đất</a:t>
            </a:r>
            <a:r>
              <a:rPr lang="en-US" sz="3600" b="1" dirty="0">
                <a:solidFill>
                  <a:srgbClr val="00B050"/>
                </a:solidFill>
              </a:rPr>
              <a:t> </a:t>
            </a:r>
            <a:r>
              <a:rPr lang="en-US" sz="3600" b="1" dirty="0" err="1">
                <a:solidFill>
                  <a:srgbClr val="00B050"/>
                </a:solidFill>
              </a:rPr>
              <a:t>feralit</a:t>
            </a:r>
            <a:r>
              <a:rPr lang="en-US" sz="3600" b="1" dirty="0">
                <a:solidFill>
                  <a:srgbClr val="00B050"/>
                </a:solidFill>
              </a:rPr>
              <a:t> </a:t>
            </a:r>
            <a:r>
              <a:rPr lang="en-US" sz="3600" b="1" dirty="0" err="1">
                <a:solidFill>
                  <a:srgbClr val="00B050"/>
                </a:solidFill>
              </a:rPr>
              <a:t>trên</a:t>
            </a:r>
            <a:r>
              <a:rPr lang="en-US" sz="3600" b="1" dirty="0">
                <a:solidFill>
                  <a:srgbClr val="00B050"/>
                </a:solidFill>
              </a:rPr>
              <a:t> </a:t>
            </a:r>
            <a:r>
              <a:rPr lang="en-US" sz="3600" b="1" dirty="0" err="1">
                <a:solidFill>
                  <a:srgbClr val="00B050"/>
                </a:solidFill>
              </a:rPr>
              <a:t>đá</a:t>
            </a:r>
            <a:r>
              <a:rPr lang="en-US" sz="3600" b="1" dirty="0">
                <a:solidFill>
                  <a:srgbClr val="00B050"/>
                </a:solidFill>
              </a:rPr>
              <a:t> badan</a:t>
            </a:r>
          </a:p>
        </p:txBody>
      </p:sp>
      <p:pic>
        <p:nvPicPr>
          <p:cNvPr id="10242" name="Picture 2" descr="Đất đỏ bazan là gì? Tìm hiểu nguồn gốc, đặc điểm đất đỏ bazan ở nước ta">
            <a:extLst>
              <a:ext uri="{FF2B5EF4-FFF2-40B4-BE49-F238E27FC236}">
                <a16:creationId xmlns:a16="http://schemas.microsoft.com/office/drawing/2014/main" id="{C50A8D75-CD8E-273D-0968-402DEB2D0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00" y="990600"/>
            <a:ext cx="7234418" cy="478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7622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413669" y="14416"/>
            <a:ext cx="6373771"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600" b="1" dirty="0" err="1">
                <a:solidFill>
                  <a:srgbClr val="00B050"/>
                </a:solidFill>
              </a:rPr>
              <a:t>Đất</a:t>
            </a:r>
            <a:r>
              <a:rPr lang="en-US" sz="3600" b="1" dirty="0">
                <a:solidFill>
                  <a:srgbClr val="00B050"/>
                </a:solidFill>
              </a:rPr>
              <a:t> </a:t>
            </a:r>
            <a:r>
              <a:rPr lang="en-US" sz="3600" b="1" dirty="0" err="1">
                <a:solidFill>
                  <a:srgbClr val="00B050"/>
                </a:solidFill>
              </a:rPr>
              <a:t>feralit</a:t>
            </a:r>
            <a:r>
              <a:rPr lang="en-US" sz="3600" b="1" dirty="0">
                <a:solidFill>
                  <a:srgbClr val="00B050"/>
                </a:solidFill>
              </a:rPr>
              <a:t> </a:t>
            </a:r>
            <a:r>
              <a:rPr lang="en-US" sz="3600" b="1" dirty="0" err="1">
                <a:solidFill>
                  <a:srgbClr val="00B050"/>
                </a:solidFill>
              </a:rPr>
              <a:t>trên</a:t>
            </a:r>
            <a:r>
              <a:rPr lang="en-US" sz="3600" b="1" dirty="0">
                <a:solidFill>
                  <a:srgbClr val="00B050"/>
                </a:solidFill>
              </a:rPr>
              <a:t> </a:t>
            </a:r>
            <a:r>
              <a:rPr lang="en-US" sz="3600" b="1" dirty="0" err="1">
                <a:solidFill>
                  <a:srgbClr val="00B050"/>
                </a:solidFill>
              </a:rPr>
              <a:t>các</a:t>
            </a:r>
            <a:r>
              <a:rPr lang="en-US" sz="3600" b="1" dirty="0">
                <a:solidFill>
                  <a:srgbClr val="00B050"/>
                </a:solidFill>
              </a:rPr>
              <a:t> </a:t>
            </a:r>
            <a:r>
              <a:rPr lang="en-US" sz="3600" b="1" dirty="0" err="1">
                <a:solidFill>
                  <a:srgbClr val="00B050"/>
                </a:solidFill>
              </a:rPr>
              <a:t>loại</a:t>
            </a:r>
            <a:r>
              <a:rPr lang="en-US" sz="3600" b="1" dirty="0">
                <a:solidFill>
                  <a:srgbClr val="00B050"/>
                </a:solidFill>
              </a:rPr>
              <a:t> </a:t>
            </a:r>
            <a:r>
              <a:rPr lang="en-US" sz="3600" b="1" dirty="0" err="1">
                <a:solidFill>
                  <a:srgbClr val="00B050"/>
                </a:solidFill>
              </a:rPr>
              <a:t>đá</a:t>
            </a:r>
            <a:r>
              <a:rPr lang="en-US" sz="3600" b="1" dirty="0">
                <a:solidFill>
                  <a:srgbClr val="00B050"/>
                </a:solidFill>
              </a:rPr>
              <a:t> </a:t>
            </a:r>
            <a:r>
              <a:rPr lang="en-US" sz="3600" b="1" dirty="0" err="1">
                <a:solidFill>
                  <a:srgbClr val="00B050"/>
                </a:solidFill>
              </a:rPr>
              <a:t>khác</a:t>
            </a:r>
            <a:endParaRPr lang="en-VN" sz="3600" b="1" dirty="0">
              <a:solidFill>
                <a:srgbClr val="00B050"/>
              </a:solidFill>
            </a:endParaRPr>
          </a:p>
        </p:txBody>
      </p:sp>
      <p:pic>
        <p:nvPicPr>
          <p:cNvPr id="2050" name="Picture 2">
            <a:extLst>
              <a:ext uri="{FF2B5EF4-FFF2-40B4-BE49-F238E27FC236}">
                <a16:creationId xmlns:a16="http://schemas.microsoft.com/office/drawing/2014/main" id="{C0F9D6DB-1218-9475-3657-5346071A0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696200" cy="516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827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498117" y="1951139"/>
            <a:ext cx="6792509" cy="3733800"/>
          </a:xfrm>
          <a:prstGeom prst="wedgeRoundRectCallout">
            <a:avLst>
              <a:gd name="adj1" fmla="val 27065"/>
              <a:gd name="adj2" fmla="val 4984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85802" y="2130147"/>
            <a:ext cx="6553198" cy="3493264"/>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Chiếm tới 65% diện tích đất tự nhiên.</a:t>
            </a:r>
          </a:p>
          <a:p>
            <a:r>
              <a:rPr lang="vi-VN" sz="2400" b="1" dirty="0">
                <a:latin typeface="Cambria" pitchFamily="18" charset="0"/>
                <a:ea typeface="Cambria" pitchFamily="18" charset="0"/>
              </a:rPr>
              <a:t>- Phân bố</a:t>
            </a:r>
            <a:r>
              <a:rPr lang="en-US" sz="2400" b="1" dirty="0">
                <a:latin typeface="Cambria" pitchFamily="18" charset="0"/>
                <a:ea typeface="Cambria" pitchFamily="18" charset="0"/>
              </a:rPr>
              <a:t>:</a:t>
            </a:r>
            <a:r>
              <a:rPr lang="vi-VN" sz="2400" b="1" dirty="0">
                <a:latin typeface="Cambria" pitchFamily="18" charset="0"/>
                <a:ea typeface="Cambria" pitchFamily="18" charset="0"/>
              </a:rPr>
              <a:t> </a:t>
            </a:r>
            <a:r>
              <a:rPr lang="nl-NL" sz="2400" dirty="0">
                <a:latin typeface="Cambria" panose="02040503050406030204" pitchFamily="18" charset="0"/>
                <a:ea typeface="Cambria" panose="02040503050406030204" pitchFamily="18" charset="0"/>
              </a:rPr>
              <a:t>ở các khu vực đồi núi, trong đó:</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a:t>
            </a:r>
            <a:r>
              <a:rPr lang="nl-NL" sz="2400" b="1" dirty="0">
                <a:latin typeface="Cambria" panose="02040503050406030204" pitchFamily="18" charset="0"/>
                <a:ea typeface="Cambria" panose="02040503050406030204" pitchFamily="18" charset="0"/>
              </a:rPr>
              <a:t>Đất feralit hình thành trên đá badan</a:t>
            </a:r>
            <a:r>
              <a:rPr lang="nl-NL" sz="2400" dirty="0">
                <a:latin typeface="Cambria" panose="02040503050406030204" pitchFamily="18" charset="0"/>
                <a:ea typeface="Cambria" panose="02040503050406030204" pitchFamily="18" charset="0"/>
              </a:rPr>
              <a:t>: ở Tây Nguyên, Đông Nam Bộ.</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a:t>
            </a:r>
            <a:r>
              <a:rPr lang="nl-NL" sz="2400" b="1" dirty="0">
                <a:latin typeface="Cambria" panose="02040503050406030204" pitchFamily="18" charset="0"/>
                <a:ea typeface="Cambria" panose="02040503050406030204" pitchFamily="18" charset="0"/>
              </a:rPr>
              <a:t>Đất feralit hình thành trên đá vôi</a:t>
            </a:r>
            <a:r>
              <a:rPr lang="nl-NL" sz="2400" dirty="0">
                <a:latin typeface="Cambria" panose="02040503050406030204" pitchFamily="18" charset="0"/>
                <a:ea typeface="Cambria" panose="02040503050406030204" pitchFamily="18" charset="0"/>
              </a:rPr>
              <a:t>: ở khu vực Đông Bắc, Bắc Trung Bộ, Tây Bắc.</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a:t>
            </a:r>
            <a:r>
              <a:rPr lang="nl-NL" sz="2400" b="1" dirty="0">
                <a:latin typeface="Cambria" panose="02040503050406030204" pitchFamily="18" charset="0"/>
                <a:ea typeface="Cambria" panose="02040503050406030204" pitchFamily="18" charset="0"/>
              </a:rPr>
              <a:t>Đất feralit hình thành trên các loại đá khác</a:t>
            </a:r>
            <a:r>
              <a:rPr lang="nl-NL" sz="2400" dirty="0">
                <a:latin typeface="Cambria" panose="02040503050406030204" pitchFamily="18" charset="0"/>
                <a:ea typeface="Cambria" panose="02040503050406030204" pitchFamily="18" charset="0"/>
              </a:rPr>
              <a:t>: ở vùng đồi núi thấp.</a:t>
            </a:r>
            <a:endParaRPr lang="en-US" sz="2400" dirty="0">
              <a:latin typeface="Cambria" panose="02040503050406030204" pitchFamily="18" charset="0"/>
              <a:ea typeface="Cambria" panose="02040503050406030204" pitchFamily="18" charset="0"/>
            </a:endParaRPr>
          </a:p>
          <a:p>
            <a:pPr algn="just">
              <a:spcBef>
                <a:spcPts val="600"/>
              </a:spcBef>
              <a:spcAft>
                <a:spcPts val="0"/>
              </a:spcAft>
            </a:pPr>
            <a:endParaRPr lang="vi-VN" sz="24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4" dur="500"/>
                                        <p:tgtEl>
                                          <p:spTgt spid="38">
                                            <p:txEl>
                                              <p:pRg st="2" end="2"/>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8" dur="500"/>
                                        <p:tgtEl>
                                          <p:spTgt spid="38">
                                            <p:txEl>
                                              <p:pRg st="3" end="3"/>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2"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E1FCF-30BE-B079-0C8D-D138F3ECC0B7}"/>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81B8620E-A791-7994-71D5-A15AD4113A0A}"/>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0D48A312-69BA-43A4-390E-7701C5FAB9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1B7D4A94-9465-19C8-A523-50BED08F6772}"/>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7D60D885-15CF-6A4E-F775-85444B2C5823}"/>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0BB926DA-0DCE-E5A0-1515-ADEEC9EE0C31}"/>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53A997A5-D966-54B0-68FC-DB1483E99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AF36B254-6998-1421-6533-4B85BA2E4ACE}"/>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681CDFDF-4B41-8BE1-2D7F-7FB72E82B3FA}"/>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796847EA-9A3B-1ADC-7C68-058618EB1A15}"/>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BBAFFE7B-0BF4-308C-CFC4-2812A1937FF0}"/>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65C25C9F-4838-7EB9-CC6F-826D6752A567}"/>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5867E217-2CB0-80E0-1861-AC95089C0F6D}"/>
              </a:ext>
            </a:extLst>
          </p:cNvPr>
          <p:cNvSpPr txBox="1">
            <a:spLocks noChangeArrowheads="1"/>
          </p:cNvSpPr>
          <p:nvPr/>
        </p:nvSpPr>
        <p:spPr bwMode="auto">
          <a:xfrm>
            <a:off x="488778" y="1206325"/>
            <a:ext cx="31288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sp>
        <p:nvSpPr>
          <p:cNvPr id="39" name="Title 1">
            <a:extLst>
              <a:ext uri="{FF2B5EF4-FFF2-40B4-BE49-F238E27FC236}">
                <a16:creationId xmlns:a16="http://schemas.microsoft.com/office/drawing/2014/main" id="{A15C7157-AD1A-7944-D1DB-A1C6D7789F5C}"/>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2" name="Picture 1">
            <a:extLst>
              <a:ext uri="{FF2B5EF4-FFF2-40B4-BE49-F238E27FC236}">
                <a16:creationId xmlns:a16="http://schemas.microsoft.com/office/drawing/2014/main" id="{29D2EFD9-B7A5-CA82-F97E-CDB9F1E754F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80171" y="1075284"/>
            <a:ext cx="4511429" cy="5630315"/>
          </a:xfrm>
          <a:prstGeom prst="rect">
            <a:avLst/>
          </a:prstGeom>
          <a:noFill/>
          <a:ln>
            <a:noFill/>
          </a:ln>
        </p:spPr>
      </p:pic>
      <p:sp>
        <p:nvSpPr>
          <p:cNvPr id="14" name="TextBox 13">
            <a:extLst>
              <a:ext uri="{FF2B5EF4-FFF2-40B4-BE49-F238E27FC236}">
                <a16:creationId xmlns:a16="http://schemas.microsoft.com/office/drawing/2014/main" id="{5CDA4B31-FBDF-B936-F3B2-7818FBF65005}"/>
              </a:ext>
            </a:extLst>
          </p:cNvPr>
          <p:cNvSpPr txBox="1"/>
          <p:nvPr/>
        </p:nvSpPr>
        <p:spPr>
          <a:xfrm>
            <a:off x="364244" y="2303739"/>
            <a:ext cx="3902956" cy="2308324"/>
          </a:xfrm>
          <a:prstGeom prst="rect">
            <a:avLst/>
          </a:prstGeom>
          <a:noFill/>
        </p:spPr>
        <p:txBody>
          <a:bodyPr wrap="square">
            <a:spAutoFit/>
          </a:bodyPr>
          <a:lstStyle/>
          <a:p>
            <a:pPr algn="just"/>
            <a:r>
              <a:rPr lang="en-US" sz="2400" i="1" dirty="0">
                <a:solidFill>
                  <a:srgbClr val="0D30DD"/>
                </a:solidFill>
                <a:latin typeface="Cambria" panose="02040503050406030204" pitchFamily="18" charset="0"/>
                <a:ea typeface="Cambria" panose="02040503050406030204" pitchFamily="18" charset="0"/>
              </a:rPr>
              <a:t>Quan </a:t>
            </a:r>
            <a:r>
              <a:rPr lang="en-US" sz="2400" i="1" dirty="0" err="1">
                <a:solidFill>
                  <a:srgbClr val="0D30DD"/>
                </a:solidFill>
                <a:latin typeface="Cambria" panose="02040503050406030204" pitchFamily="18" charset="0"/>
                <a:ea typeface="Cambria" panose="02040503050406030204" pitchFamily="18" charset="0"/>
              </a:rPr>
              <a:t>sát</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hình</a:t>
            </a:r>
            <a:r>
              <a:rPr lang="en-US" sz="2400" i="1" dirty="0">
                <a:solidFill>
                  <a:srgbClr val="0D30DD"/>
                </a:solidFill>
                <a:latin typeface="Cambria" panose="02040503050406030204" pitchFamily="18" charset="0"/>
                <a:ea typeface="Cambria" panose="02040503050406030204" pitchFamily="18" charset="0"/>
              </a:rPr>
              <a:t> 11.2, </a:t>
            </a:r>
            <a:r>
              <a:rPr lang="en-US" sz="2400" i="1" dirty="0" err="1">
                <a:solidFill>
                  <a:srgbClr val="0D30DD"/>
                </a:solidFill>
                <a:latin typeface="Cambria" panose="02040503050406030204" pitchFamily="18" charset="0"/>
                <a:ea typeface="Cambria" panose="02040503050406030204" pitchFamily="18" charset="0"/>
              </a:rPr>
              <a:t>các</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hình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ảnh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và</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kênh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chữ</a:t>
            </a:r>
            <a:r>
              <a:rPr lang="en-US" sz="2400" i="1" dirty="0">
                <a:solidFill>
                  <a:srgbClr val="0D30DD"/>
                </a:solidFill>
                <a:latin typeface="Cambria" panose="02040503050406030204" pitchFamily="18" charset="0"/>
                <a:ea typeface="Cambria" panose="02040503050406030204" pitchFamily="18" charset="0"/>
              </a:rPr>
              <a:t> SGK:</a:t>
            </a:r>
          </a:p>
          <a:p>
            <a:pPr algn="just"/>
            <a:r>
              <a:rPr lang="en-US" sz="2400" i="1" dirty="0">
                <a:solidFill>
                  <a:srgbClr val="0D30DD"/>
                </a:solidFill>
                <a:latin typeface="Cambria" panose="02040503050406030204" pitchFamily="18" charset="0"/>
                <a:ea typeface="Cambria" panose="02040503050406030204" pitchFamily="18" charset="0"/>
              </a:rPr>
              <a:t> - Cho </a:t>
            </a:r>
            <a:r>
              <a:rPr lang="en-US" sz="2400" i="1" dirty="0" err="1">
                <a:solidFill>
                  <a:srgbClr val="0D30DD"/>
                </a:solidFill>
                <a:latin typeface="Cambria" panose="02040503050406030204" pitchFamily="18" charset="0"/>
                <a:ea typeface="Cambria" panose="02040503050406030204" pitchFamily="18" charset="0"/>
              </a:rPr>
              <a:t>biết</a:t>
            </a:r>
            <a:r>
              <a:rPr lang="en-US" sz="2400" i="1" dirty="0">
                <a:solidFill>
                  <a:srgbClr val="0D30DD"/>
                </a:solidFill>
                <a:latin typeface="Cambria" panose="02040503050406030204" pitchFamily="18" charset="0"/>
                <a:ea typeface="Cambria" panose="02040503050406030204" pitchFamily="18" charset="0"/>
              </a:rPr>
              <a:t> n</a:t>
            </a:r>
            <a:r>
              <a:rPr lang="vi-VN" sz="2400" i="1" dirty="0">
                <a:solidFill>
                  <a:srgbClr val="0D30DD"/>
                </a:solidFill>
                <a:latin typeface="Cambria" panose="02040503050406030204" pitchFamily="18" charset="0"/>
                <a:ea typeface="Cambria" panose="02040503050406030204" pitchFamily="18" charset="0"/>
              </a:rPr>
              <a:t>hóm đất phù sa chiếm diện tích bao nhiêu?</a:t>
            </a:r>
          </a:p>
          <a:p>
            <a:pPr algn="just"/>
            <a:r>
              <a:rPr lang="vi-VN" sz="2400" i="1" dirty="0">
                <a:solidFill>
                  <a:srgbClr val="0D30DD"/>
                </a:solidFill>
                <a:latin typeface="Cambria" panose="02040503050406030204" pitchFamily="18" charset="0"/>
                <a:ea typeface="Cambria" panose="02040503050406030204" pitchFamily="18" charset="0"/>
              </a:rPr>
              <a:t>- Xác định sự phân bố nhóm đất phù sa trên bản đồ.</a:t>
            </a:r>
            <a:r>
              <a:rPr lang="en-US" sz="2400" i="1" dirty="0">
                <a:solidFill>
                  <a:srgbClr val="0D30DD"/>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555030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B3442-1692-BB24-808E-8CAC227FE19A}"/>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70D37C1D-C823-2F00-D251-9A9959BEC34C}"/>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F4D39EF1-9B94-6BCC-5A1E-630CD14680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C89B814D-722E-4068-6C67-D6B0F1831D09}"/>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E91E53C0-80CC-069F-D4CD-1306DE3A0853}"/>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6F9D211B-E98E-400B-40CE-3E57E8EE7EF9}"/>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FB065DBD-4490-9699-D615-572A5730A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3C63A0BE-31D2-A932-4653-7C71A925FA0F}"/>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80C12852-452A-05D7-D68E-0B14A44EE3B3}"/>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9DD580D0-3703-91F1-C607-7B1D3FEE63EB}"/>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69625C23-3623-83B3-8826-34D7FFF3DBF0}"/>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D9E78445-EACA-B626-7404-F2830D1C9018}"/>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81148792-9AF2-DEEC-570B-4145EAFEE325}"/>
              </a:ext>
            </a:extLst>
          </p:cNvPr>
          <p:cNvSpPr txBox="1">
            <a:spLocks noChangeArrowheads="1"/>
          </p:cNvSpPr>
          <p:nvPr/>
        </p:nvSpPr>
        <p:spPr bwMode="auto">
          <a:xfrm>
            <a:off x="488778" y="1206325"/>
            <a:ext cx="31288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sp>
        <p:nvSpPr>
          <p:cNvPr id="39" name="Title 1">
            <a:extLst>
              <a:ext uri="{FF2B5EF4-FFF2-40B4-BE49-F238E27FC236}">
                <a16:creationId xmlns:a16="http://schemas.microsoft.com/office/drawing/2014/main" id="{46D48709-C809-106D-D816-57526758B03A}"/>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2" name="Picture 1">
            <a:extLst>
              <a:ext uri="{FF2B5EF4-FFF2-40B4-BE49-F238E27FC236}">
                <a16:creationId xmlns:a16="http://schemas.microsoft.com/office/drawing/2014/main" id="{08697788-439B-D082-1C20-95A30709096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663831" y="1075284"/>
            <a:ext cx="4403969" cy="5630315"/>
          </a:xfrm>
          <a:prstGeom prst="rect">
            <a:avLst/>
          </a:prstGeom>
          <a:noFill/>
          <a:ln>
            <a:noFill/>
          </a:ln>
        </p:spPr>
      </p:pic>
      <p:graphicFrame>
        <p:nvGraphicFramePr>
          <p:cNvPr id="3" name="Diagram 2">
            <a:extLst>
              <a:ext uri="{FF2B5EF4-FFF2-40B4-BE49-F238E27FC236}">
                <a16:creationId xmlns:a16="http://schemas.microsoft.com/office/drawing/2014/main" id="{DA5A07C0-ED59-6403-4639-51D66E1A4091}"/>
              </a:ext>
            </a:extLst>
          </p:cNvPr>
          <p:cNvGraphicFramePr/>
          <p:nvPr>
            <p:extLst>
              <p:ext uri="{D42A27DB-BD31-4B8C-83A1-F6EECF244321}">
                <p14:modId xmlns:p14="http://schemas.microsoft.com/office/powerpoint/2010/main" val="682716516"/>
              </p:ext>
            </p:extLst>
          </p:nvPr>
        </p:nvGraphicFramePr>
        <p:xfrm>
          <a:off x="-76200" y="1644434"/>
          <a:ext cx="4648200" cy="46039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33589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895600" y="186530"/>
            <a:ext cx="3509037"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3600" b="1" dirty="0" err="1">
                <a:solidFill>
                  <a:srgbClr val="00B050"/>
                </a:solidFill>
              </a:rPr>
              <a:t>Đất</a:t>
            </a:r>
            <a:r>
              <a:rPr lang="nl-NL" sz="3600" b="1" dirty="0">
                <a:solidFill>
                  <a:srgbClr val="00B050"/>
                </a:solidFill>
              </a:rPr>
              <a:t> </a:t>
            </a:r>
            <a:r>
              <a:rPr lang="nl-NL" sz="3600" b="1" dirty="0" err="1">
                <a:solidFill>
                  <a:srgbClr val="00B050"/>
                </a:solidFill>
              </a:rPr>
              <a:t>phù</a:t>
            </a:r>
            <a:r>
              <a:rPr lang="nl-NL" sz="3600" b="1" dirty="0">
                <a:solidFill>
                  <a:srgbClr val="00B050"/>
                </a:solidFill>
              </a:rPr>
              <a:t> sa </a:t>
            </a:r>
            <a:r>
              <a:rPr lang="nl-NL" sz="3600" b="1" dirty="0" err="1">
                <a:solidFill>
                  <a:srgbClr val="00B050"/>
                </a:solidFill>
              </a:rPr>
              <a:t>sông</a:t>
            </a:r>
            <a:endParaRPr lang="nl-NL" sz="3600" b="1" dirty="0">
              <a:solidFill>
                <a:srgbClr val="00B050"/>
              </a:solidFill>
            </a:endParaRPr>
          </a:p>
        </p:txBody>
      </p:sp>
      <p:pic>
        <p:nvPicPr>
          <p:cNvPr id="14340" name="Picture 4" descr="Phù sa là gì? Tìm hiểu về Đất phù sa tại Việt Nam">
            <a:extLst>
              <a:ext uri="{FF2B5EF4-FFF2-40B4-BE49-F238E27FC236}">
                <a16:creationId xmlns:a16="http://schemas.microsoft.com/office/drawing/2014/main" id="{B69728AE-E766-317D-ECC2-2BE2A23E1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03" y="1010282"/>
            <a:ext cx="7500395" cy="484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717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527003" y="152400"/>
            <a:ext cx="2050627"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3600" b="1" dirty="0" err="1">
                <a:solidFill>
                  <a:srgbClr val="00B050"/>
                </a:solidFill>
              </a:rPr>
              <a:t>Đất</a:t>
            </a:r>
            <a:r>
              <a:rPr lang="nl-NL" sz="3600" b="1" dirty="0">
                <a:solidFill>
                  <a:srgbClr val="00B050"/>
                </a:solidFill>
              </a:rPr>
              <a:t> </a:t>
            </a:r>
            <a:r>
              <a:rPr lang="nl-NL" sz="3600" b="1" dirty="0" err="1">
                <a:solidFill>
                  <a:srgbClr val="00B050"/>
                </a:solidFill>
              </a:rPr>
              <a:t>phèn</a:t>
            </a:r>
            <a:endParaRPr lang="nl-NL" sz="3600" b="1" dirty="0">
              <a:solidFill>
                <a:srgbClr val="00B050"/>
              </a:solidFill>
            </a:endParaRPr>
          </a:p>
        </p:txBody>
      </p:sp>
      <p:pic>
        <p:nvPicPr>
          <p:cNvPr id="1026" name="Picture 2" descr="Đất phèn - Nguyên nhân, tác hại và cách cải tạo hiệu quả">
            <a:extLst>
              <a:ext uri="{FF2B5EF4-FFF2-40B4-BE49-F238E27FC236}">
                <a16:creationId xmlns:a16="http://schemas.microsoft.com/office/drawing/2014/main" id="{21215765-E878-28EF-977A-20D8A569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6744"/>
            <a:ext cx="7841673" cy="572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942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276600" y="185416"/>
            <a:ext cx="2050627"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3600" b="1" dirty="0" err="1">
                <a:solidFill>
                  <a:srgbClr val="00B050"/>
                </a:solidFill>
              </a:rPr>
              <a:t>Đất</a:t>
            </a:r>
            <a:r>
              <a:rPr lang="nl-NL" sz="3600" b="1" dirty="0">
                <a:solidFill>
                  <a:srgbClr val="00B050"/>
                </a:solidFill>
              </a:rPr>
              <a:t> </a:t>
            </a:r>
            <a:r>
              <a:rPr lang="nl-NL" sz="3600" b="1" dirty="0" err="1">
                <a:solidFill>
                  <a:srgbClr val="00B050"/>
                </a:solidFill>
              </a:rPr>
              <a:t>mặn</a:t>
            </a:r>
            <a:endParaRPr lang="nl-NL" sz="3600" b="1" dirty="0">
              <a:solidFill>
                <a:srgbClr val="00B050"/>
              </a:solidFill>
            </a:endParaRPr>
          </a:p>
        </p:txBody>
      </p:sp>
      <p:pic>
        <p:nvPicPr>
          <p:cNvPr id="16390" name="Picture 6" descr="Tanah Asin Di Laguna Kering Di Selatan Provinsi La Pampa Patagonia  Argentina Foto Stok - Unduh Gambar Sekarang - iStock">
            <a:extLst>
              <a:ext uri="{FF2B5EF4-FFF2-40B4-BE49-F238E27FC236}">
                <a16:creationId xmlns:a16="http://schemas.microsoft.com/office/drawing/2014/main" id="{C7A6BEF2-877F-3FEE-1286-06BDC981A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35" y="1009168"/>
            <a:ext cx="7388265" cy="483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107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8A0FC-8DDD-0FBA-95F8-9388445A18AE}"/>
              </a:ext>
            </a:extLst>
          </p:cNvPr>
          <p:cNvSpPr txBox="1"/>
          <p:nvPr/>
        </p:nvSpPr>
        <p:spPr>
          <a:xfrm>
            <a:off x="762000" y="228600"/>
            <a:ext cx="7696200" cy="1051955"/>
          </a:xfrm>
          <a:prstGeom prst="rect">
            <a:avLst/>
          </a:prstGeom>
          <a:noFill/>
        </p:spPr>
        <p:txBody>
          <a:bodyPr wrap="square">
            <a:spAutoFit/>
          </a:bodyPr>
          <a:lstStyle/>
          <a:p>
            <a:pPr algn="ctr">
              <a:lnSpc>
                <a:spcPct val="115000"/>
              </a:lnSpc>
              <a:spcAft>
                <a:spcPts val="10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CHƯƠNG 3. </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THỔ NHƯỠNG VÀ SINH VẬT VIỆT 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689F989-E1CF-B96B-77D2-DC6C5B04FAA4}"/>
              </a:ext>
            </a:extLst>
          </p:cNvPr>
          <p:cNvSpPr txBox="1"/>
          <p:nvPr/>
        </p:nvSpPr>
        <p:spPr>
          <a:xfrm>
            <a:off x="571500" y="1276436"/>
            <a:ext cx="8001000" cy="1051955"/>
          </a:xfrm>
          <a:prstGeom prst="rect">
            <a:avLst/>
          </a:prstGeom>
          <a:noFill/>
        </p:spPr>
        <p:txBody>
          <a:bodyPr wrap="square">
            <a:spAutoFit/>
          </a:bodyPr>
          <a:lstStyle/>
          <a:p>
            <a:pPr algn="ctr">
              <a:lnSpc>
                <a:spcPct val="115000"/>
              </a:lnSpc>
              <a:spcAft>
                <a:spcPts val="10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 29, 30 BÀI 11.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CHUNG VÀ SỰ PHÂN BỐ CỦA LỚP PHỦ THỔ NHƯỠNG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58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438400" y="-24714"/>
            <a:ext cx="3567896"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3600" b="1" dirty="0" err="1">
                <a:solidFill>
                  <a:srgbClr val="00B050"/>
                </a:solidFill>
              </a:rPr>
              <a:t>Đất</a:t>
            </a:r>
            <a:r>
              <a:rPr lang="nl-NL" sz="3600" b="1" dirty="0">
                <a:solidFill>
                  <a:srgbClr val="00B050"/>
                </a:solidFill>
              </a:rPr>
              <a:t> </a:t>
            </a:r>
            <a:r>
              <a:rPr lang="nl-NL" sz="3600" b="1" dirty="0" err="1">
                <a:solidFill>
                  <a:srgbClr val="00B050"/>
                </a:solidFill>
              </a:rPr>
              <a:t>cát</a:t>
            </a:r>
            <a:r>
              <a:rPr lang="nl-NL" sz="3600" b="1" dirty="0">
                <a:solidFill>
                  <a:srgbClr val="00B050"/>
                </a:solidFill>
              </a:rPr>
              <a:t> ven </a:t>
            </a:r>
            <a:r>
              <a:rPr lang="nl-NL" sz="3600" b="1" dirty="0" err="1">
                <a:solidFill>
                  <a:srgbClr val="00B050"/>
                </a:solidFill>
              </a:rPr>
              <a:t>biển</a:t>
            </a:r>
            <a:endParaRPr lang="nl-NL" sz="3600" b="1" dirty="0">
              <a:solidFill>
                <a:srgbClr val="00B050"/>
              </a:solidFill>
            </a:endParaRPr>
          </a:p>
        </p:txBody>
      </p:sp>
      <p:pic>
        <p:nvPicPr>
          <p:cNvPr id="17410" name="Picture 2" descr="Hàng chục lô đất ven biển Thừa Thiên Huế được cấp không đúng quy định? -  Báo Công an Nhân dân điện tử">
            <a:extLst>
              <a:ext uri="{FF2B5EF4-FFF2-40B4-BE49-F238E27FC236}">
                <a16:creationId xmlns:a16="http://schemas.microsoft.com/office/drawing/2014/main" id="{3351B7B8-E682-3784-C5E6-E72C43A2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56" y="799038"/>
            <a:ext cx="7474955" cy="4989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774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438400" y="-16476"/>
            <a:ext cx="4913454"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3600" b="1" dirty="0" err="1">
                <a:solidFill>
                  <a:srgbClr val="00B050"/>
                </a:solidFill>
              </a:rPr>
              <a:t>Đất</a:t>
            </a:r>
            <a:r>
              <a:rPr lang="nl-NL" sz="3600" b="1" dirty="0">
                <a:solidFill>
                  <a:srgbClr val="00B050"/>
                </a:solidFill>
              </a:rPr>
              <a:t> </a:t>
            </a:r>
            <a:r>
              <a:rPr lang="nl-NL" sz="3600" b="1" dirty="0" err="1">
                <a:solidFill>
                  <a:srgbClr val="00B050"/>
                </a:solidFill>
              </a:rPr>
              <a:t>xám</a:t>
            </a:r>
            <a:r>
              <a:rPr lang="nl-NL" sz="3600" b="1" dirty="0">
                <a:solidFill>
                  <a:srgbClr val="00B050"/>
                </a:solidFill>
              </a:rPr>
              <a:t> </a:t>
            </a:r>
            <a:r>
              <a:rPr lang="nl-NL" sz="3600" b="1" dirty="0" err="1">
                <a:solidFill>
                  <a:srgbClr val="00B050"/>
                </a:solidFill>
              </a:rPr>
              <a:t>trên</a:t>
            </a:r>
            <a:r>
              <a:rPr lang="nl-NL" sz="3600" b="1" dirty="0">
                <a:solidFill>
                  <a:srgbClr val="00B050"/>
                </a:solidFill>
              </a:rPr>
              <a:t> </a:t>
            </a:r>
            <a:r>
              <a:rPr lang="nl-NL" sz="3600" b="1" dirty="0" err="1">
                <a:solidFill>
                  <a:srgbClr val="00B050"/>
                </a:solidFill>
              </a:rPr>
              <a:t>phù</a:t>
            </a:r>
            <a:r>
              <a:rPr lang="nl-NL" sz="3600" b="1" dirty="0">
                <a:solidFill>
                  <a:srgbClr val="00B050"/>
                </a:solidFill>
              </a:rPr>
              <a:t> sa </a:t>
            </a:r>
            <a:r>
              <a:rPr lang="nl-NL" sz="3600" b="1" dirty="0" err="1">
                <a:solidFill>
                  <a:srgbClr val="00B050"/>
                </a:solidFill>
              </a:rPr>
              <a:t>cổ</a:t>
            </a:r>
            <a:endParaRPr lang="en-VN" sz="3600" b="1" dirty="0">
              <a:solidFill>
                <a:srgbClr val="00B050"/>
              </a:solidFill>
            </a:endParaRPr>
          </a:p>
        </p:txBody>
      </p:sp>
      <p:pic>
        <p:nvPicPr>
          <p:cNvPr id="4" name="Picture 3">
            <a:extLst>
              <a:ext uri="{FF2B5EF4-FFF2-40B4-BE49-F238E27FC236}">
                <a16:creationId xmlns:a16="http://schemas.microsoft.com/office/drawing/2014/main" id="{456A0B4C-508A-BE35-4691-A726FCD65B18}"/>
              </a:ext>
            </a:extLst>
          </p:cNvPr>
          <p:cNvPicPr>
            <a:picLocks noChangeAspect="1"/>
          </p:cNvPicPr>
          <p:nvPr/>
        </p:nvPicPr>
        <p:blipFill>
          <a:blip r:embed="rId3"/>
          <a:stretch>
            <a:fillRect/>
          </a:stretch>
        </p:blipFill>
        <p:spPr>
          <a:xfrm>
            <a:off x="304800" y="742950"/>
            <a:ext cx="8229600" cy="5657850"/>
          </a:xfrm>
          <a:prstGeom prst="rect">
            <a:avLst/>
          </a:prstGeom>
        </p:spPr>
      </p:pic>
    </p:spTree>
    <p:extLst>
      <p:ext uri="{BB962C8B-B14F-4D97-AF65-F5344CB8AC3E}">
        <p14:creationId xmlns:p14="http://schemas.microsoft.com/office/powerpoint/2010/main" val="4778676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446490" y="1981200"/>
            <a:ext cx="6792509" cy="3733800"/>
          </a:xfrm>
          <a:prstGeom prst="wedgeRoundRectCallout">
            <a:avLst>
              <a:gd name="adj1" fmla="val 26694"/>
              <a:gd name="adj2" fmla="val 4895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133600"/>
            <a:ext cx="6553198" cy="343170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Chiếm khoảng 24% diện tích đất tự nhiên.</a:t>
            </a:r>
          </a:p>
          <a:p>
            <a:pPr algn="just">
              <a:spcBef>
                <a:spcPts val="600"/>
              </a:spcBef>
              <a:spcAft>
                <a:spcPts val="0"/>
              </a:spcAft>
            </a:pPr>
            <a:r>
              <a:rPr lang="vi-VN" sz="2400" b="1" dirty="0">
                <a:latin typeface="Cambria" pitchFamily="18" charset="0"/>
                <a:ea typeface="Cambria" pitchFamily="18" charset="0"/>
              </a:rPr>
              <a:t>- Phân bố</a:t>
            </a:r>
            <a:r>
              <a:rPr lang="en-US" sz="2400" b="1" dirty="0">
                <a:latin typeface="Cambria" pitchFamily="18" charset="0"/>
                <a:ea typeface="Cambria" pitchFamily="18" charset="0"/>
              </a:rPr>
              <a:t>:</a:t>
            </a:r>
            <a:r>
              <a:rPr lang="vi-VN" sz="2400" b="1" dirty="0">
                <a:latin typeface="Cambria" pitchFamily="18" charset="0"/>
                <a:ea typeface="Cambria" pitchFamily="18" charset="0"/>
              </a:rPr>
              <a:t> </a:t>
            </a:r>
            <a:r>
              <a:rPr lang="vi-VN" sz="2400" dirty="0">
                <a:latin typeface="Cambria" pitchFamily="18" charset="0"/>
                <a:ea typeface="Cambria" pitchFamily="18" charset="0"/>
              </a:rPr>
              <a:t>chủ yếu ở đồng bằng sông Hồng, đồng bằng sông Cửu Long và các đồng bằng ven biển miền Trung.</a:t>
            </a:r>
          </a:p>
          <a:p>
            <a:pPr algn="just">
              <a:spcBef>
                <a:spcPts val="600"/>
              </a:spcBef>
              <a:spcAft>
                <a:spcPts val="0"/>
              </a:spcAft>
            </a:pPr>
            <a:r>
              <a:rPr lang="vi-VN" sz="2400" b="1" dirty="0">
                <a:latin typeface="Cambria" pitchFamily="18" charset="0"/>
                <a:ea typeface="Cambria" pitchFamily="18" charset="0"/>
              </a:rPr>
              <a:t>- Các loại đất: </a:t>
            </a:r>
          </a:p>
          <a:p>
            <a:pPr algn="just">
              <a:spcBef>
                <a:spcPts val="600"/>
              </a:spcBef>
              <a:spcAft>
                <a:spcPts val="0"/>
              </a:spcAft>
            </a:pPr>
            <a:r>
              <a:rPr lang="vi-VN" sz="2400" dirty="0">
                <a:latin typeface="Cambria" pitchFamily="18" charset="0"/>
                <a:ea typeface="Cambria" pitchFamily="18" charset="0"/>
              </a:rPr>
              <a:t>+ đất phù sa sông.</a:t>
            </a:r>
          </a:p>
          <a:p>
            <a:pPr algn="just">
              <a:spcBef>
                <a:spcPts val="600"/>
              </a:spcBef>
              <a:spcAft>
                <a:spcPts val="0"/>
              </a:spcAft>
            </a:pPr>
            <a:r>
              <a:rPr lang="vi-VN" sz="2400" dirty="0">
                <a:latin typeface="Cambria" pitchFamily="18" charset="0"/>
                <a:ea typeface="Cambria" pitchFamily="18" charset="0"/>
              </a:rPr>
              <a:t>+ đất xám phù sa cổ</a:t>
            </a:r>
          </a:p>
          <a:p>
            <a:pPr algn="just">
              <a:spcBef>
                <a:spcPts val="600"/>
              </a:spcBef>
              <a:spcAft>
                <a:spcPts val="0"/>
              </a:spcAft>
            </a:pPr>
            <a:r>
              <a:rPr lang="vi-VN" sz="2400" dirty="0">
                <a:latin typeface="Cambria" pitchFamily="18" charset="0"/>
                <a:ea typeface="Cambria" pitchFamily="18" charset="0"/>
              </a:rPr>
              <a:t>+ đất phèn, đất mặn, đất cát ven biển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4" dur="500"/>
                                        <p:tgtEl>
                                          <p:spTgt spid="38">
                                            <p:txEl>
                                              <p:pRg st="2" end="2"/>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8" dur="500"/>
                                        <p:tgtEl>
                                          <p:spTgt spid="38">
                                            <p:txEl>
                                              <p:pRg st="3" end="3"/>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2" dur="500"/>
                                        <p:tgtEl>
                                          <p:spTgt spid="38">
                                            <p:txEl>
                                              <p:pRg st="4" end="4"/>
                                            </p:txEl>
                                          </p:spTgt>
                                        </p:tgtEl>
                                      </p:cBhvr>
                                    </p:animEffect>
                                  </p:childTnLst>
                                </p:cTn>
                              </p:par>
                            </p:childTnLst>
                          </p:cTn>
                        </p:par>
                        <p:par>
                          <p:cTn id="33" fill="hold">
                            <p:stCondLst>
                              <p:cond delay="2000"/>
                            </p:stCondLst>
                            <p:childTnLst>
                              <p:par>
                                <p:cTn id="34" presetID="14" presetClass="entr" presetSubtype="10" fill="hold" nodeType="afterEffect">
                                  <p:stCondLst>
                                    <p:cond delay="0"/>
                                  </p:stCondLst>
                                  <p:childTnLst>
                                    <p:set>
                                      <p:cBhvr>
                                        <p:cTn id="35"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36"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5BEA6-3695-F843-6882-F8F6CC32CFBB}"/>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7C9FFEC0-05A7-AE52-9F13-1D3F010E8A6C}"/>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570676E1-CB82-169D-9FA0-F24BBD464D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0D7F25E7-1B7F-A081-3C11-B64ABCA3207D}"/>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EFEADE46-DD03-36CB-6978-D9C2270DC01B}"/>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BF8035E2-40B5-86B0-7A1B-7149AE322263}"/>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ECE3DDA4-7FBD-9E85-0086-2D1AD58300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6D2A22B2-C8FD-9EC3-547E-E272FCCB6915}"/>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08294E4F-AF30-3875-3560-60C2C4C39A88}"/>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FE3AD475-89A5-A44B-4B8F-5D2FC4729323}"/>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D3363BC8-54A0-DD15-20A4-377422F06B32}"/>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416A5F5A-19D0-9611-AB7C-DBFF82DE2A33}"/>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9FA983D9-C64F-E7FD-6301-28A73C8E722A}"/>
              </a:ext>
            </a:extLst>
          </p:cNvPr>
          <p:cNvSpPr txBox="1">
            <a:spLocks noChangeArrowheads="1"/>
          </p:cNvSpPr>
          <p:nvPr/>
        </p:nvSpPr>
        <p:spPr bwMode="auto">
          <a:xfrm>
            <a:off x="488778" y="1206325"/>
            <a:ext cx="3778422"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
        <p:nvSpPr>
          <p:cNvPr id="39" name="Title 1">
            <a:extLst>
              <a:ext uri="{FF2B5EF4-FFF2-40B4-BE49-F238E27FC236}">
                <a16:creationId xmlns:a16="http://schemas.microsoft.com/office/drawing/2014/main" id="{A004FBB5-F713-C8F6-EA10-1E53A71DAF23}"/>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2" name="Picture 1">
            <a:extLst>
              <a:ext uri="{FF2B5EF4-FFF2-40B4-BE49-F238E27FC236}">
                <a16:creationId xmlns:a16="http://schemas.microsoft.com/office/drawing/2014/main" id="{9D320572-8205-86D9-DB20-06F55D3A65C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80171" y="1075284"/>
            <a:ext cx="4511429" cy="5630315"/>
          </a:xfrm>
          <a:prstGeom prst="rect">
            <a:avLst/>
          </a:prstGeom>
          <a:noFill/>
          <a:ln>
            <a:noFill/>
          </a:ln>
        </p:spPr>
      </p:pic>
      <p:sp>
        <p:nvSpPr>
          <p:cNvPr id="14" name="TextBox 13">
            <a:extLst>
              <a:ext uri="{FF2B5EF4-FFF2-40B4-BE49-F238E27FC236}">
                <a16:creationId xmlns:a16="http://schemas.microsoft.com/office/drawing/2014/main" id="{F9C1A6B8-D2C9-643C-722B-854F8899A0EE}"/>
              </a:ext>
            </a:extLst>
          </p:cNvPr>
          <p:cNvSpPr txBox="1"/>
          <p:nvPr/>
        </p:nvSpPr>
        <p:spPr>
          <a:xfrm>
            <a:off x="364244" y="2303739"/>
            <a:ext cx="3902956" cy="2677656"/>
          </a:xfrm>
          <a:prstGeom prst="rect">
            <a:avLst/>
          </a:prstGeom>
          <a:noFill/>
        </p:spPr>
        <p:txBody>
          <a:bodyPr wrap="square">
            <a:spAutoFit/>
          </a:bodyPr>
          <a:lstStyle/>
          <a:p>
            <a:pPr algn="just"/>
            <a:r>
              <a:rPr lang="en-US" sz="2400" i="1" dirty="0">
                <a:solidFill>
                  <a:srgbClr val="0D30DD"/>
                </a:solidFill>
                <a:latin typeface="Cambria" panose="02040503050406030204" pitchFamily="18" charset="0"/>
                <a:ea typeface="Cambria" panose="02040503050406030204" pitchFamily="18" charset="0"/>
              </a:rPr>
              <a:t>Quan </a:t>
            </a:r>
            <a:r>
              <a:rPr lang="en-US" sz="2400" i="1" dirty="0" err="1">
                <a:solidFill>
                  <a:srgbClr val="0D30DD"/>
                </a:solidFill>
                <a:latin typeface="Cambria" panose="02040503050406030204" pitchFamily="18" charset="0"/>
                <a:ea typeface="Cambria" panose="02040503050406030204" pitchFamily="18" charset="0"/>
              </a:rPr>
              <a:t>sát</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hình</a:t>
            </a:r>
            <a:r>
              <a:rPr lang="en-US" sz="2400" i="1" dirty="0">
                <a:solidFill>
                  <a:srgbClr val="0D30DD"/>
                </a:solidFill>
                <a:latin typeface="Cambria" panose="02040503050406030204" pitchFamily="18" charset="0"/>
                <a:ea typeface="Cambria" panose="02040503050406030204" pitchFamily="18" charset="0"/>
              </a:rPr>
              <a:t> 11.2, </a:t>
            </a:r>
            <a:r>
              <a:rPr lang="en-US" sz="2400" i="1" dirty="0" err="1">
                <a:solidFill>
                  <a:srgbClr val="0D30DD"/>
                </a:solidFill>
                <a:latin typeface="Cambria" panose="02040503050406030204" pitchFamily="18" charset="0"/>
                <a:ea typeface="Cambria" panose="02040503050406030204" pitchFamily="18" charset="0"/>
              </a:rPr>
              <a:t>các</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hình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ảnh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và</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kênh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chữ</a:t>
            </a:r>
            <a:r>
              <a:rPr lang="en-US" sz="2400" i="1" dirty="0">
                <a:solidFill>
                  <a:srgbClr val="0D30DD"/>
                </a:solidFill>
                <a:latin typeface="Cambria" panose="02040503050406030204" pitchFamily="18" charset="0"/>
                <a:ea typeface="Cambria" panose="02040503050406030204" pitchFamily="18" charset="0"/>
              </a:rPr>
              <a:t> SGK:</a:t>
            </a:r>
          </a:p>
          <a:p>
            <a:pPr algn="just"/>
            <a:r>
              <a:rPr lang="en-US" sz="2400" i="1" dirty="0">
                <a:solidFill>
                  <a:srgbClr val="0D30DD"/>
                </a:solidFill>
                <a:latin typeface="Cambria" panose="02040503050406030204" pitchFamily="18" charset="0"/>
                <a:ea typeface="Cambria" panose="02040503050406030204" pitchFamily="18" charset="0"/>
              </a:rPr>
              <a:t> - Cho </a:t>
            </a:r>
            <a:r>
              <a:rPr lang="en-US" sz="2400" i="1" dirty="0" err="1">
                <a:solidFill>
                  <a:srgbClr val="0D30DD"/>
                </a:solidFill>
                <a:latin typeface="Cambria" panose="02040503050406030204" pitchFamily="18" charset="0"/>
                <a:ea typeface="Cambria" panose="02040503050406030204" pitchFamily="18" charset="0"/>
              </a:rPr>
              <a:t>biết</a:t>
            </a:r>
            <a:r>
              <a:rPr lang="en-US" sz="2400" i="1" dirty="0">
                <a:solidFill>
                  <a:srgbClr val="0D30DD"/>
                </a:solidFill>
                <a:latin typeface="Cambria" panose="02040503050406030204" pitchFamily="18" charset="0"/>
                <a:ea typeface="Cambria" panose="02040503050406030204" pitchFamily="18" charset="0"/>
              </a:rPr>
              <a:t> n</a:t>
            </a:r>
            <a:r>
              <a:rPr lang="vi-VN" sz="2400" i="1" dirty="0">
                <a:solidFill>
                  <a:srgbClr val="0D30DD"/>
                </a:solidFill>
                <a:latin typeface="Cambria" panose="02040503050406030204" pitchFamily="18" charset="0"/>
                <a:ea typeface="Cambria" panose="02040503050406030204" pitchFamily="18" charset="0"/>
              </a:rPr>
              <a:t>hóm đất mùn núi cao chiếm diện tích bao nhiêu?</a:t>
            </a:r>
          </a:p>
          <a:p>
            <a:pPr algn="just"/>
            <a:r>
              <a:rPr lang="vi-VN" sz="2400" i="1" dirty="0">
                <a:solidFill>
                  <a:srgbClr val="0D30DD"/>
                </a:solidFill>
                <a:latin typeface="Cambria" panose="02040503050406030204" pitchFamily="18" charset="0"/>
                <a:ea typeface="Cambria" panose="02040503050406030204" pitchFamily="18" charset="0"/>
              </a:rPr>
              <a:t>- Xác định sự phân bố nhóm đất mùn núi cao trên bản đồ.</a:t>
            </a:r>
            <a:r>
              <a:rPr lang="en-US" sz="2400" i="1" dirty="0">
                <a:solidFill>
                  <a:srgbClr val="0D30DD"/>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708825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0487-1605-231D-C459-54CDF1F7110A}"/>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FB10FF04-805E-F627-D6AA-C472F25E23E0}"/>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7FEC59FB-5B34-F5EF-A44E-F7C2534D1D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8B7BA48C-DFBA-9381-4C89-DB1EB0047019}"/>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3D1580EC-C77C-5800-5DC6-1DC51898B670}"/>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F4DAF8F4-B680-9990-39B7-DEB781F3DEA8}"/>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3E78C972-BCA7-F4F3-1272-6EC742BC6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3C733957-335F-C729-BDDC-12085AD1E754}"/>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814A7E74-6217-65BE-0681-EFCBED6DF444}"/>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DB55668D-6183-5844-33EA-ADF535CA5F54}"/>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A61B8EC5-4770-3821-8EE9-D87A4453155D}"/>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53E3A436-2DF4-F6FC-668D-AEDDE03C9D88}"/>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8DD78EE2-A08E-9249-8828-879DFDF7070F}"/>
              </a:ext>
            </a:extLst>
          </p:cNvPr>
          <p:cNvSpPr txBox="1">
            <a:spLocks noChangeArrowheads="1"/>
          </p:cNvSpPr>
          <p:nvPr/>
        </p:nvSpPr>
        <p:spPr bwMode="auto">
          <a:xfrm>
            <a:off x="488778" y="1206325"/>
            <a:ext cx="3778422"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
        <p:nvSpPr>
          <p:cNvPr id="39" name="Title 1">
            <a:extLst>
              <a:ext uri="{FF2B5EF4-FFF2-40B4-BE49-F238E27FC236}">
                <a16:creationId xmlns:a16="http://schemas.microsoft.com/office/drawing/2014/main" id="{D41A70E7-A04C-0641-982E-190F46A268FF}"/>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2" name="Picture 1">
            <a:extLst>
              <a:ext uri="{FF2B5EF4-FFF2-40B4-BE49-F238E27FC236}">
                <a16:creationId xmlns:a16="http://schemas.microsoft.com/office/drawing/2014/main" id="{C74AC381-484F-FA23-053E-4539901E7B1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56371" y="1075284"/>
            <a:ext cx="4511429" cy="5630315"/>
          </a:xfrm>
          <a:prstGeom prst="rect">
            <a:avLst/>
          </a:prstGeom>
          <a:noFill/>
          <a:ln>
            <a:noFill/>
          </a:ln>
        </p:spPr>
      </p:pic>
      <p:graphicFrame>
        <p:nvGraphicFramePr>
          <p:cNvPr id="3" name="Diagram 2">
            <a:extLst>
              <a:ext uri="{FF2B5EF4-FFF2-40B4-BE49-F238E27FC236}">
                <a16:creationId xmlns:a16="http://schemas.microsoft.com/office/drawing/2014/main" id="{DBBC3A4E-E298-148F-F780-7A60029BA3CD}"/>
              </a:ext>
            </a:extLst>
          </p:cNvPr>
          <p:cNvGraphicFramePr/>
          <p:nvPr>
            <p:extLst>
              <p:ext uri="{D42A27DB-BD31-4B8C-83A1-F6EECF244321}">
                <p14:modId xmlns:p14="http://schemas.microsoft.com/office/powerpoint/2010/main" val="2086574868"/>
              </p:ext>
            </p:extLst>
          </p:nvPr>
        </p:nvGraphicFramePr>
        <p:xfrm>
          <a:off x="76200" y="1851875"/>
          <a:ext cx="4419600" cy="48465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08790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418527" y="1905000"/>
            <a:ext cx="6792509" cy="2286000"/>
          </a:xfrm>
          <a:prstGeom prst="wedgeRoundRectCallout">
            <a:avLst>
              <a:gd name="adj1" fmla="val 27649"/>
              <a:gd name="adj2" fmla="val 5021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057400"/>
            <a:ext cx="6553198" cy="2092881"/>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Chiếm khoảng 11% diện tích đất tự nhiên.</a:t>
            </a:r>
          </a:p>
          <a:p>
            <a:pPr algn="just">
              <a:spcBef>
                <a:spcPts val="600"/>
              </a:spcBef>
            </a:pPr>
            <a:r>
              <a:rPr lang="vi-VN" sz="2400" b="1" dirty="0">
                <a:latin typeface="Cambria" pitchFamily="18" charset="0"/>
                <a:ea typeface="Cambria" pitchFamily="18" charset="0"/>
              </a:rPr>
              <a:t>- Phân bố</a:t>
            </a:r>
            <a:r>
              <a:rPr lang="en-US" sz="2400" b="1" dirty="0">
                <a:latin typeface="Cambria" pitchFamily="18" charset="0"/>
                <a:ea typeface="Cambria" pitchFamily="18" charset="0"/>
              </a:rPr>
              <a:t>:</a:t>
            </a:r>
            <a:r>
              <a:rPr lang="vi-VN" sz="2400" b="1" dirty="0">
                <a:latin typeface="Cambria" pitchFamily="18" charset="0"/>
                <a:ea typeface="Cambria" pitchFamily="18" charset="0"/>
              </a:rPr>
              <a:t> </a:t>
            </a:r>
            <a:r>
              <a:rPr lang="vi-VN" sz="2400" dirty="0">
                <a:latin typeface="Cambria" pitchFamily="18" charset="0"/>
                <a:ea typeface="Cambria" pitchFamily="18" charset="0"/>
              </a:rPr>
              <a:t>rải rác ở các khu vực núi có độ cao từ 1600 - 1700 m trở lên (</a:t>
            </a:r>
            <a:r>
              <a:rPr lang="vi-VN" sz="2400" dirty="0">
                <a:latin typeface="Cambria" pitchFamily="18" charset="0"/>
                <a:ea typeface="Cambria" pitchFamily="18" charset="0"/>
                <a:cs typeface="Times New Roman"/>
              </a:rPr>
              <a:t>dưới thảm rừng cận nhiệt hoặc ôn đới núi cao).</a:t>
            </a:r>
            <a:endParaRPr lang="en-US" sz="2400" dirty="0"/>
          </a:p>
          <a:p>
            <a:pPr algn="just">
              <a:spcBef>
                <a:spcPts val="600"/>
              </a:spcBef>
              <a:spcAft>
                <a:spcPts val="0"/>
              </a:spcAft>
            </a:pPr>
            <a:endParaRPr lang="vi-VN" sz="24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905000" y="116565"/>
            <a:ext cx="6223322"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600" b="1" dirty="0">
                <a:solidFill>
                  <a:srgbClr val="00B050"/>
                </a:solidFill>
              </a:rPr>
              <a:t>C</a:t>
            </a:r>
            <a:r>
              <a:rPr lang="en-VN" sz="3600" b="1" dirty="0">
                <a:solidFill>
                  <a:srgbClr val="00B050"/>
                </a:solidFill>
              </a:rPr>
              <a:t>ác loại </a:t>
            </a:r>
            <a:r>
              <a:rPr lang="nl-NL" sz="3600" b="1" dirty="0" err="1">
                <a:solidFill>
                  <a:srgbClr val="00B050"/>
                </a:solidFill>
              </a:rPr>
              <a:t>đất</a:t>
            </a:r>
            <a:r>
              <a:rPr lang="nl-NL" sz="3600" b="1" dirty="0">
                <a:solidFill>
                  <a:srgbClr val="00B050"/>
                </a:solidFill>
              </a:rPr>
              <a:t> </a:t>
            </a:r>
            <a:r>
              <a:rPr lang="nl-NL" sz="3600" b="1" dirty="0" err="1">
                <a:solidFill>
                  <a:srgbClr val="00B050"/>
                </a:solidFill>
              </a:rPr>
              <a:t>mùn</a:t>
            </a:r>
            <a:r>
              <a:rPr lang="nl-NL" sz="3600" b="1" dirty="0">
                <a:solidFill>
                  <a:srgbClr val="00B050"/>
                </a:solidFill>
              </a:rPr>
              <a:t> </a:t>
            </a:r>
            <a:r>
              <a:rPr lang="nl-NL" sz="3600" b="1" dirty="0" err="1">
                <a:solidFill>
                  <a:srgbClr val="00B050"/>
                </a:solidFill>
              </a:rPr>
              <a:t>núi</a:t>
            </a:r>
            <a:r>
              <a:rPr lang="nl-NL" sz="3600" b="1" dirty="0">
                <a:solidFill>
                  <a:srgbClr val="00B050"/>
                </a:solidFill>
              </a:rPr>
              <a:t> cao</a:t>
            </a:r>
          </a:p>
        </p:txBody>
      </p:sp>
      <p:pic>
        <p:nvPicPr>
          <p:cNvPr id="13314" name="Picture 2" descr="Cách làm đất mùn trồng cây - Siêu Thị Hạt Giống">
            <a:extLst>
              <a:ext uri="{FF2B5EF4-FFF2-40B4-BE49-F238E27FC236}">
                <a16:creationId xmlns:a16="http://schemas.microsoft.com/office/drawing/2014/main" id="{4C4F3E69-345E-D3D8-86E3-2080BA1C0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78" y="940317"/>
            <a:ext cx="7187879" cy="497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631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3" name="Rectangle 2">
            <a:extLst>
              <a:ext uri="{FF2B5EF4-FFF2-40B4-BE49-F238E27FC236}">
                <a16:creationId xmlns:a16="http://schemas.microsoft.com/office/drawing/2014/main" id="{2356CDA6-B875-BFC6-644B-6E0571B094C8}"/>
              </a:ext>
            </a:extLst>
          </p:cNvPr>
          <p:cNvSpPr/>
          <p:nvPr/>
        </p:nvSpPr>
        <p:spPr>
          <a:xfrm>
            <a:off x="1286422" y="1956137"/>
            <a:ext cx="7019378" cy="707886"/>
          </a:xfrm>
          <a:prstGeom prst="rect">
            <a:avLst/>
          </a:prstGeom>
          <a:solidFill>
            <a:srgbClr val="BCFCD4"/>
          </a:solidFill>
          <a:ln w="12700">
            <a:solidFill>
              <a:srgbClr val="009900"/>
            </a:solidFill>
          </a:ln>
        </p:spPr>
        <p:txBody>
          <a:bodyPr wrap="square">
            <a:spAutoFit/>
          </a:bodyPr>
          <a:lstStyle/>
          <a:p>
            <a:pPr algn="just"/>
            <a:r>
              <a:rPr lang="en-US" sz="2000" i="1" dirty="0">
                <a:solidFill>
                  <a:srgbClr val="FF0000"/>
                </a:solidFill>
                <a:latin typeface="Cambria" panose="02040503050406030204" pitchFamily="18" charset="0"/>
                <a:ea typeface="Cambria" panose="02040503050406030204" pitchFamily="18" charset="0"/>
              </a:rPr>
              <a:t>1.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vì</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quá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feralit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quá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thành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đất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đặc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7A696EEF-8602-FC87-D124-8AA278663F0E}"/>
              </a:ext>
            </a:extLst>
          </p:cNvPr>
          <p:cNvSpPr/>
          <p:nvPr/>
        </p:nvSpPr>
        <p:spPr>
          <a:xfrm>
            <a:off x="1302898" y="3201304"/>
            <a:ext cx="7019378" cy="707886"/>
          </a:xfrm>
          <a:prstGeom prst="rect">
            <a:avLst/>
          </a:prstGeom>
          <a:solidFill>
            <a:srgbClr val="BCFCD4"/>
          </a:solidFill>
          <a:ln w="12700">
            <a:solidFill>
              <a:srgbClr val="009900"/>
            </a:solidFill>
          </a:ln>
        </p:spPr>
        <p:txBody>
          <a:bodyPr wrap="square">
            <a:spAutoFit/>
          </a:bodyPr>
          <a:lstStyle/>
          <a:p>
            <a:pPr algn="just"/>
            <a:r>
              <a:rPr lang="en-US" sz="2000" i="1" dirty="0">
                <a:solidFill>
                  <a:srgbClr val="FF0000"/>
                </a:solidFill>
                <a:latin typeface="Cambria" panose="02040503050406030204" pitchFamily="18" charset="0"/>
                <a:ea typeface="Cambria" panose="02040503050406030204" pitchFamily="18" charset="0"/>
              </a:rPr>
              <a:t>2. </a:t>
            </a:r>
            <a:r>
              <a:rPr lang="en-US" sz="2000" i="1" dirty="0" err="1">
                <a:solidFill>
                  <a:srgbClr val="FF0000"/>
                </a:solidFill>
                <a:latin typeface="Cambria" panose="02040503050406030204" pitchFamily="18" charset="0"/>
                <a:ea typeface="Cambria" panose="02040503050406030204" pitchFamily="18" charset="0"/>
              </a:rPr>
              <a:t>Lập</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thể</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đặc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điểm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3 </a:t>
            </a:r>
            <a:r>
              <a:rPr lang="en-US" sz="2000" i="1" dirty="0" err="1">
                <a:solidFill>
                  <a:srgbClr val="FF0000"/>
                </a:solidFill>
                <a:latin typeface="Cambria" panose="02040503050406030204" pitchFamily="18" charset="0"/>
                <a:ea typeface="Cambria" panose="02040503050406030204" pitchFamily="18" charset="0"/>
              </a:rPr>
              <a:t>nhóm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đất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chính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1956137"/>
            <a:ext cx="7400378"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Địa phương e c</a:t>
            </a:r>
            <a:r>
              <a:rPr lang="en-US" sz="2000" i="1" dirty="0">
                <a:solidFill>
                  <a:srgbClr val="FF0000"/>
                </a:solidFill>
                <a:latin typeface="Cambria" panose="02040503050406030204" pitchFamily="18" charset="0"/>
                <a:ea typeface="Cambria" panose="02040503050406030204" pitchFamily="18" charset="0"/>
              </a:rPr>
              <a:t>ó </a:t>
            </a:r>
            <a:r>
              <a:rPr lang="en-US" sz="2000" i="1" dirty="0" err="1">
                <a:solidFill>
                  <a:srgbClr val="FF0000"/>
                </a:solidFill>
                <a:latin typeface="Cambria" panose="02040503050406030204" pitchFamily="18" charset="0"/>
                <a:ea typeface="Cambria" panose="02040503050406030204" pitchFamily="18" charset="0"/>
              </a:rPr>
              <a:t>nhóm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đất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gì</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thập</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thông</a:t>
            </a:r>
            <a:r>
              <a:rPr lang="en-US" sz="2000" i="1" dirty="0">
                <a:solidFill>
                  <a:srgbClr val="FF0000"/>
                </a:solidFill>
                <a:latin typeface="Cambria" panose="02040503050406030204" pitchFamily="18" charset="0"/>
                <a:ea typeface="Cambria" panose="02040503050406030204" pitchFamily="18" charset="0"/>
              </a:rPr>
              <a:t> tin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đặc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điểm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nhóm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đất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đó</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664978" y="1299019"/>
            <a:ext cx="3962400" cy="1938992"/>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t</a:t>
            </a:r>
            <a:r>
              <a:rPr lang="vi-VN" sz="2400" i="1" dirty="0">
                <a:solidFill>
                  <a:srgbClr val="FF0000"/>
                </a:solidFill>
                <a:latin typeface="Cambria" panose="02040503050406030204" pitchFamily="18" charset="0"/>
                <a:ea typeface="Cambria" panose="02040503050406030204" pitchFamily="18" charset="0"/>
              </a:rPr>
              <a:t>h</a:t>
            </a:r>
            <a:r>
              <a:rPr lang="en-US" sz="2400" i="1" dirty="0">
                <a:solidFill>
                  <a:srgbClr val="FF0000"/>
                </a:solidFill>
                <a:latin typeface="Cambria" panose="02040503050406030204" pitchFamily="18" charset="0"/>
                <a:ea typeface="Cambria" panose="02040503050406030204" pitchFamily="18" charset="0"/>
              </a:rPr>
              <a:t>ổ</a:t>
            </a:r>
            <a:r>
              <a:rPr lang="vi-VN" sz="2400" i="1" dirty="0">
                <a:solidFill>
                  <a:srgbClr val="FF0000"/>
                </a:solidFill>
                <a:latin typeface="Cambria" panose="02040503050406030204" pitchFamily="18" charset="0"/>
                <a:ea typeface="Cambria" panose="02040503050406030204" pitchFamily="18" charset="0"/>
              </a:rPr>
              <a:t> nhưỡng là gì? Những nhân tố nào đã tác động đất sự hình thành th</a:t>
            </a:r>
            <a:r>
              <a:rPr lang="en-US" sz="2400" i="1" dirty="0">
                <a:solidFill>
                  <a:srgbClr val="FF0000"/>
                </a:solidFill>
                <a:latin typeface="Cambria" panose="02040503050406030204" pitchFamily="18" charset="0"/>
                <a:ea typeface="Cambria" panose="02040503050406030204" pitchFamily="18" charset="0"/>
              </a:rPr>
              <a:t>ổ</a:t>
            </a:r>
            <a:r>
              <a:rPr lang="vi-VN" sz="2400" i="1" dirty="0">
                <a:solidFill>
                  <a:srgbClr val="FF0000"/>
                </a:solidFill>
                <a:latin typeface="Cambria" panose="02040503050406030204" pitchFamily="18" charset="0"/>
                <a:ea typeface="Cambria" panose="02040503050406030204" pitchFamily="18" charset="0"/>
              </a:rPr>
              <a:t> 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
        <p:nvSpPr>
          <p:cNvPr id="32" name="Rectangle 31"/>
          <p:cNvSpPr/>
          <p:nvPr/>
        </p:nvSpPr>
        <p:spPr>
          <a:xfrm>
            <a:off x="650111" y="3371414"/>
            <a:ext cx="3977267"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Thổ nhưỡng là lớp vật chất mỏng, vụn bở, bao phủ trên bề mặt các lục địa và đảo, được đặc trưng bởi độ phì.</a:t>
            </a:r>
          </a:p>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Các 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075" y="1219200"/>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867400" y="3501036"/>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nhưỡng</a:t>
            </a:r>
            <a:endParaRPr lang="en-US" dirty="0">
              <a:latin typeface="Cambria" pitchFamily="18" charset="0"/>
              <a:ea typeface="Cambria" pitchFamily="18" charset="0"/>
            </a:endParaRPr>
          </a:p>
        </p:txBody>
      </p:sp>
      <p:pic>
        <p:nvPicPr>
          <p:cNvPr id="2" name="Picture 1" descr="Dựa vào hình 11.1 và thông tin trong bài, em hãy chứng minh tính chất nhiệt đới gió mùa">
            <a:extLst>
              <a:ext uri="{FF2B5EF4-FFF2-40B4-BE49-F238E27FC236}">
                <a16:creationId xmlns:a16="http://schemas.microsoft.com/office/drawing/2014/main" id="{008A1218-481D-378B-2C39-6B86BAFAB94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311075" y="3861261"/>
            <a:ext cx="3375725" cy="2780805"/>
          </a:xfrm>
          <a:prstGeom prst="rect">
            <a:avLst/>
          </a:prstGeom>
          <a:noFill/>
          <a:ln>
            <a:noFill/>
          </a:ln>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6" dur="500"/>
                                        <p:tgtEl>
                                          <p:spTgt spid="3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61433" y="1353580"/>
            <a:ext cx="4215987"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ì sao thổ nhưỡng nước ta mang tính chất nhiệt đới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
        <p:nvSpPr>
          <p:cNvPr id="32" name="Rectangle 31"/>
          <p:cNvSpPr/>
          <p:nvPr/>
        </p:nvSpPr>
        <p:spPr>
          <a:xfrm>
            <a:off x="386549" y="3080853"/>
            <a:ext cx="4204396" cy="3416320"/>
          </a:xfrm>
          <a:prstGeom prst="rect">
            <a:avLst/>
          </a:prstGeom>
          <a:solidFill>
            <a:srgbClr val="FFCCFF"/>
          </a:solidFill>
          <a:ln w="12700">
            <a:solidFill>
              <a:srgbClr val="0070C0"/>
            </a:solidFill>
          </a:ln>
        </p:spPr>
        <p:txBody>
          <a:bodyPr wrap="square">
            <a:spAutoFit/>
          </a:bodyPr>
          <a:lstStyle/>
          <a:p>
            <a:pPr algn="just">
              <a:spcAft>
                <a:spcPts val="0"/>
              </a:spcAft>
            </a:pPr>
            <a:r>
              <a:rPr lang="vi-VN" sz="2400" dirty="0">
                <a:latin typeface="Cambria" pitchFamily="18" charset="0"/>
                <a:ea typeface="Cambria" pitchFamily="18" charset="0"/>
              </a:rPr>
              <a:t>- Ở khu vực nhiệt đới ẩm gió mùa, quá trình phong hoá diễn ra với cường độ mạnh.</a:t>
            </a:r>
          </a:p>
          <a:p>
            <a:pPr algn="just">
              <a:spcAft>
                <a:spcPts val="0"/>
              </a:spcAft>
            </a:pPr>
            <a:r>
              <a:rPr lang="vi-VN" sz="2400" dirty="0">
                <a:latin typeface="Cambria" pitchFamily="18" charset="0"/>
                <a:ea typeface="Cambria" pitchFamily="18" charset="0"/>
              </a:rPr>
              <a:t>- Lượng mưa tập trung theo mùa rửa trôi các chất badơ dễ tan đồng thời tích tụ oxit sắt và oxit nhôm.</a:t>
            </a:r>
          </a:p>
          <a:p>
            <a:pPr algn="just">
              <a:spcAft>
                <a:spcPts val="0"/>
              </a:spcAft>
            </a:pPr>
            <a:r>
              <a:rPr lang="vi-VN" sz="24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612" y="1339096"/>
            <a:ext cx="4125587"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4036730"/>
            <a:ext cx="4114798"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randombar(horizontal)">
                                      <p:cBhvr>
                                        <p:cTn id="18" dur="500"/>
                                        <p:tgtEl>
                                          <p:spTgt spid="205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533401"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Quan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11,2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n</a:t>
            </a:r>
            <a:r>
              <a:rPr lang="vi-VN" sz="2100" i="1" dirty="0">
                <a:solidFill>
                  <a:srgbClr val="FF0000"/>
                </a:solidFill>
                <a:latin typeface="Cambria" panose="02040503050406030204" pitchFamily="18" charset="0"/>
                <a:ea typeface="Cambria" panose="02040503050406030204" pitchFamily="18" charset="0"/>
              </a:rPr>
              <a:t>êu biểu hiện của tính chất nhiệt đới gió mùa của lớp phủ thổ nhưỡng.</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ta</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
        <p:nvSpPr>
          <p:cNvPr id="32" name="Rectangle 31"/>
          <p:cNvSpPr/>
          <p:nvPr/>
        </p:nvSpPr>
        <p:spPr>
          <a:xfrm>
            <a:off x="533400" y="3124200"/>
            <a:ext cx="3657601" cy="24776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Biểu</a:t>
            </a:r>
            <a:r>
              <a:rPr lang="en-US" sz="2000" dirty="0">
                <a:latin typeface="Cambria" pitchFamily="18" charset="0"/>
                <a:ea typeface="Cambria" pitchFamily="18" charset="0"/>
              </a:rPr>
              <a:t> </a:t>
            </a:r>
            <a:r>
              <a:rPr lang="en-US" sz="2000" dirty="0" err="1">
                <a:latin typeface="Cambria" pitchFamily="18" charset="0"/>
                <a:ea typeface="Cambria" pitchFamily="18" charset="0"/>
              </a:rPr>
              <a:t>hiện</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a:t>
            </a:r>
            <a:r>
              <a:rPr lang="vi-VN" sz="2000" dirty="0">
                <a:latin typeface="Cambria" pitchFamily="18" charset="0"/>
                <a:ea typeface="Cambria" pitchFamily="18" charset="0"/>
              </a:rPr>
              <a:t> Lớp thổ nhưỡng dày.</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Quá trình feralit là quá trình hình thành đất đặc trưng của nước ta.</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Đất feralit thường bị rửa trôi, xói mòn mạnh.</a:t>
            </a:r>
            <a:endParaRPr lang="en-US" sz="2000" dirty="0">
              <a:latin typeface="Cambria" pitchFamily="18" charset="0"/>
              <a:ea typeface="Cambria" pitchFamily="18" charset="0"/>
            </a:endParaRPr>
          </a:p>
        </p:txBody>
      </p:sp>
      <p:pic>
        <p:nvPicPr>
          <p:cNvPr id="2" name="Picture 1">
            <a:extLst>
              <a:ext uri="{FF2B5EF4-FFF2-40B4-BE49-F238E27FC236}">
                <a16:creationId xmlns:a16="http://schemas.microsoft.com/office/drawing/2014/main" id="{E48D99BC-98CC-7840-9D26-276119CB95D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80171" y="1075284"/>
            <a:ext cx="4511429" cy="5630315"/>
          </a:xfrm>
          <a:prstGeom prst="rect">
            <a:avLst/>
          </a:prstGeom>
          <a:noFill/>
          <a:ln>
            <a:noFill/>
          </a:ln>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3" dur="500"/>
                                        <p:tgtEl>
                                          <p:spTgt spid="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8" dur="500"/>
                                        <p:tgtEl>
                                          <p:spTgt spid="3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3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533400" y="1600200"/>
            <a:ext cx="6792509" cy="2438400"/>
          </a:xfrm>
          <a:prstGeom prst="wedgeRoundRectCallout">
            <a:avLst>
              <a:gd name="adj1" fmla="val 25552"/>
              <a:gd name="adj2" fmla="val 48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95921" y="1828800"/>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9" dur="500"/>
                                        <p:tgtEl>
                                          <p:spTgt spid="38">
                                            <p:txEl>
                                              <p:pRg st="1" end="1"/>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3"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Nuôi</a:t>
            </a:r>
            <a:r>
              <a:rPr lang="en-US" dirty="0">
                <a:latin typeface="Cambria" pitchFamily="18" charset="0"/>
                <a:ea typeface="Cambria" pitchFamily="18" charset="0"/>
              </a:rPr>
              <a:t> </a:t>
            </a:r>
            <a:r>
              <a:rPr lang="en-US" dirty="0" err="1">
                <a:latin typeface="Cambria" pitchFamily="18" charset="0"/>
                <a:ea typeface="Cambria" pitchFamily="18" charset="0"/>
              </a:rPr>
              <a:t>tôm</a:t>
            </a:r>
            <a:r>
              <a:rPr lang="en-US" dirty="0">
                <a:latin typeface="Cambria" pitchFamily="18" charset="0"/>
                <a:ea typeface="Cambria" pitchFamily="18" charset="0"/>
              </a:rPr>
              <a:t> ở ĐB.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phê</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đầu</a:t>
            </a:r>
            <a:r>
              <a:rPr lang="en-US" dirty="0">
                <a:latin typeface="Cambria" pitchFamily="18" charset="0"/>
                <a:ea typeface="Cambria" pitchFamily="18" charset="0"/>
              </a:rPr>
              <a:t> </a:t>
            </a:r>
            <a:r>
              <a:rPr lang="en-US" dirty="0" err="1">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sp>
        <p:nvSpPr>
          <p:cNvPr id="22" name="Rectangle 21"/>
          <p:cNvSpPr/>
          <p:nvPr/>
        </p:nvSpPr>
        <p:spPr>
          <a:xfrm>
            <a:off x="446490" y="1384357"/>
            <a:ext cx="8430810" cy="4893647"/>
          </a:xfrm>
          <a:prstGeom prst="rect">
            <a:avLst/>
          </a:prstGeom>
          <a:solidFill>
            <a:schemeClr val="bg1"/>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15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11.2,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a:t>
            </a:r>
          </a:p>
          <a:p>
            <a:pPr algn="just"/>
            <a:r>
              <a:rPr lang="en-US" sz="2400" b="1" dirty="0">
                <a:solidFill>
                  <a:srgbClr val="00B050"/>
                </a:solidFill>
                <a:latin typeface="Cambria" panose="02040503050406030204" pitchFamily="18" charset="0"/>
                <a:ea typeface="Cambria" panose="02040503050406030204" pitchFamily="18" charset="0"/>
              </a:rPr>
              <a:t>* NHÓM 1, 2: </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en-US" sz="2400" i="1" dirty="0">
                <a:solidFill>
                  <a:srgbClr val="0D30DD"/>
                </a:solidFill>
                <a:latin typeface="Cambria" panose="02040503050406030204" pitchFamily="18" charset="0"/>
                <a:ea typeface="Cambria" panose="02040503050406030204" pitchFamily="18" charset="0"/>
              </a:rPr>
              <a:t>- Cho </a:t>
            </a:r>
            <a:r>
              <a:rPr lang="en-US" sz="2400" i="1" dirty="0" err="1">
                <a:solidFill>
                  <a:srgbClr val="0D30DD"/>
                </a:solidFill>
                <a:latin typeface="Cambria" panose="02040503050406030204" pitchFamily="18" charset="0"/>
                <a:ea typeface="Cambria" panose="02040503050406030204" pitchFamily="18" charset="0"/>
              </a:rPr>
              <a:t>biết</a:t>
            </a:r>
            <a:r>
              <a:rPr lang="en-US" sz="2400" i="1" dirty="0">
                <a:solidFill>
                  <a:srgbClr val="0D30DD"/>
                </a:solidFill>
                <a:latin typeface="Cambria" panose="02040503050406030204" pitchFamily="18" charset="0"/>
                <a:ea typeface="Cambria" panose="02040503050406030204" pitchFamily="18" charset="0"/>
              </a:rPr>
              <a:t> n</a:t>
            </a:r>
            <a:r>
              <a:rPr lang="vi-VN" sz="2400" i="1" dirty="0">
                <a:solidFill>
                  <a:srgbClr val="0D30DD"/>
                </a:solidFill>
                <a:latin typeface="Cambria" panose="02040503050406030204" pitchFamily="18" charset="0"/>
                <a:ea typeface="Cambria" panose="02040503050406030204" pitchFamily="18" charset="0"/>
              </a:rPr>
              <a:t>hóm đất feralit chiếm diện tích bao nhiêu? </a:t>
            </a:r>
          </a:p>
          <a:p>
            <a:pPr algn="just"/>
            <a:r>
              <a:rPr lang="vi-VN" sz="2400" i="1" dirty="0">
                <a:solidFill>
                  <a:srgbClr val="0D30DD"/>
                </a:solidFill>
                <a:latin typeface="Cambria" panose="02040503050406030204" pitchFamily="18" charset="0"/>
                <a:ea typeface="Cambria" panose="02040503050406030204" pitchFamily="18" charset="0"/>
              </a:rPr>
              <a:t> - Xác định sự phân bố nhóm đất feralit trên bản đồ.</a:t>
            </a:r>
            <a:r>
              <a:rPr lang="en-US" sz="2400" i="1" dirty="0">
                <a:solidFill>
                  <a:srgbClr val="0D30DD"/>
                </a:solidFill>
                <a:latin typeface="Cambria" panose="02040503050406030204" pitchFamily="18" charset="0"/>
                <a:ea typeface="Cambria" panose="02040503050406030204" pitchFamily="18" charset="0"/>
              </a:rPr>
              <a:t> </a:t>
            </a:r>
          </a:p>
          <a:p>
            <a:pPr algn="just"/>
            <a:r>
              <a:rPr lang="en-US" sz="2400" b="1" dirty="0">
                <a:solidFill>
                  <a:srgbClr val="00B050"/>
                </a:solidFill>
                <a:latin typeface="Cambria" panose="02040503050406030204" pitchFamily="18" charset="0"/>
                <a:ea typeface="Cambria" panose="02040503050406030204" pitchFamily="18" charset="0"/>
              </a:rPr>
              <a:t>* NHÓM 3, 4: </a:t>
            </a:r>
          </a:p>
          <a:p>
            <a:pPr algn="just"/>
            <a:r>
              <a:rPr lang="en-US" sz="2400" i="1" dirty="0">
                <a:solidFill>
                  <a:srgbClr val="FF0000"/>
                </a:solidFill>
                <a:latin typeface="Cambria" panose="02040503050406030204" pitchFamily="18" charset="0"/>
                <a:ea typeface="Cambria" panose="02040503050406030204" pitchFamily="18" charset="0"/>
              </a:rPr>
              <a:t> </a:t>
            </a:r>
            <a:r>
              <a:rPr lang="en-US" sz="2400" i="1" dirty="0">
                <a:solidFill>
                  <a:srgbClr val="0D30DD"/>
                </a:solidFill>
                <a:latin typeface="Cambria" panose="02040503050406030204" pitchFamily="18" charset="0"/>
                <a:ea typeface="Cambria" panose="02040503050406030204" pitchFamily="18" charset="0"/>
              </a:rPr>
              <a:t>- Cho </a:t>
            </a:r>
            <a:r>
              <a:rPr lang="en-US" sz="2400" i="1" dirty="0" err="1">
                <a:solidFill>
                  <a:srgbClr val="0D30DD"/>
                </a:solidFill>
                <a:latin typeface="Cambria" panose="02040503050406030204" pitchFamily="18" charset="0"/>
                <a:ea typeface="Cambria" panose="02040503050406030204" pitchFamily="18" charset="0"/>
              </a:rPr>
              <a:t>biết</a:t>
            </a:r>
            <a:r>
              <a:rPr lang="en-US" sz="2400" i="1" dirty="0">
                <a:solidFill>
                  <a:srgbClr val="0D30DD"/>
                </a:solidFill>
                <a:latin typeface="Cambria" panose="02040503050406030204" pitchFamily="18" charset="0"/>
                <a:ea typeface="Cambria" panose="02040503050406030204" pitchFamily="18" charset="0"/>
              </a:rPr>
              <a:t> n</a:t>
            </a:r>
            <a:r>
              <a:rPr lang="vi-VN" sz="2400" i="1" dirty="0">
                <a:solidFill>
                  <a:srgbClr val="0D30DD"/>
                </a:solidFill>
                <a:latin typeface="Cambria" panose="02040503050406030204" pitchFamily="18" charset="0"/>
                <a:ea typeface="Cambria" panose="02040503050406030204" pitchFamily="18" charset="0"/>
              </a:rPr>
              <a:t>hóm đất</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phù</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sa</a:t>
            </a:r>
            <a:r>
              <a:rPr lang="en-US" sz="2400" i="1" dirty="0">
                <a:solidFill>
                  <a:srgbClr val="0D30DD"/>
                </a:solidFill>
                <a:latin typeface="Cambria" panose="02040503050406030204" pitchFamily="18" charset="0"/>
                <a:ea typeface="Cambria" panose="02040503050406030204" pitchFamily="18" charset="0"/>
              </a:rPr>
              <a:t> </a:t>
            </a:r>
            <a:r>
              <a:rPr lang="vi-VN" sz="2400" i="1" dirty="0">
                <a:solidFill>
                  <a:srgbClr val="0D30DD"/>
                </a:solidFill>
                <a:latin typeface="Cambria" panose="02040503050406030204" pitchFamily="18" charset="0"/>
                <a:ea typeface="Cambria" panose="02040503050406030204" pitchFamily="18" charset="0"/>
              </a:rPr>
              <a:t>chiếm diện tích bao nhiêu? </a:t>
            </a:r>
          </a:p>
          <a:p>
            <a:pPr algn="just"/>
            <a:r>
              <a:rPr lang="vi-VN" sz="2400" i="1" dirty="0">
                <a:solidFill>
                  <a:srgbClr val="0D30DD"/>
                </a:solidFill>
                <a:latin typeface="Cambria" panose="02040503050406030204" pitchFamily="18" charset="0"/>
                <a:ea typeface="Cambria" panose="02040503050406030204" pitchFamily="18" charset="0"/>
              </a:rPr>
              <a:t> - Xác định sự phân bố nhóm đất </a:t>
            </a:r>
            <a:r>
              <a:rPr lang="en-US" sz="2400" i="1" dirty="0" err="1">
                <a:solidFill>
                  <a:srgbClr val="0D30DD"/>
                </a:solidFill>
                <a:latin typeface="Cambria" panose="02040503050406030204" pitchFamily="18" charset="0"/>
                <a:ea typeface="Cambria" panose="02040503050406030204" pitchFamily="18" charset="0"/>
              </a:rPr>
              <a:t>phù</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sa</a:t>
            </a:r>
            <a:r>
              <a:rPr lang="vi-VN" sz="2400" i="1" dirty="0">
                <a:solidFill>
                  <a:srgbClr val="0D30DD"/>
                </a:solidFill>
                <a:latin typeface="Cambria" panose="02040503050406030204" pitchFamily="18" charset="0"/>
                <a:ea typeface="Cambria" panose="02040503050406030204" pitchFamily="18" charset="0"/>
              </a:rPr>
              <a:t> trên bản đồ.</a:t>
            </a:r>
            <a:r>
              <a:rPr lang="en-US" sz="2400" i="1" dirty="0">
                <a:solidFill>
                  <a:srgbClr val="0D30DD"/>
                </a:solidFill>
                <a:latin typeface="Cambria" panose="02040503050406030204" pitchFamily="18" charset="0"/>
                <a:ea typeface="Cambria" panose="02040503050406030204" pitchFamily="18" charset="0"/>
              </a:rPr>
              <a:t> </a:t>
            </a:r>
          </a:p>
          <a:p>
            <a:pPr algn="just"/>
            <a:r>
              <a:rPr lang="en-US" sz="2400" b="1" dirty="0">
                <a:solidFill>
                  <a:srgbClr val="00B050"/>
                </a:solidFill>
                <a:latin typeface="Cambria" panose="02040503050406030204" pitchFamily="18" charset="0"/>
                <a:ea typeface="Cambria" panose="02040503050406030204" pitchFamily="18" charset="0"/>
              </a:rPr>
              <a:t>* NHÓM 5, 6: </a:t>
            </a:r>
          </a:p>
          <a:p>
            <a:pPr algn="just"/>
            <a:r>
              <a:rPr lang="en-US" sz="2400" i="1" dirty="0">
                <a:solidFill>
                  <a:srgbClr val="FF0000"/>
                </a:solidFill>
                <a:latin typeface="Cambria" panose="02040503050406030204" pitchFamily="18" charset="0"/>
                <a:ea typeface="Cambria" panose="02040503050406030204" pitchFamily="18" charset="0"/>
              </a:rPr>
              <a:t> </a:t>
            </a:r>
            <a:r>
              <a:rPr lang="en-US" sz="2400" i="1" dirty="0">
                <a:solidFill>
                  <a:srgbClr val="0D30DD"/>
                </a:solidFill>
                <a:latin typeface="Cambria" panose="02040503050406030204" pitchFamily="18" charset="0"/>
                <a:ea typeface="Cambria" panose="02040503050406030204" pitchFamily="18" charset="0"/>
              </a:rPr>
              <a:t>- Cho </a:t>
            </a:r>
            <a:r>
              <a:rPr lang="en-US" sz="2400" i="1" dirty="0" err="1">
                <a:solidFill>
                  <a:srgbClr val="0D30DD"/>
                </a:solidFill>
                <a:latin typeface="Cambria" panose="02040503050406030204" pitchFamily="18" charset="0"/>
                <a:ea typeface="Cambria" panose="02040503050406030204" pitchFamily="18" charset="0"/>
              </a:rPr>
              <a:t>biết</a:t>
            </a:r>
            <a:r>
              <a:rPr lang="en-US" sz="2400" i="1" dirty="0">
                <a:solidFill>
                  <a:srgbClr val="0D30DD"/>
                </a:solidFill>
                <a:latin typeface="Cambria" panose="02040503050406030204" pitchFamily="18" charset="0"/>
                <a:ea typeface="Cambria" panose="02040503050406030204" pitchFamily="18" charset="0"/>
              </a:rPr>
              <a:t> n</a:t>
            </a:r>
            <a:r>
              <a:rPr lang="vi-VN" sz="2400" i="1" dirty="0">
                <a:solidFill>
                  <a:srgbClr val="0D30DD"/>
                </a:solidFill>
                <a:latin typeface="Cambria" panose="02040503050406030204" pitchFamily="18" charset="0"/>
                <a:ea typeface="Cambria" panose="02040503050406030204" pitchFamily="18" charset="0"/>
              </a:rPr>
              <a:t>hóm đất </a:t>
            </a:r>
            <a:r>
              <a:rPr lang="en-US" sz="2400" i="1" dirty="0" err="1">
                <a:solidFill>
                  <a:srgbClr val="0D30DD"/>
                </a:solidFill>
                <a:latin typeface="Cambria" panose="02040503050406030204" pitchFamily="18" charset="0"/>
                <a:ea typeface="Cambria" panose="02040503050406030204" pitchFamily="18" charset="0"/>
              </a:rPr>
              <a:t>mùn</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núi</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cao</a:t>
            </a:r>
            <a:r>
              <a:rPr lang="vi-VN" sz="2400" i="1" dirty="0">
                <a:solidFill>
                  <a:srgbClr val="0D30DD"/>
                </a:solidFill>
                <a:latin typeface="Cambria" panose="02040503050406030204" pitchFamily="18" charset="0"/>
                <a:ea typeface="Cambria" panose="02040503050406030204" pitchFamily="18" charset="0"/>
              </a:rPr>
              <a:t> chiếm diện tích bao nhiêu? </a:t>
            </a:r>
          </a:p>
          <a:p>
            <a:pPr algn="just"/>
            <a:r>
              <a:rPr lang="vi-VN" sz="2400" i="1" dirty="0">
                <a:solidFill>
                  <a:srgbClr val="0D30DD"/>
                </a:solidFill>
                <a:latin typeface="Cambria" panose="02040503050406030204" pitchFamily="18" charset="0"/>
                <a:ea typeface="Cambria" panose="02040503050406030204" pitchFamily="18" charset="0"/>
              </a:rPr>
              <a:t> - Xác định sự phân bố nhóm đất </a:t>
            </a:r>
            <a:r>
              <a:rPr lang="en-US" sz="2400" i="1" dirty="0" err="1">
                <a:solidFill>
                  <a:srgbClr val="0D30DD"/>
                </a:solidFill>
                <a:latin typeface="Cambria" panose="02040503050406030204" pitchFamily="18" charset="0"/>
                <a:ea typeface="Cambria" panose="02040503050406030204" pitchFamily="18" charset="0"/>
              </a:rPr>
              <a:t>mùn</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núi</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cao</a:t>
            </a:r>
            <a:r>
              <a:rPr lang="vi-VN" sz="2400" i="1" dirty="0">
                <a:solidFill>
                  <a:srgbClr val="0D30DD"/>
                </a:solidFill>
                <a:latin typeface="Cambria" panose="02040503050406030204" pitchFamily="18" charset="0"/>
                <a:ea typeface="Cambria" panose="02040503050406030204" pitchFamily="18" charset="0"/>
              </a:rPr>
              <a:t> trên bản đồ.</a:t>
            </a:r>
            <a:r>
              <a:rPr lang="en-US" sz="2400" i="1" dirty="0">
                <a:solidFill>
                  <a:srgbClr val="0D30DD"/>
                </a:solidFill>
                <a:latin typeface="Cambria" panose="02040503050406030204" pitchFamily="18" charset="0"/>
                <a:ea typeface="Cambria" panose="02040503050406030204" pitchFamily="18" charset="0"/>
              </a:rPr>
              <a:t> </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E6D63-9A35-F941-F0F0-DDBCCF9CC2C7}"/>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EDEDEB04-F927-C742-A1BE-AD189E62D09A}"/>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5187F052-900D-A6CF-804E-FB8842BB53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B6ECC8A3-7E7E-0DB8-98C0-CB521A0A1C98}"/>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F6717E95-B435-5402-00DB-73A7E73A376A}"/>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a:extLst>
              <a:ext uri="{FF2B5EF4-FFF2-40B4-BE49-F238E27FC236}">
                <a16:creationId xmlns:a16="http://schemas.microsoft.com/office/drawing/2014/main" id="{FB46B3A1-D853-771C-2A41-09F89EF94EA0}"/>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16D56BA8-5DB0-546D-8324-015B95CF5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a:extLst>
              <a:ext uri="{FF2B5EF4-FFF2-40B4-BE49-F238E27FC236}">
                <a16:creationId xmlns:a16="http://schemas.microsoft.com/office/drawing/2014/main" id="{C1B6F1F8-CED7-4EAC-89C1-FDF1956181FE}"/>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40A6B573-A972-2F0B-4DAD-8E37599C34FC}"/>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a:extLst>
              <a:ext uri="{FF2B5EF4-FFF2-40B4-BE49-F238E27FC236}">
                <a16:creationId xmlns:a16="http://schemas.microsoft.com/office/drawing/2014/main" id="{217AAAFF-1A4A-FE2F-AFFC-C7C098594147}"/>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B2CF2F31-1D99-0497-EE66-26F87882997E}"/>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B4491425-97DE-F487-0671-98666433005D}"/>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a:extLst>
              <a:ext uri="{FF2B5EF4-FFF2-40B4-BE49-F238E27FC236}">
                <a16:creationId xmlns:a16="http://schemas.microsoft.com/office/drawing/2014/main" id="{3F062175-1BC0-706A-DF7B-76E3E8DFF8DB}"/>
              </a:ext>
            </a:extLst>
          </p:cNvPr>
          <p:cNvSpPr txBox="1">
            <a:spLocks noChangeArrowheads="1"/>
          </p:cNvSpPr>
          <p:nvPr/>
        </p:nvSpPr>
        <p:spPr bwMode="auto">
          <a:xfrm>
            <a:off x="488778" y="1206325"/>
            <a:ext cx="31288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sp>
        <p:nvSpPr>
          <p:cNvPr id="39" name="Title 1">
            <a:extLst>
              <a:ext uri="{FF2B5EF4-FFF2-40B4-BE49-F238E27FC236}">
                <a16:creationId xmlns:a16="http://schemas.microsoft.com/office/drawing/2014/main" id="{6C74CC79-4EFE-AB10-4608-5DD6354A3AC7}"/>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PHÂN BỐ CÁC NHÓM ĐẤT CHÍNH Ở NƯỚC TA </a:t>
            </a:r>
          </a:p>
        </p:txBody>
      </p:sp>
      <p:pic>
        <p:nvPicPr>
          <p:cNvPr id="2" name="Picture 1">
            <a:extLst>
              <a:ext uri="{FF2B5EF4-FFF2-40B4-BE49-F238E27FC236}">
                <a16:creationId xmlns:a16="http://schemas.microsoft.com/office/drawing/2014/main" id="{7C7A02D6-6FF1-6222-0844-A4DE799D47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80171" y="1075284"/>
            <a:ext cx="4511429" cy="5630315"/>
          </a:xfrm>
          <a:prstGeom prst="rect">
            <a:avLst/>
          </a:prstGeom>
          <a:noFill/>
          <a:ln>
            <a:noFill/>
          </a:ln>
        </p:spPr>
      </p:pic>
      <p:sp>
        <p:nvSpPr>
          <p:cNvPr id="14" name="TextBox 13">
            <a:extLst>
              <a:ext uri="{FF2B5EF4-FFF2-40B4-BE49-F238E27FC236}">
                <a16:creationId xmlns:a16="http://schemas.microsoft.com/office/drawing/2014/main" id="{C2B8E37D-5E1A-4023-2CB9-196D816CD13A}"/>
              </a:ext>
            </a:extLst>
          </p:cNvPr>
          <p:cNvSpPr txBox="1"/>
          <p:nvPr/>
        </p:nvSpPr>
        <p:spPr>
          <a:xfrm>
            <a:off x="364244" y="2303739"/>
            <a:ext cx="3902956" cy="2308324"/>
          </a:xfrm>
          <a:prstGeom prst="rect">
            <a:avLst/>
          </a:prstGeom>
          <a:noFill/>
        </p:spPr>
        <p:txBody>
          <a:bodyPr wrap="square">
            <a:spAutoFit/>
          </a:bodyPr>
          <a:lstStyle/>
          <a:p>
            <a:pPr algn="just"/>
            <a:r>
              <a:rPr lang="en-US" sz="2400" i="1" dirty="0">
                <a:solidFill>
                  <a:srgbClr val="0D30DD"/>
                </a:solidFill>
                <a:latin typeface="Cambria" panose="02040503050406030204" pitchFamily="18" charset="0"/>
                <a:ea typeface="Cambria" panose="02040503050406030204" pitchFamily="18" charset="0"/>
              </a:rPr>
              <a:t>Quan </a:t>
            </a:r>
            <a:r>
              <a:rPr lang="en-US" sz="2400" i="1" dirty="0" err="1">
                <a:solidFill>
                  <a:srgbClr val="0D30DD"/>
                </a:solidFill>
                <a:latin typeface="Cambria" panose="02040503050406030204" pitchFamily="18" charset="0"/>
                <a:ea typeface="Cambria" panose="02040503050406030204" pitchFamily="18" charset="0"/>
              </a:rPr>
              <a:t>sát</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hình</a:t>
            </a:r>
            <a:r>
              <a:rPr lang="en-US" sz="2400" i="1" dirty="0">
                <a:solidFill>
                  <a:srgbClr val="0D30DD"/>
                </a:solidFill>
                <a:latin typeface="Cambria" panose="02040503050406030204" pitchFamily="18" charset="0"/>
                <a:ea typeface="Cambria" panose="02040503050406030204" pitchFamily="18" charset="0"/>
              </a:rPr>
              <a:t> 11.2, </a:t>
            </a:r>
            <a:r>
              <a:rPr lang="en-US" sz="2400" i="1" dirty="0" err="1">
                <a:solidFill>
                  <a:srgbClr val="0D30DD"/>
                </a:solidFill>
                <a:latin typeface="Cambria" panose="02040503050406030204" pitchFamily="18" charset="0"/>
                <a:ea typeface="Cambria" panose="02040503050406030204" pitchFamily="18" charset="0"/>
              </a:rPr>
              <a:t>các</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hình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ảnh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và</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kênh</a:t>
            </a:r>
            <a:r>
              <a:rPr lang="en-US" sz="2400" i="1" dirty="0">
                <a:solidFill>
                  <a:srgbClr val="0D30DD"/>
                </a:solidFill>
                <a:latin typeface="Cambria" panose="02040503050406030204" pitchFamily="18" charset="0"/>
                <a:ea typeface="Cambria" panose="02040503050406030204" pitchFamily="18" charset="0"/>
              </a:rPr>
              <a:t> </a:t>
            </a:r>
            <a:r>
              <a:rPr lang="en-US" sz="2400" i="1" dirty="0" err="1">
                <a:solidFill>
                  <a:srgbClr val="0D30DD"/>
                </a:solidFill>
                <a:latin typeface="Cambria" panose="02040503050406030204" pitchFamily="18" charset="0"/>
                <a:ea typeface="Cambria" panose="02040503050406030204" pitchFamily="18" charset="0"/>
              </a:rPr>
              <a:t>chữ</a:t>
            </a:r>
            <a:r>
              <a:rPr lang="en-US" sz="2400" i="1" dirty="0">
                <a:solidFill>
                  <a:srgbClr val="0D30DD"/>
                </a:solidFill>
                <a:latin typeface="Cambria" panose="02040503050406030204" pitchFamily="18" charset="0"/>
                <a:ea typeface="Cambria" panose="02040503050406030204" pitchFamily="18" charset="0"/>
              </a:rPr>
              <a:t> SGK:</a:t>
            </a:r>
          </a:p>
          <a:p>
            <a:pPr algn="just"/>
            <a:r>
              <a:rPr lang="en-US" sz="2400" i="1" dirty="0">
                <a:solidFill>
                  <a:srgbClr val="0D30DD"/>
                </a:solidFill>
                <a:latin typeface="Cambria" panose="02040503050406030204" pitchFamily="18" charset="0"/>
                <a:ea typeface="Cambria" panose="02040503050406030204" pitchFamily="18" charset="0"/>
              </a:rPr>
              <a:t> - Cho </a:t>
            </a:r>
            <a:r>
              <a:rPr lang="en-US" sz="2400" i="1" dirty="0" err="1">
                <a:solidFill>
                  <a:srgbClr val="0D30DD"/>
                </a:solidFill>
                <a:latin typeface="Cambria" panose="02040503050406030204" pitchFamily="18" charset="0"/>
                <a:ea typeface="Cambria" panose="02040503050406030204" pitchFamily="18" charset="0"/>
              </a:rPr>
              <a:t>biết</a:t>
            </a:r>
            <a:r>
              <a:rPr lang="en-US" sz="2400" i="1" dirty="0">
                <a:solidFill>
                  <a:srgbClr val="0D30DD"/>
                </a:solidFill>
                <a:latin typeface="Cambria" panose="02040503050406030204" pitchFamily="18" charset="0"/>
                <a:ea typeface="Cambria" panose="02040503050406030204" pitchFamily="18" charset="0"/>
              </a:rPr>
              <a:t> n</a:t>
            </a:r>
            <a:r>
              <a:rPr lang="vi-VN" sz="2400" i="1" dirty="0">
                <a:solidFill>
                  <a:srgbClr val="0D30DD"/>
                </a:solidFill>
                <a:latin typeface="Cambria" panose="02040503050406030204" pitchFamily="18" charset="0"/>
                <a:ea typeface="Cambria" panose="02040503050406030204" pitchFamily="18" charset="0"/>
              </a:rPr>
              <a:t>hóm đất feralit chiếm diện tích bao nhiêu?</a:t>
            </a:r>
          </a:p>
          <a:p>
            <a:pPr algn="just"/>
            <a:r>
              <a:rPr lang="vi-VN" sz="2400" i="1" dirty="0">
                <a:solidFill>
                  <a:srgbClr val="0D30DD"/>
                </a:solidFill>
                <a:latin typeface="Cambria" panose="02040503050406030204" pitchFamily="18" charset="0"/>
                <a:ea typeface="Cambria" panose="02040503050406030204" pitchFamily="18" charset="0"/>
              </a:rPr>
              <a:t>- Xác định sự phân bố nhóm đất feralit trên bản đồ.</a:t>
            </a:r>
            <a:r>
              <a:rPr lang="en-US" sz="2400" i="1" dirty="0">
                <a:solidFill>
                  <a:srgbClr val="0D30DD"/>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3324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5730</TotalTime>
  <Words>1501</Words>
  <Application>Microsoft Office PowerPoint</Application>
  <PresentationFormat>On-screen Show (4:3)</PresentationFormat>
  <Paragraphs>168</Paragraphs>
  <Slides>29</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DUY</cp:lastModifiedBy>
  <cp:revision>422</cp:revision>
  <dcterms:created xsi:type="dcterms:W3CDTF">2016-02-15T14:28:12Z</dcterms:created>
  <dcterms:modified xsi:type="dcterms:W3CDTF">2025-02-24T01:22:45Z</dcterms:modified>
</cp:coreProperties>
</file>