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3" r:id="rId2"/>
    <p:sldId id="544" r:id="rId3"/>
    <p:sldId id="525" r:id="rId4"/>
    <p:sldId id="546" r:id="rId5"/>
    <p:sldId id="547" r:id="rId6"/>
    <p:sldId id="553" r:id="rId7"/>
    <p:sldId id="515" r:id="rId8"/>
    <p:sldId id="551" r:id="rId9"/>
    <p:sldId id="521" r:id="rId10"/>
    <p:sldId id="548" r:id="rId11"/>
    <p:sldId id="5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DD"/>
    <a:srgbClr val="0000FF"/>
    <a:srgbClr val="009900"/>
    <a:srgbClr val="FFCCFF"/>
    <a:srgbClr val="BCFCD4"/>
    <a:srgbClr val="99FF66"/>
    <a:srgbClr val="33CCFF"/>
    <a:srgbClr val="F11BAA"/>
    <a:srgbClr val="00FF00"/>
    <a:srgbClr val="11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115" d="100"/>
          <a:sy n="115" d="100"/>
        </p:scale>
        <p:origin x="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D30D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dirty="0" err="1">
                <a:solidFill>
                  <a:srgbClr val="0D30DD"/>
                </a:solidFill>
              </a:rPr>
              <a:t>Biểu</a:t>
            </a:r>
            <a:r>
              <a:rPr lang="en-US" sz="1600" b="1" dirty="0">
                <a:solidFill>
                  <a:srgbClr val="0D30DD"/>
                </a:solidFill>
              </a:rPr>
              <a:t> </a:t>
            </a:r>
            <a:r>
              <a:rPr lang="en-US" sz="1600" b="1" dirty="0" err="1">
                <a:solidFill>
                  <a:srgbClr val="0D30DD"/>
                </a:solidFill>
              </a:rPr>
              <a:t>đồ</a:t>
            </a:r>
            <a:r>
              <a:rPr lang="en-US" sz="1600" b="1" dirty="0">
                <a:solidFill>
                  <a:srgbClr val="0D30DD"/>
                </a:solidFill>
              </a:rPr>
              <a:t> </a:t>
            </a:r>
            <a:r>
              <a:rPr lang="en-US" sz="1600" b="1" dirty="0" err="1">
                <a:solidFill>
                  <a:srgbClr val="0D30DD"/>
                </a:solidFill>
              </a:rPr>
              <a:t>nhiệt</a:t>
            </a:r>
            <a:r>
              <a:rPr lang="en-US" sz="1600" b="1" dirty="0">
                <a:solidFill>
                  <a:srgbClr val="0D30DD"/>
                </a:solidFill>
              </a:rPr>
              <a:t> </a:t>
            </a:r>
            <a:r>
              <a:rPr lang="en-US" sz="1600" b="1" dirty="0" err="1">
                <a:solidFill>
                  <a:srgbClr val="0D30DD"/>
                </a:solidFill>
              </a:rPr>
              <a:t>độ</a:t>
            </a:r>
            <a:r>
              <a:rPr lang="en-US" sz="1600" b="1" dirty="0">
                <a:solidFill>
                  <a:srgbClr val="0D30DD"/>
                </a:solidFill>
              </a:rPr>
              <a:t> </a:t>
            </a:r>
            <a:r>
              <a:rPr lang="en-US" sz="1600" b="1" dirty="0" err="1">
                <a:solidFill>
                  <a:srgbClr val="0D30DD"/>
                </a:solidFill>
              </a:rPr>
              <a:t>và</a:t>
            </a:r>
            <a:r>
              <a:rPr lang="en-US" sz="1600" b="1" dirty="0">
                <a:solidFill>
                  <a:srgbClr val="0D30DD"/>
                </a:solidFill>
              </a:rPr>
              <a:t> </a:t>
            </a:r>
            <a:r>
              <a:rPr lang="en-US" sz="1600" b="1" dirty="0" err="1">
                <a:solidFill>
                  <a:srgbClr val="0D30DD"/>
                </a:solidFill>
              </a:rPr>
              <a:t>lượng</a:t>
            </a:r>
            <a:r>
              <a:rPr lang="en-US" sz="1600" b="1" dirty="0">
                <a:solidFill>
                  <a:srgbClr val="0D30DD"/>
                </a:solidFill>
              </a:rPr>
              <a:t> </a:t>
            </a:r>
            <a:r>
              <a:rPr lang="en-US" sz="1600" b="1" dirty="0" err="1">
                <a:solidFill>
                  <a:srgbClr val="0D30DD"/>
                </a:solidFill>
              </a:rPr>
              <a:t>mưa</a:t>
            </a:r>
            <a:r>
              <a:rPr lang="en-US" sz="1600" b="1" dirty="0">
                <a:solidFill>
                  <a:srgbClr val="0D30DD"/>
                </a:solidFill>
              </a:rPr>
              <a:t> ở </a:t>
            </a:r>
            <a:r>
              <a:rPr lang="en-US" sz="1600" b="1" dirty="0" err="1">
                <a:solidFill>
                  <a:srgbClr val="0D30DD"/>
                </a:solidFill>
              </a:rPr>
              <a:t>trạm</a:t>
            </a:r>
            <a:r>
              <a:rPr lang="en-US" sz="1600" b="1" dirty="0">
                <a:solidFill>
                  <a:srgbClr val="0D30DD"/>
                </a:solidFill>
              </a:rPr>
              <a:t> </a:t>
            </a:r>
            <a:r>
              <a:rPr lang="en-US" sz="1600" b="1" dirty="0" err="1">
                <a:solidFill>
                  <a:srgbClr val="0D30DD"/>
                </a:solidFill>
              </a:rPr>
              <a:t>Huế</a:t>
            </a:r>
            <a:r>
              <a:rPr lang="en-US" sz="1600" b="1" dirty="0">
                <a:solidFill>
                  <a:srgbClr val="0D30DD"/>
                </a:solidFill>
              </a:rPr>
              <a:t> (</a:t>
            </a:r>
            <a:r>
              <a:rPr lang="en-US" sz="1600" b="1" dirty="0" err="1">
                <a:solidFill>
                  <a:srgbClr val="0D30DD"/>
                </a:solidFill>
              </a:rPr>
              <a:t>Thừa</a:t>
            </a:r>
            <a:r>
              <a:rPr lang="en-US" sz="1600" b="1" baseline="0" dirty="0">
                <a:solidFill>
                  <a:srgbClr val="0D30DD"/>
                </a:solidFill>
              </a:rPr>
              <a:t> </a:t>
            </a:r>
            <a:r>
              <a:rPr lang="en-US" sz="1600" b="1" baseline="0" dirty="0" err="1">
                <a:solidFill>
                  <a:srgbClr val="0D30DD"/>
                </a:solidFill>
              </a:rPr>
              <a:t>Thiên</a:t>
            </a:r>
            <a:r>
              <a:rPr lang="en-US" sz="1600" b="1" baseline="0" dirty="0">
                <a:solidFill>
                  <a:srgbClr val="0D30DD"/>
                </a:solidFill>
              </a:rPr>
              <a:t> </a:t>
            </a:r>
            <a:r>
              <a:rPr lang="en-US" sz="1600" b="1" baseline="0" dirty="0" err="1">
                <a:solidFill>
                  <a:srgbClr val="0D30DD"/>
                </a:solidFill>
              </a:rPr>
              <a:t>Huế</a:t>
            </a:r>
            <a:r>
              <a:rPr lang="en-US" sz="1600" b="1" baseline="0" dirty="0">
                <a:solidFill>
                  <a:srgbClr val="0D30DD"/>
                </a:solidFill>
              </a:rPr>
              <a:t>)</a:t>
            </a:r>
            <a:endParaRPr lang="en-US" sz="1600" b="1" dirty="0">
              <a:solidFill>
                <a:srgbClr val="0D30DD"/>
              </a:solidFill>
            </a:endParaRPr>
          </a:p>
        </c:rich>
      </c:tx>
      <c:layout>
        <c:manualLayout>
          <c:xMode val="edge"/>
          <c:yMode val="edge"/>
          <c:x val="0.10080805871488287"/>
          <c:y val="1.0788935473974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D30D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Lượng mưa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C3-472D-9259-C85071574F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129.30000000000001</c:v>
                </c:pt>
                <c:pt idx="1">
                  <c:v>63.3</c:v>
                </c:pt>
                <c:pt idx="2">
                  <c:v>51.3</c:v>
                </c:pt>
                <c:pt idx="3">
                  <c:v>58.9</c:v>
                </c:pt>
                <c:pt idx="4">
                  <c:v>111.3</c:v>
                </c:pt>
                <c:pt idx="5">
                  <c:v>103.4</c:v>
                </c:pt>
                <c:pt idx="6">
                  <c:v>94.6</c:v>
                </c:pt>
                <c:pt idx="7">
                  <c:v>138.80000000000001</c:v>
                </c:pt>
                <c:pt idx="8">
                  <c:v>410.7</c:v>
                </c:pt>
                <c:pt idx="9">
                  <c:v>772.7</c:v>
                </c:pt>
                <c:pt idx="10">
                  <c:v>641.70000000000005</c:v>
                </c:pt>
                <c:pt idx="11">
                  <c:v>349.9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3-472D-9259-C85071574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F2C3-472D-9259-C85071574F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91193136"/>
        <c:axId val="2911912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Nhiệt độ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19.899999999999999</c:v>
                </c:pt>
                <c:pt idx="1">
                  <c:v>20.8</c:v>
                </c:pt>
                <c:pt idx="2">
                  <c:v>23.1</c:v>
                </c:pt>
                <c:pt idx="3">
                  <c:v>26.1</c:v>
                </c:pt>
                <c:pt idx="4">
                  <c:v>28.2</c:v>
                </c:pt>
                <c:pt idx="5">
                  <c:v>29.3</c:v>
                </c:pt>
                <c:pt idx="6">
                  <c:v>29.2</c:v>
                </c:pt>
                <c:pt idx="7">
                  <c:v>28.8</c:v>
                </c:pt>
                <c:pt idx="8">
                  <c:v>27.1</c:v>
                </c:pt>
                <c:pt idx="9">
                  <c:v>25.3</c:v>
                </c:pt>
                <c:pt idx="10">
                  <c:v>23.2</c:v>
                </c:pt>
                <c:pt idx="11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C3-472D-9259-C85071574F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84738752"/>
        <c:axId val="1985203936"/>
      </c:lineChart>
      <c:catAx>
        <c:axId val="29119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191216"/>
        <c:crosses val="autoZero"/>
        <c:auto val="1"/>
        <c:lblAlgn val="ctr"/>
        <c:lblOffset val="100"/>
        <c:noMultiLvlLbl val="0"/>
      </c:catAx>
      <c:valAx>
        <c:axId val="29119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193136"/>
        <c:crosses val="autoZero"/>
        <c:crossBetween val="between"/>
      </c:valAx>
      <c:valAx>
        <c:axId val="1985203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84738752"/>
        <c:crosses val="max"/>
        <c:crossBetween val="between"/>
      </c:valAx>
      <c:catAx>
        <c:axId val="19847387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98520393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41275">
      <a:solidFill>
        <a:schemeClr val="bg1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-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cao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29,3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C,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thấp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19,9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</a:p>
        <a:p>
          <a:pPr algn="just"/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-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9,4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25,1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cao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772,7mm.</a:t>
          </a:r>
        </a:p>
        <a:p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thấp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51,3mm.</a:t>
          </a:r>
        </a:p>
        <a:p>
          <a:pPr algn="just"/>
          <a:endParaRPr lang="en-US" sz="240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2925,9mm.</a:t>
          </a:r>
        </a:p>
        <a:p>
          <a:pPr algn="just"/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th9, 10, 11, 12.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X="103262" custScaleY="89656">
        <dgm:presLayoutVars>
          <dgm:bulletEnabled val="1"/>
        </dgm:presLayoutVars>
      </dgm:prSet>
      <dgm:spPr/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cao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29,3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C,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thấp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19,9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-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9,4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25,1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836497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792726" y="812799"/>
          <a:ext cx="6546978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cao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772,7mm.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thấp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nhất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51,3mm.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792726" y="812799"/>
        <a:ext cx="6546978" cy="1320653"/>
      </dsp:txXfrm>
    </dsp:sp>
    <dsp:sp modelId="{9D6C96D5-59F1-4074-AA4E-276172A59D56}">
      <dsp:nvSpPr>
        <dsp:cNvPr id="0" name=""/>
        <dsp:cNvSpPr/>
      </dsp:nvSpPr>
      <dsp:spPr>
        <a:xfrm>
          <a:off x="-24505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896134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2925,9mm.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th9, 10, 11, 12.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896134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-24505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2025-01-12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chữ được 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câu hỏi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dựa vào Atlat ĐLVN và kiến thức đã học để trả lời, mỗi câu hỏi có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lượt trả lời.</a:t>
            </a:r>
          </a:p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nào trả lời đúng sẽ nhận được 1 phần quà nhỏ và ô chữ sẽ hiện ra chữ cái tương ứng, trả lời sai ô chữ sẽ bị khóa lại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quá trình trả lời, em nào trả lời đúng tên từ khóa thì sẽ nhận được phần quà lớn hơn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176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960694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7490151" y="5132687"/>
            <a:ext cx="1276847" cy="14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320800"/>
            <a:ext cx="7325910" cy="4165600"/>
          </a:xfrm>
          <a:prstGeom prst="wedgeRoundRectCallout">
            <a:avLst>
              <a:gd name="adj1" fmla="val 45029"/>
              <a:gd name="adj2" fmla="val 5728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32846" y="1371600"/>
            <a:ext cx="655319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algn="just"/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cao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29,3</a:t>
            </a:r>
            <a:r>
              <a:rPr lang="en-US" sz="2400" baseline="30000" dirty="0"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C,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thấp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19,9</a:t>
            </a:r>
            <a:r>
              <a:rPr lang="en-US" sz="2400" baseline="30000" dirty="0"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C.</a:t>
            </a:r>
          </a:p>
          <a:p>
            <a:pPr lvl="0" algn="just"/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-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9,4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25,1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cao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772,7mm.</a:t>
            </a:r>
          </a:p>
          <a:p>
            <a:pPr lvl="0"/>
            <a:r>
              <a:rPr lang="en-US" sz="2400" dirty="0"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thấp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51,3mm.</a:t>
            </a: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mưa trung bình năm là 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2925,9mm.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</a:p>
          <a:p>
            <a:pPr lvl="0" algn="just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9, 10, 11, 12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1500-2000mm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2000-2500mm  D. 2500-3000mm</a:t>
            </a:r>
          </a:p>
          <a:p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C. đông nam         D. đông bắc</a:t>
            </a:r>
          </a:p>
          <a:p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2383571" y="3714344"/>
            <a:ext cx="387338" cy="400455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817087" y="5098197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27967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962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28612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0577" y="492962"/>
            <a:ext cx="8153400" cy="878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7. THỰC HÀNH: </a:t>
            </a:r>
          </a:p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VÀ PHÂN TÍCH BIỂU ĐỒ KHÍ HẬU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08376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168187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0584" y="2154697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29612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04333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06500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1529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1" y="1371600"/>
            <a:ext cx="7239000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76474" y="5722203"/>
            <a:ext cx="7162802" cy="830997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2A27A-F9FF-B041-83E8-5C01D8FEA1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6527" y="2299210"/>
            <a:ext cx="6966712" cy="32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Huế(Thừa Thiên Huế) có nhiệt độ tháng cao nhất là 29,3°C, lượng mưa tháng cao nhất là 772,7mm.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là khoảng 35°C để cân xứng với trục lượng mưa.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900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mm. 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Ví 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129,3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63,3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mm.</a:t>
            </a:r>
            <a:endParaRPr lang="fr-FR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1EEDD62-6B09-B329-3F88-D2CD2ED96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788801"/>
              </p:ext>
            </p:extLst>
          </p:nvPr>
        </p:nvGraphicFramePr>
        <p:xfrm>
          <a:off x="601579" y="266700"/>
          <a:ext cx="8229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 Box 6">
            <a:extLst>
              <a:ext uri="{FF2B5EF4-FFF2-40B4-BE49-F238E27FC236}">
                <a16:creationId xmlns:a16="http://schemas.microsoft.com/office/drawing/2014/main" id="{87E3E6FC-5A24-5D60-4F82-BCA64AECC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5005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aseline="30000" dirty="0">
                <a:solidFill>
                  <a:srgbClr val="FF0000"/>
                </a:solidFill>
              </a:rPr>
              <a:t>0</a:t>
            </a:r>
            <a:r>
              <a:rPr lang="en-US" sz="1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 Box 100">
            <a:extLst>
              <a:ext uri="{FF2B5EF4-FFF2-40B4-BE49-F238E27FC236}">
                <a16:creationId xmlns:a16="http://schemas.microsoft.com/office/drawing/2014/main" id="{627F3E01-F3E0-F80E-5CEA-A045E823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500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2930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264" y="1295400"/>
            <a:ext cx="8549936" cy="5262979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liệunhiệt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</a:t>
            </a:r>
          </a:p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/>
                <a:ea typeface="Times New Roman"/>
              </a:rPr>
              <a:t>- </a:t>
            </a:r>
            <a:r>
              <a:rPr lang="vi-VN" sz="2400" i="1" dirty="0">
                <a:solidFill>
                  <a:srgbClr val="0000FF"/>
                </a:solidFill>
                <a:latin typeface="Times New Roman"/>
                <a:ea typeface="Times New Roman"/>
              </a:rPr>
              <a:t>Nhiệt độ tháng cao nhất và nhiệt độ tháng thấp nhất?</a:t>
            </a:r>
            <a:endParaRPr lang="en-US" sz="2400" i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just"/>
            <a:r>
              <a:rPr lang="vi-V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Cho biết biên độ nhiệt năm? </a:t>
            </a:r>
          </a:p>
          <a:p>
            <a:pPr algn="just"/>
            <a:r>
              <a:rPr lang="vi-VN" sz="24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Nhiệt độ trung bình năm?</a:t>
            </a:r>
          </a:p>
          <a:p>
            <a:pPr marL="342900" indent="-342900" algn="just">
              <a:buFontTx/>
              <a:buChar char="-"/>
            </a:pP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endParaRPr lang="vi-VN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mưa cao nhất và lượng mưa thấp nhất?</a:t>
            </a:r>
          </a:p>
          <a:p>
            <a:pPr algn="just"/>
            <a:r>
              <a:rPr lang="vi-VN" sz="2400" i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Tổng lượng mưa trung bình năm?</a:t>
            </a:r>
            <a:endParaRPr lang="en-US" sz="2400" i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i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Thời gian mùa mưa (mùa mưa là các tháng có lượng mưa cao hơn lượng mưa trung bình tháng)</a:t>
            </a:r>
            <a:r>
              <a:rPr lang="en-US" sz="2400" i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7700" y="1524000"/>
            <a:ext cx="7848600" cy="3204660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12.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7667799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1079</Words>
  <Application>Microsoft Office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DUY</cp:lastModifiedBy>
  <cp:revision>415</cp:revision>
  <dcterms:created xsi:type="dcterms:W3CDTF">2016-02-15T14:28:12Z</dcterms:created>
  <dcterms:modified xsi:type="dcterms:W3CDTF">2025-01-12T15:38:11Z</dcterms:modified>
</cp:coreProperties>
</file>