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71" r:id="rId2"/>
    <p:sldId id="559" r:id="rId3"/>
    <p:sldId id="503" r:id="rId4"/>
    <p:sldId id="554" r:id="rId5"/>
    <p:sldId id="560" r:id="rId6"/>
    <p:sldId id="543" r:id="rId7"/>
    <p:sldId id="562" r:id="rId8"/>
    <p:sldId id="563" r:id="rId9"/>
    <p:sldId id="565" r:id="rId10"/>
    <p:sldId id="566" r:id="rId11"/>
    <p:sldId id="382" r:id="rId12"/>
    <p:sldId id="522" r:id="rId13"/>
    <p:sldId id="461" r:id="rId14"/>
    <p:sldId id="567" r:id="rId15"/>
    <p:sldId id="467" r:id="rId16"/>
    <p:sldId id="568" r:id="rId17"/>
    <p:sldId id="569" r:id="rId18"/>
    <p:sldId id="530" r:id="rId19"/>
    <p:sldId id="470" r:id="rId20"/>
    <p:sldId id="570" r:id="rId21"/>
    <p:sldId id="446" r:id="rId22"/>
    <p:sldId id="418" r:id="rId23"/>
    <p:sldId id="502" r:id="rId24"/>
    <p:sldId id="524" r:id="rId25"/>
    <p:sldId id="55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1BAA"/>
    <a:srgbClr val="0000FF"/>
    <a:srgbClr val="0D30DD"/>
    <a:srgbClr val="009900"/>
    <a:srgbClr val="FFCCFF"/>
    <a:srgbClr val="BCFCD4"/>
    <a:srgbClr val="99FF66"/>
    <a:srgbClr val="33CCFF"/>
    <a:srgbClr val="00FF00"/>
    <a:srgbClr val="11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119" d="100"/>
          <a:sy n="119" d="100"/>
        </p:scale>
        <p:origin x="71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24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2400" b="0" dirty="0">
              <a:solidFill>
                <a:schemeClr val="tx1"/>
              </a:solidFill>
              <a:latin typeface="Cambria" pitchFamily="18" charset="0"/>
              <a:ea typeface="Cambria" pitchFamily="18" charset="0"/>
            </a:rPr>
            <a:t>,</a:t>
          </a:r>
          <a:r>
            <a:rPr lang="vi-VN" sz="2400" b="0" dirty="0">
              <a:solidFill>
                <a:schemeClr val="tx1"/>
              </a:solidFill>
              <a:latin typeface="Cambria" pitchFamily="18" charset="0"/>
              <a:ea typeface="Cambria" pitchFamily="18" charset="0"/>
            </a:rPr>
            <a:t> chịu ảnh hưởng sâu sắc của biển và phân hóa đa dạng.</a:t>
          </a:r>
          <a:endParaRPr lang="en-US" sz="24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lnSpc>
              <a:spcPct val="100000"/>
            </a:lnSpc>
            <a:spcAft>
              <a:spcPts val="0"/>
            </a:spcAft>
          </a:pPr>
          <a:endParaRPr lang="en-US" sz="2400" b="0" dirty="0">
            <a:solidFill>
              <a:schemeClr val="tx1"/>
            </a:solidFill>
            <a:latin typeface="Cambria" pitchFamily="18" charset="0"/>
            <a:ea typeface="Cambria" pitchFamily="18" charset="0"/>
          </a:endParaRPr>
        </a:p>
        <a:p>
          <a:pPr algn="l">
            <a:lnSpc>
              <a:spcPct val="100000"/>
            </a:lnSpc>
            <a:spcAft>
              <a:spcPts val="0"/>
            </a:spcAft>
          </a:pPr>
          <a:r>
            <a:rPr lang="vi-VN" sz="2400" b="0" dirty="0">
              <a:solidFill>
                <a:schemeClr val="tx1"/>
              </a:solidFill>
              <a:latin typeface="Times New Roman" panose="02020603050405020304" pitchFamily="18" charset="0"/>
              <a:ea typeface="Cambria" pitchFamily="18" charset="0"/>
              <a:cs typeface="Times New Roman" panose="02020603050405020304" pitchFamily="18" charset="0"/>
            </a:rPr>
            <a:t>- Việt Nam nằm hoàn toàn trong đới nóng của bán cầu Bắc</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tổng</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bức</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xạ</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hang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năm</a:t>
          </a:r>
          <a:r>
            <a:rPr lang="en-US" sz="2400" b="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dirty="0" err="1">
              <a:solidFill>
                <a:schemeClr val="tx1"/>
              </a:solidFill>
              <a:latin typeface="Times New Roman" panose="02020603050405020304" pitchFamily="18" charset="0"/>
              <a:ea typeface="Cambria" pitchFamily="18" charset="0"/>
              <a:cs typeface="Times New Roman" panose="02020603050405020304" pitchFamily="18" charset="0"/>
            </a:rPr>
            <a:t>lớn</a:t>
          </a:r>
          <a:r>
            <a:rPr lang="vi-VN" sz="2400" b="0" dirty="0">
              <a:solidFill>
                <a:schemeClr val="tx1"/>
              </a:solidFill>
              <a:latin typeface="Times New Roman" panose="02020603050405020304" pitchFamily="18" charset="0"/>
              <a:ea typeface="Cambria" pitchFamily="18" charset="0"/>
              <a:cs typeface="Times New Roman" panose="02020603050405020304" pitchFamily="18" charset="0"/>
            </a:rPr>
            <a:t>, cán cân bức xạ luôn dương; nằm trong vùng gió mùa châu Á, một năm có hai mùa rõ rệt.</a:t>
          </a:r>
          <a:endParaRPr lang="en-US" sz="2400" b="0" dirty="0">
            <a:solidFill>
              <a:schemeClr val="tx1"/>
            </a:solidFill>
            <a:latin typeface="Times New Roman" panose="02020603050405020304" pitchFamily="18" charset="0"/>
            <a:ea typeface="Cambria" pitchFamily="18" charset="0"/>
            <a:cs typeface="Times New Roman" panose="02020603050405020304" pitchFamily="18" charset="0"/>
          </a:endParaRPr>
        </a:p>
        <a:p>
          <a:pPr algn="l">
            <a:lnSpc>
              <a:spcPct val="100000"/>
            </a:lnSpc>
            <a:spcAft>
              <a:spcPts val="0"/>
            </a:spcAft>
          </a:pPr>
          <a:r>
            <a:rPr lang="vi-VN" sz="2400" b="0" dirty="0">
              <a:solidFill>
                <a:schemeClr val="tx1"/>
              </a:solidFill>
              <a:latin typeface="Times New Roman" panose="02020603050405020304" pitchFamily="18" charset="0"/>
              <a:ea typeface="Cambria" pitchFamily="18" charset="0"/>
              <a:cs typeface="Times New Roman" panose="02020603050405020304" pitchFamily="18" charset="0"/>
            </a:rPr>
            <a:t>- Nước ta nằm trong khu vực chịu nhiều ảnh hưởng của các cơn bão đến từ khu vực biển nhiệt đới Tây Thái Bình Dương.</a:t>
          </a:r>
          <a:endParaRPr lang="en-US" sz="2400" b="0" dirty="0">
            <a:solidFill>
              <a:schemeClr val="tx1"/>
            </a:solidFill>
            <a:latin typeface="Times New Roman" panose="02020603050405020304" pitchFamily="18" charset="0"/>
            <a:ea typeface="Cambria" pitchFamily="18" charset="0"/>
            <a:cs typeface="Times New Roman" panose="02020603050405020304" pitchFamily="18" charset="0"/>
          </a:endParaRPr>
        </a:p>
        <a:p>
          <a:pPr algn="l">
            <a:lnSpc>
              <a:spcPct val="100000"/>
            </a:lnSpc>
            <a:spcAft>
              <a:spcPts val="0"/>
            </a:spcAft>
          </a:pPr>
          <a:endParaRPr lang="en-US" sz="24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Thiên nhiên nước ta chịu ảnh hưởng sâu sắc của biển do </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p</a:t>
          </a:r>
          <a:r>
            <a:rPr lang="vi-VN" sz="2400" dirty="0">
              <a:solidFill>
                <a:schemeClr val="tx1"/>
              </a:solidFill>
              <a:latin typeface="Times New Roman" panose="02020603050405020304" pitchFamily="18" charset="0"/>
              <a:ea typeface="Cambria" pitchFamily="18" charset="0"/>
              <a:cs typeface="Times New Roman" panose="02020603050405020304" pitchFamily="18" charset="0"/>
            </a:rPr>
            <a:t>hần đất liền Việt Nam hẹp ngang lại nằm kề Biển Đông là nguồn dự trữ ẩm dồi dào, các khối khí di chuyển qua biển ảnh hưởng sâu vào đất liền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được</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2400" dirty="0">
              <a:solidFill>
                <a:schemeClr val="tx1"/>
              </a:solidFill>
              <a:latin typeface="Times New Roman" panose="02020603050405020304" pitchFamily="18" charset="0"/>
              <a:ea typeface="Cambria" pitchFamily="18" charset="0"/>
              <a:cs typeface="Times New Roman" panose="02020603050405020304"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custScaleX="87441" custScaleY="115006"/>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X="90819" custScaleY="128571" custLinFactNeighborX="3746" custLinFactNeighborY="-24351">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ScaleX="127055" custScaleY="131429" custLinFactNeighborX="1244" custLinFactNeighborY="-14285"/>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100462" custScaleY="188927" custLinFactNeighborX="-374" custLinFactNeighborY="-923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144632" custScaleY="123810" custLinFactNeighborX="-19048" custLinFactNeighborY="-4762"/>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X="93789" custScaleY="139654" custLinFactNeighborX="2522" custLinFactNeighborY="1641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ScaleX="140557" custScaleY="140000" custLinFactNeighborX="1327" custLinFactNeighborY="1714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altLang="en-US" sz="2400" b="1" dirty="0" err="1">
              <a:solidFill>
                <a:schemeClr val="tx1"/>
              </a:solidFill>
              <a:latin typeface="Times New Roman" panose="02020603050405020304" pitchFamily="18" charset="0"/>
              <a:cs typeface="Times New Roman" panose="02020603050405020304" pitchFamily="18" charset="0"/>
            </a:rPr>
            <a:t>Đối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với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vật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Việt</a:t>
          </a:r>
          <a:r>
            <a:rPr lang="en-US" altLang="en-US" sz="2400" b="1" dirty="0">
              <a:solidFill>
                <a:schemeClr val="tx1"/>
              </a:solidFill>
              <a:latin typeface="Times New Roman" panose="02020603050405020304" pitchFamily="18" charset="0"/>
              <a:cs typeface="Times New Roman" panose="02020603050405020304" pitchFamily="18" charset="0"/>
            </a:rPr>
            <a:t> Nam </a:t>
          </a:r>
          <a:r>
            <a:rPr lang="en-US" altLang="en-US" sz="2400" b="1" dirty="0" err="1">
              <a:solidFill>
                <a:schemeClr val="tx1"/>
              </a:solidFill>
              <a:latin typeface="Times New Roman" panose="02020603050405020304" pitchFamily="18" charset="0"/>
              <a:cs typeface="Times New Roman" panose="02020603050405020304" pitchFamily="18" charset="0"/>
            </a:rPr>
            <a:t>nằm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trên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đường</a:t>
          </a:r>
          <a:r>
            <a:rPr lang="en-US" altLang="en-US" sz="2400" b="1" dirty="0">
              <a:solidFill>
                <a:schemeClr val="tx1"/>
              </a:solidFill>
              <a:latin typeface="Times New Roman" panose="02020603050405020304" pitchFamily="18" charset="0"/>
              <a:cs typeface="Times New Roman" panose="02020603050405020304" pitchFamily="18" charset="0"/>
            </a:rPr>
            <a:t> di </a:t>
          </a:r>
          <a:r>
            <a:rPr lang="en-US" altLang="en-US" sz="2400" b="1" dirty="0" err="1">
              <a:solidFill>
                <a:schemeClr val="tx1"/>
              </a:solidFill>
              <a:latin typeface="Times New Roman" panose="02020603050405020304" pitchFamily="18" charset="0"/>
              <a:cs typeface="Times New Roman" panose="02020603050405020304" pitchFamily="18" charset="0"/>
            </a:rPr>
            <a:t>lưu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nhiều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luồng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vật</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Thiên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nhiên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nước</a:t>
          </a:r>
          <a:r>
            <a:rPr lang="en-US" altLang="en-US" sz="2400" b="1" dirty="0">
              <a:solidFill>
                <a:schemeClr val="tx1"/>
              </a:solidFill>
              <a:latin typeface="Times New Roman" panose="02020603050405020304" pitchFamily="18" charset="0"/>
              <a:cs typeface="Times New Roman" panose="02020603050405020304" pitchFamily="18" charset="0"/>
            </a:rPr>
            <a:t> ta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tính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dạng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học</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cao</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với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nhiều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kiểu</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hệ</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thái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thành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phần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loài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nguồn</a:t>
          </a:r>
          <a:r>
            <a:rPr lang="en-US" altLang="en-US" sz="2400" b="1" dirty="0">
              <a:solidFill>
                <a:schemeClr val="tx1"/>
              </a:solidFill>
              <a:latin typeface="Times New Roman" panose="02020603050405020304" pitchFamily="18" charset="0"/>
              <a:cs typeface="Times New Roman" panose="02020603050405020304" pitchFamily="18" charset="0"/>
            </a:rPr>
            <a:t> gen. </a:t>
          </a:r>
          <a:endParaRPr lang="en-US" sz="2400" b="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altLang="en-US" sz="2400" b="1" dirty="0" err="1">
              <a:solidFill>
                <a:schemeClr val="tx1"/>
              </a:solidFill>
              <a:latin typeface="Times New Roman" panose="02020603050405020304" pitchFamily="18" charset="0"/>
              <a:cs typeface="Times New Roman" panose="02020603050405020304" pitchFamily="18" charset="0"/>
            </a:rPr>
            <a:t>Đối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với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sản</a:t>
          </a:r>
          <a:r>
            <a:rPr lang="en-US" altLang="en-US" sz="2400" b="1" dirty="0">
              <a:solidFill>
                <a:schemeClr val="tx1"/>
              </a:solidFill>
              <a:latin typeface="Times New Roman" panose="02020603050405020304" pitchFamily="18" charset="0"/>
              <a:cs typeface="Times New Roman" panose="02020603050405020304" pitchFamily="18" charset="0"/>
            </a:rPr>
            <a:t>: do </a:t>
          </a:r>
          <a:r>
            <a:rPr lang="en-US" altLang="en-US" sz="2400" b="1" dirty="0" err="1">
              <a:solidFill>
                <a:schemeClr val="tx1"/>
              </a:solidFill>
              <a:latin typeface="Times New Roman" panose="02020603050405020304" pitchFamily="18" charset="0"/>
              <a:cs typeface="Times New Roman" panose="02020603050405020304" pitchFamily="18" charset="0"/>
            </a:rPr>
            <a:t>nằm</a:t>
          </a:r>
          <a:r>
            <a:rPr lang="en-US" altLang="en-US" sz="2400" b="1" dirty="0">
              <a:solidFill>
                <a:schemeClr val="tx1"/>
              </a:solidFill>
              <a:latin typeface="Times New Roman" panose="02020603050405020304" pitchFamily="18" charset="0"/>
              <a:cs typeface="Times New Roman" panose="02020603050405020304" pitchFamily="18" charset="0"/>
            </a:rPr>
            <a:t> ở </a:t>
          </a:r>
          <a:r>
            <a:rPr lang="en-US" altLang="en-US" sz="2400" b="1" dirty="0" err="1">
              <a:solidFill>
                <a:schemeClr val="tx1"/>
              </a:solidFill>
              <a:latin typeface="Times New Roman" panose="02020603050405020304" pitchFamily="18" charset="0"/>
              <a:cs typeface="Times New Roman" panose="02020603050405020304" pitchFamily="18" charset="0"/>
            </a:rPr>
            <a:t>nơi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giao</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thoa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2 </a:t>
          </a:r>
          <a:r>
            <a:rPr lang="en-US" altLang="en-US" sz="2400" b="1" dirty="0" err="1">
              <a:solidFill>
                <a:schemeClr val="tx1"/>
              </a:solidFill>
              <a:latin typeface="Times New Roman" panose="02020603050405020304" pitchFamily="18" charset="0"/>
              <a:cs typeface="Times New Roman" panose="02020603050405020304" pitchFamily="18" charset="0"/>
            </a:rPr>
            <a:t>vành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đai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sinh</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lớn</a:t>
          </a:r>
          <a:r>
            <a:rPr lang="en-US" altLang="en-US" sz="2400" b="1" dirty="0">
              <a:solidFill>
                <a:schemeClr val="tx1"/>
              </a:solidFill>
              <a:latin typeface="Times New Roman" panose="02020603050405020304" pitchFamily="18" charset="0"/>
              <a:cs typeface="Times New Roman" panose="02020603050405020304" pitchFamily="18" charset="0"/>
            </a:rPr>
            <a:t> Thái Bình </a:t>
          </a:r>
          <a:r>
            <a:rPr lang="en-US" altLang="en-US" sz="2400" b="1" dirty="0" err="1">
              <a:solidFill>
                <a:schemeClr val="tx1"/>
              </a:solidFill>
              <a:latin typeface="Times New Roman" panose="02020603050405020304" pitchFamily="18" charset="0"/>
              <a:cs typeface="Times New Roman" panose="02020603050405020304" pitchFamily="18" charset="0"/>
            </a:rPr>
            <a:t>Dương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và</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Địa</a:t>
          </a:r>
          <a:r>
            <a:rPr lang="en-US" altLang="en-US" sz="2400" b="1" dirty="0">
              <a:solidFill>
                <a:schemeClr val="tx1"/>
              </a:solidFill>
              <a:latin typeface="Times New Roman" panose="02020603050405020304" pitchFamily="18" charset="0"/>
              <a:cs typeface="Times New Roman" panose="02020603050405020304" pitchFamily="18" charset="0"/>
            </a:rPr>
            <a:t> Trung </a:t>
          </a:r>
          <a:r>
            <a:rPr lang="en-US" altLang="en-US" sz="2400" b="1" dirty="0" err="1">
              <a:solidFill>
                <a:schemeClr val="tx1"/>
              </a:solidFill>
              <a:latin typeface="Times New Roman" panose="02020603050405020304" pitchFamily="18" charset="0"/>
              <a:cs typeface="Times New Roman" panose="02020603050405020304" pitchFamily="18" charset="0"/>
            </a:rPr>
            <a:t>Hải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nước</a:t>
          </a:r>
          <a:r>
            <a:rPr lang="en-US" altLang="en-US" sz="2400" b="1" dirty="0">
              <a:solidFill>
                <a:schemeClr val="tx1"/>
              </a:solidFill>
              <a:latin typeface="Times New Roman" panose="02020603050405020304" pitchFamily="18" charset="0"/>
              <a:cs typeface="Times New Roman" panose="02020603050405020304" pitchFamily="18" charset="0"/>
            </a:rPr>
            <a:t> ta </a:t>
          </a:r>
          <a:r>
            <a:rPr lang="en-US" altLang="en-US" sz="2400" b="1" dirty="0" err="1">
              <a:solidFill>
                <a:schemeClr val="tx1"/>
              </a:solidFill>
              <a:latin typeface="Times New Roman" panose="02020603050405020304" pitchFamily="18" charset="0"/>
              <a:cs typeface="Times New Roman" panose="02020603050405020304" pitchFamily="18" charset="0"/>
            </a:rPr>
            <a:t>có</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tài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nguyên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khoáng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sản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phong</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phú</a:t>
          </a:r>
          <a:r>
            <a:rPr lang="en-US" altLang="en-US" sz="2400" b="1" dirty="0">
              <a:solidFill>
                <a:schemeClr val="tx1"/>
              </a:solidFill>
              <a:latin typeface="Times New Roman" panose="02020603050405020304" pitchFamily="18" charset="0"/>
              <a:cs typeface="Times New Roman" panose="02020603050405020304" pitchFamily="18" charset="0"/>
            </a:rPr>
            <a:t>.</a:t>
          </a:r>
          <a:endParaRPr lang="en-US" sz="2400" b="0"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vi-VN" sz="2400" b="1" i="0" dirty="0">
              <a:solidFill>
                <a:schemeClr val="tx1"/>
              </a:solidFill>
              <a:latin typeface="Times New Roman" panose="02020603050405020304" pitchFamily="18" charset="0"/>
              <a:cs typeface="Times New Roman" panose="02020603050405020304" pitchFamily="18" charset="0"/>
            </a:rPr>
            <a:t>- Thiên nhiên phân hóa đa dạng </a:t>
          </a:r>
          <a:r>
            <a:rPr lang="en-US" sz="2400" b="1" i="0" dirty="0" err="1">
              <a:solidFill>
                <a:schemeClr val="tx1"/>
              </a:solidFill>
              <a:latin typeface="Times New Roman" panose="02020603050405020304" pitchFamily="18" charset="0"/>
              <a:cs typeface="Times New Roman" panose="02020603050405020304" pitchFamily="18" charset="0"/>
            </a:rPr>
            <a:t>theo</a:t>
          </a:r>
          <a:r>
            <a:rPr lang="en-US" sz="2400" b="1" i="0" dirty="0">
              <a:solidFill>
                <a:schemeClr val="tx1"/>
              </a:solidFill>
              <a:latin typeface="Times New Roman" panose="02020603050405020304"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cs typeface="Times New Roman" panose="02020603050405020304" pitchFamily="18" charset="0"/>
            </a:rPr>
            <a:t>chiều</a:t>
          </a:r>
          <a:r>
            <a:rPr lang="en-US" sz="2400" b="1" i="0" dirty="0">
              <a:solidFill>
                <a:schemeClr val="tx1"/>
              </a:solidFill>
              <a:latin typeface="Times New Roman" panose="02020603050405020304" pitchFamily="18" charset="0"/>
              <a:cs typeface="Times New Roman" panose="02020603050405020304" pitchFamily="18" charset="0"/>
            </a:rPr>
            <a:t> B-N, Đ-T.</a:t>
          </a:r>
        </a:p>
        <a:p>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Thiên</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tai: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Bão</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lũ</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lụt</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hạn</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dirty="0" err="1">
              <a:solidFill>
                <a:schemeClr val="tx1"/>
              </a:solidFill>
              <a:latin typeface="Times New Roman" panose="02020603050405020304" pitchFamily="18" charset="0"/>
              <a:ea typeface="Cambria" pitchFamily="18" charset="0"/>
              <a:cs typeface="Times New Roman" panose="02020603050405020304" pitchFamily="18" charset="0"/>
            </a:rPr>
            <a:t>hán</a:t>
          </a:r>
          <a:r>
            <a:rPr lang="en-US" sz="2400" b="1" i="0" dirty="0">
              <a:solidFill>
                <a:schemeClr val="tx1"/>
              </a:solidFill>
              <a:latin typeface="Times New Roman" panose="02020603050405020304" pitchFamily="18" charset="0"/>
              <a:ea typeface="Cambria" pitchFamily="18" charset="0"/>
              <a:cs typeface="Times New Roman" panose="02020603050405020304"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X="92697" custScaleY="114607" custLinFactNeighborX="940" custLinFactNeighborY="-1123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custScaleX="133806" custScaleY="127641" custLinFactNeighborY="-11685"/>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X="95406" custScaleY="10674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custScaleX="141159" custScaleY="121348" custLinFactNeighborX="-8989"/>
      <dgm:spPr>
        <a:blipFill rotWithShape="0">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A0E9B536-5134-4AC7-990D-17E1F41843BA}" type="pres">
      <dgm:prSet presAssocID="{9B38993F-91D9-4E45-89FE-E7C2053BB052}" presName="text_3" presStyleLbl="node1" presStyleIdx="2" presStyleCnt="3" custScaleX="92143" custScaleY="80788" custLinFactNeighborX="1297" custLinFactNeighborY="5563">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custScaleX="123742" custScaleY="133034" custLinFactNeighborY="1348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850858" y="-1835768"/>
          <a:ext cx="7889911" cy="10377136"/>
        </a:xfrm>
        <a:prstGeom prst="blockArc">
          <a:avLst>
            <a:gd name="adj1" fmla="val 18900000"/>
            <a:gd name="adj2" fmla="val 2700000"/>
            <a:gd name="adj3" fmla="val 239"/>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1768838" y="152398"/>
          <a:ext cx="7375161" cy="172429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4"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2400" b="0" kern="1200" dirty="0">
              <a:solidFill>
                <a:schemeClr val="tx1"/>
              </a:solidFill>
              <a:latin typeface="Cambria" pitchFamily="18" charset="0"/>
              <a:ea typeface="Cambria" pitchFamily="18" charset="0"/>
            </a:rPr>
            <a:t>,</a:t>
          </a:r>
          <a:r>
            <a:rPr lang="vi-VN" sz="2400" b="0" kern="1200" dirty="0">
              <a:solidFill>
                <a:schemeClr val="tx1"/>
              </a:solidFill>
              <a:latin typeface="Cambria" pitchFamily="18" charset="0"/>
              <a:ea typeface="Cambria" pitchFamily="18" charset="0"/>
            </a:rPr>
            <a:t> chịu ảnh hưởng sâu sắc của biển và phân hóa đa dạng.</a:t>
          </a:r>
          <a:endParaRPr lang="en-US" sz="2400" b="0" kern="1200" dirty="0">
            <a:solidFill>
              <a:schemeClr val="tx1"/>
            </a:solidFill>
            <a:latin typeface="Cambria" pitchFamily="18" charset="0"/>
            <a:ea typeface="Cambria" pitchFamily="18" charset="0"/>
          </a:endParaRPr>
        </a:p>
      </dsp:txBody>
      <dsp:txXfrm>
        <a:off x="1768838" y="152398"/>
        <a:ext cx="7375161" cy="1724291"/>
      </dsp:txXfrm>
    </dsp:sp>
    <dsp:sp modelId="{467C472B-F399-46AE-B017-5DC56BBEA7D7}">
      <dsp:nvSpPr>
        <dsp:cNvPr id="0" name=""/>
        <dsp:cNvSpPr/>
      </dsp:nvSpPr>
      <dsp:spPr>
        <a:xfrm>
          <a:off x="47774" y="8"/>
          <a:ext cx="2129950" cy="220327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533211" y="1962065"/>
          <a:ext cx="7668493" cy="253373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4" tIns="60960" rIns="60960" bIns="60960" numCol="1" spcCol="1270" anchor="ctr" anchorCtr="0">
          <a:noAutofit/>
        </a:bodyPr>
        <a:lstStyle/>
        <a:p>
          <a:pPr marL="0" lvl="0" indent="0" algn="l" defTabSz="1066800">
            <a:lnSpc>
              <a:spcPct val="100000"/>
            </a:lnSpc>
            <a:spcBef>
              <a:spcPct val="0"/>
            </a:spcBef>
            <a:spcAft>
              <a:spcPts val="0"/>
            </a:spcAft>
            <a:buNone/>
          </a:pPr>
          <a:endParaRPr lang="en-US" sz="2400" b="0" kern="1200" dirty="0">
            <a:solidFill>
              <a:schemeClr val="tx1"/>
            </a:solidFill>
            <a:latin typeface="Cambria" pitchFamily="18" charset="0"/>
            <a:ea typeface="Cambria" pitchFamily="18" charset="0"/>
          </a:endParaRPr>
        </a:p>
        <a:p>
          <a:pPr marL="0" lvl="0" indent="0" algn="l" defTabSz="1066800">
            <a:lnSpc>
              <a:spcPct val="100000"/>
            </a:lnSpc>
            <a:spcBef>
              <a:spcPct val="0"/>
            </a:spcBef>
            <a:spcAft>
              <a:spcPts val="0"/>
            </a:spcAft>
            <a:buNone/>
          </a:pPr>
          <a:r>
            <a:rPr lang="vi-VN" sz="2400" b="0" kern="1200" dirty="0">
              <a:solidFill>
                <a:schemeClr val="tx1"/>
              </a:solidFill>
              <a:latin typeface="Times New Roman" panose="02020603050405020304" pitchFamily="18" charset="0"/>
              <a:ea typeface="Cambria" pitchFamily="18" charset="0"/>
              <a:cs typeface="Times New Roman" panose="02020603050405020304" pitchFamily="18" charset="0"/>
            </a:rPr>
            <a:t>- Việt Nam nằm hoàn toàn trong đới nóng của bán cầu Bắc</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tổng</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bức</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xạ</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hang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năm</a:t>
          </a:r>
          <a:r>
            <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0" kern="1200" dirty="0" err="1">
              <a:solidFill>
                <a:schemeClr val="tx1"/>
              </a:solidFill>
              <a:latin typeface="Times New Roman" panose="02020603050405020304" pitchFamily="18" charset="0"/>
              <a:ea typeface="Cambria" pitchFamily="18" charset="0"/>
              <a:cs typeface="Times New Roman" panose="02020603050405020304" pitchFamily="18" charset="0"/>
            </a:rPr>
            <a:t>lớn</a:t>
          </a:r>
          <a:r>
            <a:rPr lang="vi-VN" sz="2400" b="0" kern="1200" dirty="0">
              <a:solidFill>
                <a:schemeClr val="tx1"/>
              </a:solidFill>
              <a:latin typeface="Times New Roman" panose="02020603050405020304" pitchFamily="18" charset="0"/>
              <a:ea typeface="Cambria" pitchFamily="18" charset="0"/>
              <a:cs typeface="Times New Roman" panose="02020603050405020304" pitchFamily="18" charset="0"/>
            </a:rPr>
            <a:t>, cán cân bức xạ luôn dương; nằm trong vùng gió mùa châu Á, một năm có hai mùa rõ rệt.</a:t>
          </a:r>
          <a:endPar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marL="0" lvl="0" indent="0" algn="l" defTabSz="1066800">
            <a:lnSpc>
              <a:spcPct val="100000"/>
            </a:lnSpc>
            <a:spcBef>
              <a:spcPct val="0"/>
            </a:spcBef>
            <a:spcAft>
              <a:spcPts val="0"/>
            </a:spcAft>
            <a:buNone/>
          </a:pPr>
          <a:r>
            <a:rPr lang="vi-VN" sz="2400" b="0" kern="1200" dirty="0">
              <a:solidFill>
                <a:schemeClr val="tx1"/>
              </a:solidFill>
              <a:latin typeface="Times New Roman" panose="02020603050405020304" pitchFamily="18" charset="0"/>
              <a:ea typeface="Cambria" pitchFamily="18" charset="0"/>
              <a:cs typeface="Times New Roman" panose="02020603050405020304" pitchFamily="18" charset="0"/>
            </a:rPr>
            <a:t>- Nước ta nằm trong khu vực chịu nhiều ảnh hưởng của các cơn bão đến từ khu vực biển nhiệt đới Tây Thái Bình Dương.</a:t>
          </a:r>
          <a:endPar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endParaRPr>
        </a:p>
        <a:p>
          <a:pPr marL="0" lvl="0" indent="0" algn="l" defTabSz="1066800">
            <a:lnSpc>
              <a:spcPct val="100000"/>
            </a:lnSpc>
            <a:spcBef>
              <a:spcPct val="0"/>
            </a:spcBef>
            <a:spcAft>
              <a:spcPts val="0"/>
            </a:spcAft>
            <a:buNone/>
          </a:pPr>
          <a:endParaRPr lang="en-US" sz="2400" b="0" kern="1200" dirty="0">
            <a:solidFill>
              <a:schemeClr val="tx1"/>
            </a:solidFill>
            <a:latin typeface="Cambria" pitchFamily="18" charset="0"/>
            <a:ea typeface="Cambria" pitchFamily="18" charset="0"/>
          </a:endParaRPr>
        </a:p>
      </dsp:txBody>
      <dsp:txXfrm>
        <a:off x="1533211" y="1962065"/>
        <a:ext cx="7668493" cy="2533737"/>
      </dsp:txXfrm>
    </dsp:sp>
    <dsp:sp modelId="{9D6C96D5-59F1-4074-AA4E-276172A59D56}">
      <dsp:nvSpPr>
        <dsp:cNvPr id="0" name=""/>
        <dsp:cNvSpPr/>
      </dsp:nvSpPr>
      <dsp:spPr>
        <a:xfrm>
          <a:off x="47766" y="2235194"/>
          <a:ext cx="2424610" cy="20755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1527652" y="4648201"/>
          <a:ext cx="7616347" cy="1872927"/>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4514" tIns="60960" rIns="60960" bIns="60960" numCol="1" spcCol="1270" anchor="ctr" anchorCtr="0">
          <a:noAutofit/>
        </a:bodyPr>
        <a:lstStyle/>
        <a:p>
          <a:pPr marL="0" lvl="0" indent="0" algn="just" defTabSz="1066800">
            <a:lnSpc>
              <a:spcPct val="90000"/>
            </a:lnSpc>
            <a:spcBef>
              <a:spcPct val="0"/>
            </a:spcBef>
            <a:spcAft>
              <a:spcPct val="35000"/>
            </a:spcAft>
            <a:buNone/>
          </a:pP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Thiên nhiên nước ta chịu ảnh hưởng sâu sắc của biển do </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p</a:t>
          </a:r>
          <a:r>
            <a:rPr lang="vi-VN" sz="2400" kern="1200" dirty="0">
              <a:solidFill>
                <a:schemeClr val="tx1"/>
              </a:solidFill>
              <a:latin typeface="Times New Roman" panose="02020603050405020304" pitchFamily="18" charset="0"/>
              <a:ea typeface="Cambria" pitchFamily="18" charset="0"/>
              <a:cs typeface="Times New Roman" panose="02020603050405020304" pitchFamily="18" charset="0"/>
            </a:rPr>
            <a:t>hần đất liền Việt Nam hẹp ngang lại nằm kề Biển Đông là nguồn dự trữ ẩm dồi dào, các khối khí di chuyển qua biển ảnh hưởng sâu vào đất liền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nên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phát</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triển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được</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du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lịch</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kern="1200" dirty="0" err="1">
              <a:solidFill>
                <a:schemeClr val="tx1"/>
              </a:solidFill>
              <a:latin typeface="Times New Roman" panose="02020603050405020304" pitchFamily="18" charset="0"/>
              <a:ea typeface="Cambria" pitchFamily="18" charset="0"/>
              <a:cs typeface="Times New Roman" panose="02020603050405020304" pitchFamily="18" charset="0"/>
            </a:rPr>
            <a:t>biển</a:t>
          </a:r>
          <a:r>
            <a:rPr lang="en-US" sz="2400"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1527652" y="4648201"/>
        <a:ext cx="7616347" cy="1872927"/>
      </dsp:txXfrm>
    </dsp:sp>
    <dsp:sp modelId="{BB02C15B-25BD-4CA5-8B62-85830BA892A9}">
      <dsp:nvSpPr>
        <dsp:cNvPr id="0" name=""/>
        <dsp:cNvSpPr/>
      </dsp:nvSpPr>
      <dsp:spPr>
        <a:xfrm>
          <a:off x="-64007" y="4358640"/>
          <a:ext cx="2356297" cy="2346959"/>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7433921" y="-1171869"/>
          <a:ext cx="9125539" cy="9125539"/>
        </a:xfrm>
        <a:prstGeom prst="blockArc">
          <a:avLst>
            <a:gd name="adj1" fmla="val 18900000"/>
            <a:gd name="adj2" fmla="val 2700000"/>
            <a:gd name="adj3" fmla="val 23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1544404" y="426717"/>
          <a:ext cx="7516889" cy="155448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611" tIns="60960" rIns="60960" bIns="60960" numCol="1" spcCol="1270" anchor="ctr" anchorCtr="0">
          <a:noAutofit/>
        </a:bodyPr>
        <a:lstStyle/>
        <a:p>
          <a:pPr marL="0" lvl="0" indent="0" algn="just" defTabSz="1066800">
            <a:lnSpc>
              <a:spcPct val="90000"/>
            </a:lnSpc>
            <a:spcBef>
              <a:spcPct val="0"/>
            </a:spcBef>
            <a:spcAft>
              <a:spcPct val="35000"/>
            </a:spcAft>
            <a:buNone/>
          </a:pPr>
          <a:r>
            <a:rPr lang="en-US" altLang="en-US" sz="2400" b="1" kern="1200" dirty="0" err="1">
              <a:solidFill>
                <a:schemeClr val="tx1"/>
              </a:solidFill>
              <a:latin typeface="Times New Roman" panose="02020603050405020304" pitchFamily="18" charset="0"/>
              <a:cs typeface="Times New Roman" panose="02020603050405020304" pitchFamily="18" charset="0"/>
            </a:rPr>
            <a:t>Đối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với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sinh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vật</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Việt</a:t>
          </a:r>
          <a:r>
            <a:rPr lang="en-US" altLang="en-US" sz="2400" b="1" kern="1200" dirty="0">
              <a:solidFill>
                <a:schemeClr val="tx1"/>
              </a:solidFill>
              <a:latin typeface="Times New Roman" panose="02020603050405020304" pitchFamily="18" charset="0"/>
              <a:cs typeface="Times New Roman" panose="02020603050405020304" pitchFamily="18" charset="0"/>
            </a:rPr>
            <a:t> Nam </a:t>
          </a:r>
          <a:r>
            <a:rPr lang="en-US" altLang="en-US" sz="2400" b="1" kern="1200" dirty="0" err="1">
              <a:solidFill>
                <a:schemeClr val="tx1"/>
              </a:solidFill>
              <a:latin typeface="Times New Roman" panose="02020603050405020304" pitchFamily="18" charset="0"/>
              <a:cs typeface="Times New Roman" panose="02020603050405020304" pitchFamily="18" charset="0"/>
            </a:rPr>
            <a:t>nằm</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trên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đường</a:t>
          </a:r>
          <a:r>
            <a:rPr lang="en-US" altLang="en-US" sz="2400" b="1" kern="1200" dirty="0">
              <a:solidFill>
                <a:schemeClr val="tx1"/>
              </a:solidFill>
              <a:latin typeface="Times New Roman" panose="02020603050405020304" pitchFamily="18" charset="0"/>
              <a:cs typeface="Times New Roman" panose="02020603050405020304" pitchFamily="18" charset="0"/>
            </a:rPr>
            <a:t> di </a:t>
          </a:r>
          <a:r>
            <a:rPr lang="en-US" altLang="en-US" sz="2400" b="1" kern="1200" dirty="0" err="1">
              <a:solidFill>
                <a:schemeClr val="tx1"/>
              </a:solidFill>
              <a:latin typeface="Times New Roman" panose="02020603050405020304" pitchFamily="18" charset="0"/>
              <a:cs typeface="Times New Roman" panose="02020603050405020304" pitchFamily="18" charset="0"/>
            </a:rPr>
            <a:t>lưu</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của</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nhiều</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luồng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sinh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vật</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Thiên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nhiên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nước</a:t>
          </a:r>
          <a:r>
            <a:rPr lang="en-US" altLang="en-US" sz="2400" b="1" kern="1200" dirty="0">
              <a:solidFill>
                <a:schemeClr val="tx1"/>
              </a:solidFill>
              <a:latin typeface="Times New Roman" panose="02020603050405020304" pitchFamily="18" charset="0"/>
              <a:cs typeface="Times New Roman" panose="02020603050405020304" pitchFamily="18" charset="0"/>
            </a:rPr>
            <a:t> ta </a:t>
          </a:r>
          <a:r>
            <a:rPr lang="en-US" altLang="en-US" sz="2400" b="1" kern="1200" dirty="0" err="1">
              <a:solidFill>
                <a:schemeClr val="tx1"/>
              </a:solidFill>
              <a:latin typeface="Times New Roman" panose="02020603050405020304" pitchFamily="18" charset="0"/>
              <a:cs typeface="Times New Roman" panose="02020603050405020304" pitchFamily="18" charset="0"/>
            </a:rPr>
            <a:t>có</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tính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đa</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dạng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sinh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học</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cao</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với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nhiều</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kiểu</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hệ</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sinh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thái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thành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phần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loài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và</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nguồn</a:t>
          </a:r>
          <a:r>
            <a:rPr lang="en-US" altLang="en-US" sz="2400" b="1" kern="1200" dirty="0">
              <a:solidFill>
                <a:schemeClr val="tx1"/>
              </a:solidFill>
              <a:latin typeface="Times New Roman" panose="02020603050405020304" pitchFamily="18" charset="0"/>
              <a:cs typeface="Times New Roman" panose="02020603050405020304" pitchFamily="18" charset="0"/>
            </a:rPr>
            <a:t> gen. </a:t>
          </a:r>
          <a:endPar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544404" y="426717"/>
        <a:ext cx="7516889" cy="1554483"/>
      </dsp:txXfrm>
    </dsp:sp>
    <dsp:sp modelId="{467C472B-F399-46AE-B017-5DC56BBEA7D7}">
      <dsp:nvSpPr>
        <dsp:cNvPr id="0" name=""/>
        <dsp:cNvSpPr/>
      </dsp:nvSpPr>
      <dsp:spPr>
        <a:xfrm>
          <a:off x="37768" y="76202"/>
          <a:ext cx="2268613" cy="2164089"/>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840053" y="2666997"/>
          <a:ext cx="7266178" cy="1447805"/>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611" tIns="60960" rIns="60960" bIns="60960" numCol="1" spcCol="1270" anchor="ctr" anchorCtr="0">
          <a:noAutofit/>
        </a:bodyPr>
        <a:lstStyle/>
        <a:p>
          <a:pPr marL="0" lvl="0" indent="0" algn="just" defTabSz="1066800">
            <a:lnSpc>
              <a:spcPct val="90000"/>
            </a:lnSpc>
            <a:spcBef>
              <a:spcPct val="0"/>
            </a:spcBef>
            <a:spcAft>
              <a:spcPct val="35000"/>
            </a:spcAft>
            <a:buNone/>
          </a:pPr>
          <a:r>
            <a:rPr lang="en-US" altLang="en-US" sz="2400" b="1" kern="1200" dirty="0" err="1">
              <a:solidFill>
                <a:schemeClr val="tx1"/>
              </a:solidFill>
              <a:latin typeface="Times New Roman" panose="02020603050405020304" pitchFamily="18" charset="0"/>
              <a:cs typeface="Times New Roman" panose="02020603050405020304" pitchFamily="18" charset="0"/>
            </a:rPr>
            <a:t>Đối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với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khoáng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sản</a:t>
          </a:r>
          <a:r>
            <a:rPr lang="en-US" altLang="en-US" sz="2400" b="1" kern="1200" dirty="0">
              <a:solidFill>
                <a:schemeClr val="tx1"/>
              </a:solidFill>
              <a:latin typeface="Times New Roman" panose="02020603050405020304" pitchFamily="18" charset="0"/>
              <a:cs typeface="Times New Roman" panose="02020603050405020304" pitchFamily="18" charset="0"/>
            </a:rPr>
            <a:t>: do </a:t>
          </a:r>
          <a:r>
            <a:rPr lang="en-US" altLang="en-US" sz="2400" b="1" kern="1200" dirty="0" err="1">
              <a:solidFill>
                <a:schemeClr val="tx1"/>
              </a:solidFill>
              <a:latin typeface="Times New Roman" panose="02020603050405020304" pitchFamily="18" charset="0"/>
              <a:cs typeface="Times New Roman" panose="02020603050405020304" pitchFamily="18" charset="0"/>
            </a:rPr>
            <a:t>nằm</a:t>
          </a:r>
          <a:r>
            <a:rPr lang="en-US" altLang="en-US" sz="2400" b="1" kern="1200" dirty="0">
              <a:solidFill>
                <a:schemeClr val="tx1"/>
              </a:solidFill>
              <a:latin typeface="Times New Roman" panose="02020603050405020304" pitchFamily="18" charset="0"/>
              <a:cs typeface="Times New Roman" panose="02020603050405020304" pitchFamily="18" charset="0"/>
            </a:rPr>
            <a:t> ở </a:t>
          </a:r>
          <a:r>
            <a:rPr lang="en-US" altLang="en-US" sz="2400" b="1" kern="1200" dirty="0" err="1">
              <a:solidFill>
                <a:schemeClr val="tx1"/>
              </a:solidFill>
              <a:latin typeface="Times New Roman" panose="02020603050405020304" pitchFamily="18" charset="0"/>
              <a:cs typeface="Times New Roman" panose="02020603050405020304" pitchFamily="18" charset="0"/>
            </a:rPr>
            <a:t>nơi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giao</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thoa</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của</a:t>
          </a:r>
          <a:r>
            <a:rPr lang="en-US" altLang="en-US" sz="2400" b="1" kern="1200" dirty="0">
              <a:solidFill>
                <a:schemeClr val="tx1"/>
              </a:solidFill>
              <a:latin typeface="Times New Roman" panose="02020603050405020304" pitchFamily="18" charset="0"/>
              <a:cs typeface="Times New Roman" panose="02020603050405020304" pitchFamily="18" charset="0"/>
            </a:rPr>
            <a:t> 2 </a:t>
          </a:r>
          <a:r>
            <a:rPr lang="en-US" altLang="en-US" sz="2400" b="1" kern="1200" dirty="0" err="1">
              <a:solidFill>
                <a:schemeClr val="tx1"/>
              </a:solidFill>
              <a:latin typeface="Times New Roman" panose="02020603050405020304" pitchFamily="18" charset="0"/>
              <a:cs typeface="Times New Roman" panose="02020603050405020304" pitchFamily="18" charset="0"/>
            </a:rPr>
            <a:t>vành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đai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sinh</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khoáng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lớn</a:t>
          </a:r>
          <a:r>
            <a:rPr lang="en-US" altLang="en-US" sz="2400" b="1" kern="1200" dirty="0">
              <a:solidFill>
                <a:schemeClr val="tx1"/>
              </a:solidFill>
              <a:latin typeface="Times New Roman" panose="02020603050405020304" pitchFamily="18" charset="0"/>
              <a:cs typeface="Times New Roman" panose="02020603050405020304" pitchFamily="18" charset="0"/>
            </a:rPr>
            <a:t> Thái Bình </a:t>
          </a:r>
          <a:r>
            <a:rPr lang="en-US" altLang="en-US" sz="2400" b="1" kern="1200" dirty="0" err="1">
              <a:solidFill>
                <a:schemeClr val="tx1"/>
              </a:solidFill>
              <a:latin typeface="Times New Roman" panose="02020603050405020304" pitchFamily="18" charset="0"/>
              <a:cs typeface="Times New Roman" panose="02020603050405020304" pitchFamily="18" charset="0"/>
            </a:rPr>
            <a:t>Dương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và</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Địa</a:t>
          </a:r>
          <a:r>
            <a:rPr lang="en-US" altLang="en-US" sz="2400" b="1" kern="1200" dirty="0">
              <a:solidFill>
                <a:schemeClr val="tx1"/>
              </a:solidFill>
              <a:latin typeface="Times New Roman" panose="02020603050405020304" pitchFamily="18" charset="0"/>
              <a:cs typeface="Times New Roman" panose="02020603050405020304" pitchFamily="18" charset="0"/>
            </a:rPr>
            <a:t> Trung </a:t>
          </a:r>
          <a:r>
            <a:rPr lang="en-US" altLang="en-US" sz="2400" b="1" kern="1200" dirty="0" err="1">
              <a:solidFill>
                <a:schemeClr val="tx1"/>
              </a:solidFill>
              <a:latin typeface="Times New Roman" panose="02020603050405020304" pitchFamily="18" charset="0"/>
              <a:cs typeface="Times New Roman" panose="02020603050405020304" pitchFamily="18" charset="0"/>
            </a:rPr>
            <a:t>Hải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nên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nước</a:t>
          </a:r>
          <a:r>
            <a:rPr lang="en-US" altLang="en-US" sz="2400" b="1" kern="1200" dirty="0">
              <a:solidFill>
                <a:schemeClr val="tx1"/>
              </a:solidFill>
              <a:latin typeface="Times New Roman" panose="02020603050405020304" pitchFamily="18" charset="0"/>
              <a:cs typeface="Times New Roman" panose="02020603050405020304" pitchFamily="18" charset="0"/>
            </a:rPr>
            <a:t> ta </a:t>
          </a:r>
          <a:r>
            <a:rPr lang="en-US" altLang="en-US" sz="2400" b="1" kern="1200" dirty="0" err="1">
              <a:solidFill>
                <a:schemeClr val="tx1"/>
              </a:solidFill>
              <a:latin typeface="Times New Roman" panose="02020603050405020304" pitchFamily="18" charset="0"/>
              <a:cs typeface="Times New Roman" panose="02020603050405020304" pitchFamily="18" charset="0"/>
            </a:rPr>
            <a:t>có</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tài</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nguyên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khoáng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sản</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phong</a:t>
          </a:r>
          <a:r>
            <a:rPr lang="en-US" altLang="en-US" sz="2400" b="1" kern="1200" dirty="0">
              <a:solidFill>
                <a:schemeClr val="tx1"/>
              </a:solidFill>
              <a:latin typeface="Times New Roman" panose="02020603050405020304" pitchFamily="18" charset="0"/>
              <a:cs typeface="Times New Roman" panose="02020603050405020304" pitchFamily="18" charset="0"/>
            </a:rPr>
            <a:t> </a:t>
          </a:r>
          <a:r>
            <a:rPr lang="en-US" altLang="en-US" sz="2400" b="1" kern="1200" dirty="0" err="1">
              <a:solidFill>
                <a:schemeClr val="tx1"/>
              </a:solidFill>
              <a:latin typeface="Times New Roman" panose="02020603050405020304" pitchFamily="18" charset="0"/>
              <a:cs typeface="Times New Roman" panose="02020603050405020304" pitchFamily="18" charset="0"/>
            </a:rPr>
            <a:t>phú</a:t>
          </a:r>
          <a:r>
            <a:rPr lang="en-US" altLang="en-US" sz="2400" b="1" kern="1200" dirty="0">
              <a:solidFill>
                <a:schemeClr val="tx1"/>
              </a:solidFill>
              <a:latin typeface="Times New Roman" panose="02020603050405020304" pitchFamily="18" charset="0"/>
              <a:cs typeface="Times New Roman" panose="02020603050405020304" pitchFamily="18" charset="0"/>
            </a:rPr>
            <a:t>.</a:t>
          </a:r>
          <a:endParaRPr lang="en-US" sz="2400" b="0"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840053" y="2666997"/>
        <a:ext cx="7266178" cy="1447805"/>
      </dsp:txXfrm>
    </dsp:sp>
    <dsp:sp modelId="{9D6C96D5-59F1-4074-AA4E-276172A59D56}">
      <dsp:nvSpPr>
        <dsp:cNvPr id="0" name=""/>
        <dsp:cNvSpPr/>
      </dsp:nvSpPr>
      <dsp:spPr>
        <a:xfrm>
          <a:off x="316067" y="2362202"/>
          <a:ext cx="2393280" cy="2057394"/>
        </a:xfrm>
        <a:prstGeom prst="ellipse">
          <a:avLst/>
        </a:prstGeom>
        <a:blipFill rotWithShape="0">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1595816" y="4953006"/>
          <a:ext cx="7471965" cy="1095776"/>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6611" tIns="60960" rIns="60960" bIns="60960" numCol="1" spcCol="1270" anchor="ctr" anchorCtr="0">
          <a:noAutofit/>
        </a:bodyPr>
        <a:lstStyle/>
        <a:p>
          <a:pPr marL="0" lvl="0" indent="0" algn="l" defTabSz="1066800">
            <a:lnSpc>
              <a:spcPct val="90000"/>
            </a:lnSpc>
            <a:spcBef>
              <a:spcPct val="0"/>
            </a:spcBef>
            <a:spcAft>
              <a:spcPct val="35000"/>
            </a:spcAft>
            <a:buNone/>
          </a:pPr>
          <a:r>
            <a:rPr lang="vi-VN" sz="2400" b="1" i="0" kern="1200" dirty="0">
              <a:solidFill>
                <a:schemeClr val="tx1"/>
              </a:solidFill>
              <a:latin typeface="Times New Roman" panose="02020603050405020304" pitchFamily="18" charset="0"/>
              <a:cs typeface="Times New Roman" panose="02020603050405020304" pitchFamily="18" charset="0"/>
            </a:rPr>
            <a:t>- Thiên nhiên phân hóa đa dạng </a:t>
          </a:r>
          <a:r>
            <a:rPr lang="en-US" sz="2400" b="1" i="0" kern="1200" dirty="0" err="1">
              <a:solidFill>
                <a:schemeClr val="tx1"/>
              </a:solidFill>
              <a:latin typeface="Times New Roman" panose="02020603050405020304" pitchFamily="18" charset="0"/>
              <a:cs typeface="Times New Roman" panose="02020603050405020304" pitchFamily="18" charset="0"/>
            </a:rPr>
            <a:t>theo</a:t>
          </a:r>
          <a:r>
            <a:rPr lang="en-US" sz="2400" b="1" i="0" kern="1200" dirty="0">
              <a:solidFill>
                <a:schemeClr val="tx1"/>
              </a:solidFill>
              <a:latin typeface="Times New Roman" panose="02020603050405020304"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cs typeface="Times New Roman" panose="02020603050405020304" pitchFamily="18" charset="0"/>
            </a:rPr>
            <a:t>chiều</a:t>
          </a:r>
          <a:r>
            <a:rPr lang="en-US" sz="2400" b="1" i="0" kern="1200" dirty="0">
              <a:solidFill>
                <a:schemeClr val="tx1"/>
              </a:solidFill>
              <a:latin typeface="Times New Roman" panose="02020603050405020304" pitchFamily="18" charset="0"/>
              <a:cs typeface="Times New Roman" panose="02020603050405020304" pitchFamily="18" charset="0"/>
            </a:rPr>
            <a:t> B-N, Đ-T.</a:t>
          </a:r>
        </a:p>
        <a:p>
          <a:pPr marL="0" lvl="0" indent="0" algn="l" defTabSz="1066800">
            <a:lnSpc>
              <a:spcPct val="90000"/>
            </a:lnSpc>
            <a:spcBef>
              <a:spcPct val="0"/>
            </a:spcBef>
            <a:spcAft>
              <a:spcPct val="35000"/>
            </a:spcAft>
            <a:buNone/>
          </a:pP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Thiên</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tai: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Bão</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lũ</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lụt</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hạn</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2400" b="1" i="0" kern="1200" dirty="0" err="1">
              <a:solidFill>
                <a:schemeClr val="tx1"/>
              </a:solidFill>
              <a:latin typeface="Times New Roman" panose="02020603050405020304" pitchFamily="18" charset="0"/>
              <a:ea typeface="Cambria" pitchFamily="18" charset="0"/>
              <a:cs typeface="Times New Roman" panose="02020603050405020304" pitchFamily="18" charset="0"/>
            </a:rPr>
            <a:t>hán</a:t>
          </a:r>
          <a:r>
            <a:rPr lang="en-US" sz="2400" b="1" i="0"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1595816" y="4953006"/>
        <a:ext cx="7471965" cy="1095776"/>
      </dsp:txXfrm>
    </dsp:sp>
    <dsp:sp modelId="{BB02C15B-25BD-4CA5-8B62-85830BA892A9}">
      <dsp:nvSpPr>
        <dsp:cNvPr id="0" name=""/>
        <dsp:cNvSpPr/>
      </dsp:nvSpPr>
      <dsp:spPr>
        <a:xfrm>
          <a:off x="123083" y="4526275"/>
          <a:ext cx="2097983" cy="225552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2024-09-14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583AF14B-4518-AA14-8E08-3EBECF1819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C4FFAD-0D78-4287-98CC-28DF62846B6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2643" name="Rectangle 2">
            <a:extLst>
              <a:ext uri="{FF2B5EF4-FFF2-40B4-BE49-F238E27FC236}">
                <a16:creationId xmlns:a16="http://schemas.microsoft.com/office/drawing/2014/main" id="{15DE5AD3-B82D-74E5-43C9-5FED78B192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3224BD56-F03D-3BCB-6066-1C6732E4B7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35F2A72D-6F0D-1F5D-3080-E749D465E7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36048992-0818-4046-4F05-0F8FE14875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0836" name="Slide Number Placeholder 3">
            <a:extLst>
              <a:ext uri="{FF2B5EF4-FFF2-40B4-BE49-F238E27FC236}">
                <a16:creationId xmlns:a16="http://schemas.microsoft.com/office/drawing/2014/main" id="{29165AE3-41CA-7ADF-CA59-A60B366A1B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8B338452-FA1F-4FF0-93F7-E720B123072B}"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ACAC7426-9F59-66E3-4239-4037E7F63AD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C6875CF-6B19-4404-9251-B95E7A05023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8787" name="Rectangle 2">
            <a:extLst>
              <a:ext uri="{FF2B5EF4-FFF2-40B4-BE49-F238E27FC236}">
                <a16:creationId xmlns:a16="http://schemas.microsoft.com/office/drawing/2014/main" id="{8305309F-CE21-3EEF-F381-B2CDF9B21F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a:extLst>
              <a:ext uri="{FF2B5EF4-FFF2-40B4-BE49-F238E27FC236}">
                <a16:creationId xmlns:a16="http://schemas.microsoft.com/office/drawing/2014/main" id="{0A96E0F0-C7E5-797D-611F-EFCE86675C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3</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1D9F04C7-B42D-F4E6-E487-12300FA04C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F09B352-C11C-4670-A903-A1F3EA62B61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2163" name="Rectangle 2">
            <a:extLst>
              <a:ext uri="{FF2B5EF4-FFF2-40B4-BE49-F238E27FC236}">
                <a16:creationId xmlns:a16="http://schemas.microsoft.com/office/drawing/2014/main" id="{F3DB6F69-1046-E48B-E578-F152CDB6C9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a:extLst>
              <a:ext uri="{FF2B5EF4-FFF2-40B4-BE49-F238E27FC236}">
                <a16:creationId xmlns:a16="http://schemas.microsoft.com/office/drawing/2014/main" id="{D89E8911-48FB-262A-955C-7843347CAA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100C706B-6FC8-D53E-A4F0-53A24A7FE1F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F9299BA-B578-488F-879B-4F7E4A2556C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3187" name="Rectangle 2">
            <a:extLst>
              <a:ext uri="{FF2B5EF4-FFF2-40B4-BE49-F238E27FC236}">
                <a16:creationId xmlns:a16="http://schemas.microsoft.com/office/drawing/2014/main" id="{140A8B95-40BC-005A-1BDC-E03680485F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a:extLst>
              <a:ext uri="{FF2B5EF4-FFF2-40B4-BE49-F238E27FC236}">
                <a16:creationId xmlns:a16="http://schemas.microsoft.com/office/drawing/2014/main" id="{386635DA-5FA2-B621-808D-84FDDBD5D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0BE110C3-8AF9-791A-C854-260074525B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1C5A039-5D4F-4B4E-ADD0-D0E0AA3C2E6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94211" name="Rectangle 2">
            <a:extLst>
              <a:ext uri="{FF2B5EF4-FFF2-40B4-BE49-F238E27FC236}">
                <a16:creationId xmlns:a16="http://schemas.microsoft.com/office/drawing/2014/main" id="{15603840-A81A-60C8-E7C4-35020A2CA0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343B0F8B-9A11-1A16-003A-025F9BF67F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523C38B6-89E7-6590-D4AD-A5DEE8AFB30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A345BB6-9775-418A-9514-CA768BFFECA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0355" name="Rectangle 2">
            <a:extLst>
              <a:ext uri="{FF2B5EF4-FFF2-40B4-BE49-F238E27FC236}">
                <a16:creationId xmlns:a16="http://schemas.microsoft.com/office/drawing/2014/main" id="{51564CC6-6BBB-3F51-62C0-74A063E984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a:extLst>
              <a:ext uri="{FF2B5EF4-FFF2-40B4-BE49-F238E27FC236}">
                <a16:creationId xmlns:a16="http://schemas.microsoft.com/office/drawing/2014/main" id="{67A5EE8D-44DE-C289-0A88-058EDD136E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7146AE2F-828F-930A-0358-1E9E209F3D2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A9414C-1DBD-4648-B35D-696DA4A78C0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1379" name="Rectangle 2">
            <a:extLst>
              <a:ext uri="{FF2B5EF4-FFF2-40B4-BE49-F238E27FC236}">
                <a16:creationId xmlns:a16="http://schemas.microsoft.com/office/drawing/2014/main" id="{5E7D73BA-476F-816B-0C1D-D017C5CB80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a:extLst>
              <a:ext uri="{FF2B5EF4-FFF2-40B4-BE49-F238E27FC236}">
                <a16:creationId xmlns:a16="http://schemas.microsoft.com/office/drawing/2014/main" id="{57980514-5EA4-4388-1CA3-3B1F4BA1AE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45FF968A-486C-615F-F994-36F221E7BED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FB863EA-31D7-4B63-AD3D-FF36AB6234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8547" name="Rectangle 2">
            <a:extLst>
              <a:ext uri="{FF2B5EF4-FFF2-40B4-BE49-F238E27FC236}">
                <a16:creationId xmlns:a16="http://schemas.microsoft.com/office/drawing/2014/main" id="{AB540BDC-318B-F8F7-BDA4-3478A649A7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a:extLst>
              <a:ext uri="{FF2B5EF4-FFF2-40B4-BE49-F238E27FC236}">
                <a16:creationId xmlns:a16="http://schemas.microsoft.com/office/drawing/2014/main" id="{D94CC651-805C-E757-C5A2-F5E29F6736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030EAF1E-4D76-D6C6-DC03-F9A2C57600B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FD8AD54-582F-4A85-A2CE-69DC1D43686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9571" name="Rectangle 2">
            <a:extLst>
              <a:ext uri="{FF2B5EF4-FFF2-40B4-BE49-F238E27FC236}">
                <a16:creationId xmlns:a16="http://schemas.microsoft.com/office/drawing/2014/main" id="{05C92637-08CF-7DB8-B769-9734612A2B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a:extLst>
              <a:ext uri="{FF2B5EF4-FFF2-40B4-BE49-F238E27FC236}">
                <a16:creationId xmlns:a16="http://schemas.microsoft.com/office/drawing/2014/main" id="{26BDD20D-E99F-C2C8-42EF-D662EF63B8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2024-09-14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2024-09-14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2024-09-14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2024-09-14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2024-09-14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2024-09-14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2024-09-14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2024-09-14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2024-09-14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2024-09-14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2024-09-14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2024-09-14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file:///C:\Users\Admin\Downloads\5%20Minutes%20timer%20(&#272;&#7891;ng%20h&#7891;%20&#273;&#7871;m%20ng&#432;&#7907;c%205%20ph&#250;t).mp4" TargetMode="Externa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jpeg"/><Relationship Id="rId9" Type="http://schemas.openxmlformats.org/officeDocument/2006/relationships/image" Target="../media/image58.jpeg"/></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image" Target="../media/image57.png"/><Relationship Id="rId12" Type="http://schemas.openxmlformats.org/officeDocument/2006/relationships/diagramQuickStyle" Target="../diagrams/quickStyle3.xml"/><Relationship Id="rId2" Type="http://schemas.openxmlformats.org/officeDocument/2006/relationships/image" Target="../media/image54.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diagramLayout" Target="../diagrams/layout3.xml"/><Relationship Id="rId5" Type="http://schemas.openxmlformats.org/officeDocument/2006/relationships/image" Target="../media/image56.png"/><Relationship Id="rId10" Type="http://schemas.openxmlformats.org/officeDocument/2006/relationships/diagramData" Target="../diagrams/data3.xml"/><Relationship Id="rId4" Type="http://schemas.openxmlformats.org/officeDocument/2006/relationships/image" Target="../media/image55.jpeg"/><Relationship Id="rId9" Type="http://schemas.openxmlformats.org/officeDocument/2006/relationships/image" Target="../media/image58.jpeg"/><Relationship Id="rId14"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C33B-6E27-49E4-5B1E-BEF50EBBD4A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C34089D-20D3-A5EA-E412-A2589F577C6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4781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112299" y="304800"/>
            <a:ext cx="891940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nl-NL" sz="2800" b="1" u="sng"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Ảnh hưởng của vị trí địa lí và phạm vi lãnh thổ đối với sự hình thành đặc điểm địa lí tự nhiên Việt Nam</a:t>
            </a:r>
            <a:r>
              <a:rPr lang="nl-NL" sz="2800" b="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623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5" name="AutoShape 13" descr="Ninh Thuận từng bước trở thành Trung tâm năng lượng của cả nước">
            <a:extLst>
              <a:ext uri="{FF2B5EF4-FFF2-40B4-BE49-F238E27FC236}">
                <a16:creationId xmlns:a16="http://schemas.microsoft.com/office/drawing/2014/main" id="{DC8A4C16-D0F1-FE43-2FC7-F37AA2928FD1}"/>
              </a:ext>
            </a:extLst>
          </p:cNvPr>
          <p:cNvSpPr>
            <a:spLocks noChangeAspect="1" noChangeArrowheads="1"/>
          </p:cNvSpPr>
          <p:nvPr/>
        </p:nvSpPr>
        <p:spPr bwMode="auto">
          <a:xfrm>
            <a:off x="111919"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sz="1350"/>
          </a:p>
        </p:txBody>
      </p:sp>
      <p:pic>
        <p:nvPicPr>
          <p:cNvPr id="32776" name="Picture 14">
            <a:extLst>
              <a:ext uri="{FF2B5EF4-FFF2-40B4-BE49-F238E27FC236}">
                <a16:creationId xmlns:a16="http://schemas.microsoft.com/office/drawing/2014/main" id="{1604E9D9-B76F-668F-C5E7-7828A534A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2" y="89841"/>
            <a:ext cx="2765441" cy="33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7" name="Picture 15">
            <a:extLst>
              <a:ext uri="{FF2B5EF4-FFF2-40B4-BE49-F238E27FC236}">
                <a16:creationId xmlns:a16="http://schemas.microsoft.com/office/drawing/2014/main" id="{B43F5728-B3EF-01DC-F977-58EBFAD9F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9827" y="89842"/>
            <a:ext cx="3048400" cy="33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8" name="Picture 16">
            <a:extLst>
              <a:ext uri="{FF2B5EF4-FFF2-40B4-BE49-F238E27FC236}">
                <a16:creationId xmlns:a16="http://schemas.microsoft.com/office/drawing/2014/main" id="{A4B92632-8750-FDE0-C4D4-C5CC1C0D64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619" y="89841"/>
            <a:ext cx="3011248" cy="333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9" name="Picture 17">
            <a:extLst>
              <a:ext uri="{FF2B5EF4-FFF2-40B4-BE49-F238E27FC236}">
                <a16:creationId xmlns:a16="http://schemas.microsoft.com/office/drawing/2014/main" id="{21E396A0-6D2C-E6E0-8A87-C7D92A7534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618" y="3581399"/>
            <a:ext cx="3011247" cy="31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8">
            <a:extLst>
              <a:ext uri="{FF2B5EF4-FFF2-40B4-BE49-F238E27FC236}">
                <a16:creationId xmlns:a16="http://schemas.microsoft.com/office/drawing/2014/main" id="{799B1438-73C4-70F9-7278-CB927F295B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6913" y="3581399"/>
            <a:ext cx="3048400" cy="327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1" name="Picture 19">
            <a:extLst>
              <a:ext uri="{FF2B5EF4-FFF2-40B4-BE49-F238E27FC236}">
                <a16:creationId xmlns:a16="http://schemas.microsoft.com/office/drawing/2014/main" id="{3A8AE99C-3F7C-D901-EB86-2452672814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270" y="3581399"/>
            <a:ext cx="2783300" cy="3186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1">
            <a:extLst>
              <a:ext uri="{FF2B5EF4-FFF2-40B4-BE49-F238E27FC236}">
                <a16:creationId xmlns:a16="http://schemas.microsoft.com/office/drawing/2014/main" id="{5E116ADB-7EEB-7D67-1EA5-7373C905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499" y="304800"/>
            <a:ext cx="3729650" cy="556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a:extLst>
              <a:ext uri="{FF2B5EF4-FFF2-40B4-BE49-F238E27FC236}">
                <a16:creationId xmlns:a16="http://schemas.microsoft.com/office/drawing/2014/main" id="{A9E6CA95-8CFE-ED83-38E8-D66FF6C309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24" r="2066"/>
          <a:stretch/>
        </p:blipFill>
        <p:spPr bwMode="auto">
          <a:xfrm>
            <a:off x="3971768" y="0"/>
            <a:ext cx="2502113" cy="369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14">
            <a:extLst>
              <a:ext uri="{FF2B5EF4-FFF2-40B4-BE49-F238E27FC236}">
                <a16:creationId xmlns:a16="http://schemas.microsoft.com/office/drawing/2014/main" id="{CAA4E28E-613F-02E6-8F80-286974516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9387" y="76200"/>
            <a:ext cx="250211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3">
            <a:extLst>
              <a:ext uri="{FF2B5EF4-FFF2-40B4-BE49-F238E27FC236}">
                <a16:creationId xmlns:a16="http://schemas.microsoft.com/office/drawing/2014/main" id="{4B698A54-FD4F-9D2D-5B29-C5B91D8C75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1769" y="3587354"/>
            <a:ext cx="2528888" cy="32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2" name="Picture 4">
            <a:extLst>
              <a:ext uri="{FF2B5EF4-FFF2-40B4-BE49-F238E27FC236}">
                <a16:creationId xmlns:a16="http://schemas.microsoft.com/office/drawing/2014/main" id="{9C7DC59F-C48E-F834-37B1-DC33E856B90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330"/>
          <a:stretch/>
        </p:blipFill>
        <p:spPr bwMode="auto">
          <a:xfrm>
            <a:off x="6549980" y="3505200"/>
            <a:ext cx="2481521"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22" name="Rectangle 1">
            <a:extLst>
              <a:ext uri="{FF2B5EF4-FFF2-40B4-BE49-F238E27FC236}">
                <a16:creationId xmlns:a16="http://schemas.microsoft.com/office/drawing/2014/main" id="{A45E838B-8CFE-EB9D-FD86-C3A8E430EC12}"/>
              </a:ext>
            </a:extLst>
          </p:cNvPr>
          <p:cNvSpPr>
            <a:spLocks noChangeArrowheads="1"/>
          </p:cNvSpPr>
          <p:nvPr/>
        </p:nvSpPr>
        <p:spPr bwMode="auto">
          <a:xfrm>
            <a:off x="2667000" y="374190"/>
            <a:ext cx="408477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b="1" dirty="0">
                <a:solidFill>
                  <a:srgbClr val="FF0000"/>
                </a:solidFill>
              </a:rPr>
              <a:t>THẢO LUẬN NHÓM</a:t>
            </a:r>
          </a:p>
        </p:txBody>
      </p:sp>
      <p:sp>
        <p:nvSpPr>
          <p:cNvPr id="34823" name="Rectangle 2">
            <a:extLst>
              <a:ext uri="{FF2B5EF4-FFF2-40B4-BE49-F238E27FC236}">
                <a16:creationId xmlns:a16="http://schemas.microsoft.com/office/drawing/2014/main" id="{7EC93B1C-9C8F-A0D9-A7D3-74AEDE70FD1C}"/>
              </a:ext>
            </a:extLst>
          </p:cNvPr>
          <p:cNvSpPr>
            <a:spLocks noChangeArrowheads="1"/>
          </p:cNvSpPr>
          <p:nvPr/>
        </p:nvSpPr>
        <p:spPr bwMode="auto">
          <a:xfrm>
            <a:off x="228600" y="958965"/>
            <a:ext cx="86868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a:solidFill>
                  <a:srgbClr val="0000FF"/>
                </a:solidFill>
              </a:rPr>
              <a:t>- </a:t>
            </a:r>
            <a:r>
              <a:rPr lang="en-US" altLang="en-US" sz="2800" b="1" dirty="0" err="1">
                <a:solidFill>
                  <a:srgbClr val="0000FF"/>
                </a:solidFill>
              </a:rPr>
              <a:t>Nhóm</a:t>
            </a:r>
            <a:r>
              <a:rPr lang="en-US" altLang="en-US" sz="2800" b="1" dirty="0">
                <a:solidFill>
                  <a:srgbClr val="0000FF"/>
                </a:solidFill>
              </a:rPr>
              <a:t> 1,2,3: </a:t>
            </a:r>
          </a:p>
          <a:p>
            <a:r>
              <a:rPr lang="en-US" altLang="en-US" sz="2800" b="1" dirty="0"/>
              <a:t>+ </a:t>
            </a:r>
            <a:r>
              <a:rPr lang="en-US" altLang="en-US" sz="2800" b="1" dirty="0" err="1"/>
              <a:t>Vị</a:t>
            </a:r>
            <a:r>
              <a:rPr lang="en-US" altLang="en-US" sz="2800" b="1" dirty="0"/>
              <a:t> </a:t>
            </a:r>
            <a:r>
              <a:rPr lang="en-US" altLang="en-US" sz="2800" b="1" dirty="0" err="1"/>
              <a:t>trí</a:t>
            </a:r>
            <a:r>
              <a:rPr lang="en-US" altLang="en-US" sz="2800" b="1" dirty="0"/>
              <a:t> </a:t>
            </a:r>
            <a:r>
              <a:rPr lang="en-US" altLang="en-US" sz="2800" b="1" dirty="0" err="1"/>
              <a:t>địa</a:t>
            </a:r>
            <a:r>
              <a:rPr lang="en-US" altLang="en-US" sz="2800" b="1" dirty="0"/>
              <a:t> </a:t>
            </a:r>
            <a:r>
              <a:rPr lang="en-US" altLang="en-US" sz="2800" b="1" dirty="0" err="1"/>
              <a:t>lí</a:t>
            </a:r>
            <a:r>
              <a:rPr lang="en-US" altLang="en-US" sz="2800" b="1" dirty="0"/>
              <a:t> </a:t>
            </a:r>
            <a:r>
              <a:rPr lang="en-US" altLang="en-US" sz="2800" b="1" dirty="0" err="1"/>
              <a:t>và</a:t>
            </a:r>
            <a:r>
              <a:rPr lang="en-US" altLang="en-US" sz="2800" b="1" dirty="0"/>
              <a:t> </a:t>
            </a:r>
            <a:r>
              <a:rPr lang="en-US" altLang="en-US" sz="2800" b="1" dirty="0" err="1"/>
              <a:t>lãnh</a:t>
            </a:r>
            <a:r>
              <a:rPr lang="en-US" altLang="en-US" sz="2800" b="1" dirty="0"/>
              <a:t> </a:t>
            </a:r>
            <a:r>
              <a:rPr lang="en-US" altLang="en-US" sz="2800" b="1" dirty="0" err="1"/>
              <a:t>thổ</a:t>
            </a:r>
            <a:r>
              <a:rPr lang="en-US" altLang="en-US" sz="2800" b="1" dirty="0"/>
              <a:t> </a:t>
            </a:r>
            <a:r>
              <a:rPr lang="en-US" altLang="en-US" sz="2800" b="1" dirty="0" err="1"/>
              <a:t>đã</a:t>
            </a:r>
            <a:r>
              <a:rPr lang="en-US" altLang="en-US" sz="2800" b="1" dirty="0"/>
              <a:t> </a:t>
            </a:r>
            <a:r>
              <a:rPr lang="en-US" altLang="en-US" sz="2800" b="1" dirty="0" err="1"/>
              <a:t>quy</a:t>
            </a:r>
            <a:r>
              <a:rPr lang="en-US" altLang="en-US" sz="2800" b="1" dirty="0"/>
              <a:t> </a:t>
            </a:r>
            <a:r>
              <a:rPr lang="en-US" altLang="en-US" sz="2800" b="1" dirty="0" err="1"/>
              <a:t>định</a:t>
            </a:r>
            <a:r>
              <a:rPr lang="en-US" altLang="en-US" sz="2800" b="1" dirty="0"/>
              <a:t> </a:t>
            </a:r>
            <a:r>
              <a:rPr lang="en-US" altLang="en-US" sz="2800" b="1" dirty="0" err="1"/>
              <a:t>đặc</a:t>
            </a:r>
            <a:r>
              <a:rPr lang="en-US" altLang="en-US" sz="2800" b="1" dirty="0"/>
              <a:t> </a:t>
            </a:r>
            <a:r>
              <a:rPr lang="en-US" altLang="en-US" sz="2800" b="1" dirty="0" err="1"/>
              <a:t>điểm</a:t>
            </a:r>
            <a:r>
              <a:rPr lang="en-US" altLang="en-US" sz="2800" b="1" dirty="0"/>
              <a:t> </a:t>
            </a:r>
            <a:r>
              <a:rPr lang="en-US" altLang="en-US" sz="2800" b="1" dirty="0" err="1"/>
              <a:t>cơ</a:t>
            </a:r>
            <a:r>
              <a:rPr lang="en-US" altLang="en-US" sz="2800" b="1" dirty="0"/>
              <a:t> </a:t>
            </a:r>
            <a:r>
              <a:rPr lang="en-US" altLang="en-US" sz="2800" b="1" dirty="0" err="1"/>
              <a:t>bản</a:t>
            </a:r>
            <a:r>
              <a:rPr lang="en-US" altLang="en-US" sz="2800" b="1" dirty="0"/>
              <a:t> </a:t>
            </a:r>
            <a:r>
              <a:rPr lang="en-US" altLang="en-US" sz="2800" b="1" dirty="0" err="1"/>
              <a:t>của</a:t>
            </a:r>
            <a:r>
              <a:rPr lang="en-US" altLang="en-US" sz="2800" b="1" dirty="0"/>
              <a:t> </a:t>
            </a:r>
            <a:r>
              <a:rPr lang="en-US" altLang="en-US" sz="2800" b="1" dirty="0" err="1"/>
              <a:t>thiên</a:t>
            </a:r>
            <a:r>
              <a:rPr lang="en-US" altLang="en-US" sz="2800" b="1" dirty="0"/>
              <a:t> </a:t>
            </a:r>
            <a:r>
              <a:rPr lang="en-US" altLang="en-US" sz="2800" b="1" dirty="0" err="1"/>
              <a:t>nhiên</a:t>
            </a:r>
            <a:r>
              <a:rPr lang="en-US" altLang="en-US" sz="2800" b="1" dirty="0"/>
              <a:t> </a:t>
            </a:r>
            <a:r>
              <a:rPr lang="en-US" altLang="en-US" sz="2800" b="1" dirty="0" err="1"/>
              <a:t>nước</a:t>
            </a:r>
            <a:r>
              <a:rPr lang="en-US" altLang="en-US" sz="2800" b="1" dirty="0"/>
              <a:t> ta </a:t>
            </a:r>
            <a:r>
              <a:rPr lang="en-US" altLang="en-US" sz="2800" b="1" dirty="0" err="1"/>
              <a:t>là</a:t>
            </a:r>
            <a:r>
              <a:rPr lang="en-US" altLang="en-US" sz="2800" b="1" dirty="0"/>
              <a:t> </a:t>
            </a:r>
            <a:r>
              <a:rPr lang="en-US" altLang="en-US" sz="2800" b="1" dirty="0" err="1"/>
              <a:t>gì</a:t>
            </a:r>
            <a:r>
              <a:rPr lang="en-US" altLang="en-US" sz="2800" b="1" dirty="0"/>
              <a:t>? </a:t>
            </a:r>
          </a:p>
          <a:p>
            <a:r>
              <a:rPr lang="en-US" altLang="en-US" sz="2800" b="1" dirty="0"/>
              <a:t>+ </a:t>
            </a:r>
            <a:r>
              <a:rPr lang="en-US" altLang="en-US" sz="2800" b="1" dirty="0" err="1"/>
              <a:t>Vị</a:t>
            </a:r>
            <a:r>
              <a:rPr lang="en-US" altLang="en-US" sz="2800" b="1" dirty="0"/>
              <a:t> </a:t>
            </a:r>
            <a:r>
              <a:rPr lang="en-US" altLang="en-US" sz="2800" b="1" dirty="0" err="1"/>
              <a:t>trí</a:t>
            </a:r>
            <a:r>
              <a:rPr lang="en-US" altLang="en-US" sz="2800" b="1" dirty="0"/>
              <a:t> </a:t>
            </a:r>
            <a:r>
              <a:rPr lang="en-US" altLang="en-US" sz="2800" b="1" dirty="0" err="1"/>
              <a:t>địa</a:t>
            </a:r>
            <a:r>
              <a:rPr lang="en-US" altLang="en-US" sz="2800" b="1" dirty="0"/>
              <a:t> </a:t>
            </a:r>
            <a:r>
              <a:rPr lang="en-US" altLang="en-US" sz="2800" b="1" dirty="0" err="1"/>
              <a:t>lí</a:t>
            </a:r>
            <a:r>
              <a:rPr lang="en-US" altLang="en-US" sz="2800" b="1" dirty="0"/>
              <a:t> </a:t>
            </a:r>
            <a:r>
              <a:rPr lang="en-US" altLang="en-US" sz="2800" b="1" dirty="0" err="1"/>
              <a:t>và</a:t>
            </a:r>
            <a:r>
              <a:rPr lang="en-US" altLang="en-US" sz="2800" b="1" dirty="0"/>
              <a:t> </a:t>
            </a:r>
            <a:r>
              <a:rPr lang="en-US" altLang="en-US" sz="2800" b="1" dirty="0" err="1"/>
              <a:t>lãnh</a:t>
            </a:r>
            <a:r>
              <a:rPr lang="en-US" altLang="en-US" sz="2800" b="1" dirty="0"/>
              <a:t> </a:t>
            </a:r>
            <a:r>
              <a:rPr lang="en-US" altLang="en-US" sz="2800" b="1" dirty="0" err="1"/>
              <a:t>thổ</a:t>
            </a:r>
            <a:r>
              <a:rPr lang="en-US" altLang="en-US" sz="2800" b="1" dirty="0"/>
              <a:t> </a:t>
            </a:r>
            <a:r>
              <a:rPr lang="en-US" altLang="en-US" sz="2800" b="1" dirty="0" err="1"/>
              <a:t>ảnh</a:t>
            </a:r>
            <a:r>
              <a:rPr lang="en-US" altLang="en-US" sz="2800" b="1" dirty="0"/>
              <a:t> </a:t>
            </a:r>
            <a:r>
              <a:rPr lang="en-US" altLang="en-US" sz="2800" b="1" dirty="0" err="1"/>
              <a:t>hưởng</a:t>
            </a:r>
            <a:r>
              <a:rPr lang="en-US" altLang="en-US" sz="2800" b="1" dirty="0"/>
              <a:t> </a:t>
            </a:r>
            <a:r>
              <a:rPr lang="en-US" altLang="en-US" sz="2800" b="1" dirty="0" err="1"/>
              <a:t>đến</a:t>
            </a:r>
            <a:r>
              <a:rPr lang="en-US" altLang="en-US" sz="2800" b="1" dirty="0"/>
              <a:t> </a:t>
            </a:r>
            <a:r>
              <a:rPr lang="en-US" altLang="en-US" sz="2800" b="1" dirty="0" err="1"/>
              <a:t>sự</a:t>
            </a:r>
            <a:r>
              <a:rPr lang="en-US" altLang="en-US" sz="2800" b="1" dirty="0"/>
              <a:t> </a:t>
            </a:r>
            <a:r>
              <a:rPr lang="en-US" altLang="en-US" sz="2800" b="1" dirty="0" err="1"/>
              <a:t>phân</a:t>
            </a:r>
            <a:r>
              <a:rPr lang="en-US" altLang="en-US" sz="2800" b="1" dirty="0"/>
              <a:t> </a:t>
            </a:r>
            <a:r>
              <a:rPr lang="en-US" altLang="en-US" sz="2800" b="1" dirty="0" err="1"/>
              <a:t>hóa</a:t>
            </a:r>
            <a:r>
              <a:rPr lang="en-US" altLang="en-US" sz="2800" b="1" dirty="0"/>
              <a:t> </a:t>
            </a:r>
            <a:r>
              <a:rPr lang="en-US" altLang="en-US" sz="2800" b="1" dirty="0" err="1"/>
              <a:t>khí</a:t>
            </a:r>
            <a:r>
              <a:rPr lang="en-US" altLang="en-US" sz="2800" b="1" dirty="0"/>
              <a:t> </a:t>
            </a:r>
            <a:r>
              <a:rPr lang="en-US" altLang="en-US" sz="2800" b="1" dirty="0" err="1"/>
              <a:t>hậu</a:t>
            </a:r>
            <a:r>
              <a:rPr lang="en-US" altLang="en-US" sz="2800" b="1" dirty="0"/>
              <a:t> </a:t>
            </a:r>
            <a:r>
              <a:rPr lang="en-US" altLang="en-US" sz="2800" b="1" dirty="0" err="1"/>
              <a:t>nước</a:t>
            </a:r>
            <a:r>
              <a:rPr lang="en-US" altLang="en-US" sz="2800" b="1" dirty="0"/>
              <a:t> ta </a:t>
            </a:r>
            <a:r>
              <a:rPr lang="en-US" altLang="en-US" sz="2800" b="1" dirty="0" err="1"/>
              <a:t>như</a:t>
            </a:r>
            <a:r>
              <a:rPr lang="en-US" altLang="en-US" sz="2800" b="1" dirty="0"/>
              <a:t> </a:t>
            </a:r>
            <a:r>
              <a:rPr lang="en-US" altLang="en-US" sz="2800" b="1" dirty="0" err="1"/>
              <a:t>thế</a:t>
            </a:r>
            <a:r>
              <a:rPr lang="en-US" altLang="en-US" sz="2800" b="1" dirty="0"/>
              <a:t> </a:t>
            </a:r>
            <a:r>
              <a:rPr lang="en-US" altLang="en-US" sz="2800" b="1" dirty="0" err="1"/>
              <a:t>nào</a:t>
            </a:r>
            <a:r>
              <a:rPr lang="en-US" altLang="en-US" sz="2800" b="1" dirty="0"/>
              <a:t>? </a:t>
            </a:r>
          </a:p>
          <a:p>
            <a:r>
              <a:rPr lang="en-US" altLang="en-US" sz="2800" b="1" dirty="0"/>
              <a:t>+ </a:t>
            </a:r>
            <a:r>
              <a:rPr lang="en-US" altLang="en-US" sz="2800" b="1" dirty="0" err="1"/>
              <a:t>Vì</a:t>
            </a:r>
            <a:r>
              <a:rPr lang="en-US" altLang="en-US" sz="2800" b="1" dirty="0"/>
              <a:t> </a:t>
            </a:r>
            <a:r>
              <a:rPr lang="en-US" altLang="en-US" sz="2800" b="1" dirty="0" err="1"/>
              <a:t>sao</a:t>
            </a:r>
            <a:r>
              <a:rPr lang="en-US" altLang="en-US" sz="2800" b="1" dirty="0"/>
              <a:t> </a:t>
            </a:r>
            <a:r>
              <a:rPr lang="en-US" altLang="en-US" sz="2800" b="1" dirty="0" err="1"/>
              <a:t>thiên</a:t>
            </a:r>
            <a:r>
              <a:rPr lang="en-US" altLang="en-US" sz="2800" b="1" dirty="0"/>
              <a:t> </a:t>
            </a:r>
            <a:r>
              <a:rPr lang="en-US" altLang="en-US" sz="2800" b="1" dirty="0" err="1"/>
              <a:t>nhiên</a:t>
            </a:r>
            <a:r>
              <a:rPr lang="en-US" altLang="en-US" sz="2800" b="1" dirty="0"/>
              <a:t> </a:t>
            </a:r>
            <a:r>
              <a:rPr lang="en-US" altLang="en-US" sz="2800" b="1" dirty="0" err="1"/>
              <a:t>nước</a:t>
            </a:r>
            <a:r>
              <a:rPr lang="en-US" altLang="en-US" sz="2800" b="1" dirty="0"/>
              <a:t> ta </a:t>
            </a:r>
            <a:r>
              <a:rPr lang="en-US" altLang="en-US" sz="2800" b="1" dirty="0" err="1"/>
              <a:t>chịu</a:t>
            </a:r>
            <a:r>
              <a:rPr lang="en-US" altLang="en-US" sz="2800" b="1" dirty="0"/>
              <a:t> </a:t>
            </a:r>
            <a:r>
              <a:rPr lang="en-US" altLang="en-US" sz="2800" b="1" dirty="0" err="1"/>
              <a:t>ảnh</a:t>
            </a:r>
            <a:r>
              <a:rPr lang="en-US" altLang="en-US" sz="2800" b="1" dirty="0"/>
              <a:t> </a:t>
            </a:r>
            <a:r>
              <a:rPr lang="en-US" altLang="en-US" sz="2800" b="1" dirty="0" err="1"/>
              <a:t>hưởng</a:t>
            </a:r>
            <a:r>
              <a:rPr lang="en-US" altLang="en-US" sz="2800" b="1" dirty="0"/>
              <a:t> </a:t>
            </a:r>
            <a:r>
              <a:rPr lang="en-US" altLang="en-US" sz="2800" b="1" dirty="0" err="1"/>
              <a:t>sâu</a:t>
            </a:r>
            <a:r>
              <a:rPr lang="en-US" altLang="en-US" sz="2800" b="1" dirty="0"/>
              <a:t> </a:t>
            </a:r>
            <a:r>
              <a:rPr lang="en-US" altLang="en-US" sz="2800" b="1" dirty="0" err="1"/>
              <a:t>sắc</a:t>
            </a:r>
            <a:r>
              <a:rPr lang="en-US" altLang="en-US" sz="2800" b="1" dirty="0"/>
              <a:t> </a:t>
            </a:r>
            <a:r>
              <a:rPr lang="en-US" altLang="en-US" sz="2800" b="1" dirty="0" err="1"/>
              <a:t>của</a:t>
            </a:r>
            <a:r>
              <a:rPr lang="en-US" altLang="en-US" sz="2800" b="1" dirty="0"/>
              <a:t> </a:t>
            </a:r>
            <a:r>
              <a:rPr lang="en-US" altLang="en-US" sz="2800" b="1" dirty="0" err="1"/>
              <a:t>biển</a:t>
            </a:r>
            <a:r>
              <a:rPr lang="en-US" altLang="en-US" sz="2800" b="1" dirty="0"/>
              <a:t>?</a:t>
            </a:r>
          </a:p>
          <a:p>
            <a:pPr algn="just"/>
            <a:r>
              <a:rPr lang="en-US" altLang="en-US" sz="2800" b="1" dirty="0">
                <a:solidFill>
                  <a:srgbClr val="0000FF"/>
                </a:solidFill>
              </a:rPr>
              <a:t>- </a:t>
            </a:r>
            <a:r>
              <a:rPr lang="en-US" altLang="en-US" sz="2800" b="1" dirty="0" err="1">
                <a:solidFill>
                  <a:srgbClr val="0000FF"/>
                </a:solidFill>
              </a:rPr>
              <a:t>Nhóm</a:t>
            </a:r>
            <a:r>
              <a:rPr lang="en-US" altLang="en-US" sz="2800" b="1" dirty="0">
                <a:solidFill>
                  <a:srgbClr val="0000FF"/>
                </a:solidFill>
              </a:rPr>
              <a:t> 4,5,6: </a:t>
            </a:r>
          </a:p>
          <a:p>
            <a:r>
              <a:rPr lang="en-US" altLang="en-US" sz="2800" b="1" dirty="0"/>
              <a:t>+ </a:t>
            </a:r>
            <a:r>
              <a:rPr lang="en-US" altLang="en-US" sz="2800" b="1" dirty="0" err="1"/>
              <a:t>Vì</a:t>
            </a:r>
            <a:r>
              <a:rPr lang="en-US" altLang="en-US" sz="2800" b="1" dirty="0"/>
              <a:t> </a:t>
            </a:r>
            <a:r>
              <a:rPr lang="en-US" altLang="en-US" sz="2800" b="1" dirty="0" err="1"/>
              <a:t>sao</a:t>
            </a:r>
            <a:r>
              <a:rPr lang="en-US" altLang="en-US" sz="2800" b="1" dirty="0"/>
              <a:t> </a:t>
            </a:r>
            <a:r>
              <a:rPr lang="en-US" altLang="en-US" sz="2800" b="1" dirty="0" err="1"/>
              <a:t>tài</a:t>
            </a:r>
            <a:r>
              <a:rPr lang="en-US" altLang="en-US" sz="2800" b="1" dirty="0"/>
              <a:t> </a:t>
            </a:r>
            <a:r>
              <a:rPr lang="en-US" altLang="en-US" sz="2800" b="1" dirty="0" err="1"/>
              <a:t>nguyên</a:t>
            </a:r>
            <a:r>
              <a:rPr lang="en-US" altLang="en-US" sz="2800" b="1" dirty="0"/>
              <a:t> </a:t>
            </a:r>
            <a:r>
              <a:rPr lang="en-US" altLang="en-US" sz="2800" b="1" dirty="0" err="1"/>
              <a:t>sinh</a:t>
            </a:r>
            <a:r>
              <a:rPr lang="en-US" altLang="en-US" sz="2800" b="1" dirty="0"/>
              <a:t> </a:t>
            </a:r>
            <a:r>
              <a:rPr lang="en-US" altLang="en-US" sz="2800" b="1" dirty="0" err="1"/>
              <a:t>vật</a:t>
            </a:r>
            <a:r>
              <a:rPr lang="en-US" altLang="en-US" sz="2800" b="1" dirty="0"/>
              <a:t> </a:t>
            </a:r>
            <a:r>
              <a:rPr lang="en-US" altLang="en-US" sz="2800" b="1" dirty="0" err="1"/>
              <a:t>và</a:t>
            </a:r>
            <a:r>
              <a:rPr lang="en-US" altLang="en-US" sz="2800" b="1" dirty="0"/>
              <a:t> </a:t>
            </a:r>
            <a:r>
              <a:rPr lang="en-US" altLang="en-US" sz="2800" b="1" dirty="0" err="1"/>
              <a:t>khoáng</a:t>
            </a:r>
            <a:r>
              <a:rPr lang="en-US" altLang="en-US" sz="2800" b="1" dirty="0"/>
              <a:t> </a:t>
            </a:r>
            <a:r>
              <a:rPr lang="en-US" altLang="en-US" sz="2800" b="1" dirty="0" err="1"/>
              <a:t>sản</a:t>
            </a:r>
            <a:r>
              <a:rPr lang="en-US" altLang="en-US" sz="2800" b="1" dirty="0"/>
              <a:t> </a:t>
            </a:r>
            <a:r>
              <a:rPr lang="en-US" altLang="en-US" sz="2800" b="1" dirty="0" err="1"/>
              <a:t>nước</a:t>
            </a:r>
            <a:r>
              <a:rPr lang="en-US" altLang="en-US" sz="2800" b="1" dirty="0"/>
              <a:t> ta </a:t>
            </a:r>
            <a:r>
              <a:rPr lang="en-US" altLang="en-US" sz="2800" b="1" dirty="0" err="1"/>
              <a:t>lại</a:t>
            </a:r>
            <a:r>
              <a:rPr lang="en-US" altLang="en-US" sz="2800" b="1" dirty="0"/>
              <a:t> </a:t>
            </a:r>
            <a:r>
              <a:rPr lang="en-US" altLang="en-US" sz="2800" b="1" dirty="0" err="1"/>
              <a:t>phong</a:t>
            </a:r>
            <a:r>
              <a:rPr lang="en-US" altLang="en-US" sz="2800" b="1" dirty="0"/>
              <a:t> </a:t>
            </a:r>
            <a:r>
              <a:rPr lang="en-US" altLang="en-US" sz="2800" b="1" dirty="0" err="1"/>
              <a:t>phú</a:t>
            </a:r>
            <a:r>
              <a:rPr lang="en-US" altLang="en-US" sz="2800" b="1" dirty="0"/>
              <a:t>?</a:t>
            </a:r>
          </a:p>
          <a:p>
            <a:r>
              <a:rPr lang="en-US" altLang="en-US" sz="2800" b="1" dirty="0"/>
              <a:t>+ </a:t>
            </a:r>
            <a:r>
              <a:rPr lang="en-US" altLang="en-US" sz="2800" b="1" dirty="0" err="1"/>
              <a:t>Vị</a:t>
            </a:r>
            <a:r>
              <a:rPr lang="en-US" altLang="en-US" sz="2800" b="1" dirty="0"/>
              <a:t> </a:t>
            </a:r>
            <a:r>
              <a:rPr lang="en-US" altLang="en-US" sz="2800" b="1" dirty="0" err="1"/>
              <a:t>trí</a:t>
            </a:r>
            <a:r>
              <a:rPr lang="en-US" altLang="en-US" sz="2800" b="1" dirty="0"/>
              <a:t> </a:t>
            </a:r>
            <a:r>
              <a:rPr lang="en-US" altLang="en-US" sz="2800" b="1" dirty="0" err="1"/>
              <a:t>địa</a:t>
            </a:r>
            <a:r>
              <a:rPr lang="en-US" altLang="en-US" sz="2800" b="1" dirty="0"/>
              <a:t> </a:t>
            </a:r>
            <a:r>
              <a:rPr lang="en-US" altLang="en-US" sz="2800" b="1" dirty="0" err="1"/>
              <a:t>lí</a:t>
            </a:r>
            <a:r>
              <a:rPr lang="en-US" altLang="en-US" sz="2800" b="1" dirty="0"/>
              <a:t> </a:t>
            </a:r>
            <a:r>
              <a:rPr lang="en-US" altLang="en-US" sz="2800" b="1" dirty="0" err="1"/>
              <a:t>và</a:t>
            </a:r>
            <a:r>
              <a:rPr lang="en-US" altLang="en-US" sz="2800" b="1" dirty="0"/>
              <a:t> </a:t>
            </a:r>
            <a:r>
              <a:rPr lang="en-US" altLang="en-US" sz="2800" b="1" dirty="0" err="1"/>
              <a:t>phạm</a:t>
            </a:r>
            <a:r>
              <a:rPr lang="en-US" altLang="en-US" sz="2800" b="1" dirty="0"/>
              <a:t> vi </a:t>
            </a:r>
            <a:r>
              <a:rPr lang="en-US" altLang="en-US" sz="2800" b="1" dirty="0" err="1"/>
              <a:t>lãnh</a:t>
            </a:r>
            <a:r>
              <a:rPr lang="en-US" altLang="en-US" sz="2800" b="1" dirty="0"/>
              <a:t> </a:t>
            </a:r>
            <a:r>
              <a:rPr lang="en-US" altLang="en-US" sz="2800" b="1" dirty="0" err="1"/>
              <a:t>thổ</a:t>
            </a:r>
            <a:r>
              <a:rPr lang="en-US" altLang="en-US" sz="2800" b="1" dirty="0"/>
              <a:t> </a:t>
            </a:r>
            <a:r>
              <a:rPr lang="en-US" altLang="en-US" sz="2800" b="1" dirty="0" err="1"/>
              <a:t>tạo</a:t>
            </a:r>
            <a:r>
              <a:rPr lang="en-US" altLang="en-US" sz="2800" b="1" dirty="0"/>
              <a:t> </a:t>
            </a:r>
            <a:r>
              <a:rPr lang="en-US" altLang="en-US" sz="2800" b="1" dirty="0" err="1"/>
              <a:t>nên</a:t>
            </a:r>
            <a:r>
              <a:rPr lang="en-US" altLang="en-US" sz="2800" b="1" dirty="0"/>
              <a:t> </a:t>
            </a:r>
            <a:r>
              <a:rPr lang="en-US" altLang="en-US" sz="2800" b="1" dirty="0" err="1"/>
              <a:t>sự</a:t>
            </a:r>
            <a:r>
              <a:rPr lang="en-US" altLang="en-US" sz="2800" b="1" dirty="0"/>
              <a:t> </a:t>
            </a:r>
            <a:r>
              <a:rPr lang="en-US" altLang="en-US" sz="2800" b="1" dirty="0" err="1"/>
              <a:t>phân</a:t>
            </a:r>
            <a:r>
              <a:rPr lang="en-US" altLang="en-US" sz="2800" b="1" dirty="0"/>
              <a:t> </a:t>
            </a:r>
            <a:r>
              <a:rPr lang="en-US" altLang="en-US" sz="2800" b="1" dirty="0" err="1"/>
              <a:t>hoá</a:t>
            </a:r>
            <a:r>
              <a:rPr lang="en-US" altLang="en-US" sz="2800" b="1" dirty="0"/>
              <a:t> </a:t>
            </a:r>
            <a:r>
              <a:rPr lang="en-US" altLang="en-US" sz="2800" b="1" dirty="0" err="1"/>
              <a:t>đa</a:t>
            </a:r>
            <a:r>
              <a:rPr lang="en-US" altLang="en-US" sz="2800" b="1" dirty="0"/>
              <a:t> </a:t>
            </a:r>
            <a:r>
              <a:rPr lang="en-US" altLang="en-US" sz="2800" b="1" dirty="0" err="1"/>
              <a:t>dạng</a:t>
            </a:r>
            <a:r>
              <a:rPr lang="en-US" altLang="en-US" sz="2800" b="1" dirty="0"/>
              <a:t> </a:t>
            </a:r>
            <a:r>
              <a:rPr lang="en-US" altLang="en-US" sz="2800" b="1" dirty="0" err="1"/>
              <a:t>của</a:t>
            </a:r>
            <a:r>
              <a:rPr lang="en-US" altLang="en-US" sz="2800" b="1" dirty="0"/>
              <a:t> </a:t>
            </a:r>
            <a:r>
              <a:rPr lang="en-US" altLang="en-US" sz="2800" b="1" dirty="0" err="1"/>
              <a:t>thiên</a:t>
            </a:r>
            <a:r>
              <a:rPr lang="en-US" altLang="en-US" sz="2800" b="1" dirty="0"/>
              <a:t> </a:t>
            </a:r>
            <a:r>
              <a:rPr lang="en-US" altLang="en-US" sz="2800" b="1" dirty="0" err="1"/>
              <a:t>nhiên</a:t>
            </a:r>
            <a:r>
              <a:rPr lang="en-US" altLang="en-US" sz="2800" b="1" dirty="0"/>
              <a:t> </a:t>
            </a:r>
            <a:r>
              <a:rPr lang="en-US" altLang="en-US" sz="2800" b="1" dirty="0" err="1"/>
              <a:t>nước</a:t>
            </a:r>
            <a:r>
              <a:rPr lang="en-US" altLang="en-US" sz="2800" b="1" dirty="0"/>
              <a:t> ta </a:t>
            </a:r>
            <a:r>
              <a:rPr lang="en-US" altLang="en-US" sz="2800" b="1" dirty="0" err="1"/>
              <a:t>theo</a:t>
            </a:r>
            <a:r>
              <a:rPr lang="en-US" altLang="en-US" sz="2800" b="1" dirty="0"/>
              <a:t> </a:t>
            </a:r>
            <a:r>
              <a:rPr lang="en-US" altLang="en-US" sz="2800" b="1" dirty="0" err="1"/>
              <a:t>chiều</a:t>
            </a:r>
            <a:r>
              <a:rPr lang="en-US" altLang="en-US" sz="2800" b="1" dirty="0"/>
              <a:t> </a:t>
            </a:r>
            <a:r>
              <a:rPr lang="en-US" altLang="en-US" sz="2800" b="1" dirty="0" err="1"/>
              <a:t>hướng</a:t>
            </a:r>
            <a:r>
              <a:rPr lang="en-US" altLang="en-US" sz="2800" b="1" dirty="0"/>
              <a:t> </a:t>
            </a:r>
            <a:r>
              <a:rPr lang="en-US" altLang="en-US" sz="2800" b="1" dirty="0" err="1"/>
              <a:t>nào</a:t>
            </a:r>
            <a:r>
              <a:rPr lang="en-US" altLang="en-US" sz="2800" b="1" dirty="0"/>
              <a:t>?</a:t>
            </a:r>
          </a:p>
          <a:p>
            <a:r>
              <a:rPr lang="en-US" altLang="en-US" sz="2800" b="1" dirty="0"/>
              <a:t>+ </a:t>
            </a:r>
            <a:r>
              <a:rPr lang="en-US" altLang="en-US" sz="2800" b="1" dirty="0" err="1"/>
              <a:t>Kể</a:t>
            </a:r>
            <a:r>
              <a:rPr lang="en-US" altLang="en-US" sz="2800" b="1" dirty="0"/>
              <a:t> </a:t>
            </a:r>
            <a:r>
              <a:rPr lang="en-US" altLang="en-US" sz="2800" b="1" dirty="0" err="1"/>
              <a:t>tên</a:t>
            </a:r>
            <a:r>
              <a:rPr lang="en-US" altLang="en-US" sz="2800" b="1" dirty="0"/>
              <a:t> </a:t>
            </a:r>
            <a:r>
              <a:rPr lang="en-US" altLang="en-US" sz="2800" b="1" dirty="0" err="1"/>
              <a:t>một</a:t>
            </a:r>
            <a:r>
              <a:rPr lang="en-US" altLang="en-US" sz="2800" b="1" dirty="0"/>
              <a:t> </a:t>
            </a:r>
            <a:r>
              <a:rPr lang="en-US" altLang="en-US" sz="2800" b="1" dirty="0" err="1"/>
              <a:t>số</a:t>
            </a:r>
            <a:r>
              <a:rPr lang="en-US" altLang="en-US" sz="2800" b="1" dirty="0"/>
              <a:t> </a:t>
            </a:r>
            <a:r>
              <a:rPr lang="en-US" altLang="en-US" sz="2800" b="1" dirty="0" err="1"/>
              <a:t>thiên</a:t>
            </a:r>
            <a:r>
              <a:rPr lang="en-US" altLang="en-US" sz="2800" b="1" dirty="0"/>
              <a:t> tai </a:t>
            </a:r>
            <a:r>
              <a:rPr lang="en-US" altLang="en-US" sz="2800" b="1" dirty="0" err="1"/>
              <a:t>thường</a:t>
            </a:r>
            <a:r>
              <a:rPr lang="en-US" altLang="en-US" sz="2800" b="1" dirty="0"/>
              <a:t> </a:t>
            </a:r>
            <a:r>
              <a:rPr lang="en-US" altLang="en-US" sz="2800" b="1" dirty="0" err="1"/>
              <a:t>xảy</a:t>
            </a:r>
            <a:r>
              <a:rPr lang="en-US" altLang="en-US" sz="2800" b="1" dirty="0"/>
              <a:t> </a:t>
            </a:r>
            <a:r>
              <a:rPr lang="en-US" altLang="en-US" sz="2800" b="1" dirty="0" err="1"/>
              <a:t>ra</a:t>
            </a:r>
            <a:r>
              <a:rPr lang="en-US" altLang="en-US" sz="2800" b="1" dirty="0"/>
              <a:t> ở </a:t>
            </a:r>
            <a:r>
              <a:rPr lang="en-US" altLang="en-US" sz="2800" b="1" dirty="0" err="1"/>
              <a:t>nước</a:t>
            </a:r>
            <a:r>
              <a:rPr lang="en-US" altLang="en-US" sz="2800" b="1" dirty="0"/>
              <a:t> ta.</a:t>
            </a:r>
          </a:p>
        </p:txBody>
      </p:sp>
      <p:pic>
        <p:nvPicPr>
          <p:cNvPr id="2" name="5 Minutes timer (Đồng hồ đếm ngược 5 phút).mp4">
            <a:hlinkClick r:id="" action="ppaction://media"/>
            <a:extLst>
              <a:ext uri="{FF2B5EF4-FFF2-40B4-BE49-F238E27FC236}">
                <a16:creationId xmlns:a16="http://schemas.microsoft.com/office/drawing/2014/main" id="{19280A5E-FE73-4FDE-3F5C-21EA03BDA778}"/>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7383905" y="391483"/>
            <a:ext cx="872729"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ADDB9EE-AB7C-6DF1-88E2-7179E0694163}"/>
              </a:ext>
            </a:extLst>
          </p:cNvPr>
          <p:cNvGraphicFramePr/>
          <p:nvPr>
            <p:extLst>
              <p:ext uri="{D42A27DB-BD31-4B8C-83A1-F6EECF244321}">
                <p14:modId xmlns:p14="http://schemas.microsoft.com/office/powerpoint/2010/main" val="4261586574"/>
              </p:ext>
            </p:extLst>
          </p:nvPr>
        </p:nvGraphicFramePr>
        <p:xfrm>
          <a:off x="0" y="152400"/>
          <a:ext cx="91440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40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3" name="Picture 5" descr="POINSET2">
            <a:extLst>
              <a:ext uri="{FF2B5EF4-FFF2-40B4-BE49-F238E27FC236}">
                <a16:creationId xmlns:a16="http://schemas.microsoft.com/office/drawing/2014/main" id="{805408EB-F83E-36DB-1079-8ADA86DF8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68474" y="5157193"/>
            <a:ext cx="657225" cy="76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11" descr="shutterstock-1218765286-6005-1585315309.">
            <a:extLst>
              <a:ext uri="{FF2B5EF4-FFF2-40B4-BE49-F238E27FC236}">
                <a16:creationId xmlns:a16="http://schemas.microsoft.com/office/drawing/2014/main" id="{CB5D5959-4C41-5FB0-F649-0DDDACFAE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9" y="228600"/>
            <a:ext cx="42148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a:extLst>
              <a:ext uri="{FF2B5EF4-FFF2-40B4-BE49-F238E27FC236}">
                <a16:creationId xmlns:a16="http://schemas.microsoft.com/office/drawing/2014/main" id="{F9CFA8E4-D2CB-839A-725A-1E5691554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491" y="3581400"/>
            <a:ext cx="4214813" cy="314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11109177-B4B0-98D9-3AFA-0C0BF3EED558}"/>
              </a:ext>
            </a:extLst>
          </p:cNvPr>
          <p:cNvSpPr>
            <a:spLocks noChangeArrowheads="1"/>
          </p:cNvSpPr>
          <p:nvPr/>
        </p:nvSpPr>
        <p:spPr bwMode="auto">
          <a:xfrm>
            <a:off x="4479131" y="366891"/>
            <a:ext cx="4572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vi-VN" altLang="en-US" sz="2200" b="1" dirty="0">
                <a:solidFill>
                  <a:srgbClr val="FF0000"/>
                </a:solidFill>
                <a:cs typeface="Times New Roman" panose="02020603050405020304" pitchFamily="18" charset="0"/>
              </a:rPr>
              <a:t>Vịnh Hạ Long </a:t>
            </a:r>
            <a:r>
              <a:rPr lang="vi-VN" altLang="en-US" sz="2200" b="1" dirty="0">
                <a:solidFill>
                  <a:srgbClr val="7030A0"/>
                </a:solidFill>
                <a:cs typeface="Times New Roman" panose="02020603050405020304" pitchFamily="18" charset="0"/>
              </a:rPr>
              <a:t>- Di sản thiên nhiên thế giới UNESCO nằm cách thủ đô Hà Nội khoảng 180 km. Nơi đây được biết tới với kỳ quan núi đá vôi và làng chài Cửa Vạn. </a:t>
            </a:r>
          </a:p>
          <a:p>
            <a:pPr algn="just"/>
            <a:r>
              <a:rPr lang="vi-VN" altLang="en-US" sz="2200" b="1" dirty="0">
                <a:solidFill>
                  <a:srgbClr val="7030A0"/>
                </a:solidFill>
                <a:cs typeface="Times New Roman" panose="02020603050405020304" pitchFamily="18" charset="0"/>
              </a:rPr>
              <a:t>Với những du khách yêu thích tắm biển, Bãi Cháy là điểm đến không thể bỏ lỡ. Một gợi ý khác cho du khách là đi thuyền tới đảo Ti Tốp, nằm ở trung tâm vịnh, nơi có làn nước xanh như ngọc và êm đềm. Từ đây, du khách có thể thuận tiện tới thăm Vịnh Lan Hạ, Vịnh Bái Tử Long, đảo Ngọc Vừng, đảo Cát Bà, đảo Tuần Châu. Khu vực cũng nổi tiếng với những hang động như hang Sửng Sốt, hàng Đầu Gỗ, hang Trống...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5" descr="POINSET2">
            <a:extLst>
              <a:ext uri="{FF2B5EF4-FFF2-40B4-BE49-F238E27FC236}">
                <a16:creationId xmlns:a16="http://schemas.microsoft.com/office/drawing/2014/main" id="{D4EE9BCB-CBAD-5952-F7FE-8A034D24F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25623" y="914995"/>
            <a:ext cx="577454"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5" descr="POINSET2">
            <a:extLst>
              <a:ext uri="{FF2B5EF4-FFF2-40B4-BE49-F238E27FC236}">
                <a16:creationId xmlns:a16="http://schemas.microsoft.com/office/drawing/2014/main" id="{5263BD2F-63D9-4109-D628-D2FB9838E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68474" y="5157193"/>
            <a:ext cx="657225" cy="76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C82B8C5-268E-214A-17BB-72E8D8F37E5D}"/>
              </a:ext>
            </a:extLst>
          </p:cNvPr>
          <p:cNvSpPr>
            <a:spLocks noChangeArrowheads="1"/>
          </p:cNvSpPr>
          <p:nvPr/>
        </p:nvSpPr>
        <p:spPr bwMode="auto">
          <a:xfrm>
            <a:off x="4479131" y="152400"/>
            <a:ext cx="45720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vi-VN" altLang="en-US" sz="2400" b="1" dirty="0">
                <a:solidFill>
                  <a:srgbClr val="7030A0"/>
                </a:solidFill>
              </a:rPr>
              <a:t>Nép mình trong vịnh Thái Lan, </a:t>
            </a:r>
            <a:r>
              <a:rPr lang="vi-VN" altLang="en-US" sz="2400" b="1" dirty="0">
                <a:solidFill>
                  <a:srgbClr val="FF0000"/>
                </a:solidFill>
              </a:rPr>
              <a:t>Phú Quốc </a:t>
            </a:r>
            <a:r>
              <a:rPr lang="vi-VN" altLang="en-US" sz="2400" b="1" dirty="0">
                <a:solidFill>
                  <a:srgbClr val="7030A0"/>
                </a:solidFill>
              </a:rPr>
              <a:t>là hòn đảo lớn nhất trên cả nước. Hơn một nửa hòn đảo hình giọt nước này là rừng rậm nhiệt đới nhưng điểm thu hút khách du lịch lại là những bãi biển. Trong đó phải kể đến bãi Sao, phía nam đảo, nơi có làn cát trắng mịn và nước trong xanh. Bãi Trường là điểm đến đẹp nhất để ngắm hoàng hôn, với những công trình nghệ thuật thuộc Sunset Sanato Beach Club. Du khách có thể đi dạo trong ánh chiều tà, bên dưới hàng dừa lao xao và tận hưởng những làn gió mát lành từ biển cả.</a:t>
            </a:r>
            <a:endParaRPr lang="vi-VN" altLang="en-US" sz="2400" b="1" dirty="0">
              <a:solidFill>
                <a:srgbClr val="7030A0"/>
              </a:solidFill>
              <a:cs typeface="Times New Roman" panose="02020603050405020304" pitchFamily="18" charset="0"/>
            </a:endParaRPr>
          </a:p>
        </p:txBody>
      </p:sp>
      <p:sp>
        <p:nvSpPr>
          <p:cNvPr id="41989" name="AutoShape 2" descr="Diện tích đảo Phú Quốc &amp; những điều có thể bạn chưa biết">
            <a:extLst>
              <a:ext uri="{FF2B5EF4-FFF2-40B4-BE49-F238E27FC236}">
                <a16:creationId xmlns:a16="http://schemas.microsoft.com/office/drawing/2014/main" id="{51B82A3D-1A78-4674-2013-CB98A8885B30}"/>
              </a:ext>
            </a:extLst>
          </p:cNvPr>
          <p:cNvSpPr>
            <a:spLocks noChangeAspect="1" noChangeArrowheads="1"/>
          </p:cNvSpPr>
          <p:nvPr/>
        </p:nvSpPr>
        <p:spPr bwMode="auto">
          <a:xfrm>
            <a:off x="111919"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sz="1350"/>
          </a:p>
        </p:txBody>
      </p:sp>
      <p:pic>
        <p:nvPicPr>
          <p:cNvPr id="41990" name="Picture 3">
            <a:extLst>
              <a:ext uri="{FF2B5EF4-FFF2-40B4-BE49-F238E27FC236}">
                <a16:creationId xmlns:a16="http://schemas.microsoft.com/office/drawing/2014/main" id="{5A75D730-8218-D540-3B2A-00D37E01F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9" y="122420"/>
            <a:ext cx="4214813" cy="3377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4">
            <a:extLst>
              <a:ext uri="{FF2B5EF4-FFF2-40B4-BE49-F238E27FC236}">
                <a16:creationId xmlns:a16="http://schemas.microsoft.com/office/drawing/2014/main" id="{78042912-D648-8134-7AEB-C46E1C60B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9" y="3581400"/>
            <a:ext cx="4214813" cy="3167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BBB7E4A-7347-B056-75F0-B81E71C8F1CD}"/>
              </a:ext>
            </a:extLst>
          </p:cNvPr>
          <p:cNvGraphicFramePr/>
          <p:nvPr>
            <p:extLst>
              <p:ext uri="{D42A27DB-BD31-4B8C-83A1-F6EECF244321}">
                <p14:modId xmlns:p14="http://schemas.microsoft.com/office/powerpoint/2010/main" val="1328884529"/>
              </p:ext>
            </p:extLst>
          </p:nvPr>
        </p:nvGraphicFramePr>
        <p:xfrm>
          <a:off x="0" y="0"/>
          <a:ext cx="91440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02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8" name="AutoShape 2" descr="Ural - vành đai quý giá của nước Nga - 11.11.2016, Sputnik Việt Nam">
            <a:extLst>
              <a:ext uri="{FF2B5EF4-FFF2-40B4-BE49-F238E27FC236}">
                <a16:creationId xmlns:a16="http://schemas.microsoft.com/office/drawing/2014/main" id="{642B2FCE-2B31-E0BE-592E-DF1B0115F9B5}"/>
              </a:ext>
            </a:extLst>
          </p:cNvPr>
          <p:cNvSpPr>
            <a:spLocks noChangeAspect="1" noChangeArrowheads="1"/>
          </p:cNvSpPr>
          <p:nvPr/>
        </p:nvSpPr>
        <p:spPr bwMode="auto">
          <a:xfrm>
            <a:off x="111919"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sz="1350"/>
          </a:p>
        </p:txBody>
      </p:sp>
      <p:sp>
        <p:nvSpPr>
          <p:cNvPr id="49159" name="Rectangle 3">
            <a:extLst>
              <a:ext uri="{FF2B5EF4-FFF2-40B4-BE49-F238E27FC236}">
                <a16:creationId xmlns:a16="http://schemas.microsoft.com/office/drawing/2014/main" id="{B196EFA0-EF4D-1327-7D69-689991D7EC6B}"/>
              </a:ext>
            </a:extLst>
          </p:cNvPr>
          <p:cNvSpPr>
            <a:spLocks noChangeArrowheads="1"/>
          </p:cNvSpPr>
          <p:nvPr/>
        </p:nvSpPr>
        <p:spPr bwMode="auto">
          <a:xfrm>
            <a:off x="656630" y="51725"/>
            <a:ext cx="81825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0" algn="l"/>
              </a:tabLst>
              <a:defRPr>
                <a:solidFill>
                  <a:schemeClr val="tx1"/>
                </a:solidFill>
                <a:latin typeface="Times New Roman" panose="02020603050405020304" pitchFamily="18" charset="0"/>
              </a:defRPr>
            </a:lvl1pPr>
            <a:lvl2pPr marL="742950" indent="-285750">
              <a:tabLst>
                <a:tab pos="0" algn="l"/>
              </a:tabLst>
              <a:defRPr>
                <a:solidFill>
                  <a:schemeClr val="tx1"/>
                </a:solidFill>
                <a:latin typeface="Times New Roman" panose="02020603050405020304" pitchFamily="18" charset="0"/>
              </a:defRPr>
            </a:lvl2pPr>
            <a:lvl3pPr marL="1143000" indent="-228600">
              <a:tabLst>
                <a:tab pos="0" algn="l"/>
              </a:tabLst>
              <a:defRPr>
                <a:solidFill>
                  <a:schemeClr val="tx1"/>
                </a:solidFill>
                <a:latin typeface="Times New Roman" panose="02020603050405020304" pitchFamily="18" charset="0"/>
              </a:defRPr>
            </a:lvl3pPr>
            <a:lvl4pPr marL="1600200" indent="-228600">
              <a:tabLst>
                <a:tab pos="0" algn="l"/>
              </a:tabLst>
              <a:defRPr>
                <a:solidFill>
                  <a:schemeClr val="tx1"/>
                </a:solidFill>
                <a:latin typeface="Times New Roman" panose="02020603050405020304" pitchFamily="18" charset="0"/>
              </a:defRPr>
            </a:lvl4pPr>
            <a:lvl5pPr marL="2057400" indent="-228600">
              <a:tabLst>
                <a:tab pos="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Lst>
              <a:defRPr>
                <a:solidFill>
                  <a:schemeClr val="tx1"/>
                </a:solidFill>
                <a:latin typeface="Times New Roman" panose="02020603050405020304" pitchFamily="18" charset="0"/>
              </a:defRPr>
            </a:lvl9pPr>
          </a:lstStyle>
          <a:p>
            <a:pPr algn="just"/>
            <a:r>
              <a:rPr lang="en-US" altLang="en-US" sz="2800" b="1" dirty="0" err="1">
                <a:solidFill>
                  <a:srgbClr val="F11BAA"/>
                </a:solidFill>
                <a:cs typeface="Times New Roman" panose="02020603050405020304" pitchFamily="18" charset="0"/>
              </a:rPr>
              <a:t>Vị</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trí</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địa</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lí</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và</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phạm</a:t>
            </a:r>
            <a:r>
              <a:rPr lang="en-US" altLang="en-US" sz="2800" b="1" dirty="0">
                <a:solidFill>
                  <a:srgbClr val="F11BAA"/>
                </a:solidFill>
                <a:cs typeface="Times New Roman" panose="02020603050405020304" pitchFamily="18" charset="0"/>
              </a:rPr>
              <a:t> vi </a:t>
            </a:r>
            <a:r>
              <a:rPr lang="en-US" altLang="en-US" sz="2800" b="1" dirty="0" err="1">
                <a:solidFill>
                  <a:srgbClr val="F11BAA"/>
                </a:solidFill>
                <a:cs typeface="Times New Roman" panose="02020603050405020304" pitchFamily="18" charset="0"/>
              </a:rPr>
              <a:t>lãnh</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thổ</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tạo</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nên</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sự</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phân</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hoá</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đa</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dạng</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của</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thiên</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nhiên</a:t>
            </a:r>
            <a:r>
              <a:rPr lang="en-US" altLang="en-US" sz="2800" b="1" dirty="0">
                <a:solidFill>
                  <a:srgbClr val="F11BAA"/>
                </a:solidFill>
                <a:cs typeface="Times New Roman" panose="02020603050405020304" pitchFamily="18" charset="0"/>
              </a:rPr>
              <a:t> </a:t>
            </a:r>
            <a:r>
              <a:rPr lang="en-US" altLang="en-US" sz="2800" b="1" dirty="0" err="1">
                <a:solidFill>
                  <a:srgbClr val="F11BAA"/>
                </a:solidFill>
                <a:cs typeface="Times New Roman" panose="02020603050405020304" pitchFamily="18" charset="0"/>
              </a:rPr>
              <a:t>nước</a:t>
            </a:r>
            <a:r>
              <a:rPr lang="en-US" altLang="en-US" sz="2800" b="1" dirty="0">
                <a:solidFill>
                  <a:srgbClr val="F11BAA"/>
                </a:solidFill>
                <a:cs typeface="Times New Roman" panose="02020603050405020304" pitchFamily="18" charset="0"/>
              </a:rPr>
              <a:t> ta.</a:t>
            </a:r>
            <a:endParaRPr lang="en-US" altLang="en-US" sz="2800" b="1" dirty="0">
              <a:solidFill>
                <a:srgbClr val="F11BAA"/>
              </a:solidFill>
            </a:endParaRPr>
          </a:p>
        </p:txBody>
      </p:sp>
      <p:pic>
        <p:nvPicPr>
          <p:cNvPr id="49160" name="Picture 2">
            <a:extLst>
              <a:ext uri="{FF2B5EF4-FFF2-40B4-BE49-F238E27FC236}">
                <a16:creationId xmlns:a16="http://schemas.microsoft.com/office/drawing/2014/main" id="{6E0C0494-3DC8-FBAA-FA39-54A373C564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170" y="1165291"/>
            <a:ext cx="2905670" cy="27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3">
            <a:extLst>
              <a:ext uri="{FF2B5EF4-FFF2-40B4-BE49-F238E27FC236}">
                <a16:creationId xmlns:a16="http://schemas.microsoft.com/office/drawing/2014/main" id="{36B7199B-9CFE-66BB-46FD-649A255B1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147" y="1165291"/>
            <a:ext cx="2990188" cy="27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2" name="Picture 4">
            <a:extLst>
              <a:ext uri="{FF2B5EF4-FFF2-40B4-BE49-F238E27FC236}">
                <a16:creationId xmlns:a16="http://schemas.microsoft.com/office/drawing/2014/main" id="{45B0C139-93D0-1FAF-D683-325040DCCD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4872" y="1165291"/>
            <a:ext cx="2867958" cy="27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3" name="Picture 5">
            <a:extLst>
              <a:ext uri="{FF2B5EF4-FFF2-40B4-BE49-F238E27FC236}">
                <a16:creationId xmlns:a16="http://schemas.microsoft.com/office/drawing/2014/main" id="{24E1A0DD-6497-9A76-A87A-A8A3A8CBA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581" y="4109100"/>
            <a:ext cx="2896154" cy="257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4" name="Picture 6">
            <a:extLst>
              <a:ext uri="{FF2B5EF4-FFF2-40B4-BE49-F238E27FC236}">
                <a16:creationId xmlns:a16="http://schemas.microsoft.com/office/drawing/2014/main" id="{64B7A6D4-E8F3-7FEA-ABE0-6918E5020F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9053" y="4114800"/>
            <a:ext cx="2990188" cy="257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5" name="Picture 7">
            <a:extLst>
              <a:ext uri="{FF2B5EF4-FFF2-40B4-BE49-F238E27FC236}">
                <a16:creationId xmlns:a16="http://schemas.microsoft.com/office/drawing/2014/main" id="{E97F658A-8E80-5703-4FF4-C20F3DD12A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1496" y="4109100"/>
            <a:ext cx="2871333" cy="257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83" name="AutoShape 2" descr="Ural - vành đai quý giá của nước Nga - 11.11.2016, Sputnik Việt Nam">
            <a:extLst>
              <a:ext uri="{FF2B5EF4-FFF2-40B4-BE49-F238E27FC236}">
                <a16:creationId xmlns:a16="http://schemas.microsoft.com/office/drawing/2014/main" id="{5E56F8F7-15D6-1507-4BE8-DE042C30AE4A}"/>
              </a:ext>
            </a:extLst>
          </p:cNvPr>
          <p:cNvSpPr>
            <a:spLocks noChangeAspect="1" noChangeArrowheads="1"/>
          </p:cNvSpPr>
          <p:nvPr/>
        </p:nvSpPr>
        <p:spPr bwMode="auto">
          <a:xfrm>
            <a:off x="111919"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sz="1350"/>
          </a:p>
        </p:txBody>
      </p:sp>
      <p:sp>
        <p:nvSpPr>
          <p:cNvPr id="50184" name="Rectangle 1">
            <a:extLst>
              <a:ext uri="{FF2B5EF4-FFF2-40B4-BE49-F238E27FC236}">
                <a16:creationId xmlns:a16="http://schemas.microsoft.com/office/drawing/2014/main" id="{75E12638-8C6D-56E3-73B6-336267A13761}"/>
              </a:ext>
            </a:extLst>
          </p:cNvPr>
          <p:cNvSpPr>
            <a:spLocks noChangeArrowheads="1"/>
          </p:cNvSpPr>
          <p:nvPr/>
        </p:nvSpPr>
        <p:spPr bwMode="auto">
          <a:xfrm>
            <a:off x="2047911" y="0"/>
            <a:ext cx="5048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2800" b="1" dirty="0" err="1">
                <a:solidFill>
                  <a:srgbClr val="FF0000"/>
                </a:solidFill>
                <a:cs typeface="Times New Roman" panose="02020603050405020304" pitchFamily="18" charset="0"/>
              </a:rPr>
              <a:t>Các</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loại</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thiên</a:t>
            </a:r>
            <a:r>
              <a:rPr lang="en-US" altLang="en-US" sz="2800" b="1" dirty="0">
                <a:solidFill>
                  <a:srgbClr val="FF0000"/>
                </a:solidFill>
                <a:cs typeface="Times New Roman" panose="02020603050405020304" pitchFamily="18" charset="0"/>
              </a:rPr>
              <a:t> tai </a:t>
            </a:r>
            <a:r>
              <a:rPr lang="en-US" altLang="en-US" sz="2800" b="1" dirty="0" err="1">
                <a:solidFill>
                  <a:srgbClr val="FF0000"/>
                </a:solidFill>
                <a:cs typeface="Times New Roman" panose="02020603050405020304" pitchFamily="18" charset="0"/>
              </a:rPr>
              <a:t>thường</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xảy</a:t>
            </a:r>
            <a:r>
              <a:rPr lang="en-US" altLang="en-US" sz="2800" b="1" dirty="0">
                <a:solidFill>
                  <a:srgbClr val="FF0000"/>
                </a:solidFill>
                <a:cs typeface="Times New Roman" panose="02020603050405020304" pitchFamily="18" charset="0"/>
              </a:rPr>
              <a:t> </a:t>
            </a:r>
            <a:r>
              <a:rPr lang="en-US" altLang="en-US" sz="2800" b="1" dirty="0" err="1">
                <a:solidFill>
                  <a:srgbClr val="FF0000"/>
                </a:solidFill>
                <a:cs typeface="Times New Roman" panose="02020603050405020304" pitchFamily="18" charset="0"/>
              </a:rPr>
              <a:t>ra</a:t>
            </a:r>
            <a:endParaRPr lang="en-US" altLang="en-US" sz="2800" b="1" dirty="0">
              <a:solidFill>
                <a:srgbClr val="FF0000"/>
              </a:solidFill>
              <a:cs typeface="Calibri" panose="020F0502020204030204" pitchFamily="34" charset="0"/>
            </a:endParaRPr>
          </a:p>
        </p:txBody>
      </p:sp>
      <p:pic>
        <p:nvPicPr>
          <p:cNvPr id="50185" name="Picture 10">
            <a:extLst>
              <a:ext uri="{FF2B5EF4-FFF2-40B4-BE49-F238E27FC236}">
                <a16:creationId xmlns:a16="http://schemas.microsoft.com/office/drawing/2014/main" id="{1A8A3973-1276-409F-ED22-71A651782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4113" y="838200"/>
            <a:ext cx="2797968"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6" name="Picture 11">
            <a:extLst>
              <a:ext uri="{FF2B5EF4-FFF2-40B4-BE49-F238E27FC236}">
                <a16:creationId xmlns:a16="http://schemas.microsoft.com/office/drawing/2014/main" id="{403CC9AA-21BE-A81B-92E2-750B2CDEC2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4112" y="3858720"/>
            <a:ext cx="2797968" cy="290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7" name="Picture 12">
            <a:extLst>
              <a:ext uri="{FF2B5EF4-FFF2-40B4-BE49-F238E27FC236}">
                <a16:creationId xmlns:a16="http://schemas.microsoft.com/office/drawing/2014/main" id="{5B62AB4A-AB8F-A1FC-27E9-F2E84EBB5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9" y="838200"/>
            <a:ext cx="3078956"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8" name="Picture 13">
            <a:extLst>
              <a:ext uri="{FF2B5EF4-FFF2-40B4-BE49-F238E27FC236}">
                <a16:creationId xmlns:a16="http://schemas.microsoft.com/office/drawing/2014/main" id="{E366FD9C-D64B-6FC3-5BCB-08E97333F0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147" y="3858720"/>
            <a:ext cx="3062288" cy="290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9" name="Picture 14">
            <a:extLst>
              <a:ext uri="{FF2B5EF4-FFF2-40B4-BE49-F238E27FC236}">
                <a16:creationId xmlns:a16="http://schemas.microsoft.com/office/drawing/2014/main" id="{FA15458B-932F-D7BC-43CC-3F59064C4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7323" y="838200"/>
            <a:ext cx="2825353" cy="291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90" name="Picture 15">
            <a:extLst>
              <a:ext uri="{FF2B5EF4-FFF2-40B4-BE49-F238E27FC236}">
                <a16:creationId xmlns:a16="http://schemas.microsoft.com/office/drawing/2014/main" id="{4A3EA204-7E9C-BC77-0C45-FDD7702B19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6132" y="3841230"/>
            <a:ext cx="2826544" cy="290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randombar(horizont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112299" y="304800"/>
            <a:ext cx="8919402"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nl-NL" sz="2800" b="1" u="sng"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Ảnh hưởng của vị trí địa lí và phạm vi lãnh thổ đối với sự hình thành đặc điểm địa lí tự nhiên Việt Nam</a:t>
            </a:r>
            <a:r>
              <a:rPr lang="nl-NL" sz="2800" b="1" dirty="0">
                <a:solidFill>
                  <a:srgbClr val="0D30D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5F3F0-0200-37B9-76B3-488E9246DABC}"/>
              </a:ext>
            </a:extLst>
          </p:cNvPr>
          <p:cNvSpPr txBox="1"/>
          <p:nvPr/>
        </p:nvSpPr>
        <p:spPr>
          <a:xfrm>
            <a:off x="112298" y="1066800"/>
            <a:ext cx="8650702" cy="483017"/>
          </a:xfrm>
          <a:prstGeom prst="rect">
            <a:avLst/>
          </a:prstGeom>
          <a:noFill/>
        </p:spPr>
        <p:txBody>
          <a:bodyPr wrap="square">
            <a:spAutoFit/>
          </a:bodyPr>
          <a:lstStyle/>
          <a:p>
            <a:pPr marL="0" marR="0">
              <a:lnSpc>
                <a:spcPct val="115000"/>
              </a:lnSpc>
              <a:spcBef>
                <a:spcPts val="0"/>
              </a:spcBef>
              <a:spcAft>
                <a:spcPts val="0"/>
              </a:spcAft>
              <a:tabLst>
                <a:tab pos="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đới</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A5E860D-9EF6-C02F-AB16-CBA541530D10}"/>
              </a:ext>
            </a:extLst>
          </p:cNvPr>
          <p:cNvSpPr txBox="1"/>
          <p:nvPr/>
        </p:nvSpPr>
        <p:spPr>
          <a:xfrm>
            <a:off x="381000" y="1524000"/>
            <a:ext cx="8382000" cy="2181944"/>
          </a:xfrm>
          <a:prstGeom prst="rect">
            <a:avLst/>
          </a:prstGeom>
          <a:noFill/>
        </p:spPr>
        <p:txBody>
          <a:bodyPr wrap="square">
            <a:spAutoFit/>
          </a:bodyPr>
          <a:lstStyle/>
          <a:p>
            <a:pPr marL="0" marR="0" algn="just">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rệt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chịu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khoáng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37B4A70-D08A-A48A-A114-5C2F4CBB7ECE}"/>
              </a:ext>
            </a:extLst>
          </p:cNvPr>
          <p:cNvSpPr txBox="1"/>
          <p:nvPr/>
        </p:nvSpPr>
        <p:spPr>
          <a:xfrm>
            <a:off x="381000" y="3608921"/>
            <a:ext cx="8382000" cy="907749"/>
          </a:xfrm>
          <a:prstGeom prst="rect">
            <a:avLst/>
          </a:prstGeom>
          <a:noFill/>
        </p:spPr>
        <p:txBody>
          <a:bodyPr wrap="square">
            <a:spAutoFit/>
          </a:bodyPr>
          <a:lstStyle/>
          <a:p>
            <a:pPr marL="0" marR="0">
              <a:lnSpc>
                <a:spcPct val="115000"/>
              </a:lnSpc>
              <a:spcBef>
                <a:spcPts val="0"/>
              </a:spcBef>
              <a:spcAft>
                <a:spcPts val="0"/>
              </a:spcAft>
              <a:tabLst>
                <a:tab pos="0"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i="1" dirty="0">
                <a:effectLst/>
                <a:latin typeface="Times New Roman" panose="02020603050405020304" pitchFamily="18" charset="0"/>
                <a:ea typeface="Times New Roman" panose="02020603050405020304" pitchFamily="18" charset="0"/>
                <a:cs typeface="Times New Roman" panose="02020603050405020304" pitchFamily="18" charset="0"/>
              </a:rPr>
              <a:t>Thiên nhiên phân hóa đa dạng</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B-N, Đ-T.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ấ</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bão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729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873FB9-FC51-51D7-F75D-F7FE327D5691}"/>
              </a:ext>
            </a:extLst>
          </p:cNvPr>
          <p:cNvSpPr/>
          <p:nvPr/>
        </p:nvSpPr>
        <p:spPr>
          <a:xfrm>
            <a:off x="2051659" y="36540"/>
            <a:ext cx="5040681" cy="523220"/>
          </a:xfrm>
          <a:prstGeom prst="rect">
            <a:avLst/>
          </a:prstGeom>
          <a:noFill/>
        </p:spPr>
        <p:txBody>
          <a:bodyPr>
            <a:spAutoFit/>
          </a:bodyPr>
          <a:lstStyle/>
          <a:p>
            <a:pPr algn="ctr">
              <a:defRPr/>
            </a:pPr>
            <a:r>
              <a:rPr lang="en-US" sz="28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Luyện</a:t>
            </a:r>
            <a:r>
              <a:rPr lang="en-US" sz="2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28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tập</a:t>
            </a:r>
            <a:r>
              <a:rPr lang="en-US" sz="2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28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và</a:t>
            </a:r>
            <a:r>
              <a:rPr lang="en-US" sz="2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28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vận</a:t>
            </a:r>
            <a:r>
              <a:rPr lang="en-US" sz="2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28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dụng</a:t>
            </a:r>
            <a:endParaRPr lang="en-US" sz="28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3D2BCA1-0478-1AF7-2C1A-72A9114C92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0" y="533400"/>
            <a:ext cx="4949666" cy="630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4B6E9BDD-05D3-9564-1AFC-3114B10C5652}"/>
              </a:ext>
            </a:extLst>
          </p:cNvPr>
          <p:cNvSpPr>
            <a:spLocks noChangeArrowheads="1"/>
          </p:cNvSpPr>
          <p:nvPr/>
        </p:nvSpPr>
        <p:spPr bwMode="auto">
          <a:xfrm>
            <a:off x="5043355" y="638267"/>
            <a:ext cx="417684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b="1" dirty="0" err="1">
                <a:solidFill>
                  <a:srgbClr val="0000FF"/>
                </a:solidFill>
              </a:rPr>
              <a:t>Câu</a:t>
            </a:r>
            <a:r>
              <a:rPr lang="en-US" altLang="en-US" sz="3200" b="1" dirty="0">
                <a:solidFill>
                  <a:srgbClr val="0000FF"/>
                </a:solidFill>
              </a:rPr>
              <a:t> 1. </a:t>
            </a:r>
            <a:r>
              <a:rPr lang="en-US" altLang="en-US" sz="3200" b="1" dirty="0" err="1">
                <a:solidFill>
                  <a:srgbClr val="0000FF"/>
                </a:solidFill>
              </a:rPr>
              <a:t>Xác</a:t>
            </a:r>
            <a:r>
              <a:rPr lang="en-US" altLang="en-US" sz="3200" b="1" dirty="0">
                <a:solidFill>
                  <a:srgbClr val="0000FF"/>
                </a:solidFill>
              </a:rPr>
              <a:t> </a:t>
            </a:r>
            <a:r>
              <a:rPr lang="en-US" altLang="en-US" sz="3200" b="1" dirty="0" err="1">
                <a:solidFill>
                  <a:srgbClr val="0000FF"/>
                </a:solidFill>
              </a:rPr>
              <a:t>định</a:t>
            </a:r>
            <a:r>
              <a:rPr lang="en-US" altLang="en-US" sz="3200" b="1" dirty="0">
                <a:solidFill>
                  <a:srgbClr val="0000FF"/>
                </a:solidFill>
              </a:rPr>
              <a:t>:</a:t>
            </a:r>
          </a:p>
          <a:p>
            <a:r>
              <a:rPr lang="en-US" altLang="en-US" sz="3200" b="1" dirty="0" err="1">
                <a:solidFill>
                  <a:srgbClr val="0000FF"/>
                </a:solidFill>
              </a:rPr>
              <a:t>a.</a:t>
            </a:r>
            <a:r>
              <a:rPr lang="en-US" altLang="en-US" sz="3200" b="1" dirty="0" err="1"/>
              <a:t>Vị</a:t>
            </a:r>
            <a:r>
              <a:rPr lang="en-US" altLang="en-US" sz="3200" b="1" dirty="0"/>
              <a:t> </a:t>
            </a:r>
            <a:r>
              <a:rPr lang="en-US" altLang="en-US" sz="3200" b="1" dirty="0" err="1"/>
              <a:t>trí</a:t>
            </a:r>
            <a:r>
              <a:rPr lang="en-US" altLang="en-US" sz="3200" b="1" dirty="0"/>
              <a:t> </a:t>
            </a:r>
            <a:r>
              <a:rPr lang="en-US" altLang="en-US" sz="3200" b="1" dirty="0" err="1"/>
              <a:t>các</a:t>
            </a:r>
            <a:r>
              <a:rPr lang="en-US" altLang="en-US" sz="3200" b="1" dirty="0"/>
              <a:t> </a:t>
            </a:r>
            <a:r>
              <a:rPr lang="en-US" altLang="en-US" sz="3200" b="1" dirty="0" err="1"/>
              <a:t>điểm</a:t>
            </a:r>
            <a:r>
              <a:rPr lang="en-US" altLang="en-US" sz="3200" b="1" dirty="0"/>
              <a:t> </a:t>
            </a:r>
            <a:r>
              <a:rPr lang="en-US" altLang="en-US" sz="2800" b="1" dirty="0" err="1"/>
              <a:t>cực</a:t>
            </a:r>
            <a:r>
              <a:rPr lang="en-US" altLang="en-US" sz="3200" b="1" dirty="0"/>
              <a:t> (</a:t>
            </a:r>
            <a:r>
              <a:rPr lang="en-US" altLang="en-US" sz="3200" b="1" dirty="0" err="1"/>
              <a:t>gồm</a:t>
            </a:r>
            <a:r>
              <a:rPr lang="en-US" altLang="en-US" sz="3200" b="1" dirty="0"/>
              <a:t> </a:t>
            </a:r>
            <a:r>
              <a:rPr lang="en-US" altLang="en-US" sz="3200" b="1" dirty="0" err="1"/>
              <a:t>tọa</a:t>
            </a:r>
            <a:r>
              <a:rPr lang="en-US" altLang="en-US" sz="3200" b="1" dirty="0"/>
              <a:t> </a:t>
            </a:r>
            <a:r>
              <a:rPr lang="en-US" altLang="en-US" sz="3200" b="1" dirty="0" err="1"/>
              <a:t>độ</a:t>
            </a:r>
            <a:r>
              <a:rPr lang="en-US" altLang="en-US" sz="3200" b="1" dirty="0"/>
              <a:t>, </a:t>
            </a:r>
            <a:r>
              <a:rPr lang="en-US" altLang="en-US" sz="3200" b="1" dirty="0" err="1"/>
              <a:t>địa</a:t>
            </a:r>
            <a:r>
              <a:rPr lang="en-US" altLang="en-US" sz="3200" b="1" dirty="0"/>
              <a:t> </a:t>
            </a:r>
            <a:r>
              <a:rPr lang="en-US" altLang="en-US" sz="3200" b="1" dirty="0" err="1"/>
              <a:t>danh</a:t>
            </a:r>
            <a:r>
              <a:rPr lang="en-US" altLang="en-US" sz="3200" b="1" dirty="0"/>
              <a:t>) </a:t>
            </a:r>
            <a:r>
              <a:rPr lang="en-US" altLang="en-US" sz="3200" b="1" dirty="0" err="1"/>
              <a:t>trên</a:t>
            </a:r>
            <a:r>
              <a:rPr lang="en-US" altLang="en-US" sz="3200" b="1" dirty="0"/>
              <a:t> </a:t>
            </a:r>
            <a:r>
              <a:rPr lang="en-US" altLang="en-US" sz="3200" b="1" dirty="0" err="1"/>
              <a:t>đất</a:t>
            </a:r>
            <a:r>
              <a:rPr lang="en-US" altLang="en-US" sz="3200" b="1" dirty="0"/>
              <a:t> </a:t>
            </a:r>
            <a:r>
              <a:rPr lang="en-US" altLang="en-US" sz="3200" b="1" dirty="0" err="1"/>
              <a:t>liền</a:t>
            </a:r>
            <a:r>
              <a:rPr lang="en-US" altLang="en-US" sz="3200" b="1" dirty="0"/>
              <a:t> </a:t>
            </a:r>
            <a:r>
              <a:rPr lang="en-US" altLang="en-US" sz="3200" b="1" dirty="0" err="1"/>
              <a:t>của</a:t>
            </a:r>
            <a:r>
              <a:rPr lang="en-US" altLang="en-US" sz="3200" b="1" dirty="0"/>
              <a:t> </a:t>
            </a:r>
            <a:r>
              <a:rPr lang="en-US" altLang="en-US" sz="3200" b="1" dirty="0" err="1"/>
              <a:t>nước</a:t>
            </a:r>
            <a:r>
              <a:rPr lang="en-US" altLang="en-US" sz="3200" b="1" dirty="0"/>
              <a:t> ta.</a:t>
            </a:r>
          </a:p>
          <a:p>
            <a:r>
              <a:rPr lang="en-US" altLang="en-US" sz="3200" b="1" dirty="0">
                <a:solidFill>
                  <a:srgbClr val="0000FF"/>
                </a:solidFill>
              </a:rPr>
              <a:t>b. </a:t>
            </a:r>
            <a:r>
              <a:rPr lang="en-US" altLang="en-US" sz="3200" b="1" dirty="0" err="1"/>
              <a:t>Một</a:t>
            </a:r>
            <a:r>
              <a:rPr lang="en-US" altLang="en-US" sz="3200" b="1" dirty="0"/>
              <a:t> </a:t>
            </a:r>
            <a:r>
              <a:rPr lang="en-US" altLang="en-US" sz="3200" b="1" dirty="0" err="1"/>
              <a:t>số</a:t>
            </a:r>
            <a:r>
              <a:rPr lang="en-US" altLang="en-US" sz="3200" b="1" dirty="0"/>
              <a:t> </a:t>
            </a:r>
            <a:r>
              <a:rPr lang="en-US" altLang="en-US" sz="3200" b="1" dirty="0" err="1"/>
              <a:t>tỉnh</a:t>
            </a:r>
            <a:r>
              <a:rPr lang="en-US" altLang="en-US" sz="3200" b="1" dirty="0"/>
              <a:t>, </a:t>
            </a:r>
            <a:r>
              <a:rPr lang="en-US" altLang="en-US" sz="3200" b="1" dirty="0" err="1"/>
              <a:t>thành</a:t>
            </a:r>
            <a:r>
              <a:rPr lang="en-US" altLang="en-US" sz="3200" b="1" dirty="0"/>
              <a:t> </a:t>
            </a:r>
            <a:r>
              <a:rPr lang="en-US" altLang="en-US" sz="3200" b="1" dirty="0" err="1"/>
              <a:t>phố</a:t>
            </a:r>
            <a:r>
              <a:rPr lang="en-US" altLang="en-US" sz="3200" b="1" dirty="0"/>
              <a:t> </a:t>
            </a:r>
            <a:r>
              <a:rPr lang="en-US" altLang="en-US" sz="3200" b="1" dirty="0" err="1"/>
              <a:t>trực</a:t>
            </a:r>
            <a:r>
              <a:rPr lang="en-US" altLang="en-US" sz="3200" b="1" dirty="0"/>
              <a:t> </a:t>
            </a:r>
            <a:r>
              <a:rPr lang="en-US" altLang="en-US" sz="3200" b="1" dirty="0" err="1"/>
              <a:t>thuộc</a:t>
            </a:r>
            <a:r>
              <a:rPr lang="en-US" altLang="en-US" sz="3200" b="1" dirty="0"/>
              <a:t> </a:t>
            </a:r>
            <a:r>
              <a:rPr lang="en-US" altLang="en-US" sz="3200" b="1" dirty="0" err="1"/>
              <a:t>trung</a:t>
            </a:r>
            <a:r>
              <a:rPr lang="en-US" altLang="en-US" sz="3200" b="1" dirty="0"/>
              <a:t> </a:t>
            </a:r>
            <a:r>
              <a:rPr lang="en-US" altLang="en-US" sz="3200" b="1" dirty="0" err="1"/>
              <a:t>ương</a:t>
            </a:r>
            <a:r>
              <a:rPr lang="en-US" altLang="en-US" sz="3200" b="1" dirty="0"/>
              <a:t> </a:t>
            </a:r>
            <a:r>
              <a:rPr lang="en-US" altLang="en-US" sz="3200" b="1" dirty="0" err="1"/>
              <a:t>giáp</a:t>
            </a:r>
            <a:r>
              <a:rPr lang="en-US" altLang="en-US" sz="3200" b="1" dirty="0"/>
              <a:t> </a:t>
            </a:r>
            <a:r>
              <a:rPr lang="en-US" altLang="en-US" sz="3200" b="1" dirty="0" err="1"/>
              <a:t>biển</a:t>
            </a:r>
            <a:r>
              <a:rPr lang="en-US" altLang="en-US" sz="3200" b="1" dirty="0"/>
              <a:t>.</a:t>
            </a:r>
          </a:p>
        </p:txBody>
      </p:sp>
      <p:sp>
        <p:nvSpPr>
          <p:cNvPr id="4" name="Rectangle 1">
            <a:extLst>
              <a:ext uri="{FF2B5EF4-FFF2-40B4-BE49-F238E27FC236}">
                <a16:creationId xmlns:a16="http://schemas.microsoft.com/office/drawing/2014/main" id="{67F40DD5-C2EC-2B31-EE79-513B92CED5E4}"/>
              </a:ext>
            </a:extLst>
          </p:cNvPr>
          <p:cNvSpPr>
            <a:spLocks noChangeArrowheads="1"/>
          </p:cNvSpPr>
          <p:nvPr/>
        </p:nvSpPr>
        <p:spPr bwMode="auto">
          <a:xfrm>
            <a:off x="4938423" y="1146151"/>
            <a:ext cx="417684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200" b="1" dirty="0" err="1">
                <a:solidFill>
                  <a:srgbClr val="0000FF"/>
                </a:solidFill>
              </a:rPr>
              <a:t>Câu</a:t>
            </a:r>
            <a:r>
              <a:rPr lang="en-US" altLang="en-US" sz="3200" b="1" dirty="0">
                <a:solidFill>
                  <a:srgbClr val="0000FF"/>
                </a:solidFill>
              </a:rPr>
              <a:t> 2. </a:t>
            </a:r>
            <a:r>
              <a:rPr lang="en-US" altLang="en-US" sz="3200" b="1" dirty="0" err="1"/>
              <a:t>Giải</a:t>
            </a:r>
            <a:r>
              <a:rPr lang="en-US" altLang="en-US" sz="3200" b="1" dirty="0"/>
              <a:t> </a:t>
            </a:r>
            <a:r>
              <a:rPr lang="en-US" altLang="en-US" sz="3200" b="1" dirty="0" err="1"/>
              <a:t>thích</a:t>
            </a:r>
            <a:r>
              <a:rPr lang="en-US" altLang="en-US" sz="3200" b="1" dirty="0"/>
              <a:t> </a:t>
            </a:r>
            <a:r>
              <a:rPr lang="en-US" altLang="en-US" sz="3200" b="1" dirty="0" err="1"/>
              <a:t>vì</a:t>
            </a:r>
            <a:r>
              <a:rPr lang="en-US" altLang="en-US" sz="3200" b="1" dirty="0"/>
              <a:t> </a:t>
            </a:r>
            <a:r>
              <a:rPr lang="en-US" altLang="en-US" sz="3200" b="1" dirty="0" err="1"/>
              <a:t>sao</a:t>
            </a:r>
            <a:r>
              <a:rPr lang="en-US" altLang="en-US" sz="3200" b="1" dirty="0"/>
              <a:t> </a:t>
            </a:r>
            <a:r>
              <a:rPr lang="en-US" altLang="en-US" sz="3200" b="1" dirty="0" err="1"/>
              <a:t>thiên</a:t>
            </a:r>
            <a:r>
              <a:rPr lang="en-US" altLang="en-US" sz="3200" b="1" dirty="0"/>
              <a:t> </a:t>
            </a:r>
            <a:r>
              <a:rPr lang="en-US" altLang="en-US" sz="3200" b="1" dirty="0" err="1"/>
              <a:t>nhiên</a:t>
            </a:r>
            <a:r>
              <a:rPr lang="en-US" altLang="en-US" sz="3200" b="1" dirty="0"/>
              <a:t> </a:t>
            </a:r>
            <a:r>
              <a:rPr lang="en-US" altLang="en-US" sz="3200" b="1" dirty="0" err="1"/>
              <a:t>nước</a:t>
            </a:r>
            <a:r>
              <a:rPr lang="en-US" altLang="en-US" sz="3200" b="1" dirty="0"/>
              <a:t> ta </a:t>
            </a:r>
            <a:r>
              <a:rPr lang="en-US" altLang="en-US" sz="3200" b="1" dirty="0" err="1"/>
              <a:t>có</a:t>
            </a:r>
            <a:r>
              <a:rPr lang="en-US" altLang="en-US" sz="3200" b="1" dirty="0"/>
              <a:t> </a:t>
            </a:r>
            <a:r>
              <a:rPr lang="en-US" altLang="en-US" sz="3200" b="1" dirty="0" err="1"/>
              <a:t>nhiều</a:t>
            </a:r>
            <a:r>
              <a:rPr lang="en-US" altLang="en-US" sz="3200" b="1" dirty="0"/>
              <a:t> </a:t>
            </a:r>
            <a:r>
              <a:rPr lang="en-US" altLang="en-US" sz="3200" b="1" dirty="0" err="1"/>
              <a:t>đặc</a:t>
            </a:r>
            <a:r>
              <a:rPr lang="en-US" altLang="en-US" sz="3200" b="1" dirty="0"/>
              <a:t> </a:t>
            </a:r>
            <a:r>
              <a:rPr lang="en-US" altLang="en-US" sz="3200" b="1" dirty="0" err="1"/>
              <a:t>điểm</a:t>
            </a:r>
            <a:r>
              <a:rPr lang="en-US" altLang="en-US" sz="3200" b="1" dirty="0"/>
              <a:t> </a:t>
            </a:r>
            <a:r>
              <a:rPr lang="en-US" altLang="en-US" sz="3200" b="1" dirty="0" err="1"/>
              <a:t>khác</a:t>
            </a:r>
            <a:r>
              <a:rPr lang="en-US" altLang="en-US" sz="3200" b="1" dirty="0"/>
              <a:t> </a:t>
            </a:r>
            <a:r>
              <a:rPr lang="en-US" altLang="en-US" sz="3200" b="1" dirty="0" err="1"/>
              <a:t>với</a:t>
            </a:r>
            <a:r>
              <a:rPr lang="en-US" altLang="en-US" sz="3200" b="1" dirty="0"/>
              <a:t> </a:t>
            </a:r>
            <a:r>
              <a:rPr lang="en-US" altLang="en-US" sz="3200" b="1" dirty="0" err="1"/>
              <a:t>một</a:t>
            </a:r>
            <a:r>
              <a:rPr lang="en-US" altLang="en-US" sz="3200" b="1" dirty="0"/>
              <a:t> </a:t>
            </a:r>
            <a:r>
              <a:rPr lang="en-US" altLang="en-US" sz="3200" b="1" dirty="0" err="1"/>
              <a:t>số</a:t>
            </a:r>
            <a:r>
              <a:rPr lang="en-US" altLang="en-US" sz="3200" b="1" dirty="0"/>
              <a:t> </a:t>
            </a:r>
            <a:r>
              <a:rPr lang="en-US" altLang="en-US" sz="3200" b="1" dirty="0" err="1"/>
              <a:t>nước</a:t>
            </a:r>
            <a:r>
              <a:rPr lang="en-US" altLang="en-US" sz="3200" b="1" dirty="0"/>
              <a:t> </a:t>
            </a:r>
            <a:r>
              <a:rPr lang="en-US" altLang="en-US" sz="3200" b="1" dirty="0" err="1"/>
              <a:t>cùng</a:t>
            </a:r>
            <a:r>
              <a:rPr lang="en-US" altLang="en-US" sz="3200" b="1" dirty="0"/>
              <a:t> </a:t>
            </a:r>
            <a:r>
              <a:rPr lang="en-US" altLang="en-US" sz="3200" b="1" dirty="0" err="1"/>
              <a:t>vĩ</a:t>
            </a:r>
            <a:r>
              <a:rPr lang="en-US" altLang="en-US" sz="3200" b="1" dirty="0"/>
              <a:t> </a:t>
            </a:r>
            <a:r>
              <a:rPr lang="en-US" altLang="en-US" sz="3200" b="1" dirty="0" err="1"/>
              <a:t>độ</a:t>
            </a:r>
            <a:r>
              <a:rPr lang="en-US" altLang="en-US" sz="3200" b="1" dirty="0"/>
              <a:t> ở </a:t>
            </a:r>
            <a:r>
              <a:rPr lang="en-US" altLang="en-US" sz="3200" b="1" dirty="0" err="1"/>
              <a:t>Tây</a:t>
            </a:r>
            <a:r>
              <a:rPr lang="en-US" altLang="en-US" sz="3200" b="1" dirty="0"/>
              <a:t> Á?</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xit" presetSubtype="10" fill="hold" grpId="1" nodeType="clickEffect">
                                  <p:stCondLst>
                                    <p:cond delay="0"/>
                                  </p:stCondLst>
                                  <p:childTnLst>
                                    <p:animEffect transition="out" filter="randombar(horizontal)">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9715696C-32BE-CC0A-4406-7449DD389877}"/>
              </a:ext>
            </a:extLst>
          </p:cNvPr>
          <p:cNvSpPr>
            <a:spLocks noGrp="1" noChangeArrowheads="1"/>
          </p:cNvSpPr>
          <p:nvPr>
            <p:ph type="ctrTitle"/>
          </p:nvPr>
        </p:nvSpPr>
        <p:spPr>
          <a:xfrm>
            <a:off x="-17840" y="216695"/>
            <a:ext cx="9121379" cy="792956"/>
          </a:xfrm>
        </p:spPr>
        <p:txBody>
          <a:bodyPr/>
          <a:lstStyle/>
          <a:p>
            <a:pPr eaLnBrk="1" hangingPunct="1"/>
            <a:r>
              <a:rPr lang="en-US" altLang="en-US" sz="3975" b="1" dirty="0">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AE6468E9-0267-0768-13BB-B229AFE00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679" y="3463528"/>
            <a:ext cx="1208484" cy="120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8CE4CFAB-6394-EC94-1215-34557888E9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 y="2438400"/>
            <a:ext cx="1090613"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3989089C-C8BC-A90B-802C-6D53DEFD9FA5}"/>
              </a:ext>
            </a:extLst>
          </p:cNvPr>
          <p:cNvSpPr txBox="1">
            <a:spLocks noChangeArrowheads="1"/>
          </p:cNvSpPr>
          <p:nvPr/>
        </p:nvSpPr>
        <p:spPr bwMode="auto">
          <a:xfrm>
            <a:off x="1419225" y="2806304"/>
            <a:ext cx="7597379" cy="383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90000"/>
              </a:lnSpc>
              <a:spcBef>
                <a:spcPts val="1004"/>
              </a:spcBef>
              <a:buFont typeface="Wingdings" panose="05000000000000000000" pitchFamily="2" charset="2"/>
              <a:buChar char="ü"/>
            </a:pPr>
            <a:r>
              <a:rPr lang="en-US" altLang="en-US" sz="2625" b="1">
                <a:solidFill>
                  <a:srgbClr val="7030A0"/>
                </a:solidFill>
                <a:cs typeface="Times New Roman" panose="02020603050405020304" pitchFamily="18" charset="0"/>
              </a:rPr>
              <a:t>Tìm kiếm thông tin trên sách, báo và Internet </a:t>
            </a:r>
            <a:endParaRPr lang="en-US" altLang="en-US" sz="2625" b="1">
              <a:solidFill>
                <a:srgbClr val="7030A0"/>
              </a:solidFill>
              <a:ea typeface="Tahoma" panose="020B0604030504040204" pitchFamily="34" charset="0"/>
              <a:cs typeface="Times New Roman" panose="02020603050405020304" pitchFamily="18" charset="0"/>
            </a:endParaRPr>
          </a:p>
        </p:txBody>
      </p:sp>
      <p:sp>
        <p:nvSpPr>
          <p:cNvPr id="61447" name="Rectangle 2">
            <a:extLst>
              <a:ext uri="{FF2B5EF4-FFF2-40B4-BE49-F238E27FC236}">
                <a16:creationId xmlns:a16="http://schemas.microsoft.com/office/drawing/2014/main" id="{9F6EED76-94B3-CCAE-BB70-0B1F2C2B7CD5}"/>
              </a:ext>
            </a:extLst>
          </p:cNvPr>
          <p:cNvSpPr>
            <a:spLocks noChangeArrowheads="1"/>
          </p:cNvSpPr>
          <p:nvPr/>
        </p:nvSpPr>
        <p:spPr bwMode="auto">
          <a:xfrm>
            <a:off x="762000" y="1100466"/>
            <a:ext cx="7921229" cy="1231682"/>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625" b="1" dirty="0" err="1">
                <a:solidFill>
                  <a:srgbClr val="0000FF"/>
                </a:solidFill>
              </a:rPr>
              <a:t>Sưu</a:t>
            </a:r>
            <a:r>
              <a:rPr lang="en-US" altLang="en-US" sz="2625" b="1" dirty="0">
                <a:solidFill>
                  <a:srgbClr val="0000FF"/>
                </a:solidFill>
              </a:rPr>
              <a:t> </a:t>
            </a:r>
            <a:r>
              <a:rPr lang="en-US" altLang="en-US" sz="2625" b="1" dirty="0" err="1">
                <a:solidFill>
                  <a:srgbClr val="0000FF"/>
                </a:solidFill>
              </a:rPr>
              <a:t>tầm</a:t>
            </a:r>
            <a:r>
              <a:rPr lang="en-US" altLang="en-US" sz="2625" b="1" dirty="0">
                <a:solidFill>
                  <a:srgbClr val="0000FF"/>
                </a:solidFill>
              </a:rPr>
              <a:t> </a:t>
            </a:r>
            <a:r>
              <a:rPr lang="en-US" altLang="en-US" sz="2625" b="1" dirty="0" err="1">
                <a:solidFill>
                  <a:srgbClr val="0000FF"/>
                </a:solidFill>
              </a:rPr>
              <a:t>thông</a:t>
            </a:r>
            <a:r>
              <a:rPr lang="en-US" altLang="en-US" sz="2625" b="1" dirty="0">
                <a:solidFill>
                  <a:srgbClr val="0000FF"/>
                </a:solidFill>
              </a:rPr>
              <a:t> tin </a:t>
            </a:r>
            <a:r>
              <a:rPr lang="en-US" altLang="en-US" sz="2625" b="1" dirty="0" err="1">
                <a:solidFill>
                  <a:srgbClr val="0000FF"/>
                </a:solidFill>
              </a:rPr>
              <a:t>về</a:t>
            </a:r>
            <a:r>
              <a:rPr lang="en-US" altLang="en-US" sz="2625" b="1" dirty="0">
                <a:solidFill>
                  <a:srgbClr val="0000FF"/>
                </a:solidFill>
              </a:rPr>
              <a:t> </a:t>
            </a:r>
            <a:r>
              <a:rPr lang="en-US" altLang="en-US" sz="2625" b="1" dirty="0" err="1">
                <a:solidFill>
                  <a:srgbClr val="0000FF"/>
                </a:solidFill>
              </a:rPr>
              <a:t>một</a:t>
            </a:r>
            <a:r>
              <a:rPr lang="en-US" altLang="en-US" sz="2625" b="1" dirty="0">
                <a:solidFill>
                  <a:srgbClr val="0000FF"/>
                </a:solidFill>
              </a:rPr>
              <a:t> </a:t>
            </a:r>
            <a:r>
              <a:rPr lang="en-US" altLang="en-US" sz="2625" b="1" dirty="0" err="1">
                <a:solidFill>
                  <a:srgbClr val="0000FF"/>
                </a:solidFill>
              </a:rPr>
              <a:t>số</a:t>
            </a:r>
            <a:r>
              <a:rPr lang="en-US" altLang="en-US" sz="2625" b="1" dirty="0">
                <a:solidFill>
                  <a:srgbClr val="0000FF"/>
                </a:solidFill>
              </a:rPr>
              <a:t> </a:t>
            </a:r>
            <a:r>
              <a:rPr lang="en-US" altLang="en-US" sz="2625" b="1" dirty="0" err="1">
                <a:solidFill>
                  <a:srgbClr val="0000FF"/>
                </a:solidFill>
              </a:rPr>
              <a:t>cột</a:t>
            </a:r>
            <a:r>
              <a:rPr lang="en-US" altLang="en-US" sz="2625" b="1" dirty="0">
                <a:solidFill>
                  <a:srgbClr val="0000FF"/>
                </a:solidFill>
              </a:rPr>
              <a:t> </a:t>
            </a:r>
            <a:r>
              <a:rPr lang="en-US" altLang="en-US" sz="2625" b="1" dirty="0" err="1">
                <a:solidFill>
                  <a:srgbClr val="0000FF"/>
                </a:solidFill>
              </a:rPr>
              <a:t>mốc</a:t>
            </a:r>
            <a:r>
              <a:rPr lang="en-US" altLang="en-US" sz="2625" b="1" dirty="0">
                <a:solidFill>
                  <a:srgbClr val="0000FF"/>
                </a:solidFill>
              </a:rPr>
              <a:t> </a:t>
            </a:r>
            <a:r>
              <a:rPr lang="en-US" altLang="en-US" sz="2625" b="1" dirty="0" err="1">
                <a:solidFill>
                  <a:srgbClr val="0000FF"/>
                </a:solidFill>
              </a:rPr>
              <a:t>biên</a:t>
            </a:r>
            <a:r>
              <a:rPr lang="en-US" altLang="en-US" sz="2625" b="1" dirty="0">
                <a:solidFill>
                  <a:srgbClr val="0000FF"/>
                </a:solidFill>
              </a:rPr>
              <a:t> </a:t>
            </a:r>
            <a:r>
              <a:rPr lang="en-US" altLang="en-US" sz="2625" b="1" dirty="0" err="1">
                <a:solidFill>
                  <a:srgbClr val="0000FF"/>
                </a:solidFill>
              </a:rPr>
              <a:t>giới</a:t>
            </a:r>
            <a:r>
              <a:rPr lang="en-US" altLang="en-US" sz="2625" b="1" dirty="0">
                <a:solidFill>
                  <a:srgbClr val="0000FF"/>
                </a:solidFill>
              </a:rPr>
              <a:t> </a:t>
            </a:r>
            <a:r>
              <a:rPr lang="en-US" altLang="en-US" sz="2625" b="1" dirty="0" err="1">
                <a:solidFill>
                  <a:srgbClr val="0000FF"/>
                </a:solidFill>
              </a:rPr>
              <a:t>quốc</a:t>
            </a:r>
            <a:r>
              <a:rPr lang="en-US" altLang="en-US" sz="2625" b="1" dirty="0">
                <a:solidFill>
                  <a:srgbClr val="0000FF"/>
                </a:solidFill>
              </a:rPr>
              <a:t> </a:t>
            </a:r>
            <a:r>
              <a:rPr lang="en-US" altLang="en-US" sz="2625" b="1" dirty="0" err="1">
                <a:solidFill>
                  <a:srgbClr val="0000FF"/>
                </a:solidFill>
              </a:rPr>
              <a:t>gia</a:t>
            </a:r>
            <a:r>
              <a:rPr lang="en-US" altLang="en-US" sz="2625" b="1" dirty="0">
                <a:solidFill>
                  <a:srgbClr val="0000FF"/>
                </a:solidFill>
              </a:rPr>
              <a:t> </a:t>
            </a:r>
            <a:r>
              <a:rPr lang="en-US" altLang="en-US" sz="2625" b="1" dirty="0" err="1">
                <a:solidFill>
                  <a:srgbClr val="0000FF"/>
                </a:solidFill>
              </a:rPr>
              <a:t>của</a:t>
            </a:r>
            <a:r>
              <a:rPr lang="en-US" altLang="en-US" sz="2625" b="1" dirty="0">
                <a:solidFill>
                  <a:srgbClr val="0000FF"/>
                </a:solidFill>
              </a:rPr>
              <a:t> </a:t>
            </a:r>
            <a:r>
              <a:rPr lang="en-US" altLang="en-US" sz="2625" b="1" dirty="0" err="1">
                <a:solidFill>
                  <a:srgbClr val="0000FF"/>
                </a:solidFill>
              </a:rPr>
              <a:t>nước</a:t>
            </a:r>
            <a:r>
              <a:rPr lang="en-US" altLang="en-US" sz="2625" b="1" dirty="0">
                <a:solidFill>
                  <a:srgbClr val="0000FF"/>
                </a:solidFill>
              </a:rPr>
              <a:t> ta </a:t>
            </a:r>
            <a:r>
              <a:rPr lang="en-US" altLang="en-US" sz="2625" b="1" dirty="0" err="1">
                <a:solidFill>
                  <a:srgbClr val="0000FF"/>
                </a:solidFill>
              </a:rPr>
              <a:t>và</a:t>
            </a:r>
            <a:r>
              <a:rPr lang="en-US" altLang="en-US" sz="2625" b="1" dirty="0">
                <a:solidFill>
                  <a:srgbClr val="0000FF"/>
                </a:solidFill>
              </a:rPr>
              <a:t> chia </a:t>
            </a:r>
            <a:r>
              <a:rPr lang="en-US" altLang="en-US" sz="2625" b="1" dirty="0" err="1">
                <a:solidFill>
                  <a:srgbClr val="0000FF"/>
                </a:solidFill>
              </a:rPr>
              <a:t>sẻ</a:t>
            </a:r>
            <a:r>
              <a:rPr lang="en-US" altLang="en-US" sz="2625" b="1" dirty="0">
                <a:solidFill>
                  <a:srgbClr val="0000FF"/>
                </a:solidFill>
              </a:rPr>
              <a:t> </a:t>
            </a:r>
            <a:r>
              <a:rPr lang="en-US" altLang="en-US" sz="2625" b="1" dirty="0" err="1">
                <a:solidFill>
                  <a:srgbClr val="0000FF"/>
                </a:solidFill>
              </a:rPr>
              <a:t>với</a:t>
            </a:r>
            <a:r>
              <a:rPr lang="en-US" altLang="en-US" sz="2625" b="1" dirty="0">
                <a:solidFill>
                  <a:srgbClr val="0000FF"/>
                </a:solidFill>
              </a:rPr>
              <a:t> </a:t>
            </a:r>
            <a:r>
              <a:rPr lang="en-US" altLang="en-US" sz="2625" b="1" dirty="0" err="1">
                <a:solidFill>
                  <a:srgbClr val="0000FF"/>
                </a:solidFill>
              </a:rPr>
              <a:t>các</a:t>
            </a:r>
            <a:r>
              <a:rPr lang="en-US" altLang="en-US" sz="2625" b="1" dirty="0">
                <a:solidFill>
                  <a:srgbClr val="0000FF"/>
                </a:solidFill>
              </a:rPr>
              <a:t> </a:t>
            </a:r>
            <a:r>
              <a:rPr lang="en-US" altLang="en-US" sz="2625" b="1" dirty="0" err="1">
                <a:solidFill>
                  <a:srgbClr val="0000FF"/>
                </a:solidFill>
              </a:rPr>
              <a:t>bạn</a:t>
            </a:r>
            <a:r>
              <a:rPr lang="en-US" altLang="en-US" sz="2625" b="1" dirty="0">
                <a:solidFill>
                  <a:srgbClr val="0000FF"/>
                </a:solidFill>
              </a:rPr>
              <a:t>. </a:t>
            </a:r>
          </a:p>
        </p:txBody>
      </p:sp>
      <p:sp>
        <p:nvSpPr>
          <p:cNvPr id="8" name="Subtitle 2">
            <a:extLst>
              <a:ext uri="{FF2B5EF4-FFF2-40B4-BE49-F238E27FC236}">
                <a16:creationId xmlns:a16="http://schemas.microsoft.com/office/drawing/2014/main" id="{D97954B2-270D-FB6F-2878-59C6D1DBA141}"/>
              </a:ext>
            </a:extLst>
          </p:cNvPr>
          <p:cNvSpPr txBox="1">
            <a:spLocks noChangeArrowheads="1"/>
          </p:cNvSpPr>
          <p:nvPr/>
        </p:nvSpPr>
        <p:spPr bwMode="auto">
          <a:xfrm>
            <a:off x="1545432" y="3810000"/>
            <a:ext cx="4637485" cy="38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90000"/>
              </a:lnSpc>
              <a:spcBef>
                <a:spcPts val="1004"/>
              </a:spcBef>
              <a:buFont typeface="Wingdings" panose="05000000000000000000" pitchFamily="2" charset="2"/>
              <a:buChar char="ü"/>
            </a:pPr>
            <a:r>
              <a:rPr lang="vi-VN" altLang="en-US" sz="2625" b="1">
                <a:solidFill>
                  <a:srgbClr val="7030A0"/>
                </a:solidFill>
                <a:cs typeface="Times New Roman" panose="02020603050405020304" pitchFamily="18" charset="0"/>
              </a:rPr>
              <a:t>Thời gian 1 tuần</a:t>
            </a:r>
            <a:r>
              <a:rPr lang="en-US" altLang="en-US" sz="2625" b="1">
                <a:solidFill>
                  <a:srgbClr val="7030A0"/>
                </a:solidFill>
                <a:cs typeface="Times New Roman" panose="02020603050405020304" pitchFamily="18" charset="0"/>
              </a:rPr>
              <a:t> </a:t>
            </a:r>
            <a:endParaRPr lang="en-US" altLang="en-US" sz="2625"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BE18F79-FFC1-9286-F92F-D665CFB247AD}"/>
              </a:ext>
            </a:extLst>
          </p:cNvPr>
          <p:cNvSpPr txBox="1">
            <a:spLocks noChangeArrowheads="1"/>
          </p:cNvSpPr>
          <p:nvPr/>
        </p:nvSpPr>
        <p:spPr bwMode="auto">
          <a:xfrm>
            <a:off x="4997053" y="4489847"/>
            <a:ext cx="4146947" cy="49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anose="05000000000000000000" pitchFamily="2" charset="2"/>
              <a:buChar char="ü"/>
            </a:pPr>
            <a:r>
              <a:rPr lang="en-US" altLang="en-US" sz="2625"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CABEB0CB-ECFF-DAEB-C12E-3540DF771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4260056" y="4324351"/>
            <a:ext cx="623888" cy="69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4" name="Picture 5" descr="POINSET2">
            <a:extLst>
              <a:ext uri="{FF2B5EF4-FFF2-40B4-BE49-F238E27FC236}">
                <a16:creationId xmlns:a16="http://schemas.microsoft.com/office/drawing/2014/main" id="{FECCABA7-5F9B-283E-700A-6077B6490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933134" y="1003697"/>
            <a:ext cx="931069"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5" descr="POINSET2">
            <a:extLst>
              <a:ext uri="{FF2B5EF4-FFF2-40B4-BE49-F238E27FC236}">
                <a16:creationId xmlns:a16="http://schemas.microsoft.com/office/drawing/2014/main" id="{DEF68A7F-BB9B-009E-6E4F-1F6DE985C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264915" y="875705"/>
            <a:ext cx="878681" cy="110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5" descr="POINSET2">
            <a:extLst>
              <a:ext uri="{FF2B5EF4-FFF2-40B4-BE49-F238E27FC236}">
                <a16:creationId xmlns:a16="http://schemas.microsoft.com/office/drawing/2014/main" id="{B17B7AFA-7579-4F88-5732-FED583DA9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38126" y="4924425"/>
            <a:ext cx="932259" cy="108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descr="Diagram&#10;&#10;Description automatically generated">
            <a:extLst>
              <a:ext uri="{FF2B5EF4-FFF2-40B4-BE49-F238E27FC236}">
                <a16:creationId xmlns:a16="http://schemas.microsoft.com/office/drawing/2014/main" id="{F1452158-51AC-82DB-8F78-366142C96F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8304"/>
          <a:stretch>
            <a:fillRect/>
          </a:stretch>
        </p:blipFill>
        <p:spPr bwMode="auto">
          <a:xfrm>
            <a:off x="8003381" y="4862513"/>
            <a:ext cx="972741" cy="96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Rectangle 1">
            <a:extLst>
              <a:ext uri="{FF2B5EF4-FFF2-40B4-BE49-F238E27FC236}">
                <a16:creationId xmlns:a16="http://schemas.microsoft.com/office/drawing/2014/main" id="{C3669BCC-7257-0600-8C7E-5ED8707A0EED}"/>
              </a:ext>
            </a:extLst>
          </p:cNvPr>
          <p:cNvSpPr>
            <a:spLocks noChangeArrowheads="1"/>
          </p:cNvSpPr>
          <p:nvPr/>
        </p:nvSpPr>
        <p:spPr bwMode="auto">
          <a:xfrm>
            <a:off x="785813" y="1333501"/>
            <a:ext cx="7612856" cy="418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250" b="1">
                <a:solidFill>
                  <a:srgbClr val="00B050"/>
                </a:solidFill>
              </a:rPr>
              <a:t>Thiên nhiên nước ta bốn mùa xanh tươi khác hẳn với các nước có cùng vĩ độ ở Tây Á là nhờ thiên nhiên nước ta mang tính chất nhiệt đới ẩm gió mùa, đặc biệt là do tác động của các khối khí di chuyển qua biển kết hợp với vai trò của biển Đông - nguồn dự trữ nhiệt, ẩm dồi dào, đã làm cho thiên nhiên nước ta chịu ảnh hưởng sâu sắc của biển. Vì thế, thảm thực vật ở nước ta bốn mùa xanh tốt, rất giàu sức sống, khác hẳn với thiên nhiên một số nước có cùng vĩ độ ở Tây Á.</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ĐẶC ĐIỂM VỊ TRÍ ĐỊA LÍ VÀ PHẠM VI LÃNH THỔ</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685800" y="980051"/>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Cambria" pitchFamily="18" charset="0"/>
              </a:rPr>
              <a:t>BÀI 1. ĐẶC ĐIỂM VỊ TRÍ ĐỊA LÍ VÀ PHẠM VI LÃNH THỔ</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51816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894272"/>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5564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763676"/>
            <a:ext cx="7377948" cy="5715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 VÀ PHẠM VI LÃNH THỔ</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80681" y="4305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2" name="Title 1"/>
          <p:cNvSpPr txBox="1">
            <a:spLocks/>
          </p:cNvSpPr>
          <p:nvPr/>
        </p:nvSpPr>
        <p:spPr>
          <a:xfrm>
            <a:off x="1093905" y="5524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6564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994260"/>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760202"/>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4084772"/>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52815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53721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nodePh="1">
                                  <p:stCondLst>
                                    <p:cond delay="0"/>
                                  </p:stCondLst>
                                  <p:endCondLst>
                                    <p:cond evt="begin" delay="0">
                                      <p:tn val="33"/>
                                    </p:cond>
                                  </p:end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par>
                          <p:cTn id="59" fill="hold">
                            <p:stCondLst>
                              <p:cond delay="850"/>
                            </p:stCondLst>
                            <p:childTnLst>
                              <p:par>
                                <p:cTn id="60" presetID="22" presetClass="entr" presetSubtype="8"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2" grpId="0"/>
      <p:bldP spid="33" grpId="0" animBg="1"/>
      <p:bldP spid="34" grpId="0" animBg="1"/>
      <p:bldP spid="35" grpId="0" animBg="1"/>
      <p:bldP spid="36" grpId="0"/>
      <p:bldP spid="37" grpId="0"/>
      <p:bldP spid="38"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626187" y="19051"/>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a:t>
            </a:r>
            <a:r>
              <a:rPr lang="en-US" sz="2800" b="1" dirty="0" err="1">
                <a:solidFill>
                  <a:srgbClr val="0D30DD"/>
                </a:solidFill>
                <a:latin typeface="Times New Roman" panose="02020603050405020304" pitchFamily="18" charset="0"/>
                <a:cs typeface="Times New Roman" panose="02020603050405020304" pitchFamily="18" charset="0"/>
              </a:rPr>
              <a:t>Vị</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trí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lí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và</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phạm</a:t>
            </a:r>
            <a:r>
              <a:rPr lang="en-US" sz="2800" b="1" dirty="0">
                <a:solidFill>
                  <a:srgbClr val="0D30DD"/>
                </a:solidFill>
                <a:latin typeface="Times New Roman" panose="02020603050405020304" pitchFamily="18" charset="0"/>
                <a:cs typeface="Times New Roman" panose="02020603050405020304" pitchFamily="18" charset="0"/>
              </a:rPr>
              <a:t> vi </a:t>
            </a:r>
            <a:r>
              <a:rPr lang="en-US" sz="2800" b="1" dirty="0" err="1">
                <a:solidFill>
                  <a:srgbClr val="0D30DD"/>
                </a:solidFill>
                <a:latin typeface="Times New Roman" panose="02020603050405020304" pitchFamily="18" charset="0"/>
                <a:cs typeface="Times New Roman" panose="02020603050405020304" pitchFamily="18" charset="0"/>
              </a:rPr>
              <a:t>lãnh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thổ</a:t>
            </a:r>
            <a:endParaRPr lang="en-US" sz="24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352D96-3331-D6E4-EFB3-6BE36ECB8739}"/>
              </a:ext>
            </a:extLst>
          </p:cNvPr>
          <p:cNvSpPr txBox="1"/>
          <p:nvPr/>
        </p:nvSpPr>
        <p:spPr>
          <a:xfrm>
            <a:off x="685800" y="521367"/>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a. </a:t>
            </a:r>
            <a:r>
              <a:rPr lang="en-US" sz="2400" b="1" dirty="0" err="1">
                <a:solidFill>
                  <a:srgbClr val="0D30DD"/>
                </a:solidFill>
                <a:latin typeface="Times New Roman" panose="02020603050405020304" pitchFamily="18" charset="0"/>
                <a:cs typeface="Times New Roman" panose="02020603050405020304" pitchFamily="18" charset="0"/>
              </a:rPr>
              <a:t>Vị</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trí</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địa</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lí</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CFFF38CB-99B7-5807-163E-1F494964002C}"/>
              </a:ext>
            </a:extLst>
          </p:cNvPr>
          <p:cNvSpPr txBox="1"/>
          <p:nvPr/>
        </p:nvSpPr>
        <p:spPr>
          <a:xfrm>
            <a:off x="685800" y="6063344"/>
            <a:ext cx="8077200" cy="830997"/>
          </a:xfrm>
          <a:prstGeom prst="rect">
            <a:avLst/>
          </a:prstGeom>
          <a:noFill/>
        </p:spPr>
        <p:txBody>
          <a:bodyPr wrap="square">
            <a:spAutoFit/>
          </a:bodyPr>
          <a:lstStyle/>
          <a:p>
            <a:r>
              <a:rPr lang="en-US" sz="2400" b="1" i="1" dirty="0" err="1">
                <a:effectLst/>
                <a:latin typeface="Times New Roman" panose="02020603050405020304" pitchFamily="18" charset="0"/>
                <a:ea typeface="Times New Roman" panose="02020603050405020304" pitchFamily="18" charset="0"/>
              </a:rPr>
              <a:t>Xác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định</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vị</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trí</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Việt</a:t>
            </a:r>
            <a:r>
              <a:rPr lang="en-US" sz="2400" b="1" i="1" dirty="0">
                <a:effectLst/>
                <a:latin typeface="Times New Roman" panose="02020603050405020304" pitchFamily="18" charset="0"/>
                <a:ea typeface="Times New Roman" panose="02020603050405020304" pitchFamily="18" charset="0"/>
              </a:rPr>
              <a:t> Nam </a:t>
            </a:r>
            <a:r>
              <a:rPr lang="en-US" sz="2400" b="1" i="1" dirty="0" err="1">
                <a:effectLst/>
                <a:latin typeface="Times New Roman" panose="02020603050405020304" pitchFamily="18" charset="0"/>
                <a:ea typeface="Times New Roman" panose="02020603050405020304" pitchFamily="18" charset="0"/>
              </a:rPr>
              <a:t>trên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đồ</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Việt</a:t>
            </a:r>
            <a:r>
              <a:rPr lang="en-US" sz="2400" b="1" i="1" dirty="0">
                <a:effectLst/>
                <a:latin typeface="Times New Roman" panose="02020603050405020304" pitchFamily="18" charset="0"/>
                <a:ea typeface="Times New Roman" panose="02020603050405020304" pitchFamily="18" charset="0"/>
              </a:rPr>
              <a:t> Nam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cầu</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nối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lục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địa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nào</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và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giữa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các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đại</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dương</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nào</a:t>
            </a:r>
            <a:r>
              <a:rPr lang="en-US" sz="2400" b="1" i="1" dirty="0">
                <a:effectLst/>
                <a:latin typeface="Times New Roman" panose="02020603050405020304" pitchFamily="18" charset="0"/>
                <a:ea typeface="Times New Roman" panose="02020603050405020304" pitchFamily="18" charset="0"/>
              </a:rPr>
              <a:t>?</a:t>
            </a:r>
            <a:endParaRPr lang="en-US" sz="2400" b="1" dirty="0"/>
          </a:p>
        </p:txBody>
      </p:sp>
      <p:pic>
        <p:nvPicPr>
          <p:cNvPr id="8" name="Picture 7">
            <a:extLst>
              <a:ext uri="{FF2B5EF4-FFF2-40B4-BE49-F238E27FC236}">
                <a16:creationId xmlns:a16="http://schemas.microsoft.com/office/drawing/2014/main" id="{AADBF005-1590-443D-F7BE-2F7059F9031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4000"/>
                    </a14:imgEffect>
                    <a14:imgEffect>
                      <a14:brightnessContrast bright="11000" contrast="21000"/>
                    </a14:imgEffect>
                  </a14:imgLayer>
                </a14:imgProps>
              </a:ext>
              <a:ext uri="{28A0092B-C50C-407E-A947-70E740481C1C}">
                <a14:useLocalDpi xmlns:a14="http://schemas.microsoft.com/office/drawing/2010/main" val="0"/>
              </a:ext>
            </a:extLst>
          </a:blip>
          <a:srcRect r="877" b="3857"/>
          <a:stretch/>
        </p:blipFill>
        <p:spPr bwMode="auto">
          <a:xfrm>
            <a:off x="152400" y="983033"/>
            <a:ext cx="8839200" cy="5080311"/>
          </a:xfrm>
          <a:prstGeom prst="rect">
            <a:avLst/>
          </a:prstGeom>
          <a:noFill/>
          <a:ln>
            <a:noFill/>
          </a:ln>
        </p:spPr>
      </p:pic>
    </p:spTree>
    <p:extLst>
      <p:ext uri="{BB962C8B-B14F-4D97-AF65-F5344CB8AC3E}">
        <p14:creationId xmlns:p14="http://schemas.microsoft.com/office/powerpoint/2010/main" val="440910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72198" y="2625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a:t>
            </a:r>
            <a:r>
              <a:rPr lang="en-US" sz="2800" b="1" dirty="0" err="1">
                <a:solidFill>
                  <a:srgbClr val="0D30DD"/>
                </a:solidFill>
                <a:latin typeface="Times New Roman" panose="02020603050405020304" pitchFamily="18" charset="0"/>
                <a:cs typeface="Times New Roman" panose="02020603050405020304" pitchFamily="18" charset="0"/>
              </a:rPr>
              <a:t>Vị</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trí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lí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và</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phạm</a:t>
            </a:r>
            <a:r>
              <a:rPr lang="en-US" sz="2800" b="1" dirty="0">
                <a:solidFill>
                  <a:srgbClr val="0D30DD"/>
                </a:solidFill>
                <a:latin typeface="Times New Roman" panose="02020603050405020304" pitchFamily="18" charset="0"/>
                <a:cs typeface="Times New Roman" panose="02020603050405020304" pitchFamily="18" charset="0"/>
              </a:rPr>
              <a:t> vi </a:t>
            </a:r>
            <a:r>
              <a:rPr lang="en-US" sz="2800" b="1" dirty="0" err="1">
                <a:solidFill>
                  <a:srgbClr val="0D30DD"/>
                </a:solidFill>
                <a:latin typeface="Times New Roman" panose="02020603050405020304" pitchFamily="18" charset="0"/>
                <a:cs typeface="Times New Roman" panose="02020603050405020304" pitchFamily="18" charset="0"/>
              </a:rPr>
              <a:t>lãnh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thổ</a:t>
            </a:r>
            <a:endParaRPr lang="en-US" sz="24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352D96-3331-D6E4-EFB3-6BE36ECB8739}"/>
              </a:ext>
            </a:extLst>
          </p:cNvPr>
          <p:cNvSpPr txBox="1"/>
          <p:nvPr/>
        </p:nvSpPr>
        <p:spPr>
          <a:xfrm>
            <a:off x="198665" y="513397"/>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a. </a:t>
            </a:r>
            <a:r>
              <a:rPr lang="en-US" sz="2400" b="1" dirty="0" err="1">
                <a:solidFill>
                  <a:srgbClr val="0D30DD"/>
                </a:solidFill>
                <a:latin typeface="Times New Roman" panose="02020603050405020304" pitchFamily="18" charset="0"/>
                <a:cs typeface="Times New Roman" panose="02020603050405020304" pitchFamily="18" charset="0"/>
              </a:rPr>
              <a:t>Vị</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trí</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địa</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lí</a:t>
            </a:r>
            <a:r>
              <a:rPr lang="en-US" sz="2400" b="1" dirty="0">
                <a:solidFill>
                  <a:srgbClr val="0D30DD"/>
                </a:solidFill>
                <a:latin typeface="Times New Roman" panose="02020603050405020304" pitchFamily="18" charset="0"/>
                <a:cs typeface="Times New Roman" panose="02020603050405020304" pitchFamily="18" charset="0"/>
              </a:rPr>
              <a:t>:</a:t>
            </a:r>
          </a:p>
        </p:txBody>
      </p:sp>
      <p:pic>
        <p:nvPicPr>
          <p:cNvPr id="21" name="Picture 1">
            <a:extLst>
              <a:ext uri="{FF2B5EF4-FFF2-40B4-BE49-F238E27FC236}">
                <a16:creationId xmlns:a16="http://schemas.microsoft.com/office/drawing/2014/main" id="{9874CC22-C341-2301-C5EB-AA18B5FFB3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4114800" y="521367"/>
            <a:ext cx="4957002" cy="631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C7C08762-087C-D596-790A-29FB1AA9C071}"/>
              </a:ext>
            </a:extLst>
          </p:cNvPr>
          <p:cNvSpPr txBox="1"/>
          <p:nvPr/>
        </p:nvSpPr>
        <p:spPr>
          <a:xfrm>
            <a:off x="103845" y="5957864"/>
            <a:ext cx="4134853" cy="830997"/>
          </a:xfrm>
          <a:prstGeom prst="rect">
            <a:avLst/>
          </a:prstGeom>
          <a:noFill/>
        </p:spPr>
        <p:txBody>
          <a:bodyPr wrap="square">
            <a:spAutoFit/>
          </a:bodyPr>
          <a:lstStyle/>
          <a:p>
            <a:r>
              <a:rPr lang="en-US" sz="2400" b="1" i="1" dirty="0" err="1">
                <a:solidFill>
                  <a:srgbClr val="FF0000"/>
                </a:solidFill>
                <a:effectLst/>
                <a:latin typeface="Times New Roman" panose="02020603050405020304" pitchFamily="18" charset="0"/>
                <a:ea typeface="Times New Roman" panose="02020603050405020304" pitchFamily="18" charset="0"/>
              </a:rPr>
              <a:t>Xác</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định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hệ</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tọa</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độ</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địa</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lí</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trên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đất</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liền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và</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trên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biển</a:t>
            </a:r>
            <a:r>
              <a:rPr lang="en-US" sz="2400" b="1" i="1" dirty="0">
                <a:solidFill>
                  <a:srgbClr val="FF0000"/>
                </a:solidFill>
                <a:effectLst/>
                <a:latin typeface="Times New Roman" panose="02020603050405020304" pitchFamily="18" charset="0"/>
                <a:ea typeface="Times New Roman" panose="02020603050405020304" pitchFamily="18" charset="0"/>
              </a:rPr>
              <a:t> ở </a:t>
            </a:r>
            <a:r>
              <a:rPr lang="en-US" sz="2400" b="1" i="1" dirty="0" err="1">
                <a:solidFill>
                  <a:srgbClr val="FF0000"/>
                </a:solidFill>
                <a:effectLst/>
                <a:latin typeface="Times New Roman" panose="02020603050405020304" pitchFamily="18" charset="0"/>
                <a:ea typeface="Times New Roman" panose="02020603050405020304" pitchFamily="18" charset="0"/>
              </a:rPr>
              <a:t>nước</a:t>
            </a:r>
            <a:r>
              <a:rPr lang="en-US" sz="2400" b="1" i="1" dirty="0">
                <a:solidFill>
                  <a:srgbClr val="FF0000"/>
                </a:solidFill>
                <a:effectLst/>
                <a:latin typeface="Times New Roman" panose="02020603050405020304" pitchFamily="18" charset="0"/>
                <a:ea typeface="Times New Roman" panose="02020603050405020304" pitchFamily="18" charset="0"/>
              </a:rPr>
              <a:t> ta.</a:t>
            </a:r>
            <a:endParaRPr lang="en-US" sz="2400" b="1" dirty="0">
              <a:solidFill>
                <a:srgbClr val="FF0000"/>
              </a:solidFill>
            </a:endParaRPr>
          </a:p>
        </p:txBody>
      </p:sp>
      <p:sp>
        <p:nvSpPr>
          <p:cNvPr id="32" name="TextBox 31">
            <a:extLst>
              <a:ext uri="{FF2B5EF4-FFF2-40B4-BE49-F238E27FC236}">
                <a16:creationId xmlns:a16="http://schemas.microsoft.com/office/drawing/2014/main" id="{0938011D-CEE1-683F-781E-E7E98D2FEF04}"/>
              </a:ext>
            </a:extLst>
          </p:cNvPr>
          <p:cNvSpPr txBox="1"/>
          <p:nvPr/>
        </p:nvSpPr>
        <p:spPr>
          <a:xfrm>
            <a:off x="117022" y="962471"/>
            <a:ext cx="3907971" cy="1757212"/>
          </a:xfrm>
          <a:prstGeom prst="rect">
            <a:avLst/>
          </a:prstGeom>
          <a:noFill/>
        </p:spPr>
        <p:txBody>
          <a:bodyPr wrap="square">
            <a:spAutoFit/>
          </a:bodyPr>
          <a:lstStyle/>
          <a:p>
            <a:pPr marL="0" marR="0" algn="just">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Việt Nam nằm ở </a:t>
            </a: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rìa phía đông của bán đảo Đông Dương, gần trung tâm khu vực Đông Nam Á.</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6EF37198-B1AA-EBD5-40E7-4AFF21111EF5}"/>
              </a:ext>
            </a:extLst>
          </p:cNvPr>
          <p:cNvSpPr txBox="1"/>
          <p:nvPr/>
        </p:nvSpPr>
        <p:spPr>
          <a:xfrm>
            <a:off x="280307" y="5046164"/>
            <a:ext cx="3834493" cy="914930"/>
          </a:xfrm>
          <a:prstGeom prst="rect">
            <a:avLst/>
          </a:prstGeom>
          <a:noFill/>
        </p:spPr>
        <p:txBody>
          <a:bodyPr wrap="square">
            <a:spAutoFit/>
          </a:bodyPr>
          <a:lstStyle/>
          <a:p>
            <a:pPr marR="0">
              <a:lnSpc>
                <a:spcPct val="115000"/>
              </a:lnSpc>
              <a:spcBef>
                <a:spcPts val="0"/>
              </a:spcBef>
              <a:spcAft>
                <a:spcPts val="0"/>
              </a:spcAft>
              <a:tabLst>
                <a:tab pos="0" algn="l"/>
              </a:tabLs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Tọa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kéo dài từ 8</a:t>
            </a:r>
            <a:r>
              <a:rPr lang="nl-NL" sz="2400" baseline="30000" dirty="0">
                <a:latin typeface="Times New Roman" panose="02020603050405020304" pitchFamily="18" charset="0"/>
                <a:cs typeface="Times New Roman" panose="02020603050405020304" pitchFamily="18" charset="0"/>
              </a:rPr>
              <a:t>0</a:t>
            </a:r>
            <a:r>
              <a:rPr lang="nl-NL" sz="2400" dirty="0">
                <a:latin typeface="Times New Roman" panose="02020603050405020304" pitchFamily="18" charset="0"/>
                <a:cs typeface="Times New Roman" panose="02020603050405020304" pitchFamily="18" charset="0"/>
              </a:rPr>
              <a:t>34’B đến 23</a:t>
            </a:r>
            <a:r>
              <a:rPr lang="nl-NL" sz="2400" baseline="30000" dirty="0">
                <a:latin typeface="Times New Roman" panose="02020603050405020304" pitchFamily="18" charset="0"/>
                <a:cs typeface="Times New Roman" panose="02020603050405020304" pitchFamily="18" charset="0"/>
              </a:rPr>
              <a:t>0</a:t>
            </a:r>
            <a:r>
              <a:rPr lang="nl-NL" sz="2400" dirty="0">
                <a:latin typeface="Times New Roman" panose="02020603050405020304" pitchFamily="18" charset="0"/>
                <a:cs typeface="Times New Roman" panose="02020603050405020304" pitchFamily="18" charset="0"/>
              </a:rPr>
              <a:t>23’B.</a:t>
            </a:r>
            <a:endParaRPr lang="en-US" sz="2400" dirty="0">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D5EA08EB-D457-47F3-7788-3731069131BB}"/>
              </a:ext>
            </a:extLst>
          </p:cNvPr>
          <p:cNvSpPr txBox="1"/>
          <p:nvPr/>
        </p:nvSpPr>
        <p:spPr>
          <a:xfrm>
            <a:off x="198665" y="6142529"/>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b. </a:t>
            </a:r>
            <a:r>
              <a:rPr lang="en-US" sz="2400" b="1" dirty="0" err="1">
                <a:solidFill>
                  <a:srgbClr val="0D30DD"/>
                </a:solidFill>
                <a:latin typeface="Times New Roman" panose="02020603050405020304" pitchFamily="18" charset="0"/>
                <a:cs typeface="Times New Roman" panose="02020603050405020304" pitchFamily="18" charset="0"/>
              </a:rPr>
              <a:t>Phạm</a:t>
            </a:r>
            <a:r>
              <a:rPr lang="en-US" sz="2400" b="1" dirty="0">
                <a:solidFill>
                  <a:srgbClr val="0D30DD"/>
                </a:solidFill>
                <a:latin typeface="Times New Roman" panose="02020603050405020304" pitchFamily="18" charset="0"/>
                <a:cs typeface="Times New Roman" panose="02020603050405020304" pitchFamily="18" charset="0"/>
              </a:rPr>
              <a:t> vi </a:t>
            </a:r>
            <a:r>
              <a:rPr lang="en-US" sz="2400" b="1" dirty="0" err="1">
                <a:solidFill>
                  <a:srgbClr val="0D30DD"/>
                </a:solidFill>
                <a:latin typeface="Times New Roman" panose="02020603050405020304" pitchFamily="18" charset="0"/>
                <a:cs typeface="Times New Roman" panose="02020603050405020304" pitchFamily="18" charset="0"/>
              </a:rPr>
              <a:t>lãnh</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thổ</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4B98BDD0-2F44-11AB-1A55-5D46B6A4FA48}"/>
              </a:ext>
            </a:extLst>
          </p:cNvPr>
          <p:cNvSpPr txBox="1"/>
          <p:nvPr/>
        </p:nvSpPr>
        <p:spPr>
          <a:xfrm>
            <a:off x="198665" y="2638867"/>
            <a:ext cx="4134853" cy="2529923"/>
          </a:xfrm>
          <a:prstGeom prst="rect">
            <a:avLst/>
          </a:prstGeom>
          <a:noFill/>
        </p:spPr>
        <p:txBody>
          <a:bodyPr wrap="square">
            <a:spAutoFit/>
          </a:bodyPr>
          <a:lstStyle/>
          <a:p>
            <a:pPr marL="0" marR="0">
              <a:lnSpc>
                <a:spcPct val="115000"/>
              </a:lnSpc>
              <a:spcBef>
                <a:spcPts val="0"/>
              </a:spcBef>
              <a:spcAft>
                <a:spcPts val="0"/>
              </a:spcAft>
              <a:tabLst>
                <a:tab pos="0" algn="l"/>
              </a:tabLst>
            </a:pP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 Tiếp giáp: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Phía bắc giáp Trung Quốc.</a:t>
            </a:r>
          </a:p>
          <a:p>
            <a:pPr marL="0" marR="0">
              <a:lnSpc>
                <a:spcPct val="115000"/>
              </a:lnSpc>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Phía tây giáp Lào và Campuchia.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sz="2400" dirty="0">
                <a:effectLst/>
                <a:latin typeface="Times New Roman" panose="02020603050405020304" pitchFamily="18" charset="0"/>
                <a:ea typeface="Times New Roman" panose="02020603050405020304" pitchFamily="18" charset="0"/>
              </a:rPr>
              <a:t>+ Phía đông và nam giáp Biển Đông.</a:t>
            </a:r>
            <a:endParaRPr lang="en-US" sz="2400" dirty="0"/>
          </a:p>
        </p:txBody>
      </p:sp>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1" nodeType="clickEffect">
                                  <p:stCondLst>
                                    <p:cond delay="0"/>
                                  </p:stCondLst>
                                  <p:childTnLst>
                                    <p:animEffect transition="out" filter="circle(out)">
                                      <p:cBhvr>
                                        <p:cTn id="11" dur="2000"/>
                                        <p:tgtEl>
                                          <p:spTgt spid="24"/>
                                        </p:tgtEl>
                                      </p:cBhvr>
                                    </p:animEffect>
                                    <p:set>
                                      <p:cBhvr>
                                        <p:cTn id="12" dur="1" fill="hold">
                                          <p:stCondLst>
                                            <p:cond delay="19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xEl>
                                              <p:pRg st="0" end="0"/>
                                            </p:txEl>
                                          </p:spTgt>
                                        </p:tgtEl>
                                        <p:attrNameLst>
                                          <p:attrName>style.visibility</p:attrName>
                                        </p:attrNameLst>
                                      </p:cBhvr>
                                      <p:to>
                                        <p:strVal val="visible"/>
                                      </p:to>
                                    </p:set>
                                    <p:animEffect transition="in" filter="fade">
                                      <p:cBhvr>
                                        <p:cTn id="42" dur="500"/>
                                        <p:tgtEl>
                                          <p:spTgt spid="3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32"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72198" y="2625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a:t>
            </a:r>
            <a:r>
              <a:rPr lang="en-US" sz="2800" b="1" dirty="0" err="1">
                <a:solidFill>
                  <a:srgbClr val="0D30DD"/>
                </a:solidFill>
                <a:latin typeface="Times New Roman" panose="02020603050405020304" pitchFamily="18" charset="0"/>
                <a:cs typeface="Times New Roman" panose="02020603050405020304" pitchFamily="18" charset="0"/>
              </a:rPr>
              <a:t>Vị</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trí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lí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và</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phạm</a:t>
            </a:r>
            <a:r>
              <a:rPr lang="en-US" sz="2800" b="1" dirty="0">
                <a:solidFill>
                  <a:srgbClr val="0D30DD"/>
                </a:solidFill>
                <a:latin typeface="Times New Roman" panose="02020603050405020304" pitchFamily="18" charset="0"/>
                <a:cs typeface="Times New Roman" panose="02020603050405020304" pitchFamily="18" charset="0"/>
              </a:rPr>
              <a:t> vi </a:t>
            </a:r>
            <a:r>
              <a:rPr lang="en-US" sz="2800" b="1" dirty="0" err="1">
                <a:solidFill>
                  <a:srgbClr val="0D30DD"/>
                </a:solidFill>
                <a:latin typeface="Times New Roman" panose="02020603050405020304" pitchFamily="18" charset="0"/>
                <a:cs typeface="Times New Roman" panose="02020603050405020304" pitchFamily="18" charset="0"/>
              </a:rPr>
              <a:t>lãnh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thổ</a:t>
            </a:r>
            <a:endParaRPr lang="en-US" sz="24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352D96-3331-D6E4-EFB3-6BE36ECB8739}"/>
              </a:ext>
            </a:extLst>
          </p:cNvPr>
          <p:cNvSpPr txBox="1"/>
          <p:nvPr/>
        </p:nvSpPr>
        <p:spPr>
          <a:xfrm>
            <a:off x="198665" y="513397"/>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a. </a:t>
            </a:r>
            <a:r>
              <a:rPr lang="en-US" sz="2400" b="1" dirty="0" err="1">
                <a:solidFill>
                  <a:srgbClr val="0D30DD"/>
                </a:solidFill>
                <a:latin typeface="Times New Roman" panose="02020603050405020304" pitchFamily="18" charset="0"/>
                <a:cs typeface="Times New Roman" panose="02020603050405020304" pitchFamily="18" charset="0"/>
              </a:rPr>
              <a:t>Vị</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trí</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địa</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lí</a:t>
            </a:r>
            <a:r>
              <a:rPr lang="en-US" sz="2400" b="1" dirty="0">
                <a:solidFill>
                  <a:srgbClr val="0D30DD"/>
                </a:solidFill>
                <a:latin typeface="Times New Roman" panose="02020603050405020304" pitchFamily="18" charset="0"/>
                <a:cs typeface="Times New Roman" panose="02020603050405020304" pitchFamily="18" charset="0"/>
              </a:rPr>
              <a:t>:</a:t>
            </a:r>
          </a:p>
        </p:txBody>
      </p:sp>
      <p:pic>
        <p:nvPicPr>
          <p:cNvPr id="21" name="Picture 1">
            <a:extLst>
              <a:ext uri="{FF2B5EF4-FFF2-40B4-BE49-F238E27FC236}">
                <a16:creationId xmlns:a16="http://schemas.microsoft.com/office/drawing/2014/main" id="{9874CC22-C341-2301-C5EB-AA18B5FFB3E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9000"/>
                    </a14:imgEffect>
                    <a14:imgEffect>
                      <a14:brightnessContrast bright="-4000" contrast="30000"/>
                    </a14:imgEffect>
                  </a14:imgLayer>
                </a14:imgProps>
              </a:ext>
              <a:ext uri="{28A0092B-C50C-407E-A947-70E740481C1C}">
                <a14:useLocalDpi xmlns:a14="http://schemas.microsoft.com/office/drawing/2010/main" val="0"/>
              </a:ext>
            </a:extLst>
          </a:blip>
          <a:srcRect/>
          <a:stretch>
            <a:fillRect/>
          </a:stretch>
        </p:blipFill>
        <p:spPr bwMode="auto">
          <a:xfrm>
            <a:off x="4114800" y="521367"/>
            <a:ext cx="4957002" cy="6317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D5EA08EB-D457-47F3-7788-3731069131BB}"/>
              </a:ext>
            </a:extLst>
          </p:cNvPr>
          <p:cNvSpPr txBox="1"/>
          <p:nvPr/>
        </p:nvSpPr>
        <p:spPr>
          <a:xfrm>
            <a:off x="198665" y="890706"/>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b. </a:t>
            </a:r>
            <a:r>
              <a:rPr lang="en-US" sz="2400" b="1" dirty="0" err="1">
                <a:solidFill>
                  <a:srgbClr val="0D30DD"/>
                </a:solidFill>
                <a:latin typeface="Times New Roman" panose="02020603050405020304" pitchFamily="18" charset="0"/>
                <a:cs typeface="Times New Roman" panose="02020603050405020304" pitchFamily="18" charset="0"/>
              </a:rPr>
              <a:t>Phạm</a:t>
            </a:r>
            <a:r>
              <a:rPr lang="en-US" sz="2400" b="1" dirty="0">
                <a:solidFill>
                  <a:srgbClr val="0D30DD"/>
                </a:solidFill>
                <a:latin typeface="Times New Roman" panose="02020603050405020304" pitchFamily="18" charset="0"/>
                <a:cs typeface="Times New Roman" panose="02020603050405020304" pitchFamily="18" charset="0"/>
              </a:rPr>
              <a:t> vi </a:t>
            </a:r>
            <a:r>
              <a:rPr lang="en-US" sz="2400" b="1" dirty="0" err="1">
                <a:solidFill>
                  <a:srgbClr val="0D30DD"/>
                </a:solidFill>
                <a:latin typeface="Times New Roman" panose="02020603050405020304" pitchFamily="18" charset="0"/>
                <a:cs typeface="Times New Roman" panose="02020603050405020304" pitchFamily="18" charset="0"/>
              </a:rPr>
              <a:t>lãnh</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thổ</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F23BBF7-C4A4-36F3-8C62-6EC598C05E2C}"/>
              </a:ext>
            </a:extLst>
          </p:cNvPr>
          <p:cNvSpPr txBox="1"/>
          <p:nvPr/>
        </p:nvSpPr>
        <p:spPr>
          <a:xfrm>
            <a:off x="206634" y="5644129"/>
            <a:ext cx="3763735" cy="830997"/>
          </a:xfrm>
          <a:prstGeom prst="rect">
            <a:avLst/>
          </a:prstGeom>
          <a:noFill/>
        </p:spPr>
        <p:txBody>
          <a:bodyPr wrap="square">
            <a:spAutoFit/>
          </a:bodyPr>
          <a:lstStyle/>
          <a:p>
            <a:r>
              <a:rPr lang="en-US" sz="2400" b="1" i="1" dirty="0" err="1">
                <a:solidFill>
                  <a:srgbClr val="FF0000"/>
                </a:solidFill>
                <a:effectLst/>
                <a:latin typeface="Times New Roman" panose="02020603050405020304" pitchFamily="18" charset="0"/>
                <a:ea typeface="Times New Roman" panose="02020603050405020304" pitchFamily="18" charset="0"/>
              </a:rPr>
              <a:t>Phạm</a:t>
            </a:r>
            <a:r>
              <a:rPr lang="en-US" sz="2400" b="1" i="1" dirty="0">
                <a:solidFill>
                  <a:srgbClr val="FF0000"/>
                </a:solidFill>
                <a:effectLst/>
                <a:latin typeface="Times New Roman" panose="02020603050405020304" pitchFamily="18" charset="0"/>
                <a:ea typeface="Times New Roman" panose="02020603050405020304" pitchFamily="18" charset="0"/>
              </a:rPr>
              <a:t> vi </a:t>
            </a:r>
            <a:r>
              <a:rPr lang="en-US" sz="2400" b="1" i="1" dirty="0" err="1">
                <a:solidFill>
                  <a:srgbClr val="FF0000"/>
                </a:solidFill>
                <a:effectLst/>
                <a:latin typeface="Times New Roman" panose="02020603050405020304" pitchFamily="18" charset="0"/>
                <a:ea typeface="Times New Roman" panose="02020603050405020304" pitchFamily="18" charset="0"/>
              </a:rPr>
              <a:t>lãnh</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thổ</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nước</a:t>
            </a:r>
            <a:r>
              <a:rPr lang="en-US" sz="2400" b="1" i="1" dirty="0">
                <a:solidFill>
                  <a:srgbClr val="FF0000"/>
                </a:solidFill>
                <a:effectLst/>
                <a:latin typeface="Times New Roman" panose="02020603050405020304" pitchFamily="18" charset="0"/>
                <a:ea typeface="Times New Roman" panose="02020603050405020304" pitchFamily="18" charset="0"/>
              </a:rPr>
              <a:t> ta </a:t>
            </a:r>
            <a:r>
              <a:rPr lang="en-US" sz="2400" b="1" i="1" dirty="0" err="1">
                <a:solidFill>
                  <a:srgbClr val="FF0000"/>
                </a:solidFill>
                <a:effectLst/>
                <a:latin typeface="Times New Roman" panose="02020603050405020304" pitchFamily="18" charset="0"/>
                <a:ea typeface="Times New Roman" panose="02020603050405020304" pitchFamily="18" charset="0"/>
              </a:rPr>
              <a:t>gồm</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những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bộ</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phận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nào</a:t>
            </a:r>
            <a:r>
              <a:rPr lang="en-US" sz="2400" b="1" i="1" dirty="0">
                <a:solidFill>
                  <a:srgbClr val="FF0000"/>
                </a:solidFill>
                <a:effectLst/>
                <a:latin typeface="Times New Roman" panose="02020603050405020304" pitchFamily="18" charset="0"/>
                <a:ea typeface="Times New Roman" panose="02020603050405020304" pitchFamily="18" charset="0"/>
              </a:rPr>
              <a:t>? </a:t>
            </a:r>
            <a:endParaRPr lang="en-US" sz="2400" b="1" dirty="0">
              <a:solidFill>
                <a:srgbClr val="FF0000"/>
              </a:solidFill>
            </a:endParaRPr>
          </a:p>
        </p:txBody>
      </p:sp>
      <p:sp>
        <p:nvSpPr>
          <p:cNvPr id="7" name="TextBox 6">
            <a:extLst>
              <a:ext uri="{FF2B5EF4-FFF2-40B4-BE49-F238E27FC236}">
                <a16:creationId xmlns:a16="http://schemas.microsoft.com/office/drawing/2014/main" id="{E7FF9D76-263F-7F92-CCA5-B5074B2B1EAB}"/>
              </a:ext>
            </a:extLst>
          </p:cNvPr>
          <p:cNvSpPr txBox="1"/>
          <p:nvPr/>
        </p:nvSpPr>
        <p:spPr>
          <a:xfrm>
            <a:off x="99858" y="5637245"/>
            <a:ext cx="4042602" cy="1200329"/>
          </a:xfrm>
          <a:prstGeom prst="rect">
            <a:avLst/>
          </a:prstGeom>
          <a:noFill/>
        </p:spPr>
        <p:txBody>
          <a:bodyPr wrap="square">
            <a:spAutoFit/>
          </a:bodyPr>
          <a:lstStyle/>
          <a:p>
            <a:r>
              <a:rPr lang="en-US" sz="2400" b="1" i="1" dirty="0" err="1">
                <a:solidFill>
                  <a:srgbClr val="FF0000"/>
                </a:solidFill>
                <a:effectLst/>
                <a:latin typeface="Times New Roman" panose="02020603050405020304" pitchFamily="18" charset="0"/>
                <a:ea typeface="Times New Roman" panose="02020603050405020304" pitchFamily="18" charset="0"/>
              </a:rPr>
              <a:t>Vùng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đất</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có</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diện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tích</a:t>
            </a:r>
            <a:r>
              <a:rPr lang="en-US" sz="2400" b="1" i="1" dirty="0">
                <a:solidFill>
                  <a:srgbClr val="FF0000"/>
                </a:solidFill>
                <a:effectLst/>
                <a:latin typeface="Times New Roman" panose="02020603050405020304" pitchFamily="18" charset="0"/>
                <a:ea typeface="Times New Roman" panose="02020603050405020304" pitchFamily="18" charset="0"/>
              </a:rPr>
              <a:t> bao </a:t>
            </a:r>
            <a:r>
              <a:rPr lang="en-US" sz="2400" b="1" i="1" dirty="0" err="1">
                <a:solidFill>
                  <a:srgbClr val="FF0000"/>
                </a:solidFill>
                <a:effectLst/>
                <a:latin typeface="Times New Roman" panose="02020603050405020304" pitchFamily="18" charset="0"/>
                <a:ea typeface="Times New Roman" panose="02020603050405020304" pitchFamily="18" charset="0"/>
              </a:rPr>
              <a:t>nhiêu</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và</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gồm</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những</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bộ</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phận</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nào</a:t>
            </a:r>
            <a:r>
              <a:rPr lang="en-US" sz="2400" b="1" i="1" dirty="0">
                <a:solidFill>
                  <a:srgbClr val="FF0000"/>
                </a:solidFill>
                <a:effectLst/>
                <a:latin typeface="Times New Roman" panose="02020603050405020304" pitchFamily="18" charset="0"/>
                <a:ea typeface="Times New Roman" panose="02020603050405020304" pitchFamily="18" charset="0"/>
              </a:rPr>
              <a:t>? </a:t>
            </a:r>
            <a:endParaRPr lang="en-US" sz="2400" b="1" dirty="0">
              <a:solidFill>
                <a:srgbClr val="FF0000"/>
              </a:solidFill>
            </a:endParaRPr>
          </a:p>
        </p:txBody>
      </p:sp>
      <p:sp>
        <p:nvSpPr>
          <p:cNvPr id="9" name="TextBox 8">
            <a:extLst>
              <a:ext uri="{FF2B5EF4-FFF2-40B4-BE49-F238E27FC236}">
                <a16:creationId xmlns:a16="http://schemas.microsoft.com/office/drawing/2014/main" id="{F79435CE-EED7-CE30-1CA2-CE828BB5EFD1}"/>
              </a:ext>
            </a:extLst>
          </p:cNvPr>
          <p:cNvSpPr txBox="1"/>
          <p:nvPr/>
        </p:nvSpPr>
        <p:spPr>
          <a:xfrm>
            <a:off x="67201" y="1219200"/>
            <a:ext cx="4042602" cy="830997"/>
          </a:xfrm>
          <a:prstGeom prst="rect">
            <a:avLst/>
          </a:prstGeom>
          <a:noFill/>
        </p:spPr>
        <p:txBody>
          <a:bodyPr wrap="square">
            <a:spAutoFit/>
          </a:bodyPr>
          <a:lstStyle/>
          <a:p>
            <a:pPr marL="0" marR="0" algn="just">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E31ABE4-7960-862A-676F-104E4D44BF4A}"/>
              </a:ext>
            </a:extLst>
          </p:cNvPr>
          <p:cNvSpPr txBox="1"/>
          <p:nvPr/>
        </p:nvSpPr>
        <p:spPr>
          <a:xfrm>
            <a:off x="74874" y="1981200"/>
            <a:ext cx="4042602" cy="1200329"/>
          </a:xfrm>
          <a:prstGeom prst="rect">
            <a:avLst/>
          </a:prstGeom>
          <a:noFill/>
        </p:spPr>
        <p:txBody>
          <a:bodyPr wrap="square">
            <a:spAutoFit/>
          </a:bodyPr>
          <a:lstStyle/>
          <a:p>
            <a:pPr marL="0" marR="0">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Vùng đất: </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diện tích 331.344km</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gồm toàn bộ phần đất liền và các hải đảo.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0333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1" nodeType="clickEffect">
                                  <p:stCondLst>
                                    <p:cond delay="0"/>
                                  </p:stCondLst>
                                  <p:childTnLst>
                                    <p:animEffect transition="out" filter="randombar(horizontal)">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72198" y="2625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a:t>
            </a:r>
            <a:r>
              <a:rPr lang="en-US" sz="2800" b="1" dirty="0" err="1">
                <a:solidFill>
                  <a:srgbClr val="0D30DD"/>
                </a:solidFill>
                <a:latin typeface="Times New Roman" panose="02020603050405020304" pitchFamily="18" charset="0"/>
                <a:cs typeface="Times New Roman" panose="02020603050405020304" pitchFamily="18" charset="0"/>
              </a:rPr>
              <a:t>Vị</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trí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lí</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và</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phạm</a:t>
            </a:r>
            <a:r>
              <a:rPr lang="en-US" sz="2800" b="1" dirty="0">
                <a:solidFill>
                  <a:srgbClr val="0D30DD"/>
                </a:solidFill>
                <a:latin typeface="Times New Roman" panose="02020603050405020304" pitchFamily="18" charset="0"/>
                <a:cs typeface="Times New Roman" panose="02020603050405020304" pitchFamily="18" charset="0"/>
              </a:rPr>
              <a:t> vi </a:t>
            </a:r>
            <a:r>
              <a:rPr lang="en-US" sz="2800" b="1" dirty="0" err="1">
                <a:solidFill>
                  <a:srgbClr val="0D30DD"/>
                </a:solidFill>
                <a:latin typeface="Times New Roman" panose="02020603050405020304" pitchFamily="18" charset="0"/>
                <a:cs typeface="Times New Roman" panose="02020603050405020304" pitchFamily="18" charset="0"/>
              </a:rPr>
              <a:t>lãnh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thổ</a:t>
            </a:r>
            <a:endParaRPr lang="en-US" sz="24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352D96-3331-D6E4-EFB3-6BE36ECB8739}"/>
              </a:ext>
            </a:extLst>
          </p:cNvPr>
          <p:cNvSpPr txBox="1"/>
          <p:nvPr/>
        </p:nvSpPr>
        <p:spPr>
          <a:xfrm>
            <a:off x="198665" y="513397"/>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a. </a:t>
            </a:r>
            <a:r>
              <a:rPr lang="en-US" sz="2400" b="1" dirty="0" err="1">
                <a:solidFill>
                  <a:srgbClr val="0D30DD"/>
                </a:solidFill>
                <a:latin typeface="Times New Roman" panose="02020603050405020304" pitchFamily="18" charset="0"/>
                <a:cs typeface="Times New Roman" panose="02020603050405020304" pitchFamily="18" charset="0"/>
              </a:rPr>
              <a:t>Vị</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trí</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địa</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lí</a:t>
            </a:r>
            <a:r>
              <a:rPr lang="en-US" sz="2400" b="1" dirty="0">
                <a:solidFill>
                  <a:srgbClr val="0D30DD"/>
                </a:solidFill>
                <a:latin typeface="Times New Roman" panose="02020603050405020304" pitchFamily="18" charset="0"/>
                <a:cs typeface="Times New Roman" panose="02020603050405020304" pitchFamily="18" charset="0"/>
              </a:rPr>
              <a:t>:</a:t>
            </a:r>
          </a:p>
        </p:txBody>
      </p:sp>
      <p:pic>
        <p:nvPicPr>
          <p:cNvPr id="21" name="Picture 1">
            <a:extLst>
              <a:ext uri="{FF2B5EF4-FFF2-40B4-BE49-F238E27FC236}">
                <a16:creationId xmlns:a16="http://schemas.microsoft.com/office/drawing/2014/main" id="{9874CC22-C341-2301-C5EB-AA18B5FFB3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4000" contrast="30000"/>
                    </a14:imgEffect>
                  </a14:imgLayer>
                </a14:imgProps>
              </a:ext>
              <a:ext uri="{28A0092B-C50C-407E-A947-70E740481C1C}">
                <a14:useLocalDpi xmlns:a14="http://schemas.microsoft.com/office/drawing/2010/main" val="0"/>
              </a:ext>
            </a:extLst>
          </a:blip>
          <a:srcRect b="18997"/>
          <a:stretch/>
        </p:blipFill>
        <p:spPr bwMode="auto">
          <a:xfrm>
            <a:off x="4114800" y="521367"/>
            <a:ext cx="4957002" cy="631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D5EA08EB-D457-47F3-7788-3731069131BB}"/>
              </a:ext>
            </a:extLst>
          </p:cNvPr>
          <p:cNvSpPr txBox="1"/>
          <p:nvPr/>
        </p:nvSpPr>
        <p:spPr>
          <a:xfrm>
            <a:off x="198665" y="890706"/>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b. </a:t>
            </a:r>
            <a:r>
              <a:rPr lang="en-US" sz="2400" b="1" dirty="0" err="1">
                <a:solidFill>
                  <a:srgbClr val="0D30DD"/>
                </a:solidFill>
                <a:latin typeface="Times New Roman" panose="02020603050405020304" pitchFamily="18" charset="0"/>
                <a:cs typeface="Times New Roman" panose="02020603050405020304" pitchFamily="18" charset="0"/>
              </a:rPr>
              <a:t>Phạm</a:t>
            </a:r>
            <a:r>
              <a:rPr lang="en-US" sz="2400" b="1" dirty="0">
                <a:solidFill>
                  <a:srgbClr val="0D30DD"/>
                </a:solidFill>
                <a:latin typeface="Times New Roman" panose="02020603050405020304" pitchFamily="18" charset="0"/>
                <a:cs typeface="Times New Roman" panose="02020603050405020304" pitchFamily="18" charset="0"/>
              </a:rPr>
              <a:t> vi </a:t>
            </a:r>
            <a:r>
              <a:rPr lang="en-US" sz="2400" b="1" dirty="0" err="1">
                <a:solidFill>
                  <a:srgbClr val="0D30DD"/>
                </a:solidFill>
                <a:latin typeface="Times New Roman" panose="02020603050405020304" pitchFamily="18" charset="0"/>
                <a:cs typeface="Times New Roman" panose="02020603050405020304" pitchFamily="18" charset="0"/>
              </a:rPr>
              <a:t>lãnh</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thổ</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8C0C5DE-9AA4-05BB-4E3A-64F845D6631B}"/>
              </a:ext>
            </a:extLst>
          </p:cNvPr>
          <p:cNvSpPr txBox="1"/>
          <p:nvPr/>
        </p:nvSpPr>
        <p:spPr>
          <a:xfrm>
            <a:off x="67201" y="1282503"/>
            <a:ext cx="4042602" cy="830997"/>
          </a:xfrm>
          <a:prstGeom prst="rect">
            <a:avLst/>
          </a:prstGeom>
          <a:noFill/>
        </p:spPr>
        <p:txBody>
          <a:bodyPr wrap="square">
            <a:spAutoFit/>
          </a:bodyPr>
          <a:lstStyle/>
          <a:p>
            <a:pPr marL="0" marR="0" algn="just">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DFF3FD0-495C-B622-7636-3530044E35BA}"/>
              </a:ext>
            </a:extLst>
          </p:cNvPr>
          <p:cNvSpPr txBox="1"/>
          <p:nvPr/>
        </p:nvSpPr>
        <p:spPr>
          <a:xfrm>
            <a:off x="32657" y="1996190"/>
            <a:ext cx="4042602" cy="1200329"/>
          </a:xfrm>
          <a:prstGeom prst="rect">
            <a:avLst/>
          </a:prstGeom>
          <a:noFill/>
        </p:spPr>
        <p:txBody>
          <a:bodyPr wrap="square">
            <a:spAutoFit/>
          </a:bodyPr>
          <a:lstStyle/>
          <a:p>
            <a:pPr marL="0" marR="0">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Vùng đất: </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diện tích 331.212km</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gồm toàn bộ phần đất liền và các hải đảo.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DB74CFB-C6C5-0D5C-E95E-25D5F287E3C6}"/>
              </a:ext>
            </a:extLst>
          </p:cNvPr>
          <p:cNvSpPr txBox="1"/>
          <p:nvPr/>
        </p:nvSpPr>
        <p:spPr>
          <a:xfrm>
            <a:off x="319928" y="4606001"/>
            <a:ext cx="3862853" cy="1938992"/>
          </a:xfrm>
          <a:prstGeom prst="rect">
            <a:avLst/>
          </a:prstGeom>
          <a:noFill/>
        </p:spPr>
        <p:txBody>
          <a:bodyPr wrap="square">
            <a:spAutoFit/>
          </a:bodyPr>
          <a:lstStyle/>
          <a:p>
            <a:r>
              <a:rPr lang="en-US" sz="2400" dirty="0" err="1">
                <a:solidFill>
                  <a:srgbClr val="FF0000"/>
                </a:solidFill>
                <a:effectLst/>
                <a:latin typeface="Times New Roman" panose="02020603050405020304" pitchFamily="18" charset="0"/>
                <a:ea typeface="Times New Roman" panose="02020603050405020304" pitchFamily="18" charset="0"/>
              </a:rPr>
              <a:t>Xác</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định</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đường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bờ</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biển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nước</a:t>
            </a:r>
            <a:r>
              <a:rPr lang="en-US" sz="2400" b="1" dirty="0">
                <a:solidFill>
                  <a:srgbClr val="FF0000"/>
                </a:solidFill>
                <a:effectLst/>
                <a:latin typeface="Times New Roman" panose="02020603050405020304" pitchFamily="18" charset="0"/>
                <a:ea typeface="Times New Roman" panose="02020603050405020304" pitchFamily="18" charset="0"/>
              </a:rPr>
              <a:t> ta. </a:t>
            </a:r>
            <a:r>
              <a:rPr lang="en-US" sz="2400" dirty="0" err="1">
                <a:solidFill>
                  <a:srgbClr val="FF0000"/>
                </a:solidFill>
                <a:effectLst/>
                <a:latin typeface="Times New Roman" panose="02020603050405020304" pitchFamily="18" charset="0"/>
                <a:ea typeface="Times New Roman" panose="02020603050405020304" pitchFamily="18" charset="0"/>
              </a:rPr>
              <a:t>Đường</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bờ</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biển</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dirty="0" err="1">
                <a:solidFill>
                  <a:srgbClr val="FF0000"/>
                </a:solidFill>
                <a:effectLst/>
                <a:latin typeface="Times New Roman" panose="02020603050405020304" pitchFamily="18" charset="0"/>
                <a:ea typeface="Times New Roman" panose="02020603050405020304" pitchFamily="18" charset="0"/>
              </a:rPr>
              <a:t>nước</a:t>
            </a:r>
            <a:r>
              <a:rPr lang="en-US" sz="2400" dirty="0">
                <a:solidFill>
                  <a:srgbClr val="FF0000"/>
                </a:solidFill>
                <a:effectLst/>
                <a:latin typeface="Times New Roman" panose="02020603050405020304" pitchFamily="18" charset="0"/>
                <a:ea typeface="Times New Roman" panose="02020603050405020304" pitchFamily="18" charset="0"/>
              </a:rPr>
              <a:t> ta</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dài</a:t>
            </a:r>
            <a:r>
              <a:rPr lang="en-US" sz="2400" b="1" dirty="0">
                <a:solidFill>
                  <a:srgbClr val="FF0000"/>
                </a:solidFill>
                <a:effectLst/>
                <a:latin typeface="Times New Roman" panose="02020603050405020304" pitchFamily="18" charset="0"/>
                <a:ea typeface="Times New Roman" panose="02020603050405020304" pitchFamily="18" charset="0"/>
              </a:rPr>
              <a:t> bao </a:t>
            </a:r>
            <a:r>
              <a:rPr lang="en-US" sz="2400" b="1" dirty="0" err="1">
                <a:solidFill>
                  <a:srgbClr val="FF0000"/>
                </a:solidFill>
                <a:effectLst/>
                <a:latin typeface="Times New Roman" panose="02020603050405020304" pitchFamily="18" charset="0"/>
                <a:ea typeface="Times New Roman" panose="02020603050405020304" pitchFamily="18" charset="0"/>
              </a:rPr>
              <a:t>nhiêu</a:t>
            </a:r>
            <a:r>
              <a:rPr lang="en-US" sz="2400" b="1" dirty="0">
                <a:solidFill>
                  <a:srgbClr val="FF0000"/>
                </a:solidFill>
                <a:effectLst/>
                <a:latin typeface="Times New Roman" panose="02020603050405020304" pitchFamily="18" charset="0"/>
                <a:ea typeface="Times New Roman" panose="02020603050405020304" pitchFamily="18" charset="0"/>
              </a:rPr>
              <a:t> km? </a:t>
            </a:r>
            <a:r>
              <a:rPr lang="en-US" sz="2400" dirty="0" err="1">
                <a:solidFill>
                  <a:srgbClr val="FF0000"/>
                </a:solidFill>
                <a:effectLst/>
                <a:latin typeface="Times New Roman" panose="02020603050405020304" pitchFamily="18" charset="0"/>
                <a:ea typeface="Times New Roman" panose="02020603050405020304" pitchFamily="18" charset="0"/>
              </a:rPr>
              <a:t>Nước</a:t>
            </a:r>
            <a:r>
              <a:rPr lang="en-US" sz="2400" dirty="0">
                <a:solidFill>
                  <a:srgbClr val="FF0000"/>
                </a:solidFill>
                <a:effectLst/>
                <a:latin typeface="Times New Roman" panose="02020603050405020304" pitchFamily="18" charset="0"/>
                <a:ea typeface="Times New Roman" panose="02020603050405020304" pitchFamily="18" charset="0"/>
              </a:rPr>
              <a:t> ta </a:t>
            </a:r>
            <a:r>
              <a:rPr lang="en-US" sz="2400" dirty="0" err="1">
                <a:solidFill>
                  <a:srgbClr val="FF0000"/>
                </a:solidFill>
                <a:effectLst/>
                <a:latin typeface="Times New Roman" panose="02020603050405020304" pitchFamily="18" charset="0"/>
                <a:ea typeface="Times New Roman" panose="02020603050405020304" pitchFamily="18" charset="0"/>
              </a:rPr>
              <a:t>có</a:t>
            </a:r>
            <a:r>
              <a:rPr lang="en-US" sz="2400" dirty="0">
                <a:solidFill>
                  <a:srgbClr val="FF0000"/>
                </a:solidFill>
                <a:effectLst/>
                <a:latin typeface="Times New Roman" panose="02020603050405020304" pitchFamily="18" charset="0"/>
                <a:ea typeface="Times New Roman" panose="02020603050405020304" pitchFamily="18" charset="0"/>
              </a:rPr>
              <a:t> </a:t>
            </a:r>
            <a:r>
              <a:rPr lang="en-US" sz="2400" b="1" dirty="0">
                <a:solidFill>
                  <a:srgbClr val="FF0000"/>
                </a:solidFill>
                <a:effectLst/>
                <a:latin typeface="Times New Roman" panose="02020603050405020304" pitchFamily="18" charset="0"/>
                <a:ea typeface="Times New Roman" panose="02020603050405020304" pitchFamily="18" charset="0"/>
              </a:rPr>
              <a:t>bao </a:t>
            </a:r>
            <a:r>
              <a:rPr lang="en-US" sz="2400" b="1" dirty="0" err="1">
                <a:solidFill>
                  <a:srgbClr val="FF0000"/>
                </a:solidFill>
                <a:effectLst/>
                <a:latin typeface="Times New Roman" panose="02020603050405020304" pitchFamily="18" charset="0"/>
                <a:ea typeface="Times New Roman" panose="02020603050405020304" pitchFamily="18" charset="0"/>
              </a:rPr>
              <a:t>nhiêu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tỉnh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thành</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phố</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giáp</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biển</a:t>
            </a:r>
            <a:r>
              <a:rPr lang="en-US" sz="2400" b="1" dirty="0">
                <a:solidFill>
                  <a:srgbClr val="FF0000"/>
                </a:solidFill>
                <a:effectLst/>
                <a:latin typeface="Times New Roman" panose="02020603050405020304" pitchFamily="18" charset="0"/>
                <a:ea typeface="Times New Roman" panose="02020603050405020304" pitchFamily="18" charset="0"/>
              </a:rPr>
              <a:t>?</a:t>
            </a:r>
            <a:endParaRPr lang="en-US" sz="2400" b="1" dirty="0">
              <a:solidFill>
                <a:srgbClr val="FF0000"/>
              </a:solidFill>
            </a:endParaRPr>
          </a:p>
        </p:txBody>
      </p:sp>
      <p:sp>
        <p:nvSpPr>
          <p:cNvPr id="8" name="TextBox 7">
            <a:extLst>
              <a:ext uri="{FF2B5EF4-FFF2-40B4-BE49-F238E27FC236}">
                <a16:creationId xmlns:a16="http://schemas.microsoft.com/office/drawing/2014/main" id="{22FDD6A2-EF1C-0025-C4CC-EDB78611B5EC}"/>
              </a:ext>
            </a:extLst>
          </p:cNvPr>
          <p:cNvSpPr txBox="1"/>
          <p:nvPr/>
        </p:nvSpPr>
        <p:spPr>
          <a:xfrm>
            <a:off x="67201" y="3080822"/>
            <a:ext cx="4023863" cy="1200329"/>
          </a:xfrm>
          <a:prstGeom prst="rect">
            <a:avLst/>
          </a:prstGeom>
          <a:noFill/>
        </p:spPr>
        <p:txBody>
          <a:bodyPr wrap="square">
            <a:spAutoFit/>
          </a:bodyPr>
          <a:lstStyle/>
          <a:p>
            <a:r>
              <a:rPr lang="nl-NL"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Vùng biển </a:t>
            </a:r>
            <a:r>
              <a:rPr lang="nl-NL" sz="2400" dirty="0">
                <a:latin typeface="Times New Roman" panose="02020603050405020304" pitchFamily="18" charset="0"/>
                <a:cs typeface="Times New Roman" panose="02020603050405020304" pitchFamily="18" charset="0"/>
              </a:rPr>
              <a:t>của Việt Nam ở Biển Đông có diện tích khoảng 1 triệu km</a:t>
            </a:r>
            <a:r>
              <a:rPr lang="nl-NL" sz="2400" baseline="30000" dirty="0">
                <a:latin typeface="Times New Roman" panose="02020603050405020304" pitchFamily="18" charset="0"/>
                <a:cs typeface="Times New Roman" panose="02020603050405020304" pitchFamily="18" charset="0"/>
              </a:rPr>
              <a:t>2</a:t>
            </a:r>
            <a:r>
              <a:rPr lang="nl-N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E0A2092-BFB6-CDE6-72A6-639D9795D996}"/>
              </a:ext>
            </a:extLst>
          </p:cNvPr>
          <p:cNvSpPr txBox="1"/>
          <p:nvPr/>
        </p:nvSpPr>
        <p:spPr>
          <a:xfrm>
            <a:off x="224164" y="4994230"/>
            <a:ext cx="3950596" cy="1200329"/>
          </a:xfrm>
          <a:prstGeom prst="rect">
            <a:avLst/>
          </a:prstGeom>
          <a:noFill/>
        </p:spPr>
        <p:txBody>
          <a:bodyPr wrap="square">
            <a:spAutoFit/>
          </a:bodyPr>
          <a:lstStyle/>
          <a:p>
            <a:r>
              <a:rPr lang="en-US" sz="2400" b="1" dirty="0" err="1">
                <a:solidFill>
                  <a:srgbClr val="FF0000"/>
                </a:solidFill>
                <a:effectLst/>
                <a:latin typeface="Times New Roman" panose="02020603050405020304" pitchFamily="18" charset="0"/>
                <a:ea typeface="Times New Roman" panose="02020603050405020304" pitchFamily="18" charset="0"/>
              </a:rPr>
              <a:t>Vùng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biển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nước</a:t>
            </a:r>
            <a:r>
              <a:rPr lang="en-US" sz="2400" b="1" dirty="0">
                <a:solidFill>
                  <a:srgbClr val="FF0000"/>
                </a:solidFill>
                <a:effectLst/>
                <a:latin typeface="Times New Roman" panose="02020603050405020304" pitchFamily="18" charset="0"/>
                <a:ea typeface="Times New Roman" panose="02020603050405020304" pitchFamily="18" charset="0"/>
              </a:rPr>
              <a:t> ta </a:t>
            </a:r>
            <a:r>
              <a:rPr lang="en-US" sz="2400" b="1" dirty="0" err="1">
                <a:solidFill>
                  <a:srgbClr val="FF0000"/>
                </a:solidFill>
                <a:effectLst/>
                <a:latin typeface="Times New Roman" panose="02020603050405020304" pitchFamily="18" charset="0"/>
                <a:ea typeface="Times New Roman" panose="02020603050405020304" pitchFamily="18" charset="0"/>
              </a:rPr>
              <a:t>có</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diện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tích</a:t>
            </a:r>
            <a:r>
              <a:rPr lang="en-US" sz="2400" b="1" dirty="0">
                <a:solidFill>
                  <a:srgbClr val="FF0000"/>
                </a:solidFill>
                <a:effectLst/>
                <a:latin typeface="Times New Roman" panose="02020603050405020304" pitchFamily="18" charset="0"/>
                <a:ea typeface="Times New Roman" panose="02020603050405020304" pitchFamily="18" charset="0"/>
              </a:rPr>
              <a:t> bao </a:t>
            </a:r>
            <a:r>
              <a:rPr lang="en-US" sz="2400" b="1" dirty="0" err="1">
                <a:solidFill>
                  <a:srgbClr val="FF0000"/>
                </a:solidFill>
                <a:effectLst/>
                <a:latin typeface="Times New Roman" panose="02020603050405020304" pitchFamily="18" charset="0"/>
                <a:ea typeface="Times New Roman" panose="02020603050405020304" pitchFamily="18" charset="0"/>
              </a:rPr>
              <a:t>nhiêu</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và</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gồm</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những</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bộ</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phận</a:t>
            </a:r>
            <a:r>
              <a:rPr lang="en-US" sz="2400" b="1" dirty="0">
                <a:solidFill>
                  <a:srgbClr val="FF0000"/>
                </a:solidFill>
                <a:effectLst/>
                <a:latin typeface="Times New Roman" panose="02020603050405020304" pitchFamily="18" charset="0"/>
                <a:ea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rPr>
              <a:t>nào</a:t>
            </a:r>
            <a:r>
              <a:rPr lang="en-US" sz="2400" b="1" dirty="0">
                <a:solidFill>
                  <a:srgbClr val="FF0000"/>
                </a:solidFill>
                <a:effectLst/>
                <a:latin typeface="Times New Roman" panose="02020603050405020304" pitchFamily="18" charset="0"/>
                <a:ea typeface="Times New Roman" panose="02020603050405020304" pitchFamily="18" charset="0"/>
              </a:rPr>
              <a:t>? </a:t>
            </a:r>
            <a:endParaRPr lang="en-US" sz="2400" b="1" dirty="0">
              <a:solidFill>
                <a:srgbClr val="FF0000"/>
              </a:solidFill>
            </a:endParaRPr>
          </a:p>
        </p:txBody>
      </p:sp>
      <p:sp>
        <p:nvSpPr>
          <p:cNvPr id="12" name="TextBox 11">
            <a:extLst>
              <a:ext uri="{FF2B5EF4-FFF2-40B4-BE49-F238E27FC236}">
                <a16:creationId xmlns:a16="http://schemas.microsoft.com/office/drawing/2014/main" id="{DB72FD5C-930E-58F8-65C6-8EA702A2FD80}"/>
              </a:ext>
            </a:extLst>
          </p:cNvPr>
          <p:cNvSpPr txBox="1"/>
          <p:nvPr/>
        </p:nvSpPr>
        <p:spPr>
          <a:xfrm>
            <a:off x="120652" y="4464769"/>
            <a:ext cx="4088932" cy="1938992"/>
          </a:xfrm>
          <a:prstGeom prst="rect">
            <a:avLst/>
          </a:prstGeom>
          <a:noFill/>
        </p:spPr>
        <p:txBody>
          <a:bodyPr wrap="square">
            <a:spAutoFit/>
          </a:bodyPr>
          <a:lstStyle/>
          <a:p>
            <a:pPr marL="0" marR="0" algn="just">
              <a:spcBef>
                <a:spcPts val="0"/>
              </a:spcBef>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8D995823-A2A5-D8AC-FA61-1D8A5E5FC18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091064" y="513396"/>
            <a:ext cx="4957003" cy="63103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149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2"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childTnLst>
                                    <p:animEffect transition="out" filter="randombar(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2"/>
      <p:bldP spid="8" grpId="0"/>
      <p:bldP spid="10" grpId="0"/>
      <p:bldP spid="10" grpId="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72198" y="2625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1. </a:t>
            </a:r>
            <a:r>
              <a:rPr lang="en-US" sz="2800" b="1" u="sng" dirty="0" err="1">
                <a:solidFill>
                  <a:srgbClr val="0D30DD"/>
                </a:solidFill>
                <a:latin typeface="Times New Roman" panose="02020603050405020304" pitchFamily="18" charset="0"/>
                <a:cs typeface="Times New Roman" panose="02020603050405020304" pitchFamily="18" charset="0"/>
              </a:rPr>
              <a:t>Vị</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trí</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địa</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lí</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và</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phạm</a:t>
            </a:r>
            <a:r>
              <a:rPr lang="en-US" sz="2800" b="1" u="sng" dirty="0">
                <a:solidFill>
                  <a:srgbClr val="0D30DD"/>
                </a:solidFill>
                <a:latin typeface="Times New Roman" panose="02020603050405020304" pitchFamily="18" charset="0"/>
                <a:cs typeface="Times New Roman" panose="02020603050405020304" pitchFamily="18" charset="0"/>
              </a:rPr>
              <a:t> vi </a:t>
            </a:r>
            <a:r>
              <a:rPr lang="en-US" sz="2800" b="1" u="sng" dirty="0" err="1">
                <a:solidFill>
                  <a:srgbClr val="0D30DD"/>
                </a:solidFill>
                <a:latin typeface="Times New Roman" panose="02020603050405020304" pitchFamily="18" charset="0"/>
                <a:cs typeface="Times New Roman" panose="02020603050405020304" pitchFamily="18" charset="0"/>
              </a:rPr>
              <a:t>lãnh</a:t>
            </a:r>
            <a:r>
              <a:rPr lang="en-US" sz="2800" b="1" u="sng" dirty="0">
                <a:solidFill>
                  <a:srgbClr val="0D30DD"/>
                </a:solidFill>
                <a:latin typeface="Times New Roman" panose="02020603050405020304" pitchFamily="18" charset="0"/>
                <a:cs typeface="Times New Roman" panose="02020603050405020304" pitchFamily="18" charset="0"/>
              </a:rPr>
              <a:t> </a:t>
            </a:r>
            <a:r>
              <a:rPr lang="en-US" sz="2800" b="1" u="sng" dirty="0" err="1">
                <a:solidFill>
                  <a:srgbClr val="0D30DD"/>
                </a:solidFill>
                <a:latin typeface="Times New Roman" panose="02020603050405020304" pitchFamily="18" charset="0"/>
                <a:cs typeface="Times New Roman" panose="02020603050405020304" pitchFamily="18" charset="0"/>
              </a:rPr>
              <a:t>thổ</a:t>
            </a:r>
            <a:r>
              <a:rPr lang="en-US" sz="2800" b="1" dirty="0">
                <a:solidFill>
                  <a:srgbClr val="0D30DD"/>
                </a:solidFill>
                <a:latin typeface="Times New Roman" panose="02020603050405020304" pitchFamily="18" charset="0"/>
                <a:cs typeface="Times New Roman" panose="02020603050405020304" pitchFamily="18" charset="0"/>
              </a:rPr>
              <a:t>:</a:t>
            </a:r>
            <a:endParaRPr lang="en-US" sz="24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9352D96-3331-D6E4-EFB3-6BE36ECB8739}"/>
              </a:ext>
            </a:extLst>
          </p:cNvPr>
          <p:cNvSpPr txBox="1"/>
          <p:nvPr/>
        </p:nvSpPr>
        <p:spPr>
          <a:xfrm>
            <a:off x="198665" y="513397"/>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a. </a:t>
            </a:r>
            <a:r>
              <a:rPr lang="en-US" sz="2400" b="1" dirty="0" err="1">
                <a:solidFill>
                  <a:srgbClr val="0D30DD"/>
                </a:solidFill>
                <a:latin typeface="Times New Roman" panose="02020603050405020304" pitchFamily="18" charset="0"/>
                <a:cs typeface="Times New Roman" panose="02020603050405020304" pitchFamily="18" charset="0"/>
              </a:rPr>
              <a:t>Vị</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trí</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địa</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lí</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36" name="TextBox 35">
            <a:extLst>
              <a:ext uri="{FF2B5EF4-FFF2-40B4-BE49-F238E27FC236}">
                <a16:creationId xmlns:a16="http://schemas.microsoft.com/office/drawing/2014/main" id="{D5EA08EB-D457-47F3-7788-3731069131BB}"/>
              </a:ext>
            </a:extLst>
          </p:cNvPr>
          <p:cNvSpPr txBox="1"/>
          <p:nvPr/>
        </p:nvSpPr>
        <p:spPr>
          <a:xfrm>
            <a:off x="198665" y="890706"/>
            <a:ext cx="4515853" cy="461665"/>
          </a:xfrm>
          <a:prstGeom prst="rect">
            <a:avLst/>
          </a:prstGeom>
          <a:noFill/>
        </p:spPr>
        <p:txBody>
          <a:bodyPr wrap="square" rtlCol="0">
            <a:spAutoFit/>
          </a:bodyPr>
          <a:lstStyle/>
          <a:p>
            <a:r>
              <a:rPr lang="en-US" sz="2400" b="1" dirty="0">
                <a:solidFill>
                  <a:srgbClr val="0D30DD"/>
                </a:solidFill>
                <a:latin typeface="Times New Roman" panose="02020603050405020304" pitchFamily="18" charset="0"/>
                <a:cs typeface="Times New Roman" panose="02020603050405020304" pitchFamily="18" charset="0"/>
              </a:rPr>
              <a:t>b. </a:t>
            </a:r>
            <a:r>
              <a:rPr lang="en-US" sz="2400" b="1" dirty="0" err="1">
                <a:solidFill>
                  <a:srgbClr val="0D30DD"/>
                </a:solidFill>
                <a:latin typeface="Times New Roman" panose="02020603050405020304" pitchFamily="18" charset="0"/>
                <a:cs typeface="Times New Roman" panose="02020603050405020304" pitchFamily="18" charset="0"/>
              </a:rPr>
              <a:t>Phạm</a:t>
            </a:r>
            <a:r>
              <a:rPr lang="en-US" sz="2400" b="1" dirty="0">
                <a:solidFill>
                  <a:srgbClr val="0D30DD"/>
                </a:solidFill>
                <a:latin typeface="Times New Roman" panose="02020603050405020304" pitchFamily="18" charset="0"/>
                <a:cs typeface="Times New Roman" panose="02020603050405020304" pitchFamily="18" charset="0"/>
              </a:rPr>
              <a:t> vi </a:t>
            </a:r>
            <a:r>
              <a:rPr lang="en-US" sz="2400" b="1" dirty="0" err="1">
                <a:solidFill>
                  <a:srgbClr val="0D30DD"/>
                </a:solidFill>
                <a:latin typeface="Times New Roman" panose="02020603050405020304" pitchFamily="18" charset="0"/>
                <a:cs typeface="Times New Roman" panose="02020603050405020304" pitchFamily="18" charset="0"/>
              </a:rPr>
              <a:t>lãnh</a:t>
            </a:r>
            <a:r>
              <a:rPr lang="en-US" sz="2400" b="1" dirty="0">
                <a:solidFill>
                  <a:srgbClr val="0D30DD"/>
                </a:solidFill>
                <a:latin typeface="Times New Roman" panose="02020603050405020304" pitchFamily="18" charset="0"/>
                <a:cs typeface="Times New Roman" panose="02020603050405020304" pitchFamily="18" charset="0"/>
              </a:rPr>
              <a:t> </a:t>
            </a:r>
            <a:r>
              <a:rPr lang="en-US" sz="2400" b="1" dirty="0" err="1">
                <a:solidFill>
                  <a:srgbClr val="0D30DD"/>
                </a:solidFill>
                <a:latin typeface="Times New Roman" panose="02020603050405020304" pitchFamily="18" charset="0"/>
                <a:cs typeface="Times New Roman" panose="02020603050405020304" pitchFamily="18" charset="0"/>
              </a:rPr>
              <a:t>thổ</a:t>
            </a:r>
            <a:r>
              <a:rPr lang="en-US" sz="2400" b="1" dirty="0">
                <a:solidFill>
                  <a:srgbClr val="0D30DD"/>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D8C0C5DE-9AA4-05BB-4E3A-64F845D6631B}"/>
              </a:ext>
            </a:extLst>
          </p:cNvPr>
          <p:cNvSpPr txBox="1"/>
          <p:nvPr/>
        </p:nvSpPr>
        <p:spPr>
          <a:xfrm>
            <a:off x="67201" y="1282503"/>
            <a:ext cx="3818999" cy="830997"/>
          </a:xfrm>
          <a:prstGeom prst="rect">
            <a:avLst/>
          </a:prstGeom>
          <a:noFill/>
        </p:spPr>
        <p:txBody>
          <a:bodyPr wrap="square">
            <a:spAutoFit/>
          </a:bodyPr>
          <a:lstStyle/>
          <a:p>
            <a:pPr marL="0" marR="0">
              <a:spcBef>
                <a:spcPts val="0"/>
              </a:spcBef>
              <a:spcAft>
                <a:spcPts val="0"/>
              </a:spcAft>
              <a:tabLst>
                <a:tab pos="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DFF3FD0-495C-B622-7636-3530044E35BA}"/>
              </a:ext>
            </a:extLst>
          </p:cNvPr>
          <p:cNvSpPr txBox="1"/>
          <p:nvPr/>
        </p:nvSpPr>
        <p:spPr>
          <a:xfrm>
            <a:off x="32657" y="1996190"/>
            <a:ext cx="3929743" cy="1200329"/>
          </a:xfrm>
          <a:prstGeom prst="rect">
            <a:avLst/>
          </a:prstGeom>
          <a:noFill/>
        </p:spPr>
        <p:txBody>
          <a:bodyPr wrap="square">
            <a:spAutoFit/>
          </a:bodyPr>
          <a:lstStyle/>
          <a:p>
            <a:pPr marL="0" marR="0">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Vùng đất: </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diện tích 331.212km</a:t>
            </a:r>
            <a:r>
              <a:rPr lang="nl-NL" sz="2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gồm toàn bộ phần đất liền và các hải đảo.</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2FDD6A2-EF1C-0025-C4CC-EDB78611B5EC}"/>
              </a:ext>
            </a:extLst>
          </p:cNvPr>
          <p:cNvSpPr txBox="1"/>
          <p:nvPr/>
        </p:nvSpPr>
        <p:spPr>
          <a:xfrm>
            <a:off x="32657" y="3080822"/>
            <a:ext cx="3777343" cy="1200329"/>
          </a:xfrm>
          <a:prstGeom prst="rect">
            <a:avLst/>
          </a:prstGeom>
          <a:noFill/>
        </p:spPr>
        <p:txBody>
          <a:bodyPr wrap="square">
            <a:spAutoFit/>
          </a:bodyPr>
          <a:lstStyle/>
          <a:p>
            <a:r>
              <a:rPr lang="nl-NL" sz="2400" dirty="0">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Vùng biển </a:t>
            </a:r>
            <a:r>
              <a:rPr lang="nl-NL" sz="2400" dirty="0">
                <a:latin typeface="Times New Roman" panose="02020603050405020304" pitchFamily="18" charset="0"/>
                <a:cs typeface="Times New Roman" panose="02020603050405020304" pitchFamily="18" charset="0"/>
              </a:rPr>
              <a:t>của Việt Nam ở Biển Đông có diện tích khoảng 1 triệu km</a:t>
            </a:r>
            <a:r>
              <a:rPr lang="nl-NL" sz="2400" baseline="30000" dirty="0">
                <a:latin typeface="Times New Roman" panose="02020603050405020304" pitchFamily="18" charset="0"/>
                <a:cs typeface="Times New Roman" panose="02020603050405020304" pitchFamily="18" charset="0"/>
              </a:rPr>
              <a:t>2</a:t>
            </a:r>
            <a:r>
              <a:rPr lang="nl-NL"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A8C0FA5-260E-4BBC-7029-52D1BA01B887}"/>
              </a:ext>
            </a:extLst>
          </p:cNvPr>
          <p:cNvSpPr txBox="1"/>
          <p:nvPr/>
        </p:nvSpPr>
        <p:spPr>
          <a:xfrm>
            <a:off x="0" y="4191000"/>
            <a:ext cx="3810000" cy="1200329"/>
          </a:xfrm>
          <a:prstGeom prst="rect">
            <a:avLst/>
          </a:prstGeom>
          <a:noFill/>
        </p:spPr>
        <p:txBody>
          <a:bodyPr wrap="square">
            <a:spAutoFit/>
          </a:bodyPr>
          <a:lstStyle/>
          <a:p>
            <a:pPr marL="0" marR="0">
              <a:spcBef>
                <a:spcPts val="0"/>
              </a:spcBef>
              <a:spcAft>
                <a:spcPts val="0"/>
              </a:spcAft>
              <a:tabLst>
                <a:tab pos="0" algn="l"/>
              </a:tabLst>
            </a:pP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a:effectLst/>
                <a:latin typeface="Times New Roman" panose="02020603050405020304" pitchFamily="18" charset="0"/>
                <a:ea typeface="Times New Roman" panose="02020603050405020304" pitchFamily="18" charset="0"/>
                <a:cs typeface="Times New Roman" panose="02020603050405020304" pitchFamily="18" charset="0"/>
              </a:rPr>
              <a:t>Vùng trời </a:t>
            </a:r>
            <a:r>
              <a:rPr lang="nl-NL" sz="2400" dirty="0">
                <a:effectLst/>
                <a:latin typeface="Times New Roman" panose="02020603050405020304" pitchFamily="18" charset="0"/>
                <a:ea typeface="Times New Roman" panose="02020603050405020304" pitchFamily="18" charset="0"/>
                <a:cs typeface="Times New Roman" panose="02020603050405020304" pitchFamily="18" charset="0"/>
              </a:rPr>
              <a:t>là khoảng không gian bao trùm lên lãnh thổ nước 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2">
            <a:extLst>
              <a:ext uri="{FF2B5EF4-FFF2-40B4-BE49-F238E27FC236}">
                <a16:creationId xmlns:a16="http://schemas.microsoft.com/office/drawing/2014/main" id="{3F172605-6A86-3F0B-4A1C-F0306C4581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0" y="513396"/>
            <a:ext cx="5238068" cy="596360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841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7731</TotalTime>
  <Words>1877</Words>
  <Application>Microsoft Office PowerPoint</Application>
  <PresentationFormat>On-screen Show (4:3)</PresentationFormat>
  <Paragraphs>122</Paragraphs>
  <Slides>25</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Cambria</vt:lpstr>
      <vt:lpstr>Tahoma</vt:lpstr>
      <vt:lpstr>Times New Roman</vt:lpstr>
      <vt:lpstr>Wingdings</vt:lpstr>
      <vt:lpstr>Office Theme</vt:lpstr>
      <vt:lpstr>PowerPoint Presentation</vt:lpstr>
      <vt:lpstr>KHỞI ĐỘNG</vt:lpstr>
      <vt:lpstr>ĐẶC ĐIỂM VỊ TRÍ ĐỊA LÍ VÀ PHẠM VI LÃNH THỔ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DUY</cp:lastModifiedBy>
  <cp:revision>423</cp:revision>
  <dcterms:created xsi:type="dcterms:W3CDTF">2016-02-15T14:28:12Z</dcterms:created>
  <dcterms:modified xsi:type="dcterms:W3CDTF">2024-09-14T14:18:19Z</dcterms:modified>
</cp:coreProperties>
</file>