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95" r:id="rId3"/>
    <p:sldMasterId id="2147483705" r:id="rId4"/>
    <p:sldMasterId id="2147483717" r:id="rId5"/>
    <p:sldMasterId id="2147483729" r:id="rId6"/>
    <p:sldMasterId id="2147483742" r:id="rId7"/>
    <p:sldMasterId id="2147483766" r:id="rId8"/>
    <p:sldMasterId id="2147483778" r:id="rId9"/>
    <p:sldMasterId id="2147483790" r:id="rId10"/>
    <p:sldMasterId id="2147483802" r:id="rId11"/>
    <p:sldMasterId id="2147483814" r:id="rId12"/>
    <p:sldMasterId id="2147483840" r:id="rId13"/>
    <p:sldMasterId id="2147483854" r:id="rId14"/>
    <p:sldMasterId id="2147483882" r:id="rId15"/>
    <p:sldMasterId id="2147483894" r:id="rId16"/>
    <p:sldMasterId id="2147483908" r:id="rId17"/>
    <p:sldMasterId id="2147483922" r:id="rId18"/>
    <p:sldMasterId id="2147483936" r:id="rId19"/>
    <p:sldMasterId id="2147483949" r:id="rId20"/>
    <p:sldMasterId id="2147483962" r:id="rId21"/>
  </p:sldMasterIdLst>
  <p:notesMasterIdLst>
    <p:notesMasterId r:id="rId83"/>
  </p:notesMasterIdLst>
  <p:sldIdLst>
    <p:sldId id="363" r:id="rId22"/>
    <p:sldId id="303" r:id="rId23"/>
    <p:sldId id="27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05" r:id="rId32"/>
    <p:sldId id="307" r:id="rId33"/>
    <p:sldId id="309" r:id="rId34"/>
    <p:sldId id="312" r:id="rId35"/>
    <p:sldId id="311" r:id="rId36"/>
    <p:sldId id="313" r:id="rId37"/>
    <p:sldId id="314" r:id="rId38"/>
    <p:sldId id="308" r:id="rId39"/>
    <p:sldId id="315" r:id="rId40"/>
    <p:sldId id="316" r:id="rId41"/>
    <p:sldId id="318" r:id="rId42"/>
    <p:sldId id="319" r:id="rId43"/>
    <p:sldId id="320" r:id="rId44"/>
    <p:sldId id="321" r:id="rId45"/>
    <p:sldId id="322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2" r:id="rId54"/>
    <p:sldId id="333" r:id="rId55"/>
    <p:sldId id="334" r:id="rId56"/>
    <p:sldId id="335" r:id="rId57"/>
    <p:sldId id="336" r:id="rId58"/>
    <p:sldId id="338" r:id="rId59"/>
    <p:sldId id="339" r:id="rId60"/>
    <p:sldId id="340" r:id="rId61"/>
    <p:sldId id="342" r:id="rId62"/>
    <p:sldId id="343" r:id="rId63"/>
    <p:sldId id="344" r:id="rId64"/>
    <p:sldId id="337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8" r:id="rId75"/>
    <p:sldId id="355" r:id="rId76"/>
    <p:sldId id="357" r:id="rId77"/>
    <p:sldId id="362" r:id="rId78"/>
    <p:sldId id="359" r:id="rId79"/>
    <p:sldId id="360" r:id="rId80"/>
    <p:sldId id="361" r:id="rId81"/>
    <p:sldId id="302" r:id="rId82"/>
  </p:sldIdLst>
  <p:sldSz cx="12192000" cy="6858000"/>
  <p:notesSz cx="6858000" cy="9144000"/>
  <p:embeddedFontLst>
    <p:embeddedFont>
      <p:font typeface="Lato Light" charset="0"/>
      <p:regular r:id="rId84"/>
      <p:bold r:id="rId85"/>
      <p:italic r:id="rId86"/>
      <p:boldItalic r:id="rId87"/>
    </p:embeddedFont>
    <p:embeddedFont>
      <p:font typeface="Wingdings 2" pitchFamily="18" charset="2"/>
      <p:regular r:id="rId88"/>
    </p:embeddedFont>
    <p:embeddedFont>
      <p:font typeface="Calibri Light" pitchFamily="34" charset="0"/>
      <p:regular r:id="rId89"/>
      <p:italic r:id="rId90"/>
    </p:embeddedFont>
    <p:embeddedFont>
      <p:font typeface="Constantia" pitchFamily="18" charset="0"/>
      <p:regular r:id="rId91"/>
      <p:bold r:id="rId92"/>
      <p:italic r:id="rId93"/>
      <p:boldItalic r:id="rId94"/>
    </p:embeddedFont>
    <p:embeddedFont>
      <p:font typeface="Calibri" pitchFamily="34" charset="0"/>
      <p:regular r:id="rId95"/>
      <p:bold r:id="rId96"/>
      <p:italic r:id="rId97"/>
      <p:boldItalic r:id="rId98"/>
    </p:embeddedFont>
    <p:embeddedFont>
      <p:font typeface="Roboto Slab Regular" charset="0"/>
      <p:regular r:id="rId99"/>
      <p:bold r:id="rId10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CCFF99"/>
    <a:srgbClr val="330AA6"/>
    <a:srgbClr val="FF0066"/>
    <a:srgbClr val="FF6600"/>
    <a:srgbClr val="CC00FF"/>
    <a:srgbClr val="00FF00"/>
    <a:srgbClr val="8D410D"/>
    <a:srgbClr val="96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364" autoAdjust="0"/>
  </p:normalViewPr>
  <p:slideViewPr>
    <p:cSldViewPr snapToGrid="0">
      <p:cViewPr>
        <p:scale>
          <a:sx n="79" d="100"/>
          <a:sy n="79" d="100"/>
        </p:scale>
        <p:origin x="-1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font" Target="fonts/font4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font" Target="fonts/font14.fntdata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6DD85-D6E8-44A2-B1C8-AB156CCB235E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C61C-F8C8-42B8-BF6D-CE76AE405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7C163-67EA-4DC8-941F-E0D8858675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50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776B89-0FE3-40F5-8140-66A527EEAF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2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A1DB1F-249C-49DC-A6B5-53A700A71A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46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4B0C8-DFE3-4FD6-9C19-62D6D5D295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88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098FFB-765D-4A14-8726-DC2673B85C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21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audio" Target="../media/audio1.wav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792762-CDAE-4606-8813-5E0DF98845C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395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5953CC-DEFE-40D5-A0CA-87D8B71FA21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426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42A97-AB9E-47D0-A7F6-8E54DFDDE95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473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0B8DB-15D1-4B30-9F0A-0489B6926F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094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1C09D6-0826-444E-BF5D-636290A4B90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1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853AB8-F9C4-4F65-8255-E1BEF257C6B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8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55E619-FF00-4BA5-A5C3-69D5AE9DCF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876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0AE2D5-191B-4150-AF72-811A9F9EB83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77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64226F-D86B-41C3-B4F5-800DAE78FD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58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EE41D-1F90-4369-8D58-F097B6D4FB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194A76-99EF-4F2A-8C9F-CCB9BD88E55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79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792762-CDAE-4606-8813-5E0DF98845C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302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5953CC-DEFE-40D5-A0CA-87D8B71FA21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018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42A97-AB9E-47D0-A7F6-8E54DFDDE95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068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0B8DB-15D1-4B30-9F0A-0489B6926F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665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1C09D6-0826-444E-BF5D-636290A4B90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41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853AB8-F9C4-4F65-8255-E1BEF257C6B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538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55E619-FF00-4BA5-A5C3-69D5AE9DCF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008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0AE2D5-191B-4150-AF72-811A9F9EB83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44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64226F-D86B-41C3-B4F5-800DAE78FD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18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4269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EE41D-1F90-4369-8D58-F097B6D4FB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97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194A76-99EF-4F2A-8C9F-CCB9BD88E55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170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792762-CDAE-4606-8813-5E0DF98845C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08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5953CC-DEFE-40D5-A0CA-87D8B71FA21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547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42A97-AB9E-47D0-A7F6-8E54DFDDE95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116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0B8DB-15D1-4B30-9F0A-0489B6926F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297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1C09D6-0826-444E-BF5D-636290A4B90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555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853AB8-F9C4-4F65-8255-E1BEF257C6B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682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55E619-FF00-4BA5-A5C3-69D5AE9DCF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1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0AE2D5-191B-4150-AF72-811A9F9EB83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7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753529" y="996284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943023" y="5402982"/>
            <a:ext cx="934645" cy="98092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7140919" y="5594437"/>
            <a:ext cx="601669" cy="577147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356" y="6343114"/>
            <a:ext cx="365792" cy="447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7319" y="1176097"/>
            <a:ext cx="609320" cy="6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3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64226F-D86B-41C3-B4F5-800DAE78FD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7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409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731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236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134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305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135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750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17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229437" y="171263"/>
            <a:ext cx="11760696" cy="651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309672" y="477368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-320381" y="-439795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084104" y="-11963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120667" y="391763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213528" y="1150737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1119621" y="5603365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770277" y="4553529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46441" y="6147573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501979" y="5247192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10523767" y="6339611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166837" y="140144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41213" y="-119637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1439773" y="5967085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18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964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444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BF96BD3-E1DD-4770-B840-3CB5223C6DA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497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6547809-A67A-465F-8835-FAD523B471DB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064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4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73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847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493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950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085162" y="3036501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55455" y="3012455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510866" y="161548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91862" y="112147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06604" y="229879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649089" y="275488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84652" y="3105907"/>
            <a:ext cx="3478921" cy="363459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214358" y="3129952"/>
            <a:ext cx="3478921" cy="36345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958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061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09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905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482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834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BF96BD3-E1DD-4770-B840-3CB5223C6DA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658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6547809-A67A-465F-8835-FAD523B471DB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849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929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097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70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518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5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254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478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054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535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678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894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1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997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19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0973759" y="6034348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30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717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07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004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345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508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700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555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252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651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BF96BD3-E1DD-4770-B840-3CB5223C6DA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27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53;p3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995525" y="1224413"/>
            <a:ext cx="601669" cy="577147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11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6547809-A67A-465F-8835-FAD523B471DB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029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976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774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297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9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445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08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009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38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9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5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972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67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BF96BD3-E1DD-4770-B840-3CB5223C6DA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1231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6547809-A67A-465F-8835-FAD523B471DB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140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8D132C3-3919-45DA-B1D5-A90ADD39317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497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C39AE2C-0F0D-48C5-A609-010CDFEBC44E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522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79BC7F0C-7795-4531-8367-909270D8035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027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E8ADE0C7-6ED0-41C8-A0F6-3B4A5F804B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74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803DC8F-DBFB-4A23-89D9-43ED0F9853E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199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53B1B4E2-AF26-4606-9ECC-999EC55AC9D4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10651958" y="-835358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327585" y="8200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75;p11"/>
          <p:cNvSpPr/>
          <p:nvPr userDrawn="1"/>
        </p:nvSpPr>
        <p:spPr>
          <a:xfrm>
            <a:off x="-904722" y="5480377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66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2DBD04D9-1539-4923-87CF-8BEF19256113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780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457F7D87-6D6D-40DB-86B9-3B2E4E967CA1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865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B82754EA-8D78-4719-8965-F1313C3FC07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09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A9BF9F43-C4ED-4ECB-B5BC-D9C332EB4C28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204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C1F45301-B48F-4C96-B575-1CDAA8D66096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7324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0BF96BD3-E1DD-4770-B840-3CB5223C6DAA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180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86547809-A67A-465F-8835-FAD523B471DB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49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74FE-E9D7-4219-A820-61021C69B4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CB2EA-D208-42D6-8B77-1DA1385F2F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59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BF5E-E8E6-4AD4-9C3C-7CE8ACCF5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BB01-DE52-4483-A803-D6E08908B79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65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5DE8-AACF-41EC-BC01-56F1F71254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7B9366-2AF0-4F78-A4C1-80DCB58D166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89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5287" y="185532"/>
            <a:ext cx="4280452" cy="6480313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7809" y="332318"/>
            <a:ext cx="3989824" cy="62018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40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DCEF-7B5E-4600-9E0E-2CE953D38C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EF222-B861-4169-9718-39E9CFC437F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094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AB-3F5E-49AF-9B6B-44E045F5B4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9C14C-593A-41D1-BAFE-C1F6F2C4A93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303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6A9C-720B-45C8-9B1D-2F53E26E3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AB278-44E9-4A48-B913-74066AC059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8160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61DE2-C2C9-4903-982C-0160941700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D2F95-CF19-4FBC-93AB-31B30B1B7B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965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691-3622-4373-8281-8D1546CE26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68CF9-F151-4403-A164-260C0D2EA0A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0227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B177-3654-42C6-A965-882B454B0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92262-5FF2-4214-B440-A3DA98959C8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903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5804-3ACA-4BDC-8BD7-CC1407BCE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A1F0EE-9208-4BF1-B2B6-8D79AC3807F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82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031-C38A-4657-849F-7799B686AF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88A4B-CE58-41A7-AA01-D9240443C52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706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B26BC-7429-476E-9B18-B122780DA908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77859"/>
      </p:ext>
    </p:extLst>
  </p:cSld>
  <p:clrMapOvr>
    <a:masterClrMapping/>
  </p:clrMapOvr>
  <p:transition spd="med">
    <p:fade/>
    <p:sndAc>
      <p:stSnd>
        <p:snd r:embed="rId1" name="tada.wav"/>
      </p:stSnd>
    </p:sndAc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74FE-E9D7-4219-A820-61021C69B4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CB2EA-D208-42D6-8B77-1DA1385F2F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43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753529" y="996284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943023" y="5402982"/>
            <a:ext cx="934645" cy="98092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7140919" y="5594437"/>
            <a:ext cx="601669" cy="577147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356" y="6343114"/>
            <a:ext cx="365792" cy="447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7319" y="1176097"/>
            <a:ext cx="609320" cy="6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BF5E-E8E6-4AD4-9C3C-7CE8ACCF5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BB01-DE52-4483-A803-D6E08908B79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543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5DE8-AACF-41EC-BC01-56F1F71254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7B9366-2AF0-4F78-A4C1-80DCB58D166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476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DCEF-7B5E-4600-9E0E-2CE953D38C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EF222-B861-4169-9718-39E9CFC437F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751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AB-3F5E-49AF-9B6B-44E045F5B4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9C14C-593A-41D1-BAFE-C1F6F2C4A93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5809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6A9C-720B-45C8-9B1D-2F53E26E3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AB278-44E9-4A48-B913-74066AC059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215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61DE2-C2C9-4903-982C-0160941700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D2F95-CF19-4FBC-93AB-31B30B1B7B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36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691-3622-4373-8281-8D1546CE26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68CF9-F151-4403-A164-260C0D2EA0A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1237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B177-3654-42C6-A965-882B454B0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92262-5FF2-4214-B440-A3DA98959C8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63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5804-3ACA-4BDC-8BD7-CC1407BCE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A1F0EE-9208-4BF1-B2B6-8D79AC3807F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277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031-C38A-4657-849F-7799B686AF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88A4B-CE58-41A7-AA01-D9240443C52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2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229437" y="171263"/>
            <a:ext cx="11760696" cy="651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309672" y="477368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-320381" y="-439795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084104" y="-11963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120667" y="391763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213528" y="1150737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1119621" y="5603365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770277" y="4553529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46441" y="6147573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501979" y="5247192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10523767" y="6339611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166837" y="140144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41213" y="-119637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1439773" y="5967085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632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B26BC-7429-476E-9B18-B122780DA908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19986"/>
      </p:ext>
    </p:extLst>
  </p:cSld>
  <p:clrMapOvr>
    <a:masterClrMapping/>
  </p:clrMapOvr>
  <p:transition spd="med">
    <p:fade/>
    <p:sndAc>
      <p:stSnd>
        <p:snd r:embed="rId1" name="tada.wav"/>
      </p:stSnd>
    </p:sndAc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586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2494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774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3810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5061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2644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3841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084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15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085162" y="3036501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55455" y="3012455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510866" y="161548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91862" y="112147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06604" y="229879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649089" y="275488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84652" y="3105907"/>
            <a:ext cx="3478921" cy="363459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214358" y="3129952"/>
            <a:ext cx="3478921" cy="36345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17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48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6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116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0973759" y="6034348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004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53;p3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995525" y="1224413"/>
            <a:ext cx="601669" cy="577147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46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22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10651958" y="-835358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327585" y="8200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75;p11"/>
          <p:cNvSpPr/>
          <p:nvPr userDrawn="1"/>
        </p:nvSpPr>
        <p:spPr>
          <a:xfrm>
            <a:off x="-904722" y="5480377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8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5287" y="185532"/>
            <a:ext cx="4280452" cy="6480313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7809" y="332318"/>
            <a:ext cx="3989824" cy="62018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270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A7C1B-6B32-4538-BDF6-327B37A4952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16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A2AEA7-C281-4B28-8762-E679CFC8797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44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16A00-039E-422C-9AB4-129B40AD402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888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91D897-A568-4308-BD79-66D4065634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83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A09F9-D59F-448D-9CA8-EB74F062285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16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AF2D2-A51A-4D84-8B44-8B1E2B8B108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485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DD546-CAA6-49E8-98DC-2B0EE02BBDD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92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7A7AD-7EE3-4237-BA72-5EE698D3A21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3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A7DB3-ABE2-4AF6-9009-2F8A3A2A2F4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7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A07276-33FE-45C9-9877-C4F0F9513A5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47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5A3B5-4B57-4494-9D25-E2B3A0A38F9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0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A7C1B-6B32-4538-BDF6-327B37A4952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01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A2AEA7-C281-4B28-8762-E679CFC8797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58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16A00-039E-422C-9AB4-129B40AD402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86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91D897-A568-4308-BD79-66D4065634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A09F9-D59F-448D-9CA8-EB74F062285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5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AF2D2-A51A-4D84-8B44-8B1E2B8B108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63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DD546-CAA6-49E8-98DC-2B0EE02BBDD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30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7A7AD-7EE3-4237-BA72-5EE698D3A21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2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A7DB3-ABE2-4AF6-9009-2F8A3A2A2F4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046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A07276-33FE-45C9-9877-C4F0F9513A5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93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5A3B5-4B57-4494-9D25-E2B3A0A38F9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7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090C28-80D1-4658-98FF-83E602FBBE0E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3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5C921-A851-4E27-845D-BFC2C7FDCB5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88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504C88-A12F-49DC-B306-53ADA1F0B516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22EC12-9F7A-4313-9D8A-EA726E002E3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5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34ECEF-1B8A-40B9-B38B-5946A92A300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64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C79482-5D47-4567-9A36-5ACB58A25B5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7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3144C-8E8F-4BA5-849B-36E1F51A164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5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217A68-629A-4C3A-A3D0-6B159343831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68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39F069-DF0C-4C10-BFE2-343AB7DC8B3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90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EFDB1-60DA-41A4-8B3F-B27E7F95114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15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85C98D-012A-4325-8DD2-0F3EFD8BBA9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11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CA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CA7770-3A68-439A-AD52-FCE1FC02C7A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58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A7C1B-6B32-4538-BDF6-327B37A4952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4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A2AEA7-C281-4B28-8762-E679CFC8797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43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16A00-039E-422C-9AB4-129B40AD402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925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91D897-A568-4308-BD79-66D4065634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16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A09F9-D59F-448D-9CA8-EB74F062285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9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AF2D2-A51A-4D84-8B44-8B1E2B8B108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12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DD546-CAA6-49E8-98DC-2B0EE02BBDD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86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7A7AD-7EE3-4237-BA72-5EE698D3A21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78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A7DB3-ABE2-4AF6-9009-2F8A3A2A2F4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071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A07276-33FE-45C9-9877-C4F0F9513A5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5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5A3B5-4B57-4494-9D25-E2B3A0A38F9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466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A7C1B-6B32-4538-BDF6-327B37A4952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10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A2AEA7-C281-4B28-8762-E679CFC8797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05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16A00-039E-422C-9AB4-129B40AD402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3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91D897-A568-4308-BD79-66D4065634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0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5A09F9-D59F-448D-9CA8-EB74F062285C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443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AF2D2-A51A-4D84-8B44-8B1E2B8B108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24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DD546-CAA6-49E8-98DC-2B0EE02BBDD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8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7A7AD-7EE3-4237-BA72-5EE698D3A21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88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A7DB3-ABE2-4AF6-9009-2F8A3A2A2F4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95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A07276-33FE-45C9-9877-C4F0F9513A5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550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5A3B5-4B57-4494-9D25-E2B3A0A38F9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03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EE41D-1F90-4369-8D58-F097B6D4FB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889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194A76-99EF-4F2A-8C9F-CCB9BD88E55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79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792762-CDAE-4606-8813-5E0DF98845C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1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5953CC-DEFE-40D5-A0CA-87D8B71FA21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444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142A97-AB9E-47D0-A7F6-8E54DFDDE95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761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0B8DB-15D1-4B30-9F0A-0489B6926FB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568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1C09D6-0826-444E-BF5D-636290A4B90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816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853AB8-F9C4-4F65-8255-E1BEF257C6B9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35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55E619-FF00-4BA5-A5C3-69D5AE9DCF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08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0AE2D5-191B-4150-AF72-811A9F9EB83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099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64226F-D86B-41C3-B4F5-800DAE78FDF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65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EE41D-1F90-4369-8D58-F097B6D4FBE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30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194A76-99EF-4F2A-8C9F-CCB9BD88E55F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43D88C-B390-4C27-87B9-9C11B7144AA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8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43D88C-B390-4C27-87B9-9C11B7144AA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7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43D88C-B390-4C27-87B9-9C11B7144AA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4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755D454-A863-49D8-A582-63537EBB2CB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5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755D454-A863-49D8-A582-63537EBB2CB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4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755D454-A863-49D8-A582-63537EBB2CB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2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755D454-A863-49D8-A582-63537EBB2CB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8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D755D454-A863-49D8-A582-63537EBB2CB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DB3E3F-BB6E-4C85-B758-8804D325B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7ACB7-0F4D-4568-9074-E194973E1C2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9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6BCC9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6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76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DB3E3F-BB6E-4C85-B758-8804D325B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7ACB7-0F4D-4568-9074-E194973E1C2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1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5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6BCC9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6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82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3243D8-51F5-4AA8-B43C-E357B5FDE46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4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3243D8-51F5-4AA8-B43C-E357B5FDE46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8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D085E2-624B-4280-84B5-EAE6C4C99608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56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3243D8-51F5-4AA8-B43C-E357B5FDE46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5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3243D8-51F5-4AA8-B43C-E357B5FDE46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8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43D88C-B390-4C27-87B9-9C11B7144AA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1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a3Sh8XvJyTc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slide" Target="slide10.xml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gif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5" Type="http://schemas.openxmlformats.org/officeDocument/2006/relationships/image" Target="../media/image12.png"/><Relationship Id="rId15" Type="http://schemas.openxmlformats.org/officeDocument/2006/relationships/image" Target="../media/image22.gif"/><Relationship Id="rId23" Type="http://schemas.openxmlformats.org/officeDocument/2006/relationships/slide" Target="slide5.xml"/><Relationship Id="rId28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openxmlformats.org/officeDocument/2006/relationships/image" Target="../media/image27.png"/><Relationship Id="rId27" Type="http://schemas.openxmlformats.org/officeDocument/2006/relationships/slide" Target="slide7.xml"/><Relationship Id="rId30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12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0" y="0"/>
            <a:ext cx="9144000" cy="1876926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40,41,42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44: HỆ SINH THÁI</a:t>
            </a:r>
            <a:endParaRPr lang="en-CA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29" y="906451"/>
            <a:ext cx="10951901" cy="842526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129" y="275819"/>
            <a:ext cx="1070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iao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330AA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330AA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147"/>
            <a:ext cx="12191999" cy="46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A6BCC9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lang="en" kern="0">
              <a:solidFill>
                <a:srgbClr val="A6BCC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4441" y="362325"/>
            <a:ext cx="58905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32899" y="3575408"/>
            <a:ext cx="9753600" cy="8219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029881" y="1773943"/>
            <a:ext cx="1549623" cy="1946556"/>
            <a:chOff x="772410" y="1330457"/>
            <a:chExt cx="1162217" cy="1459917"/>
          </a:xfrm>
        </p:grpSpPr>
        <p:sp>
          <p:nvSpPr>
            <p:cNvPr id="6" name="Oval Callout 5"/>
            <p:cNvSpPr/>
            <p:nvPr/>
          </p:nvSpPr>
          <p:spPr>
            <a:xfrm rot="20421738">
              <a:off x="772410" y="1330457"/>
              <a:ext cx="1162217" cy="1190425"/>
            </a:xfrm>
            <a:prstGeom prst="wedgeEllipseCallout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9755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1527" y="1602503"/>
              <a:ext cx="5239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319354" y="2696026"/>
              <a:ext cx="105412" cy="94348"/>
            </a:xfrm>
            <a:prstGeom prst="ellipse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000" y="3906147"/>
            <a:ext cx="350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0409" y="1532599"/>
            <a:ext cx="3507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9971" y="4080231"/>
            <a:ext cx="3993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58991" y="1446354"/>
            <a:ext cx="39935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76925" y="3512509"/>
            <a:ext cx="1549623" cy="1958625"/>
            <a:chOff x="2757693" y="2634381"/>
            <a:chExt cx="1162217" cy="1468969"/>
          </a:xfrm>
        </p:grpSpPr>
        <p:grpSp>
          <p:nvGrpSpPr>
            <p:cNvPr id="20" name="Group 19"/>
            <p:cNvGrpSpPr/>
            <p:nvPr/>
          </p:nvGrpSpPr>
          <p:grpSpPr>
            <a:xfrm>
              <a:off x="2757693" y="2912925"/>
              <a:ext cx="1162217" cy="1190425"/>
              <a:chOff x="2936831" y="2920226"/>
              <a:chExt cx="1162217" cy="1190425"/>
            </a:xfrm>
          </p:grpSpPr>
          <p:sp>
            <p:nvSpPr>
              <p:cNvPr id="8" name="Oval Callout 7"/>
              <p:cNvSpPr/>
              <p:nvPr/>
            </p:nvSpPr>
            <p:spPr>
              <a:xfrm rot="9776117">
                <a:off x="2936831" y="2920226"/>
                <a:ext cx="1162217" cy="1190425"/>
              </a:xfrm>
              <a:prstGeom prst="wedgeEllipseCallou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55948" y="3192272"/>
                <a:ext cx="523982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86095" y="2634381"/>
              <a:ext cx="108402" cy="1088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29557" y="1678545"/>
            <a:ext cx="1549623" cy="1975004"/>
            <a:chOff x="4822167" y="1258908"/>
            <a:chExt cx="1162217" cy="1481253"/>
          </a:xfrm>
        </p:grpSpPr>
        <p:grpSp>
          <p:nvGrpSpPr>
            <p:cNvPr id="21" name="Group 20"/>
            <p:cNvGrpSpPr/>
            <p:nvPr/>
          </p:nvGrpSpPr>
          <p:grpSpPr>
            <a:xfrm>
              <a:off x="4822167" y="1258908"/>
              <a:ext cx="1162217" cy="1190425"/>
              <a:chOff x="4942005" y="1361277"/>
              <a:chExt cx="1162217" cy="1190425"/>
            </a:xfrm>
          </p:grpSpPr>
          <p:sp>
            <p:nvSpPr>
              <p:cNvPr id="7" name="Oval Callout 6"/>
              <p:cNvSpPr/>
              <p:nvPr/>
            </p:nvSpPr>
            <p:spPr>
              <a:xfrm rot="20421738">
                <a:off x="4942005" y="1361277"/>
                <a:ext cx="1162217" cy="1190425"/>
              </a:xfrm>
              <a:prstGeom prst="wedgeEllipseCallout">
                <a:avLst/>
              </a:prstGeom>
              <a:solidFill>
                <a:srgbClr val="FFC5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61122" y="1617913"/>
                <a:ext cx="523982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349075" y="2631342"/>
              <a:ext cx="108402" cy="108819"/>
            </a:xfrm>
            <a:prstGeom prst="ellipse">
              <a:avLst/>
            </a:prstGeom>
            <a:solidFill>
              <a:srgbClr val="FFC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436877" y="3495520"/>
            <a:ext cx="1549623" cy="1975611"/>
            <a:chOff x="7077657" y="2621640"/>
            <a:chExt cx="1162217" cy="1481708"/>
          </a:xfrm>
        </p:grpSpPr>
        <p:grpSp>
          <p:nvGrpSpPr>
            <p:cNvPr id="22" name="Group 21"/>
            <p:cNvGrpSpPr/>
            <p:nvPr/>
          </p:nvGrpSpPr>
          <p:grpSpPr>
            <a:xfrm>
              <a:off x="7077657" y="2912923"/>
              <a:ext cx="1162217" cy="1190425"/>
              <a:chOff x="7247073" y="2873395"/>
              <a:chExt cx="1162217" cy="1190425"/>
            </a:xfrm>
          </p:grpSpPr>
          <p:sp>
            <p:nvSpPr>
              <p:cNvPr id="9" name="Oval Callout 8"/>
              <p:cNvSpPr/>
              <p:nvPr/>
            </p:nvSpPr>
            <p:spPr>
              <a:xfrm rot="9776117">
                <a:off x="7247073" y="2873395"/>
                <a:ext cx="1162217" cy="1190425"/>
              </a:xfrm>
              <a:prstGeom prst="wedgeEllipseCallout">
                <a:avLst/>
              </a:prstGeom>
              <a:solidFill>
                <a:srgbClr val="FC40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94002" y="3145441"/>
                <a:ext cx="523982" cy="62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7632376" y="2621640"/>
              <a:ext cx="108402" cy="108819"/>
            </a:xfrm>
            <a:prstGeom prst="ellipse">
              <a:avLst/>
            </a:prstGeom>
            <a:solidFill>
              <a:srgbClr val="FC4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1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5834" y="1035210"/>
            <a:ext cx="9980428" cy="751367"/>
            <a:chOff x="967563" y="659219"/>
            <a:chExt cx="7485321" cy="563525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66661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HỆ SINH THÁI</a:t>
              </a:r>
              <a:endParaRPr lang="en-US" sz="3733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308124" y="2291355"/>
            <a:ext cx="9980428" cy="751367"/>
            <a:chOff x="967563" y="659219"/>
            <a:chExt cx="7485321" cy="563525"/>
          </a:xfrm>
        </p:grpSpPr>
        <p:sp>
          <p:nvSpPr>
            <p:cNvPr id="23" name="Oval 2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en-US" sz="3733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86270" y="679371"/>
              <a:ext cx="666661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Khái</a:t>
              </a: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niệm</a:t>
              </a: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lang="en-US" sz="3733" b="1" kern="0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3733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6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872" y="156798"/>
            <a:ext cx="10935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video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625832"/>
              </p:ext>
            </p:extLst>
          </p:nvPr>
        </p:nvGraphicFramePr>
        <p:xfrm>
          <a:off x="406399" y="922598"/>
          <a:ext cx="11462327" cy="5309680"/>
        </p:xfrm>
        <a:graphic>
          <a:graphicData uri="http://schemas.openxmlformats.org/drawingml/2006/table">
            <a:tbl>
              <a:tblPr firstRow="1" firstCol="1" bandRow="1"/>
              <a:tblGrid>
                <a:gridCol w="11462327">
                  <a:extLst>
                    <a:ext uri="{9D8B030D-6E8A-4147-A177-3AD203B41FA5}">
                      <a16:colId xmlns="" xmlns:a16="http://schemas.microsoft.com/office/drawing/2014/main" val="2419944395"/>
                    </a:ext>
                  </a:extLst>
                </a:gridCol>
              </a:tblGrid>
              <a:tr h="4356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                           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:……………………..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 về hệ sinh thái rừng nhiệt đới kết hợp nghiên cứu thông tin sách giáo khoa trang 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cá nhân </a:t>
                      </a:r>
                      <a:r>
                        <a:rPr lang="vi-VN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thời gian 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vi-VN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vi-VN" sz="2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Điền từ còn thiếu vào dấu “...” ở các câu dưới đây: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thái là một hệ thống bao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vi-VN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………………….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…………………..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34" marR="455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72073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4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pic>
        <p:nvPicPr>
          <p:cNvPr id="5" name="a3Sh8XvJyT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28" y="-9236"/>
            <a:ext cx="12170372" cy="68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0108" y="265029"/>
            <a:ext cx="761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042" y="1082217"/>
            <a:ext cx="11442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Các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 sinh vật có trong video trên và môi trường sống của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 :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Chim, Kiến, Hươu, Nấm, Voi, Khỉ, ếch, Hổ, Đại bàng, Địa y, Cá,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loài cây.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cạn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359" y="3573476"/>
            <a:ext cx="10408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Chim – Cây, Địa y – Cây, Chim – Cá, Đại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bàng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cá , Kiến – Cây, Nấm – Cây.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27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334" y="676686"/>
            <a:ext cx="10806545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dấu “...” ở các câu dưới đây: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672" y="4631202"/>
            <a:ext cx="10898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ệ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5C6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A5C65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8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21106" y="1665188"/>
            <a:ext cx="9980428" cy="751367"/>
            <a:chOff x="967563" y="659219"/>
            <a:chExt cx="7485321" cy="563525"/>
          </a:xfrm>
        </p:grpSpPr>
        <p:sp>
          <p:nvSpPr>
            <p:cNvPr id="23" name="Oval 2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86270" y="679371"/>
              <a:ext cx="666661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Thàn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phần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cấu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trúc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673626" y="354827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(Hoàn </a:t>
            </a:r>
            <a:r>
              <a:rPr lang="en-US" sz="3600" i="1" dirty="0" smtClean="0">
                <a:solidFill>
                  <a:srgbClr val="0070C0"/>
                </a:solidFill>
              </a:rPr>
              <a:t>thành phiếu học </a:t>
            </a:r>
            <a:r>
              <a:rPr lang="en-US" sz="3600" i="1" dirty="0" smtClean="0">
                <a:solidFill>
                  <a:srgbClr val="0070C0"/>
                </a:solidFill>
              </a:rPr>
              <a:t>tập)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317" y="0"/>
            <a:ext cx="11836458" cy="7273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 và tên nhóm : </a:t>
            </a:r>
            <a:r>
              <a:rPr lang="en-US" sz="2800" b="1" i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</a:t>
            </a:r>
            <a:r>
              <a:rPr lang="en-US" sz="2800" b="1" i="1" dirty="0">
                <a:solidFill>
                  <a:srgbClr val="4A5C65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Lớp:……………………..</a:t>
            </a:r>
            <a:endParaRPr lang="en-US" sz="2800" i="1" dirty="0">
              <a:solidFill>
                <a:srgbClr val="4A5C6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cầu: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hình 44.1, nghiên cứu thông tin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SGK/180 và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trong video của nhiệm vụ 1, hoạt động nhóm cặp đôi 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thời gian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phút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dấu “...” ở các câu dưới đây: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vô sinh và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 .......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vô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:…………………………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hữu sinh gồm :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:…………………..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Sinh vật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giải là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…………………………..............................................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469" y="289805"/>
            <a:ext cx="115293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2" y="1188644"/>
            <a:ext cx="9797369" cy="52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716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19529" y="1608679"/>
            <a:ext cx="109748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16319" y="398489"/>
            <a:ext cx="9548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TRÒ CHƠI LẬT MẢNH GHÉP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71073" y="973632"/>
            <a:ext cx="737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668562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687" y="208722"/>
            <a:ext cx="11529391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dấu “...” ở các câu dưới đây: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Hệ sinh thái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vô sinh bao gồm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hữu sinh gồm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31943" y="833915"/>
            <a:ext cx="9980428" cy="751367"/>
            <a:chOff x="967563" y="659219"/>
            <a:chExt cx="7485321" cy="563525"/>
          </a:xfrm>
        </p:grpSpPr>
        <p:sp>
          <p:nvSpPr>
            <p:cNvPr id="23" name="Oval 2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86270" y="679371"/>
              <a:ext cx="666661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kiểu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5779" y="1882627"/>
            <a:ext cx="9744364" cy="1654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Có thể phân chia hệ sinh thái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 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nhóm nào ?</a:t>
            </a:r>
            <a:endParaRPr lang="en-US" sz="3600" b="1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5779" y="3825773"/>
            <a:ext cx="974436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Kể tên các hệ sinh thái thuộc mỗi 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926432" y="2057401"/>
            <a:ext cx="288356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HST tự nhiên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114800" y="1143001"/>
            <a:ext cx="21209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HST trên cạn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62401" y="3124201"/>
            <a:ext cx="2273299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HST dưới nước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5715001" y="1143000"/>
            <a:ext cx="5979694" cy="1877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Rừng nhiệt đới, sa mạc, hoang mạc,</a:t>
            </a:r>
          </a:p>
          <a:p>
            <a:pPr marL="838200" indent="-838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savan đồng cỏ, thảo nguyên, rừng lá 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rộng ôn </a:t>
            </a: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đới, rừng thông phương Bắc, đồng rêu hàn đới.</a:t>
            </a:r>
          </a:p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6781800" y="2895601"/>
            <a:ext cx="17395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Nước mặn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629400" y="3810001"/>
            <a:ext cx="16546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Nước ngọt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8521378" y="2819401"/>
            <a:ext cx="31733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rừng ngập mặn, </a:t>
            </a:r>
          </a:p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rạn san hô, </a:t>
            </a:r>
            <a:r>
              <a:rPr lang="en-US" sz="2400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biển</a:t>
            </a: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khơi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8534401" y="3733800"/>
            <a:ext cx="23102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Hệ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sinh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hồ</a:t>
            </a:r>
            <a:r>
              <a:rPr lang="en-US" sz="20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n-US" sz="20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534401" y="4343400"/>
            <a:ext cx="26500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Hệ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sinh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thái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sông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2006" name="Line 20"/>
          <p:cNvSpPr>
            <a:spLocks noChangeShapeType="1"/>
          </p:cNvSpPr>
          <p:nvPr/>
        </p:nvSpPr>
        <p:spPr bwMode="auto">
          <a:xfrm flipV="1">
            <a:off x="3810000" y="1524000"/>
            <a:ext cx="381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008" name="Line 22"/>
          <p:cNvSpPr>
            <a:spLocks noChangeShapeType="1"/>
          </p:cNvSpPr>
          <p:nvPr/>
        </p:nvSpPr>
        <p:spPr bwMode="auto">
          <a:xfrm flipV="1">
            <a:off x="6324601" y="3124201"/>
            <a:ext cx="473075" cy="246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013" name="Line 27"/>
          <p:cNvSpPr>
            <a:spLocks noChangeShapeType="1"/>
          </p:cNvSpPr>
          <p:nvPr/>
        </p:nvSpPr>
        <p:spPr bwMode="auto">
          <a:xfrm>
            <a:off x="6324600" y="3429001"/>
            <a:ext cx="395288" cy="492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018" name="Line 32"/>
          <p:cNvSpPr>
            <a:spLocks noChangeShapeType="1"/>
          </p:cNvSpPr>
          <p:nvPr/>
        </p:nvSpPr>
        <p:spPr bwMode="auto">
          <a:xfrm>
            <a:off x="8153400" y="4114801"/>
            <a:ext cx="395288" cy="409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020" name="Line 34"/>
          <p:cNvSpPr>
            <a:spLocks noChangeShapeType="1"/>
          </p:cNvSpPr>
          <p:nvPr/>
        </p:nvSpPr>
        <p:spPr bwMode="auto">
          <a:xfrm>
            <a:off x="3810000" y="2286000"/>
            <a:ext cx="228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021" name="Line 35"/>
          <p:cNvSpPr>
            <a:spLocks noChangeShapeType="1"/>
          </p:cNvSpPr>
          <p:nvPr/>
        </p:nvSpPr>
        <p:spPr bwMode="auto">
          <a:xfrm flipV="1">
            <a:off x="8153400" y="3964631"/>
            <a:ext cx="395288" cy="1501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16" name="Rectangle 36"/>
          <p:cNvSpPr>
            <a:spLocks noChangeArrowheads="1"/>
          </p:cNvSpPr>
          <p:nvPr/>
        </p:nvSpPr>
        <p:spPr bwMode="auto">
          <a:xfrm>
            <a:off x="926432" y="4800601"/>
            <a:ext cx="295976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- HST nhân tạo </a:t>
            </a:r>
          </a:p>
        </p:txBody>
      </p:sp>
      <p:sp>
        <p:nvSpPr>
          <p:cNvPr id="41988" name="Rectangle 37"/>
          <p:cNvSpPr>
            <a:spLocks noChangeArrowheads="1"/>
          </p:cNvSpPr>
          <p:nvPr/>
        </p:nvSpPr>
        <p:spPr bwMode="auto">
          <a:xfrm>
            <a:off x="1524000" y="304801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CÁC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KIỂU HỆ SINH 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THÁI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3733800" y="4800601"/>
            <a:ext cx="71352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838200" indent="-838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đồng ruộng, rừng trồng,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khu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dân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cư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ao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nuôi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cá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…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905000" y="5334000"/>
            <a:ext cx="8229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38200" indent="-838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Được </a:t>
            </a:r>
            <a:r>
              <a:rPr lang="en-US" sz="2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hình thành nhờ hoạt động của con người.</a:t>
            </a:r>
            <a:endParaRPr lang="en-US" sz="24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4" grpId="0"/>
      <p:bldP spid="71685" grpId="0"/>
      <p:bldP spid="71686" grpId="0"/>
      <p:bldP spid="71694" grpId="0"/>
      <p:bldP spid="71695" grpId="0"/>
      <p:bldP spid="71697" grpId="0"/>
      <p:bldP spid="71698" grpId="0"/>
      <p:bldP spid="71699" grpId="0"/>
      <p:bldP spid="71716" grpId="0"/>
      <p:bldP spid="41988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0" y="0"/>
            <a:ext cx="12192000" cy="1261884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3300"/>
                </a:solidFill>
              </a:rPr>
              <a:t> </a:t>
            </a:r>
            <a:endParaRPr lang="en-US" altLang="en-US" sz="2800" b="1" i="1" dirty="0" smtClean="0">
              <a:solidFill>
                <a:srgbClr val="FF33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prstClr val="white"/>
                </a:solidFill>
              </a:rPr>
              <a:t>HST TỰ NHIÊN – </a:t>
            </a:r>
            <a:r>
              <a:rPr lang="en-US" altLang="en-US" sz="3200" b="1" dirty="0" err="1" smtClean="0">
                <a:solidFill>
                  <a:prstClr val="white"/>
                </a:solidFill>
              </a:rPr>
              <a:t>Trên</a:t>
            </a:r>
            <a:r>
              <a:rPr lang="en-US" altLang="en-US" sz="3200" b="1" dirty="0" smtClean="0">
                <a:solidFill>
                  <a:prstClr val="white"/>
                </a:solidFill>
              </a:rPr>
              <a:t> </a:t>
            </a:r>
            <a:r>
              <a:rPr lang="en-US" altLang="en-US" sz="3200" b="1" dirty="0" err="1" smtClean="0">
                <a:solidFill>
                  <a:prstClr val="white"/>
                </a:solidFill>
              </a:rPr>
              <a:t>cạn</a:t>
            </a:r>
            <a:endParaRPr lang="en-US" altLang="en-US" sz="3200" b="1" dirty="0">
              <a:solidFill>
                <a:prstClr val="white"/>
              </a:solidFill>
            </a:endParaRP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74428" y="1261884"/>
            <a:ext cx="12117572" cy="5596116"/>
            <a:chOff x="0" y="0"/>
            <a:chExt cx="1872" cy="2087"/>
          </a:xfrm>
        </p:grpSpPr>
        <p:pic>
          <p:nvPicPr>
            <p:cNvPr id="6" name="Picture 9" descr="rainfor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72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44" y="1776"/>
              <a:ext cx="1296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200" b="1" u="sng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Hệ ST rừng nhiệt đới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5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C:\Users\VAIO\Downloads\Documents\saharam bACPH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8153400" y="228601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prstClr val="white"/>
                </a:solidFill>
              </a:rPr>
              <a:t> Sa mạc</a:t>
            </a:r>
          </a:p>
        </p:txBody>
      </p:sp>
    </p:spTree>
    <p:extLst>
      <p:ext uri="{BB962C8B-B14F-4D97-AF65-F5344CB8AC3E}">
        <p14:creationId xmlns:p14="http://schemas.microsoft.com/office/powerpoint/2010/main" val="3909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A%20mangrove%20ecosystem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1752600" y="6019801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00"/>
                </a:solidFill>
              </a:rPr>
              <a:t>Rừng ngập mặn</a:t>
            </a:r>
            <a:endParaRPr lang="en-CA" altLang="en-US" sz="3600" b="1">
              <a:solidFill>
                <a:srgbClr val="FFFF00"/>
              </a:solidFill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0" y="1"/>
            <a:ext cx="12192000" cy="646113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white"/>
                </a:solidFill>
              </a:rPr>
              <a:t>HST TỰ NHIÊN – Dưới nước</a:t>
            </a:r>
            <a:endParaRPr lang="en-CA" altLang="en-US" sz="36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43200" cy="792164"/>
          </a:xfrm>
          <a:solidFill>
            <a:srgbClr val="92D050"/>
          </a:solidFill>
        </p:spPr>
        <p:txBody>
          <a:bodyPr/>
          <a:lstStyle/>
          <a:p>
            <a:r>
              <a:rPr lang="en-US" altLang="en-US" dirty="0" err="1" smtClean="0"/>
              <a:t>Nước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mặn</a:t>
            </a:r>
            <a:endParaRPr lang="en-CA" altLang="en-US" dirty="0" smtClean="0"/>
          </a:p>
        </p:txBody>
      </p:sp>
      <p:pic>
        <p:nvPicPr>
          <p:cNvPr id="6" name="Picture 39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165"/>
            <a:ext cx="12192000" cy="59503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71709" y="792164"/>
            <a:ext cx="302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Rạn</a:t>
            </a:r>
            <a:r>
              <a:rPr lang="en-US" sz="3600" dirty="0" smtClean="0">
                <a:solidFill>
                  <a:schemeClr val="bg1"/>
                </a:solidFill>
              </a:rPr>
              <a:t> san </a:t>
            </a:r>
            <a:r>
              <a:rPr lang="en-US" sz="3600" dirty="0" err="1" smtClean="0">
                <a:solidFill>
                  <a:schemeClr val="bg1"/>
                </a:solidFill>
              </a:rPr>
              <a:t>hô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2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105400" y="6430964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FF"/>
                </a:solidFill>
              </a:rPr>
              <a:t>Vịnh Hạ Long</a:t>
            </a:r>
          </a:p>
        </p:txBody>
      </p:sp>
      <p:pic>
        <p:nvPicPr>
          <p:cNvPr id="25604" name="Picture 4" descr="Halo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3276600"/>
            <a:ext cx="5948362" cy="3048000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Ha%20Long%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1"/>
            <a:ext cx="5948362" cy="3109914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a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3281364"/>
            <a:ext cx="5950673" cy="3043237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Ha%20Long%2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" y="0"/>
            <a:ext cx="5950674" cy="3119439"/>
          </a:xfrm>
          <a:prstGeom prst="rect">
            <a:avLst/>
          </a:prstGeom>
          <a:noFill/>
          <a:ln w="5715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081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727" y="471055"/>
            <a:ext cx="447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HST </a:t>
            </a:r>
            <a:r>
              <a:rPr lang="en-US" sz="2800" dirty="0" err="1" smtClean="0"/>
              <a:t>Biển</a:t>
            </a:r>
            <a:r>
              <a:rPr lang="en-US" sz="2800" dirty="0" smtClean="0"/>
              <a:t> </a:t>
            </a:r>
            <a:r>
              <a:rPr lang="en-US" sz="2800" dirty="0" err="1" smtClean="0"/>
              <a:t>khơi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09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O BA BE BAC 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8200"/>
            <a:ext cx="1231207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9"/>
          <p:cNvSpPr>
            <a:spLocks noRot="1" noChangeArrowheads="1"/>
          </p:cNvSpPr>
          <p:nvPr/>
        </p:nvSpPr>
        <p:spPr bwMode="auto">
          <a:xfrm>
            <a:off x="0" y="0"/>
            <a:ext cx="2438400" cy="8382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prstClr val="black"/>
                </a:solidFill>
              </a:rPr>
              <a:t>Nước</a:t>
            </a:r>
            <a:r>
              <a:rPr lang="en-US" altLang="en-US" sz="3200" b="1" dirty="0">
                <a:solidFill>
                  <a:prstClr val="black"/>
                </a:solidFill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</a:rPr>
              <a:t>ngọt</a:t>
            </a:r>
            <a:endParaRPr lang="en-US" altLang="en-US" sz="3200" b="1" dirty="0">
              <a:solidFill>
                <a:prstClr val="black"/>
              </a:solidFill>
            </a:endParaRPr>
          </a:p>
        </p:txBody>
      </p:sp>
      <p:sp>
        <p:nvSpPr>
          <p:cNvPr id="46084" name="Rectangle 9"/>
          <p:cNvSpPr>
            <a:spLocks noRot="1" noChangeArrowheads="1"/>
          </p:cNvSpPr>
          <p:nvPr/>
        </p:nvSpPr>
        <p:spPr bwMode="auto">
          <a:xfrm>
            <a:off x="2590800" y="54864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FF00"/>
                </a:solidFill>
              </a:rPr>
              <a:t>Hồ Ba Bể</a:t>
            </a:r>
          </a:p>
        </p:txBody>
      </p:sp>
    </p:spTree>
    <p:extLst>
      <p:ext uri="{BB962C8B-B14F-4D97-AF65-F5344CB8AC3E}">
        <p14:creationId xmlns:p14="http://schemas.microsoft.com/office/powerpoint/2010/main" val="38456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267200" y="704850"/>
            <a:ext cx="7677150" cy="5334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038600" y="6172200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</a:rPr>
              <a:t>Hệ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sinh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thái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nước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</a:rPr>
              <a:t>chảy</a:t>
            </a:r>
            <a:r>
              <a:rPr lang="en-US" altLang="en-US" sz="2400" dirty="0">
                <a:solidFill>
                  <a:prstClr val="black"/>
                </a:solidFill>
              </a:rPr>
              <a:t> (</a:t>
            </a:r>
            <a:r>
              <a:rPr lang="en-US" altLang="en-US" sz="2400" dirty="0" err="1">
                <a:solidFill>
                  <a:prstClr val="black"/>
                </a:solidFill>
              </a:rPr>
              <a:t>suối</a:t>
            </a:r>
            <a:r>
              <a:rPr lang="en-US" altLang="en-US" sz="2400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26627" name="Picture 3" descr="yosemite_08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2"/>
            <a:ext cx="12275127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311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45" y="267855"/>
            <a:ext cx="340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HST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 </a:t>
            </a:r>
            <a:r>
              <a:rPr lang="en-US" sz="2800" dirty="0" err="1" smtClean="0"/>
              <a:t>ruộng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99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9088" y="244549"/>
            <a:ext cx="354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HST </a:t>
            </a:r>
            <a:r>
              <a:rPr lang="en-US" sz="3600" dirty="0" err="1" smtClean="0">
                <a:solidFill>
                  <a:schemeClr val="bg1"/>
                </a:solidFill>
              </a:rPr>
              <a:t>Khu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dân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cư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63AF5066-5931-4B4B-9EE3-78EB85510F2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1524000" y="2986088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Các sinh vật này có mối quan hệ với nhau như thế nào?</a:t>
            </a:r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auto">
          <a:xfrm flipV="1">
            <a:off x="5667152" y="1697038"/>
            <a:ext cx="1209897" cy="127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endParaRPr lang="en-US" sz="3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 flipH="1">
            <a:off x="5359400" y="5329238"/>
            <a:ext cx="152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endParaRPr lang="en-US" sz="3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7602" name="Line 18"/>
          <p:cNvSpPr>
            <a:spLocks noChangeShapeType="1"/>
          </p:cNvSpPr>
          <p:nvPr/>
        </p:nvSpPr>
        <p:spPr bwMode="auto">
          <a:xfrm flipH="1">
            <a:off x="8477250" y="2819400"/>
            <a:ext cx="0" cy="1447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endParaRPr lang="en-US" sz="32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7589" name="Picture 5" descr="sau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405" y="276447"/>
            <a:ext cx="5273748" cy="24889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hawaiian_frogs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276447"/>
            <a:ext cx="4850662" cy="2496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ure 11" descr="MD003412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49" y="4219576"/>
            <a:ext cx="4972345" cy="25018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8" name="Picture 14" descr="252886"/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2819" r="24605" b="15198"/>
          <a:stretch>
            <a:fillRect/>
          </a:stretch>
        </p:blipFill>
        <p:spPr>
          <a:xfrm>
            <a:off x="393405" y="4262437"/>
            <a:ext cx="4978695" cy="2459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9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7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1000"/>
                                        <p:tgtEl>
                                          <p:spTgt spid="67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0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5834" y="1035210"/>
            <a:ext cx="10076681" cy="1268106"/>
            <a:chOff x="967563" y="659219"/>
            <a:chExt cx="7557511" cy="951079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58460" y="679371"/>
              <a:ext cx="6666614" cy="93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TRAO ĐỔI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CHẤT VÀ CHUYỂN HÓA NĂNG LƯỢNG TRONG HỆ SINH THÁI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335834" y="2893558"/>
            <a:ext cx="9980428" cy="751367"/>
            <a:chOff x="967563" y="659219"/>
            <a:chExt cx="7485321" cy="563525"/>
          </a:xfrm>
        </p:grpSpPr>
        <p:sp>
          <p:nvSpPr>
            <p:cNvPr id="23" name="Oval 2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86270" y="679371"/>
              <a:ext cx="666661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Trao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đổi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quần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xã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35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7902" y="819817"/>
            <a:ext cx="827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44.3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472" y="2029091"/>
            <a:ext cx="100943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Nếu mỗi loài trong chuỗi trên là một mắt xích vậy các mắt xích có quan hệ như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 nào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nhau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69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472" y="1082217"/>
            <a:ext cx="652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0428" y="1964436"/>
            <a:ext cx="1009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54038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A5C6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560" y="3094432"/>
            <a:ext cx="1060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2 chuỗi thức ăn sau và chỉ ra các mắt xích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330AA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330AA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330AA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0" y="4180428"/>
            <a:ext cx="9639928" cy="21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38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926" y="1082217"/>
            <a:ext cx="6887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926" y="1964436"/>
            <a:ext cx="1086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926" y="3445684"/>
            <a:ext cx="988290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ảnh viết  3 chuỗi thức ăn có mắt xích chung từ đó viết thành lưới thức ăn ?</a:t>
            </a:r>
            <a:endParaRPr lang="en-US" sz="32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B46646DA-9A17-4962-9CDE-F9203D3BD1B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39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0769" name="Group 49"/>
          <p:cNvGrpSpPr>
            <a:grpSpLocks/>
          </p:cNvGrpSpPr>
          <p:nvPr/>
        </p:nvGrpSpPr>
        <p:grpSpPr bwMode="auto">
          <a:xfrm>
            <a:off x="249382" y="207963"/>
            <a:ext cx="11656291" cy="6426200"/>
            <a:chOff x="447" y="131"/>
            <a:chExt cx="4944" cy="4048"/>
          </a:xfrm>
        </p:grpSpPr>
        <p:grpSp>
          <p:nvGrpSpPr>
            <p:cNvPr id="30766" name="Group 46"/>
            <p:cNvGrpSpPr>
              <a:grpSpLocks/>
            </p:cNvGrpSpPr>
            <p:nvPr/>
          </p:nvGrpSpPr>
          <p:grpSpPr bwMode="auto">
            <a:xfrm>
              <a:off x="447" y="141"/>
              <a:ext cx="1488" cy="1248"/>
              <a:chOff x="447" y="168"/>
              <a:chExt cx="1488" cy="1248"/>
            </a:xfrm>
          </p:grpSpPr>
          <p:pic>
            <p:nvPicPr>
              <p:cNvPr id="30724" name="Picture 4" descr="Red-tailed_Hawk_commissioned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" y="168"/>
                <a:ext cx="1488" cy="1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744" name="Text Box 24"/>
              <p:cNvSpPr txBox="1">
                <a:spLocks noChangeArrowheads="1"/>
              </p:cNvSpPr>
              <p:nvPr/>
            </p:nvSpPr>
            <p:spPr bwMode="auto">
              <a:xfrm>
                <a:off x="447" y="1185"/>
                <a:ext cx="816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dirty="0" err="1">
                    <a:solidFill>
                      <a:srgbClr val="990099"/>
                    </a:solidFill>
                    <a:latin typeface="Arial" panose="020B0604020202020204" pitchFamily="34" charset="0"/>
                  </a:rPr>
                  <a:t>Diều</a:t>
                </a:r>
                <a:r>
                  <a:rPr lang="en-US" altLang="en-US" b="1" dirty="0">
                    <a:solidFill>
                      <a:srgbClr val="990099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990099"/>
                    </a:solidFill>
                    <a:latin typeface="Arial" panose="020B0604020202020204" pitchFamily="34" charset="0"/>
                  </a:rPr>
                  <a:t>hâu</a:t>
                </a:r>
                <a:endParaRPr lang="en-US" altLang="en-US" b="1" dirty="0">
                  <a:solidFill>
                    <a:srgbClr val="9900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767" name="Group 47"/>
            <p:cNvGrpSpPr>
              <a:grpSpLocks/>
            </p:cNvGrpSpPr>
            <p:nvPr/>
          </p:nvGrpSpPr>
          <p:grpSpPr bwMode="auto">
            <a:xfrm>
              <a:off x="2128" y="131"/>
              <a:ext cx="1485" cy="1266"/>
              <a:chOff x="2128" y="129"/>
              <a:chExt cx="1485" cy="1266"/>
            </a:xfrm>
          </p:grpSpPr>
          <p:pic>
            <p:nvPicPr>
              <p:cNvPr id="30732" name="Picture 12" descr="hat%20de%20khi%20con%20tuoi%20tren%20ca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" y="129"/>
                <a:ext cx="1485" cy="126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745" name="Text Box 25"/>
              <p:cNvSpPr txBox="1">
                <a:spLocks noChangeArrowheads="1"/>
              </p:cNvSpPr>
              <p:nvPr/>
            </p:nvSpPr>
            <p:spPr bwMode="auto">
              <a:xfrm>
                <a:off x="2128" y="1158"/>
                <a:ext cx="368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990099"/>
                    </a:solidFill>
                    <a:latin typeface="Arial" panose="020B0604020202020204" pitchFamily="34" charset="0"/>
                  </a:rPr>
                  <a:t>Dẻ</a:t>
                </a:r>
              </a:p>
            </p:txBody>
          </p:sp>
        </p:grpSp>
        <p:grpSp>
          <p:nvGrpSpPr>
            <p:cNvPr id="30768" name="Group 48"/>
            <p:cNvGrpSpPr>
              <a:grpSpLocks/>
            </p:cNvGrpSpPr>
            <p:nvPr/>
          </p:nvGrpSpPr>
          <p:grpSpPr bwMode="auto">
            <a:xfrm>
              <a:off x="3807" y="138"/>
              <a:ext cx="1584" cy="1252"/>
              <a:chOff x="3807" y="129"/>
              <a:chExt cx="1584" cy="1252"/>
            </a:xfrm>
          </p:grpSpPr>
          <p:pic>
            <p:nvPicPr>
              <p:cNvPr id="30735" name="Picture 15" descr="4268_121268496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31" t="17416" r="11578"/>
              <a:stretch>
                <a:fillRect/>
              </a:stretch>
            </p:blipFill>
            <p:spPr bwMode="auto">
              <a:xfrm>
                <a:off x="3807" y="129"/>
                <a:ext cx="1584" cy="1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0746" name="Text Box 26"/>
              <p:cNvSpPr txBox="1">
                <a:spLocks noChangeArrowheads="1"/>
              </p:cNvSpPr>
              <p:nvPr/>
            </p:nvSpPr>
            <p:spPr bwMode="auto">
              <a:xfrm>
                <a:off x="3807" y="1144"/>
                <a:ext cx="816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>
                    <a:solidFill>
                      <a:srgbClr val="990099"/>
                    </a:solidFill>
                    <a:latin typeface="Arial" panose="020B0604020202020204" pitchFamily="34" charset="0"/>
                  </a:rPr>
                  <a:t>Xén tóc</a:t>
                </a:r>
              </a:p>
            </p:txBody>
          </p:sp>
        </p:grpSp>
        <p:grpSp>
          <p:nvGrpSpPr>
            <p:cNvPr id="30761" name="Group 41"/>
            <p:cNvGrpSpPr>
              <a:grpSpLocks/>
            </p:cNvGrpSpPr>
            <p:nvPr/>
          </p:nvGrpSpPr>
          <p:grpSpPr bwMode="auto">
            <a:xfrm>
              <a:off x="541" y="1549"/>
              <a:ext cx="4756" cy="1248"/>
              <a:chOff x="596" y="1626"/>
              <a:chExt cx="4756" cy="1248"/>
            </a:xfrm>
          </p:grpSpPr>
          <p:grpSp>
            <p:nvGrpSpPr>
              <p:cNvPr id="30757" name="Group 37"/>
              <p:cNvGrpSpPr>
                <a:grpSpLocks/>
              </p:cNvGrpSpPr>
              <p:nvPr/>
            </p:nvGrpSpPr>
            <p:grpSpPr bwMode="auto">
              <a:xfrm>
                <a:off x="3696" y="1626"/>
                <a:ext cx="1656" cy="1248"/>
                <a:chOff x="3696" y="1536"/>
                <a:chExt cx="1656" cy="1248"/>
              </a:xfrm>
            </p:grpSpPr>
            <p:pic>
              <p:nvPicPr>
                <p:cNvPr id="30742" name="Picture 22" descr="python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1536"/>
                  <a:ext cx="1656" cy="1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74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872" y="2547"/>
                  <a:ext cx="480" cy="2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b="1">
                      <a:solidFill>
                        <a:srgbClr val="990099"/>
                      </a:solidFill>
                      <a:latin typeface="Arial" panose="020B0604020202020204" pitchFamily="34" charset="0"/>
                    </a:rPr>
                    <a:t>Trăn</a:t>
                  </a:r>
                </a:p>
              </p:txBody>
            </p:sp>
          </p:grpSp>
          <p:grpSp>
            <p:nvGrpSpPr>
              <p:cNvPr id="30756" name="Group 36"/>
              <p:cNvGrpSpPr>
                <a:grpSpLocks/>
              </p:cNvGrpSpPr>
              <p:nvPr/>
            </p:nvGrpSpPr>
            <p:grpSpPr bwMode="auto">
              <a:xfrm>
                <a:off x="2136" y="1626"/>
                <a:ext cx="1248" cy="1248"/>
                <a:chOff x="2064" y="1536"/>
                <a:chExt cx="1248" cy="1248"/>
              </a:xfrm>
            </p:grpSpPr>
            <p:pic>
              <p:nvPicPr>
                <p:cNvPr id="30738" name="Picture 18" descr="regentSoc-posted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999" t="8197" r="28334" b="13115"/>
                <a:stretch>
                  <a:fillRect/>
                </a:stretch>
              </p:blipFill>
              <p:spPr bwMode="auto">
                <a:xfrm>
                  <a:off x="2064" y="1536"/>
                  <a:ext cx="1248" cy="1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74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064" y="2547"/>
                  <a:ext cx="432" cy="2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b="1">
                      <a:solidFill>
                        <a:srgbClr val="990099"/>
                      </a:solidFill>
                      <a:latin typeface="Arial" panose="020B0604020202020204" pitchFamily="34" charset="0"/>
                    </a:rPr>
                    <a:t>Sóc</a:t>
                  </a:r>
                </a:p>
              </p:txBody>
            </p:sp>
          </p:grpSp>
          <p:grpSp>
            <p:nvGrpSpPr>
              <p:cNvPr id="30755" name="Group 35"/>
              <p:cNvGrpSpPr>
                <a:grpSpLocks/>
              </p:cNvGrpSpPr>
              <p:nvPr/>
            </p:nvGrpSpPr>
            <p:grpSpPr bwMode="auto">
              <a:xfrm>
                <a:off x="596" y="1626"/>
                <a:ext cx="1228" cy="1248"/>
                <a:chOff x="596" y="1536"/>
                <a:chExt cx="1228" cy="1248"/>
              </a:xfrm>
            </p:grpSpPr>
            <p:pic>
              <p:nvPicPr>
                <p:cNvPr id="30728" name="Picture 8" descr="tho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6" y="1536"/>
                  <a:ext cx="1228" cy="1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749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96" y="2547"/>
                  <a:ext cx="864" cy="2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b="1">
                      <a:solidFill>
                        <a:srgbClr val="990099"/>
                      </a:solidFill>
                      <a:latin typeface="Arial" panose="020B0604020202020204" pitchFamily="34" charset="0"/>
                    </a:rPr>
                    <a:t>Nón thông</a:t>
                  </a:r>
                </a:p>
              </p:txBody>
            </p:sp>
          </p:grpSp>
        </p:grpSp>
        <p:grpSp>
          <p:nvGrpSpPr>
            <p:cNvPr id="30762" name="Group 42"/>
            <p:cNvGrpSpPr>
              <a:grpSpLocks/>
            </p:cNvGrpSpPr>
            <p:nvPr/>
          </p:nvGrpSpPr>
          <p:grpSpPr bwMode="auto">
            <a:xfrm>
              <a:off x="1023" y="2931"/>
              <a:ext cx="3792" cy="1248"/>
              <a:chOff x="1092" y="2994"/>
              <a:chExt cx="3792" cy="1248"/>
            </a:xfrm>
          </p:grpSpPr>
          <p:grpSp>
            <p:nvGrpSpPr>
              <p:cNvPr id="30758" name="Group 38"/>
              <p:cNvGrpSpPr>
                <a:grpSpLocks/>
              </p:cNvGrpSpPr>
              <p:nvPr/>
            </p:nvGrpSpPr>
            <p:grpSpPr bwMode="auto">
              <a:xfrm>
                <a:off x="1092" y="2994"/>
                <a:ext cx="1504" cy="1248"/>
                <a:chOff x="1056" y="2976"/>
                <a:chExt cx="1504" cy="1248"/>
              </a:xfrm>
            </p:grpSpPr>
            <p:pic>
              <p:nvPicPr>
                <p:cNvPr id="30741" name="Picture 21" descr="bacteria5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6" y="2976"/>
                  <a:ext cx="1504" cy="1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75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256" y="2976"/>
                  <a:ext cx="1104" cy="2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b="1">
                      <a:solidFill>
                        <a:srgbClr val="990099"/>
                      </a:solidFill>
                      <a:latin typeface="Arial" panose="020B0604020202020204" pitchFamily="34" charset="0"/>
                    </a:rPr>
                    <a:t>VSV phân giải</a:t>
                  </a:r>
                </a:p>
              </p:txBody>
            </p:sp>
          </p:grpSp>
          <p:grpSp>
            <p:nvGrpSpPr>
              <p:cNvPr id="30759" name="Group 39"/>
              <p:cNvGrpSpPr>
                <a:grpSpLocks/>
              </p:cNvGrpSpPr>
              <p:nvPr/>
            </p:nvGrpSpPr>
            <p:grpSpPr bwMode="auto">
              <a:xfrm>
                <a:off x="3204" y="2994"/>
                <a:ext cx="1680" cy="1248"/>
                <a:chOff x="3168" y="2976"/>
                <a:chExt cx="1680" cy="1248"/>
              </a:xfrm>
            </p:grpSpPr>
            <p:pic>
              <p:nvPicPr>
                <p:cNvPr id="30743" name="Picture 23" descr="13002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772" r="7895"/>
                <a:stretch>
                  <a:fillRect/>
                </a:stretch>
              </p:blipFill>
              <p:spPr bwMode="auto">
                <a:xfrm>
                  <a:off x="3168" y="2976"/>
                  <a:ext cx="1680" cy="1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75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168" y="2976"/>
                  <a:ext cx="816" cy="2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b="1">
                      <a:solidFill>
                        <a:srgbClr val="990099"/>
                      </a:solidFill>
                      <a:latin typeface="Arial" panose="020B0604020202020204" pitchFamily="34" charset="0"/>
                    </a:rPr>
                    <a:t>Thằn lằn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030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5"/>
            <a:ext cx="10517512" cy="1814908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91796" y="2782554"/>
            <a:ext cx="10124523" cy="1859693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7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5190175" y="5503537"/>
            <a:ext cx="1712550" cy="1050004"/>
            <a:chOff x="2017" y="2473"/>
            <a:chExt cx="1144" cy="936"/>
          </a:xfrm>
        </p:grpSpPr>
        <p:sp>
          <p:nvSpPr>
            <p:cNvPr id="8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3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4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8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13" y="5720622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46" y="5692893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94" y="5740528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50" y="5740527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6025077" y="5756375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91" y="5796671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46" y="5730940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D26F30A4-FF7A-4CE1-AAB4-10C634AA3A2B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648200" y="304800"/>
            <a:ext cx="2209800" cy="64135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u="sng">
                <a:solidFill>
                  <a:srgbClr val="006600"/>
                </a:solidFill>
                <a:latin typeface="Arial" panose="020B0604020202020204" pitchFamily="34" charset="0"/>
              </a:rPr>
              <a:t>ĐÁP ÁN:</a:t>
            </a:r>
          </a:p>
        </p:txBody>
      </p:sp>
      <p:grpSp>
        <p:nvGrpSpPr>
          <p:cNvPr id="128010" name="Group 10"/>
          <p:cNvGrpSpPr>
            <a:grpSpLocks/>
          </p:cNvGrpSpPr>
          <p:nvPr/>
        </p:nvGrpSpPr>
        <p:grpSpPr bwMode="auto">
          <a:xfrm>
            <a:off x="748145" y="1371601"/>
            <a:ext cx="10714182" cy="4873624"/>
            <a:chOff x="1184" y="1104"/>
            <a:chExt cx="4144" cy="2535"/>
          </a:xfrm>
        </p:grpSpPr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2160" y="3312"/>
              <a:ext cx="10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66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Xén tóc</a:t>
              </a:r>
            </a:p>
          </p:txBody>
        </p:sp>
        <p:sp>
          <p:nvSpPr>
            <p:cNvPr id="128012" name="Text Box 12"/>
            <p:cNvSpPr txBox="1">
              <a:spLocks noChangeArrowheads="1"/>
            </p:cNvSpPr>
            <p:nvPr/>
          </p:nvSpPr>
          <p:spPr bwMode="auto">
            <a:xfrm>
              <a:off x="2784" y="2208"/>
              <a:ext cx="72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66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Trăn</a:t>
              </a:r>
            </a:p>
          </p:txBody>
        </p:sp>
        <p:sp>
          <p:nvSpPr>
            <p:cNvPr id="128013" name="Text Box 13"/>
            <p:cNvSpPr txBox="1">
              <a:spLocks noChangeArrowheads="1"/>
            </p:cNvSpPr>
            <p:nvPr/>
          </p:nvSpPr>
          <p:spPr bwMode="auto">
            <a:xfrm>
              <a:off x="1200" y="2448"/>
              <a:ext cx="1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6600"/>
                  </a:solidFill>
                  <a:latin typeface="Arial" panose="020B0604020202020204" pitchFamily="34" charset="0"/>
                </a:rPr>
                <a:t>Nón</a:t>
              </a:r>
              <a:r>
                <a:rPr lang="en-US" altLang="en-US" sz="2800" b="1" dirty="0">
                  <a:solidFill>
                    <a:srgbClr val="0066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6600"/>
                  </a:solidFill>
                  <a:latin typeface="Arial" panose="020B0604020202020204" pitchFamily="34" charset="0"/>
                </a:rPr>
                <a:t>thông</a:t>
              </a:r>
              <a:r>
                <a:rPr lang="en-US" altLang="en-US" sz="2800" b="1" dirty="0">
                  <a:solidFill>
                    <a:srgbClr val="FF0066"/>
                  </a:solidFill>
                  <a:latin typeface="Arial" panose="020B0604020202020204" pitchFamily="34" charset="0"/>
                </a:rPr>
                <a:t> </a:t>
              </a:r>
              <a:endPara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28014" name="Text Box 14"/>
            <p:cNvSpPr txBox="1">
              <a:spLocks noChangeArrowheads="1"/>
            </p:cNvSpPr>
            <p:nvPr/>
          </p:nvSpPr>
          <p:spPr bwMode="auto">
            <a:xfrm>
              <a:off x="3440" y="3024"/>
              <a:ext cx="11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66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Thằn lằn</a:t>
              </a:r>
            </a:p>
          </p:txBody>
        </p:sp>
        <p:sp>
          <p:nvSpPr>
            <p:cNvPr id="128015" name="Text Box 15"/>
            <p:cNvSpPr txBox="1">
              <a:spLocks noChangeArrowheads="1"/>
            </p:cNvSpPr>
            <p:nvPr/>
          </p:nvSpPr>
          <p:spPr bwMode="auto">
            <a:xfrm>
              <a:off x="4080" y="1584"/>
              <a:ext cx="1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66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Diều hâu</a:t>
              </a:r>
            </a:p>
          </p:txBody>
        </p:sp>
        <p:sp>
          <p:nvSpPr>
            <p:cNvPr id="128016" name="Text Box 16"/>
            <p:cNvSpPr txBox="1">
              <a:spLocks noChangeArrowheads="1"/>
            </p:cNvSpPr>
            <p:nvPr/>
          </p:nvSpPr>
          <p:spPr bwMode="auto">
            <a:xfrm>
              <a:off x="2496" y="1104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66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Sóc </a:t>
              </a:r>
            </a:p>
          </p:txBody>
        </p:sp>
        <p:sp>
          <p:nvSpPr>
            <p:cNvPr id="128017" name="Text Box 17"/>
            <p:cNvSpPr txBox="1">
              <a:spLocks noChangeArrowheads="1"/>
            </p:cNvSpPr>
            <p:nvPr/>
          </p:nvSpPr>
          <p:spPr bwMode="auto">
            <a:xfrm>
              <a:off x="1184" y="1536"/>
              <a:ext cx="10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6600"/>
                  </a:solidFill>
                  <a:latin typeface="Arial" panose="020B0604020202020204" pitchFamily="34" charset="0"/>
                </a:rPr>
                <a:t>Hạt dẻ</a:t>
              </a:r>
              <a:endParaRPr lang="en-US" altLang="en-US" sz="2800" b="1">
                <a:solidFill>
                  <a:srgbClr val="006600"/>
                </a:solidFill>
                <a:latin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28018" name="Line 18"/>
            <p:cNvSpPr>
              <a:spLocks noChangeShapeType="1"/>
            </p:cNvSpPr>
            <p:nvPr/>
          </p:nvSpPr>
          <p:spPr bwMode="auto">
            <a:xfrm flipV="1">
              <a:off x="2112" y="1344"/>
              <a:ext cx="384" cy="33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9" name="Line 19"/>
            <p:cNvSpPr>
              <a:spLocks noChangeShapeType="1"/>
            </p:cNvSpPr>
            <p:nvPr/>
          </p:nvSpPr>
          <p:spPr bwMode="auto">
            <a:xfrm>
              <a:off x="3072" y="1344"/>
              <a:ext cx="1104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>
              <a:off x="1968" y="3024"/>
              <a:ext cx="816" cy="38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1" name="Line 21"/>
            <p:cNvSpPr>
              <a:spLocks noChangeShapeType="1"/>
            </p:cNvSpPr>
            <p:nvPr/>
          </p:nvSpPr>
          <p:spPr bwMode="auto">
            <a:xfrm flipV="1">
              <a:off x="2928" y="2544"/>
              <a:ext cx="528" cy="86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2" name="Line 22"/>
            <p:cNvSpPr>
              <a:spLocks noChangeShapeType="1"/>
            </p:cNvSpPr>
            <p:nvPr/>
          </p:nvSpPr>
          <p:spPr bwMode="auto">
            <a:xfrm>
              <a:off x="3648" y="2496"/>
              <a:ext cx="480" cy="19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3" name="Line 23"/>
            <p:cNvSpPr>
              <a:spLocks noChangeShapeType="1"/>
            </p:cNvSpPr>
            <p:nvPr/>
          </p:nvSpPr>
          <p:spPr bwMode="auto">
            <a:xfrm flipH="1">
              <a:off x="4464" y="1968"/>
              <a:ext cx="144" cy="52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4" name="Line 24"/>
            <p:cNvSpPr>
              <a:spLocks noChangeShapeType="1"/>
            </p:cNvSpPr>
            <p:nvPr/>
          </p:nvSpPr>
          <p:spPr bwMode="auto">
            <a:xfrm>
              <a:off x="2016" y="2784"/>
              <a:ext cx="432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5" name="Line 25"/>
            <p:cNvSpPr>
              <a:spLocks noChangeShapeType="1"/>
            </p:cNvSpPr>
            <p:nvPr/>
          </p:nvSpPr>
          <p:spPr bwMode="auto">
            <a:xfrm flipV="1">
              <a:off x="3072" y="3216"/>
              <a:ext cx="432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6" name="Line 26"/>
            <p:cNvSpPr>
              <a:spLocks noChangeShapeType="1"/>
            </p:cNvSpPr>
            <p:nvPr/>
          </p:nvSpPr>
          <p:spPr bwMode="auto">
            <a:xfrm flipH="1" flipV="1">
              <a:off x="3264" y="2544"/>
              <a:ext cx="255" cy="47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7" name="Line 27"/>
            <p:cNvSpPr>
              <a:spLocks noChangeShapeType="1"/>
            </p:cNvSpPr>
            <p:nvPr/>
          </p:nvSpPr>
          <p:spPr bwMode="auto">
            <a:xfrm flipV="1">
              <a:off x="3360" y="1920"/>
              <a:ext cx="864" cy="33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8" name="Line 28"/>
            <p:cNvSpPr>
              <a:spLocks noChangeShapeType="1"/>
            </p:cNvSpPr>
            <p:nvPr/>
          </p:nvSpPr>
          <p:spPr bwMode="auto">
            <a:xfrm flipV="1">
              <a:off x="3840" y="2016"/>
              <a:ext cx="480" cy="100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29" name="Line 29"/>
            <p:cNvSpPr>
              <a:spLocks noChangeShapeType="1"/>
            </p:cNvSpPr>
            <p:nvPr/>
          </p:nvSpPr>
          <p:spPr bwMode="auto">
            <a:xfrm>
              <a:off x="2832" y="1488"/>
              <a:ext cx="144" cy="6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z="32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7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CC6B97E9-00A0-4D73-9CA8-F349980F8039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41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062" name="Text Box 78"/>
          <p:cNvSpPr txBox="1">
            <a:spLocks noChangeArrowheads="1"/>
          </p:cNvSpPr>
          <p:nvPr/>
        </p:nvSpPr>
        <p:spPr bwMode="auto">
          <a:xfrm>
            <a:off x="3810000" y="85725"/>
            <a:ext cx="4343400" cy="609600"/>
          </a:xfrm>
          <a:prstGeom prst="rect">
            <a:avLst/>
          </a:prstGeom>
          <a:gradFill rotWithShape="1">
            <a:gsLst>
              <a:gs pos="0">
                <a:srgbClr val="99FF33"/>
              </a:gs>
              <a:gs pos="50000">
                <a:schemeClr val="bg1"/>
              </a:gs>
              <a:gs pos="100000">
                <a:srgbClr val="99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400" b="1" u="sng" dirty="0" smtClean="0">
                <a:solidFill>
                  <a:srgbClr val="CC0066"/>
                </a:solidFill>
                <a:latin typeface="Arial" panose="020B0604020202020204" pitchFamily="34" charset="0"/>
              </a:rPr>
              <a:t>THÁP </a:t>
            </a:r>
            <a:r>
              <a:rPr lang="en-US" altLang="en-US" sz="3400" b="1" u="sng" dirty="0">
                <a:solidFill>
                  <a:srgbClr val="CC0066"/>
                </a:solidFill>
                <a:latin typeface="Arial" panose="020B0604020202020204" pitchFamily="34" charset="0"/>
              </a:rPr>
              <a:t>SINH THÁI:</a:t>
            </a:r>
          </a:p>
        </p:txBody>
      </p:sp>
      <p:sp>
        <p:nvSpPr>
          <p:cNvPr id="42063" name="Text Box 79"/>
          <p:cNvSpPr txBox="1">
            <a:spLocks noChangeArrowheads="1"/>
          </p:cNvSpPr>
          <p:nvPr/>
        </p:nvSpPr>
        <p:spPr bwMode="auto">
          <a:xfrm>
            <a:off x="9407525" y="5154614"/>
            <a:ext cx="11890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CC0066"/>
                </a:solidFill>
                <a:latin typeface="Arial" panose="020B0604020202020204" pitchFamily="34" charset="0"/>
              </a:rPr>
              <a:t>10.000 cây/ha</a:t>
            </a:r>
          </a:p>
        </p:txBody>
      </p:sp>
      <p:sp>
        <p:nvSpPr>
          <p:cNvPr id="42064" name="Text Box 80"/>
          <p:cNvSpPr txBox="1">
            <a:spLocks noChangeArrowheads="1"/>
          </p:cNvSpPr>
          <p:nvPr/>
        </p:nvSpPr>
        <p:spPr bwMode="auto">
          <a:xfrm>
            <a:off x="7277101" y="4133850"/>
            <a:ext cx="1611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CC0066"/>
                </a:solidFill>
                <a:latin typeface="Arial" panose="020B0604020202020204" pitchFamily="34" charset="0"/>
              </a:rPr>
              <a:t>10 con/ha</a:t>
            </a:r>
          </a:p>
        </p:txBody>
      </p:sp>
      <p:sp>
        <p:nvSpPr>
          <p:cNvPr id="42065" name="Text Box 81"/>
          <p:cNvSpPr txBox="1">
            <a:spLocks noChangeArrowheads="1"/>
          </p:cNvSpPr>
          <p:nvPr/>
        </p:nvSpPr>
        <p:spPr bwMode="auto">
          <a:xfrm>
            <a:off x="6813551" y="2879725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CC0066"/>
                </a:solidFill>
                <a:latin typeface="Arial" panose="020B0604020202020204" pitchFamily="34" charset="0"/>
              </a:rPr>
              <a:t>9 con/ha</a:t>
            </a:r>
          </a:p>
        </p:txBody>
      </p:sp>
      <p:sp>
        <p:nvSpPr>
          <p:cNvPr id="42066" name="Text Box 82"/>
          <p:cNvSpPr txBox="1">
            <a:spLocks noChangeArrowheads="1"/>
          </p:cNvSpPr>
          <p:nvPr/>
        </p:nvSpPr>
        <p:spPr bwMode="auto">
          <a:xfrm>
            <a:off x="6245226" y="1543050"/>
            <a:ext cx="179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CC0066"/>
                </a:solidFill>
                <a:latin typeface="Arial" panose="020B0604020202020204" pitchFamily="34" charset="0"/>
              </a:rPr>
              <a:t>0.2 con/ha</a:t>
            </a:r>
          </a:p>
        </p:txBody>
      </p:sp>
      <p:sp>
        <p:nvSpPr>
          <p:cNvPr id="42067" name="Text Box 83"/>
          <p:cNvSpPr txBox="1">
            <a:spLocks noChangeArrowheads="1"/>
          </p:cNvSpPr>
          <p:nvPr/>
        </p:nvSpPr>
        <p:spPr bwMode="auto">
          <a:xfrm>
            <a:off x="3843338" y="6362701"/>
            <a:ext cx="4508500" cy="466725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9525" algn="ctr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THÁP SỐ LƯỢNG</a:t>
            </a:r>
          </a:p>
        </p:txBody>
      </p:sp>
      <p:grpSp>
        <p:nvGrpSpPr>
          <p:cNvPr id="42085" name="Group 101"/>
          <p:cNvGrpSpPr>
            <a:grpSpLocks/>
          </p:cNvGrpSpPr>
          <p:nvPr/>
        </p:nvGrpSpPr>
        <p:grpSpPr bwMode="auto">
          <a:xfrm>
            <a:off x="1709738" y="1295400"/>
            <a:ext cx="7543800" cy="5003800"/>
            <a:chOff x="336" y="912"/>
            <a:chExt cx="4338" cy="2880"/>
          </a:xfrm>
        </p:grpSpPr>
        <p:grpSp>
          <p:nvGrpSpPr>
            <p:cNvPr id="42084" name="Group 100"/>
            <p:cNvGrpSpPr>
              <a:grpSpLocks/>
            </p:cNvGrpSpPr>
            <p:nvPr/>
          </p:nvGrpSpPr>
          <p:grpSpPr bwMode="auto">
            <a:xfrm>
              <a:off x="336" y="3072"/>
              <a:ext cx="4338" cy="720"/>
              <a:chOff x="336" y="3072"/>
              <a:chExt cx="4338" cy="720"/>
            </a:xfrm>
          </p:grpSpPr>
          <p:sp>
            <p:nvSpPr>
              <p:cNvPr id="42020" name="Rectangle 36"/>
              <p:cNvSpPr>
                <a:spLocks noChangeArrowheads="1"/>
              </p:cNvSpPr>
              <p:nvPr/>
            </p:nvSpPr>
            <p:spPr bwMode="auto">
              <a:xfrm>
                <a:off x="345" y="3072"/>
                <a:ext cx="4320" cy="72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2083" name="Group 99"/>
              <p:cNvGrpSpPr>
                <a:grpSpLocks/>
              </p:cNvGrpSpPr>
              <p:nvPr/>
            </p:nvGrpSpPr>
            <p:grpSpPr bwMode="auto">
              <a:xfrm>
                <a:off x="336" y="3072"/>
                <a:ext cx="4338" cy="720"/>
                <a:chOff x="336" y="3072"/>
                <a:chExt cx="4338" cy="720"/>
              </a:xfrm>
            </p:grpSpPr>
            <p:pic>
              <p:nvPicPr>
                <p:cNvPr id="42002" name="Picture 18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954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75" name="Picture 91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1572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76" name="Picture 92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2196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77" name="Picture 93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2814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78" name="Picture 94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3432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79" name="Picture 95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4050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082" name="Picture 98" descr="lu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89" t="31628" r="47362" b="12154"/>
                <a:stretch>
                  <a:fillRect/>
                </a:stretch>
              </p:blipFill>
              <p:spPr bwMode="auto">
                <a:xfrm>
                  <a:off x="336" y="3072"/>
                  <a:ext cx="624" cy="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2072" name="Group 88"/>
            <p:cNvGrpSpPr>
              <a:grpSpLocks/>
            </p:cNvGrpSpPr>
            <p:nvPr/>
          </p:nvGrpSpPr>
          <p:grpSpPr bwMode="auto">
            <a:xfrm>
              <a:off x="1584" y="2352"/>
              <a:ext cx="1842" cy="720"/>
              <a:chOff x="1056" y="2112"/>
              <a:chExt cx="1842" cy="720"/>
            </a:xfrm>
          </p:grpSpPr>
          <p:sp>
            <p:nvSpPr>
              <p:cNvPr id="42019" name="Rectangle 35"/>
              <p:cNvSpPr>
                <a:spLocks noChangeArrowheads="1"/>
              </p:cNvSpPr>
              <p:nvPr/>
            </p:nvSpPr>
            <p:spPr bwMode="auto">
              <a:xfrm>
                <a:off x="1065" y="2112"/>
                <a:ext cx="1824" cy="72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2071" name="Group 87"/>
              <p:cNvGrpSpPr>
                <a:grpSpLocks/>
              </p:cNvGrpSpPr>
              <p:nvPr/>
            </p:nvGrpSpPr>
            <p:grpSpPr bwMode="auto">
              <a:xfrm>
                <a:off x="1056" y="2112"/>
                <a:ext cx="1842" cy="720"/>
                <a:chOff x="1662" y="2136"/>
                <a:chExt cx="1842" cy="720"/>
              </a:xfrm>
            </p:grpSpPr>
            <p:pic>
              <p:nvPicPr>
                <p:cNvPr id="42005" name="Picture 21" descr="Sau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t="14844" r="28125" b="26563"/>
                <a:stretch>
                  <a:fillRect/>
                </a:stretch>
              </p:blipFill>
              <p:spPr bwMode="auto">
                <a:xfrm>
                  <a:off x="1662" y="2136"/>
                  <a:ext cx="612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052" name="Picture 68" descr="Sau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t="14844" r="28125" b="26563"/>
                <a:stretch>
                  <a:fillRect/>
                </a:stretch>
              </p:blipFill>
              <p:spPr bwMode="auto">
                <a:xfrm>
                  <a:off x="2892" y="2136"/>
                  <a:ext cx="612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055" name="Picture 71" descr="Sau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t="14844" r="28125" b="26563"/>
                <a:stretch>
                  <a:fillRect/>
                </a:stretch>
              </p:blipFill>
              <p:spPr bwMode="auto">
                <a:xfrm>
                  <a:off x="2277" y="2136"/>
                  <a:ext cx="612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2069" name="Group 85"/>
            <p:cNvGrpSpPr>
              <a:grpSpLocks/>
            </p:cNvGrpSpPr>
            <p:nvPr/>
          </p:nvGrpSpPr>
          <p:grpSpPr bwMode="auto">
            <a:xfrm>
              <a:off x="1881" y="1632"/>
              <a:ext cx="1248" cy="720"/>
              <a:chOff x="480" y="1152"/>
              <a:chExt cx="1248" cy="720"/>
            </a:xfrm>
          </p:grpSpPr>
          <p:sp>
            <p:nvSpPr>
              <p:cNvPr id="42018" name="Rectangle 34"/>
              <p:cNvSpPr>
                <a:spLocks noChangeArrowheads="1"/>
              </p:cNvSpPr>
              <p:nvPr/>
            </p:nvSpPr>
            <p:spPr bwMode="auto">
              <a:xfrm>
                <a:off x="480" y="1152"/>
                <a:ext cx="1248" cy="72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2068" name="Group 84"/>
              <p:cNvGrpSpPr>
                <a:grpSpLocks/>
              </p:cNvGrpSpPr>
              <p:nvPr/>
            </p:nvGrpSpPr>
            <p:grpSpPr bwMode="auto">
              <a:xfrm>
                <a:off x="480" y="1152"/>
                <a:ext cx="1248" cy="720"/>
                <a:chOff x="240" y="672"/>
                <a:chExt cx="1248" cy="720"/>
              </a:xfrm>
            </p:grpSpPr>
            <p:pic>
              <p:nvPicPr>
                <p:cNvPr id="42008" name="Picture 24" descr="chim%20sau%20dau%20xanh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36" r="27591"/>
                <a:stretch>
                  <a:fillRect/>
                </a:stretch>
              </p:blipFill>
              <p:spPr bwMode="auto">
                <a:xfrm>
                  <a:off x="864" y="672"/>
                  <a:ext cx="624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059" name="Picture 75" descr="chim%20sau%20dau%20xanh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336" r="27591"/>
                <a:stretch>
                  <a:fillRect/>
                </a:stretch>
              </p:blipFill>
              <p:spPr bwMode="auto">
                <a:xfrm>
                  <a:off x="240" y="672"/>
                  <a:ext cx="624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2024" name="Group 40"/>
            <p:cNvGrpSpPr>
              <a:grpSpLocks/>
            </p:cNvGrpSpPr>
            <p:nvPr/>
          </p:nvGrpSpPr>
          <p:grpSpPr bwMode="auto">
            <a:xfrm>
              <a:off x="2191" y="912"/>
              <a:ext cx="628" cy="720"/>
              <a:chOff x="1584" y="2448"/>
              <a:chExt cx="628" cy="720"/>
            </a:xfrm>
          </p:grpSpPr>
          <p:sp>
            <p:nvSpPr>
              <p:cNvPr id="41988" name="Rectangle 4"/>
              <p:cNvSpPr>
                <a:spLocks noChangeArrowheads="1"/>
              </p:cNvSpPr>
              <p:nvPr/>
            </p:nvSpPr>
            <p:spPr bwMode="auto">
              <a:xfrm>
                <a:off x="1586" y="2448"/>
                <a:ext cx="624" cy="72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2012" name="Picture 28" descr="hawk-red-tailed-lg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6" t="6972" r="25195" b="2397"/>
              <a:stretch>
                <a:fillRect/>
              </a:stretch>
            </p:blipFill>
            <p:spPr bwMode="auto">
              <a:xfrm>
                <a:off x="1584" y="2448"/>
                <a:ext cx="628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3651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62" grpId="0" animBg="1"/>
      <p:bldP spid="42063" grpId="0"/>
      <p:bldP spid="42064" grpId="0"/>
      <p:bldP spid="42065" grpId="0"/>
      <p:bldP spid="42066" grpId="0"/>
      <p:bldP spid="420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9B24DF59-EE36-471C-AC1D-BF082C762419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9144000" y="4362450"/>
            <a:ext cx="137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C0099"/>
                </a:solidFill>
                <a:latin typeface="Arial" panose="020B0604020202020204" pitchFamily="34" charset="0"/>
              </a:rPr>
              <a:t>15.000 g/ha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7343775" y="3290888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C0099"/>
                </a:solidFill>
                <a:latin typeface="Arial" panose="020B0604020202020204" pitchFamily="34" charset="0"/>
              </a:rPr>
              <a:t>500g/ha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691313" y="2057401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C0099"/>
                </a:solidFill>
                <a:latin typeface="Arial" panose="020B0604020202020204" pitchFamily="34" charset="0"/>
              </a:rPr>
              <a:t>400g/ha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6234113" y="762001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C0099"/>
                </a:solidFill>
                <a:latin typeface="Arial" panose="020B0604020202020204" pitchFamily="34" charset="0"/>
              </a:rPr>
              <a:t>50g/ha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3838575" y="5791200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THÁP SINH KHỐI</a:t>
            </a:r>
          </a:p>
        </p:txBody>
      </p:sp>
      <p:grpSp>
        <p:nvGrpSpPr>
          <p:cNvPr id="43064" name="Group 56"/>
          <p:cNvGrpSpPr>
            <a:grpSpLocks/>
          </p:cNvGrpSpPr>
          <p:nvPr/>
        </p:nvGrpSpPr>
        <p:grpSpPr bwMode="auto">
          <a:xfrm>
            <a:off x="2085975" y="457200"/>
            <a:ext cx="6858000" cy="5067300"/>
            <a:chOff x="480" y="936"/>
            <a:chExt cx="4320" cy="2904"/>
          </a:xfrm>
        </p:grpSpPr>
        <p:grpSp>
          <p:nvGrpSpPr>
            <p:cNvPr id="43062" name="Group 54"/>
            <p:cNvGrpSpPr>
              <a:grpSpLocks/>
            </p:cNvGrpSpPr>
            <p:nvPr/>
          </p:nvGrpSpPr>
          <p:grpSpPr bwMode="auto">
            <a:xfrm>
              <a:off x="480" y="3120"/>
              <a:ext cx="4320" cy="720"/>
              <a:chOff x="432" y="3024"/>
              <a:chExt cx="4320" cy="720"/>
            </a:xfrm>
          </p:grpSpPr>
          <p:sp>
            <p:nvSpPr>
              <p:cNvPr id="43060" name="Rectangle 52"/>
              <p:cNvSpPr>
                <a:spLocks noChangeArrowheads="1"/>
              </p:cNvSpPr>
              <p:nvPr/>
            </p:nvSpPr>
            <p:spPr bwMode="auto">
              <a:xfrm>
                <a:off x="432" y="3024"/>
                <a:ext cx="4320" cy="720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061" name="Group 53"/>
              <p:cNvGrpSpPr>
                <a:grpSpLocks/>
              </p:cNvGrpSpPr>
              <p:nvPr/>
            </p:nvGrpSpPr>
            <p:grpSpPr bwMode="auto">
              <a:xfrm>
                <a:off x="432" y="3024"/>
                <a:ext cx="4312" cy="720"/>
                <a:chOff x="436" y="480"/>
                <a:chExt cx="4312" cy="768"/>
              </a:xfrm>
            </p:grpSpPr>
            <p:pic>
              <p:nvPicPr>
                <p:cNvPr id="43017" name="Picture 9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436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18" name="Picture 10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1155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19" name="Picture 11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1873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20" name="Picture 12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2592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21" name="Picture 13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3310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22" name="Picture 14" descr="g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00" b="11111"/>
                <a:stretch>
                  <a:fillRect/>
                </a:stretch>
              </p:blipFill>
              <p:spPr bwMode="auto">
                <a:xfrm>
                  <a:off x="4028" y="480"/>
                  <a:ext cx="720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3063" name="Group 55"/>
            <p:cNvGrpSpPr>
              <a:grpSpLocks/>
            </p:cNvGrpSpPr>
            <p:nvPr/>
          </p:nvGrpSpPr>
          <p:grpSpPr bwMode="auto">
            <a:xfrm>
              <a:off x="1608" y="2391"/>
              <a:ext cx="2064" cy="720"/>
              <a:chOff x="1608" y="2256"/>
              <a:chExt cx="2064" cy="720"/>
            </a:xfrm>
          </p:grpSpPr>
          <p:sp>
            <p:nvSpPr>
              <p:cNvPr id="43046" name="Rectangle 38"/>
              <p:cNvSpPr>
                <a:spLocks noChangeArrowheads="1"/>
              </p:cNvSpPr>
              <p:nvPr/>
            </p:nvSpPr>
            <p:spPr bwMode="auto">
              <a:xfrm>
                <a:off x="1608" y="2256"/>
                <a:ext cx="2064" cy="720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048" name="Group 40"/>
              <p:cNvGrpSpPr>
                <a:grpSpLocks/>
              </p:cNvGrpSpPr>
              <p:nvPr/>
            </p:nvGrpSpPr>
            <p:grpSpPr bwMode="auto">
              <a:xfrm>
                <a:off x="1873" y="2301"/>
                <a:ext cx="1533" cy="624"/>
                <a:chOff x="1728" y="1440"/>
                <a:chExt cx="1248" cy="624"/>
              </a:xfrm>
            </p:grpSpPr>
            <p:pic>
              <p:nvPicPr>
                <p:cNvPr id="43029" name="Picture 21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1728" y="1776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30" name="Picture 22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2160" y="1776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31" name="Picture 23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2592" y="1776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32" name="Picture 24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1728" y="1440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33" name="Picture 25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2160" y="1440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034" name="Picture 26" descr="foodwe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01" t="55014" r="53999" b="31232"/>
                <a:stretch>
                  <a:fillRect/>
                </a:stretch>
              </p:blipFill>
              <p:spPr bwMode="auto">
                <a:xfrm>
                  <a:off x="2592" y="1440"/>
                  <a:ext cx="384" cy="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3058" name="Group 50"/>
            <p:cNvGrpSpPr>
              <a:grpSpLocks/>
            </p:cNvGrpSpPr>
            <p:nvPr/>
          </p:nvGrpSpPr>
          <p:grpSpPr bwMode="auto">
            <a:xfrm>
              <a:off x="2011" y="1668"/>
              <a:ext cx="1258" cy="720"/>
              <a:chOff x="1387" y="600"/>
              <a:chExt cx="1258" cy="720"/>
            </a:xfrm>
          </p:grpSpPr>
          <p:sp>
            <p:nvSpPr>
              <p:cNvPr id="43055" name="Rectangle 47"/>
              <p:cNvSpPr>
                <a:spLocks noChangeArrowheads="1"/>
              </p:cNvSpPr>
              <p:nvPr/>
            </p:nvSpPr>
            <p:spPr bwMode="auto">
              <a:xfrm>
                <a:off x="1387" y="600"/>
                <a:ext cx="1258" cy="720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3057" name="Group 49"/>
              <p:cNvGrpSpPr>
                <a:grpSpLocks/>
              </p:cNvGrpSpPr>
              <p:nvPr/>
            </p:nvGrpSpPr>
            <p:grpSpPr bwMode="auto">
              <a:xfrm>
                <a:off x="1392" y="600"/>
                <a:ext cx="1248" cy="720"/>
                <a:chOff x="1488" y="624"/>
                <a:chExt cx="1248" cy="720"/>
              </a:xfrm>
            </p:grpSpPr>
            <p:pic>
              <p:nvPicPr>
                <p:cNvPr id="43051" name="Picture 43" descr="leopard-fro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765" b="7182"/>
                <a:stretch>
                  <a:fillRect/>
                </a:stretch>
              </p:blipFill>
              <p:spPr bwMode="auto">
                <a:xfrm>
                  <a:off x="1488" y="624"/>
                  <a:ext cx="624" cy="7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056" name="Picture 48" descr="leopard-fro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765" b="7182"/>
                <a:stretch>
                  <a:fillRect/>
                </a:stretch>
              </p:blipFill>
              <p:spPr bwMode="auto">
                <a:xfrm>
                  <a:off x="2112" y="624"/>
                  <a:ext cx="624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43059" name="Group 51"/>
            <p:cNvGrpSpPr>
              <a:grpSpLocks/>
            </p:cNvGrpSpPr>
            <p:nvPr/>
          </p:nvGrpSpPr>
          <p:grpSpPr bwMode="auto">
            <a:xfrm>
              <a:off x="2232" y="936"/>
              <a:ext cx="816" cy="744"/>
              <a:chOff x="192" y="528"/>
              <a:chExt cx="816" cy="744"/>
            </a:xfrm>
          </p:grpSpPr>
          <p:sp>
            <p:nvSpPr>
              <p:cNvPr id="43041" name="Rectangle 33"/>
              <p:cNvSpPr>
                <a:spLocks noChangeArrowheads="1"/>
              </p:cNvSpPr>
              <p:nvPr/>
            </p:nvSpPr>
            <p:spPr bwMode="auto">
              <a:xfrm>
                <a:off x="269" y="548"/>
                <a:ext cx="663" cy="704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3038" name="Picture 30" descr="bat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528"/>
                <a:ext cx="816" cy="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274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  <p:bldP spid="43025" grpId="0"/>
      <p:bldP spid="43026" grpId="0"/>
      <p:bldP spid="43027" grpId="0"/>
      <p:bldP spid="430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92A3186-0643-4E36-8CD9-EBA8E1EB85CF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Aft>
                  <a:spcPct val="0"/>
                </a:spcAft>
              </a:pPr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4050" name="Group 18"/>
          <p:cNvGrpSpPr>
            <a:grpSpLocks/>
          </p:cNvGrpSpPr>
          <p:nvPr/>
        </p:nvGrpSpPr>
        <p:grpSpPr bwMode="auto">
          <a:xfrm>
            <a:off x="9258300" y="4695826"/>
            <a:ext cx="1155700" cy="677863"/>
            <a:chOff x="0" y="2064"/>
            <a:chExt cx="728" cy="427"/>
          </a:xfrm>
        </p:grpSpPr>
        <p:sp>
          <p:nvSpPr>
            <p:cNvPr id="44051" name="Rectangle 19"/>
            <p:cNvSpPr>
              <a:spLocks noChangeArrowheads="1"/>
            </p:cNvSpPr>
            <p:nvPr/>
          </p:nvSpPr>
          <p:spPr bwMode="auto">
            <a:xfrm>
              <a:off x="0" y="2081"/>
              <a:ext cx="672" cy="41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CC0099"/>
                  </a:solidFill>
                  <a:latin typeface="Arial" panose="020B0604020202020204" pitchFamily="34" charset="0"/>
                </a:rPr>
                <a:t>2,1 x 10 calo</a:t>
              </a:r>
            </a:p>
          </p:txBody>
        </p:sp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545" y="2064"/>
              <a:ext cx="1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>
                  <a:solidFill>
                    <a:srgbClr val="CC0099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7389813" y="3429000"/>
            <a:ext cx="1143000" cy="661988"/>
            <a:chOff x="192" y="1532"/>
            <a:chExt cx="720" cy="437"/>
          </a:xfrm>
        </p:grpSpPr>
        <p:sp>
          <p:nvSpPr>
            <p:cNvPr id="44054" name="Rectangle 22"/>
            <p:cNvSpPr>
              <a:spLocks noChangeArrowheads="1"/>
            </p:cNvSpPr>
            <p:nvPr/>
          </p:nvSpPr>
          <p:spPr bwMode="auto">
            <a:xfrm>
              <a:off x="192" y="1539"/>
              <a:ext cx="672" cy="43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CC0099"/>
                  </a:solidFill>
                  <a:latin typeface="Arial" panose="020B0604020202020204" pitchFamily="34" charset="0"/>
                </a:rPr>
                <a:t>1,2 x 10 calo</a:t>
              </a:r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729" y="1532"/>
              <a:ext cx="1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>
                  <a:solidFill>
                    <a:srgbClr val="CC0099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6508750" y="2133601"/>
            <a:ext cx="1143000" cy="677863"/>
            <a:chOff x="960" y="1039"/>
            <a:chExt cx="720" cy="427"/>
          </a:xfrm>
        </p:grpSpPr>
        <p:sp>
          <p:nvSpPr>
            <p:cNvPr id="44057" name="Rectangle 25"/>
            <p:cNvSpPr>
              <a:spLocks noChangeArrowheads="1"/>
            </p:cNvSpPr>
            <p:nvPr/>
          </p:nvSpPr>
          <p:spPr bwMode="auto">
            <a:xfrm>
              <a:off x="960" y="1056"/>
              <a:ext cx="672" cy="41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CC0099"/>
                  </a:solidFill>
                  <a:latin typeface="Arial" panose="020B0604020202020204" pitchFamily="34" charset="0"/>
                </a:rPr>
                <a:t>1,1 x 10 calo</a:t>
              </a:r>
            </a:p>
          </p:txBody>
        </p:sp>
        <p:sp>
          <p:nvSpPr>
            <p:cNvPr id="44058" name="Text Box 26"/>
            <p:cNvSpPr txBox="1">
              <a:spLocks noChangeArrowheads="1"/>
            </p:cNvSpPr>
            <p:nvPr/>
          </p:nvSpPr>
          <p:spPr bwMode="auto">
            <a:xfrm>
              <a:off x="1497" y="1039"/>
              <a:ext cx="1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>
                  <a:solidFill>
                    <a:srgbClr val="CC0099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6091238" y="838201"/>
            <a:ext cx="1143000" cy="677863"/>
            <a:chOff x="1680" y="559"/>
            <a:chExt cx="720" cy="427"/>
          </a:xfrm>
        </p:grpSpPr>
        <p:sp>
          <p:nvSpPr>
            <p:cNvPr id="44060" name="Rectangle 28"/>
            <p:cNvSpPr>
              <a:spLocks noChangeArrowheads="1"/>
            </p:cNvSpPr>
            <p:nvPr/>
          </p:nvSpPr>
          <p:spPr bwMode="auto">
            <a:xfrm>
              <a:off x="1680" y="576"/>
              <a:ext cx="672" cy="41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CC0099"/>
                  </a:solidFill>
                  <a:latin typeface="Arial" panose="020B0604020202020204" pitchFamily="34" charset="0"/>
                </a:rPr>
                <a:t>0,5 x 10 calo</a:t>
              </a:r>
            </a:p>
          </p:txBody>
        </p:sp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2217" y="559"/>
              <a:ext cx="1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 b="1">
                  <a:solidFill>
                    <a:srgbClr val="CC0099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4079" name="Text Box 47"/>
          <p:cNvSpPr txBox="1">
            <a:spLocks noChangeArrowheads="1"/>
          </p:cNvSpPr>
          <p:nvPr/>
        </p:nvSpPr>
        <p:spPr bwMode="auto">
          <a:xfrm>
            <a:off x="3373438" y="6049964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THÁP NĂNG LƯỢNG</a:t>
            </a:r>
          </a:p>
        </p:txBody>
      </p:sp>
      <p:grpSp>
        <p:nvGrpSpPr>
          <p:cNvPr id="44085" name="Group 53"/>
          <p:cNvGrpSpPr>
            <a:grpSpLocks/>
          </p:cNvGrpSpPr>
          <p:nvPr/>
        </p:nvGrpSpPr>
        <p:grpSpPr bwMode="auto">
          <a:xfrm>
            <a:off x="2001838" y="603250"/>
            <a:ext cx="7010400" cy="5187950"/>
            <a:chOff x="384" y="572"/>
            <a:chExt cx="4416" cy="3268"/>
          </a:xfrm>
        </p:grpSpPr>
        <p:grpSp>
          <p:nvGrpSpPr>
            <p:cNvPr id="44077" name="Group 45"/>
            <p:cNvGrpSpPr>
              <a:grpSpLocks/>
            </p:cNvGrpSpPr>
            <p:nvPr/>
          </p:nvGrpSpPr>
          <p:grpSpPr bwMode="auto">
            <a:xfrm>
              <a:off x="384" y="3016"/>
              <a:ext cx="4416" cy="824"/>
              <a:chOff x="624" y="3256"/>
              <a:chExt cx="4416" cy="824"/>
            </a:xfrm>
          </p:grpSpPr>
          <p:sp>
            <p:nvSpPr>
              <p:cNvPr id="44063" name="Rectangle 31"/>
              <p:cNvSpPr>
                <a:spLocks noChangeArrowheads="1"/>
              </p:cNvSpPr>
              <p:nvPr/>
            </p:nvSpPr>
            <p:spPr bwMode="auto">
              <a:xfrm>
                <a:off x="624" y="3260"/>
                <a:ext cx="4416" cy="82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4038" name="Picture 6" descr="wallpaper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889" r="23334"/>
              <a:stretch>
                <a:fillRect/>
              </a:stretch>
            </p:blipFill>
            <p:spPr bwMode="auto">
              <a:xfrm>
                <a:off x="624" y="3256"/>
                <a:ext cx="4416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071" name="Group 39"/>
            <p:cNvGrpSpPr>
              <a:grpSpLocks/>
            </p:cNvGrpSpPr>
            <p:nvPr/>
          </p:nvGrpSpPr>
          <p:grpSpPr bwMode="auto">
            <a:xfrm>
              <a:off x="1540" y="2205"/>
              <a:ext cx="2104" cy="816"/>
              <a:chOff x="1832" y="2448"/>
              <a:chExt cx="1992" cy="816"/>
            </a:xfrm>
          </p:grpSpPr>
          <p:sp>
            <p:nvSpPr>
              <p:cNvPr id="44064" name="Rectangle 32"/>
              <p:cNvSpPr>
                <a:spLocks noChangeArrowheads="1"/>
              </p:cNvSpPr>
              <p:nvPr/>
            </p:nvSpPr>
            <p:spPr bwMode="auto">
              <a:xfrm>
                <a:off x="1840" y="2448"/>
                <a:ext cx="1968" cy="816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4041" name="Picture 9" descr="grasshopper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676" y="2604"/>
                <a:ext cx="816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5" name="Picture 33" descr="grasshopper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172" y="2604"/>
                <a:ext cx="816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6" name="Picture 34" descr="grasshopper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668" y="2604"/>
                <a:ext cx="816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67" name="Picture 35" descr="grasshopper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164" y="2604"/>
                <a:ext cx="816" cy="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083" name="Group 51"/>
            <p:cNvGrpSpPr>
              <a:grpSpLocks/>
            </p:cNvGrpSpPr>
            <p:nvPr/>
          </p:nvGrpSpPr>
          <p:grpSpPr bwMode="auto">
            <a:xfrm>
              <a:off x="2112" y="1386"/>
              <a:ext cx="960" cy="823"/>
              <a:chOff x="1967" y="1388"/>
              <a:chExt cx="820" cy="823"/>
            </a:xfrm>
          </p:grpSpPr>
          <p:sp>
            <p:nvSpPr>
              <p:cNvPr id="44070" name="Rectangle 38"/>
              <p:cNvSpPr>
                <a:spLocks noChangeArrowheads="1"/>
              </p:cNvSpPr>
              <p:nvPr/>
            </p:nvSpPr>
            <p:spPr bwMode="auto">
              <a:xfrm>
                <a:off x="1970" y="1390"/>
                <a:ext cx="814" cy="816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4082" name="Picture 50" descr="getdetail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4" t="26924" r="15334" b="26889"/>
              <a:stretch>
                <a:fillRect/>
              </a:stretch>
            </p:blipFill>
            <p:spPr bwMode="auto">
              <a:xfrm>
                <a:off x="1968" y="1388"/>
                <a:ext cx="819" cy="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48" name="Picture 16" descr="getdetail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4" t="26924" r="15334" b="26889"/>
              <a:stretch>
                <a:fillRect/>
              </a:stretch>
            </p:blipFill>
            <p:spPr bwMode="auto">
              <a:xfrm>
                <a:off x="1967" y="1792"/>
                <a:ext cx="819" cy="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084" name="Group 52"/>
            <p:cNvGrpSpPr>
              <a:grpSpLocks/>
            </p:cNvGrpSpPr>
            <p:nvPr/>
          </p:nvGrpSpPr>
          <p:grpSpPr bwMode="auto">
            <a:xfrm>
              <a:off x="2375" y="572"/>
              <a:ext cx="434" cy="818"/>
              <a:chOff x="2374" y="572"/>
              <a:chExt cx="434" cy="818"/>
            </a:xfrm>
          </p:grpSpPr>
          <p:sp>
            <p:nvSpPr>
              <p:cNvPr id="44074" name="Rectangle 42"/>
              <p:cNvSpPr>
                <a:spLocks noChangeArrowheads="1"/>
              </p:cNvSpPr>
              <p:nvPr/>
            </p:nvSpPr>
            <p:spPr bwMode="auto">
              <a:xfrm>
                <a:off x="2376" y="572"/>
                <a:ext cx="432" cy="816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4049" name="Picture 17" descr="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0" r="18750"/>
              <a:stretch>
                <a:fillRect/>
              </a:stretch>
            </p:blipFill>
            <p:spPr bwMode="auto">
              <a:xfrm>
                <a:off x="2374" y="574"/>
                <a:ext cx="432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296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44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212487"/>
            <a:ext cx="1128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tháp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thái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loại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tháp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thái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043484"/>
            <a:ext cx="10696073" cy="4248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99" y="5516391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Tháp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số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908396" y="133407"/>
            <a:ext cx="10998681" cy="751367"/>
            <a:chOff x="967563" y="659219"/>
            <a:chExt cx="7472944" cy="563525"/>
          </a:xfrm>
        </p:grpSpPr>
        <p:sp>
          <p:nvSpPr>
            <p:cNvPr id="23" name="Oval 22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67563" y="669654"/>
              <a:ext cx="62732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94884" y="659219"/>
              <a:ext cx="684562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Trao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đổi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chuyển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hóa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năng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0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85911"/>
              </p:ext>
            </p:extLst>
          </p:nvPr>
        </p:nvGraphicFramePr>
        <p:xfrm>
          <a:off x="403044" y="1311443"/>
          <a:ext cx="11002617" cy="6577023"/>
        </p:xfrm>
        <a:graphic>
          <a:graphicData uri="http://schemas.openxmlformats.org/drawingml/2006/table">
            <a:tbl>
              <a:tblPr firstRow="1" firstCol="1" bandRow="1"/>
              <a:tblGrid>
                <a:gridCol w="11002617">
                  <a:extLst>
                    <a:ext uri="{9D8B030D-6E8A-4147-A177-3AD203B41FA5}">
                      <a16:colId xmlns="" xmlns:a16="http://schemas.microsoft.com/office/drawing/2014/main" val="2777454076"/>
                    </a:ext>
                  </a:extLst>
                </a:gridCol>
              </a:tblGrid>
              <a:tr h="65770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 và tên nhóm : </a:t>
                      </a:r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r>
                        <a:rPr kumimoji="0" lang="en-US" sz="2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4A5C65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Lớp:……………………..</a:t>
                      </a:r>
                      <a:endParaRPr kumimoji="0" 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4A5C65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cầu: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 hình 44.5, nghiên cứu thông tin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SGK/183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hoạt động nhóm cặp đôi 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thời gian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phút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…………………………………………………………………….…………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…………………………………………………………………….…………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…………………………………………………………………….……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886" marR="63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30914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7341" y="721436"/>
            <a:ext cx="465151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PHIẾU HỌC TẬP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2761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86815" y="334877"/>
            <a:ext cx="5789694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smtClean="0">
                <a:solidFill>
                  <a:srgbClr val="FF0000"/>
                </a:solidFill>
                <a:latin typeface="Arial"/>
              </a:rPr>
              <a:t>ĐÁP ÁN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PHIẾU HỌC TẬP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2181" y="951666"/>
            <a:ext cx="10827028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2181" y="1690330"/>
            <a:ext cx="10827028" cy="1307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5740" y="3050100"/>
            <a:ext cx="10833469" cy="2677656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.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dần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3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47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817"/>
            <a:ext cx="1219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5834" y="1035210"/>
            <a:ext cx="9980428" cy="751367"/>
            <a:chOff x="967563" y="659219"/>
            <a:chExt cx="7485321" cy="563525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III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66661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BẢO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VỆ CÁC HỆ SINH THÁI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27442" y="2255410"/>
            <a:ext cx="6143903" cy="66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rừng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49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6"/>
            <a:ext cx="10517512" cy="1826938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720942" y="3212431"/>
            <a:ext cx="10317029" cy="1920323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7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4678738" y="5477952"/>
            <a:ext cx="1712550" cy="1050004"/>
            <a:chOff x="2017" y="2473"/>
            <a:chExt cx="1144" cy="936"/>
          </a:xfrm>
        </p:grpSpPr>
        <p:sp>
          <p:nvSpPr>
            <p:cNvPr id="8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3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4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8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00" y="5727298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33" y="5684925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911" y="5727298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33" y="5792499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5637068" y="5770321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89" y="5746062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22" y="5766714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" y="470247"/>
            <a:ext cx="10603346" cy="62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anh\kiem lambaove rung daungu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9" y="523876"/>
            <a:ext cx="5652655" cy="484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Admin\Desktop\anh\Trong-rung-Soc-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4" y="500064"/>
            <a:ext cx="5348286" cy="48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792827" y="6072766"/>
            <a:ext cx="3786187" cy="5842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Bảo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vệ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trồng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rừng</a:t>
            </a:r>
            <a:endParaRPr lang="en-US" alt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data:image/jpeg;base64,/9j/4AAQSkZJRgABAQAAAQABAAD/2wCEAAkGBhQSERUTEhQWFRUVGR8aGBgWFhgeGRscHhsaGh4bHB4cHiYfHhkkHx0aHy8hJCcpLCwsHR8xNTIqNSYtLCkBCQoKDgwOGg8PGiwkHyQsLCwsLCwsLCwsLCwsLCksLCwsLCwpLCwsLCwsLCwsLCwsLCwsLCwsLCwsLCwsLCwsLP/AABEIAMIBAwMBIgACEQEDEQH/xAAcAAACAgMBAQAAAAAAAAAAAAAEBQMGAAIHAQj/xABAEAACAQMDAwIEAgkDAwMEAwABAhEDEiEABDEFIkETUQYyYXFCgQcUI1KRobHR8GLB4RUz8XKCsiRDs8IWNHP/xAAZAQADAQEBAAAAAAAAAAAAAAABAgMABAX/xAAqEQACAgICAQIFBAMAAAAAAAAAAQIRITESQQMyUSJxgZHwE2HB4TNSof/aAAwDAQACEQMRAD8A5ZSNMMAAVBi4CfDZkTmOfy0V1Xq1ZUakajW8SjdpE/5jSBEJAI/4Gi61S7AE4kkY/jpPLUpJot4JcYtSY1+Evit9u1lxRXhWZFp3xMgKz4WSSCSYyDBtGjvjzru13FSm9O41UpqjsGmn2qAqJIDMRy1RjkzAjOl27+GQoVs28lhwREz9iOPvrXadApOfmbJwFIn7ZB0HV2C3x4g2x3gkBxEnHgHjyOPOY851Z9j8IBLA7BAxVhfAcCZ5LKLiLhCk+DOMF9N6dQpwFlqim1bSC4IxIGGB8Xckhot5GhrCopVVtIaf2jBS2ARIFMk+TBtwOYmUtt4LKEIx+J5/P+gHxPtzSAY0aVO5iPUo2ur24BK8KxkSw58iQZV/9TAcFO7xcVRScS3ahB/IsY1Y/RJUUagHpVTc5Ur2FgCGHqEFnXBhRJ4mTpLT+GIUyXSJAVkUkyfHepJ/KCP4as3k5OKq0T0nl1Z1uznsQg5gGASBzyZ/lpo1Z7brQwi1bluic9s/ggzwQDpI3SXpkC4LdClO76AEwCl+MqxEwZgHE+36fuoguKMBQvqPaYAw0CT3e31JnSSqsjLeA5+o7qqrUgzIGFvqKjQs4hpAYAjHaCcmJ1z7c0SjsrfMpIMEESMHIJB+41dN30uuss4aook9r3gAmYNpJiC3IHgcgHVf6t08keqFjww/o2TJBEZgZ0YtdAd9g/R0EuWWQE9yPxL594nVr6LuKQala9gBEggEkTgDJkmSPB0t+ENv2VyQ/wCEXLkD5iQVOGxp7sdjTSpfUqm1AWKim84BbtEMJmDnSSlmh+OEy577bbQ7milZA4/V2ZRWUWg+qigqpJUEw4OPwjGqz+lLodD9Vp16KohpuEhFQAqwYwbPIIJkjyfpoH9JPUKgq7c0qjsfSN3aRF1S4CIwYCzHsPfVZ3PVTWRadQlhcCVmCDETMGeT41lHKYyl8LTMo9ReptU2yzNNzVuE8WgLxxEt/LTzoFNTV271tzTISormxm9WBkr3qoBBxcTicE9ssPhvZbfb1KhpGpUEC1mpkScDmO1AScnJ9p4CTYX72CqsiMHZUAAyQbQsiFLHPmFnzOnl8yf0C/iPorvVbcvWqErlGKKF9NXCfswtR2VVkMFtJIknIYnPg74eojqCV6rD00moadpuDW9pAiGUNBgGQcRqy/Ee7SrQcDa1fV7rAqSLwQwFoxmTcwgxAXjQHwpRR9w/p0qzIQUKKFlSGE0y7uLp8GFiATmTrRa48WZp3aOh7L4o2bMFaoUMgxVVlwe6QTi2MTMa+eN3RaruHW03tUZiDjiWzPGJ13Q9BIpB67uXWm3qftasEgGQAhChZSSBgsuIGTyPodG2ruK5kentK1QHnuqJ6I5576kf31M6fG+KbK1TFxAHn2Gu99R+EKVTpjs4U+lQqFTZI7KbEEXi5TI8EeNcU+GNmam6ooBJLriR4M+fEDX0p12kafRtwDz+qVOM5ak3H8dZ7DN0ooqPwJ07df8ATaNSiKLXlmAYsjqDUcNDZF3sYEfXRO921VVNN13SGmCRUtDU3mAQzKAPsY95GrZ8A7GzpmzWP/sqeP3pbz99PjTHsf4RrV7kZ05Nr3KPvemUmXbB0VSfmaDTYgCCIFMozZmO0mMYnQ+6+GRLWEpaeKwAzwLWGCDgSP4+18fYowggEHkf3nQS/DVNQ3p3IW5gzMeDPI+mlcIvoi4HP0+HqiZNJwfEAMRGD3KP/lGdD1CAYBtgckEfaODAP0iNdHq7GurlqZRwR+I2sWtgA2iLeM8iPOlu3etSRv1qjMEhCrLUkRIJEAyIIJj6++pvwLpiODKTScNIMBgQMqSBPB+snA8/byTUvClHD0/UUoSAQ0MINpORMCIyDEasHVNyxIdVeldAtQdpJ7ufxH6xEEcaBo0aFUrUBKsfmZHhpUGAZwVEnlcEeBoLwZ2biykN+jmhPybk/WWyfJ45JzrNXxyqm0biIxApn/8AVgv1wNZp+Ev9hzjtT9H1ZaYDWhwCCAysOTkMjEEHnW/wv8OIPU9Rk9SnNwYxaIIEhiMfX89dK2kA8AjwZ/lgffR00W+daWPNRVxGTlv7xplM6X4yndU6IKtApcA/pugEqZgAqAByRAH2z51VOk9KZKwglwskkDAgHII+a2Lp4BAmcA3ze7wVgV29MU6JBBcAU3qki1QkAMqsSCMXEdxCraXF3Ao0aNQUqi06hHphkqKadxJuKlTAIMIJHaFFtxW7TPKFi1FpspR6I7G8LCwrWkYjjAYS+ZUESSF8aIoerQq+jUq2EOAVUNeOZYAMADAPtgZwYNi6fQkD0yovXLEN2svamQCS602BkDJcCcgrNW6QtWiEqNCjHehVwCAo9SoA37Mm5xj50PJAIKdAknJFX3HxDaEcBVuB729QvZ6gBaVi1iMkLn+I1FS3yr6gdXKHLEOoDCYm9qYMkmMsw7gDJ0z6r8GkKzUXYkVBVam8MXFv4IRcEMR7ERJ4lRU27elt6aM2WLS10EEBWDgEjJkR/wCoTkEvdkeNEz9RQklEqg/ut+r2jKiGYAtbLZMT3E/YymhcqQQgTtFNAAqiWNoEAyG/EeTyZOl232zSSWUozkJJIKq57gRgiBngi4GR82nHT9g0H1QyuAD3grJkqV9wSPGcMQJGAk6oaFjHZUWEEGCPIHHAIPn/AAcaMr/DaVgWRQKsQw4D+5IEy4B9u4T55ipoUCir87MYBwWUfigniSFBnMEZg6YdFr94FykEwCCCWwZBtPJE/wANcqUosvaYgbpf6oxAY0ifpcDaYnAI5/P7HGmG0rOAz+vRgZOAZ58Af1wBP10T15y1r2F5mnyAYHdn+AlmnA8fNpbVrrTDj03uyrWh2HNuCIVjyYEiRkjVcydoDaUaY73vw+9cUXZ/UtpgfQGSxA+knVe6v8N0EKvVogvcoBzBzPcAQDjyf58a6Ft/iMIAtbbV0mWAFP8ADK8ieRcAQPPtI0g3m+oVHCJUr2NcFRWRCrsCfSJQZp1IJBYnkiM4pkS1RTtpu6lJv2bJcTC06sFQxkAx5EiPrzGNE/CFQPVreqCTUuMQRBSMH90RJxzA1bNt0TYsqllCg/MwZrSAxIiW7VuYZJwAOOdMdtsds1rK9D9p4uS4YwwHOQJnx4ydZv8AYKjXZU+r/GFDbuUKM7Ej1ItCqQARTBaYwPAOYBI8B/DvxqtJHJov6rvUqE3AemXY2heIIA4MTdqvfFm0NLfV6FVUPebCyRhjcrdpByCREnPOtkppHegzJY+oROTzMgGDMiOT9tB6Ft2dCofET7yhVSmArNTKorWySQEZLsQcyCR7TzOud0iDtqlEEpUqqtMgiTIqMwTAm0mlTGBycnEafbJ2zWHqTwZFxeYUYkwSOCfw/hgg6sW36StSr6rEXsSj1AApzAl2ChrjBJBjgyJk6yGUsNFE+E+jvtayV69OQtw9MEX/ACMLiYKoBBMt+6ca6F1zqH7BhUUrUKXU6FWgvpkAT3Ve+WAliwdSIC2gzG3SPhWkEFT1ys3GwhGWLh2/KLRKzJxgGCMA/wCIPSrXBalOv6ppU6yrUhGFNml2a75kEkBCCSsQRMNaRm3KSsN2nSaLohFZSRTFuaQgwGMERasGBOQG4MTo6n8PSWa9iGOLBb2NABUKUItBy0+/iABNr0qk6zSoohXtupkW2kG5wQYY8C1hPaSQcaVdX6uNlVt70BJIJMX/AOlnUpMkmFk84gAATfkp6YFCx0nS623UNt6oVVm8mbZxaIKNOABPbHvxEq/GlejH6xR7TENgFgVJuADNHBJBAgROTqIbhvSpm8vesogLKPlWVY1A/E4uPP20l6pXdqiqSXrVWIVmS5VWnBYr6P7RCgglews0ZUgRSL5aEarZcP8A+e7cgEXmRJimxgSBmPGeRPB41pW+IabPcWqBc2n0ntwJkEpbk2kGY4841z7fdOpimba1CszkkiuGDdsAdzuYuW0W2gEsPbE+x3lBKcmoKbKFD1KdNhTb94lRK5+ogD6aqlB7b+39/nsI3JaS+/5+dl//AOoIAzFKqgKrNFOqoE5IbHc3kyPOYnU1Le02Nt9NjyL4V/vaQJ9+B51z+r1j0bhQr0iQASiuCh7S8gEROCOSGOVAItFh+H/ipdzt6daraCxKNcbqZIj5GK2gGQYMHPB50kouO9DwkpFnGzptmxh9qa/7DXulC0aQ4oqw9wqR76zSWhqZSKdf25+/9o0k6vvjWJSR6PytEAs1zKwZiCQi2t4PIME26tdD4B3JBj0qRAx3yJ8SoUiJ9rdEbT9ErD591HBhKWJGJ7mPCgAfW4mZjSJMq5LsplJFEmF7XLWgdzQcActTRYUTgkqbvIJHVKd7KFZABDOSIRSqwiL+IkzOSTAnExq7D9F0Fiu6aWj/AO0IETkC4fhhR9FHOo6/6KgwBXcmRyGpC3HIAVgR+ZOjTFc49FO2/pKlnrJHglWUAgAC48wDHuICjIEak33UmpFC95p9zSme6SQQ58gs+JESs/SXrv6Pd1tu8KKlO6S1I3Mg/eKsJx/p8E+w1WqPUvSoMINto7SWYEAxEzODABmfaQJ0jbTyBZHifETKpIVw6yaQZlUwbfmABUG6QYAi/kXQU/xbRUg1loUxUEu7PBuZnWCJthu448mDzrToFGtvyX26OxpAyqvS/EpHFgJ4kSTkgGJnQXXa7UHfa1b6LVJH7SnC9wCwbROcZWYjzOLLYrarIo6d1YyoG3pZMMgprk3wMGYyzLIj+c6f9C6mWYqSFDvb6lMU1UgiMlQDMCRPF2MEar/T2RK93qKxpKLmK1M2ATErIPbacHBP1GvdjXp0Uq1rvUANqqoa1SyOF+ZElTJPAODjzppRsVMb7Lqoquryxcgspv57rDJAPcVtYiFyvi7Vn2HUKVGm1Zi001vKLnOQAsAZJUCPFwnVG6XQBqXI9ObyRC1ryrDtFqoRd5FpPBnCiLJtmIApSS7MEqMoF0GWcAnBYIO4zGSs5DaWUTJke96nUq1F/MKgae4lCzghYvkjJ4OM+Cth1YEMb5IIkAW3MAIDGSVUwomCncTd3GJqFOjVVaYBQuyhXWIZBLQqkkDu/aNVuCsvqEDIBeJ8I0iKxJSAqlWZeGZCqhRcpuBAMkiTU+XiBaWB+LeQhPiKij+m1YUw6x6jEKIkkLTuOD3ElpBFgAnACnf7Zv2ddA1hCorUYdlIhQwaYClVACiRkzbOjB+j6ixRhW3CrUCyA1Nmd2b0qbQ6kd0M3mMEW50YnRdxSolhXFSXu29JqYuKL+zT0yvYSZHaVjKglZnRwCmVevuzSos7taabD1GZXKEMxElQYNSWU5g9/wBASItWq4vprQrXE8lLDHnuR3aZOCwb5eZ1ZK/QnFVaApp6j3VC1E07QWZQbbwT8q/K8En94AwhrdOqrVZRS3BSmg7nptWpSGYvf6jWU4W3AIgiD9CmgNPdA1dHcsUuodpSoyU3FIBXJPbZlyBGGknFvLaOTpKinUrU0JAPYzUiO1CLmaQtMVW7gWjtCNzdgVtkVNL1fVdLRUQPTAtlUmAFJUZEtaeVknjTBetshVQGtWJBZoKMsWkGAxtkcIouE3QIzEboVVuqs7IyMlSZOCxdyuWYlwIQZUGCYUhbR2i0fC/XKNGhcCxU1AtNiM90K8Kfk7yQBGLYwASa1W6SSzmmpo1DUYRWmVpkACPTDFUiBawwoYBu6dM69Mj01oI7LSV8tMXEBQUKmHknxxPiNK0PFoumy6vSl9rDF2LEhgAlUlacMGM3CxrjwcjEjTTbdEpUUuUCmyElRQimoAyVCpHqC7t7pHn3nlllWhY1UFDUb1O+MgLC2gMYwxxgmPGJtq1qkofUEjtKNgHyDjwYB/iPEaD9x3lUgXe9PqjdeutamHaFb1FZTANwEqLTEkSwDEkZ8A7bVK602pV9lT3BJC03hHu8lmKXQIwxAGSoxpts9zQqArWT06jYwDGRHaQSGUj2z5HjSX4i2bUqqVPVVqZU2ETahgYH/ua+JzIEdugknk4nPzeNZdk3ThRqCaj1aPqrDLkLccXKHW9QYuIuiDgZJ1Bv6Zo7rF1emabIKYBEsKgzH4jBgRCiIkhdJaPVtyWKNVcIzIQLyCwxlROAQMSBxOIA0yoburbTdqrhqRZ7WJaACy5kwBabT73ESPDQS5ZZflNx19AL4v6ou5ZVAdIFzUTKm023CDyxUrxEdhA4hbV29S80wAVChifDDFxu8rkNGJDe6EGydR2lKo71KixU7YtcBWF1yiJC1IJVl/FEyEkjS9yUuYhyHhYCG8k/MRask5sa6S2AeBFHCUdoKnGWmDP18miduwlGNl0sxABDAIDEEG0g+6kCc6zpjOovetBBFNoqJGAGWpC3YhlJBBwG/cJ0P6in5M9ymALjntCs2BPBBJkypERo3ptcpt6j0hZWsHqXNdUcqIuBMU6cBrgVBeMlhotzjGmvz+/zRlxlLBPvN5u1ciptgWESfQpvOBm+3uB5nWaI6d8Z0hSQVPSqOFAZ5m4jBJIkE4znmdZpKG5HV1pgakCRqslyTIJ+50XS3Lj8X89cymh+LHJ1orflOgKde4wWI+2mSMI9/vp4yFcSRW99VT4m/Rvtt2rFUSnVbN4Ttbib1BEzHzAhuDOBq2KB7a2I1dOyZ8vfEXSa/T6vpPtxTJDNdTqbgK5EwyteFP4cDOQCJ1nSfih93tdxt6yXrRQ16Sn1KgVkOf8AuOWCkezDzgzr6V6t0ejuqTUdxTWpTblWGPv7gj3Gdcn+I/0WnZLvtzRa+k+1qKFjvVjmDaO5YA7+e3PJOmRqKF0oNuKfqPRoUmJAu9NpdBkklnkgGJbz5wNG0ulsDhqdNWyVG1pAmSDMlWIBwBnEZIzphVqh7GqbpuxaawQqhSECq7y+DFswDBYH3OvalJGJlS0E3W1HtKlLiO7CDGXBzayznUnJ3sskq0K66VywRajlmAIDOVQMQWiMSBLEn3gDMsJ9vslW9aZAH/bBaIYFZZyDGW5IxAAPkAMtht6FlL1Q6+oQtQOHtEq1zGGsZ+9oXAkwRkjTqtt1UqFX01gpTRAbe5QtpYAkuvcTMyV4No0HIKiKfh2qtclpQigFBRw5Z2CuRBVSGQwwEHxxETc93Xq0rKw9AkixKTM3YrhWLC2VLTCnIFpEFZIab4eoBfTLzUZ6KtRUDIUKgdiDhCxKksYwFAzK6No0fTFabL8klVIhXL2UhwSRafYEkufmgJkev3PNtsK1NxT9Tbu9QkszI8i1Vx8xHtAxbJPdmQ69R6K2uoLUpFJ0qFj2mnyGSTBKYwO3mY02pKVQUVhqoIpXvwXsD3QoGLZcr25kTMHW9WgbalCmpvtlmZhN7AjuYjN/MRgTgSAHRN7Kt0Pd7xd1ua25oFKbBSP2ZdrZkQFkAW/vgSV8GRpvFM0U2qV0YsxCvfLIxYv6bAQQYuXxwO0G0aYbpZvp0gWIs9QwS5Ut8reC6gMwk5FoAN+tNzXpvYWhj6is61VmSyhQSsSFtKsQQLbVJAIOs0jWxLu2L7usFH/9dRTdcwXcXC2JBvLi4MD8gMASTVOq2UNtTCKGFUwzMMwWCs1txYMQyQsn5gQbpAl2/wAR01DJt1f9ZMspUmkAH9SpcFWLwpYAg5sUAeSK/wBZ6sKyqlRQKaBrFuuIHqTVwYDSZZTziJwZKSEavIb08GoqtUZmMWNgXKUAAYyIUiZBgwACPA0f0ygoX1EX0yzKqxINt0C4mLpPdJlmBnCjCT9evZguFZRESewMhAUsQZCmJYEBqaAxyDumb+pIb02anSj01FSmVuyLiSxLMQpjPA8YGndC0P8AqBIFWmxVktIFyi5llflPHbPBB4ieNKtv1F6NSq5ZlpFZaLxKiBJtbvtzBKifxcA6lpVr7B3EEgNUIN7sYciWEQIxByEJzBJC+LKxopRhLySUYD8QZYgjjBj8z9BoJZDeBnV9J0qU2KMYFrYEgxBtYg8hfMNoVviGrTpIz0xUVEumxiFqIQoqC08lHcGMQFNog6rHQt3ZUNWoklh2hrjYSWu5gD2U8wPrpv1KpCrUpllUQQcKzEGQRZ3YIAI5ieTg51YUnQJsvjdt0oNRKVJVcLIQsMq3zScAAZKiRIiO6X9LcrDOH8PKgd0sQ7OJPcQBjzEY1W6VerTt9RizeWqv6iCWBgFuOB2zBn7QRsPiIoT2KOSWSkogwSTAzPiQn006SrQjuwze/EN1Memqu6tCojAqUZSA5XlsQQYALE88mHfbwsv7MgdhErBVDKKY5WSykAqADcfYnUFKhSKIyBUtyDFIwQTaCHZG4EyJMQBxI23++pIIqMbjPzCcAG1ldQwx4EnGktrCKUqyJ/8AqFTM2gqqPEkBSQq2kfuw0iJAHzZE6sO3ANQJRLuAssZClSoysBitogvk8GQPw6r9lCDfVL01UqbKROe1QGBdSpIEjmbZnkae7Ounp2opF699zi4raQQviW4uJLD9pBzrNgSsTvuNvSNjzcOba1cDOcRRiM8iZ5k86zXZul9Bp1KSuEpsGkgsomCxjx7R7/c8nNLZTBIFn8bj7W/21JQomB+0n6sAdF0kHPP56I/UVOfPvj/DqXAXkCGm4/db+R0RTrsoyDP0z+WpjtCB5I1oHB8/57aHGjciSlv3jKn+I/vrf/qb/ugfdif6DUSsPvoV1JM/y1m6NVhdTfVlNxKlRyFBu/nMxoyhuSRN0g8GB/A/XS6g+OeP8nWyVrXjgN/X+/8AnjQ5PphorHxb+jyjWDtQSklUgyrhgjAsrESvcklRlZEFhAuJ1zmpVfa1fSrbYUagIDKlQNcpaLgHQq4MhpJK9pyCAo7tXAM+41UP0hKv6otRgSUqKsKGNytMo1ubCQpx7fUzWMm8MXCdnPf1tatJFRnUuxWKgJ9QqwMdhsbIKlQScxkAHW01qNMsr3YEMGULTJV1a1iImWcWEZzxdlLucK5pqfTFtR1YTEBYDoWPaAZBtOABJAMtOh9cNajWpMlI1jTFjFWeUVgzKe4XP8sEkkgDBMy6Q7lW/wCxtX+J6FGmSqtUeIRw7xap+SLyYtmBjJJ5zpcvxrVNchFRZMqQg7lMH7kGQSDI4nM6q242rVFBSIAk2MWpgrIW0nKyASVbMnEkwIxWtZFDGy1ZIJBYMC3POGYxM4/PW4m5HYOidSp1AoKAMMkoWUxa4tUBgCTKtGJAbzA1J8VdYXZUqNWmjhtywRYqOqRBfuJYliBx98ca56OqsgUgoagtDkuQcgkEATLR4986J+JfimtWoKtWoGUQ9OmQqqkBkgAdxWCwycT7jQdDRi3o86X+lbdGvUKCkPVYGHVj8gI7jdcoifJtgDPIsvTv0irVo7hWtFSsThTDd1MLfDdsAAEqSDycyY5M5WkpYrcSCVP+hgVIqHmSJgjyA3sNBUay0CKgJe8dgyDaZQlj4PzARMkTxhjxs0mo4LAqI1R2hwaJJJDEt6ajtngq5ASG+Uy0xmYKHUBUV6tRT6hATtnIa4RbMESpEYZcENIAAtbqUAO7esHuC3gXQRa4Zo5gwLSZwfFpJo7j5HXvVyCS4iIYhQzKJvuB7yPC4ksCxJoYpSKimtKbYSz8UkKZJAhlAHqZECDyCDplTpBanq01UtTH7SmEj1lAlgyj/uGCG+UqRzE4A225JqoVECAULEFizXFiINuLrSOQssODB/S9mSGDzY8el2dpe4lBJZXDIDdcrG1MBjIkUKO+kupcCm/7FpALfICBIR1woBHMYjOLSdD/ABc9pFUphRY1I/gMtUc8CU+vsqyMAkE7+2mTFlRCXIt7TEBjIF7AC38LEXGfmnTuh1SlVpnK/LKhGBI7RgpN9hgtET86ZwQ1YBeRHsDRqOBkXJKieQWwTwQRaY/P8nnVOhwqm4C0lgIlm/0gjOBHv9/dH0f4bqruK7MV9BZAtxKjuBtiQ+QAWEkEkSDk74n62KbBVILhTgq5CKSMcSWkASf6alJ5ool2is9QqhnZJOORHBkwRHgjPIjPtkNt5UAFtRwBn9mSJ8EkZnz/AIdbdM6U+63LgG4Dudz8oUNFpkgxnn6HwJEm5pFHb0HZgGg2zP4pGLg3uQBnGDGqqS0TazZPS6wzL6dQFkm1H8T5V2cG0QZhGT8LZjRVX4a3RRlNCsfNEwpmBNosJ9RImWXkEHHGh9iEZmDKaThSXFO30qiqCSSuIqIP2gVQUlW7Vzrpfwp16mNot8FqbNTQKe1jIhUbhScFZIkSMwSZytZRSFaZy3b/AA3vEmyjVDtLMPRf5SJE9oEGSDmCQIjOndD4WqhCWotTQgVGWqxLIEeFCSCWUngMBAuDSSCewJTtVC0NVYwV8AfOwI8LGCInC+2FPXKZbzeWamU8lnKrTJAPGHLfl9J0tsakXBKgIB+ntrNR0aUKoPIAB+4GvNC2MkjRtvjj8vca1Ej3+mlfSusMpFPcMuT2PwCf3TxDHxIE8ZOnK0iDnj+n++mRFo9pViRx/LWVKAbxn38/+NejMkflommg851jUIN7RKyVGRyJ/mNC0t2SeZjmcwfaR51aN1slqLGRiAQYI+o+ukB+DV4hfowkP/Ff76lOL6HjJdkNbcMCDH0IHn6D/V7fmPOClqq9ObgVIw3+/wBCP4gjS49Dq039EMhpFQQTcaimeDIgr5BLT4g40wodEZadpqYJPcV4nMQDJ8mdS4SKWjKO7OARAx/v/LzrfddPp7ilUo1ACrgH7FTIIgjhoP5aD6tRNCrSJaUbzEZHiMn92PvqGvvHWThfEkyYP0Aj+eq206YlXlHDetdNZNxUpF7WR2Vg3yXqRhCxg8gqSBgjHGvehhzvaN5tdXWWN0wO5ma4kA2yIypC8YGrB+kKk9TeH0+4lUYKUDMGtt8C4SIxgd04nWN0j9WpRJFZltNNIDEuzBgQfkkSAcSx8xbrpjlWJISbxgAa9NBYwN6pIZQY7lZcEGR7kG4Ewp0l33W7VpuKdOcjBYMADOGS0CbjPJuv4Eae7cikiyVgm5wuOwKtzlCIBKstS0CPn4nXvXvhair1AgDUQsraGUgi2TDMxWfxiMNI7YUaNpASbwhP0vf0zT9SqgAVoUlzJgSRnkLK+ZF3207XrO3qoDDBlUTa0nkACSp/eEYnMHERVNvui7+kQLWMKP3WOAwngmQDPzAZyAQVUVaQKTKQPUYYJI7gQJxBIgnkyOJhJZOmCdDemKD4N4CLBNqEwWAjgeTz7mIiIAqbTZVbaSfrF63C4rTUBQCVBy1zXBpIzBx4UBVn9EmnN1+HEkGJDLzmeDJ+0ck7UaCUFLyHeoSEj8K/iDCSZIMYMfMZMDRiJ5F7G9FNvVC0VpVgFzc1WkCJyxHYAQcdpJ8ARJJf7ddtQpNSJvU9jgucy0nhAR3qpE4BUYmSVWwrIWW0sqD5gsSTMjMS3HB4nnVp6b1CgiFadEAkmXZQ7AHkn/SI+njiNByoy8eDWhTdqKjb0ZHABpFwIOFX1SVkgEx7XH3lJSWotS7cApWGCWQDsZiC4wFBWQCAM3qcFZ1b064zkLUa4DKkkx7QQeQII/Pzk6h6xRXdUhSZgKipVgwCYhnifrYqzP4m0VKxXChNvN92nI8ORB7SOyo4ByVIBuXyPqudOldUNKmTAJIKnski3sJQeSFscDg2+JJFa229DMWL+m3KNiFI/DB+8FeIkmZ0VQ3gSoFKn027SB4wCQhBmIgqZ4xB0/RAsi/EQ2u2uLVPUZiAoZiAfwhQ34VHyyJEgeNVR+ukEtUpUXJnu7laZjFjAFgI5nBHPOrTR+GFrSaTdhmCzGSsyA3I+8SQQdL930ijS/CkkEemslhUUHIERceYzj8OY1DlW0X4Yw0OfhfcJt+n1q7U7SxBKhyajFhaqJg/hJI5IDMftXKnxTtyszURzmBSUjBP4hUB5kzb9TJ1Ydtb6dOjuVamlQAsb4AUCI4YFjbmSD3AZA0L1T9GINVfRb1EcXJAA7ZAhsjifAj6+FVTjeQ8JVgR0dxJmjurTN4UI4CPGCJEZEAicjmQANX74T3QUPaysbAGporPTE2hha1pNM2rCAMFm0YGKdW+CK9Fja0VVg90pgzBPIIxwP46M6LS3Km+aVOwyyuWHqFY4tUzlQ3uSB+b8k9CqLvJ0np3V3RqiNK3iWZzJpqFsIMSxXItwLSTMiDpn0IGtuQahFtClThQIX1GBbyJhAMZ+YkwIGqD1jrNUp3IgYoZsquSSMgRUXBALDBxPPv0b4EQnbmo/wA1ViYPgAkDzHufz0EM1miz+oPbWah9Me2s1hqOCL1/fn1KtS0UCYFCopMxACU8B/UnlpGVbHYRq27T4r3NOVp1e2lYrsWupqzWyguEkJdn5YAzBIBrexrFKrFlQVEAZA2FSmUuRcGS7MWdlUyzCSQATqSkHVKlRBeoDbj9ott72Qr4w2KZcAgdzACQAwVuxlCi47T48rs9UVCECQR2Q7LZeWCsxM+LTniQpMad9J+JnqojpVSHiBVpWySJtVlaC0yI8lTEjOuf7VaTU2LsXW4qEDmGIBBdiZl2tZi5MBZaBrSvt6j0h69NKqQsXcriZcW3KIE9ucgH6BAlD2Ou7Xe1iDc1OR4RW94/Eftr2pvawEQT9QokfXJj+WuR7L9JrbZ1Cg1hIuNSowEHHbK3KBj5iQAPJkmfrP6btw4C7XbrRJMBqz3SRMgKsRmAGg5xjw6yRaOgdT6olBbnqikB87OyhpOJLHAOQJMngAewu8+LKPbUFW5bTaKRq1pgqC5sUiAWUXf6hniKBs/imj1Dbn1Ba7G2pTLSoEEM4yGOCCD44JmCaP0npVX0CB6gDFWt7jcLWugDkmVMfijANuppMejsI+Nk3j0/RV2oozC5lUE1IEMJIhFFw5m48dus3HUWMtUsRaYue58KBmSVmQVPhhkcmcVr4Z6c/blgVExUpkEewBK8Znz+U5V/pB228enDFAruRFO4ipaJVJYBi6kObSBdm2SCujG5vQJVHsJ2m7qVHqFmCF2VUeLS6lVsLtNzdsdkgfLAnJF6xtHVlSmw9JlLKwwGqAl0qgSW4EAkziASAG0m6f1QKbTF9KnFSCtzBQMXZKspAUjAIEgiCrFfrzVRTEL24Pdix19Qj2jtYEyQrOPaNdMsIXxq5G1YFnNtmDkC75SZRsZuUyrARKkgahqborUYAzHAYqoIELaZhQ4/7JA7SfT7SGM+7tvQRcArTYi5SJsa4GDBK/Mot92U/XQq12J/aBal6xLDFW4NYytIe5wGpmSCGCTJBGljlDeTDwbnodGqPV27MtQdwDKDb3ACQOQDcpJBAIgwdKavwmB3s6qPKr8o+zH8I58kcZ+bTGm4AFRpgMe+eeFLMPnBHarwZUhWyc6ZbjrwX9oAMtYZUh1OCCbe0qc5HkNGMENSXpHhOMvWAUOio6GrNGoL4NowpYXExhrY4mfMH3G3fR1ePSBZ0wIQlcCYx44MwRnMZOj9h1ikWYqS5bBRUtc/mTBH3/tq2bTrCVaTLTUqrdpu7J4gjkgEZkj2yNKkyspxSpfQ5lS6wEPBFotOO7JAbBIgFcRmfoc6NXrApkohBM2m9MnkYIPbALKIPBMzqxdT6XTaubqNtWIkEW5kyFKmTjniDqbpm0RDaoFS6WYlpZWUAmShAM4yPb3J0WkBSbyJemtyA1sKCJg+AwBJGcsAPy51aOlIDWWnfLsHRgBJRbWIBMghywyuYA8ExoDf0gr9jGmsEMwPcsnEsSWAOZCt76zoYalVVSAGFQYWTAIZefFqm6cjI5Gh1gHHOSXe/AtZVuKjcKBFsAuI/wBTC7+DaD6Z8DjcAgLVpRgAlgFIg4DLd+ImSwHdGddWp7ai4BZip/1M0e/zKRP0kaNpbL02mSQwHJuBA+pBmPvwdRjOVFZ+KF+xzTb/AARURbWqblVnFqFk+59IkBmODJ8A4nB/SulIoYIEZgYYn0gxzIkOC45HBBB+2r9V29ABiFWctaD3HOSvnk+NQVOlh+wTPMSCB9e4HRcr2J+mloqS9JSrS9NqbBwsEpUVe4KDBDQeI4Y85jUu26Yu2o/s2Z6kBjDSymAbSCJA+h5n+NoHw3SpIO1CRyfSSc+cRoKt8Jo6ixl88KBkmT+KJkzjRaRNX9BDV6hRNT8DWmKrAXBjBHBIJ7iMeMflrVrItQwwllJVVizEyXDwLcgYbkiOcG1/gBcBmdbYiYMRjEzGPb+WmVH4epq02qW/eIk/z0G17Dxi/crXT+kjcspstpG4uSrd0sfluMyZPAAAt+bOuhbakFAsMAcf5zqGltdSx7g/lrcg8a0wr9b/AMlf7681gqazTC2cZ6lUAovTW6o1ZmLEm0O3/Zp8CLVYq0KABYRJII1vS3zOTUquWB7jAFlRaZIuYEfJfeQCfwrydBUtoWDK1goUmPqLSUEC2lKqzZFisqCFBJlzJyzD7RGIZmINxwn4iEgBBGbZyQIMmZnWVVQJtp2PKdNqg/a9vaUUR3AMAxUmJM4NviOeZg/WjURmYzkFp4VZGEU84Bk4jME8aho1A9G6ZqPl3E2rJFwBxNq47ZzzqUUAaLPabM2DOVPaskZg/lgjnWok2R73ptOrTDVAJINqjlh4BI8cTjA86r9boTVmL+t2zLQuZjgZ/n4++n53LRYhFxlGcyADEff6hRx9NbbIdlvJU2gYk5w2OZ5k8f1yigcmKv8AoFOoohWuBJuBgoQZ+2efuZ1bOmdPNRZUfKZMj8WRbH5/0/ILaUbQwYAWm5vEgzAn2iJ+0e+n/RaZ+QmLhLE4NuIgz5BC+SIj2jSyZMj6FvyQqsZjJzMiOc4PkHThunJutkKNTIamA0mSrDhpIBJVgG/Ig8nSbYdlRhERU+XEcM2AR/pGPb8tNGqEHJw7hWAnIIPsOcBT7gke0YBxut0pk31csotJqkjIUqQ8weR+75gkYIwWG3C0aLBmNk81FMyxLSyiCQAsBw0iAYUjDv4orf8A1laD3tTVoDQxcQAwBgSVUcMCYiGxqt7feevTf1GYqLZW7vDBgJAHPLiDHbOZ1RyvJaEcURdXqMpp1gL6brDUyTJFtpQ8G6AWGTyrDgxHTohVNJGDqH70ftBRwCsvEI0qsNxc4yeNa9V3arSW0o6NVYQ1NgAbUJnhkeSCYOfcxrWq4apSZQbayCm10GHAFJkJESDajgkg8EeTqkdZJeRJSwH16uAA0ZUsywKisB+zrW8Euhtb94yJMrJvT6bO7UjYblClAFimWGAox2ErTKcYZgZjKDZb9rabohdVHpumWIFzMIgTByI4lVnkHTvZ7e3dU1aFsKgMGYMyEkgk5tICsDGQs8mnokwDbbECobgqsVaBJ7hJ7vMHDG2fGm53j0ltUIgAF7le1sHtx8v3A/LSrc7q2WOWcKxBxAOY9w0k8EZnnQ/UOpyEgKBhTABJUgc/bHP9oWX7F/HVZH276rfRwttUEDByyHEgkiQMwVnnVc2/W6iGV7QJjMT5j6yYJnH241slcCkC0LTD2EfcTIBmB5OSCIweNJq+4Ic9uRPJkEc/Scf19zoIZtItFDdMyMzm0sgLFrQD3GTz3CR4zIPsYcbbcNUWk9CmzH9orFbQVgiGkxkCB+X56op6XXpqzMpQYkMCLgCDxElcDu4+p11f4V2PqgOGQpIuVSxzapKSQBaJGM+3vqcvhVnRBry9D74brsQiOm4pwolXpkrIEErVAsKnkCftGdW6lUKqLT+WI0o2e3CKAsgDiST/ABLEnycnRlTccYJLGO0EmeZAGSMeBrmvJaWVTGe1IcmVI9zP+3v4nRbItITn2Ea8p7pFgE5xiDiQYkciYOtalMsbgQfYgT/n56vr5nF6nnCIHpz3Sf4D+Go1EHAOeYgfTn+f8NT2lRnz7D++pBVxn+Mf86Sit4wCiuZIIYrHzEqVJni05B/KNbVNspPEf+knH3B/40SoHOBqOYGT+fP89N8xWk9ETbc+CD9uR/n31pUMciPuP6a3qt/eR/XUuynMnRSsV4Vs1pbRyBm36QP7azUz7qDGf4azT0iPxM4HsOpVmpLQJUA/K6kMGh0ZpWSQ9zKDT7fMwO0zdQpKjsoZmdzFZz4ubuuK4UkXm2SZzGgF6shplnWSzH1LFUwqsRYGi1nYiezwxPtqF9+8VFCrQpFywVlEyEXtCjCjE8wJOs/kNxvbsc0twPRN2EANqjHbMKCcxMgCIga9oOFULaapUWlREJAgWg9qj6nuPudJ9lvEamJ7j8qicAj2HAIx3N9M+NG7WsSuPqWM5u/FA958nGODpRGS7FPUpCSq5Mk/vHm4zAyTBAkgjGj+nULHftMmFURkqB8w47TM+356C6FYzF5gqwUFohbO2R7z+9zjB4l1uiztTOCC3pqTAmTczCcghRge4yP3iA9Xaq1QFjFwkkcQIA+sec8GOPFlTZg+mSMrhVgTaYJu+pgY4HByZCXc7RadOJDSZBOSSpkgzEYxnA0122/EXk8DJ/2jnzEckke40mWEzd0L6hZeJuU5yft7cj7j6a13DXAhhb6cTBPJAIgj8PmffHg6J2Sm0q5AALcwMlmYAkfQ8ff76gp7Y3EjKtm04a0C2QTiSMwYwBJzGgzHIPjncqa+6dCSwdduZIwFHIiDk04OPDe8Db9nu9uRtmqGskPUp1oLPbIBSogFx7sBlu5Fx7dPeo/CbuajWXpWrMG+jy7KoAFwcBjkyPBBzqu9T+Dam3EKGQEyzN+ADgErk5JJgfhGBrpjJVQHBrKFm3rBke9cXrhub4bg/YMCCPbjnRFWiVpq1FmgM3ckiDFMgNz4EgEx9REaj3tJnR1IW9WFRSCnejdmbeXHaeboLTPOtNmz0qVRqlObiihXVgCe9rpBDYAIwfxZnT0Jy9wujTpkz8nrrhY7Qxfw0kBC1O3MWg5PnR3TajU9pbUIRqt1Gkzqb1IL+pye1cJTJIn9owHB0R0rdDdKqGmFVbr3W4hVEPJkk2sGKnySABmBpztun0t6PUUTRpSKZtYsti06rAxwO5smQDd+9OpuTW0VUFLTKvUXuT1qbOtI2ugcioL0BUTacqweJkGIPGvD0O4s1JajKFwr0izjgHPav8JjV/bplKjuUug0ahQlyQQocMqCT+FnyPbmYOLfS6Yg8fSPI/21KXmrR0ePwJ3b0cn6R0l3qIq0yFIiHWFCRMEkZMyBzLd3m7Vk2vwM+HKonGFtJwObiPfjgavK7AGMccD/AM6LSkB4/wA8ai/I2XXiURH0f4ZpqCGQPOO8k4H1BwPr4+nh70/pNBQEpW0hmFFtpImQCIP148a3LH6H89a7XYKWlE5PA4DEyT9Jmc6ydiz99Bf/AEpwQYuA4g/20xWmKSknuY/b/fx51Pt9utFD78nPP/Glu4a4kmM/2+uqNcSCb8jzo2qurG4rJ/8AUQdQ19wyZpgkTJloj+RnWXDWr7gQWOAok+ePOM/ynSWVSQbT6pIEqDj+upAU/eg+zf8AGl61L1W1gVIlT4g+301tb+f30yk+xXFLQwalHMffx/EaidCPOPpqGluiuBxo0bgNwCR+Q02GJbQI4+s/kP8AzolUCLb5P1/lrynaJcXH6RMfkATjWl8yeZ8R400UJJ8sI9n6n+Gs14G+38P+Ne6YFHzH03qJf1XLEBQLGOFUzHEcWzwJBP56m2NTtvNP1GYyWLjz7SCMccidJtrVDIFAi/GAbQ0gjkxJI/LTTZ1G9ML6gtUQFQWseeWcQI8wJnxydZxoWM1pm1Kv+0ZhAZyY8CBwQcziJAJ5zGitgCXZXJsweMEmZn3AiI4medC7baNe6qchb5AAn2un3wQvH11J07coDkm05acw/wBY5DePBgR7aFIDbeR2Ftuq0wSMAxPcT22jxMHJzgfTDnYbQkAse4TABwpPMCTg8TzBxGkIvYCAFtIKg/MSDi6DgZ4yf4Rpptd0rCWaDxbI5AkxHn/nQ2LYbtuouQeBOGZgGUg8LHBxBnKgS2DguEpsGpqoE2HtU8mVC85wC8ckZgmdItvuWolmxDntMzB/dgDxHjnjJjRqq1Re2VKsGUloluM+yiW7sAHj3GfuFPoesv7KoDJvkR5JiARGZngeTA51O+6DS4I4g+e6Mj+J++k9L4kpIR+sObwYHaScXA3KBhvF2V5gicTbqsRQLU1d/a6mVBk4U324Ikn2WTi2RLj0NfYn3u1Zq8KxpBnBvKtapI5DIAIkse4jnU2+oOlQCpWFWe0M6+piAIAWD9ZHmck6KTbb+o6M9Ojt6cAk/rS3YElpRSJEEz9OcanTpSi25ghuJT0yQ7CS6hzPzR+/jgYONUzQ0eC3/JT+o/C9MghaLLcwNSxjUkdwBt+ZRlsDgjzpVuPggotREeaTkS0CKZUzcQbSCASscm8YJ1fd/s6zAEOshTk2BwpbGApButEG2DzbwTDvdqkVFcMzhplgTEgFSanyLMnFwxwBMDKTiO4xno51uNyEbb7am1gw7Vih9RmmRKcwpBCrOSASfbpe53PTumUNv+rBXZmIrlTUZzCEM4W8LBcqMwOI+UaqvVvh42NXhbkWUaSTJkADxh88NPuNVbpVJlVarLffAAMGQCScGRN1ojkydV5JrJDi4OzptUUqVF6Mk/8A0tMgmn3XQzqxs/CQGYFjMBsnjVz2Fa+mhMXWi4gEC60T9pmR7gyMa5NQ31XdNQSoVRVQU0gGbCGLXHgkXsAfYiIJ11T4Z3nqbTbs4DzSQg8HKiII/odR8kUdHhmwqPbXjH6aYv0wMvYxn914B/I6jodKqFoIK/UjH9dS4Mv+pH3ItnsmqGIxwSceNOmdKCWj8gfOo2qrQUIgknP/AD/xpczSSYyee4nTNqGtklF+TL0G/raPNwtPvz/ntxqN9mxEiHHusH+I99BxrWnVgkqcjBIOZ+ul53sp+nXpZO9A/X89KOsbCtUASmyoCYckEmPYR51YE31QySAyAZx3A/fj+X/Gm4ph/kIn91sH+PGjXsBTawxb0zbilSWmMgDk+T5P3J0R6o/w8a1ZLcMIOsHvrZDjo2FQ4jn89TgkkCBnHH+cahpVCDIg6L2y4NQj7f3/ANtNFEpuiR6wm0eMx/SRrUx+f+e2oq1UMZgEfz/j41o1QD8X5HI/jyPznViKtE5P11mh/U90B+oK/wC5B/lrzWDyPmwbPaimgS561Ttsg9hGZOBI+kT7/Umn0ncutt1Nlpm2GNoBie0j5jGS31Jkzqu7ClUdytMMXAPEyBHH/GrD06lXBKMljCJLMt2QCM8gwB8onAP30ouicZIhfcimStT1UCEqB4mDIJAItuvjyQfbQ203gvklX+WQvzNLTACmMQD94BwTpv1GlTUTXiqbiWUM0SJFxYm5mAxE5H0AAgq9fpUSPQpU6ZH4lJ8iMtEn3gHyPbWQGNdh1BpPqvtqanAZqjSTP7tpb+P89G7Xf0VZiaoYkDiQCJMkllWMkcDM/SdVWl1MMCwYkgZBiVgQBESR9frnxPm46wACGnPkckwRPOR9DA1msgLi/wARUitoSmsjM1FljnuM+BExgT9tGUvi1RElVM4myA0cSIkc8jx/GlDqhMAZuzd3dxgCecxJBBPnwDiVHl1BJRjJ4XJIwDIOeTIux7Y0vzCXfbfFNrXUzSBMSzN3Z/EYUw2fEwBxAjRB+KalTu/aSQV+R2CgnIm4QxMSZ9okDVYXeVKKhifTRxiLsx2ypIMycSCRM5kRqHpXXGQWMuQZEFoHnKieOTwP5Srugqh6u+qK8G6CwMG1VOGxCxGQDJbMZjRdGUCFmPacmmWWOGAuPcwBjE/i0qG/ypKlXWbYALTkXZOBIOcsY8RkyvSqUarUKttwW4kOo88EnEz75BzOMbaMT7XqBoiyGU+pmyZgjAPmcAcjxGNQJ8SEo10ZmAoBznuDe4A/DMj3GNCb2qLWVEgtGAFJYyDaRiREASIg5016RT/WmelMEKGpoAyKyoe8S02sJERIMEYiSyQGE7hKFUt6bBS4LkEH8pIAYQMwcDHJ0mHw96d7vinIsdcg3S2I58nj2nxotOnuG9Q3IHBS1qiq8g8kZHLQPfzqLp+9r1aJVTUqKlUrSVQcmbZMGLpnLYAgnA0rS7KKTYn3VqKWT8ZhCDLMptDTPEginBHL+4J1bv0ebuq6Nep9NYCkyCW8jOQABEa531HqULjvhh5NqouQFB/CDJznycmT1b4CVnpAEMZg5OPBP2/86EslPFh3ZYtvRuNq+f8AORp3U3fprZJZoySePb/xqKovoJK5JP4pgaXs0nxzJ/P76Rvhjsql+rl6N7z7nPJ/zz9daK2vC3gf8a8Q/wDnUy+Defb89YR5886zWR+WsA2G4IBAODyI/rrQP/n99YXPnWhqR/5/401i0ENvmm0mR5BAP+DWyGmZ5T85H886Dv1iVBPdMfQ50ykxHBdBbdLNwIZSpOcZAg8Z84E/yOpt1V8KMDGeB41sEVKYMfUBhJk/4NQn3x/zq1Uc6uTyZ6cCf6DWocx/fn/P7a13NTtAE5MCM/08a3HEe2sh2R/n/Ia916W++s01go+WavxI8n0wKan8IVf5mJP0njGo6XXKjMGdpYC0ORwIi1o5X+mI4jS+kRw3B4Psf7a9O2YAmMAxP9vfVqOML3W+cyHEHzz/ALY/PjUNencL1MgABh5XEZHt9f8AfXnUB3Aj5SqgGSZgAeeDjI8cca02Za8W8kx/HEH6aySMbbViGDTEHkmNE0PmtcZMcc/l7/eYOgKrST7eBoigblIbIUSPcZGB9CTx4595DQUw+lTinUsJOAYU/XuMH6cn2+msoVIAAzbPaeMEceQf8+4dOu0g+RkEGI/z++jDuxgwAzT+7biBcBHOePlB4wYEmrHWBpU3LgAHK01tCuxayZMgQQBGOIPt4006JszXJaBUUGSwwQIPcTgEA+YEQMCc1raVRlroaZuJ7p9ybfpnMf01b2+LGWhQo0VhlWXJkCo+Yj37bYYeZgDymNsen0Rb/rAG6NamFILAAuYMAKq1G8qxYEn/AE4Mzpp8R7Zlqmt+tpVpVCSWpiDDNcqtaGBHImR3CPGquiKKhchbmHEiCvnBj6CDGRIOMSJSS4MaaKeQzJgyIkgFuJ5zPnOdLeKDQ72IuE2D1Fe0SrKVGBjmMcwBgR9yentG4pPSIR++51JhhaV+8FoEe54zpKKqLNry2Ax+WAYAZom4Z8ADA0xbrJRU9SymQCZQ1Dua+WC4ttSckNHGROik27RnXYcOowpLVCQhgPMlpgCS0ycxIYZgwJjSrc9Vr7V77++oDaq1CFj5QcDBUkm4wfGASAE+3NVFLiyozEIRwq8i0Z9hMwTnJOht1ULi1irNAzcixA5ljB8jHMj3ycPBlayOej9Gbc1rWYOWKYUmIUqWkT7Y/IeMa7btraFIU6YhoFx5jHufOqN+j7owpU/UMXuBayIICQAIM+eOSPPnV6o7cR5z/nknOpylWEdHj8d/FLRvS3jj8RM8z/zrTtYxNh+3bP28fkfy0Ym3GvKlMe2lqVZHfFvAHVoMsXceGGR/H3+8edeBhomm5Qm3PuDrQrTcT8h+nH8P4ZEc61J6Mm4+rX7Axb668JnIydbV6TKMjH7wyPz9vz0OG+mkaaZWLUlhk1OpgwSPBj/f+2tbvOokbm6R7e//AI1vOsY9J0b0+m0mRC85HnxH+Y0LRoh/xAE8CCT/AG0y9QIoUSYGPf7/AG1eEezm8s+kR9QfIkwB/U/8e+ogTH31iVPzBk/XWgpgZuI/p+Y4P3wdU2TVxxRuKYEYiOIGPrrVzr0THg/Uf5/fUROtQydm92s1Cz/5nWaw1HyUNM7B6iiMWjH5azWaszgIXH7Op9GWPpIaf4wNRO0U1jEzMec6zWaxke9S/wC431g/mQCTrfajtb/0j/8AIo17rNFmNU+SfMjP8dTuo9IHzPP/ALtZrNSGJNn84+h/vphSqm9xJgLcBOA2O4D3+uvNZpJa+/8ABaJu24ZZhmHd4JHtprs0ByQCfXAk8xBMfac6zWag9/cr0voWL4cQenuWgTTpsUPlD7qfwn7aohM0rzly0lj8xJUSZ5k++s1mumHoic8vUywdO+Z/yH5Yx9tO+gbKmdpUJRSSFklROWqT/Qfw15rNCGwy0dL6Eo9Kl/8A5J/8Bp3t/P31ms1zR9R6U/SEg8fb+2vW+X89eazV0crPPOgtwO4/551ms1ORSB5sKhkiT/HUPU6YFUgAARMAazWay9AJf5kCqef88682+SPv/vrNZqfsXfYZtR+2b6E6lcZf6RGvNZrpjo4p+tfJGj8H7/768H+4/wB9e6zRKG/08TqGuPPmdZrNMc8vUiO46zWazQKs/9k="/>
          <p:cNvSpPr>
            <a:spLocks noChangeAspect="1" noChangeArrowheads="1"/>
          </p:cNvSpPr>
          <p:nvPr/>
        </p:nvSpPr>
        <p:spPr bwMode="auto">
          <a:xfrm>
            <a:off x="1587501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460" name="Picture 5" descr="C:\Users\Admin\Desktop\anh\chay 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20" y="468314"/>
            <a:ext cx="5965680" cy="49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Admin\Desktop\anh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4" y="468314"/>
            <a:ext cx="5449455" cy="50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10"/>
          <p:cNvSpPr/>
          <p:nvPr/>
        </p:nvSpPr>
        <p:spPr>
          <a:xfrm>
            <a:off x="1844821" y="0"/>
            <a:ext cx="1500187" cy="264318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8603313" y="352641"/>
            <a:ext cx="1500188" cy="264318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3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65624" y="546683"/>
            <a:ext cx="6143903" cy="66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biển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3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147782"/>
            <a:ext cx="11647054" cy="6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ai trò của biển nước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7" y="78509"/>
            <a:ext cx="11008894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55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Sơ đồ tư duy Khoa học tự nhiên 8 Kết nối tri thức Bài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365125"/>
            <a:ext cx="11610474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1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0053" y="785174"/>
            <a:ext cx="10218857" cy="1268106"/>
            <a:chOff x="967563" y="659219"/>
            <a:chExt cx="7664143" cy="951079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IV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845436" cy="93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HÀNH : ĐIỀU TRA THÀNH PHẦN QUẦN XÃ TRONG HỆ SINH THÁI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053" y="2365487"/>
            <a:ext cx="10616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1.Mục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quần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053" y="3631801"/>
            <a:ext cx="10616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2.Chuẩn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THCS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kumimoji="0" lang="en-US" sz="2800" b="1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2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7071" y="1044687"/>
            <a:ext cx="106160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3.Cách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2800" b="1" kern="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: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071" y="3722818"/>
            <a:ext cx="1061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4.Báo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06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3" y="410936"/>
            <a:ext cx="10354796" cy="1959286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66512" y="3576165"/>
            <a:ext cx="10522857" cy="1812040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 vật, thực vật, con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6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4831260" y="5385624"/>
            <a:ext cx="1712550" cy="1050004"/>
            <a:chOff x="2017" y="2473"/>
            <a:chExt cx="1144" cy="936"/>
          </a:xfrm>
        </p:grpSpPr>
        <p:sp>
          <p:nvSpPr>
            <p:cNvPr id="7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3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7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15" y="5593120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44" y="5653734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48" y="5670546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78" y="5700171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5659233" y="5734028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66" y="5686479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60" y="5674593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31035" y="1488033"/>
            <a:ext cx="1061602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: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…..)</a:t>
            </a:r>
            <a:endParaRPr lang="en-US" sz="32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840000">
            <a:off x="6573915" y="1727354"/>
            <a:ext cx="5486001" cy="1765544"/>
          </a:xfrm>
        </p:spPr>
        <p:txBody>
          <a:bodyPr>
            <a:normAutofit/>
          </a:bodyPr>
          <a:lstStyle/>
          <a:p>
            <a:r>
              <a:rPr lang="en-US" dirty="0" smtClean="0"/>
              <a:t>CHÚC CÁC EM HỌC TỐT !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0" y="1285467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337524" y="1294583"/>
            <a:ext cx="55237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Học bài và làm bài tập trong sách bài tập.</a:t>
            </a: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</a:b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Vẽ sơ đồ tư duy của</a:t>
            </a: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bài</a:t>
            </a: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6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Nêu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một số biện pháp bảo vệ đa dạng sinh học trong quần xã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6" y="3048000"/>
            <a:ext cx="10522857" cy="1967345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dựng các khu bảo tồn, tăng cường bảo vệ nguồn tài nguyên sinh vật, cấm mua bán, săn bắt động vật hoang dã có nguy cơ tuyệt chủng…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7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4678738" y="5558160"/>
            <a:ext cx="1712550" cy="1050004"/>
            <a:chOff x="2017" y="2473"/>
            <a:chExt cx="1144" cy="936"/>
          </a:xfrm>
        </p:grpSpPr>
        <p:sp>
          <p:nvSpPr>
            <p:cNvPr id="8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3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4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8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76" y="5789819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3" y="5823620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87" y="5843082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42" y="5830749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5685729" y="5902076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81" y="5876243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66" y="5838594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sò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ốc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sú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vẹt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3511797" y="5388205"/>
            <a:ext cx="1712550" cy="1050004"/>
            <a:chOff x="2017" y="2473"/>
            <a:chExt cx="1144" cy="936"/>
          </a:xfrm>
        </p:grpSpPr>
        <p:sp>
          <p:nvSpPr>
            <p:cNvPr id="10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5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6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20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12" y="5596843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45" y="5630183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78" y="5642136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78" y="5654071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4273761" y="5661355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78" y="5636533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00" y="5630183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1887097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6 .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tên một số quần xã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96541" y="3590848"/>
            <a:ext cx="10257209" cy="1797357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6" name="Group 125">
            <a:extLst>
              <a:ext uri="{FF2B5EF4-FFF2-40B4-BE49-F238E27FC236}">
                <a16:creationId xmlns="" xmlns:a16="http://schemas.microsoft.com/office/drawing/2014/main" id="{70CDB64C-68D5-4E1D-9B71-A1A07FF9285E}"/>
              </a:ext>
            </a:extLst>
          </p:cNvPr>
          <p:cNvGrpSpPr>
            <a:grpSpLocks/>
          </p:cNvGrpSpPr>
          <p:nvPr/>
        </p:nvGrpSpPr>
        <p:grpSpPr bwMode="auto">
          <a:xfrm>
            <a:off x="3977018" y="5755142"/>
            <a:ext cx="1712550" cy="1050004"/>
            <a:chOff x="2017" y="2473"/>
            <a:chExt cx="1144" cy="936"/>
          </a:xfrm>
        </p:grpSpPr>
        <p:sp>
          <p:nvSpPr>
            <p:cNvPr id="7" name="Oval 126">
              <a:extLst>
                <a:ext uri="{FF2B5EF4-FFF2-40B4-BE49-F238E27FC236}">
                  <a16:creationId xmlns="" xmlns:a16="http://schemas.microsoft.com/office/drawing/2014/main" id="{A780355E-18A5-4780-9668-1D3A70ED4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6FB4E3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Oval 127">
              <a:extLst>
                <a:ext uri="{FF2B5EF4-FFF2-40B4-BE49-F238E27FC236}">
                  <a16:creationId xmlns="" xmlns:a16="http://schemas.microsoft.com/office/drawing/2014/main" id="{39BEC076-7448-4F0F-86E3-C615621F57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7" y="2705"/>
              <a:ext cx="174" cy="463"/>
            </a:xfrm>
            <a:prstGeom prst="ellipse">
              <a:avLst/>
            </a:prstGeom>
            <a:gradFill rotWithShape="1">
              <a:gsLst>
                <a:gs pos="0">
                  <a:srgbClr val="6FB4E3">
                    <a:alpha val="32001"/>
                  </a:srgbClr>
                </a:gs>
                <a:gs pos="100000">
                  <a:srgbClr val="33536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128">
              <a:extLst>
                <a:ext uri="{FF2B5EF4-FFF2-40B4-BE49-F238E27FC236}">
                  <a16:creationId xmlns="" xmlns:a16="http://schemas.microsoft.com/office/drawing/2014/main" id="{C04FF5D7-D646-4EA3-85CE-785D573197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3" y="2710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3C617B"/>
                </a:gs>
                <a:gs pos="50000">
                  <a:srgbClr val="6FB4E3"/>
                </a:gs>
                <a:gs pos="100000">
                  <a:srgbClr val="3C617B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29">
              <a:extLst>
                <a:ext uri="{FF2B5EF4-FFF2-40B4-BE49-F238E27FC236}">
                  <a16:creationId xmlns="" xmlns:a16="http://schemas.microsoft.com/office/drawing/2014/main" id="{3B58DF43-C3F2-45FD-BD4C-444D2F12E5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4" y="2712"/>
              <a:ext cx="1057" cy="463"/>
            </a:xfrm>
            <a:prstGeom prst="ellipse">
              <a:avLst/>
            </a:prstGeom>
            <a:gradFill rotWithShape="1">
              <a:gsLst>
                <a:gs pos="0">
                  <a:srgbClr val="477290"/>
                </a:gs>
                <a:gs pos="100000">
                  <a:srgbClr val="6FB4E3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130">
              <a:extLst>
                <a:ext uri="{FF2B5EF4-FFF2-40B4-BE49-F238E27FC236}">
                  <a16:creationId xmlns="" xmlns:a16="http://schemas.microsoft.com/office/drawing/2014/main" id="{245E3A40-4AB4-4822-A236-502E4D166F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714"/>
              <a:ext cx="951" cy="46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" name="Group 131">
              <a:extLst>
                <a:ext uri="{FF2B5EF4-FFF2-40B4-BE49-F238E27FC236}">
                  <a16:creationId xmlns="" xmlns:a16="http://schemas.microsoft.com/office/drawing/2014/main" id="{EB9D6BF1-CCE3-47E8-A511-9C6413D12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473"/>
              <a:ext cx="921" cy="936"/>
              <a:chOff x="4166" y="1706"/>
              <a:chExt cx="1252" cy="1252"/>
            </a:xfrm>
          </p:grpSpPr>
          <p:sp>
            <p:nvSpPr>
              <p:cNvPr id="13" name="Oval 132">
                <a:extLst>
                  <a:ext uri="{FF2B5EF4-FFF2-40B4-BE49-F238E27FC236}">
                    <a16:creationId xmlns="" xmlns:a16="http://schemas.microsoft.com/office/drawing/2014/main" id="{53ACA8D0-C524-4B60-BAE9-C498344DCF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Oval 133">
                <a:extLst>
                  <a:ext uri="{FF2B5EF4-FFF2-40B4-BE49-F238E27FC236}">
                    <a16:creationId xmlns="" xmlns:a16="http://schemas.microsoft.com/office/drawing/2014/main" id="{14361072-4715-4F00-AECE-F0568DD4A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Oval 134">
                <a:extLst>
                  <a:ext uri="{FF2B5EF4-FFF2-40B4-BE49-F238E27FC236}">
                    <a16:creationId xmlns="" xmlns:a16="http://schemas.microsoft.com/office/drawing/2014/main" id="{770DF3D1-5099-4592-8C09-D0E2B254BC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35">
                <a:extLst>
                  <a:ext uri="{FF2B5EF4-FFF2-40B4-BE49-F238E27FC236}">
                    <a16:creationId xmlns="" xmlns:a16="http://schemas.microsoft.com/office/drawing/2014/main" id="{972E3243-5AF0-4C51-BA82-526FC35820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7" name="Picture 146" descr="num0">
            <a:extLst>
              <a:ext uri="{FF2B5EF4-FFF2-40B4-BE49-F238E27FC236}">
                <a16:creationId xmlns="" xmlns:a16="http://schemas.microsoft.com/office/drawing/2014/main" id="{27F86984-8407-4375-BF13-DBD6FA3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67" y="5992279"/>
            <a:ext cx="48683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6" descr="num1">
            <a:extLst>
              <a:ext uri="{FF2B5EF4-FFF2-40B4-BE49-F238E27FC236}">
                <a16:creationId xmlns="" xmlns:a16="http://schemas.microsoft.com/office/drawing/2014/main" id="{3CF220FC-A275-46D0-AAB4-FBC8E056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36" y="5992279"/>
            <a:ext cx="368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7" descr="num2">
            <a:extLst>
              <a:ext uri="{FF2B5EF4-FFF2-40B4-BE49-F238E27FC236}">
                <a16:creationId xmlns="" xmlns:a16="http://schemas.microsoft.com/office/drawing/2014/main" id="{D5558248-9846-434D-A715-D392ACA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20" y="6029967"/>
            <a:ext cx="46143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8" descr="num4">
            <a:extLst>
              <a:ext uri="{FF2B5EF4-FFF2-40B4-BE49-F238E27FC236}">
                <a16:creationId xmlns="" xmlns:a16="http://schemas.microsoft.com/office/drawing/2014/main" id="{A5887B55-9739-4B25-9827-2B228456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36" y="6071933"/>
            <a:ext cx="495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9" descr="num5">
            <a:extLst>
              <a:ext uri="{FF2B5EF4-FFF2-40B4-BE49-F238E27FC236}">
                <a16:creationId xmlns="" xmlns:a16="http://schemas.microsoft.com/office/drawing/2014/main" id="{CDFFA341-5ED9-400C-B978-75034DF1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077">
            <a:off x="4978057" y="6020602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4" descr="num0">
            <a:extLst>
              <a:ext uri="{FF2B5EF4-FFF2-40B4-BE49-F238E27FC236}">
                <a16:creationId xmlns="" xmlns:a16="http://schemas.microsoft.com/office/drawing/2014/main" id="{BF14A7AB-2CB9-45EF-B2C5-165FD259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63" y="6071359"/>
            <a:ext cx="45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7" descr="num3">
            <a:extLst>
              <a:ext uri="{FF2B5EF4-FFF2-40B4-BE49-F238E27FC236}">
                <a16:creationId xmlns="" xmlns:a16="http://schemas.microsoft.com/office/drawing/2014/main" id="{A45A6375-EFAB-4F42-A798-F89504B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86" y="6002597"/>
            <a:ext cx="4656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1787</Words>
  <Application>Microsoft Office PowerPoint</Application>
  <PresentationFormat>Custom</PresentationFormat>
  <Paragraphs>232</Paragraphs>
  <Slides>61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61</vt:i4>
      </vt:variant>
    </vt:vector>
  </HeadingPairs>
  <TitlesOfParts>
    <vt:vector size="92" baseType="lpstr">
      <vt:lpstr>Arial</vt:lpstr>
      <vt:lpstr>Lato Light</vt:lpstr>
      <vt:lpstr>Times New Roman</vt:lpstr>
      <vt:lpstr>Wingdings 2</vt:lpstr>
      <vt:lpstr>Wingdings</vt:lpstr>
      <vt:lpstr>Calibri Light</vt:lpstr>
      <vt:lpstr>Constantia</vt:lpstr>
      <vt:lpstr>Calibri</vt:lpstr>
      <vt:lpstr>Roboto Slab Regular</vt:lpstr>
      <vt:lpstr>Rtim</vt:lpstr>
      <vt:lpstr>Office Theme</vt:lpstr>
      <vt:lpstr>Kent template</vt:lpstr>
      <vt:lpstr>1_Kent template</vt:lpstr>
      <vt:lpstr>2_Office Theme</vt:lpstr>
      <vt:lpstr>3_Office Theme</vt:lpstr>
      <vt:lpstr>Flow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1_Default Design</vt:lpstr>
      <vt:lpstr>2_Default Design</vt:lpstr>
      <vt:lpstr>5_Office Theme</vt:lpstr>
      <vt:lpstr>3_Default Design</vt:lpstr>
      <vt:lpstr>4_Default Design</vt:lpstr>
      <vt:lpstr>5_Default Design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 : Vườn quốc gia Xuân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Nước mặn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dragon</cp:lastModifiedBy>
  <cp:revision>262</cp:revision>
  <dcterms:created xsi:type="dcterms:W3CDTF">2018-10-29T09:59:25Z</dcterms:created>
  <dcterms:modified xsi:type="dcterms:W3CDTF">2024-12-25T15:40:46Z</dcterms:modified>
</cp:coreProperties>
</file>