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93" r:id="rId7"/>
    <p:sldMasterId id="2147483798" r:id="rId8"/>
  </p:sldMasterIdLst>
  <p:notesMasterIdLst>
    <p:notesMasterId r:id="rId37"/>
  </p:notesMasterIdLst>
  <p:sldIdLst>
    <p:sldId id="322" r:id="rId9"/>
    <p:sldId id="293" r:id="rId10"/>
    <p:sldId id="320" r:id="rId11"/>
    <p:sldId id="321" r:id="rId12"/>
    <p:sldId id="295" r:id="rId13"/>
    <p:sldId id="299" r:id="rId14"/>
    <p:sldId id="324" r:id="rId15"/>
    <p:sldId id="298" r:id="rId16"/>
    <p:sldId id="317" r:id="rId17"/>
    <p:sldId id="318" r:id="rId18"/>
    <p:sldId id="300" r:id="rId19"/>
    <p:sldId id="319" r:id="rId20"/>
    <p:sldId id="325" r:id="rId21"/>
    <p:sldId id="301" r:id="rId22"/>
    <p:sldId id="307" r:id="rId23"/>
    <p:sldId id="337" r:id="rId24"/>
    <p:sldId id="327" r:id="rId25"/>
    <p:sldId id="328" r:id="rId26"/>
    <p:sldId id="330" r:id="rId27"/>
    <p:sldId id="331" r:id="rId28"/>
    <p:sldId id="332" r:id="rId29"/>
    <p:sldId id="329" r:id="rId30"/>
    <p:sldId id="333" r:id="rId31"/>
    <p:sldId id="334" r:id="rId32"/>
    <p:sldId id="335" r:id="rId33"/>
    <p:sldId id="336" r:id="rId34"/>
    <p:sldId id="338" r:id="rId35"/>
    <p:sldId id="315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2CCB11"/>
    <a:srgbClr val="28B465"/>
    <a:srgbClr val="116FFF"/>
    <a:srgbClr val="FFFF66"/>
    <a:srgbClr val="12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540" y="36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1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53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1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9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76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1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1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1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1507875" y="-803109"/>
            <a:ext cx="6513262" cy="8464218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5485" y="3963536"/>
            <a:ext cx="938571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5583" y="640844"/>
            <a:ext cx="766567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29872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50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50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50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xmlns="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50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7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82042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956742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8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2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0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0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7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82042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956742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8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2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0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0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7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82042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956742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8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2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0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0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7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8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82042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956742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8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2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0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0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50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50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50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xmlns="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50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3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486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66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7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14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18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52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78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72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09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5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  <p:sldLayoutId id="214748379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8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5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8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5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8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5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8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5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5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923CAD-8917-484D-9D6F-D6D62271F5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414C461-3013-4A93-993A-AB1ACC0B0B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7.jpe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NUL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441971" y="287740"/>
            <a:ext cx="6000750" cy="762000"/>
            <a:chOff x="816" y="96"/>
            <a:chExt cx="3780" cy="480"/>
          </a:xfrm>
        </p:grpSpPr>
        <p:sp>
          <p:nvSpPr>
            <p:cNvPr id="6" name="WordArt 9"/>
            <p:cNvSpPr>
              <a:spLocks noChangeArrowheads="1" noChangeShapeType="1" noTextEdit="1"/>
            </p:cNvSpPr>
            <p:nvPr/>
          </p:nvSpPr>
          <p:spPr bwMode="auto">
            <a:xfrm>
              <a:off x="816" y="144"/>
              <a:ext cx="1444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CHƯƠNG </a:t>
              </a:r>
              <a:r>
                <a:rPr lang="en-US" sz="3600" b="1" kern="10" dirty="0" smtClean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VIII</a:t>
              </a:r>
              <a:r>
                <a:rPr lang="vi-VN" sz="3600" b="1" kern="10" dirty="0" smtClean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Times New Roman" panose="02020603050405020304" pitchFamily="18" charset="0"/>
                </a:rPr>
                <a:t>:</a:t>
              </a:r>
              <a:endPara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endParaRPr>
            </a:p>
          </p:txBody>
        </p:sp>
        <p:sp>
          <p:nvSpPr>
            <p:cNvPr id="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592" y="96"/>
              <a:ext cx="2004" cy="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HỆ SINH THÁI</a:t>
              </a:r>
            </a:p>
          </p:txBody>
        </p:sp>
      </p:grpSp>
      <p:sp>
        <p:nvSpPr>
          <p:cNvPr id="8" name="Oval 3" descr="hst"/>
          <p:cNvSpPr>
            <a:spLocks noChangeArrowheads="1"/>
          </p:cNvSpPr>
          <p:nvPr/>
        </p:nvSpPr>
        <p:spPr bwMode="auto">
          <a:xfrm>
            <a:off x="668742" y="1583140"/>
            <a:ext cx="7547212" cy="5122460"/>
          </a:xfrm>
          <a:prstGeom prst="ellipse">
            <a:avLst/>
          </a:prstGeom>
          <a:blipFill dpi="0" rotWithShape="1">
            <a:blip r:embed="rId2">
              <a:alphaModFix amt="55000"/>
            </a:blip>
            <a:srcRect/>
            <a:stretch>
              <a:fillRect/>
            </a:stretch>
          </a:blipFill>
          <a:ln w="76200" cmpd="tri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514601" y="2524133"/>
            <a:ext cx="3913496" cy="523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7940"/>
              </a:avLst>
            </a:prstTxWarp>
          </a:bodyPr>
          <a:lstStyle/>
          <a:p>
            <a:pPr algn="ctr"/>
            <a:r>
              <a:rPr lang="en-US" sz="2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SINH THÁI</a:t>
            </a:r>
          </a:p>
        </p:txBody>
      </p:sp>
      <p:sp>
        <p:nvSpPr>
          <p:cNvPr id="10" name="Oval 4" descr="1"/>
          <p:cNvSpPr>
            <a:spLocks noChangeArrowheads="1"/>
          </p:cNvSpPr>
          <p:nvPr/>
        </p:nvSpPr>
        <p:spPr bwMode="auto">
          <a:xfrm>
            <a:off x="2209800" y="3048000"/>
            <a:ext cx="4800600" cy="3657600"/>
          </a:xfrm>
          <a:prstGeom prst="ellipse">
            <a:avLst/>
          </a:prstGeom>
          <a:blipFill dpi="0" rotWithShape="1">
            <a:blip r:embed="rId3">
              <a:alphaModFix amt="48000"/>
            </a:blip>
            <a:srcRect/>
            <a:stretch>
              <a:fillRect/>
            </a:stretch>
          </a:blipFill>
          <a:ln w="2857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 rot="256647">
            <a:off x="3126472" y="3628032"/>
            <a:ext cx="3124200" cy="11620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78572"/>
              </a:avLst>
            </a:prstTxWarp>
          </a:bodyPr>
          <a:lstStyle/>
          <a:p>
            <a:pPr algn="ctr"/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2743200" y="4191000"/>
            <a:ext cx="3581400" cy="2438400"/>
            <a:chOff x="1056" y="2208"/>
            <a:chExt cx="1632" cy="1152"/>
          </a:xfrm>
        </p:grpSpPr>
        <p:sp>
          <p:nvSpPr>
            <p:cNvPr id="13" name="Oval 9" descr="10_caylua01"/>
            <p:cNvSpPr>
              <a:spLocks noChangeArrowheads="1"/>
            </p:cNvSpPr>
            <p:nvPr/>
          </p:nvSpPr>
          <p:spPr bwMode="auto">
            <a:xfrm>
              <a:off x="1056" y="2208"/>
              <a:ext cx="1632" cy="1152"/>
            </a:xfrm>
            <a:prstGeom prst="ellipse">
              <a:avLst/>
            </a:prstGeom>
            <a:blipFill dpi="0" rotWithShape="1">
              <a:blip r:embed="rId4">
                <a:alphaModFix amt="70000"/>
              </a:blip>
              <a:srcRect/>
              <a:stretch>
                <a:fillRect/>
              </a:stretch>
            </a:blipFill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392" y="2448"/>
              <a:ext cx="1104" cy="48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373444"/>
                </a:avLst>
              </a:prstTxWarp>
            </a:bodyPr>
            <a:lstStyle/>
            <a:p>
              <a:pPr algn="ctr"/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3733800" y="5646760"/>
            <a:ext cx="1524000" cy="914400"/>
            <a:chOff x="2352" y="3600"/>
            <a:chExt cx="960" cy="576"/>
          </a:xfrm>
        </p:grpSpPr>
        <p:sp>
          <p:nvSpPr>
            <p:cNvPr id="16" name="Oval 11" descr="!dfrog_l"/>
            <p:cNvSpPr>
              <a:spLocks noChangeArrowheads="1"/>
            </p:cNvSpPr>
            <p:nvPr/>
          </p:nvSpPr>
          <p:spPr bwMode="auto">
            <a:xfrm>
              <a:off x="2352" y="3600"/>
              <a:ext cx="960" cy="576"/>
            </a:xfrm>
            <a:prstGeom prst="ellipse">
              <a:avLst/>
            </a:prstGeom>
            <a:blipFill dpi="0" rotWithShape="1">
              <a:blip r:embed="rId5">
                <a:alphaModFix amt="72000"/>
              </a:blip>
              <a:srcRect/>
              <a:stretch>
                <a:fillRect/>
              </a:stretch>
            </a:blipFill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655" y="3834"/>
              <a:ext cx="504" cy="2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1800" b="1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endParaRPr lang="en-US" sz="18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3060" y="222789"/>
            <a:ext cx="5641965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8466" y="1674895"/>
            <a:ext cx="8812213" cy="107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42.1,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05604"/>
              </p:ext>
            </p:extLst>
          </p:nvPr>
        </p:nvGraphicFramePr>
        <p:xfrm>
          <a:off x="273060" y="3447009"/>
          <a:ext cx="8634792" cy="206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264"/>
                <a:gridCol w="2878264"/>
                <a:gridCol w="2878264"/>
              </a:tblGrid>
              <a:tr h="517383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738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ha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7383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m</a:t>
                      </a:r>
                      <a:r>
                        <a:rPr lang="en-US" sz="2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7383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60000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273060" y="5791310"/>
            <a:ext cx="6987550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1791" y="735542"/>
            <a:ext cx="8440734" cy="103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</a:t>
            </a: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là </a:t>
            </a:r>
            <a:r>
              <a:rPr lang="pt-BR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</a:t>
            </a: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khối lượng sinh vật có trong 1 đơn vị diện tích hay thể tích</a:t>
            </a:r>
            <a:r>
              <a:rPr lang="pt-BR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1791" y="2564145"/>
            <a:ext cx="8817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pt-B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độ quần thể lim xanh là 11.250 cá thể/ 15 ha.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750m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5" grpId="1"/>
      <p:bldP spid="26" grpId="0"/>
      <p:bldP spid="26" grpId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4035" y="313779"/>
            <a:ext cx="2330318" cy="480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79846" y="903569"/>
            <a:ext cx="3968854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324" y="911217"/>
            <a:ext cx="4299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8048" y="1844488"/>
            <a:ext cx="4362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ở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4/6.</a:t>
            </a:r>
            <a:endParaRPr lang="en-US" sz="2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1458089"/>
            <a:ext cx="0" cy="522931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572000" y="3252837"/>
            <a:ext cx="44585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Tỉ lệ gtính ở đa số các loài ĐV là bao nhiêu, có thay đổi không.</a:t>
            </a:r>
            <a:endParaRPr lang="en-US" sz="2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46" y="184448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8049" y="5388804"/>
            <a:ext cx="4167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</a:t>
            </a:r>
            <a:r>
              <a:rPr lang="it-IT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 </a:t>
            </a:r>
            <a:r>
              <a:rPr lang="it-IT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 tính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lên điều </a:t>
            </a:r>
            <a:r>
              <a:rPr lang="it-IT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62" y="5291568"/>
            <a:ext cx="4572000" cy="9343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2" grpId="0"/>
      <p:bldP spid="3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3982" y="469110"/>
            <a:ext cx="2262158" cy="544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6022" y="1014003"/>
            <a:ext cx="4409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em </a:t>
            </a:r>
            <a:r>
              <a:rPr lang="pt-B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 thể </a:t>
            </a:r>
            <a:r>
              <a:rPr lang="pt-BR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những nhóm tuổi </a:t>
            </a:r>
            <a:r>
              <a:rPr lang="pt-BR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 ?</a:t>
            </a:r>
            <a:endParaRPr lang="en-US" sz="2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806" y="1177435"/>
            <a:ext cx="4107872" cy="319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Quần thể SV có 3 nhóm tuổi: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Nhóm tuổi trước sinh sản: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Nhóm tuổi sinh  sản: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Nhóm tuổi sau sinh sản: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16" y="1864935"/>
            <a:ext cx="4107872" cy="264609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572000" y="1458089"/>
            <a:ext cx="0" cy="522931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546022" y="4849476"/>
            <a:ext cx="4409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Quan sát H42.3, hãy nhận xét mối tương quan về số lượng cá thể của nhóm tuổi trước sinh sản và nhóm tuổi sinh sản trong mỗi kiểu tháp tuổi.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4553" y="4897605"/>
            <a:ext cx="4196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Người ta biểu diễn cấu trúc nhóm tuổi của qthể bằng các dạng tháp tuổi: Tháp phát triển, tháp ổn định, tháp suy thoái.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1144593" y="487523"/>
            <a:ext cx="6850258" cy="1636942"/>
            <a:chOff x="-19" y="480"/>
            <a:chExt cx="4866" cy="1603"/>
          </a:xfrm>
        </p:grpSpPr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40" y="480"/>
              <a:ext cx="4032" cy="1152"/>
              <a:chOff x="192" y="960"/>
              <a:chExt cx="5184" cy="2016"/>
            </a:xfrm>
          </p:grpSpPr>
          <p:sp>
            <p:nvSpPr>
              <p:cNvPr id="16" name="AutoShape 3"/>
              <p:cNvSpPr>
                <a:spLocks noChangeArrowheads="1"/>
              </p:cNvSpPr>
              <p:nvPr/>
            </p:nvSpPr>
            <p:spPr bwMode="auto">
              <a:xfrm rot="10800000">
                <a:off x="192" y="2304"/>
                <a:ext cx="1824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05 w 21600"/>
                  <a:gd name="T13" fmla="*/ 3504 h 21600"/>
                  <a:gd name="T14" fmla="*/ 18095 w 21600"/>
                  <a:gd name="T15" fmla="*/ 18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422" y="21600"/>
                    </a:lnTo>
                    <a:lnTo>
                      <a:pt x="1817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1296" cy="672"/>
              </a:xfrm>
              <a:prstGeom prst="rect">
                <a:avLst/>
              </a:prstGeom>
              <a:solidFill>
                <a:srgbClr val="FF3399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4224" y="2352"/>
                <a:ext cx="100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43 w 21600"/>
                  <a:gd name="T13" fmla="*/ 3358 h 21600"/>
                  <a:gd name="T14" fmla="*/ 18257 w 21600"/>
                  <a:gd name="T15" fmla="*/ 1824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103" y="21600"/>
                    </a:lnTo>
                    <a:lnTo>
                      <a:pt x="18497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9"/>
              <p:cNvSpPr>
                <a:spLocks noChangeArrowheads="1"/>
              </p:cNvSpPr>
              <p:nvPr/>
            </p:nvSpPr>
            <p:spPr bwMode="auto">
              <a:xfrm rot="10800000">
                <a:off x="480" y="1680"/>
                <a:ext cx="124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912 w 21600"/>
                  <a:gd name="T13" fmla="*/ 3912 h 21600"/>
                  <a:gd name="T14" fmla="*/ 17688 w 21600"/>
                  <a:gd name="T15" fmla="*/ 17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240" y="21600"/>
                    </a:lnTo>
                    <a:lnTo>
                      <a:pt x="1736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2352" y="1680"/>
                <a:ext cx="1296" cy="62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>
                <a:off x="4080" y="1680"/>
                <a:ext cx="12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017 w 21600"/>
                  <a:gd name="T13" fmla="*/ 3021 h 21600"/>
                  <a:gd name="T14" fmla="*/ 18583 w 21600"/>
                  <a:gd name="T15" fmla="*/ 1857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417" y="21600"/>
                    </a:lnTo>
                    <a:lnTo>
                      <a:pt x="19183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 rot="10800000">
                <a:off x="2352" y="960"/>
                <a:ext cx="1296" cy="72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167 w 21600"/>
                  <a:gd name="T13" fmla="*/ 6180 h 21600"/>
                  <a:gd name="T14" fmla="*/ 15417 w 21600"/>
                  <a:gd name="T15" fmla="*/ 1542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50" y="21600"/>
                    </a:lnTo>
                    <a:lnTo>
                      <a:pt x="1285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3" name="AutoShape 8"/>
              <p:cNvSpPr>
                <a:spLocks noChangeArrowheads="1"/>
              </p:cNvSpPr>
              <p:nvPr/>
            </p:nvSpPr>
            <p:spPr bwMode="auto">
              <a:xfrm rot="10800000">
                <a:off x="720" y="1008"/>
                <a:ext cx="76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456 w 21600"/>
                  <a:gd name="T13" fmla="*/ 5464 h 21600"/>
                  <a:gd name="T14" fmla="*/ 16144 w 21600"/>
                  <a:gd name="T15" fmla="*/ 1613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7340" y="21600"/>
                    </a:lnTo>
                    <a:lnTo>
                      <a:pt x="1426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4" name="AutoShape 16"/>
              <p:cNvSpPr>
                <a:spLocks noChangeArrowheads="1"/>
              </p:cNvSpPr>
              <p:nvPr/>
            </p:nvSpPr>
            <p:spPr bwMode="auto">
              <a:xfrm rot="10800000">
                <a:off x="4080" y="960"/>
                <a:ext cx="1296" cy="72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167 w 21600"/>
                  <a:gd name="T13" fmla="*/ 6180 h 21600"/>
                  <a:gd name="T14" fmla="*/ 15417 w 21600"/>
                  <a:gd name="T15" fmla="*/ 1542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50" y="21600"/>
                    </a:lnTo>
                    <a:lnTo>
                      <a:pt x="1285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</p:grpSp>
        <p:sp>
          <p:nvSpPr>
            <p:cNvPr id="10" name="Text Box 27"/>
            <p:cNvSpPr txBox="1">
              <a:spLocks noChangeArrowheads="1"/>
            </p:cNvSpPr>
            <p:nvPr/>
          </p:nvSpPr>
          <p:spPr bwMode="auto">
            <a:xfrm>
              <a:off x="-19" y="1671"/>
              <a:ext cx="1728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a</a:t>
              </a:r>
              <a:r>
                <a:rPr lang="en-US" altLang="en-US" sz="2000" b="1" dirty="0" smtClean="0">
                  <a:solidFill>
                    <a:srgbClr val="663300"/>
                  </a:solidFill>
                  <a:latin typeface=".VnTime" pitchFamily="34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Tháp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phát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triển</a:t>
              </a:r>
              <a:endParaRPr lang="en-US" altLang="en-US" sz="2000" b="1" dirty="0">
                <a:solidFill>
                  <a:srgbClr val="66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1793" y="1694"/>
              <a:ext cx="1583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b.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Tháp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ổn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định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 </a:t>
              </a:r>
              <a:endParaRPr lang="en-US" altLang="en-US" sz="2000" b="1" dirty="0">
                <a:solidFill>
                  <a:srgbClr val="66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3264" y="1676"/>
              <a:ext cx="1583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c.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Tháp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giảm</a:t>
              </a:r>
              <a:r>
                <a:rPr lang="en-US" altLang="en-US" sz="2000" b="1" dirty="0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 smtClean="0">
                  <a:solidFill>
                    <a:srgbClr val="663300"/>
                  </a:solidFill>
                  <a:cs typeface="Times New Roman" panose="02020603050405020304" pitchFamily="18" charset="0"/>
                </a:rPr>
                <a:t>sút</a:t>
              </a:r>
              <a:endParaRPr lang="en-US" altLang="en-US" sz="2000" b="1" dirty="0">
                <a:solidFill>
                  <a:srgbClr val="66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1038568" y="2723531"/>
            <a:ext cx="1981200" cy="406400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TSS &gt; SS &gt; SSS</a:t>
            </a: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3428064" y="2740283"/>
            <a:ext cx="198120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TSS = SS &gt; SSS</a:t>
            </a: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5655860" y="2743526"/>
            <a:ext cx="1981200" cy="406400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TSS &lt; SS &gt; SSS</a:t>
            </a:r>
          </a:p>
        </p:txBody>
      </p:sp>
      <p:sp>
        <p:nvSpPr>
          <p:cNvPr id="29" name="AutoShape 46"/>
          <p:cNvSpPr>
            <a:spLocks noChangeArrowheads="1"/>
          </p:cNvSpPr>
          <p:nvPr/>
        </p:nvSpPr>
        <p:spPr bwMode="auto">
          <a:xfrm rot="10800000">
            <a:off x="7239000" y="3448336"/>
            <a:ext cx="1676400" cy="2971800"/>
          </a:xfrm>
          <a:prstGeom prst="flowChartMagneticTape">
            <a:avLst/>
          </a:prstGeom>
          <a:solidFill>
            <a:srgbClr val="CCFF66"/>
          </a:solidFill>
          <a:ln w="9525">
            <a:solidFill>
              <a:srgbClr val="CC00CC"/>
            </a:solidFill>
            <a:miter lim="800000"/>
            <a:headEnd/>
            <a:tailEnd/>
          </a:ln>
          <a:effectLst>
            <a:prstShdw prst="shdw17" dist="17961" dir="2700000">
              <a:srgbClr val="7A007A"/>
            </a:prstShdw>
          </a:effectLst>
        </p:spPr>
        <p:txBody>
          <a:bodyPr rot="10800000"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Hãy dự 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đoán dạng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 tháp tuổi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 của từng</a:t>
            </a:r>
          </a:p>
          <a:p>
            <a:pPr algn="ctr" eaLnBrk="1" hangingPunct="1"/>
            <a:r>
              <a:rPr lang="en-US" altLang="en-US" b="1">
                <a:solidFill>
                  <a:srgbClr val="CC00CC"/>
                </a:solidFill>
              </a:rPr>
              <a:t> loài?</a:t>
            </a:r>
          </a:p>
        </p:txBody>
      </p:sp>
      <p:grpSp>
        <p:nvGrpSpPr>
          <p:cNvPr id="30" name="Group 94"/>
          <p:cNvGrpSpPr>
            <a:grpSpLocks/>
          </p:cNvGrpSpPr>
          <p:nvPr/>
        </p:nvGrpSpPr>
        <p:grpSpPr bwMode="auto">
          <a:xfrm>
            <a:off x="609600" y="3448344"/>
            <a:ext cx="6553200" cy="2493963"/>
            <a:chOff x="384" y="2112"/>
            <a:chExt cx="4128" cy="1571"/>
          </a:xfrm>
        </p:grpSpPr>
        <p:sp>
          <p:nvSpPr>
            <p:cNvPr id="31" name="Rectangle 63"/>
            <p:cNvSpPr>
              <a:spLocks noChangeArrowheads="1"/>
            </p:cNvSpPr>
            <p:nvPr/>
          </p:nvSpPr>
          <p:spPr bwMode="auto">
            <a:xfrm>
              <a:off x="3504" y="3415"/>
              <a:ext cx="100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 con/ha</a:t>
              </a:r>
            </a:p>
          </p:txBody>
        </p:sp>
        <p:sp>
          <p:nvSpPr>
            <p:cNvPr id="32" name="Rectangle 62"/>
            <p:cNvSpPr>
              <a:spLocks noChangeArrowheads="1"/>
            </p:cNvSpPr>
            <p:nvPr/>
          </p:nvSpPr>
          <p:spPr bwMode="auto">
            <a:xfrm>
              <a:off x="2592" y="3415"/>
              <a:ext cx="91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50 con/ha</a:t>
              </a:r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1392" y="3415"/>
              <a:ext cx="120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15 con/ha</a:t>
              </a:r>
            </a:p>
          </p:txBody>
        </p:sp>
        <p:sp>
          <p:nvSpPr>
            <p:cNvPr id="34" name="Rectangle 60"/>
            <p:cNvSpPr>
              <a:spLocks noChangeArrowheads="1"/>
            </p:cNvSpPr>
            <p:nvPr/>
          </p:nvSpPr>
          <p:spPr bwMode="auto">
            <a:xfrm>
              <a:off x="384" y="3415"/>
              <a:ext cx="1008" cy="2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Wingdings 2" panose="05020102010507070707" pitchFamily="18" charset="2"/>
                <a:buNone/>
              </a:pPr>
              <a:r>
                <a:rPr lang="en-US" altLang="en-US" sz="2200"/>
                <a:t>Nai</a:t>
              </a:r>
            </a:p>
          </p:txBody>
        </p:sp>
        <p:sp>
          <p:nvSpPr>
            <p:cNvPr id="35" name="Rectangle 59"/>
            <p:cNvSpPr>
              <a:spLocks noChangeArrowheads="1"/>
            </p:cNvSpPr>
            <p:nvPr/>
          </p:nvSpPr>
          <p:spPr bwMode="auto">
            <a:xfrm>
              <a:off x="3504" y="3147"/>
              <a:ext cx="100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 con/ha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2592" y="3147"/>
              <a:ext cx="91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25 con/ha</a:t>
              </a:r>
            </a:p>
          </p:txBody>
        </p:sp>
        <p:sp>
          <p:nvSpPr>
            <p:cNvPr id="37" name="Rectangle 57"/>
            <p:cNvSpPr>
              <a:spLocks noChangeArrowheads="1"/>
            </p:cNvSpPr>
            <p:nvPr/>
          </p:nvSpPr>
          <p:spPr bwMode="auto">
            <a:xfrm>
              <a:off x="1392" y="3147"/>
              <a:ext cx="120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75 con/ha</a:t>
              </a:r>
            </a:p>
          </p:txBody>
        </p:sp>
        <p:sp>
          <p:nvSpPr>
            <p:cNvPr id="38" name="Rectangle 56"/>
            <p:cNvSpPr>
              <a:spLocks noChangeArrowheads="1"/>
            </p:cNvSpPr>
            <p:nvPr/>
          </p:nvSpPr>
          <p:spPr bwMode="auto">
            <a:xfrm>
              <a:off x="384" y="3147"/>
              <a:ext cx="1008" cy="2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Wingdings 2" panose="05020102010507070707" pitchFamily="18" charset="2"/>
                <a:buNone/>
              </a:pPr>
              <a:r>
                <a:rPr lang="en-US" altLang="en-US" sz="2200"/>
                <a:t>Chim trĩ</a:t>
              </a:r>
            </a:p>
          </p:txBody>
        </p:sp>
        <p:sp>
          <p:nvSpPr>
            <p:cNvPr id="39" name="Rectangle 55"/>
            <p:cNvSpPr>
              <a:spLocks noChangeArrowheads="1"/>
            </p:cNvSpPr>
            <p:nvPr/>
          </p:nvSpPr>
          <p:spPr bwMode="auto">
            <a:xfrm>
              <a:off x="3504" y="2879"/>
              <a:ext cx="100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10 con/ha</a:t>
              </a:r>
            </a:p>
          </p:txBody>
        </p:sp>
        <p:sp>
          <p:nvSpPr>
            <p:cNvPr id="40" name="Rectangle 54"/>
            <p:cNvSpPr>
              <a:spLocks noChangeArrowheads="1"/>
            </p:cNvSpPr>
            <p:nvPr/>
          </p:nvSpPr>
          <p:spPr bwMode="auto">
            <a:xfrm>
              <a:off x="2592" y="2879"/>
              <a:ext cx="912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48 con/ha</a:t>
              </a:r>
            </a:p>
          </p:txBody>
        </p:sp>
        <p:sp>
          <p:nvSpPr>
            <p:cNvPr id="41" name="Rectangle 53"/>
            <p:cNvSpPr>
              <a:spLocks noChangeArrowheads="1"/>
            </p:cNvSpPr>
            <p:nvPr/>
          </p:nvSpPr>
          <p:spPr bwMode="auto">
            <a:xfrm>
              <a:off x="1392" y="2879"/>
              <a:ext cx="1200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94377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50 con/ha</a:t>
              </a:r>
            </a:p>
          </p:txBody>
        </p:sp>
        <p:sp>
          <p:nvSpPr>
            <p:cNvPr id="42" name="Rectangle 52"/>
            <p:cNvSpPr>
              <a:spLocks noChangeArrowheads="1"/>
            </p:cNvSpPr>
            <p:nvPr/>
          </p:nvSpPr>
          <p:spPr bwMode="auto">
            <a:xfrm>
              <a:off x="384" y="2879"/>
              <a:ext cx="1008" cy="2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Font typeface="Wingdings 2" panose="05020102010507070707" pitchFamily="18" charset="2"/>
                <a:buNone/>
              </a:pPr>
              <a:r>
                <a:rPr lang="en-US" altLang="en-US" sz="2200"/>
                <a:t>Chuột đồng</a:t>
              </a:r>
            </a:p>
          </p:txBody>
        </p:sp>
        <p:sp>
          <p:nvSpPr>
            <p:cNvPr id="43" name="Rectangle 51"/>
            <p:cNvSpPr>
              <a:spLocks noChangeArrowheads="1"/>
            </p:cNvSpPr>
            <p:nvPr/>
          </p:nvSpPr>
          <p:spPr bwMode="auto">
            <a:xfrm>
              <a:off x="3504" y="2400"/>
              <a:ext cx="1008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Nhóm tuổi sau sinh sản</a:t>
              </a:r>
            </a:p>
          </p:txBody>
        </p:sp>
        <p:sp>
          <p:nvSpPr>
            <p:cNvPr id="44" name="Rectangle 50"/>
            <p:cNvSpPr>
              <a:spLocks noChangeArrowheads="1"/>
            </p:cNvSpPr>
            <p:nvPr/>
          </p:nvSpPr>
          <p:spPr bwMode="auto">
            <a:xfrm>
              <a:off x="2592" y="2400"/>
              <a:ext cx="912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Nhóm tuổi sinh sản</a:t>
              </a:r>
            </a:p>
          </p:txBody>
        </p:sp>
        <p:sp>
          <p:nvSpPr>
            <p:cNvPr id="45" name="Rectangle 49"/>
            <p:cNvSpPr>
              <a:spLocks noChangeArrowheads="1"/>
            </p:cNvSpPr>
            <p:nvPr/>
          </p:nvSpPr>
          <p:spPr bwMode="auto">
            <a:xfrm>
              <a:off x="1392" y="2400"/>
              <a:ext cx="1200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Nhóm tuổi trước sinh sản</a:t>
              </a: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384" y="2400"/>
              <a:ext cx="1008" cy="47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997A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393700" indent="-246063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668338" indent="-246063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977900" indent="-20955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252538" indent="-20955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7097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1669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6241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081338" indent="-2095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Font typeface="Wingdings 2" panose="05020102010507070707" pitchFamily="18" charset="2"/>
                <a:buNone/>
              </a:pPr>
              <a:r>
                <a:rPr lang="en-US" altLang="en-US" sz="2200"/>
                <a:t>Loài sinh vật</a:t>
              </a:r>
            </a:p>
          </p:txBody>
        </p:sp>
        <p:sp>
          <p:nvSpPr>
            <p:cNvPr id="47" name="Line 64"/>
            <p:cNvSpPr>
              <a:spLocks noChangeShapeType="1"/>
            </p:cNvSpPr>
            <p:nvPr/>
          </p:nvSpPr>
          <p:spPr bwMode="auto">
            <a:xfrm>
              <a:off x="384" y="2400"/>
              <a:ext cx="41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65"/>
            <p:cNvSpPr>
              <a:spLocks noChangeShapeType="1"/>
            </p:cNvSpPr>
            <p:nvPr/>
          </p:nvSpPr>
          <p:spPr bwMode="auto">
            <a:xfrm>
              <a:off x="384" y="2879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66"/>
            <p:cNvSpPr>
              <a:spLocks noChangeShapeType="1"/>
            </p:cNvSpPr>
            <p:nvPr/>
          </p:nvSpPr>
          <p:spPr bwMode="auto">
            <a:xfrm>
              <a:off x="384" y="3147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67"/>
            <p:cNvSpPr>
              <a:spLocks noChangeShapeType="1"/>
            </p:cNvSpPr>
            <p:nvPr/>
          </p:nvSpPr>
          <p:spPr bwMode="auto">
            <a:xfrm>
              <a:off x="384" y="3415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68"/>
            <p:cNvSpPr>
              <a:spLocks noChangeShapeType="1"/>
            </p:cNvSpPr>
            <p:nvPr/>
          </p:nvSpPr>
          <p:spPr bwMode="auto">
            <a:xfrm>
              <a:off x="384" y="3683"/>
              <a:ext cx="41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9"/>
            <p:cNvSpPr>
              <a:spLocks noChangeShapeType="1"/>
            </p:cNvSpPr>
            <p:nvPr/>
          </p:nvSpPr>
          <p:spPr bwMode="auto">
            <a:xfrm>
              <a:off x="384" y="2400"/>
              <a:ext cx="0" cy="128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70"/>
            <p:cNvSpPr>
              <a:spLocks noChangeShapeType="1"/>
            </p:cNvSpPr>
            <p:nvPr/>
          </p:nvSpPr>
          <p:spPr bwMode="auto">
            <a:xfrm>
              <a:off x="1392" y="2400"/>
              <a:ext cx="0" cy="1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71"/>
            <p:cNvSpPr>
              <a:spLocks noChangeShapeType="1"/>
            </p:cNvSpPr>
            <p:nvPr/>
          </p:nvSpPr>
          <p:spPr bwMode="auto">
            <a:xfrm>
              <a:off x="2592" y="2400"/>
              <a:ext cx="0" cy="1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72"/>
            <p:cNvSpPr>
              <a:spLocks noChangeShapeType="1"/>
            </p:cNvSpPr>
            <p:nvPr/>
          </p:nvSpPr>
          <p:spPr bwMode="auto">
            <a:xfrm>
              <a:off x="3504" y="2400"/>
              <a:ext cx="0" cy="12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73"/>
            <p:cNvSpPr>
              <a:spLocks noChangeShapeType="1"/>
            </p:cNvSpPr>
            <p:nvPr/>
          </p:nvSpPr>
          <p:spPr bwMode="auto">
            <a:xfrm>
              <a:off x="4512" y="2400"/>
              <a:ext cx="0" cy="128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 Box 91"/>
            <p:cNvSpPr txBox="1">
              <a:spLocks noChangeArrowheads="1"/>
            </p:cNvSpPr>
            <p:nvPr/>
          </p:nvSpPr>
          <p:spPr bwMode="auto">
            <a:xfrm>
              <a:off x="384" y="2112"/>
              <a:ext cx="4128" cy="29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>
              <a:prstShdw prst="shdw17" dist="17961" dir="2700000">
                <a:srgbClr val="7A007A"/>
              </a:prst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/>
                <a:t>BẢNG: Số lượng cá thể ở 3 nhóm tuổi của 3 loài</a:t>
              </a:r>
            </a:p>
          </p:txBody>
        </p:sp>
      </p:grpSp>
      <p:sp>
        <p:nvSpPr>
          <p:cNvPr id="58" name="Line 95"/>
          <p:cNvSpPr>
            <a:spLocks noChangeShapeType="1"/>
          </p:cNvSpPr>
          <p:nvPr/>
        </p:nvSpPr>
        <p:spPr bwMode="auto">
          <a:xfrm flipV="1">
            <a:off x="1295400" y="3067336"/>
            <a:ext cx="4343400" cy="26670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96"/>
          <p:cNvSpPr>
            <a:spLocks noChangeShapeType="1"/>
          </p:cNvSpPr>
          <p:nvPr/>
        </p:nvSpPr>
        <p:spPr bwMode="auto">
          <a:xfrm flipH="1" flipV="1">
            <a:off x="1703695" y="3170524"/>
            <a:ext cx="0" cy="21336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97"/>
          <p:cNvSpPr>
            <a:spLocks noChangeShapeType="1"/>
          </p:cNvSpPr>
          <p:nvPr/>
        </p:nvSpPr>
        <p:spPr bwMode="auto">
          <a:xfrm flipV="1">
            <a:off x="2057400" y="3067336"/>
            <a:ext cx="1676400" cy="18288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  <a:effectLst>
            <a:prstShdw prst="shdw17" dist="17961" dir="27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Rectangle 102"/>
          <p:cNvSpPr>
            <a:spLocks noChangeArrowheads="1"/>
          </p:cNvSpPr>
          <p:nvPr/>
        </p:nvSpPr>
        <p:spPr bwMode="auto">
          <a:xfrm>
            <a:off x="7162800" y="5505736"/>
            <a:ext cx="1524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993D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370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683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779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25253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7097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1669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6241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0813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200">
                <a:solidFill>
                  <a:srgbClr val="FF0066"/>
                </a:solidFill>
              </a:rPr>
              <a:t>70 con/ha</a:t>
            </a:r>
          </a:p>
        </p:txBody>
      </p:sp>
      <p:sp>
        <p:nvSpPr>
          <p:cNvPr id="62" name="Rectangle 101"/>
          <p:cNvSpPr>
            <a:spLocks noChangeArrowheads="1"/>
          </p:cNvSpPr>
          <p:nvPr/>
        </p:nvSpPr>
        <p:spPr bwMode="auto">
          <a:xfrm>
            <a:off x="7162800" y="5080286"/>
            <a:ext cx="1524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993D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370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683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779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25253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7097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1669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6241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0813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200">
                <a:solidFill>
                  <a:srgbClr val="FF0066"/>
                </a:solidFill>
              </a:rPr>
              <a:t>105 con/ha</a:t>
            </a:r>
          </a:p>
        </p:txBody>
      </p:sp>
      <p:sp>
        <p:nvSpPr>
          <p:cNvPr id="63" name="Rectangle 100"/>
          <p:cNvSpPr>
            <a:spLocks noChangeArrowheads="1"/>
          </p:cNvSpPr>
          <p:nvPr/>
        </p:nvSpPr>
        <p:spPr bwMode="auto">
          <a:xfrm>
            <a:off x="7162800" y="4667536"/>
            <a:ext cx="1524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993D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93700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68338"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97790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25253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7097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1669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6241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08133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200">
                <a:solidFill>
                  <a:srgbClr val="FF0066"/>
                </a:solidFill>
              </a:rPr>
              <a:t>108 con/ha</a:t>
            </a:r>
          </a:p>
        </p:txBody>
      </p:sp>
      <p:grpSp>
        <p:nvGrpSpPr>
          <p:cNvPr id="64" name="Group 118"/>
          <p:cNvGrpSpPr>
            <a:grpSpLocks/>
          </p:cNvGrpSpPr>
          <p:nvPr/>
        </p:nvGrpSpPr>
        <p:grpSpPr bwMode="auto">
          <a:xfrm>
            <a:off x="7162800" y="3905536"/>
            <a:ext cx="1524000" cy="2057400"/>
            <a:chOff x="4512" y="2400"/>
            <a:chExt cx="960" cy="1296"/>
          </a:xfrm>
        </p:grpSpPr>
        <p:grpSp>
          <p:nvGrpSpPr>
            <p:cNvPr id="65" name="Group 117"/>
            <p:cNvGrpSpPr>
              <a:grpSpLocks/>
            </p:cNvGrpSpPr>
            <p:nvPr/>
          </p:nvGrpSpPr>
          <p:grpSpPr bwMode="auto">
            <a:xfrm>
              <a:off x="4512" y="2400"/>
              <a:ext cx="960" cy="480"/>
              <a:chOff x="4512" y="2400"/>
              <a:chExt cx="960" cy="480"/>
            </a:xfrm>
          </p:grpSpPr>
          <p:sp>
            <p:nvSpPr>
              <p:cNvPr id="71" name="Rectangle 99"/>
              <p:cNvSpPr>
                <a:spLocks noChangeArrowheads="1"/>
              </p:cNvSpPr>
              <p:nvPr/>
            </p:nvSpPr>
            <p:spPr bwMode="auto">
              <a:xfrm>
                <a:off x="4512" y="2400"/>
                <a:ext cx="960" cy="480"/>
              </a:xfrm>
              <a:prstGeom prst="rect">
                <a:avLst/>
              </a:prstGeom>
              <a:solidFill>
                <a:srgbClr val="CC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7A993D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93700" indent="-246063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668338" indent="-246063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977900" indent="-20955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252538" indent="-20955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17097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1669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6241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081338" indent="-20955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Font typeface="Wingdings 2" panose="05020102010507070707" pitchFamily="18" charset="2"/>
                  <a:buNone/>
                </a:pPr>
                <a:r>
                  <a:rPr lang="en-US" altLang="en-US" sz="2200" b="1">
                    <a:solidFill>
                      <a:srgbClr val="FF0066"/>
                    </a:solidFill>
                  </a:rPr>
                  <a:t>Tổng số cá thể/ha ?</a:t>
                </a:r>
              </a:p>
            </p:txBody>
          </p:sp>
          <p:sp>
            <p:nvSpPr>
              <p:cNvPr id="72" name="Line 103"/>
              <p:cNvSpPr>
                <a:spLocks noChangeShapeType="1"/>
              </p:cNvSpPr>
              <p:nvPr/>
            </p:nvSpPr>
            <p:spPr bwMode="auto">
              <a:xfrm>
                <a:off x="4512" y="2400"/>
                <a:ext cx="96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104"/>
              <p:cNvSpPr>
                <a:spLocks noChangeShapeType="1"/>
              </p:cNvSpPr>
              <p:nvPr/>
            </p:nvSpPr>
            <p:spPr bwMode="auto">
              <a:xfrm>
                <a:off x="4512" y="2880"/>
                <a:ext cx="9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Line 105"/>
            <p:cNvSpPr>
              <a:spLocks noChangeShapeType="1"/>
            </p:cNvSpPr>
            <p:nvPr/>
          </p:nvSpPr>
          <p:spPr bwMode="auto">
            <a:xfrm>
              <a:off x="4512" y="3148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06"/>
            <p:cNvSpPr>
              <a:spLocks noChangeShapeType="1"/>
            </p:cNvSpPr>
            <p:nvPr/>
          </p:nvSpPr>
          <p:spPr bwMode="auto">
            <a:xfrm>
              <a:off x="4512" y="3408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07"/>
            <p:cNvSpPr>
              <a:spLocks noChangeShapeType="1"/>
            </p:cNvSpPr>
            <p:nvPr/>
          </p:nvSpPr>
          <p:spPr bwMode="auto">
            <a:xfrm>
              <a:off x="4512" y="3696"/>
              <a:ext cx="9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08"/>
            <p:cNvSpPr>
              <a:spLocks noChangeShapeType="1"/>
            </p:cNvSpPr>
            <p:nvPr/>
          </p:nvSpPr>
          <p:spPr bwMode="auto">
            <a:xfrm>
              <a:off x="4512" y="2400"/>
              <a:ext cx="0" cy="12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09"/>
            <p:cNvSpPr>
              <a:spLocks noChangeShapeType="1"/>
            </p:cNvSpPr>
            <p:nvPr/>
          </p:nvSpPr>
          <p:spPr bwMode="auto">
            <a:xfrm>
              <a:off x="5472" y="2400"/>
              <a:ext cx="0" cy="129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7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58" grpId="0" animBg="1"/>
      <p:bldP spid="59" grpId="0" animBg="1"/>
      <p:bldP spid="60" grpId="0" animBg="1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9074" y="280160"/>
            <a:ext cx="545782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8583" y="777993"/>
            <a:ext cx="4071280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bảng 42.2 SGK/176: Có mấy kiểu phân bố cá thể trong quần thể.</a:t>
            </a:r>
            <a:endParaRPr lang="en-US" sz="2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1458089"/>
            <a:ext cx="0" cy="522931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45" y="2835223"/>
            <a:ext cx="4419406" cy="2737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583" y="1192988"/>
            <a:ext cx="4572000" cy="19968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Có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3 kiểu: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Phân bố đều.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Phân bố theo nhóm.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Phân bố ngẫu nhiên.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36583" y="5181267"/>
            <a:ext cx="427552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860554"/>
            <a:ext cx="9144000" cy="58950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0025" y="373048"/>
            <a:ext cx="6953250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018161"/>
            <a:ext cx="3965796" cy="4012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025" y="5611451"/>
            <a:ext cx="914400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HS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42.4 SGK/176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Cho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025" y="1171391"/>
            <a:ext cx="4686117" cy="455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032" y="361950"/>
            <a:ext cx="12759140" cy="717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5996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261625"/>
            <a:ext cx="3159237" cy="315923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218" y="3610236"/>
            <a:ext cx="7486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9" y="5245666"/>
            <a:ext cx="3937330" cy="53594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609014"/>
            <a:ext cx="3937330" cy="5228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603461" y="5245033"/>
            <a:ext cx="366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80" y="4591354"/>
            <a:ext cx="348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4559646"/>
            <a:ext cx="3937330" cy="5722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5245658"/>
            <a:ext cx="3937330" cy="5336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778267" y="4564679"/>
            <a:ext cx="371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/>
          <p:cNvSpPr txBox="1"/>
          <p:nvPr/>
        </p:nvSpPr>
        <p:spPr>
          <a:xfrm>
            <a:off x="4826680" y="525244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261625"/>
            <a:ext cx="3159237" cy="315923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6617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KHTN 8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4601922" y="5325917"/>
            <a:ext cx="3937330" cy="6542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648288"/>
            <a:ext cx="3937330" cy="581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80" y="5429864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27" name="cau hoi b"/>
          <p:cNvSpPr txBox="1"/>
          <p:nvPr/>
        </p:nvSpPr>
        <p:spPr>
          <a:xfrm>
            <a:off x="4821181" y="4628923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4678478"/>
            <a:ext cx="3937330" cy="5724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5325917"/>
            <a:ext cx="3937330" cy="6542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4666129"/>
            <a:ext cx="37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29507" y="5375280"/>
            <a:ext cx="37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04" y="397141"/>
            <a:ext cx="3023723" cy="302372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4601922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67847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80" y="5402576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83" y="4755121"/>
            <a:ext cx="177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475512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29507" y="540256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3048" y="621060"/>
            <a:ext cx="8330223" cy="2789233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-139895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1363936" y="2539961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14917739" y="4497397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3">
            <a:extLst>
              <a:ext uri="{FF2B5EF4-FFF2-40B4-BE49-F238E27FC236}">
                <a16:creationId xmlns:a16="http://schemas.microsoft.com/office/drawing/2014/main" xmlns="" id="{BDE78902-C591-4978-AE46-7810BFB95054}"/>
              </a:ext>
            </a:extLst>
          </p:cNvPr>
          <p:cNvSpPr txBox="1"/>
          <p:nvPr/>
        </p:nvSpPr>
        <p:spPr>
          <a:xfrm>
            <a:off x="1157053" y="686875"/>
            <a:ext cx="6801757" cy="247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33,37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48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</a:t>
            </a:r>
            <a:r>
              <a:rPr lang="en-US" sz="48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SINH VẬT</a:t>
            </a:r>
            <a:endParaRPr lang="en-US" sz="4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CAY TH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2092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2" y="3552100"/>
            <a:ext cx="4419600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83" y="436728"/>
            <a:ext cx="2984133" cy="298413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7275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9" y="532821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8214" y="540487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80" y="475512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475512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dirty="0"/>
              <a:t> 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80" y="540256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43" y="336468"/>
            <a:ext cx="3084394" cy="308439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4601922" y="468268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826680" y="475933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50/50.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829507" y="540256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70/30.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475512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100/100.	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80" y="540256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75/35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5" y="288920"/>
            <a:ext cx="3131941" cy="31319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70273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4912" y="3692493"/>
            <a:ext cx="761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604749" y="4547080"/>
            <a:ext cx="3937330" cy="6823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5325925"/>
            <a:ext cx="3937330" cy="7078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454624" y="4580418"/>
            <a:ext cx="416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829507" y="5402577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b"/>
          <p:cNvSpPr/>
          <p:nvPr/>
        </p:nvSpPr>
        <p:spPr>
          <a:xfrm flipH="1">
            <a:off x="4601922" y="4561060"/>
            <a:ext cx="3937330" cy="6683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5325918"/>
            <a:ext cx="3937330" cy="7078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4826680" y="4602873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dap an d"/>
          <p:cNvSpPr txBox="1"/>
          <p:nvPr/>
        </p:nvSpPr>
        <p:spPr>
          <a:xfrm>
            <a:off x="4826680" y="5402577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6" y="145400"/>
            <a:ext cx="3275463" cy="32754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6617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9" y="5328219"/>
            <a:ext cx="3937330" cy="6614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548404"/>
            <a:ext cx="3937330" cy="6810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603457" y="5377582"/>
            <a:ext cx="380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697303" y="4714178"/>
            <a:ext cx="377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ổn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đinh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giảm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sút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4548404"/>
            <a:ext cx="3937330" cy="6810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5325918"/>
            <a:ext cx="3937330" cy="6542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603460" y="4714182"/>
            <a:ext cx="396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758442" y="5402569"/>
            <a:ext cx="37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47" y="145400"/>
            <a:ext cx="3275463" cy="32754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73003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86680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39533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508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Kích thước của quần thể là: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604749" y="4410464"/>
            <a:ext cx="3937330" cy="9154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5325925"/>
            <a:ext cx="3937330" cy="8103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717132" y="4514256"/>
            <a:ext cx="377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pt-BR" sz="1600" dirty="0">
                <a:solidFill>
                  <a:schemeClr val="bg1"/>
                </a:solidFill>
              </a:rPr>
              <a:t>Số lượng cá thể, khối lượng hoặc năng lượng tích luỹ trong các cá thể phân bố trong khoảng không gian của quần thể.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829507" y="540257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pt-BR" sz="1600" dirty="0">
                <a:solidFill>
                  <a:schemeClr val="bg1"/>
                </a:solidFill>
              </a:rPr>
              <a:t>Khối lượng các cá thể phân bố trong khoảng ko gian của quần thể.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4601922" y="4410464"/>
            <a:ext cx="3937330" cy="9154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5325918"/>
            <a:ext cx="3937330" cy="80998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4826680" y="460468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pt-BR" sz="1600" dirty="0">
                <a:solidFill>
                  <a:schemeClr val="bg1"/>
                </a:solidFill>
              </a:rPr>
              <a:t>Số lượng cá thể phân bố trong khoảng ko gian của quần thể.</a:t>
            </a:r>
            <a:endParaRPr lang="en-US" sz="1500" dirty="0">
              <a:solidFill>
                <a:schemeClr val="bg1"/>
              </a:solidFill>
              <a:latin typeface="Calibri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4739544" y="5402577"/>
            <a:ext cx="3772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pt-BR" sz="1600" dirty="0">
                <a:solidFill>
                  <a:schemeClr val="bg1"/>
                </a:solidFill>
              </a:rPr>
              <a:t>Năng lượng tích luỹ trong các cá thể phân bố trong khoảng không gian của quần thể.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33" y="245663"/>
            <a:ext cx="3175201" cy="317520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6344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85057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569668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4601922" y="5325917"/>
            <a:ext cx="3937330" cy="6614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508619"/>
            <a:ext cx="3937330" cy="6232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04016" y="5402576"/>
            <a:ext cx="351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 smtClean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Quần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thể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có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khả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năng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sinh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sản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tạo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thành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những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thế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hệ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mới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435522" y="4547420"/>
            <a:ext cx="413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 smtClean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Các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thể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trong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quần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cùng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sinh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sống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trong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một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khoảng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không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xác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định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4508620"/>
            <a:ext cx="3937330" cy="6232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5325917"/>
            <a:ext cx="3937330" cy="6614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4523114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 smtClean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Quần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thể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sinh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vật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hợp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các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cá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trong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cùng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một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loài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29507" y="5347984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 smtClean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6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Các</a:t>
            </a:r>
            <a:r>
              <a:rPr lang="en-US" sz="1600" dirty="0" smtClean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cá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trong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quần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thể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cùng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 err="1">
                <a:solidFill>
                  <a:schemeClr val="bg1"/>
                </a:solidFill>
              </a:rPr>
              <a:t>tồn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tại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một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thời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điểm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nhất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định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238" y="191072"/>
            <a:ext cx="3229793" cy="322979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56344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33" y="3545465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92" y="3678846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4601922" y="5325715"/>
            <a:ext cx="3937330" cy="6544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4561267"/>
            <a:ext cx="3937330" cy="6524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80" y="5468492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D.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Cả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526428" y="4714177"/>
            <a:ext cx="3976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B. </a:t>
            </a:r>
            <a:r>
              <a:rPr lang="en-US" sz="1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Khai</a:t>
            </a:r>
            <a:r>
              <a:rPr lang="en-US" sz="16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4561268"/>
            <a:ext cx="3937330" cy="65248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5325924"/>
            <a:ext cx="3937330" cy="6542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604749" y="4618646"/>
            <a:ext cx="371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1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Bảo</a:t>
            </a:r>
            <a:r>
              <a:rPr lang="en-US" sz="16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611139" y="5375280"/>
            <a:ext cx="376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C. </a:t>
            </a:r>
            <a:r>
              <a:rPr lang="en-US" sz="1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Khai</a:t>
            </a:r>
            <a:r>
              <a:rPr lang="en-US" sz="16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Sơ đồ tư duy Khoa học tự nhiên 8 Kết nối tri thức Bài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9" y="365125"/>
            <a:ext cx="7763632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8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F4475F1-3FC4-498D-90ED-BAC423700EF7}"/>
              </a:ext>
            </a:extLst>
          </p:cNvPr>
          <p:cNvGrpSpPr/>
          <p:nvPr/>
        </p:nvGrpSpPr>
        <p:grpSpPr>
          <a:xfrm>
            <a:off x="1755112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HƯỚNG DẪN TỰ HỌC</a:t>
              </a:r>
              <a:endParaRPr lang="zh-CN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070374" y="1609734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1" y="1913029"/>
            <a:ext cx="1562099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09823-4F9A-41A5-A15D-6A59FD75A974}"/>
              </a:ext>
            </a:extLst>
          </p:cNvPr>
          <p:cNvSpPr/>
          <p:nvPr/>
        </p:nvSpPr>
        <p:spPr>
          <a:xfrm>
            <a:off x="1405722" y="2136210"/>
            <a:ext cx="652860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dụng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thức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về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đặc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trưng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quần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thể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để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áp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dụng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trong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thực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tiễn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sản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xuất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nông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nghiệp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bảo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vệ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tài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nguyên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sinh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vật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43: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Quần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xã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sinh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vật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">
            <a:extLst>
              <a:ext uri="{FF2B5EF4-FFF2-40B4-BE49-F238E27FC236}">
                <a16:creationId xmlns:a16="http://schemas.microsoft.com/office/drawing/2014/main" xmlns="" id="{CC44AC4E-DC50-4840-BBB3-CF12690808E8}"/>
              </a:ext>
            </a:extLst>
          </p:cNvPr>
          <p:cNvGrpSpPr/>
          <p:nvPr/>
        </p:nvGrpSpPr>
        <p:grpSpPr>
          <a:xfrm>
            <a:off x="928051" y="2759853"/>
            <a:ext cx="2264459" cy="2669791"/>
            <a:chOff x="0" y="0"/>
            <a:chExt cx="6233160" cy="4228240"/>
          </a:xfrm>
          <a:solidFill>
            <a:srgbClr val="28B465"/>
          </a:solidFill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xmlns="" id="{BE875DAA-3B70-45D8-9551-A40C7FAD8FD7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xmlns="" id="{A3D59AB0-9AB6-4C11-9F98-DFD4D5DB7C6B}"/>
              </a:ext>
            </a:extLst>
          </p:cNvPr>
          <p:cNvGrpSpPr/>
          <p:nvPr/>
        </p:nvGrpSpPr>
        <p:grpSpPr>
          <a:xfrm>
            <a:off x="3912843" y="2233463"/>
            <a:ext cx="3948275" cy="1071559"/>
            <a:chOff x="0" y="0"/>
            <a:chExt cx="7987459" cy="202370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xmlns="" id="{DB40EC54-6B85-4DDE-8497-C4CB269B5B6F}"/>
                </a:ext>
              </a:extLst>
            </p:cNvPr>
            <p:cNvSpPr/>
            <p:nvPr/>
          </p:nvSpPr>
          <p:spPr>
            <a:xfrm>
              <a:off x="304800" y="30480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  <a:solidFill>
              <a:srgbClr val="116FFF"/>
            </a:solidFill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3CAD7D36-1569-4B63-8E94-951F7CEB7853}"/>
                </a:ext>
              </a:extLst>
            </p:cNvPr>
            <p:cNvSpPr/>
            <p:nvPr/>
          </p:nvSpPr>
          <p:spPr>
            <a:xfrm>
              <a:off x="0" y="0"/>
              <a:ext cx="7682660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xmlns="" id="{2940A7B3-FA9F-4531-BB4C-611E1991DB3D}"/>
              </a:ext>
            </a:extLst>
          </p:cNvPr>
          <p:cNvGrpSpPr/>
          <p:nvPr/>
        </p:nvGrpSpPr>
        <p:grpSpPr>
          <a:xfrm>
            <a:off x="3912842" y="3634706"/>
            <a:ext cx="3797611" cy="960392"/>
            <a:chOff x="0" y="0"/>
            <a:chExt cx="8156488" cy="2023700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BBEDE087-878C-474F-B7AC-6EF4027363CE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28B465"/>
            </a:solidFill>
          </p:spPr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xmlns="" id="{7A470A5D-2DE8-4BCB-AE28-5B78E0330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60746" flipH="1">
            <a:off x="2946502" y="2776761"/>
            <a:ext cx="1249220" cy="411382"/>
          </a:xfrm>
          <a:prstGeom prst="rect">
            <a:avLst/>
          </a:prstGeom>
        </p:spPr>
      </p:pic>
      <p:sp>
        <p:nvSpPr>
          <p:cNvPr id="57" name="TextBox 12">
            <a:extLst>
              <a:ext uri="{FF2B5EF4-FFF2-40B4-BE49-F238E27FC236}">
                <a16:creationId xmlns:a16="http://schemas.microsoft.com/office/drawing/2014/main" xmlns="" id="{7B761731-5830-4062-9A50-ADA4A346EAE6}"/>
              </a:ext>
            </a:extLst>
          </p:cNvPr>
          <p:cNvSpPr txBox="1"/>
          <p:nvPr/>
        </p:nvSpPr>
        <p:spPr>
          <a:xfrm>
            <a:off x="4708582" y="2806489"/>
            <a:ext cx="357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42900">
              <a:lnSpc>
                <a:spcPts val="4725"/>
              </a:lnSpc>
            </a:pPr>
            <a:endParaRPr sz="21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xmlns="" id="{75051F2A-0815-4F61-A674-ACFB2334D762}"/>
              </a:ext>
            </a:extLst>
          </p:cNvPr>
          <p:cNvSpPr txBox="1"/>
          <p:nvPr/>
        </p:nvSpPr>
        <p:spPr>
          <a:xfrm>
            <a:off x="2296110" y="2400784"/>
            <a:ext cx="256060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42900">
              <a:lnSpc>
                <a:spcPts val="2833"/>
              </a:lnSpc>
            </a:pPr>
            <a:r>
              <a:rPr lang="en-US" sz="2100" b="1" u="sng" dirty="0">
                <a:solidFill>
                  <a:prstClr val="white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2100" b="1" u="sng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xmlns="" id="{E9DBC067-D6D4-4436-BDE2-870A708FD924}"/>
              </a:ext>
            </a:extLst>
          </p:cNvPr>
          <p:cNvSpPr txBox="1"/>
          <p:nvPr/>
        </p:nvSpPr>
        <p:spPr>
          <a:xfrm>
            <a:off x="3912840" y="2504266"/>
            <a:ext cx="377085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8">
            <a:extLst>
              <a:ext uri="{FF2B5EF4-FFF2-40B4-BE49-F238E27FC236}">
                <a16:creationId xmlns:a16="http://schemas.microsoft.com/office/drawing/2014/main" xmlns="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3002510" y="3872414"/>
            <a:ext cx="1205677" cy="462773"/>
          </a:xfrm>
          <a:prstGeom prst="rect">
            <a:avLst/>
          </a:prstGeom>
        </p:spPr>
      </p:pic>
      <p:sp>
        <p:nvSpPr>
          <p:cNvPr id="71" name="TextBox 17">
            <a:extLst>
              <a:ext uri="{FF2B5EF4-FFF2-40B4-BE49-F238E27FC236}">
                <a16:creationId xmlns:a16="http://schemas.microsoft.com/office/drawing/2014/main" xmlns="" id="{E8E9B473-A9CA-4BCF-BC7F-20C7667D0E39}"/>
              </a:ext>
            </a:extLst>
          </p:cNvPr>
          <p:cNvSpPr txBox="1"/>
          <p:nvPr/>
        </p:nvSpPr>
        <p:spPr>
          <a:xfrm>
            <a:off x="3858404" y="3719857"/>
            <a:ext cx="385204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273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">
            <a:extLst>
              <a:ext uri="{FF2B5EF4-FFF2-40B4-BE49-F238E27FC236}">
                <a16:creationId xmlns:a16="http://schemas.microsoft.com/office/drawing/2014/main" xmlns="" id="{5B506D5A-A958-452E-9021-E6F9517C5C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2210" y="330213"/>
            <a:ext cx="1231958" cy="1134942"/>
          </a:xfrm>
          <a:prstGeom prst="rect">
            <a:avLst/>
          </a:prstGeom>
        </p:spPr>
      </p:pic>
      <p:sp>
        <p:nvSpPr>
          <p:cNvPr id="26" name="Hộp Văn bản 3">
            <a:extLst>
              <a:ext uri="{FF2B5EF4-FFF2-40B4-BE49-F238E27FC236}">
                <a16:creationId xmlns:a16="http://schemas.microsoft.com/office/drawing/2014/main" xmlns="" id="{BDE78902-C591-4978-AE46-7810BFB95054}"/>
              </a:ext>
            </a:extLst>
          </p:cNvPr>
          <p:cNvSpPr txBox="1"/>
          <p:nvPr/>
        </p:nvSpPr>
        <p:spPr>
          <a:xfrm>
            <a:off x="1288008" y="2957508"/>
            <a:ext cx="1549528" cy="2478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8">
            <a:extLst>
              <a:ext uri="{FF2B5EF4-FFF2-40B4-BE49-F238E27FC236}">
                <a16:creationId xmlns:a16="http://schemas.microsoft.com/office/drawing/2014/main" xmlns="" id="{2940A7B3-FA9F-4531-BB4C-611E1991DB3D}"/>
              </a:ext>
            </a:extLst>
          </p:cNvPr>
          <p:cNvGrpSpPr/>
          <p:nvPr/>
        </p:nvGrpSpPr>
        <p:grpSpPr>
          <a:xfrm>
            <a:off x="3912839" y="4865287"/>
            <a:ext cx="3770853" cy="960392"/>
            <a:chOff x="0" y="0"/>
            <a:chExt cx="8156486" cy="2023700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xmlns="" id="{BBEDE087-878C-474F-B7AC-6EF4027363CE}"/>
                </a:ext>
              </a:extLst>
            </p:cNvPr>
            <p:cNvSpPr/>
            <p:nvPr/>
          </p:nvSpPr>
          <p:spPr>
            <a:xfrm>
              <a:off x="304800" y="304801"/>
              <a:ext cx="7851686" cy="1718899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7030A0"/>
            </a:solidFill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xmlns="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</p:sp>
      </p:grpSp>
      <p:pic>
        <p:nvPicPr>
          <p:cNvPr id="36" name="Picture 18">
            <a:extLst>
              <a:ext uri="{FF2B5EF4-FFF2-40B4-BE49-F238E27FC236}">
                <a16:creationId xmlns:a16="http://schemas.microsoft.com/office/drawing/2014/main" xmlns="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2877283" y="4939228"/>
            <a:ext cx="1305881" cy="462773"/>
          </a:xfrm>
          <a:prstGeom prst="rect">
            <a:avLst/>
          </a:prstGeom>
        </p:spPr>
      </p:pic>
      <p:sp>
        <p:nvSpPr>
          <p:cNvPr id="37" name="TextBox 17">
            <a:extLst>
              <a:ext uri="{FF2B5EF4-FFF2-40B4-BE49-F238E27FC236}">
                <a16:creationId xmlns:a16="http://schemas.microsoft.com/office/drawing/2014/main" xmlns="" id="{E8E9B473-A9CA-4BCF-BC7F-20C7667D0E39}"/>
              </a:ext>
            </a:extLst>
          </p:cNvPr>
          <p:cNvSpPr txBox="1"/>
          <p:nvPr/>
        </p:nvSpPr>
        <p:spPr>
          <a:xfrm>
            <a:off x="4120650" y="4988342"/>
            <a:ext cx="338147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273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lnSpc>
                <a:spcPts val="273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3709" y="1112790"/>
            <a:ext cx="525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1" grpId="0"/>
      <p:bldP spid="71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trâu, Đàn trâu ăn c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681832"/>
            <a:ext cx="6127846" cy="4619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3096" y="681832"/>
            <a:ext cx="2835179" cy="549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Em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nhận xét gì về số lượng cá thể của đàn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Các con trâu này có những hoạt động sống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62942" y="80518"/>
            <a:ext cx="8818123" cy="73698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0" name="Hộp Văn bản 3">
            <a:extLst>
              <a:ext uri="{FF2B5EF4-FFF2-40B4-BE49-F238E27FC236}">
                <a16:creationId xmlns:a16="http://schemas.microsoft.com/office/drawing/2014/main" xmlns="" id="{BDE78902-C591-4978-AE46-7810BFB95054}"/>
              </a:ext>
            </a:extLst>
          </p:cNvPr>
          <p:cNvSpPr txBox="1"/>
          <p:nvPr/>
        </p:nvSpPr>
        <p:spPr>
          <a:xfrm>
            <a:off x="863315" y="80518"/>
            <a:ext cx="6801757" cy="44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342900">
              <a:lnSpc>
                <a:spcPts val="273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quần thể sinh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9DBC067-D6D4-4436-BDE2-870A708FD924}"/>
              </a:ext>
            </a:extLst>
          </p:cNvPr>
          <p:cNvSpPr txBox="1"/>
          <p:nvPr/>
        </p:nvSpPr>
        <p:spPr>
          <a:xfrm>
            <a:off x="162942" y="1003012"/>
            <a:ext cx="50946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" y="1908818"/>
            <a:ext cx="4458267" cy="2308347"/>
            <a:chOff x="0" y="1908810"/>
            <a:chExt cx="4258101" cy="2308347"/>
          </a:xfrm>
        </p:grpSpPr>
        <p:pic>
          <p:nvPicPr>
            <p:cNvPr id="6" name="Picture 4" descr="10_caylua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8810"/>
              <a:ext cx="4258101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9107" y="3820282"/>
              <a:ext cx="4218994" cy="39687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Các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cây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lúa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ruộng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lúa</a:t>
              </a:r>
              <a:endParaRPr lang="en-US" altLang="en-US" sz="20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8200" y="1908819"/>
            <a:ext cx="4332862" cy="2308347"/>
            <a:chOff x="4648199" y="1908811"/>
            <a:chExt cx="4332862" cy="2308347"/>
          </a:xfrm>
        </p:grpSpPr>
        <p:pic>
          <p:nvPicPr>
            <p:cNvPr id="7" name="Picture 5" descr="CAY THO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1908811"/>
              <a:ext cx="4332862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648199" y="3820282"/>
              <a:ext cx="4332862" cy="39687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Các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cây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thông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rừng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thông</a:t>
              </a:r>
              <a:endParaRPr lang="en-US" altLang="en-US" sz="20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944" y="4408227"/>
            <a:ext cx="4367284" cy="2479936"/>
            <a:chOff x="40944" y="4408227"/>
            <a:chExt cx="4367284" cy="2479936"/>
          </a:xfrm>
        </p:grpSpPr>
        <p:pic>
          <p:nvPicPr>
            <p:cNvPr id="8" name="Picture 5" descr="ca che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4" y="4408227"/>
              <a:ext cx="4367284" cy="244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54592" y="6491288"/>
              <a:ext cx="4353636" cy="39687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Tập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hợp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những</a:t>
              </a:r>
              <a:r>
                <a:rPr lang="en-US" altLang="en-US" sz="2000" b="1" dirty="0"/>
                <a:t> con </a:t>
              </a:r>
              <a:r>
                <a:rPr lang="en-US" altLang="en-US" sz="2000" b="1" dirty="0" err="1"/>
                <a:t>cá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chép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suối</a:t>
              </a:r>
              <a:endParaRPr lang="en-US" altLang="en-US" sz="20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8199" y="4408227"/>
            <a:ext cx="4332861" cy="2449772"/>
            <a:chOff x="4648199" y="4408227"/>
            <a:chExt cx="4332861" cy="2449772"/>
          </a:xfrm>
        </p:grpSpPr>
        <p:pic>
          <p:nvPicPr>
            <p:cNvPr id="9" name="Picture 6" descr="c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4408227"/>
              <a:ext cx="4332861" cy="244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662263" y="6442063"/>
              <a:ext cx="4318797" cy="40011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 b="1" dirty="0" err="1"/>
                <a:t>C</a:t>
              </a:r>
              <a:r>
                <a:rPr lang="en-US" altLang="en-US" sz="2000" b="1" dirty="0" err="1" smtClean="0"/>
                <a:t>ác</a:t>
              </a:r>
              <a:r>
                <a:rPr lang="en-US" altLang="en-US" sz="2000" b="1" dirty="0" smtClean="0"/>
                <a:t> </a:t>
              </a:r>
              <a:r>
                <a:rPr lang="en-US" altLang="en-US" sz="2000" b="1" dirty="0"/>
                <a:t>con </a:t>
              </a:r>
              <a:r>
                <a:rPr lang="en-US" altLang="en-US" sz="2000" b="1" dirty="0" err="1"/>
                <a:t>cò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trắng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trong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rừng</a:t>
              </a:r>
              <a:r>
                <a:rPr lang="en-US" altLang="en-US" sz="2000" b="1" dirty="0"/>
                <a:t> </a:t>
              </a:r>
              <a:r>
                <a:rPr lang="en-US" altLang="en-US" sz="2000" b="1" dirty="0" err="1"/>
                <a:t>tràm</a:t>
              </a:r>
              <a:endParaRPr lang="en-US" altLang="en-US" sz="2000" b="1" dirty="0"/>
            </a:p>
          </p:txBody>
        </p:sp>
      </p:grp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2590800" y="2977488"/>
            <a:ext cx="3657600" cy="1799226"/>
          </a:xfrm>
          <a:prstGeom prst="cloudCallout">
            <a:avLst>
              <a:gd name="adj1" fmla="val -12370"/>
              <a:gd name="adj2" fmla="val 38921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 dirty="0" smtClean="0">
                <a:solidFill>
                  <a:schemeClr val="bg1"/>
                </a:solidFill>
              </a:rPr>
              <a:t>Thế </a:t>
            </a:r>
            <a:r>
              <a:rPr lang="en-US" altLang="en-US" sz="2800" b="1" i="1" dirty="0">
                <a:solidFill>
                  <a:schemeClr val="bg1"/>
                </a:solidFill>
              </a:rPr>
              <a:t>nào là một quần thể sinh vật?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463038" y="948518"/>
            <a:ext cx="7990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</a:rPr>
              <a:t>Đọc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thông</a:t>
            </a:r>
            <a:r>
              <a:rPr lang="en-US" altLang="en-US" sz="2800" dirty="0">
                <a:solidFill>
                  <a:srgbClr val="002060"/>
                </a:solidFill>
              </a:rPr>
              <a:t> tin </a:t>
            </a:r>
            <a:r>
              <a:rPr lang="en-US" altLang="en-US" sz="2800" dirty="0" err="1">
                <a:solidFill>
                  <a:srgbClr val="002060"/>
                </a:solidFill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</a:rPr>
              <a:t> SGK </a:t>
            </a:r>
            <a:r>
              <a:rPr lang="en-US" altLang="en-US" sz="2800" dirty="0" err="1">
                <a:solidFill>
                  <a:srgbClr val="002060"/>
                </a:solidFill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quan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sát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ảnh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sau</a:t>
            </a:r>
            <a:r>
              <a:rPr lang="en-US" altLang="en-US" sz="2800" dirty="0">
                <a:solidFill>
                  <a:srgbClr val="002060"/>
                </a:solidFill>
              </a:rPr>
              <a:t>:</a:t>
            </a:r>
            <a:endParaRPr lang="vi-VN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569623" y="3005146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pic>
        <p:nvPicPr>
          <p:cNvPr id="11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36481"/>
            <a:ext cx="3942336" cy="44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4008" y="250212"/>
            <a:ext cx="4561765" cy="526297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35773" y="4829963"/>
            <a:ext cx="431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này có những quần thể sinh vật </a:t>
            </a:r>
            <a:r>
              <a:rPr lang="en-US" alt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altLang="en-US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4569623" y="1558469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150126" y="478751"/>
            <a:ext cx="8830936" cy="748930"/>
          </a:xfrm>
          <a:prstGeom prst="rect">
            <a:avLst/>
          </a:prstGeom>
          <a:solidFill>
            <a:srgbClr val="3366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654265"/>
              </p:ext>
            </p:extLst>
          </p:nvPr>
        </p:nvGraphicFramePr>
        <p:xfrm>
          <a:off x="162939" y="1678673"/>
          <a:ext cx="8818122" cy="4544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4846"/>
                <a:gridCol w="2183642"/>
                <a:gridCol w="1829634"/>
              </a:tblGrid>
              <a:tr h="6609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SV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0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0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0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09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779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4150" y="2461693"/>
            <a:ext cx="502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/>
              <a:t>1. </a:t>
            </a:r>
            <a:r>
              <a:rPr lang="en-US" altLang="en-US" sz="2000" dirty="0" err="1"/>
              <a:t>Tập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hợp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rắn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mang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cú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mèo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lợn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rừng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rừng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mưa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nhiệt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đới</a:t>
            </a:r>
            <a:r>
              <a:rPr lang="en-US" altLang="en-US" sz="2000" dirty="0"/>
              <a:t>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4152" y="3103118"/>
            <a:ext cx="4793776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2. </a:t>
            </a:r>
            <a:r>
              <a:rPr lang="en-US" altLang="en-US" sz="2000" dirty="0" err="1"/>
              <a:t>Rừng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cây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nhựa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bố</a:t>
            </a:r>
            <a:r>
              <a:rPr lang="en-US" altLang="en-US" sz="2000" dirty="0"/>
              <a:t> ở </a:t>
            </a:r>
            <a:r>
              <a:rPr lang="en-US" altLang="en-US" sz="2000" dirty="0" err="1"/>
              <a:t>vùng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núi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Bắc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Việt</a:t>
            </a:r>
            <a:r>
              <a:rPr lang="en-US" altLang="en-US" sz="2000" dirty="0"/>
              <a:t> Nam.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4152" y="3772219"/>
            <a:ext cx="4793776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3. </a:t>
            </a:r>
            <a:r>
              <a:rPr lang="en-US" altLang="en-US" sz="2000" dirty="0" err="1"/>
              <a:t>Tập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hợp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chép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mè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rô</a:t>
            </a:r>
            <a:r>
              <a:rPr lang="en-US" altLang="en-US" sz="2000" dirty="0"/>
              <a:t> phi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ao</a:t>
            </a:r>
            <a:r>
              <a:rPr lang="en-US" altLang="en-US" sz="2000" dirty="0"/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4150" y="4445993"/>
            <a:ext cx="46728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4.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rắn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ở 3 </a:t>
            </a:r>
            <a:r>
              <a:rPr lang="en-US" altLang="en-US" sz="2000" dirty="0" err="1"/>
              <a:t>hòn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đảo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xa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nhau</a:t>
            </a:r>
            <a:r>
              <a:rPr lang="en-US" altLang="en-US" sz="2000" dirty="0"/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1" y="5147905"/>
            <a:ext cx="48125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5.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trên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lúa</a:t>
            </a:r>
            <a:r>
              <a:rPr lang="en-US" altLang="en-US" sz="2000" dirty="0"/>
              <a:t>.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khả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năng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giao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phối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với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nhau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chuột</a:t>
            </a:r>
            <a:r>
              <a:rPr lang="en-US" altLang="en-US" sz="2000" dirty="0"/>
              <a:t> con.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5578" y="2581697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3" y="322312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65578" y="3804791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5578" y="4566236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3" y="5214150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4151" y="6286400"/>
            <a:ext cx="6243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?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Lấy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ví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dụ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quần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thể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sinh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vật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mà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em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biết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2942" y="80518"/>
            <a:ext cx="8818123" cy="73698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3" name="Hộp Văn bản 3">
            <a:extLst>
              <a:ext uri="{FF2B5EF4-FFF2-40B4-BE49-F238E27FC236}">
                <a16:creationId xmlns:a16="http://schemas.microsoft.com/office/drawing/2014/main" xmlns="" id="{BDE78902-C591-4978-AE46-7810BFB95054}"/>
              </a:ext>
            </a:extLst>
          </p:cNvPr>
          <p:cNvSpPr txBox="1"/>
          <p:nvPr/>
        </p:nvSpPr>
        <p:spPr>
          <a:xfrm>
            <a:off x="863315" y="80518"/>
            <a:ext cx="6801757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SINH VẬT</a:t>
            </a:r>
            <a:endParaRPr lang="en-US" sz="36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xmlns="" id="{E9DBC067-D6D4-4436-BDE2-870A708FD924}"/>
              </a:ext>
            </a:extLst>
          </p:cNvPr>
          <p:cNvSpPr txBox="1"/>
          <p:nvPr/>
        </p:nvSpPr>
        <p:spPr>
          <a:xfrm>
            <a:off x="162942" y="1010207"/>
            <a:ext cx="50946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42900">
              <a:lnSpc>
                <a:spcPts val="273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119415" y="1393216"/>
            <a:ext cx="8861646" cy="24622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119415" y="3855429"/>
            <a:ext cx="8710260" cy="13849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hợp các cá thể chuột đồng sống trên một đồng lúa.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hợp các cá thể thông sống trên một đồi thông.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62938" y="334794"/>
            <a:ext cx="6538113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0411" y="926457"/>
            <a:ext cx="3275256" cy="480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88" y="1085850"/>
            <a:ext cx="5140369" cy="375910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753140" y="4849103"/>
            <a:ext cx="4942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Em hiểu kích thước quần thể là gì.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2943" y="1593859"/>
            <a:ext cx="3590197" cy="250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53135" y="5278545"/>
            <a:ext cx="52279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?Quan sát H42.2: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và rút ra nhận xét về tương quan giữa kích thước cơ thể và kích thước quần thể voi, hươu, thỏ, chuột.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9" grpId="0"/>
      <p:bldP spid="31" grpId="0"/>
      <p:bldP spid="32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1866</TotalTime>
  <Words>1944</Words>
  <Application>Microsoft Office PowerPoint</Application>
  <PresentationFormat>On-screen Show (4:3)</PresentationFormat>
  <Paragraphs>198</Paragraphs>
  <Slides>28</Slides>
  <Notes>1</Notes>
  <HiddenSlides>0</HiddenSlides>
  <MMClips>41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4_Office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dragon</cp:lastModifiedBy>
  <cp:revision>7</cp:revision>
  <dcterms:created xsi:type="dcterms:W3CDTF">2017-04-09T09:59:05Z</dcterms:created>
  <dcterms:modified xsi:type="dcterms:W3CDTF">2024-12-08T13:11:37Z</dcterms:modified>
  <cp:version>n</cp:version>
</cp:coreProperties>
</file>